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340" r:id="rId5"/>
    <p:sldId id="342" r:id="rId6"/>
    <p:sldId id="356" r:id="rId7"/>
    <p:sldId id="361" r:id="rId8"/>
    <p:sldId id="350" r:id="rId9"/>
    <p:sldId id="362" r:id="rId10"/>
    <p:sldId id="363" r:id="rId11"/>
    <p:sldId id="343" r:id="rId12"/>
    <p:sldId id="367" r:id="rId13"/>
    <p:sldId id="359" r:id="rId14"/>
    <p:sldId id="368" r:id="rId15"/>
    <p:sldId id="360" r:id="rId16"/>
    <p:sldId id="369" r:id="rId17"/>
    <p:sldId id="365" r:id="rId18"/>
    <p:sldId id="366" r:id="rId19"/>
    <p:sldId id="364" r:id="rId20"/>
    <p:sldId id="35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D197"/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3D18D8-A43F-41E9-A24B-F9609194DE03}" v="12" dt="2026-03-10T12:12:16.971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913D18D8-A43F-41E9-A24B-F9609194DE03}"/>
    <pc:docChg chg="undo custSel addSld modSld sldOrd">
      <pc:chgData name="Rhodri Thomas" userId="97013524-85ec-4bc1-99cf-ee75f81eb8cc" providerId="ADAL" clId="{913D18D8-A43F-41E9-A24B-F9609194DE03}" dt="2026-03-10T12:12:44.668" v="1728" actId="1076"/>
      <pc:docMkLst>
        <pc:docMk/>
      </pc:docMkLst>
      <pc:sldChg chg="addSp delSp modSp mod">
        <pc:chgData name="Rhodri Thomas" userId="97013524-85ec-4bc1-99cf-ee75f81eb8cc" providerId="ADAL" clId="{913D18D8-A43F-41E9-A24B-F9609194DE03}" dt="2026-03-10T10:38:39.471" v="1698"/>
        <pc:sldMkLst>
          <pc:docMk/>
          <pc:sldMk cId="959076531" sldId="343"/>
        </pc:sldMkLst>
        <pc:spChg chg="add del mod">
          <ac:chgData name="Rhodri Thomas" userId="97013524-85ec-4bc1-99cf-ee75f81eb8cc" providerId="ADAL" clId="{913D18D8-A43F-41E9-A24B-F9609194DE03}" dt="2026-03-10T10:38:39.471" v="1698"/>
          <ac:spMkLst>
            <pc:docMk/>
            <pc:sldMk cId="959076531" sldId="343"/>
            <ac:spMk id="3" creationId="{19E4FA86-68D0-5BCB-F6E8-41D667CC5A7E}"/>
          </ac:spMkLst>
        </pc:spChg>
      </pc:sldChg>
      <pc:sldChg chg="addSp delSp modSp mod">
        <pc:chgData name="Rhodri Thomas" userId="97013524-85ec-4bc1-99cf-ee75f81eb8cc" providerId="ADAL" clId="{913D18D8-A43F-41E9-A24B-F9609194DE03}" dt="2026-03-10T10:38:51.026" v="1702"/>
        <pc:sldMkLst>
          <pc:docMk/>
          <pc:sldMk cId="1125147339" sldId="359"/>
        </pc:sldMkLst>
        <pc:spChg chg="add del mod">
          <ac:chgData name="Rhodri Thomas" userId="97013524-85ec-4bc1-99cf-ee75f81eb8cc" providerId="ADAL" clId="{913D18D8-A43F-41E9-A24B-F9609194DE03}" dt="2026-03-10T10:38:51.026" v="1702"/>
          <ac:spMkLst>
            <pc:docMk/>
            <pc:sldMk cId="1125147339" sldId="359"/>
            <ac:spMk id="3" creationId="{24A8AA40-FFAF-2196-151B-9D498B18F753}"/>
          </ac:spMkLst>
        </pc:spChg>
      </pc:sldChg>
      <pc:sldChg chg="addSp modSp mod">
        <pc:chgData name="Rhodri Thomas" userId="97013524-85ec-4bc1-99cf-ee75f81eb8cc" providerId="ADAL" clId="{913D18D8-A43F-41E9-A24B-F9609194DE03}" dt="2026-03-10T10:39:02.285" v="1704" actId="20577"/>
        <pc:sldMkLst>
          <pc:docMk/>
          <pc:sldMk cId="658049831" sldId="360"/>
        </pc:sldMkLst>
        <pc:spChg chg="add mod">
          <ac:chgData name="Rhodri Thomas" userId="97013524-85ec-4bc1-99cf-ee75f81eb8cc" providerId="ADAL" clId="{913D18D8-A43F-41E9-A24B-F9609194DE03}" dt="2026-03-10T10:39:02.285" v="1704" actId="20577"/>
          <ac:spMkLst>
            <pc:docMk/>
            <pc:sldMk cId="658049831" sldId="360"/>
            <ac:spMk id="3" creationId="{13A165FB-A6FD-95C3-260A-D18ED9F4D874}"/>
          </ac:spMkLst>
        </pc:spChg>
      </pc:sldChg>
      <pc:sldChg chg="addSp modSp mod">
        <pc:chgData name="Rhodri Thomas" userId="97013524-85ec-4bc1-99cf-ee75f81eb8cc" providerId="ADAL" clId="{913D18D8-A43F-41E9-A24B-F9609194DE03}" dt="2026-03-05T15:56:51.711" v="176" actId="207"/>
        <pc:sldMkLst>
          <pc:docMk/>
          <pc:sldMk cId="3776765901" sldId="362"/>
        </pc:sldMkLst>
        <pc:spChg chg="add mod">
          <ac:chgData name="Rhodri Thomas" userId="97013524-85ec-4bc1-99cf-ee75f81eb8cc" providerId="ADAL" clId="{913D18D8-A43F-41E9-A24B-F9609194DE03}" dt="2026-03-05T15:56:51.711" v="176" actId="207"/>
          <ac:spMkLst>
            <pc:docMk/>
            <pc:sldMk cId="3776765901" sldId="362"/>
            <ac:spMk id="2" creationId="{EED263CF-74E3-36F2-5936-6F32922FDC78}"/>
          </ac:spMkLst>
        </pc:spChg>
        <pc:spChg chg="mod">
          <ac:chgData name="Rhodri Thomas" userId="97013524-85ec-4bc1-99cf-ee75f81eb8cc" providerId="ADAL" clId="{913D18D8-A43F-41E9-A24B-F9609194DE03}" dt="2026-03-05T15:55:32.231" v="150" actId="1076"/>
          <ac:spMkLst>
            <pc:docMk/>
            <pc:sldMk cId="3776765901" sldId="362"/>
            <ac:spMk id="4" creationId="{0EAE0408-FB8F-F495-7553-0505D0BF7CA0}"/>
          </ac:spMkLst>
        </pc:spChg>
        <pc:spChg chg="mod">
          <ac:chgData name="Rhodri Thomas" userId="97013524-85ec-4bc1-99cf-ee75f81eb8cc" providerId="ADAL" clId="{913D18D8-A43F-41E9-A24B-F9609194DE03}" dt="2026-03-05T15:55:28.453" v="149" actId="1076"/>
          <ac:spMkLst>
            <pc:docMk/>
            <pc:sldMk cId="3776765901" sldId="362"/>
            <ac:spMk id="6" creationId="{0E8965E0-6CBE-0CA6-5C7F-22A068167B82}"/>
          </ac:spMkLst>
        </pc:spChg>
      </pc:sldChg>
      <pc:sldChg chg="modSp mod">
        <pc:chgData name="Rhodri Thomas" userId="97013524-85ec-4bc1-99cf-ee75f81eb8cc" providerId="ADAL" clId="{913D18D8-A43F-41E9-A24B-F9609194DE03}" dt="2026-03-05T15:56:38.031" v="174" actId="207"/>
        <pc:sldMkLst>
          <pc:docMk/>
          <pc:sldMk cId="3240794842" sldId="363"/>
        </pc:sldMkLst>
        <pc:spChg chg="mod">
          <ac:chgData name="Rhodri Thomas" userId="97013524-85ec-4bc1-99cf-ee75f81eb8cc" providerId="ADAL" clId="{913D18D8-A43F-41E9-A24B-F9609194DE03}" dt="2026-03-05T15:56:38.031" v="174" actId="207"/>
          <ac:spMkLst>
            <pc:docMk/>
            <pc:sldMk cId="3240794842" sldId="363"/>
            <ac:spMk id="2" creationId="{EC373FA6-1B6E-9749-5CC7-C99AE98FC9BF}"/>
          </ac:spMkLst>
        </pc:spChg>
      </pc:sldChg>
      <pc:sldChg chg="modSp mod">
        <pc:chgData name="Rhodri Thomas" userId="97013524-85ec-4bc1-99cf-ee75f81eb8cc" providerId="ADAL" clId="{913D18D8-A43F-41E9-A24B-F9609194DE03}" dt="2026-03-05T16:12:20.868" v="941" actId="1076"/>
        <pc:sldMkLst>
          <pc:docMk/>
          <pc:sldMk cId="3187628708" sldId="364"/>
        </pc:sldMkLst>
        <pc:spChg chg="mod">
          <ac:chgData name="Rhodri Thomas" userId="97013524-85ec-4bc1-99cf-ee75f81eb8cc" providerId="ADAL" clId="{913D18D8-A43F-41E9-A24B-F9609194DE03}" dt="2026-03-05T16:12:20.868" v="941" actId="1076"/>
          <ac:spMkLst>
            <pc:docMk/>
            <pc:sldMk cId="3187628708" sldId="364"/>
            <ac:spMk id="4" creationId="{2A63DAB7-730C-DDB1-0916-016554A75F20}"/>
          </ac:spMkLst>
        </pc:spChg>
      </pc:sldChg>
      <pc:sldChg chg="addSp delSp modSp new mod ord">
        <pc:chgData name="Rhodri Thomas" userId="97013524-85ec-4bc1-99cf-ee75f81eb8cc" providerId="ADAL" clId="{913D18D8-A43F-41E9-A24B-F9609194DE03}" dt="2026-03-05T16:04:53.310" v="806" actId="20577"/>
        <pc:sldMkLst>
          <pc:docMk/>
          <pc:sldMk cId="4138564910" sldId="365"/>
        </pc:sldMkLst>
        <pc:spChg chg="mod">
          <ac:chgData name="Rhodri Thomas" userId="97013524-85ec-4bc1-99cf-ee75f81eb8cc" providerId="ADAL" clId="{913D18D8-A43F-41E9-A24B-F9609194DE03}" dt="2026-03-05T15:57:33.244" v="191" actId="20577"/>
          <ac:spMkLst>
            <pc:docMk/>
            <pc:sldMk cId="4138564910" sldId="365"/>
            <ac:spMk id="2" creationId="{DA4F93AA-9DAA-2EE9-AC8A-427989A1209A}"/>
          </ac:spMkLst>
        </pc:spChg>
        <pc:spChg chg="del mod">
          <ac:chgData name="Rhodri Thomas" userId="97013524-85ec-4bc1-99cf-ee75f81eb8cc" providerId="ADAL" clId="{913D18D8-A43F-41E9-A24B-F9609194DE03}" dt="2026-03-05T15:57:40.695" v="193" actId="478"/>
          <ac:spMkLst>
            <pc:docMk/>
            <pc:sldMk cId="4138564910" sldId="365"/>
            <ac:spMk id="3" creationId="{2A39549D-DB22-8825-7630-46ADFD793A82}"/>
          </ac:spMkLst>
        </pc:spChg>
        <pc:spChg chg="add mod">
          <ac:chgData name="Rhodri Thomas" userId="97013524-85ec-4bc1-99cf-ee75f81eb8cc" providerId="ADAL" clId="{913D18D8-A43F-41E9-A24B-F9609194DE03}" dt="2026-03-05T16:04:53.310" v="806" actId="20577"/>
          <ac:spMkLst>
            <pc:docMk/>
            <pc:sldMk cId="4138564910" sldId="365"/>
            <ac:spMk id="4" creationId="{0007CEFC-CE9A-6AF9-188A-F2FE2B1E7D42}"/>
          </ac:spMkLst>
        </pc:spChg>
      </pc:sldChg>
      <pc:sldChg chg="addSp delSp modSp new mod">
        <pc:chgData name="Rhodri Thomas" userId="97013524-85ec-4bc1-99cf-ee75f81eb8cc" providerId="ADAL" clId="{913D18D8-A43F-41E9-A24B-F9609194DE03}" dt="2026-03-06T11:03:14.594" v="1694" actId="1076"/>
        <pc:sldMkLst>
          <pc:docMk/>
          <pc:sldMk cId="159667448" sldId="366"/>
        </pc:sldMkLst>
        <pc:spChg chg="del mod">
          <ac:chgData name="Rhodri Thomas" userId="97013524-85ec-4bc1-99cf-ee75f81eb8cc" providerId="ADAL" clId="{913D18D8-A43F-41E9-A24B-F9609194DE03}" dt="2026-03-05T16:06:28.308" v="817" actId="478"/>
          <ac:spMkLst>
            <pc:docMk/>
            <pc:sldMk cId="159667448" sldId="366"/>
            <ac:spMk id="2" creationId="{873923B0-87F9-A94B-F413-1D389D0D47A5}"/>
          </ac:spMkLst>
        </pc:spChg>
        <pc:spChg chg="del mod">
          <ac:chgData name="Rhodri Thomas" userId="97013524-85ec-4bc1-99cf-ee75f81eb8cc" providerId="ADAL" clId="{913D18D8-A43F-41E9-A24B-F9609194DE03}" dt="2026-03-05T16:06:24.707" v="815" actId="478"/>
          <ac:spMkLst>
            <pc:docMk/>
            <pc:sldMk cId="159667448" sldId="366"/>
            <ac:spMk id="3" creationId="{AA4FE7DD-FE0C-95A6-6285-816FF499D89E}"/>
          </ac:spMkLst>
        </pc:spChg>
        <pc:spChg chg="add mod">
          <ac:chgData name="Rhodri Thomas" userId="97013524-85ec-4bc1-99cf-ee75f81eb8cc" providerId="ADAL" clId="{913D18D8-A43F-41E9-A24B-F9609194DE03}" dt="2026-03-05T16:09:03.094" v="848" actId="1076"/>
          <ac:spMkLst>
            <pc:docMk/>
            <pc:sldMk cId="159667448" sldId="366"/>
            <ac:spMk id="7" creationId="{5AFDFD71-68F3-6B19-5F88-EB8BBA8BAB4A}"/>
          </ac:spMkLst>
        </pc:spChg>
        <pc:spChg chg="add mod">
          <ac:chgData name="Rhodri Thomas" userId="97013524-85ec-4bc1-99cf-ee75f81eb8cc" providerId="ADAL" clId="{913D18D8-A43F-41E9-A24B-F9609194DE03}" dt="2026-03-05T16:09:18.864" v="864" actId="1076"/>
          <ac:spMkLst>
            <pc:docMk/>
            <pc:sldMk cId="159667448" sldId="366"/>
            <ac:spMk id="8" creationId="{58F8FB51-CC8B-6AF0-820C-A64F27B43E76}"/>
          </ac:spMkLst>
        </pc:spChg>
        <pc:picChg chg="add mod modCrop">
          <ac:chgData name="Rhodri Thomas" userId="97013524-85ec-4bc1-99cf-ee75f81eb8cc" providerId="ADAL" clId="{913D18D8-A43F-41E9-A24B-F9609194DE03}" dt="2026-03-06T09:53:15.473" v="948" actId="14100"/>
          <ac:picMkLst>
            <pc:docMk/>
            <pc:sldMk cId="159667448" sldId="366"/>
            <ac:picMk id="3" creationId="{CC2BA08E-B41D-7F8E-4306-0C72BABE2981}"/>
          </ac:picMkLst>
        </pc:picChg>
        <pc:picChg chg="add mod">
          <ac:chgData name="Rhodri Thomas" userId="97013524-85ec-4bc1-99cf-ee75f81eb8cc" providerId="ADAL" clId="{913D18D8-A43F-41E9-A24B-F9609194DE03}" dt="2026-03-06T11:03:14.594" v="1694" actId="1076"/>
          <ac:picMkLst>
            <pc:docMk/>
            <pc:sldMk cId="159667448" sldId="366"/>
            <ac:picMk id="4" creationId="{13D01794-4278-CF0E-7774-A89E3044944C}"/>
          </ac:picMkLst>
        </pc:picChg>
        <pc:picChg chg="add del mod modCrop">
          <ac:chgData name="Rhodri Thomas" userId="97013524-85ec-4bc1-99cf-ee75f81eb8cc" providerId="ADAL" clId="{913D18D8-A43F-41E9-A24B-F9609194DE03}" dt="2026-03-06T09:52:47.332" v="942" actId="478"/>
          <ac:picMkLst>
            <pc:docMk/>
            <pc:sldMk cId="159667448" sldId="366"/>
            <ac:picMk id="5" creationId="{943ECF77-491C-2B7A-CD7C-1A7F15ED095A}"/>
          </ac:picMkLst>
        </pc:picChg>
        <pc:picChg chg="add mod">
          <ac:chgData name="Rhodri Thomas" userId="97013524-85ec-4bc1-99cf-ee75f81eb8cc" providerId="ADAL" clId="{913D18D8-A43F-41E9-A24B-F9609194DE03}" dt="2026-03-05T16:08:35.611" v="823" actId="1076"/>
          <ac:picMkLst>
            <pc:docMk/>
            <pc:sldMk cId="159667448" sldId="366"/>
            <ac:picMk id="6" creationId="{C6631CDD-9F2D-00C1-13CE-6A5E19854C08}"/>
          </ac:picMkLst>
        </pc:picChg>
      </pc:sldChg>
      <pc:sldChg chg="add">
        <pc:chgData name="Rhodri Thomas" userId="97013524-85ec-4bc1-99cf-ee75f81eb8cc" providerId="ADAL" clId="{913D18D8-A43F-41E9-A24B-F9609194DE03}" dt="2026-03-10T10:38:33.109" v="1695" actId="2890"/>
        <pc:sldMkLst>
          <pc:docMk/>
          <pc:sldMk cId="3209879809" sldId="367"/>
        </pc:sldMkLst>
      </pc:sldChg>
      <pc:sldChg chg="addSp modSp add mod">
        <pc:chgData name="Rhodri Thomas" userId="97013524-85ec-4bc1-99cf-ee75f81eb8cc" providerId="ADAL" clId="{913D18D8-A43F-41E9-A24B-F9609194DE03}" dt="2026-03-10T12:12:44.668" v="1728" actId="1076"/>
        <pc:sldMkLst>
          <pc:docMk/>
          <pc:sldMk cId="1545728102" sldId="368"/>
        </pc:sldMkLst>
        <pc:spChg chg="add mod">
          <ac:chgData name="Rhodri Thomas" userId="97013524-85ec-4bc1-99cf-ee75f81eb8cc" providerId="ADAL" clId="{913D18D8-A43F-41E9-A24B-F9609194DE03}" dt="2026-03-10T12:12:44.668" v="1728" actId="1076"/>
          <ac:spMkLst>
            <pc:docMk/>
            <pc:sldMk cId="1545728102" sldId="368"/>
            <ac:spMk id="4" creationId="{06A17EE8-62C5-78D3-AC92-2E7DA1DE744B}"/>
          </ac:spMkLst>
        </pc:spChg>
      </pc:sldChg>
      <pc:sldChg chg="add">
        <pc:chgData name="Rhodri Thomas" userId="97013524-85ec-4bc1-99cf-ee75f81eb8cc" providerId="ADAL" clId="{913D18D8-A43F-41E9-A24B-F9609194DE03}" dt="2026-03-10T10:38:56.637" v="1703" actId="2890"/>
        <pc:sldMkLst>
          <pc:docMk/>
          <pc:sldMk cId="2652235187" sldId="36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3/10/2026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99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3557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021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118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3/10/2026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cgmagonline.com/news/ecobee-smart-thermostat-knows/" TargetMode="Externa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ylanthomas.com/dylan-thomas-centre/history-dylan-thomas-centr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bbc.co.uk/news/uk-wales-south-west-wales-171403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47" y="1851174"/>
            <a:ext cx="3990110" cy="3724983"/>
          </a:xfrm>
        </p:spPr>
        <p:txBody>
          <a:bodyPr anchor="ctr">
            <a:normAutofit/>
          </a:bodyPr>
          <a:lstStyle/>
          <a:p>
            <a:pPr lvl="0"/>
            <a:r>
              <a:rPr lang="en-US" noProof="0" dirty="0"/>
              <a:t>Dylan Thomas Center</a:t>
            </a:r>
            <a:br>
              <a:rPr lang="en-US" noProof="0" dirty="0"/>
            </a:br>
            <a:br>
              <a:rPr lang="en-US" noProof="0" dirty="0"/>
            </a:br>
            <a:br>
              <a:rPr lang="en-US" noProof="0" dirty="0"/>
            </a:br>
            <a:br>
              <a:rPr lang="en-US" noProof="0" dirty="0"/>
            </a:br>
            <a:r>
              <a:rPr lang="en-US" noProof="0" dirty="0"/>
              <a:t>Swansea SA1</a:t>
            </a:r>
          </a:p>
        </p:txBody>
      </p:sp>
      <p:pic>
        <p:nvPicPr>
          <p:cNvPr id="3" name="Picture 2" descr="A large white building with columns&#10;&#10;Description automatically generated">
            <a:extLst>
              <a:ext uri="{FF2B5EF4-FFF2-40B4-BE49-F238E27FC236}">
                <a16:creationId xmlns:a16="http://schemas.microsoft.com/office/drawing/2014/main" id="{49D96B30-84FC-5A7C-2846-DE31B381C5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106" r="13642" b="-2"/>
          <a:stretch>
            <a:fillRect/>
          </a:stretch>
        </p:blipFill>
        <p:spPr>
          <a:xfrm>
            <a:off x="5237732" y="946205"/>
            <a:ext cx="5971020" cy="51616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CF8F5-609D-E31E-6659-2E3CE6309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2" y="456415"/>
            <a:ext cx="10571998" cy="738476"/>
          </a:xfrm>
        </p:spPr>
        <p:txBody>
          <a:bodyPr/>
          <a:lstStyle/>
          <a:p>
            <a:pPr lvl="0"/>
            <a:r>
              <a:rPr lang="en-US" noProof="0" dirty="0"/>
              <a:t>Background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16AEF-ABBB-D2DD-A297-5819AEB9A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080" y="1559529"/>
            <a:ext cx="10764920" cy="4779563"/>
          </a:xfrm>
        </p:spPr>
        <p:txBody>
          <a:bodyPr>
            <a:normAutofit/>
          </a:bodyPr>
          <a:lstStyle/>
          <a:p>
            <a:pPr lvl="0" algn="l"/>
            <a:r>
              <a:rPr lang="en-GB" sz="2000" b="0" noProof="0" dirty="0"/>
              <a:t>Owned by the City and County of Swansea, built between 1825-1829 and beginning its life as the City’s Guildhall. </a:t>
            </a:r>
          </a:p>
          <a:p>
            <a:pPr lvl="0" algn="l"/>
            <a:endParaRPr lang="en-GB" sz="2000" b="0" noProof="0" dirty="0"/>
          </a:p>
          <a:p>
            <a:pPr lvl="0" algn="l"/>
            <a:r>
              <a:rPr lang="en-GB" sz="2000" b="0" noProof="0" dirty="0"/>
              <a:t>As the city grew, so did the Guildhall and in 1852 additional construction work was completed to increase its size. </a:t>
            </a:r>
          </a:p>
          <a:p>
            <a:pPr lvl="0" algn="l"/>
            <a:endParaRPr lang="en-GB" sz="2000" b="0" noProof="0" dirty="0"/>
          </a:p>
          <a:p>
            <a:pPr lvl="0" algn="l"/>
            <a:r>
              <a:rPr lang="en-GB" sz="2000" b="0" noProof="0" dirty="0"/>
              <a:t>It’s function varied little until 1934, when a new civic centre was built near Sandfields. Since the 1930’s and during the second World War, there was a variety of uses ranging from educational, army recruitment, to a juvenile employment centre. </a:t>
            </a:r>
          </a:p>
          <a:p>
            <a:pPr lvl="0" algn="l"/>
            <a:endParaRPr lang="en-GB" b="0" dirty="0"/>
          </a:p>
          <a:p>
            <a:pPr lvl="0" algn="l"/>
            <a:endParaRPr lang="en-US" b="0" noProof="0" dirty="0"/>
          </a:p>
        </p:txBody>
      </p:sp>
    </p:spTree>
    <p:extLst>
      <p:ext uri="{BB962C8B-B14F-4D97-AF65-F5344CB8AC3E}">
        <p14:creationId xmlns:p14="http://schemas.microsoft.com/office/powerpoint/2010/main" val="1173936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5C0C6B1-0D98-C84E-39A3-2D1FBD7FC2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0" y="2468318"/>
            <a:ext cx="10572000" cy="3171287"/>
          </a:xfrm>
        </p:spPr>
        <p:txBody>
          <a:bodyPr>
            <a:normAutofit/>
          </a:bodyPr>
          <a:lstStyle/>
          <a:p>
            <a:pPr algn="l"/>
            <a:r>
              <a:rPr lang="en-GB" sz="2000" b="0" dirty="0"/>
              <a:t>The Centre is now a mixed use building, known as “Ty Llen”, a Grade 2* listed building housing art, literature and a Dylan Thomas exhibition since 1995. </a:t>
            </a:r>
          </a:p>
          <a:p>
            <a:pPr algn="l"/>
            <a:endParaRPr lang="en-GB" sz="2000" b="0" dirty="0"/>
          </a:p>
          <a:p>
            <a:pPr algn="l"/>
            <a:r>
              <a:rPr lang="en-GB" sz="2000" b="0" dirty="0"/>
              <a:t>From 1982 to 1995, the building stood empty, meaning significant refurbishment work was carried out. </a:t>
            </a:r>
          </a:p>
          <a:p>
            <a:pPr algn="l"/>
            <a:endParaRPr lang="en-GB" sz="2000" b="0" dirty="0"/>
          </a:p>
          <a:p>
            <a:pPr algn="l"/>
            <a:r>
              <a:rPr lang="en-GB" sz="2000" b="0" dirty="0"/>
              <a:t>UWTSD rent the building from the local authority, then sub let part of the building back to them for the Dylan Thomas Exhibit.</a:t>
            </a:r>
          </a:p>
          <a:p>
            <a:pPr algn="l"/>
            <a:endParaRPr lang="en-GB" b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204812-2664-F6B2-4589-2B843C18F15D}"/>
              </a:ext>
            </a:extLst>
          </p:cNvPr>
          <p:cNvSpPr txBox="1"/>
          <p:nvPr/>
        </p:nvSpPr>
        <p:spPr>
          <a:xfrm>
            <a:off x="4590232" y="515502"/>
            <a:ext cx="6095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EFB251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Background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218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11F20C-9BEA-F3A0-1810-7E420C101537}"/>
              </a:ext>
            </a:extLst>
          </p:cNvPr>
          <p:cNvSpPr txBox="1"/>
          <p:nvPr/>
        </p:nvSpPr>
        <p:spPr>
          <a:xfrm>
            <a:off x="6323665" y="485373"/>
            <a:ext cx="6095064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1939 Junior Instruction Centre for Boys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1948 Centenary of the Old Guildhall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1949 Old Guildhall houses the Secondary Technical School (Co-educational)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1953 Death of Dylan Thomas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1954 Technical School becomes a ‘boys only’ school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1947-1960 Secondary Technical School Youth Employment Bureau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1960 Boys’ Technical School Closed. Replaced by Technical College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1970 Technical College moves to Tycoch. Old Guildhall becomes an annexe for Dynevor Comprehensive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1960-1971 College of Further Education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1982 Dynevor annexe closes. Building is uninhabited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476E5A-6443-4485-6A14-F6803D76355A}"/>
              </a:ext>
            </a:extLst>
          </p:cNvPr>
          <p:cNvSpPr txBox="1"/>
          <p:nvPr/>
        </p:nvSpPr>
        <p:spPr>
          <a:xfrm>
            <a:off x="126689" y="428178"/>
            <a:ext cx="6095064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1825 – 1829 Work begins to build Swansea’s Guildhall in the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Martime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Quarter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1848 The Guildhall officially opens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1907 Building of a new Guildhall considered but not proceeded with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1914 Birth of Dylan Thomas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1919 Guildhall is the venue for victory marches by returning regiments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1928 Guildhall deemed too small. Decision taken to build a new one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1930-2 Construction of Juvenile Employment Centre as an annex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1934 Guildhall ceases to be the centre of local government in Swansea, but continues as Juvenile Employment Centre. The current Guildhall opens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1939 Old Guildhall commandeered for naval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636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145F794-0831-5285-56BC-0E9335FD03E3}"/>
              </a:ext>
            </a:extLst>
          </p:cNvPr>
          <p:cNvSpPr txBox="1"/>
          <p:nvPr/>
        </p:nvSpPr>
        <p:spPr>
          <a:xfrm>
            <a:off x="362769" y="659011"/>
            <a:ext cx="11466462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1993 Swansea is chosen to host the UK Year of Literature and Writing in 1995 and the building is refurbished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1995 Year of Literature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Tŷ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Llên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/ The Dylan Thomas Centre opened by former US President Jimmy Carter. A year round programme of events continues beyond the Year of Literature and a permanent Dylan Thomas Exhibition is developed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1998 First Dylan Thomas Festival. It’s now an annual event, held between Dylan’s birthday, 27 October, and the date of his death, 9 November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2001 New Dylan Thomas Exhibition opens at the Centre. Visitors from all over the world come to Swansea: over 70 different countries are represented in the Visitor Books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2013 Year round programme of arts events continues. Those who have appeared at the Dylan Thomas Centre in recent years include Carol Ann Duffy, Sir George Martin, Rowan Williams, Alexei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Sayle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Don Paterson, Gillian Clarke, Owen Sheers, Russell T Davies, Simon Armitage, Brian Turner and Cerys Matthews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2014 The Dylan Thomas Centre is the hub for the year’s Dylan Thomas Centenary Celebrations</a:t>
            </a:r>
          </a:p>
        </p:txBody>
      </p:sp>
    </p:spTree>
    <p:extLst>
      <p:ext uri="{BB962C8B-B14F-4D97-AF65-F5344CB8AC3E}">
        <p14:creationId xmlns:p14="http://schemas.microsoft.com/office/powerpoint/2010/main" val="1722147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EAE0408-FB8F-F495-7553-0505D0BF7CA0}"/>
              </a:ext>
            </a:extLst>
          </p:cNvPr>
          <p:cNvSpPr txBox="1"/>
          <p:nvPr/>
        </p:nvSpPr>
        <p:spPr>
          <a:xfrm>
            <a:off x="319761" y="805094"/>
            <a:ext cx="99630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Lease Agreement: In 2012, Swansea Council leased a large part of the Dylan Thomas Centre to the university to be used as a business centre for creative industries.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8965E0-6CBE-0CA6-5C7F-22A068167B82}"/>
              </a:ext>
            </a:extLst>
          </p:cNvPr>
          <p:cNvSpPr txBox="1"/>
          <p:nvPr/>
        </p:nvSpPr>
        <p:spPr>
          <a:xfrm>
            <a:off x="858302" y="2024600"/>
            <a:ext cx="1059133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Academic Base: Several university departments are based within the centre. For example, BA Film &amp; TV students have access to dedicated Adobe suites, a theatre, and a cinema-sized screen inside the building.</a:t>
            </a:r>
          </a:p>
          <a:p>
            <a:endParaRPr lang="en-GB" dirty="0"/>
          </a:p>
          <a:p>
            <a:r>
              <a:rPr lang="en-GB" dirty="0"/>
              <a:t>Students' Union (SU): The UWTSD Students' Union is headquartered at the Dylan Thomas Centre. It houses the SU Snug, a dedicated room for student meet-ups and events.</a:t>
            </a:r>
          </a:p>
          <a:p>
            <a:endParaRPr lang="en-GB" dirty="0"/>
          </a:p>
          <a:p>
            <a:r>
              <a:rPr lang="en-GB" dirty="0"/>
              <a:t>Innovation &amp; Events Hub: The centre serves as a primary venue for major university events, including:</a:t>
            </a:r>
          </a:p>
          <a:p>
            <a:endParaRPr lang="en-GB" dirty="0"/>
          </a:p>
          <a:p>
            <a:r>
              <a:rPr lang="en-GB" dirty="0"/>
              <a:t>Innovation Lecture Series: A quarterly series co-hosted with the Royal Society of Arts (RSA).</a:t>
            </a:r>
          </a:p>
          <a:p>
            <a:r>
              <a:rPr lang="en-GB" dirty="0"/>
              <a:t>Careers Fairs: Large-scale recruitment events for students and graduates.</a:t>
            </a:r>
          </a:p>
          <a:p>
            <a:endParaRPr lang="en-GB" dirty="0"/>
          </a:p>
          <a:p>
            <a:r>
              <a:rPr lang="en-GB" dirty="0"/>
              <a:t>Student Exhibitions: End-of-year shows for courses such as Graphic Design and Creative Advertising.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D263CF-74E3-36F2-5936-6F32922FDC78}"/>
              </a:ext>
            </a:extLst>
          </p:cNvPr>
          <p:cNvSpPr txBox="1"/>
          <p:nvPr/>
        </p:nvSpPr>
        <p:spPr>
          <a:xfrm>
            <a:off x="4684197" y="-4713"/>
            <a:ext cx="2180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5D197"/>
                </a:solidFill>
              </a:rPr>
              <a:t>Current Use</a:t>
            </a:r>
          </a:p>
        </p:txBody>
      </p:sp>
    </p:spTree>
    <p:extLst>
      <p:ext uri="{BB962C8B-B14F-4D97-AF65-F5344CB8AC3E}">
        <p14:creationId xmlns:p14="http://schemas.microsoft.com/office/powerpoint/2010/main" val="3776765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73FA6-1B6E-9749-5CC7-C99AE98F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589031"/>
            <a:ext cx="10571998" cy="4959077"/>
          </a:xfrm>
        </p:spPr>
        <p:txBody>
          <a:bodyPr/>
          <a:lstStyle/>
          <a:p>
            <a:pPr algn="l"/>
            <a:r>
              <a:rPr lang="en-GB" dirty="0">
                <a:solidFill>
                  <a:srgbClr val="F5D197"/>
                </a:solidFill>
              </a:rPr>
              <a:t>Observations</a:t>
            </a:r>
            <a:r>
              <a:rPr lang="en-GB" dirty="0"/>
              <a:t> </a:t>
            </a:r>
            <a:r>
              <a:rPr lang="en-GB" dirty="0">
                <a:solidFill>
                  <a:srgbClr val="F5D197"/>
                </a:solidFill>
              </a:rPr>
              <a:t>from</a:t>
            </a:r>
            <a:r>
              <a:rPr lang="en-GB" dirty="0"/>
              <a:t> Site Visit</a:t>
            </a:r>
            <a:br>
              <a:rPr lang="en-GB" dirty="0"/>
            </a:br>
            <a:br>
              <a:rPr lang="en-GB" dirty="0"/>
            </a:br>
            <a:r>
              <a:rPr lang="en-GB" b="0" dirty="0">
                <a:solidFill>
                  <a:schemeClr val="tx1"/>
                </a:solidFill>
              </a:rPr>
              <a:t>While fabric and M&amp;E is more obvious, try to focus on digital and smart technologies.</a:t>
            </a:r>
            <a:br>
              <a:rPr lang="en-GB" b="0" dirty="0">
                <a:solidFill>
                  <a:schemeClr val="tx1"/>
                </a:solidFill>
              </a:rPr>
            </a:br>
            <a:br>
              <a:rPr lang="en-GB" b="0" dirty="0">
                <a:solidFill>
                  <a:schemeClr val="tx1"/>
                </a:solidFill>
              </a:rPr>
            </a:br>
            <a:r>
              <a:rPr lang="en-GB" b="0" dirty="0">
                <a:solidFill>
                  <a:schemeClr val="tx1"/>
                </a:solidFill>
              </a:rPr>
              <a:t>How can these be used to better manage the building?</a:t>
            </a:r>
          </a:p>
        </p:txBody>
      </p:sp>
    </p:spTree>
    <p:extLst>
      <p:ext uri="{BB962C8B-B14F-4D97-AF65-F5344CB8AC3E}">
        <p14:creationId xmlns:p14="http://schemas.microsoft.com/office/powerpoint/2010/main" val="3240794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uses / Facilities?</a:t>
            </a:r>
          </a:p>
        </p:txBody>
      </p:sp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uses / Facilities?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E4FA86-68D0-5BCB-F6E8-41D667CC5A7E}"/>
              </a:ext>
            </a:extLst>
          </p:cNvPr>
          <p:cNvSpPr txBox="1"/>
          <p:nvPr/>
        </p:nvSpPr>
        <p:spPr>
          <a:xfrm>
            <a:off x="4672977" y="364638"/>
            <a:ext cx="707437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Lecture Hall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Bar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Lifts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Museum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Office Space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Classrooms / Meeting rooms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Café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Students Union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Staff Kitchens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Toilets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Theatre </a:t>
            </a:r>
          </a:p>
        </p:txBody>
      </p:sp>
    </p:spTree>
    <p:extLst>
      <p:ext uri="{BB962C8B-B14F-4D97-AF65-F5344CB8AC3E}">
        <p14:creationId xmlns:p14="http://schemas.microsoft.com/office/powerpoint/2010/main" val="3209879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AF710-7370-46B2-38AC-165C2B80B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Complications for operation?</a:t>
            </a:r>
          </a:p>
        </p:txBody>
      </p:sp>
    </p:spTree>
    <p:extLst>
      <p:ext uri="{BB962C8B-B14F-4D97-AF65-F5344CB8AC3E}">
        <p14:creationId xmlns:p14="http://schemas.microsoft.com/office/powerpoint/2010/main" val="1125147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AF710-7370-46B2-38AC-165C2B80B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Complications for operation?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A8AA40-FFAF-2196-151B-9D498B18F753}"/>
              </a:ext>
            </a:extLst>
          </p:cNvPr>
          <p:cNvSpPr txBox="1"/>
          <p:nvPr/>
        </p:nvSpPr>
        <p:spPr>
          <a:xfrm>
            <a:off x="4707550" y="335845"/>
            <a:ext cx="693373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Grade II* Listed Building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Ownership of Building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Dated Systems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Competing requirements in different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Inefficient building fabric separating those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No easy system for users to report defects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Mixed use means parts of the building always in use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17EE8-62C5-78D3-AC92-2E7DA1DE744B}"/>
              </a:ext>
            </a:extLst>
          </p:cNvPr>
          <p:cNvSpPr txBox="1"/>
          <p:nvPr/>
        </p:nvSpPr>
        <p:spPr>
          <a:xfrm>
            <a:off x="920010" y="5714047"/>
            <a:ext cx="3475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Available funding?</a:t>
            </a:r>
          </a:p>
        </p:txBody>
      </p:sp>
    </p:spTree>
    <p:extLst>
      <p:ext uri="{BB962C8B-B14F-4D97-AF65-F5344CB8AC3E}">
        <p14:creationId xmlns:p14="http://schemas.microsoft.com/office/powerpoint/2010/main" val="1545728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AEA96-730E-EE1F-99D4-32000FA6B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for improvements?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A165FB-A6FD-95C3-260A-D18ED9F4D874}"/>
              </a:ext>
            </a:extLst>
          </p:cNvPr>
          <p:cNvSpPr txBox="1"/>
          <p:nvPr/>
        </p:nvSpPr>
        <p:spPr>
          <a:xfrm>
            <a:off x="4644927" y="504883"/>
            <a:ext cx="71132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>
              <a:solidFill>
                <a:schemeClr val="bg1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49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AEA96-730E-EE1F-99D4-32000FA6B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for improvements?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A165FB-A6FD-95C3-260A-D18ED9F4D874}"/>
              </a:ext>
            </a:extLst>
          </p:cNvPr>
          <p:cNvSpPr txBox="1"/>
          <p:nvPr/>
        </p:nvSpPr>
        <p:spPr>
          <a:xfrm>
            <a:off x="4644927" y="504883"/>
            <a:ext cx="711324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Better comfort/defect reporting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Digital Twin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Monitoring building use &amp; collecting data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Streamline Timetabling?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23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F93AA-9DAA-2EE9-AC8A-427989A12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Room Booking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07CEFC-CE9A-6AF9-188A-F2FE2B1E7D42}"/>
              </a:ext>
            </a:extLst>
          </p:cNvPr>
          <p:cNvSpPr txBox="1"/>
          <p:nvPr/>
        </p:nvSpPr>
        <p:spPr>
          <a:xfrm>
            <a:off x="868447" y="1843069"/>
            <a:ext cx="1027264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CELCAT is the timetabling platform used - designed specifically for universities and colleges.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programme lead sends timetables through to the timetabling department in the summer so that rooms can be allocated for programmes for the following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Changes and extra bookings can be made by emailing dedicated staff as and when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information on bookings is displayed on a CELCAT homepage for each member of staff and should feed through into students’ timetables on the HWB.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information is also displayed on screens outside classrooms.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8564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631CDD-9F2D-00C1-13CE-6A5E19854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6" y="4588403"/>
            <a:ext cx="2997555" cy="22481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FDFD71-68F3-6B19-5F88-EB8BBA8BAB4A}"/>
              </a:ext>
            </a:extLst>
          </p:cNvPr>
          <p:cNvSpPr txBox="1"/>
          <p:nvPr/>
        </p:nvSpPr>
        <p:spPr>
          <a:xfrm>
            <a:off x="-89757" y="4219071"/>
            <a:ext cx="2760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Display outside rooms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F8FB51-CC8B-6AF0-820C-A64F27B43E76}"/>
              </a:ext>
            </a:extLst>
          </p:cNvPr>
          <p:cNvSpPr txBox="1"/>
          <p:nvPr/>
        </p:nvSpPr>
        <p:spPr>
          <a:xfrm>
            <a:off x="7758375" y="5267617"/>
            <a:ext cx="1600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 Display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2BA08E-B41D-7F8E-4306-0C72BABE29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4" t="8915" r="1" b="4377"/>
          <a:stretch/>
        </p:blipFill>
        <p:spPr>
          <a:xfrm>
            <a:off x="3075337" y="0"/>
            <a:ext cx="9116663" cy="52676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3D01794-4278-CF0E-7774-A89E304494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6" y="1949474"/>
            <a:ext cx="3026129" cy="2269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7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63DAB7-730C-DDB1-0916-016554A75F20}"/>
              </a:ext>
            </a:extLst>
          </p:cNvPr>
          <p:cNvSpPr txBox="1"/>
          <p:nvPr/>
        </p:nvSpPr>
        <p:spPr>
          <a:xfrm>
            <a:off x="403972" y="578162"/>
            <a:ext cx="71545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Reporting Building Issues – Current system involves exploring the HWB page - QR Codes?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Smart window sensors </a:t>
            </a:r>
            <a:r>
              <a:rPr lang="en-GB" dirty="0"/>
              <a:t>to alert if a window is left open – some can be connected to smart thermostats – or could the info be paired to a digital twin?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Museum – Smart sensors for temperature, humidity etc?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Lecture Halls – Automatic light dimmers?</a:t>
            </a: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C55CBDD-AB2A-F98F-24E4-00A9C2CD9C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0" r="4069" b="24018"/>
          <a:stretch/>
        </p:blipFill>
        <p:spPr bwMode="auto">
          <a:xfrm>
            <a:off x="8094964" y="907670"/>
            <a:ext cx="3455647" cy="521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234202-F41A-0F5D-A318-201F6621F344}"/>
              </a:ext>
            </a:extLst>
          </p:cNvPr>
          <p:cNvSpPr txBox="1"/>
          <p:nvPr/>
        </p:nvSpPr>
        <p:spPr>
          <a:xfrm>
            <a:off x="8899841" y="5647858"/>
            <a:ext cx="2002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Report A Defect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4850FE-8645-3563-6F3E-F724EA1D56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683" y="4346205"/>
            <a:ext cx="3221904" cy="24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6287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5011-03FC-652B-2538-4EAE68ABF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20" y="451266"/>
            <a:ext cx="10650681" cy="665087"/>
          </a:xfrm>
        </p:spPr>
        <p:txBody>
          <a:bodyPr/>
          <a:lstStyle/>
          <a:p>
            <a:pPr lvl="0" algn="l"/>
            <a:r>
              <a:rPr lang="en-US" sz="4800" b="0" dirty="0"/>
              <a:t>Useful Links</a:t>
            </a:r>
            <a:endParaRPr lang="en-US" sz="4800" b="0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1A2349-EF0B-F33D-13F9-82624146164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8706" y="2056192"/>
            <a:ext cx="10650681" cy="2296843"/>
          </a:xfrm>
        </p:spPr>
        <p:txBody>
          <a:bodyPr/>
          <a:lstStyle/>
          <a:p>
            <a:pPr lvl="0" algn="l"/>
            <a:r>
              <a:rPr lang="en-US" noProof="0" dirty="0">
                <a:hlinkClick r:id="rId3"/>
              </a:rPr>
              <a:t>History of the Dylan Thomas Centre</a:t>
            </a:r>
            <a:endParaRPr lang="en-US" noProof="0" dirty="0"/>
          </a:p>
          <a:p>
            <a:pPr lvl="0" algn="l"/>
            <a:endParaRPr lang="en-US" dirty="0"/>
          </a:p>
          <a:p>
            <a:pPr lvl="0" algn="l"/>
            <a:r>
              <a:rPr lang="en-US" noProof="0" dirty="0">
                <a:hlinkClick r:id="rId4"/>
              </a:rPr>
              <a:t>University of Wales Leases Swansea Building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3657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1041</Words>
  <Application>Microsoft Office PowerPoint</Application>
  <PresentationFormat>Widescreen</PresentationFormat>
  <Paragraphs>139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Calibri</vt:lpstr>
      <vt:lpstr>Century Gothic</vt:lpstr>
      <vt:lpstr>Wingdings 2</vt:lpstr>
      <vt:lpstr>Quotable</vt:lpstr>
      <vt:lpstr>Dylan Thomas Center    Swansea SA1</vt:lpstr>
      <vt:lpstr>Background</vt:lpstr>
      <vt:lpstr>PowerPoint Presentation</vt:lpstr>
      <vt:lpstr>PowerPoint Presentation</vt:lpstr>
      <vt:lpstr>PowerPoint Presentation</vt:lpstr>
      <vt:lpstr>PowerPoint Presentation</vt:lpstr>
      <vt:lpstr>Observations from Site Visit  While fabric and M&amp;E is more obvious, try to focus on digital and smart technologies.  How can these be used to better manage the building?</vt:lpstr>
      <vt:lpstr>Current uses / Facilities?</vt:lpstr>
      <vt:lpstr>Current uses / Facilities?</vt:lpstr>
      <vt:lpstr>Complications for operation?</vt:lpstr>
      <vt:lpstr>Complications for operation?</vt:lpstr>
      <vt:lpstr>Opportunities for improvements?</vt:lpstr>
      <vt:lpstr>Opportunities for improvements?</vt:lpstr>
      <vt:lpstr>Room Booking</vt:lpstr>
      <vt:lpstr>PowerPoint Presentation</vt:lpstr>
      <vt:lpstr>PowerPoint Presentation</vt:lpstr>
      <vt:lpstr>Useful Links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Dylan Thomas Center    Swansea SA1</dc:title>
  <dc:creator>Rhodri Thomas</dc:creator>
  <cp:lastModifiedBy>Rhodri Thomas</cp:lastModifiedBy>
  <cp:revision>1</cp:revision>
  <dcterms:created xsi:type="dcterms:W3CDTF">2026-03-05T13:43:22Z</dcterms:created>
  <dcterms:modified xsi:type="dcterms:W3CDTF">2026-03-10T12:12:49Z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