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 id="260" r:id="rId6"/>
    <p:sldId id="261" r:id="rId7"/>
    <p:sldId id="262" r:id="rId8"/>
    <p:sldId id="267" r:id="rId9"/>
    <p:sldId id="263" r:id="rId10"/>
    <p:sldId id="264" r:id="rId11"/>
    <p:sldId id="265"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4CFA6-1071-4A31-891D-05C7DC0C88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293477D-52DE-4E1A-897F-9FA812D2B62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33F8445-278B-4B51-B187-1C1E830DA183}"/>
              </a:ext>
            </a:extLst>
          </p:cNvPr>
          <p:cNvSpPr>
            <a:spLocks noGrp="1"/>
          </p:cNvSpPr>
          <p:nvPr>
            <p:ph type="dt" sz="half" idx="10"/>
          </p:nvPr>
        </p:nvSpPr>
        <p:spPr/>
        <p:txBody>
          <a:bodyPr/>
          <a:lstStyle/>
          <a:p>
            <a:fld id="{61E3377B-E27D-451E-B725-F06AE7E5DBEF}" type="datetimeFigureOut">
              <a:rPr lang="en-GB" smtClean="0"/>
              <a:t>25/10/2022</a:t>
            </a:fld>
            <a:endParaRPr lang="en-GB"/>
          </a:p>
        </p:txBody>
      </p:sp>
      <p:sp>
        <p:nvSpPr>
          <p:cNvPr id="5" name="Footer Placeholder 4">
            <a:extLst>
              <a:ext uri="{FF2B5EF4-FFF2-40B4-BE49-F238E27FC236}">
                <a16:creationId xmlns:a16="http://schemas.microsoft.com/office/drawing/2014/main" id="{ED944CB4-69F0-49F7-B822-103BCB2D33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42B5D1-3E7F-475E-8666-2BE4006F31DA}"/>
              </a:ext>
            </a:extLst>
          </p:cNvPr>
          <p:cNvSpPr>
            <a:spLocks noGrp="1"/>
          </p:cNvSpPr>
          <p:nvPr>
            <p:ph type="sldNum" sz="quarter" idx="12"/>
          </p:nvPr>
        </p:nvSpPr>
        <p:spPr/>
        <p:txBody>
          <a:bodyPr/>
          <a:lstStyle/>
          <a:p>
            <a:fld id="{CA82E1B3-8C7D-47A4-ABCE-839A2752E6F0}" type="slidenum">
              <a:rPr lang="en-GB" smtClean="0"/>
              <a:t>‹#›</a:t>
            </a:fld>
            <a:endParaRPr lang="en-GB"/>
          </a:p>
        </p:txBody>
      </p:sp>
    </p:spTree>
    <p:extLst>
      <p:ext uri="{BB962C8B-B14F-4D97-AF65-F5344CB8AC3E}">
        <p14:creationId xmlns:p14="http://schemas.microsoft.com/office/powerpoint/2010/main" val="27302130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A0D05-BBDF-49FE-BC9C-2D8672C3B7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D452B3B-AD75-47BA-A7A7-5866C3FF888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584868-D6C7-4B2A-A1E4-8057F5707D67}"/>
              </a:ext>
            </a:extLst>
          </p:cNvPr>
          <p:cNvSpPr>
            <a:spLocks noGrp="1"/>
          </p:cNvSpPr>
          <p:nvPr>
            <p:ph type="dt" sz="half" idx="10"/>
          </p:nvPr>
        </p:nvSpPr>
        <p:spPr/>
        <p:txBody>
          <a:bodyPr/>
          <a:lstStyle/>
          <a:p>
            <a:fld id="{61E3377B-E27D-451E-B725-F06AE7E5DBEF}" type="datetimeFigureOut">
              <a:rPr lang="en-GB" smtClean="0"/>
              <a:t>25/10/2022</a:t>
            </a:fld>
            <a:endParaRPr lang="en-GB"/>
          </a:p>
        </p:txBody>
      </p:sp>
      <p:sp>
        <p:nvSpPr>
          <p:cNvPr id="5" name="Footer Placeholder 4">
            <a:extLst>
              <a:ext uri="{FF2B5EF4-FFF2-40B4-BE49-F238E27FC236}">
                <a16:creationId xmlns:a16="http://schemas.microsoft.com/office/drawing/2014/main" id="{C4BA0B69-EFDF-4134-8132-D1C093E17E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33844B-D067-4412-8045-35368D3FD165}"/>
              </a:ext>
            </a:extLst>
          </p:cNvPr>
          <p:cNvSpPr>
            <a:spLocks noGrp="1"/>
          </p:cNvSpPr>
          <p:nvPr>
            <p:ph type="sldNum" sz="quarter" idx="12"/>
          </p:nvPr>
        </p:nvSpPr>
        <p:spPr/>
        <p:txBody>
          <a:bodyPr/>
          <a:lstStyle/>
          <a:p>
            <a:fld id="{CA82E1B3-8C7D-47A4-ABCE-839A2752E6F0}" type="slidenum">
              <a:rPr lang="en-GB" smtClean="0"/>
              <a:t>‹#›</a:t>
            </a:fld>
            <a:endParaRPr lang="en-GB"/>
          </a:p>
        </p:txBody>
      </p:sp>
    </p:spTree>
    <p:extLst>
      <p:ext uri="{BB962C8B-B14F-4D97-AF65-F5344CB8AC3E}">
        <p14:creationId xmlns:p14="http://schemas.microsoft.com/office/powerpoint/2010/main" val="15971423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458E1-62DF-4602-81F4-0EBB2C1F04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115A9BA-56CC-481A-9C6D-B7AFA3E05E8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AE27AF-B4D4-442C-9CCA-C4EFB8A26E9B}"/>
              </a:ext>
            </a:extLst>
          </p:cNvPr>
          <p:cNvSpPr>
            <a:spLocks noGrp="1"/>
          </p:cNvSpPr>
          <p:nvPr>
            <p:ph type="dt" sz="half" idx="10"/>
          </p:nvPr>
        </p:nvSpPr>
        <p:spPr/>
        <p:txBody>
          <a:bodyPr/>
          <a:lstStyle/>
          <a:p>
            <a:fld id="{61E3377B-E27D-451E-B725-F06AE7E5DBEF}" type="datetimeFigureOut">
              <a:rPr lang="en-GB" smtClean="0"/>
              <a:t>25/10/2022</a:t>
            </a:fld>
            <a:endParaRPr lang="en-GB"/>
          </a:p>
        </p:txBody>
      </p:sp>
      <p:sp>
        <p:nvSpPr>
          <p:cNvPr id="5" name="Footer Placeholder 4">
            <a:extLst>
              <a:ext uri="{FF2B5EF4-FFF2-40B4-BE49-F238E27FC236}">
                <a16:creationId xmlns:a16="http://schemas.microsoft.com/office/drawing/2014/main" id="{B020C7BA-B312-40D6-B678-3649B9ED79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7B1A72-51D4-4E25-8128-E1CBFAA24759}"/>
              </a:ext>
            </a:extLst>
          </p:cNvPr>
          <p:cNvSpPr>
            <a:spLocks noGrp="1"/>
          </p:cNvSpPr>
          <p:nvPr>
            <p:ph type="sldNum" sz="quarter" idx="12"/>
          </p:nvPr>
        </p:nvSpPr>
        <p:spPr/>
        <p:txBody>
          <a:bodyPr/>
          <a:lstStyle/>
          <a:p>
            <a:fld id="{CA82E1B3-8C7D-47A4-ABCE-839A2752E6F0}" type="slidenum">
              <a:rPr lang="en-GB" smtClean="0"/>
              <a:t>‹#›</a:t>
            </a:fld>
            <a:endParaRPr lang="en-GB"/>
          </a:p>
        </p:txBody>
      </p:sp>
    </p:spTree>
    <p:extLst>
      <p:ext uri="{BB962C8B-B14F-4D97-AF65-F5344CB8AC3E}">
        <p14:creationId xmlns:p14="http://schemas.microsoft.com/office/powerpoint/2010/main" val="17517576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994AB-76A1-4915-B52B-D6C2A1FFA99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60548A5-033C-4ECC-B5A5-C68E5D6515D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807A2F0-47A1-4556-A8C9-BA0DE5C0D10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9DFB47A-5225-48E0-AAB4-F6BA54A087E2}"/>
              </a:ext>
            </a:extLst>
          </p:cNvPr>
          <p:cNvSpPr>
            <a:spLocks noGrp="1"/>
          </p:cNvSpPr>
          <p:nvPr>
            <p:ph type="dt" sz="half" idx="10"/>
          </p:nvPr>
        </p:nvSpPr>
        <p:spPr/>
        <p:txBody>
          <a:bodyPr/>
          <a:lstStyle/>
          <a:p>
            <a:fld id="{61E3377B-E27D-451E-B725-F06AE7E5DBEF}" type="datetimeFigureOut">
              <a:rPr lang="en-GB" smtClean="0"/>
              <a:t>25/10/2022</a:t>
            </a:fld>
            <a:endParaRPr lang="en-GB"/>
          </a:p>
        </p:txBody>
      </p:sp>
      <p:sp>
        <p:nvSpPr>
          <p:cNvPr id="6" name="Footer Placeholder 5">
            <a:extLst>
              <a:ext uri="{FF2B5EF4-FFF2-40B4-BE49-F238E27FC236}">
                <a16:creationId xmlns:a16="http://schemas.microsoft.com/office/drawing/2014/main" id="{F3D7F1FA-C284-4A10-862A-F282791AB5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B203B2-473F-403B-BAEB-FE3662189EC7}"/>
              </a:ext>
            </a:extLst>
          </p:cNvPr>
          <p:cNvSpPr>
            <a:spLocks noGrp="1"/>
          </p:cNvSpPr>
          <p:nvPr>
            <p:ph type="sldNum" sz="quarter" idx="12"/>
          </p:nvPr>
        </p:nvSpPr>
        <p:spPr/>
        <p:txBody>
          <a:bodyPr/>
          <a:lstStyle/>
          <a:p>
            <a:fld id="{CA82E1B3-8C7D-47A4-ABCE-839A2752E6F0}" type="slidenum">
              <a:rPr lang="en-GB" smtClean="0"/>
              <a:t>‹#›</a:t>
            </a:fld>
            <a:endParaRPr lang="en-GB"/>
          </a:p>
        </p:txBody>
      </p:sp>
    </p:spTree>
    <p:extLst>
      <p:ext uri="{BB962C8B-B14F-4D97-AF65-F5344CB8AC3E}">
        <p14:creationId xmlns:p14="http://schemas.microsoft.com/office/powerpoint/2010/main" val="42007640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9B2C2-B220-4037-A4A3-62EA05251B5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2F0B7F-6E7A-4755-B425-B050BD5EF0B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1E5BA1-ACEC-4CDF-9DFA-DF01DC37D45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9EFE29D-6E11-479C-AE86-4C411EED6EA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9A8B7E4-E880-4CD9-9625-4DB801268FF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AA62536-E76C-40A1-A230-7B7EE72ACCCD}"/>
              </a:ext>
            </a:extLst>
          </p:cNvPr>
          <p:cNvSpPr>
            <a:spLocks noGrp="1"/>
          </p:cNvSpPr>
          <p:nvPr>
            <p:ph type="dt" sz="half" idx="10"/>
          </p:nvPr>
        </p:nvSpPr>
        <p:spPr/>
        <p:txBody>
          <a:bodyPr/>
          <a:lstStyle/>
          <a:p>
            <a:fld id="{61E3377B-E27D-451E-B725-F06AE7E5DBEF}" type="datetimeFigureOut">
              <a:rPr lang="en-GB" smtClean="0"/>
              <a:t>25/10/2022</a:t>
            </a:fld>
            <a:endParaRPr lang="en-GB"/>
          </a:p>
        </p:txBody>
      </p:sp>
      <p:sp>
        <p:nvSpPr>
          <p:cNvPr id="8" name="Footer Placeholder 7">
            <a:extLst>
              <a:ext uri="{FF2B5EF4-FFF2-40B4-BE49-F238E27FC236}">
                <a16:creationId xmlns:a16="http://schemas.microsoft.com/office/drawing/2014/main" id="{952D66FF-E15E-48C0-B7DB-4ECB9DCE4F2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162D3FD-2100-4FE8-8EF0-7E31F330D85C}"/>
              </a:ext>
            </a:extLst>
          </p:cNvPr>
          <p:cNvSpPr>
            <a:spLocks noGrp="1"/>
          </p:cNvSpPr>
          <p:nvPr>
            <p:ph type="sldNum" sz="quarter" idx="12"/>
          </p:nvPr>
        </p:nvSpPr>
        <p:spPr/>
        <p:txBody>
          <a:bodyPr/>
          <a:lstStyle/>
          <a:p>
            <a:fld id="{CA82E1B3-8C7D-47A4-ABCE-839A2752E6F0}" type="slidenum">
              <a:rPr lang="en-GB" smtClean="0"/>
              <a:t>‹#›</a:t>
            </a:fld>
            <a:endParaRPr lang="en-GB"/>
          </a:p>
        </p:txBody>
      </p:sp>
    </p:spTree>
    <p:extLst>
      <p:ext uri="{BB962C8B-B14F-4D97-AF65-F5344CB8AC3E}">
        <p14:creationId xmlns:p14="http://schemas.microsoft.com/office/powerpoint/2010/main" val="4263371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52C74-07B8-4805-AEBF-8E4CB3DA040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E59F566-7596-4B9B-A16E-303C948D4984}"/>
              </a:ext>
            </a:extLst>
          </p:cNvPr>
          <p:cNvSpPr>
            <a:spLocks noGrp="1"/>
          </p:cNvSpPr>
          <p:nvPr>
            <p:ph type="dt" sz="half" idx="10"/>
          </p:nvPr>
        </p:nvSpPr>
        <p:spPr/>
        <p:txBody>
          <a:bodyPr/>
          <a:lstStyle/>
          <a:p>
            <a:fld id="{61E3377B-E27D-451E-B725-F06AE7E5DBEF}" type="datetimeFigureOut">
              <a:rPr lang="en-GB" smtClean="0"/>
              <a:t>25/10/2022</a:t>
            </a:fld>
            <a:endParaRPr lang="en-GB"/>
          </a:p>
        </p:txBody>
      </p:sp>
      <p:sp>
        <p:nvSpPr>
          <p:cNvPr id="4" name="Footer Placeholder 3">
            <a:extLst>
              <a:ext uri="{FF2B5EF4-FFF2-40B4-BE49-F238E27FC236}">
                <a16:creationId xmlns:a16="http://schemas.microsoft.com/office/drawing/2014/main" id="{7F7BBC8F-3AE5-4E08-A5A2-1CA9E8B85B8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74DFF0E-BD9B-43FB-B4EE-56F61597D68C}"/>
              </a:ext>
            </a:extLst>
          </p:cNvPr>
          <p:cNvSpPr>
            <a:spLocks noGrp="1"/>
          </p:cNvSpPr>
          <p:nvPr>
            <p:ph type="sldNum" sz="quarter" idx="12"/>
          </p:nvPr>
        </p:nvSpPr>
        <p:spPr/>
        <p:txBody>
          <a:bodyPr/>
          <a:lstStyle/>
          <a:p>
            <a:fld id="{CA82E1B3-8C7D-47A4-ABCE-839A2752E6F0}" type="slidenum">
              <a:rPr lang="en-GB" smtClean="0"/>
              <a:t>‹#›</a:t>
            </a:fld>
            <a:endParaRPr lang="en-GB"/>
          </a:p>
        </p:txBody>
      </p:sp>
    </p:spTree>
    <p:extLst>
      <p:ext uri="{BB962C8B-B14F-4D97-AF65-F5344CB8AC3E}">
        <p14:creationId xmlns:p14="http://schemas.microsoft.com/office/powerpoint/2010/main" val="18740992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C1DF32-061E-4F9B-831F-0CED0B30FEBA}"/>
              </a:ext>
            </a:extLst>
          </p:cNvPr>
          <p:cNvSpPr>
            <a:spLocks noGrp="1"/>
          </p:cNvSpPr>
          <p:nvPr>
            <p:ph type="dt" sz="half" idx="10"/>
          </p:nvPr>
        </p:nvSpPr>
        <p:spPr/>
        <p:txBody>
          <a:bodyPr/>
          <a:lstStyle/>
          <a:p>
            <a:fld id="{61E3377B-E27D-451E-B725-F06AE7E5DBEF}" type="datetimeFigureOut">
              <a:rPr lang="en-GB" smtClean="0"/>
              <a:t>25/10/2022</a:t>
            </a:fld>
            <a:endParaRPr lang="en-GB"/>
          </a:p>
        </p:txBody>
      </p:sp>
      <p:sp>
        <p:nvSpPr>
          <p:cNvPr id="3" name="Footer Placeholder 2">
            <a:extLst>
              <a:ext uri="{FF2B5EF4-FFF2-40B4-BE49-F238E27FC236}">
                <a16:creationId xmlns:a16="http://schemas.microsoft.com/office/drawing/2014/main" id="{DCDF7402-7A45-4794-A6F8-959A6C99F85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13204BF-859B-4C26-AA4B-0AA86133705D}"/>
              </a:ext>
            </a:extLst>
          </p:cNvPr>
          <p:cNvSpPr>
            <a:spLocks noGrp="1"/>
          </p:cNvSpPr>
          <p:nvPr>
            <p:ph type="sldNum" sz="quarter" idx="12"/>
          </p:nvPr>
        </p:nvSpPr>
        <p:spPr/>
        <p:txBody>
          <a:bodyPr/>
          <a:lstStyle/>
          <a:p>
            <a:fld id="{CA82E1B3-8C7D-47A4-ABCE-839A2752E6F0}" type="slidenum">
              <a:rPr lang="en-GB" smtClean="0"/>
              <a:t>‹#›</a:t>
            </a:fld>
            <a:endParaRPr lang="en-GB"/>
          </a:p>
        </p:txBody>
      </p:sp>
    </p:spTree>
    <p:extLst>
      <p:ext uri="{BB962C8B-B14F-4D97-AF65-F5344CB8AC3E}">
        <p14:creationId xmlns:p14="http://schemas.microsoft.com/office/powerpoint/2010/main" val="42905209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89C33-84BA-4184-A63F-BB439DD311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ECEDB03-BE6F-4C80-A0BB-DCD40F5829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45D1C71-8071-4FF8-98A5-6ED7C40D7B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9EC2D7-FEC9-4E6C-92A7-AEA3CC853552}"/>
              </a:ext>
            </a:extLst>
          </p:cNvPr>
          <p:cNvSpPr>
            <a:spLocks noGrp="1"/>
          </p:cNvSpPr>
          <p:nvPr>
            <p:ph type="dt" sz="half" idx="10"/>
          </p:nvPr>
        </p:nvSpPr>
        <p:spPr/>
        <p:txBody>
          <a:bodyPr/>
          <a:lstStyle/>
          <a:p>
            <a:fld id="{61E3377B-E27D-451E-B725-F06AE7E5DBEF}" type="datetimeFigureOut">
              <a:rPr lang="en-GB" smtClean="0"/>
              <a:t>25/10/2022</a:t>
            </a:fld>
            <a:endParaRPr lang="en-GB"/>
          </a:p>
        </p:txBody>
      </p:sp>
      <p:sp>
        <p:nvSpPr>
          <p:cNvPr id="6" name="Footer Placeholder 5">
            <a:extLst>
              <a:ext uri="{FF2B5EF4-FFF2-40B4-BE49-F238E27FC236}">
                <a16:creationId xmlns:a16="http://schemas.microsoft.com/office/drawing/2014/main" id="{B99219E7-7CC7-496D-AE34-8A51111518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E5F29D-D37E-422D-AA91-E2D48EBCDC35}"/>
              </a:ext>
            </a:extLst>
          </p:cNvPr>
          <p:cNvSpPr>
            <a:spLocks noGrp="1"/>
          </p:cNvSpPr>
          <p:nvPr>
            <p:ph type="sldNum" sz="quarter" idx="12"/>
          </p:nvPr>
        </p:nvSpPr>
        <p:spPr/>
        <p:txBody>
          <a:bodyPr/>
          <a:lstStyle/>
          <a:p>
            <a:fld id="{CA82E1B3-8C7D-47A4-ABCE-839A2752E6F0}" type="slidenum">
              <a:rPr lang="en-GB" smtClean="0"/>
              <a:t>‹#›</a:t>
            </a:fld>
            <a:endParaRPr lang="en-GB"/>
          </a:p>
        </p:txBody>
      </p:sp>
    </p:spTree>
    <p:extLst>
      <p:ext uri="{BB962C8B-B14F-4D97-AF65-F5344CB8AC3E}">
        <p14:creationId xmlns:p14="http://schemas.microsoft.com/office/powerpoint/2010/main" val="10484555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5202E-E233-49E8-8547-150F4A9C90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C815431-1AD4-4CE1-BAEA-B69043E143D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1F95559-B01F-427D-995B-2B211F6514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30C036-8DE8-4945-A8AD-86C3462EB52F}"/>
              </a:ext>
            </a:extLst>
          </p:cNvPr>
          <p:cNvSpPr>
            <a:spLocks noGrp="1"/>
          </p:cNvSpPr>
          <p:nvPr>
            <p:ph type="dt" sz="half" idx="10"/>
          </p:nvPr>
        </p:nvSpPr>
        <p:spPr/>
        <p:txBody>
          <a:bodyPr/>
          <a:lstStyle/>
          <a:p>
            <a:fld id="{61E3377B-E27D-451E-B725-F06AE7E5DBEF}" type="datetimeFigureOut">
              <a:rPr lang="en-GB" smtClean="0"/>
              <a:t>25/10/2022</a:t>
            </a:fld>
            <a:endParaRPr lang="en-GB"/>
          </a:p>
        </p:txBody>
      </p:sp>
      <p:sp>
        <p:nvSpPr>
          <p:cNvPr id="6" name="Footer Placeholder 5">
            <a:extLst>
              <a:ext uri="{FF2B5EF4-FFF2-40B4-BE49-F238E27FC236}">
                <a16:creationId xmlns:a16="http://schemas.microsoft.com/office/drawing/2014/main" id="{12A31DF9-21B7-44DA-AE7D-5111247DC6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9C291B-2605-48A1-9360-D0B1D3E23942}"/>
              </a:ext>
            </a:extLst>
          </p:cNvPr>
          <p:cNvSpPr>
            <a:spLocks noGrp="1"/>
          </p:cNvSpPr>
          <p:nvPr>
            <p:ph type="sldNum" sz="quarter" idx="12"/>
          </p:nvPr>
        </p:nvSpPr>
        <p:spPr/>
        <p:txBody>
          <a:bodyPr/>
          <a:lstStyle/>
          <a:p>
            <a:fld id="{CA82E1B3-8C7D-47A4-ABCE-839A2752E6F0}" type="slidenum">
              <a:rPr lang="en-GB" smtClean="0"/>
              <a:t>‹#›</a:t>
            </a:fld>
            <a:endParaRPr lang="en-GB"/>
          </a:p>
        </p:txBody>
      </p:sp>
    </p:spTree>
    <p:extLst>
      <p:ext uri="{BB962C8B-B14F-4D97-AF65-F5344CB8AC3E}">
        <p14:creationId xmlns:p14="http://schemas.microsoft.com/office/powerpoint/2010/main" val="22976683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4B4EE-F0DA-462A-84D9-3AE5838AC55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7DD8AC-3063-4CB8-BF19-DBA3A7716AC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A00F60-6038-4169-96CC-EEFF610BCEB7}"/>
              </a:ext>
            </a:extLst>
          </p:cNvPr>
          <p:cNvSpPr>
            <a:spLocks noGrp="1"/>
          </p:cNvSpPr>
          <p:nvPr>
            <p:ph type="dt" sz="half" idx="10"/>
          </p:nvPr>
        </p:nvSpPr>
        <p:spPr/>
        <p:txBody>
          <a:bodyPr/>
          <a:lstStyle/>
          <a:p>
            <a:fld id="{61E3377B-E27D-451E-B725-F06AE7E5DBEF}" type="datetimeFigureOut">
              <a:rPr lang="en-GB" smtClean="0"/>
              <a:t>25/10/2022</a:t>
            </a:fld>
            <a:endParaRPr lang="en-GB"/>
          </a:p>
        </p:txBody>
      </p:sp>
      <p:sp>
        <p:nvSpPr>
          <p:cNvPr id="5" name="Footer Placeholder 4">
            <a:extLst>
              <a:ext uri="{FF2B5EF4-FFF2-40B4-BE49-F238E27FC236}">
                <a16:creationId xmlns:a16="http://schemas.microsoft.com/office/drawing/2014/main" id="{1DFFB3B8-0B10-4066-92D5-D4EEF9A687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772A37-BCAA-4975-8279-CAB6BAFFDEE1}"/>
              </a:ext>
            </a:extLst>
          </p:cNvPr>
          <p:cNvSpPr>
            <a:spLocks noGrp="1"/>
          </p:cNvSpPr>
          <p:nvPr>
            <p:ph type="sldNum" sz="quarter" idx="12"/>
          </p:nvPr>
        </p:nvSpPr>
        <p:spPr/>
        <p:txBody>
          <a:bodyPr/>
          <a:lstStyle/>
          <a:p>
            <a:fld id="{CA82E1B3-8C7D-47A4-ABCE-839A2752E6F0}" type="slidenum">
              <a:rPr lang="en-GB" smtClean="0"/>
              <a:t>‹#›</a:t>
            </a:fld>
            <a:endParaRPr lang="en-GB"/>
          </a:p>
        </p:txBody>
      </p:sp>
    </p:spTree>
    <p:extLst>
      <p:ext uri="{BB962C8B-B14F-4D97-AF65-F5344CB8AC3E}">
        <p14:creationId xmlns:p14="http://schemas.microsoft.com/office/powerpoint/2010/main" val="12412545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4CDCC5-DE35-443E-AF77-6CE8D97DCDD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8F1167-23CC-4BCB-A60C-285BB88268C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842AA4-B9C1-4C4F-BA5C-85E821F6A7A0}"/>
              </a:ext>
            </a:extLst>
          </p:cNvPr>
          <p:cNvSpPr>
            <a:spLocks noGrp="1"/>
          </p:cNvSpPr>
          <p:nvPr>
            <p:ph type="dt" sz="half" idx="10"/>
          </p:nvPr>
        </p:nvSpPr>
        <p:spPr/>
        <p:txBody>
          <a:bodyPr/>
          <a:lstStyle/>
          <a:p>
            <a:fld id="{61E3377B-E27D-451E-B725-F06AE7E5DBEF}" type="datetimeFigureOut">
              <a:rPr lang="en-GB" smtClean="0"/>
              <a:t>25/10/2022</a:t>
            </a:fld>
            <a:endParaRPr lang="en-GB"/>
          </a:p>
        </p:txBody>
      </p:sp>
      <p:sp>
        <p:nvSpPr>
          <p:cNvPr id="5" name="Footer Placeholder 4">
            <a:extLst>
              <a:ext uri="{FF2B5EF4-FFF2-40B4-BE49-F238E27FC236}">
                <a16:creationId xmlns:a16="http://schemas.microsoft.com/office/drawing/2014/main" id="{CFF5BFF2-5158-484D-B85E-32250EEAEE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020544-0C0D-4DA2-B878-B73E1559AC3E}"/>
              </a:ext>
            </a:extLst>
          </p:cNvPr>
          <p:cNvSpPr>
            <a:spLocks noGrp="1"/>
          </p:cNvSpPr>
          <p:nvPr>
            <p:ph type="sldNum" sz="quarter" idx="12"/>
          </p:nvPr>
        </p:nvSpPr>
        <p:spPr/>
        <p:txBody>
          <a:bodyPr/>
          <a:lstStyle/>
          <a:p>
            <a:fld id="{CA82E1B3-8C7D-47A4-ABCE-839A2752E6F0}" type="slidenum">
              <a:rPr lang="en-GB" smtClean="0"/>
              <a:t>‹#›</a:t>
            </a:fld>
            <a:endParaRPr lang="en-GB"/>
          </a:p>
        </p:txBody>
      </p:sp>
    </p:spTree>
    <p:extLst>
      <p:ext uri="{BB962C8B-B14F-4D97-AF65-F5344CB8AC3E}">
        <p14:creationId xmlns:p14="http://schemas.microsoft.com/office/powerpoint/2010/main" val="864930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D903C37-8377-4F04-B638-3471CB1C80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6DDF69-4BB4-41DF-AB7A-4A97043E92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730F2B-FF42-4C8A-97BC-CAB2B8135CF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1E3377B-E27D-451E-B725-F06AE7E5DBEF}" type="datetimeFigureOut">
              <a:rPr lang="en-GB" smtClean="0"/>
              <a:t>25/10/2022</a:t>
            </a:fld>
            <a:endParaRPr lang="en-GB"/>
          </a:p>
        </p:txBody>
      </p:sp>
      <p:sp>
        <p:nvSpPr>
          <p:cNvPr id="5" name="Footer Placeholder 4">
            <a:extLst>
              <a:ext uri="{FF2B5EF4-FFF2-40B4-BE49-F238E27FC236}">
                <a16:creationId xmlns:a16="http://schemas.microsoft.com/office/drawing/2014/main" id="{6F33D433-034D-43B4-9B87-16845A25E8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EA78B3D-EE7F-4D20-AF30-DAD5F2847B8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82E1B3-8C7D-47A4-ABCE-839A2752E6F0}" type="slidenum">
              <a:rPr lang="en-GB" smtClean="0"/>
              <a:t>‹#›</a:t>
            </a:fld>
            <a:endParaRPr lang="en-GB"/>
          </a:p>
        </p:txBody>
      </p:sp>
    </p:spTree>
    <p:extLst>
      <p:ext uri="{BB962C8B-B14F-4D97-AF65-F5344CB8AC3E}">
        <p14:creationId xmlns:p14="http://schemas.microsoft.com/office/powerpoint/2010/main" val="26913540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s.tindall@pembrokeshire.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C0DAB-5165-4743-9ED7-48C16E7B115C}"/>
              </a:ext>
            </a:extLst>
          </p:cNvPr>
          <p:cNvSpPr>
            <a:spLocks noGrp="1"/>
          </p:cNvSpPr>
          <p:nvPr>
            <p:ph type="ctrTitle"/>
          </p:nvPr>
        </p:nvSpPr>
        <p:spPr/>
        <p:txBody>
          <a:bodyPr/>
          <a:lstStyle/>
          <a:p>
            <a:r>
              <a:rPr lang="en-GB" dirty="0"/>
              <a:t>Project Control &amp; Contract Administration</a:t>
            </a:r>
          </a:p>
        </p:txBody>
      </p:sp>
      <p:sp>
        <p:nvSpPr>
          <p:cNvPr id="3" name="Subtitle 2">
            <a:extLst>
              <a:ext uri="{FF2B5EF4-FFF2-40B4-BE49-F238E27FC236}">
                <a16:creationId xmlns:a16="http://schemas.microsoft.com/office/drawing/2014/main" id="{60B56B45-711E-4F7A-912B-B6D8E30B64AF}"/>
              </a:ext>
            </a:extLst>
          </p:cNvPr>
          <p:cNvSpPr>
            <a:spLocks noGrp="1"/>
          </p:cNvSpPr>
          <p:nvPr>
            <p:ph type="subTitle" idx="1"/>
          </p:nvPr>
        </p:nvSpPr>
        <p:spPr/>
        <p:txBody>
          <a:bodyPr/>
          <a:lstStyle/>
          <a:p>
            <a:r>
              <a:rPr lang="en-GB" sz="3200" b="1" dirty="0">
                <a:effectLst>
                  <a:outerShdw blurRad="38100" dist="38100" dir="2700000" algn="tl">
                    <a:srgbClr val="000000">
                      <a:alpha val="43137"/>
                    </a:srgbClr>
                  </a:outerShdw>
                </a:effectLst>
              </a:rPr>
              <a:t>Session 3</a:t>
            </a:r>
          </a:p>
          <a:p>
            <a:r>
              <a:rPr lang="en-GB" sz="3200" b="1" dirty="0">
                <a:effectLst>
                  <a:outerShdw blurRad="38100" dist="38100" dir="2700000" algn="tl">
                    <a:srgbClr val="000000">
                      <a:alpha val="43137"/>
                    </a:srgbClr>
                  </a:outerShdw>
                </a:effectLst>
              </a:rPr>
              <a:t>Stephen Tindall</a:t>
            </a:r>
          </a:p>
          <a:p>
            <a:r>
              <a:rPr lang="en-GB" sz="2400" dirty="0">
                <a:hlinkClick r:id="rId2">
                  <a:extLst>
                    <a:ext uri="{A12FA001-AC4F-418D-AE19-62706E023703}">
                      <ahyp:hlinkClr xmlns:ahyp="http://schemas.microsoft.com/office/drawing/2018/hyperlinkcolor" val="tx"/>
                    </a:ext>
                  </a:extLst>
                </a:hlinkClick>
              </a:rPr>
              <a:t>s.tindall@uwtsd.ac.uk</a:t>
            </a:r>
            <a:endParaRPr lang="en-GB" sz="2400" dirty="0"/>
          </a:p>
          <a:p>
            <a:endParaRPr lang="en-GB" dirty="0"/>
          </a:p>
        </p:txBody>
      </p:sp>
    </p:spTree>
    <p:extLst>
      <p:ext uri="{BB962C8B-B14F-4D97-AF65-F5344CB8AC3E}">
        <p14:creationId xmlns:p14="http://schemas.microsoft.com/office/powerpoint/2010/main" val="10972105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0244A-8189-4044-A33D-BE19E1F7603E}"/>
              </a:ext>
            </a:extLst>
          </p:cNvPr>
          <p:cNvSpPr>
            <a:spLocks noGrp="1"/>
          </p:cNvSpPr>
          <p:nvPr>
            <p:ph type="title"/>
          </p:nvPr>
        </p:nvSpPr>
        <p:spPr>
          <a:xfrm>
            <a:off x="838200" y="365125"/>
            <a:ext cx="10515600" cy="901613"/>
          </a:xfrm>
        </p:spPr>
        <p:txBody>
          <a:bodyPr/>
          <a:lstStyle/>
          <a:p>
            <a:r>
              <a:rPr lang="en-GB" dirty="0"/>
              <a:t>Last session….</a:t>
            </a:r>
          </a:p>
        </p:txBody>
      </p:sp>
      <p:sp>
        <p:nvSpPr>
          <p:cNvPr id="3" name="Content Placeholder 2">
            <a:extLst>
              <a:ext uri="{FF2B5EF4-FFF2-40B4-BE49-F238E27FC236}">
                <a16:creationId xmlns:a16="http://schemas.microsoft.com/office/drawing/2014/main" id="{C250313D-0876-4CCD-98C7-921602D41D0D}"/>
              </a:ext>
            </a:extLst>
          </p:cNvPr>
          <p:cNvSpPr>
            <a:spLocks noGrp="1"/>
          </p:cNvSpPr>
          <p:nvPr>
            <p:ph idx="1"/>
          </p:nvPr>
        </p:nvSpPr>
        <p:spPr>
          <a:xfrm>
            <a:off x="838200" y="1392572"/>
            <a:ext cx="10515600" cy="4784391"/>
          </a:xfrm>
        </p:spPr>
        <p:txBody>
          <a:bodyPr>
            <a:normAutofit fontScale="77500" lnSpcReduction="20000"/>
          </a:bodyPr>
          <a:lstStyle/>
          <a:p>
            <a:r>
              <a:rPr lang="en-GB" dirty="0"/>
              <a:t>Single Stage Tendering or Design-Bid-Build</a:t>
            </a:r>
          </a:p>
          <a:p>
            <a:endParaRPr lang="en-GB" dirty="0"/>
          </a:p>
          <a:p>
            <a:endParaRPr lang="en-GB" dirty="0"/>
          </a:p>
          <a:p>
            <a:endParaRPr lang="en-GB" dirty="0"/>
          </a:p>
          <a:p>
            <a:endParaRPr lang="en-GB" dirty="0"/>
          </a:p>
          <a:p>
            <a:endParaRPr lang="en-GB" dirty="0"/>
          </a:p>
          <a:p>
            <a:endParaRPr lang="en-GB" dirty="0"/>
          </a:p>
          <a:p>
            <a:endParaRPr lang="en-GB" dirty="0"/>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r>
              <a:rPr lang="en-GB" dirty="0"/>
              <a:t>The lowest contractors tender offers the client with the best value for money! Agree or disagree?</a:t>
            </a:r>
          </a:p>
          <a:p>
            <a:pPr marL="514350" indent="-514350">
              <a:buFont typeface="+mj-lt"/>
              <a:buAutoNum type="arabicPeriod"/>
            </a:pPr>
            <a:r>
              <a:rPr lang="en-GB" dirty="0"/>
              <a:t>What can we do if the tenders exceed the amount of the stage 1 cost estimate?</a:t>
            </a:r>
          </a:p>
          <a:p>
            <a:endParaRPr lang="en-GB" dirty="0"/>
          </a:p>
        </p:txBody>
      </p:sp>
      <p:graphicFrame>
        <p:nvGraphicFramePr>
          <p:cNvPr id="4" name="Table 4">
            <a:extLst>
              <a:ext uri="{FF2B5EF4-FFF2-40B4-BE49-F238E27FC236}">
                <a16:creationId xmlns:a16="http://schemas.microsoft.com/office/drawing/2014/main" id="{5805EAC0-1AD7-4E0D-B0B0-D2133572CB09}"/>
              </a:ext>
            </a:extLst>
          </p:cNvPr>
          <p:cNvGraphicFramePr>
            <a:graphicFrameLocks noGrp="1"/>
          </p:cNvGraphicFramePr>
          <p:nvPr>
            <p:extLst>
              <p:ext uri="{D42A27DB-BD31-4B8C-83A1-F6EECF244321}">
                <p14:modId xmlns:p14="http://schemas.microsoft.com/office/powerpoint/2010/main" val="3560222924"/>
              </p:ext>
            </p:extLst>
          </p:nvPr>
        </p:nvGraphicFramePr>
        <p:xfrm>
          <a:off x="1788720" y="1994793"/>
          <a:ext cx="8128000" cy="265176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334796806"/>
                    </a:ext>
                  </a:extLst>
                </a:gridCol>
                <a:gridCol w="4064000">
                  <a:extLst>
                    <a:ext uri="{9D8B030D-6E8A-4147-A177-3AD203B41FA5}">
                      <a16:colId xmlns:a16="http://schemas.microsoft.com/office/drawing/2014/main" val="494426375"/>
                    </a:ext>
                  </a:extLst>
                </a:gridCol>
              </a:tblGrid>
              <a:tr h="336306">
                <a:tc>
                  <a:txBody>
                    <a:bodyPr/>
                    <a:lstStyle/>
                    <a:p>
                      <a:r>
                        <a:rPr lang="en-GB" dirty="0"/>
                        <a:t>Advantages of Single Stage</a:t>
                      </a:r>
                    </a:p>
                  </a:txBody>
                  <a:tcPr/>
                </a:tc>
                <a:tc>
                  <a:txBody>
                    <a:bodyPr/>
                    <a:lstStyle/>
                    <a:p>
                      <a:r>
                        <a:rPr lang="en-GB" dirty="0"/>
                        <a:t>Disadvantages of Single Stage</a:t>
                      </a:r>
                    </a:p>
                  </a:txBody>
                  <a:tcPr/>
                </a:tc>
                <a:extLst>
                  <a:ext uri="{0D108BD9-81ED-4DB2-BD59-A6C34878D82A}">
                    <a16:rowId xmlns:a16="http://schemas.microsoft.com/office/drawing/2014/main" val="3052295524"/>
                  </a:ext>
                </a:extLst>
              </a:tr>
              <a:tr h="2073121">
                <a:tc>
                  <a:txBody>
                    <a:bodyPr/>
                    <a:lstStyle/>
                    <a:p>
                      <a:pPr marL="342900" indent="-342900">
                        <a:buAutoNum type="arabicPeriod"/>
                      </a:pPr>
                      <a:r>
                        <a:rPr lang="en-GB" dirty="0"/>
                        <a:t>Trusted by industry </a:t>
                      </a:r>
                    </a:p>
                    <a:p>
                      <a:pPr marL="342900" indent="-342900">
                        <a:buAutoNum type="arabicPeriod"/>
                      </a:pPr>
                      <a:r>
                        <a:rPr lang="en-GB" dirty="0"/>
                        <a:t>Competitive and fairness</a:t>
                      </a:r>
                    </a:p>
                    <a:p>
                      <a:pPr marL="342900" indent="-342900">
                        <a:buAutoNum type="arabicPeriod"/>
                      </a:pPr>
                      <a:r>
                        <a:rPr lang="en-GB" dirty="0"/>
                        <a:t>Post-Contact = valuation of variations and valuation of interim payments easier</a:t>
                      </a:r>
                    </a:p>
                    <a:p>
                      <a:pPr marL="342900" indent="-342900">
                        <a:buAutoNum type="arabicPeriod"/>
                      </a:pPr>
                      <a:r>
                        <a:rPr lang="en-GB" dirty="0"/>
                        <a:t>Public sector contracts allows accountability</a:t>
                      </a:r>
                    </a:p>
                    <a:p>
                      <a:pPr marL="342900" indent="-342900">
                        <a:buAutoNum type="arabicPeriod"/>
                      </a:pPr>
                      <a:endParaRPr lang="en-GB" dirty="0"/>
                    </a:p>
                  </a:txBody>
                  <a:tcPr/>
                </a:tc>
                <a:tc>
                  <a:txBody>
                    <a:bodyPr/>
                    <a:lstStyle/>
                    <a:p>
                      <a:pPr marL="342900" indent="-342900">
                        <a:buAutoNum type="arabicPeriod"/>
                      </a:pPr>
                      <a:r>
                        <a:rPr lang="en-GB" dirty="0"/>
                        <a:t>A slow sequential process</a:t>
                      </a:r>
                    </a:p>
                    <a:p>
                      <a:pPr marL="342900" indent="-342900">
                        <a:buAutoNum type="arabicPeriod"/>
                      </a:pPr>
                      <a:r>
                        <a:rPr lang="en-GB" dirty="0"/>
                        <a:t>No contractor involvement</a:t>
                      </a:r>
                    </a:p>
                    <a:p>
                      <a:pPr marL="342900" indent="-342900">
                        <a:buAutoNum type="arabicPeriod"/>
                      </a:pPr>
                      <a:r>
                        <a:rPr lang="en-GB" dirty="0"/>
                        <a:t>Pricing can be manipulated by contractors!!!</a:t>
                      </a:r>
                    </a:p>
                    <a:p>
                      <a:pPr marL="342900" indent="-342900">
                        <a:buAutoNum type="arabicPeriod"/>
                      </a:pPr>
                      <a:r>
                        <a:rPr lang="en-GB" dirty="0"/>
                        <a:t>Expensive for the pre construction phase</a:t>
                      </a:r>
                    </a:p>
                    <a:p>
                      <a:endParaRPr lang="en-GB" dirty="0"/>
                    </a:p>
                  </a:txBody>
                  <a:tcPr/>
                </a:tc>
                <a:extLst>
                  <a:ext uri="{0D108BD9-81ED-4DB2-BD59-A6C34878D82A}">
                    <a16:rowId xmlns:a16="http://schemas.microsoft.com/office/drawing/2014/main" val="1520602199"/>
                  </a:ext>
                </a:extLst>
              </a:tr>
            </a:tbl>
          </a:graphicData>
        </a:graphic>
      </p:graphicFrame>
    </p:spTree>
    <p:extLst>
      <p:ext uri="{BB962C8B-B14F-4D97-AF65-F5344CB8AC3E}">
        <p14:creationId xmlns:p14="http://schemas.microsoft.com/office/powerpoint/2010/main" val="10864339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E20CC-C04D-41EB-84D3-8691C0509CD2}"/>
              </a:ext>
            </a:extLst>
          </p:cNvPr>
          <p:cNvSpPr>
            <a:spLocks noGrp="1"/>
          </p:cNvSpPr>
          <p:nvPr>
            <p:ph type="title"/>
          </p:nvPr>
        </p:nvSpPr>
        <p:spPr/>
        <p:txBody>
          <a:bodyPr/>
          <a:lstStyle/>
          <a:p>
            <a:r>
              <a:rPr lang="en-GB" dirty="0"/>
              <a:t>Two-Stage Tendering</a:t>
            </a:r>
          </a:p>
        </p:txBody>
      </p:sp>
      <p:sp>
        <p:nvSpPr>
          <p:cNvPr id="3" name="Content Placeholder 2">
            <a:extLst>
              <a:ext uri="{FF2B5EF4-FFF2-40B4-BE49-F238E27FC236}">
                <a16:creationId xmlns:a16="http://schemas.microsoft.com/office/drawing/2014/main" id="{8E5C9382-4110-41A2-A56C-2A161A650D65}"/>
              </a:ext>
            </a:extLst>
          </p:cNvPr>
          <p:cNvSpPr>
            <a:spLocks noGrp="1"/>
          </p:cNvSpPr>
          <p:nvPr>
            <p:ph idx="1"/>
          </p:nvPr>
        </p:nvSpPr>
        <p:spPr/>
        <p:txBody>
          <a:bodyPr/>
          <a:lstStyle/>
          <a:p>
            <a:r>
              <a:rPr lang="en-GB" dirty="0"/>
              <a:t>Based on traditional single stage tendering but the aim is to involve the chosen contractor as soon as possible.</a:t>
            </a:r>
          </a:p>
          <a:p>
            <a:r>
              <a:rPr lang="en-GB" dirty="0"/>
              <a:t>The main aim of 2-stage is to get the designer in touch with the contractor before the design is finalised.</a:t>
            </a:r>
          </a:p>
          <a:p>
            <a:r>
              <a:rPr lang="en-GB" dirty="0"/>
              <a:t>The client/consultant will still use design drawings and a </a:t>
            </a:r>
            <a:r>
              <a:rPr lang="en-GB" dirty="0" err="1"/>
              <a:t>BofQ’s</a:t>
            </a:r>
            <a:r>
              <a:rPr lang="en-GB" dirty="0"/>
              <a:t> for the first stage, but the </a:t>
            </a:r>
            <a:r>
              <a:rPr lang="en-GB" dirty="0" err="1"/>
              <a:t>BofQ’s</a:t>
            </a:r>
            <a:r>
              <a:rPr lang="en-GB" dirty="0"/>
              <a:t> will be simplifies as will the drawings i.e. covering the basics and no real detailed.</a:t>
            </a:r>
          </a:p>
          <a:p>
            <a:r>
              <a:rPr lang="en-GB" dirty="0"/>
              <a:t>This means that it is still a competitive lump sum process, thus providing ‘good value’ for the client.</a:t>
            </a:r>
          </a:p>
          <a:p>
            <a:endParaRPr lang="en-GB" dirty="0"/>
          </a:p>
        </p:txBody>
      </p:sp>
    </p:spTree>
    <p:extLst>
      <p:ext uri="{BB962C8B-B14F-4D97-AF65-F5344CB8AC3E}">
        <p14:creationId xmlns:p14="http://schemas.microsoft.com/office/powerpoint/2010/main" val="6920433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C1576-3399-413E-807E-9DDE07510D3B}"/>
              </a:ext>
            </a:extLst>
          </p:cNvPr>
          <p:cNvSpPr>
            <a:spLocks noGrp="1"/>
          </p:cNvSpPr>
          <p:nvPr>
            <p:ph type="title"/>
          </p:nvPr>
        </p:nvSpPr>
        <p:spPr/>
        <p:txBody>
          <a:bodyPr/>
          <a:lstStyle/>
          <a:p>
            <a:r>
              <a:rPr lang="en-GB" dirty="0"/>
              <a:t>Stage 1</a:t>
            </a:r>
          </a:p>
        </p:txBody>
      </p:sp>
      <p:sp>
        <p:nvSpPr>
          <p:cNvPr id="3" name="Content Placeholder 2">
            <a:extLst>
              <a:ext uri="{FF2B5EF4-FFF2-40B4-BE49-F238E27FC236}">
                <a16:creationId xmlns:a16="http://schemas.microsoft.com/office/drawing/2014/main" id="{744B875D-225A-4E4C-A955-A7F5951C8F22}"/>
              </a:ext>
            </a:extLst>
          </p:cNvPr>
          <p:cNvSpPr>
            <a:spLocks noGrp="1"/>
          </p:cNvSpPr>
          <p:nvPr>
            <p:ph idx="1"/>
          </p:nvPr>
        </p:nvSpPr>
        <p:spPr/>
        <p:txBody>
          <a:bodyPr>
            <a:normAutofit fontScale="92500" lnSpcReduction="10000"/>
          </a:bodyPr>
          <a:lstStyle/>
          <a:p>
            <a:r>
              <a:rPr lang="en-GB" dirty="0"/>
              <a:t>Usually based upon an Approximate </a:t>
            </a:r>
            <a:r>
              <a:rPr lang="en-GB" dirty="0" err="1"/>
              <a:t>BofQ’s</a:t>
            </a:r>
            <a:r>
              <a:rPr lang="en-GB" dirty="0"/>
              <a:t> (but can be a schedule of rates)</a:t>
            </a:r>
          </a:p>
          <a:p>
            <a:r>
              <a:rPr lang="en-GB" dirty="0"/>
              <a:t>Good idea to get contractors O/H’s and profit percentages.</a:t>
            </a:r>
          </a:p>
          <a:p>
            <a:r>
              <a:rPr lang="en-GB" dirty="0"/>
              <a:t>Outline drawings are produced – puts pressure on the designers to make decisions</a:t>
            </a:r>
          </a:p>
          <a:p>
            <a:r>
              <a:rPr lang="en-GB" i="1" dirty="0"/>
              <a:t>Note - Detailed design can still continue while the first stage is out to tender. This would probably be on the substructure allowing the selected contractor to start on site while the rest of the project is being designed (with their input)</a:t>
            </a:r>
          </a:p>
          <a:p>
            <a:r>
              <a:rPr lang="en-GB" dirty="0"/>
              <a:t>Once outline drawings and approx. </a:t>
            </a:r>
            <a:r>
              <a:rPr lang="en-GB" dirty="0" err="1"/>
              <a:t>BofQ’s</a:t>
            </a:r>
            <a:r>
              <a:rPr lang="en-GB" dirty="0"/>
              <a:t> are produced these can be emailed to selected contractors with the usual instruction for completion. A contactors can then be selected to proceed to the next stage!</a:t>
            </a:r>
          </a:p>
          <a:p>
            <a:endParaRPr lang="en-GB" dirty="0"/>
          </a:p>
        </p:txBody>
      </p:sp>
    </p:spTree>
    <p:extLst>
      <p:ext uri="{BB962C8B-B14F-4D97-AF65-F5344CB8AC3E}">
        <p14:creationId xmlns:p14="http://schemas.microsoft.com/office/powerpoint/2010/main" val="2019573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5E03D-C51D-480C-B57D-4B63C841F81F}"/>
              </a:ext>
            </a:extLst>
          </p:cNvPr>
          <p:cNvSpPr>
            <a:spLocks noGrp="1"/>
          </p:cNvSpPr>
          <p:nvPr>
            <p:ph type="title"/>
          </p:nvPr>
        </p:nvSpPr>
        <p:spPr/>
        <p:txBody>
          <a:bodyPr/>
          <a:lstStyle/>
          <a:p>
            <a:r>
              <a:rPr lang="en-GB" dirty="0"/>
              <a:t>Stage 1. The RISKS!!!</a:t>
            </a:r>
          </a:p>
        </p:txBody>
      </p:sp>
      <p:sp>
        <p:nvSpPr>
          <p:cNvPr id="3" name="Content Placeholder 2">
            <a:extLst>
              <a:ext uri="{FF2B5EF4-FFF2-40B4-BE49-F238E27FC236}">
                <a16:creationId xmlns:a16="http://schemas.microsoft.com/office/drawing/2014/main" id="{023D97FA-31CA-426E-B360-540AC7134A31}"/>
              </a:ext>
            </a:extLst>
          </p:cNvPr>
          <p:cNvSpPr>
            <a:spLocks noGrp="1"/>
          </p:cNvSpPr>
          <p:nvPr>
            <p:ph idx="1"/>
          </p:nvPr>
        </p:nvSpPr>
        <p:spPr>
          <a:xfrm>
            <a:off x="838200" y="1397787"/>
            <a:ext cx="10515600" cy="4351338"/>
          </a:xfrm>
        </p:spPr>
        <p:txBody>
          <a:bodyPr/>
          <a:lstStyle/>
          <a:p>
            <a:r>
              <a:rPr lang="en-GB" dirty="0"/>
              <a:t>At this stage the trust stakes are raised between the successful contractor and the client! As the client is now vulnerable to any changes in the contractors price. (Early price certainty is ruled out)</a:t>
            </a:r>
          </a:p>
          <a:p>
            <a:pPr marL="0" indent="0">
              <a:buNone/>
            </a:pPr>
            <a:endParaRPr lang="en-GB" dirty="0"/>
          </a:p>
        </p:txBody>
      </p:sp>
      <p:graphicFrame>
        <p:nvGraphicFramePr>
          <p:cNvPr id="4" name="Table 4">
            <a:extLst>
              <a:ext uri="{FF2B5EF4-FFF2-40B4-BE49-F238E27FC236}">
                <a16:creationId xmlns:a16="http://schemas.microsoft.com/office/drawing/2014/main" id="{98EA70E1-0778-4C68-9020-E6A2B4D69A4A}"/>
              </a:ext>
            </a:extLst>
          </p:cNvPr>
          <p:cNvGraphicFramePr>
            <a:graphicFrameLocks noGrp="1"/>
          </p:cNvGraphicFramePr>
          <p:nvPr>
            <p:extLst>
              <p:ext uri="{D42A27DB-BD31-4B8C-83A1-F6EECF244321}">
                <p14:modId xmlns:p14="http://schemas.microsoft.com/office/powerpoint/2010/main" val="1608390393"/>
              </p:ext>
            </p:extLst>
          </p:nvPr>
        </p:nvGraphicFramePr>
        <p:xfrm>
          <a:off x="1503494" y="2692866"/>
          <a:ext cx="8128000" cy="3961843"/>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1927744187"/>
                    </a:ext>
                  </a:extLst>
                </a:gridCol>
                <a:gridCol w="4064000">
                  <a:extLst>
                    <a:ext uri="{9D8B030D-6E8A-4147-A177-3AD203B41FA5}">
                      <a16:colId xmlns:a16="http://schemas.microsoft.com/office/drawing/2014/main" val="3936182130"/>
                    </a:ext>
                  </a:extLst>
                </a:gridCol>
              </a:tblGrid>
              <a:tr h="487123">
                <a:tc>
                  <a:txBody>
                    <a:bodyPr/>
                    <a:lstStyle/>
                    <a:p>
                      <a:r>
                        <a:rPr lang="en-GB" dirty="0"/>
                        <a:t>Client</a:t>
                      </a:r>
                    </a:p>
                  </a:txBody>
                  <a:tcPr/>
                </a:tc>
                <a:tc>
                  <a:txBody>
                    <a:bodyPr/>
                    <a:lstStyle/>
                    <a:p>
                      <a:r>
                        <a:rPr lang="en-GB" dirty="0"/>
                        <a:t>Contractor</a:t>
                      </a:r>
                    </a:p>
                  </a:txBody>
                  <a:tcPr/>
                </a:tc>
                <a:extLst>
                  <a:ext uri="{0D108BD9-81ED-4DB2-BD59-A6C34878D82A}">
                    <a16:rowId xmlns:a16="http://schemas.microsoft.com/office/drawing/2014/main" val="712270242"/>
                  </a:ext>
                </a:extLst>
              </a:tr>
              <a:tr h="2959834">
                <a:tc>
                  <a:txBody>
                    <a:bodyPr/>
                    <a:lstStyle/>
                    <a:p>
                      <a:pPr marL="285750" indent="-285750">
                        <a:buFont typeface="Arial" panose="020B0604020202020204" pitchFamily="34" charset="0"/>
                        <a:buChar char="•"/>
                      </a:pPr>
                      <a:r>
                        <a:rPr lang="en-GB" dirty="0"/>
                        <a:t>The client trusts the contractor to be fair and honest during the stage 2 negotiations. Or the client could be forced to go back to the start. </a:t>
                      </a:r>
                    </a:p>
                    <a:p>
                      <a:pPr marL="285750" indent="-285750">
                        <a:buFont typeface="Arial" panose="020B0604020202020204" pitchFamily="34" charset="0"/>
                        <a:buChar char="•"/>
                      </a:pPr>
                      <a:r>
                        <a:rPr lang="en-GB" dirty="0"/>
                        <a:t>Client can ask the contractor to join the design team = buildability</a:t>
                      </a:r>
                    </a:p>
                    <a:p>
                      <a:pPr marL="285750" indent="-285750">
                        <a:buFont typeface="Arial" panose="020B0604020202020204" pitchFamily="34" charset="0"/>
                        <a:buChar char="•"/>
                      </a:pPr>
                      <a:r>
                        <a:rPr lang="en-GB" dirty="0"/>
                        <a:t>The client could, under a separate contract, engage the contractor to start the ground works etc. while the stage 2 is being prepared.</a:t>
                      </a:r>
                    </a:p>
                    <a:p>
                      <a:endParaRPr lang="en-GB" dirty="0"/>
                    </a:p>
                  </a:txBody>
                  <a:tcPr/>
                </a:tc>
                <a:tc>
                  <a:txBody>
                    <a:bodyPr/>
                    <a:lstStyle/>
                    <a:p>
                      <a:pPr marL="285750" indent="-285750">
                        <a:buFont typeface="Arial" panose="020B0604020202020204" pitchFamily="34" charset="0"/>
                        <a:buChar char="•"/>
                      </a:pPr>
                      <a:r>
                        <a:rPr lang="en-GB" dirty="0"/>
                        <a:t>No grantee of the work from stage 1 selection to stage 2 selection</a:t>
                      </a:r>
                    </a:p>
                    <a:p>
                      <a:pPr marL="285750" indent="-285750">
                        <a:buFont typeface="Arial" panose="020B0604020202020204" pitchFamily="34" charset="0"/>
                        <a:buChar char="•"/>
                      </a:pPr>
                      <a:r>
                        <a:rPr lang="en-GB" dirty="0"/>
                        <a:t>How accurate is the stage 1 documentation?</a:t>
                      </a:r>
                    </a:p>
                    <a:p>
                      <a:pPr marL="285750" indent="-285750">
                        <a:buFont typeface="Arial" panose="020B0604020202020204" pitchFamily="34" charset="0"/>
                        <a:buChar char="•"/>
                      </a:pPr>
                      <a:r>
                        <a:rPr lang="en-GB" dirty="0"/>
                        <a:t>No guarantee from the client to proceed to stage 2</a:t>
                      </a:r>
                    </a:p>
                    <a:p>
                      <a:pPr marL="285750" indent="-285750">
                        <a:buFont typeface="Arial" panose="020B0604020202020204" pitchFamily="34" charset="0"/>
                        <a:buChar char="•"/>
                      </a:pPr>
                      <a:r>
                        <a:rPr lang="en-GB" dirty="0"/>
                        <a:t>Contractor rewarded on a basis of a letter of intent or quantum meruit</a:t>
                      </a:r>
                    </a:p>
                    <a:p>
                      <a:pPr marL="285750" indent="-285750">
                        <a:buFont typeface="Arial" panose="020B0604020202020204" pitchFamily="34" charset="0"/>
                        <a:buChar char="•"/>
                      </a:pPr>
                      <a:r>
                        <a:rPr lang="en-GB" dirty="0"/>
                        <a:t>Contractor could exploit position during stage 2 pricing!</a:t>
                      </a:r>
                    </a:p>
                    <a:p>
                      <a:endParaRPr lang="en-GB" dirty="0"/>
                    </a:p>
                  </a:txBody>
                  <a:tcPr/>
                </a:tc>
                <a:extLst>
                  <a:ext uri="{0D108BD9-81ED-4DB2-BD59-A6C34878D82A}">
                    <a16:rowId xmlns:a16="http://schemas.microsoft.com/office/drawing/2014/main" val="3034641069"/>
                  </a:ext>
                </a:extLst>
              </a:tr>
              <a:tr h="353052">
                <a:tc>
                  <a:txBody>
                    <a:bodyPr/>
                    <a:lstStyle/>
                    <a:p>
                      <a:endParaRPr lang="en-GB" dirty="0"/>
                    </a:p>
                  </a:txBody>
                  <a:tcPr/>
                </a:tc>
                <a:tc>
                  <a:txBody>
                    <a:bodyPr/>
                    <a:lstStyle/>
                    <a:p>
                      <a:endParaRPr lang="en-GB" dirty="0"/>
                    </a:p>
                  </a:txBody>
                  <a:tcPr/>
                </a:tc>
                <a:extLst>
                  <a:ext uri="{0D108BD9-81ED-4DB2-BD59-A6C34878D82A}">
                    <a16:rowId xmlns:a16="http://schemas.microsoft.com/office/drawing/2014/main" val="435263511"/>
                  </a:ext>
                </a:extLst>
              </a:tr>
            </a:tbl>
          </a:graphicData>
        </a:graphic>
      </p:graphicFrame>
    </p:spTree>
    <p:extLst>
      <p:ext uri="{BB962C8B-B14F-4D97-AF65-F5344CB8AC3E}">
        <p14:creationId xmlns:p14="http://schemas.microsoft.com/office/powerpoint/2010/main" val="5716457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9943E-A031-4DD7-8417-82A23EA165E7}"/>
              </a:ext>
            </a:extLst>
          </p:cNvPr>
          <p:cNvSpPr>
            <a:spLocks noGrp="1"/>
          </p:cNvSpPr>
          <p:nvPr>
            <p:ph type="title"/>
          </p:nvPr>
        </p:nvSpPr>
        <p:spPr/>
        <p:txBody>
          <a:bodyPr/>
          <a:lstStyle/>
          <a:p>
            <a:r>
              <a:rPr lang="en-GB" dirty="0"/>
              <a:t>Stage 2 </a:t>
            </a:r>
          </a:p>
        </p:txBody>
      </p:sp>
      <p:sp>
        <p:nvSpPr>
          <p:cNvPr id="3" name="Content Placeholder 2">
            <a:extLst>
              <a:ext uri="{FF2B5EF4-FFF2-40B4-BE49-F238E27FC236}">
                <a16:creationId xmlns:a16="http://schemas.microsoft.com/office/drawing/2014/main" id="{073C3BBA-1E83-4C4E-A6A5-94FB9283C81E}"/>
              </a:ext>
            </a:extLst>
          </p:cNvPr>
          <p:cNvSpPr>
            <a:spLocks noGrp="1"/>
          </p:cNvSpPr>
          <p:nvPr>
            <p:ph idx="1"/>
          </p:nvPr>
        </p:nvSpPr>
        <p:spPr>
          <a:xfrm>
            <a:off x="838200" y="1501629"/>
            <a:ext cx="10515600" cy="4675334"/>
          </a:xfrm>
        </p:spPr>
        <p:txBody>
          <a:bodyPr>
            <a:normAutofit fontScale="92500" lnSpcReduction="10000"/>
          </a:bodyPr>
          <a:lstStyle/>
          <a:p>
            <a:r>
              <a:rPr lang="en-GB" dirty="0"/>
              <a:t>The purpose of this stage is to convert the outline information from stage 1 into a firm contract between the client and the contractor.</a:t>
            </a:r>
          </a:p>
          <a:p>
            <a:r>
              <a:rPr lang="en-GB" dirty="0"/>
              <a:t>This should only take a couple of weeks as time is everything here.</a:t>
            </a:r>
          </a:p>
          <a:p>
            <a:r>
              <a:rPr lang="en-GB" dirty="0"/>
              <a:t>Contractors involvement in the preparation of stage 2</a:t>
            </a:r>
          </a:p>
          <a:p>
            <a:r>
              <a:rPr lang="en-GB" dirty="0"/>
              <a:t>Design information needs to be nailed down and completed so that the QS can prepare a firm </a:t>
            </a:r>
            <a:r>
              <a:rPr lang="en-GB" dirty="0" err="1"/>
              <a:t>BofQ’s</a:t>
            </a:r>
            <a:endParaRPr lang="en-GB" dirty="0"/>
          </a:p>
          <a:p>
            <a:r>
              <a:rPr lang="en-GB" dirty="0"/>
              <a:t>It is not unusual for the contractors to be full engaged on site before a final stage 2 price is agreed!</a:t>
            </a:r>
          </a:p>
          <a:p>
            <a:r>
              <a:rPr lang="en-GB" dirty="0"/>
              <a:t>However, unless the design has changed greatly from stage 1 then there should be no significant difference between the two prices.</a:t>
            </a:r>
          </a:p>
          <a:p>
            <a:r>
              <a:rPr lang="en-GB" dirty="0"/>
              <a:t>Once agreed contract is signed, the procurement reverts back to a ‘single stage - lump sum’ contract based on the firm </a:t>
            </a:r>
            <a:r>
              <a:rPr lang="en-GB" dirty="0" err="1"/>
              <a:t>BofQ’s</a:t>
            </a:r>
            <a:r>
              <a:rPr lang="en-GB" dirty="0"/>
              <a:t>.</a:t>
            </a:r>
          </a:p>
        </p:txBody>
      </p:sp>
    </p:spTree>
    <p:extLst>
      <p:ext uri="{BB962C8B-B14F-4D97-AF65-F5344CB8AC3E}">
        <p14:creationId xmlns:p14="http://schemas.microsoft.com/office/powerpoint/2010/main" val="12792980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09F51FE-4C95-45BB-AD0E-F653A3A478C6}"/>
              </a:ext>
            </a:extLst>
          </p:cNvPr>
          <p:cNvSpPr>
            <a:spLocks noGrp="1"/>
          </p:cNvSpPr>
          <p:nvPr>
            <p:ph type="title"/>
          </p:nvPr>
        </p:nvSpPr>
        <p:spPr>
          <a:xfrm>
            <a:off x="729143" y="1799642"/>
            <a:ext cx="10515600" cy="3720314"/>
          </a:xfrm>
        </p:spPr>
        <p:txBody>
          <a:bodyPr>
            <a:normAutofit fontScale="90000"/>
          </a:bodyPr>
          <a:lstStyle/>
          <a:p>
            <a:r>
              <a:rPr lang="en-GB" b="1" dirty="0">
                <a:effectLst>
                  <a:outerShdw blurRad="38100" dist="38100" dir="2700000" algn="tl">
                    <a:srgbClr val="000000">
                      <a:alpha val="43137"/>
                    </a:srgbClr>
                  </a:outerShdw>
                </a:effectLst>
              </a:rPr>
              <a:t>So why use two stage tendering?</a:t>
            </a:r>
            <a:br>
              <a:rPr lang="en-GB" dirty="0"/>
            </a:br>
            <a:br>
              <a:rPr lang="en-GB" dirty="0"/>
            </a:br>
            <a:r>
              <a:rPr lang="en-GB" sz="3100" dirty="0"/>
              <a:t>1. Time - unlike single stage allows parallel working during the procurement phase. This allows work on site to start much earlier!</a:t>
            </a:r>
            <a:br>
              <a:rPr lang="en-GB" sz="3100" dirty="0"/>
            </a:br>
            <a:br>
              <a:rPr lang="en-GB" sz="3100" dirty="0"/>
            </a:br>
            <a:r>
              <a:rPr lang="en-GB" sz="3100" dirty="0"/>
              <a:t>2. Time - Early inclusion of the contractor in the design ensures baked-in buildability and rapid progress on site.</a:t>
            </a:r>
            <a:br>
              <a:rPr lang="en-GB" sz="3100" dirty="0"/>
            </a:br>
            <a:br>
              <a:rPr lang="en-GB" sz="3100" dirty="0"/>
            </a:br>
            <a:r>
              <a:rPr lang="en-GB" sz="3100" dirty="0"/>
              <a:t>3. Cost and Quality – Contractor is able to use experience at design stage to innovate cost savings in design. However, client keeps overall responsibility for any design changes.</a:t>
            </a:r>
            <a:br>
              <a:rPr lang="en-GB" dirty="0"/>
            </a:br>
            <a:endParaRPr lang="en-GB" dirty="0"/>
          </a:p>
        </p:txBody>
      </p:sp>
    </p:spTree>
    <p:extLst>
      <p:ext uri="{BB962C8B-B14F-4D97-AF65-F5344CB8AC3E}">
        <p14:creationId xmlns:p14="http://schemas.microsoft.com/office/powerpoint/2010/main" val="2172367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B6009-A727-4782-A6D9-056B1050A555}"/>
              </a:ext>
            </a:extLst>
          </p:cNvPr>
          <p:cNvSpPr>
            <a:spLocks noGrp="1"/>
          </p:cNvSpPr>
          <p:nvPr>
            <p:ph type="title"/>
          </p:nvPr>
        </p:nvSpPr>
        <p:spPr/>
        <p:txBody>
          <a:bodyPr/>
          <a:lstStyle/>
          <a:p>
            <a:r>
              <a:rPr lang="en-GB" dirty="0"/>
              <a:t>Remember….</a:t>
            </a:r>
          </a:p>
        </p:txBody>
      </p:sp>
      <p:sp>
        <p:nvSpPr>
          <p:cNvPr id="3" name="Content Placeholder 2">
            <a:extLst>
              <a:ext uri="{FF2B5EF4-FFF2-40B4-BE49-F238E27FC236}">
                <a16:creationId xmlns:a16="http://schemas.microsoft.com/office/drawing/2014/main" id="{225BEE57-1AB1-42B6-A158-8FF48553F7FB}"/>
              </a:ext>
            </a:extLst>
          </p:cNvPr>
          <p:cNvSpPr>
            <a:spLocks noGrp="1"/>
          </p:cNvSpPr>
          <p:nvPr>
            <p:ph idx="1"/>
          </p:nvPr>
        </p:nvSpPr>
        <p:spPr/>
        <p:txBody>
          <a:bodyPr/>
          <a:lstStyle/>
          <a:p>
            <a:r>
              <a:rPr lang="en-GB" dirty="0"/>
              <a:t>Over 40% of all contracts let are Traditional ‘lump sum’ with a Bill Of Quantities. </a:t>
            </a:r>
          </a:p>
          <a:p>
            <a:r>
              <a:rPr lang="en-GB" dirty="0"/>
              <a:t>Risk is shared equally between Client and Contractor</a:t>
            </a:r>
          </a:p>
          <a:p>
            <a:r>
              <a:rPr lang="en-GB" dirty="0"/>
              <a:t>Trusted and well know route of procurement for a construction project.</a:t>
            </a:r>
          </a:p>
          <a:p>
            <a:r>
              <a:rPr lang="en-GB" dirty="0"/>
              <a:t>Traditional can either be </a:t>
            </a:r>
            <a:r>
              <a:rPr lang="en-GB" b="1" dirty="0"/>
              <a:t>single stage </a:t>
            </a:r>
            <a:r>
              <a:rPr lang="en-GB" dirty="0"/>
              <a:t>(design-bid-Build) or </a:t>
            </a:r>
            <a:r>
              <a:rPr lang="en-GB" b="1" dirty="0"/>
              <a:t>two stage</a:t>
            </a:r>
            <a:r>
              <a:rPr lang="en-GB" dirty="0"/>
              <a:t>, but both are competitive.</a:t>
            </a:r>
          </a:p>
          <a:p>
            <a:endParaRPr lang="en-GB" dirty="0"/>
          </a:p>
          <a:p>
            <a:endParaRPr lang="en-GB" dirty="0"/>
          </a:p>
          <a:p>
            <a:endParaRPr lang="en-GB" dirty="0"/>
          </a:p>
        </p:txBody>
      </p:sp>
    </p:spTree>
    <p:extLst>
      <p:ext uri="{BB962C8B-B14F-4D97-AF65-F5344CB8AC3E}">
        <p14:creationId xmlns:p14="http://schemas.microsoft.com/office/powerpoint/2010/main" val="7202314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8564BE0-7D41-470B-88A8-F69B8CFA8837}"/>
              </a:ext>
            </a:extLst>
          </p:cNvPr>
          <p:cNvSpPr>
            <a:spLocks noGrp="1"/>
          </p:cNvSpPr>
          <p:nvPr>
            <p:ph type="title"/>
          </p:nvPr>
        </p:nvSpPr>
        <p:spPr/>
        <p:txBody>
          <a:bodyPr/>
          <a:lstStyle/>
          <a:p>
            <a:r>
              <a:rPr lang="en-GB" dirty="0"/>
              <a:t>Your thoughts!</a:t>
            </a:r>
          </a:p>
        </p:txBody>
      </p:sp>
      <p:sp>
        <p:nvSpPr>
          <p:cNvPr id="4" name="Content Placeholder 3">
            <a:extLst>
              <a:ext uri="{FF2B5EF4-FFF2-40B4-BE49-F238E27FC236}">
                <a16:creationId xmlns:a16="http://schemas.microsoft.com/office/drawing/2014/main" id="{28035824-1E8C-4800-8EB2-36684A51005D}"/>
              </a:ext>
            </a:extLst>
          </p:cNvPr>
          <p:cNvSpPr>
            <a:spLocks noGrp="1"/>
          </p:cNvSpPr>
          <p:nvPr>
            <p:ph idx="1"/>
          </p:nvPr>
        </p:nvSpPr>
        <p:spPr/>
        <p:txBody>
          <a:bodyPr/>
          <a:lstStyle/>
          <a:p>
            <a:r>
              <a:rPr lang="en-GB" dirty="0"/>
              <a:t>What do you think are the critical factors to the success of a two stage tendering project?</a:t>
            </a:r>
          </a:p>
          <a:p>
            <a:endParaRPr lang="en-GB" dirty="0"/>
          </a:p>
          <a:p>
            <a:r>
              <a:rPr lang="en-GB" dirty="0"/>
              <a:t>About 4!</a:t>
            </a:r>
          </a:p>
        </p:txBody>
      </p:sp>
    </p:spTree>
    <p:extLst>
      <p:ext uri="{BB962C8B-B14F-4D97-AF65-F5344CB8AC3E}">
        <p14:creationId xmlns:p14="http://schemas.microsoft.com/office/powerpoint/2010/main" val="20810235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14E87-3689-4F99-B3E0-93458B122AF5}"/>
              </a:ext>
            </a:extLst>
          </p:cNvPr>
          <p:cNvSpPr>
            <a:spLocks noGrp="1"/>
          </p:cNvSpPr>
          <p:nvPr>
            <p:ph type="title"/>
          </p:nvPr>
        </p:nvSpPr>
        <p:spPr/>
        <p:txBody>
          <a:bodyPr/>
          <a:lstStyle/>
          <a:p>
            <a:r>
              <a:rPr lang="en-GB" dirty="0"/>
              <a:t>Next week….</a:t>
            </a:r>
          </a:p>
        </p:txBody>
      </p:sp>
      <p:sp>
        <p:nvSpPr>
          <p:cNvPr id="3" name="Content Placeholder 2">
            <a:extLst>
              <a:ext uri="{FF2B5EF4-FFF2-40B4-BE49-F238E27FC236}">
                <a16:creationId xmlns:a16="http://schemas.microsoft.com/office/drawing/2014/main" id="{E01AAA9C-927E-4C65-9822-D6741C3A84F1}"/>
              </a:ext>
            </a:extLst>
          </p:cNvPr>
          <p:cNvSpPr>
            <a:spLocks noGrp="1"/>
          </p:cNvSpPr>
          <p:nvPr>
            <p:ph idx="1"/>
          </p:nvPr>
        </p:nvSpPr>
        <p:spPr/>
        <p:txBody>
          <a:bodyPr/>
          <a:lstStyle/>
          <a:p>
            <a:r>
              <a:rPr lang="en-GB" dirty="0"/>
              <a:t>Design &amp; Build  (D&amp;B) procurement and its variants:</a:t>
            </a:r>
          </a:p>
          <a:p>
            <a:pPr marL="0" indent="0">
              <a:buNone/>
            </a:pPr>
            <a:endParaRPr lang="en-GB" dirty="0"/>
          </a:p>
          <a:p>
            <a:pPr lvl="1"/>
            <a:r>
              <a:rPr lang="en-GB" dirty="0"/>
              <a:t>Traditional D&amp;B</a:t>
            </a:r>
          </a:p>
          <a:p>
            <a:pPr marL="457200" lvl="1" indent="0">
              <a:buNone/>
            </a:pPr>
            <a:endParaRPr lang="en-GB" dirty="0"/>
          </a:p>
          <a:p>
            <a:pPr lvl="2"/>
            <a:r>
              <a:rPr lang="en-GB" dirty="0"/>
              <a:t>Enhanced D&amp;B</a:t>
            </a:r>
          </a:p>
          <a:p>
            <a:pPr lvl="2"/>
            <a:r>
              <a:rPr lang="en-GB" dirty="0"/>
              <a:t>Novated D&amp;B</a:t>
            </a:r>
          </a:p>
          <a:p>
            <a:pPr lvl="2"/>
            <a:r>
              <a:rPr lang="en-GB" dirty="0"/>
              <a:t>Turnkey D&amp;B</a:t>
            </a:r>
          </a:p>
        </p:txBody>
      </p:sp>
    </p:spTree>
    <p:extLst>
      <p:ext uri="{BB962C8B-B14F-4D97-AF65-F5344CB8AC3E}">
        <p14:creationId xmlns:p14="http://schemas.microsoft.com/office/powerpoint/2010/main" val="19228130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64A61-987D-4334-B3C7-0F3C50CBCD0C}"/>
              </a:ext>
            </a:extLst>
          </p:cNvPr>
          <p:cNvSpPr>
            <a:spLocks noGrp="1"/>
          </p:cNvSpPr>
          <p:nvPr>
            <p:ph type="title"/>
          </p:nvPr>
        </p:nvSpPr>
        <p:spPr/>
        <p:txBody>
          <a:bodyPr/>
          <a:lstStyle/>
          <a:p>
            <a:r>
              <a:rPr lang="en-GB" dirty="0"/>
              <a:t>Risk with: Letter of intent &amp; Quantum Meruit</a:t>
            </a:r>
          </a:p>
        </p:txBody>
      </p:sp>
      <p:sp>
        <p:nvSpPr>
          <p:cNvPr id="4" name="Content Placeholder 3">
            <a:extLst>
              <a:ext uri="{FF2B5EF4-FFF2-40B4-BE49-F238E27FC236}">
                <a16:creationId xmlns:a16="http://schemas.microsoft.com/office/drawing/2014/main" id="{1E72A3DA-E34E-442F-AC67-B177030F7573}"/>
              </a:ext>
            </a:extLst>
          </p:cNvPr>
          <p:cNvSpPr>
            <a:spLocks noGrp="1"/>
          </p:cNvSpPr>
          <p:nvPr>
            <p:ph sz="half" idx="1"/>
          </p:nvPr>
        </p:nvSpPr>
        <p:spPr/>
        <p:txBody>
          <a:bodyPr/>
          <a:lstStyle/>
          <a:p>
            <a:r>
              <a:rPr lang="en-GB" b="0" i="0" dirty="0">
                <a:solidFill>
                  <a:srgbClr val="202124"/>
                </a:solidFill>
                <a:effectLst/>
                <a:latin typeface="arial" panose="020B0604020202020204" pitchFamily="34" charset="0"/>
              </a:rPr>
              <a:t>What is a letter of intent? </a:t>
            </a:r>
          </a:p>
          <a:p>
            <a:r>
              <a:rPr lang="en-GB" b="0" i="0" dirty="0">
                <a:solidFill>
                  <a:srgbClr val="202124"/>
                </a:solidFill>
                <a:effectLst/>
                <a:latin typeface="arial" panose="020B0604020202020204" pitchFamily="34" charset="0"/>
              </a:rPr>
              <a:t>It is a letter provided by an employer to a contractor in which the employer indicates an intention to enter into a formal contract for the works described and asks the contractor to start work before formal contracts are agreed.</a:t>
            </a:r>
            <a:endParaRPr lang="en-GB" dirty="0"/>
          </a:p>
        </p:txBody>
      </p:sp>
      <p:pic>
        <p:nvPicPr>
          <p:cNvPr id="6" name="Content Placeholder 5">
            <a:extLst>
              <a:ext uri="{FF2B5EF4-FFF2-40B4-BE49-F238E27FC236}">
                <a16:creationId xmlns:a16="http://schemas.microsoft.com/office/drawing/2014/main" id="{0D716DC1-2E58-4A28-8CE4-872E5B22683B}"/>
              </a:ext>
            </a:extLst>
          </p:cNvPr>
          <p:cNvPicPr>
            <a:picLocks noGrp="1" noChangeAspect="1"/>
          </p:cNvPicPr>
          <p:nvPr>
            <p:ph sz="half" idx="2"/>
          </p:nvPr>
        </p:nvPicPr>
        <p:blipFill>
          <a:blip r:embed="rId2"/>
          <a:stretch>
            <a:fillRect/>
          </a:stretch>
        </p:blipFill>
        <p:spPr>
          <a:xfrm>
            <a:off x="6886996" y="1585519"/>
            <a:ext cx="3884468" cy="5002122"/>
          </a:xfrm>
          <a:prstGeom prst="rect">
            <a:avLst/>
          </a:prstGeom>
        </p:spPr>
      </p:pic>
    </p:spTree>
    <p:extLst>
      <p:ext uri="{BB962C8B-B14F-4D97-AF65-F5344CB8AC3E}">
        <p14:creationId xmlns:p14="http://schemas.microsoft.com/office/powerpoint/2010/main" val="21524032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59AA7-75A8-4420-B437-3294663E1670}"/>
              </a:ext>
            </a:extLst>
          </p:cNvPr>
          <p:cNvSpPr>
            <a:spLocks noGrp="1"/>
          </p:cNvSpPr>
          <p:nvPr>
            <p:ph type="title"/>
          </p:nvPr>
        </p:nvSpPr>
        <p:spPr/>
        <p:txBody>
          <a:bodyPr/>
          <a:lstStyle/>
          <a:p>
            <a:r>
              <a:rPr lang="en-GB" dirty="0"/>
              <a:t>Quantum Meruit </a:t>
            </a:r>
          </a:p>
        </p:txBody>
      </p:sp>
      <p:sp>
        <p:nvSpPr>
          <p:cNvPr id="3" name="Content Placeholder 2">
            <a:extLst>
              <a:ext uri="{FF2B5EF4-FFF2-40B4-BE49-F238E27FC236}">
                <a16:creationId xmlns:a16="http://schemas.microsoft.com/office/drawing/2014/main" id="{03306DB9-0E9E-4B15-B89E-5D2785292AEE}"/>
              </a:ext>
            </a:extLst>
          </p:cNvPr>
          <p:cNvSpPr>
            <a:spLocks noGrp="1"/>
          </p:cNvSpPr>
          <p:nvPr>
            <p:ph sz="half" idx="1"/>
          </p:nvPr>
        </p:nvSpPr>
        <p:spPr/>
        <p:txBody>
          <a:bodyPr/>
          <a:lstStyle/>
          <a:p>
            <a:r>
              <a:rPr lang="en-GB" b="0" i="0" dirty="0">
                <a:solidFill>
                  <a:srgbClr val="000000"/>
                </a:solidFill>
                <a:effectLst/>
                <a:latin typeface="Arial" panose="020B0604020202020204" pitchFamily="34" charset="0"/>
              </a:rPr>
              <a:t>Quantum meruit is a Latin term meaning ‘the amount deserved’ or ‘what the job is worth’. </a:t>
            </a:r>
          </a:p>
          <a:p>
            <a:r>
              <a:rPr lang="en-GB" dirty="0">
                <a:solidFill>
                  <a:srgbClr val="000000"/>
                </a:solidFill>
                <a:latin typeface="Arial" panose="020B0604020202020204" pitchFamily="34" charset="0"/>
              </a:rPr>
              <a:t>Can also be the basis of a Quantum Meruit Claim!</a:t>
            </a:r>
            <a:endParaRPr lang="en-GB" dirty="0"/>
          </a:p>
        </p:txBody>
      </p:sp>
      <p:sp>
        <p:nvSpPr>
          <p:cNvPr id="4" name="Content Placeholder 3">
            <a:extLst>
              <a:ext uri="{FF2B5EF4-FFF2-40B4-BE49-F238E27FC236}">
                <a16:creationId xmlns:a16="http://schemas.microsoft.com/office/drawing/2014/main" id="{2B175389-C35F-4BFD-A1AB-E9A866F58D5B}"/>
              </a:ext>
            </a:extLst>
          </p:cNvPr>
          <p:cNvSpPr>
            <a:spLocks noGrp="1"/>
          </p:cNvSpPr>
          <p:nvPr>
            <p:ph sz="half" idx="2"/>
          </p:nvPr>
        </p:nvSpPr>
        <p:spPr/>
        <p:txBody>
          <a:bodyPr/>
          <a:lstStyle/>
          <a:p>
            <a:pPr algn="l"/>
            <a:r>
              <a:rPr lang="en-GB" b="0" i="0" dirty="0">
                <a:solidFill>
                  <a:srgbClr val="000000"/>
                </a:solidFill>
                <a:effectLst/>
                <a:latin typeface="ff1"/>
              </a:rPr>
              <a:t>The works are completed, pending a contract being entered into, at the wish of the employer.</a:t>
            </a:r>
          </a:p>
          <a:p>
            <a:pPr algn="l"/>
            <a:r>
              <a:rPr lang="en-GB" b="0" i="0" dirty="0">
                <a:solidFill>
                  <a:srgbClr val="000000"/>
                </a:solidFill>
                <a:effectLst/>
                <a:latin typeface="ff1"/>
              </a:rPr>
              <a:t>i.e., the parties may have agreed some of the contractual terms, but may have failed to reach an agreement on an essential term, such as price.</a:t>
            </a:r>
          </a:p>
          <a:p>
            <a:endParaRPr lang="en-GB" dirty="0"/>
          </a:p>
        </p:txBody>
      </p:sp>
    </p:spTree>
    <p:extLst>
      <p:ext uri="{BB962C8B-B14F-4D97-AF65-F5344CB8AC3E}">
        <p14:creationId xmlns:p14="http://schemas.microsoft.com/office/powerpoint/2010/main" val="16357817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180</TotalTime>
  <Words>992</Words>
  <Application>Microsoft Office PowerPoint</Application>
  <PresentationFormat>Widescreen</PresentationFormat>
  <Paragraphs>85</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Arial</vt:lpstr>
      <vt:lpstr>Calibri</vt:lpstr>
      <vt:lpstr>Calibri Light</vt:lpstr>
      <vt:lpstr>ff1</vt:lpstr>
      <vt:lpstr>Office Theme</vt:lpstr>
      <vt:lpstr>Project Control &amp; Contract Administration</vt:lpstr>
      <vt:lpstr>Last session….</vt:lpstr>
      <vt:lpstr>Two-Stage Tendering</vt:lpstr>
      <vt:lpstr>Stage 1</vt:lpstr>
      <vt:lpstr>Stage 1. The RISKS!!!</vt:lpstr>
      <vt:lpstr>Stage 2 </vt:lpstr>
      <vt:lpstr>So why use two stage tendering?  1. Time - unlike single stage allows parallel working during the procurement phase. This allows work on site to start much earlier!  2. Time - Early inclusion of the contractor in the design ensures baked-in buildability and rapid progress on site.  3. Cost and Quality – Contractor is able to use experience at design stage to innovate cost savings in design. However, client keeps overall responsibility for any design changes. </vt:lpstr>
      <vt:lpstr>Remember….</vt:lpstr>
      <vt:lpstr>Your thoughts!</vt:lpstr>
      <vt:lpstr>Next week….</vt:lpstr>
      <vt:lpstr>Risk with: Letter of intent &amp; Quantum Meruit</vt:lpstr>
      <vt:lpstr>Quantum Meruit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Control &amp; Contract Administration</dc:title>
  <dc:creator>Steve Tindall</dc:creator>
  <cp:lastModifiedBy>Steve Tindall</cp:lastModifiedBy>
  <cp:revision>28</cp:revision>
  <dcterms:created xsi:type="dcterms:W3CDTF">2022-10-20T12:00:48Z</dcterms:created>
  <dcterms:modified xsi:type="dcterms:W3CDTF">2022-10-25T16:31:15Z</dcterms:modified>
</cp:coreProperties>
</file>