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7" d="100"/>
          <a:sy n="57" d="100"/>
        </p:scale>
        <p:origin x="260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0646F-142B-4440-B316-67C62623FEE9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FFBB7-9118-45C8-93D3-97F37481ED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896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0646F-142B-4440-B316-67C62623FEE9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FFBB7-9118-45C8-93D3-97F37481ED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70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0646F-142B-4440-B316-67C62623FEE9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FFBB7-9118-45C8-93D3-97F37481ED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187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0646F-142B-4440-B316-67C62623FEE9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FFBB7-9118-45C8-93D3-97F37481ED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822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0646F-142B-4440-B316-67C62623FEE9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FFBB7-9118-45C8-93D3-97F37481ED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087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0646F-142B-4440-B316-67C62623FEE9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FFBB7-9118-45C8-93D3-97F37481ED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572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0646F-142B-4440-B316-67C62623FEE9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FFBB7-9118-45C8-93D3-97F37481ED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263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0646F-142B-4440-B316-67C62623FEE9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FFBB7-9118-45C8-93D3-97F37481ED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567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0646F-142B-4440-B316-67C62623FEE9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FFBB7-9118-45C8-93D3-97F37481ED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492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0646F-142B-4440-B316-67C62623FEE9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FFBB7-9118-45C8-93D3-97F37481ED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107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0646F-142B-4440-B316-67C62623FEE9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FFBB7-9118-45C8-93D3-97F37481ED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215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0646F-142B-4440-B316-67C62623FEE9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EFFBB7-9118-45C8-93D3-97F37481ED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93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0AE17-9310-4E72-9592-F20939FA4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527405"/>
            <a:ext cx="4006383" cy="162412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8038F0B-02AD-4843-88E6-D96585776F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760" y="625148"/>
            <a:ext cx="3381375" cy="13525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DF6E69-D785-44DB-B94E-869148CF1AEC}"/>
              </a:ext>
            </a:extLst>
          </p:cNvPr>
          <p:cNvSpPr txBox="1"/>
          <p:nvPr/>
        </p:nvSpPr>
        <p:spPr>
          <a:xfrm>
            <a:off x="608760" y="2554941"/>
            <a:ext cx="5455864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000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 to Physiology (BMHP5003_LON)</a:t>
            </a:r>
          </a:p>
          <a:p>
            <a:pPr algn="ctr"/>
            <a:endParaRPr lang="en-GB" sz="2000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Poster Presentation</a:t>
            </a:r>
          </a:p>
          <a:p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Student: Ginka Borisova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I.D.: 1915313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Eleni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Koutsogeorgou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83345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31000">
              <a:srgbClr val="00B0F0"/>
            </a:gs>
            <a:gs pos="57000">
              <a:srgbClr val="0070C0"/>
            </a:gs>
            <a:gs pos="84000">
              <a:schemeClr val="accent5">
                <a:lumMod val="50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3509E-93DD-4F29-B782-C5D1F47B16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5770" y="371511"/>
            <a:ext cx="5829300" cy="573369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  <a:t>Coronary heart disease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321C13-EF35-4DAF-8E02-0BA943FF69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8567" y="1062322"/>
            <a:ext cx="5472944" cy="8619560"/>
          </a:xfrm>
        </p:spPr>
        <p:txBody>
          <a:bodyPr/>
          <a:lstStyle/>
          <a:p>
            <a:pPr algn="l"/>
            <a:endParaRPr lang="en-GB" dirty="0"/>
          </a:p>
          <a:p>
            <a:pPr algn="l"/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ED285B8-40ED-4FBA-B5D9-8663E0152CAD}"/>
              </a:ext>
            </a:extLst>
          </p:cNvPr>
          <p:cNvCxnSpPr>
            <a:cxnSpLocks/>
          </p:cNvCxnSpPr>
          <p:nvPr/>
        </p:nvCxnSpPr>
        <p:spPr>
          <a:xfrm>
            <a:off x="954741" y="944880"/>
            <a:ext cx="4814047" cy="0"/>
          </a:xfrm>
          <a:prstGeom prst="line">
            <a:avLst/>
          </a:prstGeom>
          <a:ln w="41275" cmpd="dbl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4EF6912-4ACF-433A-812D-133DCF967138}"/>
              </a:ext>
            </a:extLst>
          </p:cNvPr>
          <p:cNvCxnSpPr/>
          <p:nvPr/>
        </p:nvCxnSpPr>
        <p:spPr>
          <a:xfrm>
            <a:off x="189379" y="147918"/>
            <a:ext cx="0" cy="9533964"/>
          </a:xfrm>
          <a:prstGeom prst="line">
            <a:avLst/>
          </a:prstGeom>
          <a:ln w="476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958810D7-13DD-483F-B4EE-43897F66E3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5721" y="173320"/>
            <a:ext cx="42676" cy="955935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C81A0F9-CD3C-4511-AFD1-E5B7921A56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764" y="3333387"/>
            <a:ext cx="1600791" cy="180089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D4ABE1C-9A92-445B-B7C6-E7996B482E95}"/>
              </a:ext>
            </a:extLst>
          </p:cNvPr>
          <p:cNvSpPr txBox="1"/>
          <p:nvPr/>
        </p:nvSpPr>
        <p:spPr>
          <a:xfrm>
            <a:off x="399846" y="1380564"/>
            <a:ext cx="60953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“Coronary heart disease describes what happens when </a:t>
            </a: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the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 heart's blood supply is blocked or interrupted by a build-up of fatty substances in the coronary arteries.” (</a:t>
            </a:r>
            <a:r>
              <a:rPr lang="en-GB" sz="1600" b="0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NHS, 2020).</a:t>
            </a:r>
          </a:p>
          <a:p>
            <a:pPr marL="285750" indent="-28575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Atheroma restricts the blood flow of the artery causing chest pain (angina), shortness of breath, feeling faint / sick and can lead to heart attack (NHS, 2020).</a:t>
            </a:r>
            <a:endParaRPr lang="en-GB" sz="1600" b="0" dirty="0">
              <a:solidFill>
                <a:schemeClr val="bg1"/>
              </a:solidFill>
              <a:effectLst/>
              <a:latin typeface="Arial Rounded MT Bold" panose="020F0704030504030204" pitchFamily="34" charset="0"/>
            </a:endParaRPr>
          </a:p>
          <a:p>
            <a:pPr>
              <a:buClr>
                <a:srgbClr val="0070C0"/>
              </a:buClr>
            </a:pP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         </a:t>
            </a:r>
          </a:p>
          <a:p>
            <a:pPr>
              <a:buClr>
                <a:srgbClr val="0070C0"/>
              </a:buClr>
            </a:pP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      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895DCCB-63B7-4BF6-8318-04FB167B83F5}"/>
              </a:ext>
            </a:extLst>
          </p:cNvPr>
          <p:cNvSpPr txBox="1"/>
          <p:nvPr/>
        </p:nvSpPr>
        <p:spPr>
          <a:xfrm>
            <a:off x="2018626" y="3277218"/>
            <a:ext cx="454181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    Case study: - hypertension</a:t>
            </a:r>
          </a:p>
          <a:p>
            <a:pPr lvl="1">
              <a:buClr>
                <a:srgbClr val="0070C0"/>
              </a:buClr>
            </a:pPr>
            <a:r>
              <a:rPr lang="en-GB" sz="1600" b="0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            - smoking</a:t>
            </a:r>
            <a:endParaRPr lang="en-GB" sz="16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pPr>
              <a:buClr>
                <a:srgbClr val="0070C0"/>
              </a:buClr>
            </a:pPr>
            <a:r>
              <a:rPr lang="en-GB" sz="1600" b="0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                     - </a:t>
            </a: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physical inactivity</a:t>
            </a:r>
          </a:p>
          <a:p>
            <a:pPr>
              <a:buClr>
                <a:srgbClr val="0070C0"/>
              </a:buClr>
            </a:pPr>
            <a:r>
              <a:rPr lang="en-GB" sz="1600" b="0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                     - unhealthy die</a:t>
            </a: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t</a:t>
            </a:r>
          </a:p>
          <a:p>
            <a:pPr>
              <a:buClr>
                <a:srgbClr val="0070C0"/>
              </a:buClr>
            </a:pP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                     - alcohol</a:t>
            </a:r>
          </a:p>
          <a:p>
            <a:pPr>
              <a:buClr>
                <a:srgbClr val="0070C0"/>
              </a:buClr>
            </a:pPr>
            <a:r>
              <a:rPr lang="en-GB" sz="1600" b="0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                     </a:t>
            </a: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- high BMI</a:t>
            </a:r>
          </a:p>
          <a:p>
            <a:pPr>
              <a:buClr>
                <a:srgbClr val="0070C0"/>
              </a:buClr>
            </a:pPr>
            <a:r>
              <a:rPr lang="en-GB" sz="1600" b="0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                     - family history of </a:t>
            </a:r>
          </a:p>
          <a:p>
            <a:pPr>
              <a:buClr>
                <a:srgbClr val="0070C0"/>
              </a:buClr>
            </a:pP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                       </a:t>
            </a:r>
            <a:r>
              <a:rPr lang="en-GB" sz="1600" b="0" dirty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heart attack / high cholesterol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9280497-8A52-48D9-ABA3-709D828553C4}"/>
              </a:ext>
            </a:extLst>
          </p:cNvPr>
          <p:cNvSpPr txBox="1"/>
          <p:nvPr/>
        </p:nvSpPr>
        <p:spPr>
          <a:xfrm>
            <a:off x="445770" y="5377622"/>
            <a:ext cx="6049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Atherosclerosis risk factors: smoking , poor dietary habits (</a:t>
            </a:r>
            <a:r>
              <a:rPr lang="en-GB" sz="1600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Semaev</a:t>
            </a: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, 2020), hypertension, lack of exercise (</a:t>
            </a:r>
            <a:r>
              <a:rPr lang="en-GB" sz="1600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Eijsvogels</a:t>
            </a: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, 2017), family history (</a:t>
            </a:r>
            <a:r>
              <a:rPr lang="en-GB" sz="1600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Zyriax</a:t>
            </a: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, 2018), overweight.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7EFD5FF-D079-4205-841C-0703CEB61C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3980" y="6723165"/>
            <a:ext cx="1967996" cy="180227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35234295-D703-47D4-97B3-F5CD84D3AD7B}"/>
              </a:ext>
            </a:extLst>
          </p:cNvPr>
          <p:cNvSpPr txBox="1"/>
          <p:nvPr/>
        </p:nvSpPr>
        <p:spPr>
          <a:xfrm>
            <a:off x="445770" y="6416602"/>
            <a:ext cx="56689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Lifestyle changes can reduce the risk of having coronary heart disease: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866009F-EAEF-49FC-8F2D-C47353614F0D}"/>
              </a:ext>
            </a:extLst>
          </p:cNvPr>
          <p:cNvSpPr txBox="1"/>
          <p:nvPr/>
        </p:nvSpPr>
        <p:spPr>
          <a:xfrm>
            <a:off x="445770" y="7028780"/>
            <a:ext cx="37954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Stopping smoking reduces the risk of having a heart attack (</a:t>
            </a:r>
            <a:r>
              <a:rPr lang="en-GB" sz="1600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Semaev</a:t>
            </a: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, 2020),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Doing regular exercise and eating more healthily (</a:t>
            </a:r>
            <a:r>
              <a:rPr lang="en-GB" sz="1600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Eijsvogels</a:t>
            </a:r>
            <a:r>
              <a:rPr lang="en-GB" sz="1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, 2017).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DC828CC-0426-40AE-A59B-1D25AACA4694}"/>
              </a:ext>
            </a:extLst>
          </p:cNvPr>
          <p:cNvCxnSpPr/>
          <p:nvPr/>
        </p:nvCxnSpPr>
        <p:spPr>
          <a:xfrm>
            <a:off x="602951" y="8624934"/>
            <a:ext cx="532502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95761CF8-E68C-47E9-99B4-33E40228E788}"/>
              </a:ext>
            </a:extLst>
          </p:cNvPr>
          <p:cNvSpPr txBox="1"/>
          <p:nvPr/>
        </p:nvSpPr>
        <p:spPr>
          <a:xfrm>
            <a:off x="516348" y="8624934"/>
            <a:ext cx="5898908" cy="1217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200"/>
              </a:spcAft>
            </a:pPr>
            <a:r>
              <a:rPr lang="en-GB" sz="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Eijsvogels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Thijs M.H, &amp; </a:t>
            </a:r>
            <a:r>
              <a:rPr lang="en-GB" sz="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Maessen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Martijn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F.H. (2017). Exercise for Coronary Heart Disease Patients: Little Is Good, More Is Better, Vigorous Is Best. </a:t>
            </a:r>
            <a:r>
              <a:rPr lang="en-GB" sz="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the American College of Cardiology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70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(14), 1701–1703.</a:t>
            </a:r>
          </a:p>
          <a:p>
            <a:pPr>
              <a:lnSpc>
                <a:spcPct val="107000"/>
              </a:lnSpc>
              <a:spcAft>
                <a:spcPts val="200"/>
              </a:spcAft>
            </a:pP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(2020). </a:t>
            </a:r>
            <a:r>
              <a:rPr lang="en-GB" sz="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Coronary heart disease,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viewed 25</a:t>
            </a:r>
            <a:r>
              <a:rPr lang="en-GB" sz="800" baseline="30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of July 2021   &lt;https://www.nhs.uk/conditions/coronary-heart-disease/&gt;</a:t>
            </a:r>
          </a:p>
          <a:p>
            <a:pPr>
              <a:lnSpc>
                <a:spcPct val="107000"/>
              </a:lnSpc>
              <a:spcAft>
                <a:spcPts val="200"/>
              </a:spcAft>
            </a:pPr>
            <a:r>
              <a:rPr lang="en-GB" sz="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Semaev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Sergey, &amp; </a:t>
            </a:r>
            <a:r>
              <a:rPr lang="en-GB" sz="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Shakhtshneider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Elena. (2020). Genetic Risk Score for Coronary Heart Disease: Review. </a:t>
            </a:r>
            <a:r>
              <a:rPr lang="en-GB" sz="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Personalized Medicine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(4), 239.</a:t>
            </a:r>
          </a:p>
          <a:p>
            <a:pPr>
              <a:lnSpc>
                <a:spcPct val="107000"/>
              </a:lnSpc>
              <a:spcAft>
                <a:spcPts val="200"/>
              </a:spcAft>
            </a:pPr>
            <a:r>
              <a:rPr lang="en-GB" sz="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Zyriax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Birgit-Christiane, </a:t>
            </a:r>
            <a:r>
              <a:rPr lang="en-GB" sz="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Vettorazzi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Eik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Hamuda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Ahmad, &amp; Windler, Eberhard. (2018). Interaction of smoking and dietary habits modifying the risk of coronary heart disease in women: results from a case-control study. </a:t>
            </a:r>
            <a:r>
              <a:rPr lang="en-GB" sz="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European Journal of Clinical Nutrition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72</a:t>
            </a:r>
            <a:r>
              <a:rPr lang="en-GB" sz="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(12), 1673–1681.</a:t>
            </a:r>
          </a:p>
        </p:txBody>
      </p:sp>
    </p:spTree>
    <p:extLst>
      <p:ext uri="{BB962C8B-B14F-4D97-AF65-F5344CB8AC3E}">
        <p14:creationId xmlns:p14="http://schemas.microsoft.com/office/powerpoint/2010/main" val="28734664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1921</TotalTime>
  <Words>361</Words>
  <Application>Microsoft Office PowerPoint</Application>
  <PresentationFormat>A4 Paper (210x297 mm)</PresentationFormat>
  <Paragraphs>42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Arial Rounded MT Bold</vt:lpstr>
      <vt:lpstr>Calibri</vt:lpstr>
      <vt:lpstr>Calibri Light</vt:lpstr>
      <vt:lpstr>Courier New</vt:lpstr>
      <vt:lpstr>Wingdings</vt:lpstr>
      <vt:lpstr>Office Theme</vt:lpstr>
      <vt:lpstr>PowerPoint Presentation</vt:lpstr>
      <vt:lpstr>Coronary heart disease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Daniel Hutuleac</dc:creator>
  <cp:lastModifiedBy>Daniel Hutuleac</cp:lastModifiedBy>
  <cp:revision>22</cp:revision>
  <dcterms:created xsi:type="dcterms:W3CDTF">2021-07-25T15:56:06Z</dcterms:created>
  <dcterms:modified xsi:type="dcterms:W3CDTF">2021-07-28T22:32:07Z</dcterms:modified>
</cp:coreProperties>
</file>