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sldIdLst>
    <p:sldId id="256" r:id="rId5"/>
    <p:sldId id="261" r:id="rId6"/>
    <p:sldId id="257" r:id="rId7"/>
    <p:sldId id="258" r:id="rId8"/>
    <p:sldId id="259" r:id="rId9"/>
    <p:sldId id="260"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B8D1"/>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634" autoAdjust="0"/>
    <p:restoredTop sz="94660"/>
  </p:normalViewPr>
  <p:slideViewPr>
    <p:cSldViewPr snapToGrid="0">
      <p:cViewPr varScale="1">
        <p:scale>
          <a:sx n="63" d="100"/>
          <a:sy n="63" d="100"/>
        </p:scale>
        <p:origin x="54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04B7FB-F7E6-4B8E-826E-0AFE442E373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6E0A9C9-A5A8-4BE2-B1B3-9518921CECE6}">
      <dgm:prSet/>
      <dgm:spPr/>
      <dgm:t>
        <a:bodyPr/>
        <a:lstStyle/>
        <a:p>
          <a:r>
            <a:rPr lang="en-GB"/>
            <a:t>introduction</a:t>
          </a:r>
          <a:endParaRPr lang="en-US"/>
        </a:p>
      </dgm:t>
    </dgm:pt>
    <dgm:pt modelId="{9641E386-1DCF-4B86-B672-6C96E6C75EC4}" type="parTrans" cxnId="{C3110D98-A33D-4C27-8975-316F209BCB2A}">
      <dgm:prSet/>
      <dgm:spPr/>
      <dgm:t>
        <a:bodyPr/>
        <a:lstStyle/>
        <a:p>
          <a:endParaRPr lang="en-US"/>
        </a:p>
      </dgm:t>
    </dgm:pt>
    <dgm:pt modelId="{DB0B807B-BEA3-4C21-B20E-D4E577EC141A}" type="sibTrans" cxnId="{C3110D98-A33D-4C27-8975-316F209BCB2A}">
      <dgm:prSet/>
      <dgm:spPr/>
      <dgm:t>
        <a:bodyPr/>
        <a:lstStyle/>
        <a:p>
          <a:endParaRPr lang="en-US"/>
        </a:p>
      </dgm:t>
    </dgm:pt>
    <dgm:pt modelId="{C5E3A9C4-3AC2-4D94-836B-20427F573AD0}">
      <dgm:prSet/>
      <dgm:spPr/>
      <dgm:t>
        <a:bodyPr/>
        <a:lstStyle/>
        <a:p>
          <a:r>
            <a:rPr lang="en-GB" dirty="0"/>
            <a:t>Barrier 1 – Jannatul Joyita Alam 2440390</a:t>
          </a:r>
          <a:endParaRPr lang="en-US" dirty="0"/>
        </a:p>
      </dgm:t>
    </dgm:pt>
    <dgm:pt modelId="{1D1F840D-9D51-427B-B72C-E026ED50C725}" type="parTrans" cxnId="{3CA67159-31E1-49B2-8EAC-50E3A873FAB6}">
      <dgm:prSet/>
      <dgm:spPr/>
      <dgm:t>
        <a:bodyPr/>
        <a:lstStyle/>
        <a:p>
          <a:endParaRPr lang="en-US"/>
        </a:p>
      </dgm:t>
    </dgm:pt>
    <dgm:pt modelId="{00074F17-DB69-4E0B-9639-AF7144AE720E}" type="sibTrans" cxnId="{3CA67159-31E1-49B2-8EAC-50E3A873FAB6}">
      <dgm:prSet/>
      <dgm:spPr/>
      <dgm:t>
        <a:bodyPr/>
        <a:lstStyle/>
        <a:p>
          <a:endParaRPr lang="en-US"/>
        </a:p>
      </dgm:t>
    </dgm:pt>
    <dgm:pt modelId="{6A23D82C-3D0A-4F3A-8EB2-B286860D972F}">
      <dgm:prSet/>
      <dgm:spPr/>
      <dgm:t>
        <a:bodyPr/>
        <a:lstStyle/>
        <a:p>
          <a:r>
            <a:rPr lang="en-GB" dirty="0"/>
            <a:t>Barrier 2 – Sadika Akter Sabrin - 2441838</a:t>
          </a:r>
          <a:endParaRPr lang="en-US" dirty="0"/>
        </a:p>
      </dgm:t>
    </dgm:pt>
    <dgm:pt modelId="{8A77211B-259B-4403-86E1-E66718743031}" type="parTrans" cxnId="{2D071F91-BEED-4E95-93E3-173AAEF0702A}">
      <dgm:prSet/>
      <dgm:spPr/>
      <dgm:t>
        <a:bodyPr/>
        <a:lstStyle/>
        <a:p>
          <a:endParaRPr lang="en-US"/>
        </a:p>
      </dgm:t>
    </dgm:pt>
    <dgm:pt modelId="{5FA8F4EB-710D-46C2-B406-8A5EAC675ED6}" type="sibTrans" cxnId="{2D071F91-BEED-4E95-93E3-173AAEF0702A}">
      <dgm:prSet/>
      <dgm:spPr/>
      <dgm:t>
        <a:bodyPr/>
        <a:lstStyle/>
        <a:p>
          <a:endParaRPr lang="en-US"/>
        </a:p>
      </dgm:t>
    </dgm:pt>
    <dgm:pt modelId="{48280C4C-C575-4CEF-8D1D-891AE111771D}">
      <dgm:prSet/>
      <dgm:spPr/>
      <dgm:t>
        <a:bodyPr/>
        <a:lstStyle/>
        <a:p>
          <a:r>
            <a:rPr lang="en-GB" dirty="0"/>
            <a:t>Barrier 3 -  not present </a:t>
          </a:r>
          <a:endParaRPr lang="en-US" dirty="0"/>
        </a:p>
      </dgm:t>
    </dgm:pt>
    <dgm:pt modelId="{58D60A0C-19E1-4D2E-8393-EE6BFC5B186F}" type="parTrans" cxnId="{66A1FA03-C03C-4136-8923-56F75C3B9D07}">
      <dgm:prSet/>
      <dgm:spPr/>
      <dgm:t>
        <a:bodyPr/>
        <a:lstStyle/>
        <a:p>
          <a:endParaRPr lang="en-US"/>
        </a:p>
      </dgm:t>
    </dgm:pt>
    <dgm:pt modelId="{36B326A6-5FEC-4658-B44F-F9FD4AA2C85E}" type="sibTrans" cxnId="{66A1FA03-C03C-4136-8923-56F75C3B9D07}">
      <dgm:prSet/>
      <dgm:spPr/>
      <dgm:t>
        <a:bodyPr/>
        <a:lstStyle/>
        <a:p>
          <a:endParaRPr lang="en-US"/>
        </a:p>
      </dgm:t>
    </dgm:pt>
    <dgm:pt modelId="{A8F6C94A-564F-48FD-9286-273E793B0D22}">
      <dgm:prSet/>
      <dgm:spPr/>
      <dgm:t>
        <a:bodyPr/>
        <a:lstStyle/>
        <a:p>
          <a:r>
            <a:rPr lang="en-GB" dirty="0"/>
            <a:t>Barrier 4 – not present</a:t>
          </a:r>
          <a:endParaRPr lang="en-US" dirty="0"/>
        </a:p>
      </dgm:t>
    </dgm:pt>
    <dgm:pt modelId="{C8F30C25-616D-4D5B-A480-C8F069FB6EF3}" type="parTrans" cxnId="{476194B9-E4F4-4637-B2FB-DC53B3272E0C}">
      <dgm:prSet/>
      <dgm:spPr/>
      <dgm:t>
        <a:bodyPr/>
        <a:lstStyle/>
        <a:p>
          <a:endParaRPr lang="en-US"/>
        </a:p>
      </dgm:t>
    </dgm:pt>
    <dgm:pt modelId="{0533517F-8E80-4A65-90E5-48AA7DBE72B9}" type="sibTrans" cxnId="{476194B9-E4F4-4637-B2FB-DC53B3272E0C}">
      <dgm:prSet/>
      <dgm:spPr/>
      <dgm:t>
        <a:bodyPr/>
        <a:lstStyle/>
        <a:p>
          <a:endParaRPr lang="en-US"/>
        </a:p>
      </dgm:t>
    </dgm:pt>
    <dgm:pt modelId="{0904EA51-A27C-4330-AA9C-276D2DAF7453}">
      <dgm:prSet/>
      <dgm:spPr/>
      <dgm:t>
        <a:bodyPr/>
        <a:lstStyle/>
        <a:p>
          <a:r>
            <a:rPr lang="en-GB"/>
            <a:t>Conclusion </a:t>
          </a:r>
          <a:endParaRPr lang="en-US"/>
        </a:p>
      </dgm:t>
    </dgm:pt>
    <dgm:pt modelId="{08B05DD9-04EA-454C-8E27-F4107AA74B17}" type="parTrans" cxnId="{E7EC788D-B5C9-455E-B425-EFB2BBFEBBAB}">
      <dgm:prSet/>
      <dgm:spPr/>
      <dgm:t>
        <a:bodyPr/>
        <a:lstStyle/>
        <a:p>
          <a:endParaRPr lang="en-US"/>
        </a:p>
      </dgm:t>
    </dgm:pt>
    <dgm:pt modelId="{C594205A-DE6E-4261-B925-059A27847AB6}" type="sibTrans" cxnId="{E7EC788D-B5C9-455E-B425-EFB2BBFEBBAB}">
      <dgm:prSet/>
      <dgm:spPr/>
      <dgm:t>
        <a:bodyPr/>
        <a:lstStyle/>
        <a:p>
          <a:endParaRPr lang="en-US"/>
        </a:p>
      </dgm:t>
    </dgm:pt>
    <dgm:pt modelId="{5733E29E-DED1-44C4-8532-D3BE4D9528A8}" type="pres">
      <dgm:prSet presAssocID="{9204B7FB-F7E6-4B8E-826E-0AFE442E373C}" presName="linear" presStyleCnt="0">
        <dgm:presLayoutVars>
          <dgm:animLvl val="lvl"/>
          <dgm:resizeHandles val="exact"/>
        </dgm:presLayoutVars>
      </dgm:prSet>
      <dgm:spPr/>
    </dgm:pt>
    <dgm:pt modelId="{C3355761-81F3-444C-B1E6-1C2BAFB80C63}" type="pres">
      <dgm:prSet presAssocID="{36E0A9C9-A5A8-4BE2-B1B3-9518921CECE6}" presName="parentText" presStyleLbl="node1" presStyleIdx="0" presStyleCnt="6">
        <dgm:presLayoutVars>
          <dgm:chMax val="0"/>
          <dgm:bulletEnabled val="1"/>
        </dgm:presLayoutVars>
      </dgm:prSet>
      <dgm:spPr/>
    </dgm:pt>
    <dgm:pt modelId="{FD3139BA-134D-44EC-9980-A112699F30C2}" type="pres">
      <dgm:prSet presAssocID="{DB0B807B-BEA3-4C21-B20E-D4E577EC141A}" presName="spacer" presStyleCnt="0"/>
      <dgm:spPr/>
    </dgm:pt>
    <dgm:pt modelId="{76EDBE63-8099-4CEA-A254-49F5BE38E564}" type="pres">
      <dgm:prSet presAssocID="{C5E3A9C4-3AC2-4D94-836B-20427F573AD0}" presName="parentText" presStyleLbl="node1" presStyleIdx="1" presStyleCnt="6">
        <dgm:presLayoutVars>
          <dgm:chMax val="0"/>
          <dgm:bulletEnabled val="1"/>
        </dgm:presLayoutVars>
      </dgm:prSet>
      <dgm:spPr/>
    </dgm:pt>
    <dgm:pt modelId="{3C637B60-D2DA-4F36-990D-0D52602772F9}" type="pres">
      <dgm:prSet presAssocID="{00074F17-DB69-4E0B-9639-AF7144AE720E}" presName="spacer" presStyleCnt="0"/>
      <dgm:spPr/>
    </dgm:pt>
    <dgm:pt modelId="{19B85F3C-5F60-4FDB-A1CE-E5AA32938782}" type="pres">
      <dgm:prSet presAssocID="{6A23D82C-3D0A-4F3A-8EB2-B286860D972F}" presName="parentText" presStyleLbl="node1" presStyleIdx="2" presStyleCnt="6">
        <dgm:presLayoutVars>
          <dgm:chMax val="0"/>
          <dgm:bulletEnabled val="1"/>
        </dgm:presLayoutVars>
      </dgm:prSet>
      <dgm:spPr/>
    </dgm:pt>
    <dgm:pt modelId="{F51F5CEC-4650-4B1C-B941-63FD87157E8D}" type="pres">
      <dgm:prSet presAssocID="{5FA8F4EB-710D-46C2-B406-8A5EAC675ED6}" presName="spacer" presStyleCnt="0"/>
      <dgm:spPr/>
    </dgm:pt>
    <dgm:pt modelId="{CAE17E79-EA89-47EE-87CC-67411CA573AD}" type="pres">
      <dgm:prSet presAssocID="{48280C4C-C575-4CEF-8D1D-891AE111771D}" presName="parentText" presStyleLbl="node1" presStyleIdx="3" presStyleCnt="6">
        <dgm:presLayoutVars>
          <dgm:chMax val="0"/>
          <dgm:bulletEnabled val="1"/>
        </dgm:presLayoutVars>
      </dgm:prSet>
      <dgm:spPr/>
    </dgm:pt>
    <dgm:pt modelId="{8CBB3D81-AE84-4E64-86F4-8BC2AFA4041F}" type="pres">
      <dgm:prSet presAssocID="{36B326A6-5FEC-4658-B44F-F9FD4AA2C85E}" presName="spacer" presStyleCnt="0"/>
      <dgm:spPr/>
    </dgm:pt>
    <dgm:pt modelId="{6DBABFF3-AFB5-4853-B216-0574E2AAD98C}" type="pres">
      <dgm:prSet presAssocID="{A8F6C94A-564F-48FD-9286-273E793B0D22}" presName="parentText" presStyleLbl="node1" presStyleIdx="4" presStyleCnt="6">
        <dgm:presLayoutVars>
          <dgm:chMax val="0"/>
          <dgm:bulletEnabled val="1"/>
        </dgm:presLayoutVars>
      </dgm:prSet>
      <dgm:spPr/>
    </dgm:pt>
    <dgm:pt modelId="{0E0F976F-FC0D-483B-96AA-C8D027C44271}" type="pres">
      <dgm:prSet presAssocID="{0533517F-8E80-4A65-90E5-48AA7DBE72B9}" presName="spacer" presStyleCnt="0"/>
      <dgm:spPr/>
    </dgm:pt>
    <dgm:pt modelId="{8B3AFB2D-4070-442A-935D-B1277AD69801}" type="pres">
      <dgm:prSet presAssocID="{0904EA51-A27C-4330-AA9C-276D2DAF7453}" presName="parentText" presStyleLbl="node1" presStyleIdx="5" presStyleCnt="6">
        <dgm:presLayoutVars>
          <dgm:chMax val="0"/>
          <dgm:bulletEnabled val="1"/>
        </dgm:presLayoutVars>
      </dgm:prSet>
      <dgm:spPr/>
    </dgm:pt>
  </dgm:ptLst>
  <dgm:cxnLst>
    <dgm:cxn modelId="{66A1FA03-C03C-4136-8923-56F75C3B9D07}" srcId="{9204B7FB-F7E6-4B8E-826E-0AFE442E373C}" destId="{48280C4C-C575-4CEF-8D1D-891AE111771D}" srcOrd="3" destOrd="0" parTransId="{58D60A0C-19E1-4D2E-8393-EE6BFC5B186F}" sibTransId="{36B326A6-5FEC-4658-B44F-F9FD4AA2C85E}"/>
    <dgm:cxn modelId="{00AE3A22-B2E0-4104-9679-AB4C4CB8CD2D}" type="presOf" srcId="{36E0A9C9-A5A8-4BE2-B1B3-9518921CECE6}" destId="{C3355761-81F3-444C-B1E6-1C2BAFB80C63}" srcOrd="0" destOrd="0" presId="urn:microsoft.com/office/officeart/2005/8/layout/vList2"/>
    <dgm:cxn modelId="{47810931-D8AF-4E79-9C71-ECD71A8335A4}" type="presOf" srcId="{C5E3A9C4-3AC2-4D94-836B-20427F573AD0}" destId="{76EDBE63-8099-4CEA-A254-49F5BE38E564}" srcOrd="0" destOrd="0" presId="urn:microsoft.com/office/officeart/2005/8/layout/vList2"/>
    <dgm:cxn modelId="{E4E9533B-9DBD-45CB-846E-AE72AAC00658}" type="presOf" srcId="{A8F6C94A-564F-48FD-9286-273E793B0D22}" destId="{6DBABFF3-AFB5-4853-B216-0574E2AAD98C}" srcOrd="0" destOrd="0" presId="urn:microsoft.com/office/officeart/2005/8/layout/vList2"/>
    <dgm:cxn modelId="{4F188A73-A065-4B68-9465-1B01C4845419}" type="presOf" srcId="{48280C4C-C575-4CEF-8D1D-891AE111771D}" destId="{CAE17E79-EA89-47EE-87CC-67411CA573AD}" srcOrd="0" destOrd="0" presId="urn:microsoft.com/office/officeart/2005/8/layout/vList2"/>
    <dgm:cxn modelId="{3CA67159-31E1-49B2-8EAC-50E3A873FAB6}" srcId="{9204B7FB-F7E6-4B8E-826E-0AFE442E373C}" destId="{C5E3A9C4-3AC2-4D94-836B-20427F573AD0}" srcOrd="1" destOrd="0" parTransId="{1D1F840D-9D51-427B-B72C-E026ED50C725}" sibTransId="{00074F17-DB69-4E0B-9639-AF7144AE720E}"/>
    <dgm:cxn modelId="{E7EC788D-B5C9-455E-B425-EFB2BBFEBBAB}" srcId="{9204B7FB-F7E6-4B8E-826E-0AFE442E373C}" destId="{0904EA51-A27C-4330-AA9C-276D2DAF7453}" srcOrd="5" destOrd="0" parTransId="{08B05DD9-04EA-454C-8E27-F4107AA74B17}" sibTransId="{C594205A-DE6E-4261-B925-059A27847AB6}"/>
    <dgm:cxn modelId="{2D071F91-BEED-4E95-93E3-173AAEF0702A}" srcId="{9204B7FB-F7E6-4B8E-826E-0AFE442E373C}" destId="{6A23D82C-3D0A-4F3A-8EB2-B286860D972F}" srcOrd="2" destOrd="0" parTransId="{8A77211B-259B-4403-86E1-E66718743031}" sibTransId="{5FA8F4EB-710D-46C2-B406-8A5EAC675ED6}"/>
    <dgm:cxn modelId="{C3110D98-A33D-4C27-8975-316F209BCB2A}" srcId="{9204B7FB-F7E6-4B8E-826E-0AFE442E373C}" destId="{36E0A9C9-A5A8-4BE2-B1B3-9518921CECE6}" srcOrd="0" destOrd="0" parTransId="{9641E386-1DCF-4B86-B672-6C96E6C75EC4}" sibTransId="{DB0B807B-BEA3-4C21-B20E-D4E577EC141A}"/>
    <dgm:cxn modelId="{57FF2FA1-1B0F-40D4-B36F-4BCBBFA04D17}" type="presOf" srcId="{9204B7FB-F7E6-4B8E-826E-0AFE442E373C}" destId="{5733E29E-DED1-44C4-8532-D3BE4D9528A8}" srcOrd="0" destOrd="0" presId="urn:microsoft.com/office/officeart/2005/8/layout/vList2"/>
    <dgm:cxn modelId="{476194B9-E4F4-4637-B2FB-DC53B3272E0C}" srcId="{9204B7FB-F7E6-4B8E-826E-0AFE442E373C}" destId="{A8F6C94A-564F-48FD-9286-273E793B0D22}" srcOrd="4" destOrd="0" parTransId="{C8F30C25-616D-4D5B-A480-C8F069FB6EF3}" sibTransId="{0533517F-8E80-4A65-90E5-48AA7DBE72B9}"/>
    <dgm:cxn modelId="{43099BCE-96C2-49E9-8CF6-D4548C829D57}" type="presOf" srcId="{6A23D82C-3D0A-4F3A-8EB2-B286860D972F}" destId="{19B85F3C-5F60-4FDB-A1CE-E5AA32938782}" srcOrd="0" destOrd="0" presId="urn:microsoft.com/office/officeart/2005/8/layout/vList2"/>
    <dgm:cxn modelId="{DCF21FDA-A5D0-4398-BE21-9B6D70EAD50D}" type="presOf" srcId="{0904EA51-A27C-4330-AA9C-276D2DAF7453}" destId="{8B3AFB2D-4070-442A-935D-B1277AD69801}" srcOrd="0" destOrd="0" presId="urn:microsoft.com/office/officeart/2005/8/layout/vList2"/>
    <dgm:cxn modelId="{911C1D9F-110C-4D56-B794-C0F232102DAE}" type="presParOf" srcId="{5733E29E-DED1-44C4-8532-D3BE4D9528A8}" destId="{C3355761-81F3-444C-B1E6-1C2BAFB80C63}" srcOrd="0" destOrd="0" presId="urn:microsoft.com/office/officeart/2005/8/layout/vList2"/>
    <dgm:cxn modelId="{C1EA4AA2-19A5-43D8-B8F7-3EBBA229673C}" type="presParOf" srcId="{5733E29E-DED1-44C4-8532-D3BE4D9528A8}" destId="{FD3139BA-134D-44EC-9980-A112699F30C2}" srcOrd="1" destOrd="0" presId="urn:microsoft.com/office/officeart/2005/8/layout/vList2"/>
    <dgm:cxn modelId="{81AEDA65-2AC9-4F35-8089-F30CA8B6BB93}" type="presParOf" srcId="{5733E29E-DED1-44C4-8532-D3BE4D9528A8}" destId="{76EDBE63-8099-4CEA-A254-49F5BE38E564}" srcOrd="2" destOrd="0" presId="urn:microsoft.com/office/officeart/2005/8/layout/vList2"/>
    <dgm:cxn modelId="{739123F5-143F-4F37-B173-A3DE2DAA47D4}" type="presParOf" srcId="{5733E29E-DED1-44C4-8532-D3BE4D9528A8}" destId="{3C637B60-D2DA-4F36-990D-0D52602772F9}" srcOrd="3" destOrd="0" presId="urn:microsoft.com/office/officeart/2005/8/layout/vList2"/>
    <dgm:cxn modelId="{EEF9B508-8C87-4978-AA98-CF3DA228691A}" type="presParOf" srcId="{5733E29E-DED1-44C4-8532-D3BE4D9528A8}" destId="{19B85F3C-5F60-4FDB-A1CE-E5AA32938782}" srcOrd="4" destOrd="0" presId="urn:microsoft.com/office/officeart/2005/8/layout/vList2"/>
    <dgm:cxn modelId="{8410CC60-EF8B-4E91-BD6D-FE1AB9A283CF}" type="presParOf" srcId="{5733E29E-DED1-44C4-8532-D3BE4D9528A8}" destId="{F51F5CEC-4650-4B1C-B941-63FD87157E8D}" srcOrd="5" destOrd="0" presId="urn:microsoft.com/office/officeart/2005/8/layout/vList2"/>
    <dgm:cxn modelId="{445FC044-F3A9-4D29-920B-EF89CD712379}" type="presParOf" srcId="{5733E29E-DED1-44C4-8532-D3BE4D9528A8}" destId="{CAE17E79-EA89-47EE-87CC-67411CA573AD}" srcOrd="6" destOrd="0" presId="urn:microsoft.com/office/officeart/2005/8/layout/vList2"/>
    <dgm:cxn modelId="{32CA3D90-FF16-4683-8949-393B15865CF6}" type="presParOf" srcId="{5733E29E-DED1-44C4-8532-D3BE4D9528A8}" destId="{8CBB3D81-AE84-4E64-86F4-8BC2AFA4041F}" srcOrd="7" destOrd="0" presId="urn:microsoft.com/office/officeart/2005/8/layout/vList2"/>
    <dgm:cxn modelId="{1A871D87-6370-4F02-B3D1-BE8047FF02DD}" type="presParOf" srcId="{5733E29E-DED1-44C4-8532-D3BE4D9528A8}" destId="{6DBABFF3-AFB5-4853-B216-0574E2AAD98C}" srcOrd="8" destOrd="0" presId="urn:microsoft.com/office/officeart/2005/8/layout/vList2"/>
    <dgm:cxn modelId="{71946870-E735-4A54-83D6-4015DEDB942D}" type="presParOf" srcId="{5733E29E-DED1-44C4-8532-D3BE4D9528A8}" destId="{0E0F976F-FC0D-483B-96AA-C8D027C44271}" srcOrd="9" destOrd="0" presId="urn:microsoft.com/office/officeart/2005/8/layout/vList2"/>
    <dgm:cxn modelId="{A428FAAC-DD35-4A71-8AEF-C2B9184A85C8}" type="presParOf" srcId="{5733E29E-DED1-44C4-8532-D3BE4D9528A8}" destId="{8B3AFB2D-4070-442A-935D-B1277AD6980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D7FF77-CA57-4C78-935C-FAF1F476998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44113D-4D52-4E42-940C-790933830250}">
      <dgm:prSet/>
      <dgm:spPr/>
      <dgm:t>
        <a:bodyPr/>
        <a:lstStyle/>
        <a:p>
          <a:r>
            <a:rPr lang="en-GB"/>
            <a:t>Problems are caused mainly by communication and cultural misunderstandings </a:t>
          </a:r>
          <a:endParaRPr lang="en-US"/>
        </a:p>
      </dgm:t>
    </dgm:pt>
    <dgm:pt modelId="{C556C891-2AF8-43A0-9B7C-3EE5B4984888}" type="parTrans" cxnId="{83B7F681-1536-4425-BC7E-0E6CF615E67D}">
      <dgm:prSet/>
      <dgm:spPr/>
      <dgm:t>
        <a:bodyPr/>
        <a:lstStyle/>
        <a:p>
          <a:endParaRPr lang="en-US"/>
        </a:p>
      </dgm:t>
    </dgm:pt>
    <dgm:pt modelId="{39B8713F-5B26-4A8C-AE90-2AA01EDCC7A4}" type="sibTrans" cxnId="{83B7F681-1536-4425-BC7E-0E6CF615E67D}">
      <dgm:prSet/>
      <dgm:spPr/>
      <dgm:t>
        <a:bodyPr/>
        <a:lstStyle/>
        <a:p>
          <a:endParaRPr lang="en-US"/>
        </a:p>
      </dgm:t>
    </dgm:pt>
    <dgm:pt modelId="{8E71A7E7-DF0F-4380-999B-8AE252358ECC}">
      <dgm:prSet/>
      <dgm:spPr/>
      <dgm:t>
        <a:bodyPr/>
        <a:lstStyle/>
        <a:p>
          <a:r>
            <a:rPr lang="en-GB"/>
            <a:t>Workers want to do well but do not always understand instructions.</a:t>
          </a:r>
          <a:endParaRPr lang="en-US"/>
        </a:p>
      </dgm:t>
    </dgm:pt>
    <dgm:pt modelId="{3BD05D8B-9715-4459-87B8-5B0C007AE38E}" type="parTrans" cxnId="{FCE07F2D-FACA-4A47-BD71-36C266A54062}">
      <dgm:prSet/>
      <dgm:spPr/>
      <dgm:t>
        <a:bodyPr/>
        <a:lstStyle/>
        <a:p>
          <a:endParaRPr lang="en-US"/>
        </a:p>
      </dgm:t>
    </dgm:pt>
    <dgm:pt modelId="{A8F0ACF4-4C7F-477B-9378-615D4D41E9D1}" type="sibTrans" cxnId="{FCE07F2D-FACA-4A47-BD71-36C266A54062}">
      <dgm:prSet/>
      <dgm:spPr/>
      <dgm:t>
        <a:bodyPr/>
        <a:lstStyle/>
        <a:p>
          <a:endParaRPr lang="en-US"/>
        </a:p>
      </dgm:t>
    </dgm:pt>
    <dgm:pt modelId="{1E532B2F-3627-4307-A08B-497016740E88}">
      <dgm:prSet/>
      <dgm:spPr/>
      <dgm:t>
        <a:bodyPr/>
        <a:lstStyle/>
        <a:p>
          <a:r>
            <a:rPr lang="en-GB"/>
            <a:t>Language barriers lead to mistakes in food hygiene and safety</a:t>
          </a:r>
          <a:endParaRPr lang="en-US"/>
        </a:p>
      </dgm:t>
    </dgm:pt>
    <dgm:pt modelId="{7A97D0FF-4096-4F34-951E-868C31F172F0}" type="parTrans" cxnId="{B5807F6A-534B-49B3-874B-559C9B6AFC84}">
      <dgm:prSet/>
      <dgm:spPr/>
      <dgm:t>
        <a:bodyPr/>
        <a:lstStyle/>
        <a:p>
          <a:endParaRPr lang="en-US"/>
        </a:p>
      </dgm:t>
    </dgm:pt>
    <dgm:pt modelId="{B0FEF907-76BE-4978-9975-3CAE013B5CBD}" type="sibTrans" cxnId="{B5807F6A-534B-49B3-874B-559C9B6AFC84}">
      <dgm:prSet/>
      <dgm:spPr/>
      <dgm:t>
        <a:bodyPr/>
        <a:lstStyle/>
        <a:p>
          <a:endParaRPr lang="en-US"/>
        </a:p>
      </dgm:t>
    </dgm:pt>
    <dgm:pt modelId="{3A537E30-2504-4C4B-9209-BC33A5C3BDE6}">
      <dgm:prSet/>
      <dgm:spPr/>
      <dgm:t>
        <a:bodyPr/>
        <a:lstStyle/>
        <a:p>
          <a:r>
            <a:rPr lang="en-GB"/>
            <a:t>Cultural differences affect how workers follow rules and communicate.</a:t>
          </a:r>
          <a:endParaRPr lang="en-US"/>
        </a:p>
      </dgm:t>
    </dgm:pt>
    <dgm:pt modelId="{EC293C06-7094-4B4A-A5DD-40FCEB5F590F}" type="parTrans" cxnId="{EC1EDE95-047C-47DF-9435-F7BF6C8C9511}">
      <dgm:prSet/>
      <dgm:spPr/>
      <dgm:t>
        <a:bodyPr/>
        <a:lstStyle/>
        <a:p>
          <a:endParaRPr lang="en-US"/>
        </a:p>
      </dgm:t>
    </dgm:pt>
    <dgm:pt modelId="{9E3F2A99-7C56-42C8-8B15-A1B5E4245EBB}" type="sibTrans" cxnId="{EC1EDE95-047C-47DF-9435-F7BF6C8C9511}">
      <dgm:prSet/>
      <dgm:spPr/>
      <dgm:t>
        <a:bodyPr/>
        <a:lstStyle/>
        <a:p>
          <a:endParaRPr lang="en-US"/>
        </a:p>
      </dgm:t>
    </dgm:pt>
    <dgm:pt modelId="{D0F43B48-7D51-4D7C-8F4B-FCC81CA22623}">
      <dgm:prSet/>
      <dgm:spPr/>
      <dgm:t>
        <a:bodyPr/>
        <a:lstStyle/>
        <a:p>
          <a:r>
            <a:rPr lang="en-GB"/>
            <a:t>Clear training, visuals translations and respect between cultures can improve the workplace </a:t>
          </a:r>
          <a:endParaRPr lang="en-US"/>
        </a:p>
      </dgm:t>
    </dgm:pt>
    <dgm:pt modelId="{E4840DF9-1D7A-4B82-9496-76845BE7FCBF}" type="parTrans" cxnId="{DD00894B-750A-4D95-A33A-66F368599C31}">
      <dgm:prSet/>
      <dgm:spPr/>
      <dgm:t>
        <a:bodyPr/>
        <a:lstStyle/>
        <a:p>
          <a:endParaRPr lang="en-US"/>
        </a:p>
      </dgm:t>
    </dgm:pt>
    <dgm:pt modelId="{C556D78B-8FA2-4F18-8880-0A2AA460E40E}" type="sibTrans" cxnId="{DD00894B-750A-4D95-A33A-66F368599C31}">
      <dgm:prSet/>
      <dgm:spPr/>
      <dgm:t>
        <a:bodyPr/>
        <a:lstStyle/>
        <a:p>
          <a:endParaRPr lang="en-US"/>
        </a:p>
      </dgm:t>
    </dgm:pt>
    <dgm:pt modelId="{EA7FCB4E-1FC0-4F12-A421-4464C6F5354E}">
      <dgm:prSet/>
      <dgm:spPr/>
      <dgm:t>
        <a:bodyPr/>
        <a:lstStyle/>
        <a:p>
          <a:r>
            <a:rPr lang="en-GB" dirty="0"/>
            <a:t>By applying these solutions Flight Foods Ltd. Can improve food safety and regain customer's trust.</a:t>
          </a:r>
          <a:endParaRPr lang="en-US" dirty="0"/>
        </a:p>
      </dgm:t>
    </dgm:pt>
    <dgm:pt modelId="{54FA962E-2F68-4D89-8DCE-E78D68EB0174}" type="parTrans" cxnId="{2FBBB486-3050-4469-B225-E20CF55E152A}">
      <dgm:prSet/>
      <dgm:spPr/>
      <dgm:t>
        <a:bodyPr/>
        <a:lstStyle/>
        <a:p>
          <a:endParaRPr lang="en-US"/>
        </a:p>
      </dgm:t>
    </dgm:pt>
    <dgm:pt modelId="{473F686A-D85E-43B4-929D-F20FDA9DE75F}" type="sibTrans" cxnId="{2FBBB486-3050-4469-B225-E20CF55E152A}">
      <dgm:prSet/>
      <dgm:spPr/>
      <dgm:t>
        <a:bodyPr/>
        <a:lstStyle/>
        <a:p>
          <a:endParaRPr lang="en-US"/>
        </a:p>
      </dgm:t>
    </dgm:pt>
    <dgm:pt modelId="{E6FCFB6F-9B95-4816-AF3C-6A004BFFD361}" type="pres">
      <dgm:prSet presAssocID="{2AD7FF77-CA57-4C78-935C-FAF1F4769985}" presName="root" presStyleCnt="0">
        <dgm:presLayoutVars>
          <dgm:dir/>
          <dgm:resizeHandles val="exact"/>
        </dgm:presLayoutVars>
      </dgm:prSet>
      <dgm:spPr/>
    </dgm:pt>
    <dgm:pt modelId="{9F169F75-2538-4A9A-A5D7-967C56FB786D}" type="pres">
      <dgm:prSet presAssocID="{0C44113D-4D52-4E42-940C-790933830250}" presName="compNode" presStyleCnt="0"/>
      <dgm:spPr/>
    </dgm:pt>
    <dgm:pt modelId="{9EF32084-C729-4310-88D7-83B9D8D25431}" type="pres">
      <dgm:prSet presAssocID="{0C44113D-4D52-4E42-940C-790933830250}" presName="bgRect" presStyleLbl="bgShp" presStyleIdx="0" presStyleCnt="6"/>
      <dgm:spPr/>
    </dgm:pt>
    <dgm:pt modelId="{5B6A537C-93EE-41CF-8E24-47F40A51594E}" type="pres">
      <dgm:prSet presAssocID="{0C44113D-4D52-4E42-940C-79093383025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930CED2-5F6C-4E72-A621-C94F2C652AE5}" type="pres">
      <dgm:prSet presAssocID="{0C44113D-4D52-4E42-940C-790933830250}" presName="spaceRect" presStyleCnt="0"/>
      <dgm:spPr/>
    </dgm:pt>
    <dgm:pt modelId="{FD044D02-B9B7-4A98-84CE-22AB02FAD5A0}" type="pres">
      <dgm:prSet presAssocID="{0C44113D-4D52-4E42-940C-790933830250}" presName="parTx" presStyleLbl="revTx" presStyleIdx="0" presStyleCnt="6">
        <dgm:presLayoutVars>
          <dgm:chMax val="0"/>
          <dgm:chPref val="0"/>
        </dgm:presLayoutVars>
      </dgm:prSet>
      <dgm:spPr/>
    </dgm:pt>
    <dgm:pt modelId="{8D9473C9-735F-4B3E-9E46-4C30E9A61D22}" type="pres">
      <dgm:prSet presAssocID="{39B8713F-5B26-4A8C-AE90-2AA01EDCC7A4}" presName="sibTrans" presStyleCnt="0"/>
      <dgm:spPr/>
    </dgm:pt>
    <dgm:pt modelId="{24A31CA7-8489-4AD5-B77B-6BC11BE5B20B}" type="pres">
      <dgm:prSet presAssocID="{8E71A7E7-DF0F-4380-999B-8AE252358ECC}" presName="compNode" presStyleCnt="0"/>
      <dgm:spPr/>
    </dgm:pt>
    <dgm:pt modelId="{AD4A7522-CFDC-417D-B263-101A86840E3A}" type="pres">
      <dgm:prSet presAssocID="{8E71A7E7-DF0F-4380-999B-8AE252358ECC}" presName="bgRect" presStyleLbl="bgShp" presStyleIdx="1" presStyleCnt="6"/>
      <dgm:spPr/>
    </dgm:pt>
    <dgm:pt modelId="{0731E90D-94DB-499F-911C-2134E585A1BC}" type="pres">
      <dgm:prSet presAssocID="{8E71A7E7-DF0F-4380-999B-8AE252358EC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struction Worker"/>
        </a:ext>
      </dgm:extLst>
    </dgm:pt>
    <dgm:pt modelId="{2B27EF41-2DF9-4F51-9A24-F205D20860F3}" type="pres">
      <dgm:prSet presAssocID="{8E71A7E7-DF0F-4380-999B-8AE252358ECC}" presName="spaceRect" presStyleCnt="0"/>
      <dgm:spPr/>
    </dgm:pt>
    <dgm:pt modelId="{B372103D-CFED-462C-8FC1-6FEE055DBCF4}" type="pres">
      <dgm:prSet presAssocID="{8E71A7E7-DF0F-4380-999B-8AE252358ECC}" presName="parTx" presStyleLbl="revTx" presStyleIdx="1" presStyleCnt="6">
        <dgm:presLayoutVars>
          <dgm:chMax val="0"/>
          <dgm:chPref val="0"/>
        </dgm:presLayoutVars>
      </dgm:prSet>
      <dgm:spPr/>
    </dgm:pt>
    <dgm:pt modelId="{5217DA6F-5916-4F8B-BFC1-C1B913543988}" type="pres">
      <dgm:prSet presAssocID="{A8F0ACF4-4C7F-477B-9378-615D4D41E9D1}" presName="sibTrans" presStyleCnt="0"/>
      <dgm:spPr/>
    </dgm:pt>
    <dgm:pt modelId="{64FCABE3-8463-4971-B95E-45458BBC93B0}" type="pres">
      <dgm:prSet presAssocID="{1E532B2F-3627-4307-A08B-497016740E88}" presName="compNode" presStyleCnt="0"/>
      <dgm:spPr/>
    </dgm:pt>
    <dgm:pt modelId="{291468AC-389B-4982-A577-D623529FCD41}" type="pres">
      <dgm:prSet presAssocID="{1E532B2F-3627-4307-A08B-497016740E88}" presName="bgRect" presStyleLbl="bgShp" presStyleIdx="2" presStyleCnt="6"/>
      <dgm:spPr/>
    </dgm:pt>
    <dgm:pt modelId="{C8DA575F-C05D-443E-A412-BE2D36924B14}" type="pres">
      <dgm:prSet presAssocID="{1E532B2F-3627-4307-A08B-497016740E8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k and knife"/>
        </a:ext>
      </dgm:extLst>
    </dgm:pt>
    <dgm:pt modelId="{C840B2FD-4D6A-4B5D-8C34-706B94ECCEFD}" type="pres">
      <dgm:prSet presAssocID="{1E532B2F-3627-4307-A08B-497016740E88}" presName="spaceRect" presStyleCnt="0"/>
      <dgm:spPr/>
    </dgm:pt>
    <dgm:pt modelId="{D864EB32-2EB0-4515-8C05-41F58BE3AE8F}" type="pres">
      <dgm:prSet presAssocID="{1E532B2F-3627-4307-A08B-497016740E88}" presName="parTx" presStyleLbl="revTx" presStyleIdx="2" presStyleCnt="6">
        <dgm:presLayoutVars>
          <dgm:chMax val="0"/>
          <dgm:chPref val="0"/>
        </dgm:presLayoutVars>
      </dgm:prSet>
      <dgm:spPr/>
    </dgm:pt>
    <dgm:pt modelId="{A4893E42-B38C-4E4E-AB46-EC14F88EB927}" type="pres">
      <dgm:prSet presAssocID="{B0FEF907-76BE-4978-9975-3CAE013B5CBD}" presName="sibTrans" presStyleCnt="0"/>
      <dgm:spPr/>
    </dgm:pt>
    <dgm:pt modelId="{AD51C535-AF1C-48F7-9924-170F8A17D33A}" type="pres">
      <dgm:prSet presAssocID="{3A537E30-2504-4C4B-9209-BC33A5C3BDE6}" presName="compNode" presStyleCnt="0"/>
      <dgm:spPr/>
    </dgm:pt>
    <dgm:pt modelId="{9F81C04D-F03F-4A6C-87F6-6FD0E9704459}" type="pres">
      <dgm:prSet presAssocID="{3A537E30-2504-4C4B-9209-BC33A5C3BDE6}" presName="bgRect" presStyleLbl="bgShp" presStyleIdx="3" presStyleCnt="6"/>
      <dgm:spPr/>
    </dgm:pt>
    <dgm:pt modelId="{0E5732E9-8FC1-42C8-A37E-8F4D3AE83C85}" type="pres">
      <dgm:prSet presAssocID="{3A537E30-2504-4C4B-9209-BC33A5C3BDE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Bubble"/>
        </a:ext>
      </dgm:extLst>
    </dgm:pt>
    <dgm:pt modelId="{C82BA856-A9EE-4379-8636-6C2E70E2FFAB}" type="pres">
      <dgm:prSet presAssocID="{3A537E30-2504-4C4B-9209-BC33A5C3BDE6}" presName="spaceRect" presStyleCnt="0"/>
      <dgm:spPr/>
    </dgm:pt>
    <dgm:pt modelId="{326CFA79-C233-4C7C-8B3E-854CDA31E19D}" type="pres">
      <dgm:prSet presAssocID="{3A537E30-2504-4C4B-9209-BC33A5C3BDE6}" presName="parTx" presStyleLbl="revTx" presStyleIdx="3" presStyleCnt="6">
        <dgm:presLayoutVars>
          <dgm:chMax val="0"/>
          <dgm:chPref val="0"/>
        </dgm:presLayoutVars>
      </dgm:prSet>
      <dgm:spPr/>
    </dgm:pt>
    <dgm:pt modelId="{AEA7CC69-796F-43F6-9C37-8F1E9C720649}" type="pres">
      <dgm:prSet presAssocID="{9E3F2A99-7C56-42C8-8B15-A1B5E4245EBB}" presName="sibTrans" presStyleCnt="0"/>
      <dgm:spPr/>
    </dgm:pt>
    <dgm:pt modelId="{91BC78A8-017C-45D9-8839-3D1E07973E5F}" type="pres">
      <dgm:prSet presAssocID="{D0F43B48-7D51-4D7C-8F4B-FCC81CA22623}" presName="compNode" presStyleCnt="0"/>
      <dgm:spPr/>
    </dgm:pt>
    <dgm:pt modelId="{C2538DEE-14BA-445E-BA84-9216459AF952}" type="pres">
      <dgm:prSet presAssocID="{D0F43B48-7D51-4D7C-8F4B-FCC81CA22623}" presName="bgRect" presStyleLbl="bgShp" presStyleIdx="4" presStyleCnt="6"/>
      <dgm:spPr/>
    </dgm:pt>
    <dgm:pt modelId="{3AF24BF6-18C8-4F74-9547-0F846C241E4D}" type="pres">
      <dgm:prSet presAssocID="{D0F43B48-7D51-4D7C-8F4B-FCC81CA2262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E9ABF34D-4845-4B9B-934F-E16ADB9094CE}" type="pres">
      <dgm:prSet presAssocID="{D0F43B48-7D51-4D7C-8F4B-FCC81CA22623}" presName="spaceRect" presStyleCnt="0"/>
      <dgm:spPr/>
    </dgm:pt>
    <dgm:pt modelId="{679A5598-709E-4236-839F-C5F6307E4F6B}" type="pres">
      <dgm:prSet presAssocID="{D0F43B48-7D51-4D7C-8F4B-FCC81CA22623}" presName="parTx" presStyleLbl="revTx" presStyleIdx="4" presStyleCnt="6">
        <dgm:presLayoutVars>
          <dgm:chMax val="0"/>
          <dgm:chPref val="0"/>
        </dgm:presLayoutVars>
      </dgm:prSet>
      <dgm:spPr/>
    </dgm:pt>
    <dgm:pt modelId="{6756A27C-CC1F-45C4-AF53-BA71A6436D88}" type="pres">
      <dgm:prSet presAssocID="{C556D78B-8FA2-4F18-8880-0A2AA460E40E}" presName="sibTrans" presStyleCnt="0"/>
      <dgm:spPr/>
    </dgm:pt>
    <dgm:pt modelId="{8F180A49-97C3-42E3-8386-32ADE84EC992}" type="pres">
      <dgm:prSet presAssocID="{EA7FCB4E-1FC0-4F12-A421-4464C6F5354E}" presName="compNode" presStyleCnt="0"/>
      <dgm:spPr/>
    </dgm:pt>
    <dgm:pt modelId="{43F41097-80CC-4FA2-B74B-4B2EFEB82F21}" type="pres">
      <dgm:prSet presAssocID="{EA7FCB4E-1FC0-4F12-A421-4464C6F5354E}" presName="bgRect" presStyleLbl="bgShp" presStyleIdx="5" presStyleCnt="6"/>
      <dgm:spPr/>
    </dgm:pt>
    <dgm:pt modelId="{7C9EA49D-D65B-4E9D-9CC4-75D6392EC72C}" type="pres">
      <dgm:prSet presAssocID="{EA7FCB4E-1FC0-4F12-A421-4464C6F5354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eroplane"/>
        </a:ext>
      </dgm:extLst>
    </dgm:pt>
    <dgm:pt modelId="{3705470B-AC47-424D-A9B9-F103B49A4BA8}" type="pres">
      <dgm:prSet presAssocID="{EA7FCB4E-1FC0-4F12-A421-4464C6F5354E}" presName="spaceRect" presStyleCnt="0"/>
      <dgm:spPr/>
    </dgm:pt>
    <dgm:pt modelId="{11FB8BEE-B6CF-46F5-83D5-EDBCB5F24991}" type="pres">
      <dgm:prSet presAssocID="{EA7FCB4E-1FC0-4F12-A421-4464C6F5354E}" presName="parTx" presStyleLbl="revTx" presStyleIdx="5" presStyleCnt="6">
        <dgm:presLayoutVars>
          <dgm:chMax val="0"/>
          <dgm:chPref val="0"/>
        </dgm:presLayoutVars>
      </dgm:prSet>
      <dgm:spPr/>
    </dgm:pt>
  </dgm:ptLst>
  <dgm:cxnLst>
    <dgm:cxn modelId="{94501019-5430-4DBE-8396-8CEF1AE2DB6A}" type="presOf" srcId="{8E71A7E7-DF0F-4380-999B-8AE252358ECC}" destId="{B372103D-CFED-462C-8FC1-6FEE055DBCF4}" srcOrd="0" destOrd="0" presId="urn:microsoft.com/office/officeart/2018/2/layout/IconVerticalSolidList"/>
    <dgm:cxn modelId="{5FD36220-5699-4586-879A-13EF9DCC8293}" type="presOf" srcId="{2AD7FF77-CA57-4C78-935C-FAF1F4769985}" destId="{E6FCFB6F-9B95-4816-AF3C-6A004BFFD361}" srcOrd="0" destOrd="0" presId="urn:microsoft.com/office/officeart/2018/2/layout/IconVerticalSolidList"/>
    <dgm:cxn modelId="{FCE07F2D-FACA-4A47-BD71-36C266A54062}" srcId="{2AD7FF77-CA57-4C78-935C-FAF1F4769985}" destId="{8E71A7E7-DF0F-4380-999B-8AE252358ECC}" srcOrd="1" destOrd="0" parTransId="{3BD05D8B-9715-4459-87B8-5B0C007AE38E}" sibTransId="{A8F0ACF4-4C7F-477B-9378-615D4D41E9D1}"/>
    <dgm:cxn modelId="{5660B542-542A-4BEE-9F06-AAC69A29123A}" type="presOf" srcId="{EA7FCB4E-1FC0-4F12-A421-4464C6F5354E}" destId="{11FB8BEE-B6CF-46F5-83D5-EDBCB5F24991}" srcOrd="0" destOrd="0" presId="urn:microsoft.com/office/officeart/2018/2/layout/IconVerticalSolidList"/>
    <dgm:cxn modelId="{B5807F6A-534B-49B3-874B-559C9B6AFC84}" srcId="{2AD7FF77-CA57-4C78-935C-FAF1F4769985}" destId="{1E532B2F-3627-4307-A08B-497016740E88}" srcOrd="2" destOrd="0" parTransId="{7A97D0FF-4096-4F34-951E-868C31F172F0}" sibTransId="{B0FEF907-76BE-4978-9975-3CAE013B5CBD}"/>
    <dgm:cxn modelId="{DD00894B-750A-4D95-A33A-66F368599C31}" srcId="{2AD7FF77-CA57-4C78-935C-FAF1F4769985}" destId="{D0F43B48-7D51-4D7C-8F4B-FCC81CA22623}" srcOrd="4" destOrd="0" parTransId="{E4840DF9-1D7A-4B82-9496-76845BE7FCBF}" sibTransId="{C556D78B-8FA2-4F18-8880-0A2AA460E40E}"/>
    <dgm:cxn modelId="{83B7F681-1536-4425-BC7E-0E6CF615E67D}" srcId="{2AD7FF77-CA57-4C78-935C-FAF1F4769985}" destId="{0C44113D-4D52-4E42-940C-790933830250}" srcOrd="0" destOrd="0" parTransId="{C556C891-2AF8-43A0-9B7C-3EE5B4984888}" sibTransId="{39B8713F-5B26-4A8C-AE90-2AA01EDCC7A4}"/>
    <dgm:cxn modelId="{2FBBB486-3050-4469-B225-E20CF55E152A}" srcId="{2AD7FF77-CA57-4C78-935C-FAF1F4769985}" destId="{EA7FCB4E-1FC0-4F12-A421-4464C6F5354E}" srcOrd="5" destOrd="0" parTransId="{54FA962E-2F68-4D89-8DCE-E78D68EB0174}" sibTransId="{473F686A-D85E-43B4-929D-F20FDA9DE75F}"/>
    <dgm:cxn modelId="{EC1EDE95-047C-47DF-9435-F7BF6C8C9511}" srcId="{2AD7FF77-CA57-4C78-935C-FAF1F4769985}" destId="{3A537E30-2504-4C4B-9209-BC33A5C3BDE6}" srcOrd="3" destOrd="0" parTransId="{EC293C06-7094-4B4A-A5DD-40FCEB5F590F}" sibTransId="{9E3F2A99-7C56-42C8-8B15-A1B5E4245EBB}"/>
    <dgm:cxn modelId="{B810489B-8108-4443-B2ED-42DC359068B4}" type="presOf" srcId="{1E532B2F-3627-4307-A08B-497016740E88}" destId="{D864EB32-2EB0-4515-8C05-41F58BE3AE8F}" srcOrd="0" destOrd="0" presId="urn:microsoft.com/office/officeart/2018/2/layout/IconVerticalSolidList"/>
    <dgm:cxn modelId="{9422DFCE-CCA3-4980-941F-7826F6D21C78}" type="presOf" srcId="{D0F43B48-7D51-4D7C-8F4B-FCC81CA22623}" destId="{679A5598-709E-4236-839F-C5F6307E4F6B}" srcOrd="0" destOrd="0" presId="urn:microsoft.com/office/officeart/2018/2/layout/IconVerticalSolidList"/>
    <dgm:cxn modelId="{5C03A3ED-FF2D-4361-A2FD-87A9541F1FDE}" type="presOf" srcId="{3A537E30-2504-4C4B-9209-BC33A5C3BDE6}" destId="{326CFA79-C233-4C7C-8B3E-854CDA31E19D}" srcOrd="0" destOrd="0" presId="urn:microsoft.com/office/officeart/2018/2/layout/IconVerticalSolidList"/>
    <dgm:cxn modelId="{CE69A9FE-2396-43A3-9D74-A1CBED7A75C2}" type="presOf" srcId="{0C44113D-4D52-4E42-940C-790933830250}" destId="{FD044D02-B9B7-4A98-84CE-22AB02FAD5A0}" srcOrd="0" destOrd="0" presId="urn:microsoft.com/office/officeart/2018/2/layout/IconVerticalSolidList"/>
    <dgm:cxn modelId="{2BC2AC63-DEA5-49DE-8F15-B124EC32EB03}" type="presParOf" srcId="{E6FCFB6F-9B95-4816-AF3C-6A004BFFD361}" destId="{9F169F75-2538-4A9A-A5D7-967C56FB786D}" srcOrd="0" destOrd="0" presId="urn:microsoft.com/office/officeart/2018/2/layout/IconVerticalSolidList"/>
    <dgm:cxn modelId="{461CDA73-A0F3-4A7E-B737-8B8B8BC0903C}" type="presParOf" srcId="{9F169F75-2538-4A9A-A5D7-967C56FB786D}" destId="{9EF32084-C729-4310-88D7-83B9D8D25431}" srcOrd="0" destOrd="0" presId="urn:microsoft.com/office/officeart/2018/2/layout/IconVerticalSolidList"/>
    <dgm:cxn modelId="{30D0124E-5330-4BD3-A325-B38A2B4FA202}" type="presParOf" srcId="{9F169F75-2538-4A9A-A5D7-967C56FB786D}" destId="{5B6A537C-93EE-41CF-8E24-47F40A51594E}" srcOrd="1" destOrd="0" presId="urn:microsoft.com/office/officeart/2018/2/layout/IconVerticalSolidList"/>
    <dgm:cxn modelId="{A1ABBE25-C6FF-44F9-BC76-19E165DF5194}" type="presParOf" srcId="{9F169F75-2538-4A9A-A5D7-967C56FB786D}" destId="{6930CED2-5F6C-4E72-A621-C94F2C652AE5}" srcOrd="2" destOrd="0" presId="urn:microsoft.com/office/officeart/2018/2/layout/IconVerticalSolidList"/>
    <dgm:cxn modelId="{59A983D8-7179-4C33-9305-26422C492962}" type="presParOf" srcId="{9F169F75-2538-4A9A-A5D7-967C56FB786D}" destId="{FD044D02-B9B7-4A98-84CE-22AB02FAD5A0}" srcOrd="3" destOrd="0" presId="urn:microsoft.com/office/officeart/2018/2/layout/IconVerticalSolidList"/>
    <dgm:cxn modelId="{EE15A8AC-F58F-47F5-8318-093AE4A07099}" type="presParOf" srcId="{E6FCFB6F-9B95-4816-AF3C-6A004BFFD361}" destId="{8D9473C9-735F-4B3E-9E46-4C30E9A61D22}" srcOrd="1" destOrd="0" presId="urn:microsoft.com/office/officeart/2018/2/layout/IconVerticalSolidList"/>
    <dgm:cxn modelId="{67A30587-2BD4-4CD2-BCF2-8AAE90A9FDBD}" type="presParOf" srcId="{E6FCFB6F-9B95-4816-AF3C-6A004BFFD361}" destId="{24A31CA7-8489-4AD5-B77B-6BC11BE5B20B}" srcOrd="2" destOrd="0" presId="urn:microsoft.com/office/officeart/2018/2/layout/IconVerticalSolidList"/>
    <dgm:cxn modelId="{107CBA4C-847A-47E2-A66F-B61D1201194D}" type="presParOf" srcId="{24A31CA7-8489-4AD5-B77B-6BC11BE5B20B}" destId="{AD4A7522-CFDC-417D-B263-101A86840E3A}" srcOrd="0" destOrd="0" presId="urn:microsoft.com/office/officeart/2018/2/layout/IconVerticalSolidList"/>
    <dgm:cxn modelId="{33B1A305-BC26-4074-A997-303C047B87A5}" type="presParOf" srcId="{24A31CA7-8489-4AD5-B77B-6BC11BE5B20B}" destId="{0731E90D-94DB-499F-911C-2134E585A1BC}" srcOrd="1" destOrd="0" presId="urn:microsoft.com/office/officeart/2018/2/layout/IconVerticalSolidList"/>
    <dgm:cxn modelId="{E5859DA1-4AA8-42EC-B46E-409DAE0A630D}" type="presParOf" srcId="{24A31CA7-8489-4AD5-B77B-6BC11BE5B20B}" destId="{2B27EF41-2DF9-4F51-9A24-F205D20860F3}" srcOrd="2" destOrd="0" presId="urn:microsoft.com/office/officeart/2018/2/layout/IconVerticalSolidList"/>
    <dgm:cxn modelId="{19475EEA-274F-4686-A013-CE3D8C8CD6BD}" type="presParOf" srcId="{24A31CA7-8489-4AD5-B77B-6BC11BE5B20B}" destId="{B372103D-CFED-462C-8FC1-6FEE055DBCF4}" srcOrd="3" destOrd="0" presId="urn:microsoft.com/office/officeart/2018/2/layout/IconVerticalSolidList"/>
    <dgm:cxn modelId="{7CB0A9B9-CA69-42B1-BD5D-091AB6351781}" type="presParOf" srcId="{E6FCFB6F-9B95-4816-AF3C-6A004BFFD361}" destId="{5217DA6F-5916-4F8B-BFC1-C1B913543988}" srcOrd="3" destOrd="0" presId="urn:microsoft.com/office/officeart/2018/2/layout/IconVerticalSolidList"/>
    <dgm:cxn modelId="{2E941F75-3646-40AD-86E2-81A460AC9321}" type="presParOf" srcId="{E6FCFB6F-9B95-4816-AF3C-6A004BFFD361}" destId="{64FCABE3-8463-4971-B95E-45458BBC93B0}" srcOrd="4" destOrd="0" presId="urn:microsoft.com/office/officeart/2018/2/layout/IconVerticalSolidList"/>
    <dgm:cxn modelId="{D0A3770D-538C-4503-9DC1-D84B801E3171}" type="presParOf" srcId="{64FCABE3-8463-4971-B95E-45458BBC93B0}" destId="{291468AC-389B-4982-A577-D623529FCD41}" srcOrd="0" destOrd="0" presId="urn:microsoft.com/office/officeart/2018/2/layout/IconVerticalSolidList"/>
    <dgm:cxn modelId="{B673C63C-6792-45F7-AF52-6A5D11C19F33}" type="presParOf" srcId="{64FCABE3-8463-4971-B95E-45458BBC93B0}" destId="{C8DA575F-C05D-443E-A412-BE2D36924B14}" srcOrd="1" destOrd="0" presId="urn:microsoft.com/office/officeart/2018/2/layout/IconVerticalSolidList"/>
    <dgm:cxn modelId="{0362F655-8E48-4E20-AA60-25E00C984048}" type="presParOf" srcId="{64FCABE3-8463-4971-B95E-45458BBC93B0}" destId="{C840B2FD-4D6A-4B5D-8C34-706B94ECCEFD}" srcOrd="2" destOrd="0" presId="urn:microsoft.com/office/officeart/2018/2/layout/IconVerticalSolidList"/>
    <dgm:cxn modelId="{866CCCFA-7B29-4432-9C6C-895EB13E56F9}" type="presParOf" srcId="{64FCABE3-8463-4971-B95E-45458BBC93B0}" destId="{D864EB32-2EB0-4515-8C05-41F58BE3AE8F}" srcOrd="3" destOrd="0" presId="urn:microsoft.com/office/officeart/2018/2/layout/IconVerticalSolidList"/>
    <dgm:cxn modelId="{2EF5F2BF-EAED-46B2-8AC1-D5F922742AC5}" type="presParOf" srcId="{E6FCFB6F-9B95-4816-AF3C-6A004BFFD361}" destId="{A4893E42-B38C-4E4E-AB46-EC14F88EB927}" srcOrd="5" destOrd="0" presId="urn:microsoft.com/office/officeart/2018/2/layout/IconVerticalSolidList"/>
    <dgm:cxn modelId="{EBD071BA-08E6-4F7C-AB76-CED6CE4E0674}" type="presParOf" srcId="{E6FCFB6F-9B95-4816-AF3C-6A004BFFD361}" destId="{AD51C535-AF1C-48F7-9924-170F8A17D33A}" srcOrd="6" destOrd="0" presId="urn:microsoft.com/office/officeart/2018/2/layout/IconVerticalSolidList"/>
    <dgm:cxn modelId="{2D676DD8-3B6C-4A0A-8D32-2E0FBF3991DB}" type="presParOf" srcId="{AD51C535-AF1C-48F7-9924-170F8A17D33A}" destId="{9F81C04D-F03F-4A6C-87F6-6FD0E9704459}" srcOrd="0" destOrd="0" presId="urn:microsoft.com/office/officeart/2018/2/layout/IconVerticalSolidList"/>
    <dgm:cxn modelId="{F9C3754B-B3B7-4668-A3DD-9C87D01D9A88}" type="presParOf" srcId="{AD51C535-AF1C-48F7-9924-170F8A17D33A}" destId="{0E5732E9-8FC1-42C8-A37E-8F4D3AE83C85}" srcOrd="1" destOrd="0" presId="urn:microsoft.com/office/officeart/2018/2/layout/IconVerticalSolidList"/>
    <dgm:cxn modelId="{2FB24FE9-795C-4384-B137-29F1557249AA}" type="presParOf" srcId="{AD51C535-AF1C-48F7-9924-170F8A17D33A}" destId="{C82BA856-A9EE-4379-8636-6C2E70E2FFAB}" srcOrd="2" destOrd="0" presId="urn:microsoft.com/office/officeart/2018/2/layout/IconVerticalSolidList"/>
    <dgm:cxn modelId="{3CB5494F-7BE1-432E-89BC-D78D79DB59BD}" type="presParOf" srcId="{AD51C535-AF1C-48F7-9924-170F8A17D33A}" destId="{326CFA79-C233-4C7C-8B3E-854CDA31E19D}" srcOrd="3" destOrd="0" presId="urn:microsoft.com/office/officeart/2018/2/layout/IconVerticalSolidList"/>
    <dgm:cxn modelId="{58A239B3-CB14-4BCD-BCD5-189454B8036A}" type="presParOf" srcId="{E6FCFB6F-9B95-4816-AF3C-6A004BFFD361}" destId="{AEA7CC69-796F-43F6-9C37-8F1E9C720649}" srcOrd="7" destOrd="0" presId="urn:microsoft.com/office/officeart/2018/2/layout/IconVerticalSolidList"/>
    <dgm:cxn modelId="{76A9F475-9C92-4F9B-906F-38CCD60984E9}" type="presParOf" srcId="{E6FCFB6F-9B95-4816-AF3C-6A004BFFD361}" destId="{91BC78A8-017C-45D9-8839-3D1E07973E5F}" srcOrd="8" destOrd="0" presId="urn:microsoft.com/office/officeart/2018/2/layout/IconVerticalSolidList"/>
    <dgm:cxn modelId="{140C9C7F-1500-4943-BAEA-62CCC17CA4A6}" type="presParOf" srcId="{91BC78A8-017C-45D9-8839-3D1E07973E5F}" destId="{C2538DEE-14BA-445E-BA84-9216459AF952}" srcOrd="0" destOrd="0" presId="urn:microsoft.com/office/officeart/2018/2/layout/IconVerticalSolidList"/>
    <dgm:cxn modelId="{900DED04-539D-4824-92ED-B8353EABE9C2}" type="presParOf" srcId="{91BC78A8-017C-45D9-8839-3D1E07973E5F}" destId="{3AF24BF6-18C8-4F74-9547-0F846C241E4D}" srcOrd="1" destOrd="0" presId="urn:microsoft.com/office/officeart/2018/2/layout/IconVerticalSolidList"/>
    <dgm:cxn modelId="{50792683-4BB0-4DBF-AA16-1EEC255F88B7}" type="presParOf" srcId="{91BC78A8-017C-45D9-8839-3D1E07973E5F}" destId="{E9ABF34D-4845-4B9B-934F-E16ADB9094CE}" srcOrd="2" destOrd="0" presId="urn:microsoft.com/office/officeart/2018/2/layout/IconVerticalSolidList"/>
    <dgm:cxn modelId="{B99C132D-A062-4615-815F-31FAC023607F}" type="presParOf" srcId="{91BC78A8-017C-45D9-8839-3D1E07973E5F}" destId="{679A5598-709E-4236-839F-C5F6307E4F6B}" srcOrd="3" destOrd="0" presId="urn:microsoft.com/office/officeart/2018/2/layout/IconVerticalSolidList"/>
    <dgm:cxn modelId="{74CFD505-2B17-446B-B60F-CEEA8C95BA8F}" type="presParOf" srcId="{E6FCFB6F-9B95-4816-AF3C-6A004BFFD361}" destId="{6756A27C-CC1F-45C4-AF53-BA71A6436D88}" srcOrd="9" destOrd="0" presId="urn:microsoft.com/office/officeart/2018/2/layout/IconVerticalSolidList"/>
    <dgm:cxn modelId="{E96E6569-E7EB-48D4-8FD5-E9BDE11EF655}" type="presParOf" srcId="{E6FCFB6F-9B95-4816-AF3C-6A004BFFD361}" destId="{8F180A49-97C3-42E3-8386-32ADE84EC992}" srcOrd="10" destOrd="0" presId="urn:microsoft.com/office/officeart/2018/2/layout/IconVerticalSolidList"/>
    <dgm:cxn modelId="{BBCC82F0-8742-4D5C-811D-D73725B4D80C}" type="presParOf" srcId="{8F180A49-97C3-42E3-8386-32ADE84EC992}" destId="{43F41097-80CC-4FA2-B74B-4B2EFEB82F21}" srcOrd="0" destOrd="0" presId="urn:microsoft.com/office/officeart/2018/2/layout/IconVerticalSolidList"/>
    <dgm:cxn modelId="{F7162012-334F-4E01-898C-7991C5C8A5ED}" type="presParOf" srcId="{8F180A49-97C3-42E3-8386-32ADE84EC992}" destId="{7C9EA49D-D65B-4E9D-9CC4-75D6392EC72C}" srcOrd="1" destOrd="0" presId="urn:microsoft.com/office/officeart/2018/2/layout/IconVerticalSolidList"/>
    <dgm:cxn modelId="{32FD92B3-1106-457C-9B51-E8D927973586}" type="presParOf" srcId="{8F180A49-97C3-42E3-8386-32ADE84EC992}" destId="{3705470B-AC47-424D-A9B9-F103B49A4BA8}" srcOrd="2" destOrd="0" presId="urn:microsoft.com/office/officeart/2018/2/layout/IconVerticalSolidList"/>
    <dgm:cxn modelId="{2CE13154-E169-4C51-A892-EAEB4626ABA4}" type="presParOf" srcId="{8F180A49-97C3-42E3-8386-32ADE84EC992}" destId="{11FB8BEE-B6CF-46F5-83D5-EDBCB5F249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55761-81F3-444C-B1E6-1C2BAFB80C63}">
      <dsp:nvSpPr>
        <dsp:cNvPr id="0" name=""/>
        <dsp:cNvSpPr/>
      </dsp:nvSpPr>
      <dsp:spPr>
        <a:xfrm>
          <a:off x="0" y="405128"/>
          <a:ext cx="6479357"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introduction</a:t>
          </a:r>
          <a:endParaRPr lang="en-US" sz="2600" kern="1200"/>
        </a:p>
      </dsp:txBody>
      <dsp:txXfrm>
        <a:off x="30442" y="435570"/>
        <a:ext cx="6418473" cy="562726"/>
      </dsp:txXfrm>
    </dsp:sp>
    <dsp:sp modelId="{76EDBE63-8099-4CEA-A254-49F5BE38E564}">
      <dsp:nvSpPr>
        <dsp:cNvPr id="0" name=""/>
        <dsp:cNvSpPr/>
      </dsp:nvSpPr>
      <dsp:spPr>
        <a:xfrm>
          <a:off x="0" y="1103618"/>
          <a:ext cx="6479357" cy="623610"/>
        </a:xfrm>
        <a:prstGeom prst="roundRect">
          <a:avLst/>
        </a:prstGeom>
        <a:solidFill>
          <a:schemeClr val="accent2">
            <a:hueOff val="1414419"/>
            <a:satOff val="-5328"/>
            <a:lumOff val="4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Barrier 1 – Jannatul Joyita Alam 2440390</a:t>
          </a:r>
          <a:endParaRPr lang="en-US" sz="2600" kern="1200" dirty="0"/>
        </a:p>
      </dsp:txBody>
      <dsp:txXfrm>
        <a:off x="30442" y="1134060"/>
        <a:ext cx="6418473" cy="562726"/>
      </dsp:txXfrm>
    </dsp:sp>
    <dsp:sp modelId="{19B85F3C-5F60-4FDB-A1CE-E5AA32938782}">
      <dsp:nvSpPr>
        <dsp:cNvPr id="0" name=""/>
        <dsp:cNvSpPr/>
      </dsp:nvSpPr>
      <dsp:spPr>
        <a:xfrm>
          <a:off x="0" y="1802108"/>
          <a:ext cx="6479357" cy="623610"/>
        </a:xfrm>
        <a:prstGeom prst="roundRect">
          <a:avLst/>
        </a:prstGeom>
        <a:solidFill>
          <a:schemeClr val="accent2">
            <a:hueOff val="2828839"/>
            <a:satOff val="-10655"/>
            <a:lumOff val="8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Barrier 2 – Sadika Akter Sabrin - 2441838</a:t>
          </a:r>
          <a:endParaRPr lang="en-US" sz="2600" kern="1200" dirty="0"/>
        </a:p>
      </dsp:txBody>
      <dsp:txXfrm>
        <a:off x="30442" y="1832550"/>
        <a:ext cx="6418473" cy="562726"/>
      </dsp:txXfrm>
    </dsp:sp>
    <dsp:sp modelId="{CAE17E79-EA89-47EE-87CC-67411CA573AD}">
      <dsp:nvSpPr>
        <dsp:cNvPr id="0" name=""/>
        <dsp:cNvSpPr/>
      </dsp:nvSpPr>
      <dsp:spPr>
        <a:xfrm>
          <a:off x="0" y="2500599"/>
          <a:ext cx="6479357" cy="623610"/>
        </a:xfrm>
        <a:prstGeom prst="roundRect">
          <a:avLst/>
        </a:prstGeom>
        <a:solidFill>
          <a:schemeClr val="accent2">
            <a:hueOff val="4243259"/>
            <a:satOff val="-15983"/>
            <a:lumOff val="13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Barrier 3 -  not present </a:t>
          </a:r>
          <a:endParaRPr lang="en-US" sz="2600" kern="1200" dirty="0"/>
        </a:p>
      </dsp:txBody>
      <dsp:txXfrm>
        <a:off x="30442" y="2531041"/>
        <a:ext cx="6418473" cy="562726"/>
      </dsp:txXfrm>
    </dsp:sp>
    <dsp:sp modelId="{6DBABFF3-AFB5-4853-B216-0574E2AAD98C}">
      <dsp:nvSpPr>
        <dsp:cNvPr id="0" name=""/>
        <dsp:cNvSpPr/>
      </dsp:nvSpPr>
      <dsp:spPr>
        <a:xfrm>
          <a:off x="0" y="3199089"/>
          <a:ext cx="6479357" cy="623610"/>
        </a:xfrm>
        <a:prstGeom prst="roundRect">
          <a:avLst/>
        </a:prstGeom>
        <a:solidFill>
          <a:schemeClr val="accent2">
            <a:hueOff val="5657678"/>
            <a:satOff val="-21310"/>
            <a:lumOff val="17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Barrier 4 – not present</a:t>
          </a:r>
          <a:endParaRPr lang="en-US" sz="2600" kern="1200" dirty="0"/>
        </a:p>
      </dsp:txBody>
      <dsp:txXfrm>
        <a:off x="30442" y="3229531"/>
        <a:ext cx="6418473" cy="562726"/>
      </dsp:txXfrm>
    </dsp:sp>
    <dsp:sp modelId="{8B3AFB2D-4070-442A-935D-B1277AD69801}">
      <dsp:nvSpPr>
        <dsp:cNvPr id="0" name=""/>
        <dsp:cNvSpPr/>
      </dsp:nvSpPr>
      <dsp:spPr>
        <a:xfrm>
          <a:off x="0" y="3897579"/>
          <a:ext cx="6479357" cy="623610"/>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Conclusion </a:t>
          </a:r>
          <a:endParaRPr lang="en-US" sz="2600" kern="1200"/>
        </a:p>
      </dsp:txBody>
      <dsp:txXfrm>
        <a:off x="30442" y="3928021"/>
        <a:ext cx="6418473" cy="562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32084-C729-4310-88D7-83B9D8D25431}">
      <dsp:nvSpPr>
        <dsp:cNvPr id="0" name=""/>
        <dsp:cNvSpPr/>
      </dsp:nvSpPr>
      <dsp:spPr>
        <a:xfrm>
          <a:off x="0" y="1653"/>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6A537C-93EE-41CF-8E24-47F40A51594E}">
      <dsp:nvSpPr>
        <dsp:cNvPr id="0" name=""/>
        <dsp:cNvSpPr/>
      </dsp:nvSpPr>
      <dsp:spPr>
        <a:xfrm>
          <a:off x="213124" y="160176"/>
          <a:ext cx="387499" cy="387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44D02-B9B7-4A98-84CE-22AB02FAD5A0}">
      <dsp:nvSpPr>
        <dsp:cNvPr id="0" name=""/>
        <dsp:cNvSpPr/>
      </dsp:nvSpPr>
      <dsp:spPr>
        <a:xfrm>
          <a:off x="813749" y="1653"/>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Problems are caused mainly by communication and cultural misunderstandings </a:t>
          </a:r>
          <a:endParaRPr lang="en-US" sz="1900" kern="1200"/>
        </a:p>
      </dsp:txBody>
      <dsp:txXfrm>
        <a:off x="813749" y="1653"/>
        <a:ext cx="6402666" cy="704545"/>
      </dsp:txXfrm>
    </dsp:sp>
    <dsp:sp modelId="{AD4A7522-CFDC-417D-B263-101A86840E3A}">
      <dsp:nvSpPr>
        <dsp:cNvPr id="0" name=""/>
        <dsp:cNvSpPr/>
      </dsp:nvSpPr>
      <dsp:spPr>
        <a:xfrm>
          <a:off x="0" y="882335"/>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1E90D-94DB-499F-911C-2134E585A1BC}">
      <dsp:nvSpPr>
        <dsp:cNvPr id="0" name=""/>
        <dsp:cNvSpPr/>
      </dsp:nvSpPr>
      <dsp:spPr>
        <a:xfrm>
          <a:off x="213124" y="1040857"/>
          <a:ext cx="387499" cy="387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72103D-CFED-462C-8FC1-6FEE055DBCF4}">
      <dsp:nvSpPr>
        <dsp:cNvPr id="0" name=""/>
        <dsp:cNvSpPr/>
      </dsp:nvSpPr>
      <dsp:spPr>
        <a:xfrm>
          <a:off x="813749" y="882335"/>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Workers want to do well but do not always understand instructions.</a:t>
          </a:r>
          <a:endParaRPr lang="en-US" sz="1900" kern="1200"/>
        </a:p>
      </dsp:txBody>
      <dsp:txXfrm>
        <a:off x="813749" y="882335"/>
        <a:ext cx="6402666" cy="704545"/>
      </dsp:txXfrm>
    </dsp:sp>
    <dsp:sp modelId="{291468AC-389B-4982-A577-D623529FCD41}">
      <dsp:nvSpPr>
        <dsp:cNvPr id="0" name=""/>
        <dsp:cNvSpPr/>
      </dsp:nvSpPr>
      <dsp:spPr>
        <a:xfrm>
          <a:off x="0" y="1763016"/>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A575F-C05D-443E-A412-BE2D36924B14}">
      <dsp:nvSpPr>
        <dsp:cNvPr id="0" name=""/>
        <dsp:cNvSpPr/>
      </dsp:nvSpPr>
      <dsp:spPr>
        <a:xfrm>
          <a:off x="213124" y="1921539"/>
          <a:ext cx="387499" cy="387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64EB32-2EB0-4515-8C05-41F58BE3AE8F}">
      <dsp:nvSpPr>
        <dsp:cNvPr id="0" name=""/>
        <dsp:cNvSpPr/>
      </dsp:nvSpPr>
      <dsp:spPr>
        <a:xfrm>
          <a:off x="813749" y="1763016"/>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Language barriers lead to mistakes in food hygiene and safety</a:t>
          </a:r>
          <a:endParaRPr lang="en-US" sz="1900" kern="1200"/>
        </a:p>
      </dsp:txBody>
      <dsp:txXfrm>
        <a:off x="813749" y="1763016"/>
        <a:ext cx="6402666" cy="704545"/>
      </dsp:txXfrm>
    </dsp:sp>
    <dsp:sp modelId="{9F81C04D-F03F-4A6C-87F6-6FD0E9704459}">
      <dsp:nvSpPr>
        <dsp:cNvPr id="0" name=""/>
        <dsp:cNvSpPr/>
      </dsp:nvSpPr>
      <dsp:spPr>
        <a:xfrm>
          <a:off x="0" y="2643698"/>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732E9-8FC1-42C8-A37E-8F4D3AE83C85}">
      <dsp:nvSpPr>
        <dsp:cNvPr id="0" name=""/>
        <dsp:cNvSpPr/>
      </dsp:nvSpPr>
      <dsp:spPr>
        <a:xfrm>
          <a:off x="213124" y="2802220"/>
          <a:ext cx="387499" cy="387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6CFA79-C233-4C7C-8B3E-854CDA31E19D}">
      <dsp:nvSpPr>
        <dsp:cNvPr id="0" name=""/>
        <dsp:cNvSpPr/>
      </dsp:nvSpPr>
      <dsp:spPr>
        <a:xfrm>
          <a:off x="813749" y="2643698"/>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Cultural differences affect how workers follow rules and communicate.</a:t>
          </a:r>
          <a:endParaRPr lang="en-US" sz="1900" kern="1200"/>
        </a:p>
      </dsp:txBody>
      <dsp:txXfrm>
        <a:off x="813749" y="2643698"/>
        <a:ext cx="6402666" cy="704545"/>
      </dsp:txXfrm>
    </dsp:sp>
    <dsp:sp modelId="{C2538DEE-14BA-445E-BA84-9216459AF952}">
      <dsp:nvSpPr>
        <dsp:cNvPr id="0" name=""/>
        <dsp:cNvSpPr/>
      </dsp:nvSpPr>
      <dsp:spPr>
        <a:xfrm>
          <a:off x="0" y="3524379"/>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F24BF6-18C8-4F74-9547-0F846C241E4D}">
      <dsp:nvSpPr>
        <dsp:cNvPr id="0" name=""/>
        <dsp:cNvSpPr/>
      </dsp:nvSpPr>
      <dsp:spPr>
        <a:xfrm>
          <a:off x="213124" y="3682902"/>
          <a:ext cx="387499" cy="387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A5598-709E-4236-839F-C5F6307E4F6B}">
      <dsp:nvSpPr>
        <dsp:cNvPr id="0" name=""/>
        <dsp:cNvSpPr/>
      </dsp:nvSpPr>
      <dsp:spPr>
        <a:xfrm>
          <a:off x="813749" y="3524379"/>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Clear training, visuals translations and respect between cultures can improve the workplace </a:t>
          </a:r>
          <a:endParaRPr lang="en-US" sz="1900" kern="1200"/>
        </a:p>
      </dsp:txBody>
      <dsp:txXfrm>
        <a:off x="813749" y="3524379"/>
        <a:ext cx="6402666" cy="704545"/>
      </dsp:txXfrm>
    </dsp:sp>
    <dsp:sp modelId="{43F41097-80CC-4FA2-B74B-4B2EFEB82F21}">
      <dsp:nvSpPr>
        <dsp:cNvPr id="0" name=""/>
        <dsp:cNvSpPr/>
      </dsp:nvSpPr>
      <dsp:spPr>
        <a:xfrm>
          <a:off x="0" y="4405061"/>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EA49D-D65B-4E9D-9CC4-75D6392EC72C}">
      <dsp:nvSpPr>
        <dsp:cNvPr id="0" name=""/>
        <dsp:cNvSpPr/>
      </dsp:nvSpPr>
      <dsp:spPr>
        <a:xfrm>
          <a:off x="213124" y="4563583"/>
          <a:ext cx="387499" cy="3874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FB8BEE-B6CF-46F5-83D5-EDBCB5F24991}">
      <dsp:nvSpPr>
        <dsp:cNvPr id="0" name=""/>
        <dsp:cNvSpPr/>
      </dsp:nvSpPr>
      <dsp:spPr>
        <a:xfrm>
          <a:off x="813749" y="4405061"/>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dirty="0"/>
            <a:t>By applying these solutions Flight Foods Ltd. Can improve food safety and regain customer's trust.</a:t>
          </a:r>
          <a:endParaRPr lang="en-US" sz="1900" kern="1200" dirty="0"/>
        </a:p>
      </dsp:txBody>
      <dsp:txXfrm>
        <a:off x="813749" y="4405061"/>
        <a:ext cx="6402666" cy="7045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12/13/2025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868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12/13/2025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74952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12/13/2025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6282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12/13/2025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98649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12/13/2025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50279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12/13/2025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4779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12/13/2025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57868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12/13/2025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26499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12/13/2025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89874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12/13/2025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7808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12/13/2025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9661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12/13/2025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05956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D8375914-4CC3-55AC-B90F-D138E20533EE}"/>
              </a:ext>
            </a:extLst>
          </p:cNvPr>
          <p:cNvSpPr>
            <a:spLocks noGrp="1"/>
          </p:cNvSpPr>
          <p:nvPr>
            <p:ph type="ctrTitle"/>
          </p:nvPr>
        </p:nvSpPr>
        <p:spPr>
          <a:xfrm>
            <a:off x="514117" y="952500"/>
            <a:ext cx="4747838" cy="2679700"/>
          </a:xfrm>
        </p:spPr>
        <p:txBody>
          <a:bodyPr>
            <a:normAutofit/>
          </a:bodyPr>
          <a:lstStyle/>
          <a:p>
            <a:pPr>
              <a:lnSpc>
                <a:spcPct val="90000"/>
              </a:lnSpc>
            </a:pPr>
            <a:r>
              <a:rPr lang="en-GB" sz="4500" dirty="0"/>
              <a:t>LCLM4003 Effective Teamwork and Communication </a:t>
            </a:r>
          </a:p>
        </p:txBody>
      </p:sp>
      <p:sp>
        <p:nvSpPr>
          <p:cNvPr id="3" name="Subtitle 2">
            <a:extLst>
              <a:ext uri="{FF2B5EF4-FFF2-40B4-BE49-F238E27FC236}">
                <a16:creationId xmlns:a16="http://schemas.microsoft.com/office/drawing/2014/main" id="{9358BF3C-485E-E3B2-10F8-725C8A736E67}"/>
              </a:ext>
            </a:extLst>
          </p:cNvPr>
          <p:cNvSpPr>
            <a:spLocks noGrp="1"/>
          </p:cNvSpPr>
          <p:nvPr>
            <p:ph type="subTitle" idx="1"/>
          </p:nvPr>
        </p:nvSpPr>
        <p:spPr>
          <a:xfrm>
            <a:off x="446383" y="3910185"/>
            <a:ext cx="6326949" cy="972532"/>
          </a:xfrm>
        </p:spPr>
        <p:txBody>
          <a:bodyPr anchor="t">
            <a:normAutofit/>
          </a:bodyPr>
          <a:lstStyle/>
          <a:p>
            <a:r>
              <a:rPr lang="en-GB" sz="2000" dirty="0">
                <a:latin typeface="Agency FB" panose="020B0503020202020204" pitchFamily="34" charset="0"/>
              </a:rPr>
              <a:t>Assignment 2: Group presentation</a:t>
            </a:r>
          </a:p>
        </p:txBody>
      </p:sp>
      <p:cxnSp>
        <p:nvCxnSpPr>
          <p:cNvPr id="11" name="Straight Connector 10">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A white background with dots and lines&#10;&#10;Description automatically generated">
            <a:extLst>
              <a:ext uri="{FF2B5EF4-FFF2-40B4-BE49-F238E27FC236}">
                <a16:creationId xmlns:a16="http://schemas.microsoft.com/office/drawing/2014/main" id="{A5B09435-757C-D222-CBFE-C338824B93D6}"/>
              </a:ext>
            </a:extLst>
          </p:cNvPr>
          <p:cNvPicPr>
            <a:picLocks noChangeAspect="1"/>
          </p:cNvPicPr>
          <p:nvPr/>
        </p:nvPicPr>
        <p:blipFill>
          <a:blip r:embed="rId2"/>
          <a:srcRect l="17547" r="22076" b="2"/>
          <a:stretch>
            <a:fillRect/>
          </a:stretch>
        </p:blipFill>
        <p:spPr>
          <a:xfrm>
            <a:off x="5261956" y="10"/>
            <a:ext cx="6930043" cy="6857990"/>
          </a:xfrm>
          <a:prstGeom prst="rect">
            <a:avLst/>
          </a:prstGeom>
        </p:spPr>
      </p:pic>
      <p:sp>
        <p:nvSpPr>
          <p:cNvPr id="5" name="TextBox 4">
            <a:extLst>
              <a:ext uri="{FF2B5EF4-FFF2-40B4-BE49-F238E27FC236}">
                <a16:creationId xmlns:a16="http://schemas.microsoft.com/office/drawing/2014/main" id="{F146F344-1CCA-18B0-7770-24F706D55EA8}"/>
              </a:ext>
            </a:extLst>
          </p:cNvPr>
          <p:cNvSpPr txBox="1"/>
          <p:nvPr/>
        </p:nvSpPr>
        <p:spPr>
          <a:xfrm>
            <a:off x="592088" y="5160702"/>
            <a:ext cx="4929950" cy="1200329"/>
          </a:xfrm>
          <a:prstGeom prst="rect">
            <a:avLst/>
          </a:prstGeom>
          <a:noFill/>
        </p:spPr>
        <p:txBody>
          <a:bodyPr wrap="square" rtlCol="0">
            <a:spAutoFit/>
          </a:bodyPr>
          <a:lstStyle/>
          <a:p>
            <a:r>
              <a:rPr lang="en-GB" b="1" dirty="0">
                <a:latin typeface="Abadi" panose="020B0604020202020204" pitchFamily="34" charset="0"/>
              </a:rPr>
              <a:t>Tutor</a:t>
            </a:r>
            <a:r>
              <a:rPr lang="en-GB" dirty="0">
                <a:latin typeface="Abadi" panose="020B0604020202020204" pitchFamily="34" charset="0"/>
              </a:rPr>
              <a:t> : Rejwan Bin Sulaiman</a:t>
            </a:r>
          </a:p>
          <a:p>
            <a:r>
              <a:rPr lang="en-GB" b="1" dirty="0">
                <a:latin typeface="Abadi" panose="020B0604020202020204" pitchFamily="34" charset="0"/>
              </a:rPr>
              <a:t>Students</a:t>
            </a:r>
            <a:r>
              <a:rPr lang="en-GB" dirty="0">
                <a:latin typeface="Abadi" panose="020B0604020202020204" pitchFamily="34" charset="0"/>
              </a:rPr>
              <a:t> : </a:t>
            </a:r>
          </a:p>
          <a:p>
            <a:r>
              <a:rPr lang="en-GB" dirty="0">
                <a:latin typeface="Abadi" panose="020B0604020202020204" pitchFamily="34" charset="0"/>
              </a:rPr>
              <a:t>Jannatul Joyita Alam - 2440390</a:t>
            </a:r>
          </a:p>
          <a:p>
            <a:r>
              <a:rPr lang="en-GB" dirty="0">
                <a:latin typeface="Abadi" panose="020B0604020202020204" pitchFamily="34" charset="0"/>
              </a:rPr>
              <a:t>Sadika Akter Sabrin - 2441838</a:t>
            </a:r>
          </a:p>
        </p:txBody>
      </p:sp>
    </p:spTree>
    <p:extLst>
      <p:ext uri="{BB962C8B-B14F-4D97-AF65-F5344CB8AC3E}">
        <p14:creationId xmlns:p14="http://schemas.microsoft.com/office/powerpoint/2010/main" val="1571096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D0AE9-EE74-B1CB-A8AE-11A28101D519}"/>
              </a:ext>
            </a:extLst>
          </p:cNvPr>
          <p:cNvSpPr>
            <a:spLocks noGrp="1"/>
          </p:cNvSpPr>
          <p:nvPr>
            <p:ph type="title"/>
          </p:nvPr>
        </p:nvSpPr>
        <p:spPr>
          <a:xfrm>
            <a:off x="640080" y="1371600"/>
            <a:ext cx="3677920" cy="3919267"/>
          </a:xfrm>
        </p:spPr>
        <p:txBody>
          <a:bodyPr anchor="t">
            <a:normAutofit/>
          </a:bodyPr>
          <a:lstStyle/>
          <a:p>
            <a:r>
              <a:rPr lang="en-GB" dirty="0"/>
              <a:t>Overview</a:t>
            </a:r>
          </a:p>
        </p:txBody>
      </p:sp>
      <p:cxnSp>
        <p:nvCxnSpPr>
          <p:cNvPr id="32" name="Straight Connector 31">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33" name="Content Placeholder 2">
            <a:extLst>
              <a:ext uri="{FF2B5EF4-FFF2-40B4-BE49-F238E27FC236}">
                <a16:creationId xmlns:a16="http://schemas.microsoft.com/office/drawing/2014/main" id="{6421B197-4D57-5998-457F-F74CCC90650D}"/>
              </a:ext>
            </a:extLst>
          </p:cNvPr>
          <p:cNvGraphicFramePr>
            <a:graphicFrameLocks noGrp="1"/>
          </p:cNvGraphicFramePr>
          <p:nvPr>
            <p:ph idx="1"/>
            <p:extLst>
              <p:ext uri="{D42A27DB-BD31-4B8C-83A1-F6EECF244321}">
                <p14:modId xmlns:p14="http://schemas.microsoft.com/office/powerpoint/2010/main" val="1534852601"/>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7998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76A10-AB0E-AE8F-64F5-0C3A426FD317}"/>
              </a:ext>
            </a:extLst>
          </p:cNvPr>
          <p:cNvSpPr>
            <a:spLocks noGrp="1"/>
          </p:cNvSpPr>
          <p:nvPr>
            <p:ph type="title"/>
          </p:nvPr>
        </p:nvSpPr>
        <p:spPr>
          <a:xfrm>
            <a:off x="961093" y="1380448"/>
            <a:ext cx="4087564" cy="905552"/>
          </a:xfrm>
        </p:spPr>
        <p:txBody>
          <a:bodyPr/>
          <a:lstStyle/>
          <a:p>
            <a:r>
              <a:rPr lang="en-GB" dirty="0">
                <a:effectLst>
                  <a:outerShdw blurRad="38100" dist="38100" dir="2700000" algn="tl">
                    <a:srgbClr val="000000">
                      <a:alpha val="43137"/>
                    </a:srgbClr>
                  </a:outerShdw>
                </a:effectLst>
                <a:latin typeface="ADLaM Display" panose="02010000000000000000" pitchFamily="2" charset="0"/>
                <a:ea typeface="ADLaM Display" panose="02010000000000000000" pitchFamily="2" charset="0"/>
                <a:cs typeface="ADLaM Display" panose="02010000000000000000" pitchFamily="2" charset="0"/>
              </a:rPr>
              <a:t>Introduction </a:t>
            </a:r>
          </a:p>
        </p:txBody>
      </p:sp>
      <p:sp>
        <p:nvSpPr>
          <p:cNvPr id="3" name="Content Placeholder 2">
            <a:extLst>
              <a:ext uri="{FF2B5EF4-FFF2-40B4-BE49-F238E27FC236}">
                <a16:creationId xmlns:a16="http://schemas.microsoft.com/office/drawing/2014/main" id="{1EFBA5CE-C4AF-5899-A89B-4B4AADD7A064}"/>
              </a:ext>
            </a:extLst>
          </p:cNvPr>
          <p:cNvSpPr>
            <a:spLocks noGrp="1"/>
          </p:cNvSpPr>
          <p:nvPr>
            <p:ph idx="1"/>
          </p:nvPr>
        </p:nvSpPr>
        <p:spPr/>
        <p:txBody>
          <a:bodyPr/>
          <a:lstStyle/>
          <a:p>
            <a:r>
              <a:rPr lang="en-GB" dirty="0"/>
              <a:t>Flight foods LTD makes ready-made meals for airlines.</a:t>
            </a:r>
          </a:p>
          <a:p>
            <a:r>
              <a:rPr lang="en-GB" dirty="0"/>
              <a:t>The company has been losing customers because of poor food quality.</a:t>
            </a:r>
          </a:p>
          <a:p>
            <a:r>
              <a:rPr lang="en-GB" dirty="0"/>
              <a:t>Airlines complained about unsafe, undercooked, and badly packed food. </a:t>
            </a:r>
          </a:p>
          <a:p>
            <a:r>
              <a:rPr lang="en-GB" dirty="0"/>
              <a:t>A consultant was hired to find the problems in the factory. </a:t>
            </a:r>
          </a:p>
          <a:p>
            <a:r>
              <a:rPr lang="en-GB" dirty="0"/>
              <a:t>The main issues was involving poor communication, training, and hygiene. </a:t>
            </a:r>
          </a:p>
        </p:txBody>
      </p:sp>
    </p:spTree>
    <p:extLst>
      <p:ext uri="{BB962C8B-B14F-4D97-AF65-F5344CB8AC3E}">
        <p14:creationId xmlns:p14="http://schemas.microsoft.com/office/powerpoint/2010/main" val="2712740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5D041-2CC4-633B-D2D8-E58F331FC23B}"/>
              </a:ext>
            </a:extLst>
          </p:cNvPr>
          <p:cNvSpPr>
            <a:spLocks noGrp="1"/>
          </p:cNvSpPr>
          <p:nvPr>
            <p:ph type="title"/>
          </p:nvPr>
        </p:nvSpPr>
        <p:spPr>
          <a:xfrm>
            <a:off x="640080" y="1371600"/>
            <a:ext cx="3007792" cy="4150811"/>
          </a:xfrm>
        </p:spPr>
        <p:txBody>
          <a:bodyPr>
            <a:normAutofit/>
          </a:bodyPr>
          <a:lstStyle/>
          <a:p>
            <a:r>
              <a:rPr lang="en-GB" sz="3400" dirty="0">
                <a:latin typeface="ADLaM Display" panose="020F0502020204030204" pitchFamily="2" charset="0"/>
                <a:ea typeface="ADLaM Display" panose="020F0502020204030204" pitchFamily="2" charset="0"/>
                <a:cs typeface="ADLaM Display" panose="020F0502020204030204" pitchFamily="2" charset="0"/>
              </a:rPr>
              <a:t>Cultural barrier – </a:t>
            </a:r>
            <a:br>
              <a:rPr lang="en-GB" sz="3400" dirty="0">
                <a:latin typeface="ADLaM Display" panose="020F0502020204030204" pitchFamily="2" charset="0"/>
                <a:ea typeface="ADLaM Display" panose="020F0502020204030204" pitchFamily="2" charset="0"/>
                <a:cs typeface="ADLaM Display" panose="020F0502020204030204" pitchFamily="2" charset="0"/>
              </a:rPr>
            </a:br>
            <a:r>
              <a:rPr lang="en-GB" sz="1600" dirty="0">
                <a:latin typeface="ADLaM Display" panose="020F0502020204030204" pitchFamily="2" charset="0"/>
                <a:ea typeface="ADLaM Display" panose="020F0502020204030204" pitchFamily="2" charset="0"/>
                <a:cs typeface="ADLaM Display" panose="020F0502020204030204" pitchFamily="2" charset="0"/>
              </a:rPr>
              <a:t>Jannatul Joyita Alam </a:t>
            </a:r>
            <a:endParaRPr lang="en-GB" sz="3400" dirty="0">
              <a:latin typeface="ADLaM Display" panose="020F0502020204030204" pitchFamily="2" charset="0"/>
              <a:ea typeface="ADLaM Display" panose="020F0502020204030204" pitchFamily="2" charset="0"/>
              <a:cs typeface="ADLaM Display" panose="020F0502020204030204" pitchFamily="2" charset="0"/>
            </a:endParaRPr>
          </a:p>
        </p:txBody>
      </p:sp>
      <p:cxnSp>
        <p:nvCxnSpPr>
          <p:cNvPr id="18" name="Straight Connector 17">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D0888ECC-3772-4284-0A83-470985FA0D96}"/>
              </a:ext>
            </a:extLst>
          </p:cNvPr>
          <p:cNvGraphicFramePr>
            <a:graphicFrameLocks noGrp="1"/>
          </p:cNvGraphicFramePr>
          <p:nvPr>
            <p:ph idx="1"/>
            <p:extLst>
              <p:ext uri="{D42A27DB-BD31-4B8C-83A1-F6EECF244321}">
                <p14:modId xmlns:p14="http://schemas.microsoft.com/office/powerpoint/2010/main" val="1577904900"/>
              </p:ext>
            </p:extLst>
          </p:nvPr>
        </p:nvGraphicFramePr>
        <p:xfrm>
          <a:off x="4045291" y="1629339"/>
          <a:ext cx="7485719" cy="4410844"/>
        </p:xfrm>
        <a:graphic>
          <a:graphicData uri="http://schemas.openxmlformats.org/drawingml/2006/table">
            <a:tbl>
              <a:tblPr firstRow="1" bandRow="1">
                <a:tableStyleId>{0505E3EF-67EA-436B-97B2-0124C06EBD24}</a:tableStyleId>
              </a:tblPr>
              <a:tblGrid>
                <a:gridCol w="2842778">
                  <a:extLst>
                    <a:ext uri="{9D8B030D-6E8A-4147-A177-3AD203B41FA5}">
                      <a16:colId xmlns:a16="http://schemas.microsoft.com/office/drawing/2014/main" val="1930819231"/>
                    </a:ext>
                  </a:extLst>
                </a:gridCol>
                <a:gridCol w="4642941">
                  <a:extLst>
                    <a:ext uri="{9D8B030D-6E8A-4147-A177-3AD203B41FA5}">
                      <a16:colId xmlns:a16="http://schemas.microsoft.com/office/drawing/2014/main" val="4275936020"/>
                    </a:ext>
                  </a:extLst>
                </a:gridCol>
              </a:tblGrid>
              <a:tr h="791510">
                <a:tc>
                  <a:txBody>
                    <a:bodyPr/>
                    <a:lstStyle/>
                    <a:p>
                      <a:r>
                        <a:rPr lang="en-GB" sz="1500">
                          <a:solidFill>
                            <a:schemeClr val="tx1"/>
                          </a:solidFill>
                        </a:rPr>
                        <a:t>Different hygiene habits</a:t>
                      </a:r>
                    </a:p>
                  </a:txBody>
                  <a:tcPr marL="75305" marR="75305" marT="37653" marB="37653"/>
                </a:tc>
                <a:tc>
                  <a:txBody>
                    <a:bodyPr/>
                    <a:lstStyle/>
                    <a:p>
                      <a:pPr marL="0" indent="0">
                        <a:buFont typeface="Arial" panose="020B0604020202020204" pitchFamily="34" charset="0"/>
                        <a:buNone/>
                      </a:pPr>
                      <a:r>
                        <a:rPr lang="en-GB" sz="1500">
                          <a:solidFill>
                            <a:schemeClr val="tx1"/>
                          </a:solidFill>
                        </a:rPr>
                        <a:t>Some workers may come from countries where food hygiene rules are hot as strict, so they nay not see handwashing, gloves, or hairnets as very important.</a:t>
                      </a:r>
                    </a:p>
                  </a:txBody>
                  <a:tcPr marL="75305" marR="75305" marT="37653" marB="37653"/>
                </a:tc>
                <a:extLst>
                  <a:ext uri="{0D108BD9-81ED-4DB2-BD59-A6C34878D82A}">
                    <a16:rowId xmlns:a16="http://schemas.microsoft.com/office/drawing/2014/main" val="3180856062"/>
                  </a:ext>
                </a:extLst>
              </a:tr>
              <a:tr h="1018157">
                <a:tc>
                  <a:txBody>
                    <a:bodyPr/>
                    <a:lstStyle/>
                    <a:p>
                      <a:r>
                        <a:rPr lang="en-GB" sz="1500" b="1"/>
                        <a:t>Different views on authority</a:t>
                      </a:r>
                    </a:p>
                  </a:txBody>
                  <a:tcPr marL="75305" marR="75305" marT="37653" marB="37653"/>
                </a:tc>
                <a:tc>
                  <a:txBody>
                    <a:bodyPr/>
                    <a:lstStyle/>
                    <a:p>
                      <a:r>
                        <a:rPr lang="en-GB" sz="1500" b="1"/>
                        <a:t>In some cultures, workers are taught not to question managers. This means they may not ask for help or say they don’t understand, which leads to  mistakes.</a:t>
                      </a:r>
                    </a:p>
                  </a:txBody>
                  <a:tcPr marL="75305" marR="75305" marT="37653" marB="37653"/>
                </a:tc>
                <a:extLst>
                  <a:ext uri="{0D108BD9-81ED-4DB2-BD59-A6C34878D82A}">
                    <a16:rowId xmlns:a16="http://schemas.microsoft.com/office/drawing/2014/main" val="3447839475"/>
                  </a:ext>
                </a:extLst>
              </a:tr>
              <a:tr h="1018157">
                <a:tc>
                  <a:txBody>
                    <a:bodyPr/>
                    <a:lstStyle/>
                    <a:p>
                      <a:r>
                        <a:rPr lang="en-GB" sz="1500" b="1"/>
                        <a:t>Different ways of communicating </a:t>
                      </a:r>
                    </a:p>
                  </a:txBody>
                  <a:tcPr marL="75305" marR="75305" marT="37653" marB="37653"/>
                </a:tc>
                <a:tc>
                  <a:txBody>
                    <a:bodyPr/>
                    <a:lstStyle/>
                    <a:p>
                      <a:r>
                        <a:rPr lang="en-GB" sz="1500" b="1">
                          <a:solidFill>
                            <a:schemeClr val="tx1"/>
                          </a:solidFill>
                        </a:rPr>
                        <a:t>Some workers may be used to indirect communication, while Gary uses direct instructions. This can cause confusion or misunderstanding</a:t>
                      </a:r>
                    </a:p>
                  </a:txBody>
                  <a:tcPr marL="75305" marR="75305" marT="37653" marB="37653"/>
                </a:tc>
                <a:extLst>
                  <a:ext uri="{0D108BD9-81ED-4DB2-BD59-A6C34878D82A}">
                    <a16:rowId xmlns:a16="http://schemas.microsoft.com/office/drawing/2014/main" val="1896118117"/>
                  </a:ext>
                </a:extLst>
              </a:tr>
              <a:tr h="791510">
                <a:tc>
                  <a:txBody>
                    <a:bodyPr/>
                    <a:lstStyle/>
                    <a:p>
                      <a:r>
                        <a:rPr lang="en-GB" sz="1500" b="1"/>
                        <a:t>Different work attitudes </a:t>
                      </a:r>
                    </a:p>
                  </a:txBody>
                  <a:tcPr marL="75305" marR="75305" marT="37653" marB="37653"/>
                </a:tc>
                <a:tc>
                  <a:txBody>
                    <a:bodyPr/>
                    <a:lstStyle/>
                    <a:p>
                      <a:r>
                        <a:rPr lang="en-GB" sz="1500" b="1">
                          <a:solidFill>
                            <a:schemeClr val="tx1"/>
                          </a:solidFill>
                        </a:rPr>
                        <a:t>Some culture may focus more on speed, while others focus more on care and perfection. This can affect food quality. </a:t>
                      </a:r>
                    </a:p>
                  </a:txBody>
                  <a:tcPr marL="75305" marR="75305" marT="37653" marB="37653"/>
                </a:tc>
                <a:extLst>
                  <a:ext uri="{0D108BD9-81ED-4DB2-BD59-A6C34878D82A}">
                    <a16:rowId xmlns:a16="http://schemas.microsoft.com/office/drawing/2014/main" val="1103946771"/>
                  </a:ext>
                </a:extLst>
              </a:tr>
              <a:tr h="791510">
                <a:tc>
                  <a:txBody>
                    <a:bodyPr/>
                    <a:lstStyle/>
                    <a:p>
                      <a:r>
                        <a:rPr lang="en-GB" sz="1500"/>
                        <a:t>Different understanding of food safety risks</a:t>
                      </a:r>
                    </a:p>
                  </a:txBody>
                  <a:tcPr marL="75305" marR="75305" marT="37653" marB="37653"/>
                </a:tc>
                <a:tc>
                  <a:txBody>
                    <a:bodyPr/>
                    <a:lstStyle/>
                    <a:p>
                      <a:r>
                        <a:rPr lang="en-GB" sz="1500"/>
                        <a:t>Some workers may not fully understand how dangerous poor food handling can be, especially in airline food where many people eat the same meal. </a:t>
                      </a:r>
                    </a:p>
                  </a:txBody>
                  <a:tcPr marL="75305" marR="75305" marT="37653" marB="37653"/>
                </a:tc>
                <a:extLst>
                  <a:ext uri="{0D108BD9-81ED-4DB2-BD59-A6C34878D82A}">
                    <a16:rowId xmlns:a16="http://schemas.microsoft.com/office/drawing/2014/main" val="3117596420"/>
                  </a:ext>
                </a:extLst>
              </a:tr>
            </a:tbl>
          </a:graphicData>
        </a:graphic>
      </p:graphicFrame>
    </p:spTree>
    <p:extLst>
      <p:ext uri="{BB962C8B-B14F-4D97-AF65-F5344CB8AC3E}">
        <p14:creationId xmlns:p14="http://schemas.microsoft.com/office/powerpoint/2010/main" val="3461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AF556E-87DA-DCA4-8CA1-ED45646CE627}"/>
              </a:ext>
            </a:extLst>
          </p:cNvPr>
          <p:cNvSpPr>
            <a:spLocks noGrp="1"/>
          </p:cNvSpPr>
          <p:nvPr>
            <p:ph type="title"/>
          </p:nvPr>
        </p:nvSpPr>
        <p:spPr>
          <a:xfrm>
            <a:off x="640080" y="1371600"/>
            <a:ext cx="2652779" cy="4150811"/>
          </a:xfrm>
        </p:spPr>
        <p:txBody>
          <a:bodyPr>
            <a:normAutofit/>
          </a:bodyPr>
          <a:lstStyle/>
          <a:p>
            <a:r>
              <a:rPr lang="en-GB" sz="3400" dirty="0">
                <a:latin typeface="ADLaM Display" panose="02010000000000000000" pitchFamily="2" charset="0"/>
                <a:ea typeface="ADLaM Display" panose="02010000000000000000" pitchFamily="2" charset="0"/>
                <a:cs typeface="ADLaM Display" panose="02010000000000000000" pitchFamily="2" charset="0"/>
              </a:rPr>
              <a:t>Solutions for cultural barrier  </a:t>
            </a:r>
          </a:p>
        </p:txBody>
      </p:sp>
      <p:cxnSp>
        <p:nvCxnSpPr>
          <p:cNvPr id="11" name="Straight Connector 10">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146A026C-09FE-E869-63D1-7EA96CE198B3}"/>
              </a:ext>
            </a:extLst>
          </p:cNvPr>
          <p:cNvGraphicFramePr>
            <a:graphicFrameLocks noGrp="1"/>
          </p:cNvGraphicFramePr>
          <p:nvPr>
            <p:ph idx="1"/>
            <p:extLst>
              <p:ext uri="{D42A27DB-BD31-4B8C-83A1-F6EECF244321}">
                <p14:modId xmlns:p14="http://schemas.microsoft.com/office/powerpoint/2010/main" val="2142833745"/>
              </p:ext>
            </p:extLst>
          </p:nvPr>
        </p:nvGraphicFramePr>
        <p:xfrm>
          <a:off x="4045291" y="1411053"/>
          <a:ext cx="7485719" cy="4847413"/>
        </p:xfrm>
        <a:graphic>
          <a:graphicData uri="http://schemas.openxmlformats.org/drawingml/2006/table">
            <a:tbl>
              <a:tblPr firstRow="1" bandRow="1">
                <a:tableStyleId>{0505E3EF-67EA-436B-97B2-0124C06EBD24}</a:tableStyleId>
              </a:tblPr>
              <a:tblGrid>
                <a:gridCol w="2680384">
                  <a:extLst>
                    <a:ext uri="{9D8B030D-6E8A-4147-A177-3AD203B41FA5}">
                      <a16:colId xmlns:a16="http://schemas.microsoft.com/office/drawing/2014/main" val="1551863862"/>
                    </a:ext>
                  </a:extLst>
                </a:gridCol>
                <a:gridCol w="4805335">
                  <a:extLst>
                    <a:ext uri="{9D8B030D-6E8A-4147-A177-3AD203B41FA5}">
                      <a16:colId xmlns:a16="http://schemas.microsoft.com/office/drawing/2014/main" val="1670281638"/>
                    </a:ext>
                  </a:extLst>
                </a:gridCol>
              </a:tblGrid>
              <a:tr h="1014927">
                <a:tc>
                  <a:txBody>
                    <a:bodyPr/>
                    <a:lstStyle/>
                    <a:p>
                      <a:r>
                        <a:rPr lang="en-GB" sz="1500"/>
                        <a:t>Teach everyone the same hygiene rule:</a:t>
                      </a:r>
                    </a:p>
                  </a:txBody>
                  <a:tcPr marL="75741" marR="75741" marT="37870" marB="37870"/>
                </a:tc>
                <a:tc>
                  <a:txBody>
                    <a:bodyPr/>
                    <a:lstStyle/>
                    <a:p>
                      <a:r>
                        <a:rPr lang="en-GB" sz="1500"/>
                        <a:t>All workers must be taught the same food safety and hygiene rules from the start. This helps make sure that no matter what country they came from everyone understands what is expected at work </a:t>
                      </a:r>
                    </a:p>
                  </a:txBody>
                  <a:tcPr marL="75741" marR="75741" marT="37870" marB="37870"/>
                </a:tc>
                <a:extLst>
                  <a:ext uri="{0D108BD9-81ED-4DB2-BD59-A6C34878D82A}">
                    <a16:rowId xmlns:a16="http://schemas.microsoft.com/office/drawing/2014/main" val="1856164004"/>
                  </a:ext>
                </a:extLst>
              </a:tr>
              <a:tr h="1014927">
                <a:tc>
                  <a:txBody>
                    <a:bodyPr/>
                    <a:lstStyle/>
                    <a:p>
                      <a:r>
                        <a:rPr lang="en-GB" sz="1500" b="1"/>
                        <a:t>Use pictures and demonstrations:</a:t>
                      </a:r>
                    </a:p>
                  </a:txBody>
                  <a:tcPr marL="75741" marR="75741" marT="37870" marB="37870"/>
                </a:tc>
                <a:tc>
                  <a:txBody>
                    <a:bodyPr/>
                    <a:lstStyle/>
                    <a:p>
                      <a:r>
                        <a:rPr lang="en-GB" sz="1500" b="1"/>
                        <a:t>Instead of only talking, Gary should show workers what to do. Pictures and videos of proper handwashing, cleaning, and food storage will help workers learn faster and avoid confusion</a:t>
                      </a:r>
                    </a:p>
                  </a:txBody>
                  <a:tcPr marL="75741" marR="75741" marT="37870" marB="37870"/>
                </a:tc>
                <a:extLst>
                  <a:ext uri="{0D108BD9-81ED-4DB2-BD59-A6C34878D82A}">
                    <a16:rowId xmlns:a16="http://schemas.microsoft.com/office/drawing/2014/main" val="883157739"/>
                  </a:ext>
                </a:extLst>
              </a:tr>
              <a:tr h="1014927">
                <a:tc>
                  <a:txBody>
                    <a:bodyPr/>
                    <a:lstStyle/>
                    <a:p>
                      <a:r>
                        <a:rPr lang="en-GB" sz="1500" b="1"/>
                        <a:t>Encourage workers to ask questions:</a:t>
                      </a:r>
                    </a:p>
                  </a:txBody>
                  <a:tcPr marL="75741" marR="75741" marT="37870" marB="37870"/>
                </a:tc>
                <a:tc>
                  <a:txBody>
                    <a:bodyPr/>
                    <a:lstStyle/>
                    <a:p>
                      <a:r>
                        <a:rPr lang="en-GB" sz="1500" b="1"/>
                        <a:t>Some workers may be shy or afraid to ask questions because of their culture. Gary should remind them that it is okay to ask for help if they do not understand something </a:t>
                      </a:r>
                    </a:p>
                  </a:txBody>
                  <a:tcPr marL="75741" marR="75741" marT="37870" marB="37870"/>
                </a:tc>
                <a:extLst>
                  <a:ext uri="{0D108BD9-81ED-4DB2-BD59-A6C34878D82A}">
                    <a16:rowId xmlns:a16="http://schemas.microsoft.com/office/drawing/2014/main" val="3647266367"/>
                  </a:ext>
                </a:extLst>
              </a:tr>
              <a:tr h="1014927">
                <a:tc>
                  <a:txBody>
                    <a:bodyPr/>
                    <a:lstStyle/>
                    <a:p>
                      <a:r>
                        <a:rPr lang="en-GB" sz="1500" b="1"/>
                        <a:t>Respect all cultures:</a:t>
                      </a:r>
                    </a:p>
                  </a:txBody>
                  <a:tcPr marL="75741" marR="75741" marT="37870" marB="37870"/>
                </a:tc>
                <a:tc>
                  <a:txBody>
                    <a:bodyPr/>
                    <a:lstStyle/>
                    <a:p>
                      <a:r>
                        <a:rPr lang="en-GB" sz="1500" b="1"/>
                        <a:t>Managers should respect everyone’s background and beliefs. When workers feel respected, they are more likely to listen, learn, and follow workplace rules</a:t>
                      </a:r>
                    </a:p>
                  </a:txBody>
                  <a:tcPr marL="75741" marR="75741" marT="37870" marB="37870"/>
                </a:tc>
                <a:extLst>
                  <a:ext uri="{0D108BD9-81ED-4DB2-BD59-A6C34878D82A}">
                    <a16:rowId xmlns:a16="http://schemas.microsoft.com/office/drawing/2014/main" val="1432607110"/>
                  </a:ext>
                </a:extLst>
              </a:tr>
              <a:tr h="787705">
                <a:tc>
                  <a:txBody>
                    <a:bodyPr/>
                    <a:lstStyle/>
                    <a:p>
                      <a:r>
                        <a:rPr lang="en-GB" sz="1500" b="1"/>
                        <a:t>Pair workers from different cultures </a:t>
                      </a:r>
                    </a:p>
                  </a:txBody>
                  <a:tcPr marL="75741" marR="75741" marT="37870" marB="37870"/>
                </a:tc>
                <a:tc>
                  <a:txBody>
                    <a:bodyPr/>
                    <a:lstStyle/>
                    <a:p>
                      <a:r>
                        <a:rPr lang="en-GB" sz="1500" b="1"/>
                        <a:t>this helps workers learn from each other and understand different ways of working. It also helps improve teamwork in the factory </a:t>
                      </a:r>
                    </a:p>
                  </a:txBody>
                  <a:tcPr marL="75741" marR="75741" marT="37870" marB="37870"/>
                </a:tc>
                <a:extLst>
                  <a:ext uri="{0D108BD9-81ED-4DB2-BD59-A6C34878D82A}">
                    <a16:rowId xmlns:a16="http://schemas.microsoft.com/office/drawing/2014/main" val="208359278"/>
                  </a:ext>
                </a:extLst>
              </a:tr>
            </a:tbl>
          </a:graphicData>
        </a:graphic>
      </p:graphicFrame>
    </p:spTree>
    <p:extLst>
      <p:ext uri="{BB962C8B-B14F-4D97-AF65-F5344CB8AC3E}">
        <p14:creationId xmlns:p14="http://schemas.microsoft.com/office/powerpoint/2010/main" val="3360006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E6F7C-2889-8B9E-012F-F39A2DFBC8E1}"/>
              </a:ext>
            </a:extLst>
          </p:cNvPr>
          <p:cNvSpPr>
            <a:spLocks noGrp="1"/>
          </p:cNvSpPr>
          <p:nvPr>
            <p:ph type="title"/>
          </p:nvPr>
        </p:nvSpPr>
        <p:spPr>
          <a:xfrm>
            <a:off x="640079" y="1371601"/>
            <a:ext cx="10890929" cy="1097280"/>
          </a:xfrm>
        </p:spPr>
        <p:txBody>
          <a:bodyPr>
            <a:normAutofit/>
          </a:bodyPr>
          <a:lstStyle/>
          <a:p>
            <a:r>
              <a:rPr lang="en-GB" b="0" dirty="0">
                <a:latin typeface="ADLaM Display" panose="02010000000000000000" pitchFamily="2" charset="0"/>
                <a:ea typeface="ADLaM Display" panose="02010000000000000000" pitchFamily="2" charset="0"/>
                <a:cs typeface="ADLaM Display" panose="02010000000000000000" pitchFamily="2" charset="0"/>
              </a:rPr>
              <a:t>Language barrier - </a:t>
            </a:r>
            <a:r>
              <a:rPr lang="en-GB" sz="2400" b="0" dirty="0">
                <a:latin typeface="ADLaM Display" panose="02010000000000000000" pitchFamily="2" charset="0"/>
                <a:ea typeface="ADLaM Display" panose="02010000000000000000" pitchFamily="2" charset="0"/>
                <a:cs typeface="ADLaM Display" panose="02010000000000000000" pitchFamily="2" charset="0"/>
              </a:rPr>
              <a:t>Sadika Akter Sabrin </a:t>
            </a:r>
            <a:endParaRPr lang="en-GB" b="0" dirty="0">
              <a:latin typeface="ADLaM Display" panose="02010000000000000000" pitchFamily="2" charset="0"/>
              <a:ea typeface="ADLaM Display" panose="02010000000000000000" pitchFamily="2" charset="0"/>
              <a:cs typeface="ADLaM Display" panose="02010000000000000000" pitchFamily="2" charset="0"/>
            </a:endParaRPr>
          </a:p>
        </p:txBody>
      </p:sp>
      <p:cxnSp>
        <p:nvCxnSpPr>
          <p:cNvPr id="14" name="Straight Connector 13">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70CC5AE9-9ED1-FF46-1E07-C6049845A3E6}"/>
              </a:ext>
            </a:extLst>
          </p:cNvPr>
          <p:cNvGraphicFramePr>
            <a:graphicFrameLocks noGrp="1"/>
          </p:cNvGraphicFramePr>
          <p:nvPr>
            <p:ph idx="1"/>
            <p:extLst>
              <p:ext uri="{D42A27DB-BD31-4B8C-83A1-F6EECF244321}">
                <p14:modId xmlns:p14="http://schemas.microsoft.com/office/powerpoint/2010/main" val="2988231507"/>
              </p:ext>
            </p:extLst>
          </p:nvPr>
        </p:nvGraphicFramePr>
        <p:xfrm>
          <a:off x="895444" y="2559050"/>
          <a:ext cx="10380199" cy="3738871"/>
        </p:xfrm>
        <a:graphic>
          <a:graphicData uri="http://schemas.openxmlformats.org/drawingml/2006/table">
            <a:tbl>
              <a:tblPr firstRow="1" bandRow="1">
                <a:tableStyleId>{C4B1156A-380E-4F78-BDF5-A606A8083BF9}</a:tableStyleId>
              </a:tblPr>
              <a:tblGrid>
                <a:gridCol w="3762713">
                  <a:extLst>
                    <a:ext uri="{9D8B030D-6E8A-4147-A177-3AD203B41FA5}">
                      <a16:colId xmlns:a16="http://schemas.microsoft.com/office/drawing/2014/main" val="3630459301"/>
                    </a:ext>
                  </a:extLst>
                </a:gridCol>
                <a:gridCol w="6617486">
                  <a:extLst>
                    <a:ext uri="{9D8B030D-6E8A-4147-A177-3AD203B41FA5}">
                      <a16:colId xmlns:a16="http://schemas.microsoft.com/office/drawing/2014/main" val="1731117353"/>
                    </a:ext>
                  </a:extLst>
                </a:gridCol>
              </a:tblGrid>
              <a:tr h="564646">
                <a:tc>
                  <a:txBody>
                    <a:bodyPr/>
                    <a:lstStyle/>
                    <a:p>
                      <a:r>
                        <a:rPr lang="en-GB" sz="1500" b="1">
                          <a:solidFill>
                            <a:schemeClr val="tx1"/>
                          </a:solidFill>
                        </a:rPr>
                        <a:t>Workers do not speak English well:</a:t>
                      </a:r>
                    </a:p>
                  </a:txBody>
                  <a:tcPr marL="76303" marR="76303" marT="38152" marB="38152"/>
                </a:tc>
                <a:tc>
                  <a:txBody>
                    <a:bodyPr/>
                    <a:lstStyle/>
                    <a:p>
                      <a:r>
                        <a:rPr lang="en-GB" sz="1500" b="1">
                          <a:solidFill>
                            <a:schemeClr val="tx1"/>
                          </a:solidFill>
                        </a:rPr>
                        <a:t>Many of the workers come from different countries and only speak a little English. This makes it difficult for them to understand instructions clearly </a:t>
                      </a:r>
                    </a:p>
                  </a:txBody>
                  <a:tcPr marL="76303" marR="76303" marT="38152" marB="38152"/>
                </a:tc>
                <a:extLst>
                  <a:ext uri="{0D108BD9-81ED-4DB2-BD59-A6C34878D82A}">
                    <a16:rowId xmlns:a16="http://schemas.microsoft.com/office/drawing/2014/main" val="3028339684"/>
                  </a:ext>
                </a:extLst>
              </a:tr>
              <a:tr h="793556">
                <a:tc>
                  <a:txBody>
                    <a:bodyPr/>
                    <a:lstStyle/>
                    <a:p>
                      <a:r>
                        <a:rPr lang="en-GB" sz="1500" b="1">
                          <a:solidFill>
                            <a:schemeClr val="tx1"/>
                          </a:solidFill>
                        </a:rPr>
                        <a:t>Instruction are misunderstood</a:t>
                      </a:r>
                    </a:p>
                  </a:txBody>
                  <a:tcPr marL="76303" marR="76303" marT="38152" marB="38152"/>
                </a:tc>
                <a:tc>
                  <a:txBody>
                    <a:bodyPr/>
                    <a:lstStyle/>
                    <a:p>
                      <a:r>
                        <a:rPr lang="en-GB" sz="1500" b="1">
                          <a:solidFill>
                            <a:schemeClr val="tx1"/>
                          </a:solidFill>
                        </a:rPr>
                        <a:t>Gary gives important instructions about food safety and hygiene in English, but some workers do not fully understand what he says. This leads to mistakes at work </a:t>
                      </a:r>
                    </a:p>
                  </a:txBody>
                  <a:tcPr marL="76303" marR="76303" marT="38152" marB="38152"/>
                </a:tc>
                <a:extLst>
                  <a:ext uri="{0D108BD9-81ED-4DB2-BD59-A6C34878D82A}">
                    <a16:rowId xmlns:a16="http://schemas.microsoft.com/office/drawing/2014/main" val="378772483"/>
                  </a:ext>
                </a:extLst>
              </a:tr>
              <a:tr h="1251377">
                <a:tc>
                  <a:txBody>
                    <a:bodyPr/>
                    <a:lstStyle/>
                    <a:p>
                      <a:r>
                        <a:rPr lang="en-GB" sz="1500" b="1">
                          <a:solidFill>
                            <a:schemeClr val="tx1"/>
                          </a:solidFill>
                        </a:rPr>
                        <a:t>Hygiene rules are not followed properly</a:t>
                      </a:r>
                    </a:p>
                  </a:txBody>
                  <a:tcPr marL="76303" marR="76303" marT="38152" marB="38152"/>
                </a:tc>
                <a:tc>
                  <a:txBody>
                    <a:bodyPr/>
                    <a:lstStyle/>
                    <a:p>
                      <a:r>
                        <a:rPr lang="en-GB" sz="1500" b="1">
                          <a:solidFill>
                            <a:schemeClr val="tx1"/>
                          </a:solidFill>
                        </a:rPr>
                        <a:t>Because workers do not understand the language well, they may not:</a:t>
                      </a:r>
                    </a:p>
                    <a:p>
                      <a:pPr marL="285750" indent="-285750">
                        <a:buFont typeface="Arial" panose="020B0604020202020204" pitchFamily="34" charset="0"/>
                        <a:buChar char="•"/>
                      </a:pPr>
                      <a:r>
                        <a:rPr lang="en-GB" sz="1500" b="1">
                          <a:solidFill>
                            <a:schemeClr val="tx1"/>
                          </a:solidFill>
                        </a:rPr>
                        <a:t>Wash their hands correctly </a:t>
                      </a:r>
                    </a:p>
                    <a:p>
                      <a:pPr marL="285750" indent="-285750">
                        <a:buFont typeface="Arial" panose="020B0604020202020204" pitchFamily="34" charset="0"/>
                        <a:buChar char="•"/>
                      </a:pPr>
                      <a:r>
                        <a:rPr lang="en-GB" sz="1500" b="1">
                          <a:solidFill>
                            <a:schemeClr val="tx1"/>
                          </a:solidFill>
                        </a:rPr>
                        <a:t>Wear gloves properly </a:t>
                      </a:r>
                    </a:p>
                    <a:p>
                      <a:pPr marL="285750" indent="-285750">
                        <a:buFont typeface="Arial" panose="020B0604020202020204" pitchFamily="34" charset="0"/>
                        <a:buChar char="•"/>
                      </a:pPr>
                      <a:r>
                        <a:rPr lang="en-GB" sz="1500" b="1">
                          <a:solidFill>
                            <a:schemeClr val="tx1"/>
                          </a:solidFill>
                        </a:rPr>
                        <a:t>Store food at the right temperature </a:t>
                      </a:r>
                    </a:p>
                    <a:p>
                      <a:pPr marL="0" indent="0">
                        <a:buFont typeface="Arial" panose="020B0604020202020204" pitchFamily="34" charset="0"/>
                        <a:buNone/>
                      </a:pPr>
                      <a:r>
                        <a:rPr lang="en-GB" sz="1500" b="1">
                          <a:solidFill>
                            <a:schemeClr val="tx1"/>
                          </a:solidFill>
                        </a:rPr>
                        <a:t>This causes food to become unsafe</a:t>
                      </a:r>
                    </a:p>
                  </a:txBody>
                  <a:tcPr marL="76303" marR="76303" marT="38152" marB="38152"/>
                </a:tc>
                <a:extLst>
                  <a:ext uri="{0D108BD9-81ED-4DB2-BD59-A6C34878D82A}">
                    <a16:rowId xmlns:a16="http://schemas.microsoft.com/office/drawing/2014/main" val="2192270767"/>
                  </a:ext>
                </a:extLst>
              </a:tr>
              <a:tr h="564646">
                <a:tc>
                  <a:txBody>
                    <a:bodyPr/>
                    <a:lstStyle/>
                    <a:p>
                      <a:r>
                        <a:rPr lang="en-GB" sz="1500" b="1">
                          <a:solidFill>
                            <a:schemeClr val="tx1"/>
                          </a:solidFill>
                        </a:rPr>
                        <a:t>Signs and posters are hard to understand </a:t>
                      </a:r>
                    </a:p>
                  </a:txBody>
                  <a:tcPr marL="76303" marR="76303" marT="38152" marB="38152"/>
                </a:tc>
                <a:tc>
                  <a:txBody>
                    <a:bodyPr/>
                    <a:lstStyle/>
                    <a:p>
                      <a:r>
                        <a:rPr lang="en-GB" sz="1500" b="1">
                          <a:solidFill>
                            <a:schemeClr val="tx1"/>
                          </a:solidFill>
                        </a:rPr>
                        <a:t>The signs around factory are written in English, so some workers cannot read or understand them. This means the signs do not help everyone </a:t>
                      </a:r>
                    </a:p>
                  </a:txBody>
                  <a:tcPr marL="76303" marR="76303" marT="38152" marB="38152"/>
                </a:tc>
                <a:extLst>
                  <a:ext uri="{0D108BD9-81ED-4DB2-BD59-A6C34878D82A}">
                    <a16:rowId xmlns:a16="http://schemas.microsoft.com/office/drawing/2014/main" val="2743982208"/>
                  </a:ext>
                </a:extLst>
              </a:tr>
              <a:tr h="564646">
                <a:tc>
                  <a:txBody>
                    <a:bodyPr/>
                    <a:lstStyle/>
                    <a:p>
                      <a:r>
                        <a:rPr lang="en-GB" sz="1500" b="1">
                          <a:solidFill>
                            <a:schemeClr val="tx1"/>
                          </a:solidFill>
                        </a:rPr>
                        <a:t>Gary becomes stressed and frustrated </a:t>
                      </a:r>
                    </a:p>
                  </a:txBody>
                  <a:tcPr marL="76303" marR="76303" marT="38152" marB="38152"/>
                </a:tc>
                <a:tc>
                  <a:txBody>
                    <a:bodyPr/>
                    <a:lstStyle/>
                    <a:p>
                      <a:r>
                        <a:rPr lang="en-GB" sz="1500" b="1" dirty="0">
                          <a:solidFill>
                            <a:schemeClr val="tx1"/>
                          </a:solidFill>
                        </a:rPr>
                        <a:t>He has to repeat instructions many times, which makes his job harder and slows down work in the factory</a:t>
                      </a:r>
                    </a:p>
                  </a:txBody>
                  <a:tcPr marL="76303" marR="76303" marT="38152" marB="38152"/>
                </a:tc>
                <a:extLst>
                  <a:ext uri="{0D108BD9-81ED-4DB2-BD59-A6C34878D82A}">
                    <a16:rowId xmlns:a16="http://schemas.microsoft.com/office/drawing/2014/main" val="675942048"/>
                  </a:ext>
                </a:extLst>
              </a:tr>
            </a:tbl>
          </a:graphicData>
        </a:graphic>
      </p:graphicFrame>
    </p:spTree>
    <p:extLst>
      <p:ext uri="{BB962C8B-B14F-4D97-AF65-F5344CB8AC3E}">
        <p14:creationId xmlns:p14="http://schemas.microsoft.com/office/powerpoint/2010/main" val="310400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C996E-F420-D84E-B110-F439DCCE4EE5}"/>
              </a:ext>
            </a:extLst>
          </p:cNvPr>
          <p:cNvSpPr>
            <a:spLocks noGrp="1"/>
          </p:cNvSpPr>
          <p:nvPr>
            <p:ph type="title"/>
          </p:nvPr>
        </p:nvSpPr>
        <p:spPr>
          <a:xfrm>
            <a:off x="640079" y="1371601"/>
            <a:ext cx="10890929" cy="1097280"/>
          </a:xfrm>
        </p:spPr>
        <p:txBody>
          <a:bodyPr>
            <a:normAutofit/>
          </a:bodyPr>
          <a:lstStyle/>
          <a:p>
            <a:r>
              <a:rPr lang="en-GB" b="0" dirty="0">
                <a:latin typeface="ADLaM Display" panose="02010000000000000000" pitchFamily="2" charset="0"/>
                <a:ea typeface="ADLaM Display" panose="02010000000000000000" pitchFamily="2" charset="0"/>
                <a:cs typeface="ADLaM Display" panose="02010000000000000000" pitchFamily="2" charset="0"/>
              </a:rPr>
              <a:t>Solutions for the language barrier</a:t>
            </a:r>
          </a:p>
        </p:txBody>
      </p:sp>
      <p:cxnSp>
        <p:nvCxnSpPr>
          <p:cNvPr id="28" name="Straight Connector 27">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72D34640-AE0D-91C3-486C-88C06B8F08A2}"/>
              </a:ext>
            </a:extLst>
          </p:cNvPr>
          <p:cNvGraphicFramePr>
            <a:graphicFrameLocks noGrp="1"/>
          </p:cNvGraphicFramePr>
          <p:nvPr>
            <p:ph idx="1"/>
            <p:extLst>
              <p:ext uri="{D42A27DB-BD31-4B8C-83A1-F6EECF244321}">
                <p14:modId xmlns:p14="http://schemas.microsoft.com/office/powerpoint/2010/main" val="774554735"/>
              </p:ext>
            </p:extLst>
          </p:nvPr>
        </p:nvGraphicFramePr>
        <p:xfrm>
          <a:off x="1320408" y="2559050"/>
          <a:ext cx="9530271" cy="3743720"/>
        </p:xfrm>
        <a:graphic>
          <a:graphicData uri="http://schemas.openxmlformats.org/drawingml/2006/table">
            <a:tbl>
              <a:tblPr firstRow="1" bandRow="1">
                <a:tableStyleId>{C4B1156A-380E-4F78-BDF5-A606A8083BF9}</a:tableStyleId>
              </a:tblPr>
              <a:tblGrid>
                <a:gridCol w="2914404">
                  <a:extLst>
                    <a:ext uri="{9D8B030D-6E8A-4147-A177-3AD203B41FA5}">
                      <a16:colId xmlns:a16="http://schemas.microsoft.com/office/drawing/2014/main" val="1463811398"/>
                    </a:ext>
                  </a:extLst>
                </a:gridCol>
                <a:gridCol w="6615867">
                  <a:extLst>
                    <a:ext uri="{9D8B030D-6E8A-4147-A177-3AD203B41FA5}">
                      <a16:colId xmlns:a16="http://schemas.microsoft.com/office/drawing/2014/main" val="4109390191"/>
                    </a:ext>
                  </a:extLst>
                </a:gridCol>
              </a:tblGrid>
              <a:tr h="479211">
                <a:tc>
                  <a:txBody>
                    <a:bodyPr/>
                    <a:lstStyle/>
                    <a:p>
                      <a:r>
                        <a:rPr lang="en-GB" sz="1300" b="1">
                          <a:solidFill>
                            <a:schemeClr val="tx1"/>
                          </a:solidFill>
                        </a:rPr>
                        <a:t>Use translated instructions </a:t>
                      </a:r>
                    </a:p>
                  </a:txBody>
                  <a:tcPr marL="62662" marR="62662" marT="31332" marB="31332"/>
                </a:tc>
                <a:tc>
                  <a:txBody>
                    <a:bodyPr/>
                    <a:lstStyle/>
                    <a:p>
                      <a:r>
                        <a:rPr lang="en-GB" sz="1300" b="1">
                          <a:solidFill>
                            <a:schemeClr val="tx1"/>
                          </a:solidFill>
                        </a:rPr>
                        <a:t>Give workers food-hygiene rules in their own languages</a:t>
                      </a:r>
                    </a:p>
                    <a:p>
                      <a:r>
                        <a:rPr lang="en-GB" sz="1300" b="1">
                          <a:solidFill>
                            <a:schemeClr val="tx1"/>
                          </a:solidFill>
                        </a:rPr>
                        <a:t>Keep them short, simple, and easy to understand</a:t>
                      </a:r>
                    </a:p>
                  </a:txBody>
                  <a:tcPr marL="62662" marR="62662" marT="31332" marB="31332"/>
                </a:tc>
                <a:extLst>
                  <a:ext uri="{0D108BD9-81ED-4DB2-BD59-A6C34878D82A}">
                    <a16:rowId xmlns:a16="http://schemas.microsoft.com/office/drawing/2014/main" val="1192132287"/>
                  </a:ext>
                </a:extLst>
              </a:tr>
              <a:tr h="1054703">
                <a:tc>
                  <a:txBody>
                    <a:bodyPr/>
                    <a:lstStyle/>
                    <a:p>
                      <a:r>
                        <a:rPr lang="en-GB" sz="1300" b="1">
                          <a:solidFill>
                            <a:schemeClr val="tx1"/>
                          </a:solidFill>
                        </a:rPr>
                        <a:t>Use pictures instead of words</a:t>
                      </a:r>
                    </a:p>
                  </a:txBody>
                  <a:tcPr marL="62662" marR="62662" marT="31332" marB="31332"/>
                </a:tc>
                <a:tc>
                  <a:txBody>
                    <a:bodyPr/>
                    <a:lstStyle/>
                    <a:p>
                      <a:r>
                        <a:rPr lang="en-GB" sz="1300" b="1">
                          <a:solidFill>
                            <a:schemeClr val="tx1"/>
                          </a:solidFill>
                        </a:rPr>
                        <a:t>Place visual posters around the factory showing:</a:t>
                      </a:r>
                    </a:p>
                    <a:p>
                      <a:pPr marL="285750" indent="-285750">
                        <a:buFont typeface="Arial" panose="020B0604020202020204" pitchFamily="34" charset="0"/>
                        <a:buChar char="•"/>
                      </a:pPr>
                      <a:r>
                        <a:rPr lang="en-GB" sz="1300" b="1">
                          <a:solidFill>
                            <a:schemeClr val="tx1"/>
                          </a:solidFill>
                        </a:rPr>
                        <a:t>Wash hands</a:t>
                      </a:r>
                    </a:p>
                    <a:p>
                      <a:pPr marL="285750" indent="-285750">
                        <a:buFont typeface="Arial" panose="020B0604020202020204" pitchFamily="34" charset="0"/>
                        <a:buChar char="•"/>
                      </a:pPr>
                      <a:r>
                        <a:rPr lang="en-GB" sz="1300" b="1">
                          <a:solidFill>
                            <a:schemeClr val="tx1"/>
                          </a:solidFill>
                        </a:rPr>
                        <a:t>Wear gloves </a:t>
                      </a:r>
                    </a:p>
                    <a:p>
                      <a:pPr marL="285750" indent="-285750">
                        <a:buFont typeface="Arial" panose="020B0604020202020204" pitchFamily="34" charset="0"/>
                        <a:buChar char="•"/>
                      </a:pPr>
                      <a:r>
                        <a:rPr lang="en-GB" sz="1300" b="1">
                          <a:solidFill>
                            <a:schemeClr val="tx1"/>
                          </a:solidFill>
                        </a:rPr>
                        <a:t>Keep raw and cooked food separate</a:t>
                      </a:r>
                    </a:p>
                    <a:p>
                      <a:pPr marL="285750" indent="-285750">
                        <a:buFont typeface="Arial" panose="020B0604020202020204" pitchFamily="34" charset="0"/>
                        <a:buChar char="•"/>
                      </a:pPr>
                      <a:r>
                        <a:rPr lang="en-GB" sz="1300" b="1">
                          <a:solidFill>
                            <a:schemeClr val="tx1"/>
                          </a:solidFill>
                        </a:rPr>
                        <a:t>Store food in fridge</a:t>
                      </a:r>
                    </a:p>
                  </a:txBody>
                  <a:tcPr marL="62662" marR="62662" marT="31332" marB="31332"/>
                </a:tc>
                <a:extLst>
                  <a:ext uri="{0D108BD9-81ED-4DB2-BD59-A6C34878D82A}">
                    <a16:rowId xmlns:a16="http://schemas.microsoft.com/office/drawing/2014/main" val="2767276885"/>
                  </a:ext>
                </a:extLst>
              </a:tr>
              <a:tr h="1246534">
                <a:tc>
                  <a:txBody>
                    <a:bodyPr/>
                    <a:lstStyle/>
                    <a:p>
                      <a:r>
                        <a:rPr lang="en-GB" sz="1300" b="1">
                          <a:solidFill>
                            <a:schemeClr val="tx1"/>
                          </a:solidFill>
                        </a:rPr>
                        <a:t>Demonstrate tasks </a:t>
                      </a:r>
                    </a:p>
                  </a:txBody>
                  <a:tcPr marL="62662" marR="62662" marT="31332" marB="31332"/>
                </a:tc>
                <a:tc>
                  <a:txBody>
                    <a:bodyPr/>
                    <a:lstStyle/>
                    <a:p>
                      <a:r>
                        <a:rPr lang="en-GB" sz="1300" b="1">
                          <a:solidFill>
                            <a:schemeClr val="tx1"/>
                          </a:solidFill>
                        </a:rPr>
                        <a:t>Instead of only explaining with words, show workers how to:</a:t>
                      </a:r>
                    </a:p>
                    <a:p>
                      <a:pPr marL="285750" indent="-285750">
                        <a:buFont typeface="Arial" panose="020B0604020202020204" pitchFamily="34" charset="0"/>
                        <a:buChar char="•"/>
                      </a:pPr>
                      <a:r>
                        <a:rPr lang="en-GB" sz="1300" b="1">
                          <a:solidFill>
                            <a:schemeClr val="tx1"/>
                          </a:solidFill>
                        </a:rPr>
                        <a:t>Pack meals</a:t>
                      </a:r>
                    </a:p>
                    <a:p>
                      <a:pPr marL="285750" indent="-285750">
                        <a:buFont typeface="Arial" panose="020B0604020202020204" pitchFamily="34" charset="0"/>
                        <a:buChar char="•"/>
                      </a:pPr>
                      <a:r>
                        <a:rPr lang="en-GB" sz="1300" b="1">
                          <a:solidFill>
                            <a:schemeClr val="tx1"/>
                          </a:solidFill>
                        </a:rPr>
                        <a:t>Cook food correctly </a:t>
                      </a:r>
                    </a:p>
                    <a:p>
                      <a:pPr marL="285750" indent="-285750">
                        <a:buFont typeface="Arial" panose="020B0604020202020204" pitchFamily="34" charset="0"/>
                        <a:buChar char="•"/>
                      </a:pPr>
                      <a:r>
                        <a:rPr lang="en-GB" sz="1300" b="1">
                          <a:solidFill>
                            <a:schemeClr val="tx1"/>
                          </a:solidFill>
                        </a:rPr>
                        <a:t>Clean equipment</a:t>
                      </a:r>
                    </a:p>
                    <a:p>
                      <a:pPr marL="285750" indent="-285750">
                        <a:buFont typeface="Arial" panose="020B0604020202020204" pitchFamily="34" charset="0"/>
                        <a:buChar char="•"/>
                      </a:pPr>
                      <a:r>
                        <a:rPr lang="en-GB" sz="1300" b="1">
                          <a:solidFill>
                            <a:schemeClr val="tx1"/>
                          </a:solidFill>
                        </a:rPr>
                        <a:t>Store ingredients safely</a:t>
                      </a:r>
                    </a:p>
                    <a:p>
                      <a:pPr marL="0" indent="0">
                        <a:buFont typeface="Arial" panose="020B0604020202020204" pitchFamily="34" charset="0"/>
                        <a:buNone/>
                      </a:pPr>
                      <a:r>
                        <a:rPr lang="en-GB" sz="1300" b="1">
                          <a:solidFill>
                            <a:schemeClr val="tx1"/>
                          </a:solidFill>
                        </a:rPr>
                        <a:t>Because people learn by watching</a:t>
                      </a:r>
                    </a:p>
                  </a:txBody>
                  <a:tcPr marL="62662" marR="62662" marT="31332" marB="31332"/>
                </a:tc>
                <a:extLst>
                  <a:ext uri="{0D108BD9-81ED-4DB2-BD59-A6C34878D82A}">
                    <a16:rowId xmlns:a16="http://schemas.microsoft.com/office/drawing/2014/main" val="546717744"/>
                  </a:ext>
                </a:extLst>
              </a:tr>
              <a:tr h="479211">
                <a:tc>
                  <a:txBody>
                    <a:bodyPr/>
                    <a:lstStyle/>
                    <a:p>
                      <a:r>
                        <a:rPr lang="en-GB" sz="1300" b="1"/>
                        <a:t>Provide basic English training </a:t>
                      </a:r>
                    </a:p>
                  </a:txBody>
                  <a:tcPr marL="62662" marR="62662" marT="31332" marB="31332"/>
                </a:tc>
                <a:tc>
                  <a:txBody>
                    <a:bodyPr/>
                    <a:lstStyle/>
                    <a:p>
                      <a:r>
                        <a:rPr lang="en-GB" sz="1300" b="1"/>
                        <a:t>Offer short, simple English lessons or workplace language classes.</a:t>
                      </a:r>
                    </a:p>
                    <a:p>
                      <a:r>
                        <a:rPr lang="en-GB" sz="1300" b="1"/>
                        <a:t>Even a small improvement in vocabulary helps communication</a:t>
                      </a:r>
                    </a:p>
                  </a:txBody>
                  <a:tcPr marL="62662" marR="62662" marT="31332" marB="31332"/>
                </a:tc>
                <a:extLst>
                  <a:ext uri="{0D108BD9-81ED-4DB2-BD59-A6C34878D82A}">
                    <a16:rowId xmlns:a16="http://schemas.microsoft.com/office/drawing/2014/main" val="3770852009"/>
                  </a:ext>
                </a:extLst>
              </a:tr>
              <a:tr h="479211">
                <a:tc>
                  <a:txBody>
                    <a:bodyPr/>
                    <a:lstStyle/>
                    <a:p>
                      <a:r>
                        <a:rPr lang="en-GB" sz="1300" b="1"/>
                        <a:t>Pair workers together </a:t>
                      </a:r>
                    </a:p>
                  </a:txBody>
                  <a:tcPr marL="62662" marR="62662" marT="31332" marB="31332"/>
                </a:tc>
                <a:tc>
                  <a:txBody>
                    <a:bodyPr/>
                    <a:lstStyle/>
                    <a:p>
                      <a:r>
                        <a:rPr lang="en-GB" sz="1300" b="1"/>
                        <a:t>Match a new worker with someone who speaks the same language or has better English. This creates support and reduces mistakes.</a:t>
                      </a:r>
                    </a:p>
                  </a:txBody>
                  <a:tcPr marL="62662" marR="62662" marT="31332" marB="31332"/>
                </a:tc>
                <a:extLst>
                  <a:ext uri="{0D108BD9-81ED-4DB2-BD59-A6C34878D82A}">
                    <a16:rowId xmlns:a16="http://schemas.microsoft.com/office/drawing/2014/main" val="2294679173"/>
                  </a:ext>
                </a:extLst>
              </a:tr>
            </a:tbl>
          </a:graphicData>
        </a:graphic>
      </p:graphicFrame>
    </p:spTree>
    <p:extLst>
      <p:ext uri="{BB962C8B-B14F-4D97-AF65-F5344CB8AC3E}">
        <p14:creationId xmlns:p14="http://schemas.microsoft.com/office/powerpoint/2010/main" val="16711844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C99A31-6935-2948-49EF-7486E67FA5B4}"/>
              </a:ext>
            </a:extLst>
          </p:cNvPr>
          <p:cNvSpPr>
            <a:spLocks noGrp="1"/>
          </p:cNvSpPr>
          <p:nvPr>
            <p:ph type="title"/>
          </p:nvPr>
        </p:nvSpPr>
        <p:spPr>
          <a:xfrm>
            <a:off x="786135" y="3034641"/>
            <a:ext cx="3000587" cy="788718"/>
          </a:xfrm>
        </p:spPr>
        <p:txBody>
          <a:bodyPr anchor="t">
            <a:normAutofit/>
          </a:bodyPr>
          <a:lstStyle/>
          <a:p>
            <a:r>
              <a:rPr lang="en-GB" sz="3600" dirty="0">
                <a:latin typeface="ADLaM Display" panose="02010000000000000000" pitchFamily="2" charset="0"/>
                <a:ea typeface="ADLaM Display" panose="02010000000000000000" pitchFamily="2" charset="0"/>
                <a:cs typeface="ADLaM Display" panose="02010000000000000000" pitchFamily="2" charset="0"/>
              </a:rPr>
              <a:t>Conclusion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9688AB-05AE-B1C0-82A9-5A03E6D7D899}"/>
              </a:ext>
            </a:extLst>
          </p:cNvPr>
          <p:cNvGraphicFramePr>
            <a:graphicFrameLocks noGrp="1"/>
          </p:cNvGraphicFramePr>
          <p:nvPr>
            <p:ph idx="1"/>
            <p:extLst>
              <p:ext uri="{D42A27DB-BD31-4B8C-83A1-F6EECF244321}">
                <p14:modId xmlns:p14="http://schemas.microsoft.com/office/powerpoint/2010/main" val="225523934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9127698"/>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68C38A01DEE349B1052B190669AC58" ma:contentTypeVersion="5" ma:contentTypeDescription="Create a new document." ma:contentTypeScope="" ma:versionID="44a58cabb6c7b6a6d4f08590a83e33eb">
  <xsd:schema xmlns:xsd="http://www.w3.org/2001/XMLSchema" xmlns:xs="http://www.w3.org/2001/XMLSchema" xmlns:p="http://schemas.microsoft.com/office/2006/metadata/properties" xmlns:ns3="aff4f36f-8ef1-4cda-9937-423737be097f" targetNamespace="http://schemas.microsoft.com/office/2006/metadata/properties" ma:root="true" ma:fieldsID="3746539515cc8e8dbe39fba607cee26f" ns3:_="">
    <xsd:import namespace="aff4f36f-8ef1-4cda-9937-423737be097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f4f36f-8ef1-4cda-9937-423737be097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ff4f36f-8ef1-4cda-9937-423737be097f" xsi:nil="true"/>
  </documentManagement>
</p:properties>
</file>

<file path=customXml/itemProps1.xml><?xml version="1.0" encoding="utf-8"?>
<ds:datastoreItem xmlns:ds="http://schemas.openxmlformats.org/officeDocument/2006/customXml" ds:itemID="{2A9F00A1-307B-4585-8D99-73564C87EF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f4f36f-8ef1-4cda-9937-423737be097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817D6D0-8C38-4AB0-9A20-44AE2AB28093}">
  <ds:schemaRefs>
    <ds:schemaRef ds:uri="http://schemas.microsoft.com/sharepoint/v3/contenttype/forms"/>
  </ds:schemaRefs>
</ds:datastoreItem>
</file>

<file path=customXml/itemProps3.xml><?xml version="1.0" encoding="utf-8"?>
<ds:datastoreItem xmlns:ds="http://schemas.openxmlformats.org/officeDocument/2006/customXml" ds:itemID="{F01F259E-2258-4E69-A5B3-D54A63F6240D}">
  <ds:schemaRefs>
    <ds:schemaRef ds:uri="http://purl.org/dc/terms/"/>
    <ds:schemaRef ds:uri="http://purl.org/dc/dcmitype/"/>
    <ds:schemaRef ds:uri="http://schemas.openxmlformats.org/package/2006/metadata/core-properties"/>
    <ds:schemaRef ds:uri="http://schemas.microsoft.com/office/2006/documentManagement/types"/>
    <ds:schemaRef ds:uri="aff4f36f-8ef1-4cda-9937-423737be097f"/>
    <ds:schemaRef ds:uri="http://purl.org/dc/elements/1.1/"/>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231</TotalTime>
  <Words>821</Words>
  <Application>Microsoft Office PowerPoint</Application>
  <PresentationFormat>Widescreen</PresentationFormat>
  <Paragraphs>85</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Abadi</vt:lpstr>
      <vt:lpstr>ADLaM Display</vt:lpstr>
      <vt:lpstr>Agency FB</vt:lpstr>
      <vt:lpstr>Arial</vt:lpstr>
      <vt:lpstr>Grandview Display</vt:lpstr>
      <vt:lpstr>DashVTI</vt:lpstr>
      <vt:lpstr>LCLM4003 Effective Teamwork and Communication </vt:lpstr>
      <vt:lpstr>Overview</vt:lpstr>
      <vt:lpstr>Introduction </vt:lpstr>
      <vt:lpstr>Cultural barrier –  Jannatul Joyita Alam </vt:lpstr>
      <vt:lpstr>Solutions for cultural barrier  </vt:lpstr>
      <vt:lpstr>Language barrier - Sadika Akter Sabrin </vt:lpstr>
      <vt:lpstr>Solutions for the language barrier</vt:lpstr>
      <vt:lpstr>Conclusion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dc:title>
  <dc:creator>Jannatul Joyita Alam (2440390)</dc:creator>
  <cp:lastModifiedBy>Jannatul Joyita Alam (2440390)</cp:lastModifiedBy>
  <cp:revision>2</cp:revision>
  <dcterms:created xsi:type="dcterms:W3CDTF">2025-11-30T12:09:17Z</dcterms:created>
  <dcterms:modified xsi:type="dcterms:W3CDTF">2025-12-13T02:59:57Z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0x010100E368C38A01DEE349B1052B190669AC58</vt:lpwstr>
  </property>
</Properties>
</file>