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8" r:id="rId1"/>
  </p:sldMasterIdLst>
  <p:notesMasterIdLst>
    <p:notesMasterId r:id="rId52"/>
  </p:notesMasterIdLst>
  <p:handoutMasterIdLst>
    <p:handoutMasterId r:id="rId53"/>
  </p:handoutMasterIdLst>
  <p:sldIdLst>
    <p:sldId id="649" r:id="rId2"/>
    <p:sldId id="897" r:id="rId3"/>
    <p:sldId id="544" r:id="rId4"/>
    <p:sldId id="734" r:id="rId5"/>
    <p:sldId id="819" r:id="rId6"/>
    <p:sldId id="855" r:id="rId7"/>
    <p:sldId id="792" r:id="rId8"/>
    <p:sldId id="777" r:id="rId9"/>
    <p:sldId id="643" r:id="rId10"/>
    <p:sldId id="858" r:id="rId11"/>
    <p:sldId id="856" r:id="rId12"/>
    <p:sldId id="864" r:id="rId13"/>
    <p:sldId id="765" r:id="rId14"/>
    <p:sldId id="865" r:id="rId15"/>
    <p:sldId id="872" r:id="rId16"/>
    <p:sldId id="866" r:id="rId17"/>
    <p:sldId id="868" r:id="rId18"/>
    <p:sldId id="869" r:id="rId19"/>
    <p:sldId id="261" r:id="rId20"/>
    <p:sldId id="892" r:id="rId21"/>
    <p:sldId id="893" r:id="rId22"/>
    <p:sldId id="894" r:id="rId23"/>
    <p:sldId id="895" r:id="rId24"/>
    <p:sldId id="863" r:id="rId25"/>
    <p:sldId id="761" r:id="rId26"/>
    <p:sldId id="762" r:id="rId27"/>
    <p:sldId id="862" r:id="rId28"/>
    <p:sldId id="861" r:id="rId29"/>
    <p:sldId id="860" r:id="rId30"/>
    <p:sldId id="859" r:id="rId31"/>
    <p:sldId id="870" r:id="rId32"/>
    <p:sldId id="566" r:id="rId33"/>
    <p:sldId id="890" r:id="rId34"/>
    <p:sldId id="891" r:id="rId35"/>
    <p:sldId id="732" r:id="rId36"/>
    <p:sldId id="871" r:id="rId37"/>
    <p:sldId id="289" r:id="rId38"/>
    <p:sldId id="775" r:id="rId39"/>
    <p:sldId id="883" r:id="rId40"/>
    <p:sldId id="879" r:id="rId41"/>
    <p:sldId id="884" r:id="rId42"/>
    <p:sldId id="887" r:id="rId43"/>
    <p:sldId id="878" r:id="rId44"/>
    <p:sldId id="885" r:id="rId45"/>
    <p:sldId id="882" r:id="rId46"/>
    <p:sldId id="886" r:id="rId47"/>
    <p:sldId id="889" r:id="rId48"/>
    <p:sldId id="888" r:id="rId49"/>
    <p:sldId id="650" r:id="rId50"/>
    <p:sldId id="857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97"/>
    <p:restoredTop sz="79080"/>
  </p:normalViewPr>
  <p:slideViewPr>
    <p:cSldViewPr snapToGrid="0" snapToObjects="1">
      <p:cViewPr varScale="1">
        <p:scale>
          <a:sx n="62" d="100"/>
          <a:sy n="62" d="100"/>
        </p:scale>
        <p:origin x="200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12/1/20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12/1/20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049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974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303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506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239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984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1202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38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0090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0594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478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05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68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12/1/20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54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f"/><Relationship Id="rId3" Type="http://schemas.openxmlformats.org/officeDocument/2006/relationships/image" Target="../media/image12.tiff"/><Relationship Id="rId7" Type="http://schemas.openxmlformats.org/officeDocument/2006/relationships/image" Target="../media/image16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tiff"/><Relationship Id="rId11" Type="http://schemas.openxmlformats.org/officeDocument/2006/relationships/image" Target="../media/image20.tiff"/><Relationship Id="rId5" Type="http://schemas.openxmlformats.org/officeDocument/2006/relationships/image" Target="../media/image14.tiff"/><Relationship Id="rId10" Type="http://schemas.openxmlformats.org/officeDocument/2006/relationships/image" Target="../media/image19.tiff"/><Relationship Id="rId4" Type="http://schemas.openxmlformats.org/officeDocument/2006/relationships/image" Target="../media/image13.png"/><Relationship Id="rId9" Type="http://schemas.openxmlformats.org/officeDocument/2006/relationships/image" Target="../media/image18.tif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tiff"/><Relationship Id="rId3" Type="http://schemas.openxmlformats.org/officeDocument/2006/relationships/image" Target="../media/image22.tiff"/><Relationship Id="rId7" Type="http://schemas.openxmlformats.org/officeDocument/2006/relationships/image" Target="../media/image26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tiff"/><Relationship Id="rId11" Type="http://schemas.openxmlformats.org/officeDocument/2006/relationships/image" Target="../media/image30.tiff"/><Relationship Id="rId5" Type="http://schemas.openxmlformats.org/officeDocument/2006/relationships/image" Target="../media/image24.tiff"/><Relationship Id="rId10" Type="http://schemas.openxmlformats.org/officeDocument/2006/relationships/image" Target="../media/image29.tiff"/><Relationship Id="rId4" Type="http://schemas.openxmlformats.org/officeDocument/2006/relationships/image" Target="../media/image23.tiff"/><Relationship Id="rId9" Type="http://schemas.openxmlformats.org/officeDocument/2006/relationships/image" Target="../media/image28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tiff"/><Relationship Id="rId13" Type="http://schemas.openxmlformats.org/officeDocument/2006/relationships/image" Target="../media/image49.tiff"/><Relationship Id="rId3" Type="http://schemas.openxmlformats.org/officeDocument/2006/relationships/image" Target="../media/image40.tiff"/><Relationship Id="rId7" Type="http://schemas.openxmlformats.org/officeDocument/2006/relationships/image" Target="../media/image44.tiff"/><Relationship Id="rId12" Type="http://schemas.openxmlformats.org/officeDocument/2006/relationships/image" Target="../media/image30.tiff"/><Relationship Id="rId2" Type="http://schemas.openxmlformats.org/officeDocument/2006/relationships/image" Target="../media/image39.tiff"/><Relationship Id="rId16" Type="http://schemas.openxmlformats.org/officeDocument/2006/relationships/image" Target="../media/image5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tiff"/><Relationship Id="rId11" Type="http://schemas.openxmlformats.org/officeDocument/2006/relationships/image" Target="../media/image48.tiff"/><Relationship Id="rId5" Type="http://schemas.openxmlformats.org/officeDocument/2006/relationships/image" Target="../media/image42.tiff"/><Relationship Id="rId15" Type="http://schemas.openxmlformats.org/officeDocument/2006/relationships/image" Target="../media/image51.tiff"/><Relationship Id="rId10" Type="http://schemas.openxmlformats.org/officeDocument/2006/relationships/image" Target="../media/image47.tiff"/><Relationship Id="rId4" Type="http://schemas.openxmlformats.org/officeDocument/2006/relationships/image" Target="../media/image41.tiff"/><Relationship Id="rId9" Type="http://schemas.openxmlformats.org/officeDocument/2006/relationships/image" Target="../media/image46.tiff"/><Relationship Id="rId14" Type="http://schemas.openxmlformats.org/officeDocument/2006/relationships/image" Target="../media/image50.tif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4.png"/><Relationship Id="rId4" Type="http://schemas.openxmlformats.org/officeDocument/2006/relationships/image" Target="../media/image53.tif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4.png"/><Relationship Id="rId4" Type="http://schemas.openxmlformats.org/officeDocument/2006/relationships/notesSlide" Target="../notesSlides/notesSlide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4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4.png"/><Relationship Id="rId4" Type="http://schemas.openxmlformats.org/officeDocument/2006/relationships/image" Target="../media/image58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4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tiff"/><Relationship Id="rId3" Type="http://schemas.openxmlformats.org/officeDocument/2006/relationships/image" Target="../media/image60.tiff"/><Relationship Id="rId7" Type="http://schemas.openxmlformats.org/officeDocument/2006/relationships/image" Target="../media/image64.tiff"/><Relationship Id="rId2" Type="http://schemas.openxmlformats.org/officeDocument/2006/relationships/image" Target="../media/image59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tiff"/><Relationship Id="rId5" Type="http://schemas.openxmlformats.org/officeDocument/2006/relationships/image" Target="../media/image62.tiff"/><Relationship Id="rId4" Type="http://schemas.openxmlformats.org/officeDocument/2006/relationships/image" Target="../media/image61.tiff"/><Relationship Id="rId9" Type="http://schemas.openxmlformats.org/officeDocument/2006/relationships/image" Target="../media/image66.tif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cyntaf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Ragfyr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>
                <a:solidFill>
                  <a:schemeClr val="tx1"/>
                </a:solidFill>
                <a:latin typeface="American Typewriter"/>
              </a:rPr>
              <a:t>1.12.2020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13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B2AE59-E068-D94D-A956-07FB98FAD508}"/>
              </a:ext>
            </a:extLst>
          </p:cNvPr>
          <p:cNvSpPr txBox="1"/>
          <p:nvPr/>
        </p:nvSpPr>
        <p:spPr>
          <a:xfrm>
            <a:off x="602827" y="369147"/>
            <a:ext cx="10820400" cy="4524315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Os</a:t>
            </a:r>
            <a:r>
              <a:rPr lang="en-US" sz="2800" b="1" dirty="0"/>
              <a:t> </a:t>
            </a:r>
            <a:r>
              <a:rPr lang="en-US" sz="2800" b="1" dirty="0" err="1"/>
              <a:t>ydych</a:t>
            </a:r>
            <a:r>
              <a:rPr lang="en-US" sz="2800" b="1" dirty="0"/>
              <a:t> chi am </a:t>
            </a:r>
            <a:r>
              <a:rPr lang="en-US" sz="2800" b="1" dirty="0" err="1"/>
              <a:t>archebu</a:t>
            </a:r>
            <a:r>
              <a:rPr lang="en-US" sz="2800" b="1" dirty="0"/>
              <a:t> </a:t>
            </a:r>
            <a:r>
              <a:rPr lang="en-US" sz="2800" b="1" dirty="0" err="1"/>
              <a:t>deunyddiau</a:t>
            </a:r>
            <a:r>
              <a:rPr lang="en-US" sz="2800" b="1" dirty="0"/>
              <a:t> </a:t>
            </a:r>
            <a:r>
              <a:rPr lang="en-US" sz="2800" b="1" dirty="0" err="1"/>
              <a:t>addysgol</a:t>
            </a:r>
            <a:r>
              <a:rPr lang="en-US" sz="2800" b="1" dirty="0"/>
              <a:t> o </a:t>
            </a:r>
            <a:r>
              <a:rPr lang="en-US" sz="2800" b="1" dirty="0" err="1"/>
              <a:t>Ganolfan</a:t>
            </a:r>
            <a:r>
              <a:rPr lang="en-US" sz="2800" b="1" dirty="0"/>
              <a:t> </a:t>
            </a:r>
            <a:r>
              <a:rPr lang="en-US" sz="2800" b="1" dirty="0" err="1"/>
              <a:t>Peniarth</a:t>
            </a:r>
            <a:r>
              <a:rPr lang="en-US" sz="2800" b="1" dirty="0"/>
              <a:t> </a:t>
            </a:r>
            <a:r>
              <a:rPr lang="en-US" sz="2800" b="1" dirty="0" err="1"/>
              <a:t>mae</a:t>
            </a:r>
            <a:r>
              <a:rPr lang="en-US" sz="2800" b="1" dirty="0"/>
              <a:t> </a:t>
            </a:r>
            <a:r>
              <a:rPr lang="en-US" sz="2800" b="1" dirty="0" err="1"/>
              <a:t>gostyngiad</a:t>
            </a:r>
            <a:r>
              <a:rPr lang="en-US" sz="2800" b="1" dirty="0"/>
              <a:t> o 20% </a:t>
            </a:r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gael</a:t>
            </a:r>
            <a:r>
              <a:rPr lang="en-US" sz="2800" b="1" dirty="0"/>
              <a:t> </a:t>
            </a:r>
            <a:r>
              <a:rPr lang="en-US" sz="2800" b="1" dirty="0" err="1"/>
              <a:t>drwy</a:t>
            </a:r>
            <a:r>
              <a:rPr lang="en-US" sz="2800" b="1" dirty="0"/>
              <a:t>:</a:t>
            </a:r>
          </a:p>
          <a:p>
            <a:endParaRPr lang="en-US" sz="2800" b="1" dirty="0"/>
          </a:p>
          <a:p>
            <a:endParaRPr lang="en-GB" sz="2800" b="1" dirty="0"/>
          </a:p>
          <a:p>
            <a:r>
              <a:rPr lang="en-GB" sz="2800" i="1" dirty="0"/>
              <a:t>If you would like to order any </a:t>
            </a:r>
            <a:r>
              <a:rPr lang="en-GB" sz="2800" i="1" dirty="0" err="1"/>
              <a:t>rescources</a:t>
            </a:r>
            <a:r>
              <a:rPr lang="en-GB" sz="2800" i="1" dirty="0"/>
              <a:t> from </a:t>
            </a:r>
            <a:r>
              <a:rPr lang="en-GB" sz="2800" i="1" dirty="0" err="1"/>
              <a:t>Canolfan</a:t>
            </a:r>
            <a:r>
              <a:rPr lang="en-GB" sz="2800" i="1" dirty="0"/>
              <a:t> </a:t>
            </a:r>
            <a:r>
              <a:rPr lang="en-GB" sz="2800" i="1" dirty="0" err="1"/>
              <a:t>Peniarth</a:t>
            </a:r>
            <a:r>
              <a:rPr lang="en-GB" sz="2800" i="1" dirty="0"/>
              <a:t> here is a 20% discount code for your use: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Code:  6MZJYQQF</a:t>
            </a:r>
            <a:endParaRPr lang="en-GB" sz="2800" dirty="0"/>
          </a:p>
          <a:p>
            <a:pPr algn="ctr"/>
            <a:r>
              <a:rPr lang="en-GB" sz="2800" b="1" dirty="0"/>
              <a:t>Valid between: 25.11.20 – 4.12.20</a:t>
            </a:r>
          </a:p>
          <a:p>
            <a:br>
              <a:rPr lang="en-GB" dirty="0"/>
            </a:b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57D5DC-BCB9-0642-9F2E-0B3646485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5920" y="4500418"/>
            <a:ext cx="3964940" cy="2111202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78890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cynnal</a:t>
            </a:r>
            <a:r>
              <a:rPr lang="en-US" sz="2800" b="1" dirty="0"/>
              <a:t> </a:t>
            </a:r>
            <a:r>
              <a:rPr lang="en-US" sz="2800" b="1" dirty="0" err="1"/>
              <a:t>sesiwn</a:t>
            </a:r>
            <a:r>
              <a:rPr lang="en-US" sz="2800" b="1" dirty="0"/>
              <a:t> </a:t>
            </a:r>
            <a:r>
              <a:rPr lang="en-US" sz="2800" b="1" dirty="0" err="1"/>
              <a:t>gofrestru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 </a:t>
            </a:r>
            <a:r>
              <a:rPr lang="en-US" sz="2800" b="1" dirty="0" err="1"/>
              <a:t>iaith</a:t>
            </a:r>
            <a:r>
              <a:rPr lang="en-US" sz="2800" b="1" dirty="0"/>
              <a:t> a </a:t>
            </a:r>
            <a:r>
              <a:rPr lang="en-US" sz="2800" b="1" dirty="0" err="1"/>
              <a:t>gyflwynwyd</a:t>
            </a:r>
            <a:r>
              <a:rPr lang="en-US" sz="2800" b="1" dirty="0"/>
              <a:t> </a:t>
            </a:r>
            <a:r>
              <a:rPr lang="en-US" sz="2800" b="1" dirty="0" err="1"/>
              <a:t>hyd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hyn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am </a:t>
            </a:r>
            <a:r>
              <a:rPr lang="en-US" sz="2800" b="1" dirty="0" err="1"/>
              <a:t>lyfrau</a:t>
            </a:r>
            <a:r>
              <a:rPr lang="en-US" sz="28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a registry session in Welsh;</a:t>
            </a:r>
          </a:p>
          <a:p>
            <a:endParaRPr lang="en-US" sz="2800" b="1" dirty="0"/>
          </a:p>
          <a:p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about books.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98769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1.12.2020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5155926" y="4599315"/>
            <a:ext cx="190002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cyntaf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Rhagfyr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8094132" y="4599315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Ragfyr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7055955" y="5527693"/>
            <a:ext cx="193147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cyntaf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B3C49-2FAB-9142-82E9-5A85D8953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5622" y="0"/>
            <a:ext cx="9020432" cy="6547087"/>
          </a:xfrm>
          <a:prstGeom prst="rect">
            <a:avLst/>
          </a:prstGeom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160F4C13-8119-E84D-80CE-B47F875832B3}"/>
              </a:ext>
            </a:extLst>
          </p:cNvPr>
          <p:cNvSpPr/>
          <p:nvPr/>
        </p:nvSpPr>
        <p:spPr>
          <a:xfrm>
            <a:off x="0" y="1395316"/>
            <a:ext cx="3632887" cy="375645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GWAITH CARTREF:</a:t>
            </a:r>
          </a:p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gwestiynau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gyda</a:t>
            </a:r>
            <a:r>
              <a:rPr lang="en-US" sz="2400" b="1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3552818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83EFF39-FD36-C14C-973F-3F6B9DC41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828" y="134268"/>
            <a:ext cx="9482999" cy="6723732"/>
          </a:xfrm>
          <a:prstGeom prst="rect">
            <a:avLst/>
          </a:prstGeom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82A6F7A0-C3D9-624D-97BA-3CDF565B251A}"/>
              </a:ext>
            </a:extLst>
          </p:cNvPr>
          <p:cNvSpPr/>
          <p:nvPr/>
        </p:nvSpPr>
        <p:spPr>
          <a:xfrm>
            <a:off x="8822724" y="1369944"/>
            <a:ext cx="3632887" cy="375645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GWAITH CARTREF:</a:t>
            </a:r>
          </a:p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gwestiynau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gyda</a:t>
            </a:r>
            <a:r>
              <a:rPr lang="en-US" sz="2400" b="1" dirty="0"/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1471788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A099-8110-E249-9A08-B95390AC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843" y="483244"/>
            <a:ext cx="11269362" cy="77714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Gofyn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cwestiwn</a:t>
            </a:r>
            <a:r>
              <a:rPr lang="en-US" sz="3600" b="1" dirty="0">
                <a:solidFill>
                  <a:schemeClr val="bg1"/>
                </a:solidFill>
              </a:rPr>
              <a:t>                  Asking a question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D68DB5AC-0B80-F04F-966E-E46C10583520}"/>
              </a:ext>
            </a:extLst>
          </p:cNvPr>
          <p:cNvSpPr/>
          <p:nvPr/>
        </p:nvSpPr>
        <p:spPr>
          <a:xfrm>
            <a:off x="87939" y="1455071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Faint …?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7A02E-03E0-0046-99CD-8C62D9E8C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4D5B875C-1A91-3F48-AC5D-8594C796EAA7}"/>
              </a:ext>
            </a:extLst>
          </p:cNvPr>
          <p:cNvSpPr/>
          <p:nvPr/>
        </p:nvSpPr>
        <p:spPr>
          <a:xfrm>
            <a:off x="4122301" y="174689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Pa </a:t>
            </a:r>
            <a:r>
              <a:rPr lang="en-US" sz="4000" b="1" dirty="0" err="1">
                <a:solidFill>
                  <a:schemeClr val="tx1"/>
                </a:solidFill>
              </a:rPr>
              <a:t>rif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A1FB83C5-5559-C34E-A8AC-95DEB9DABDA6}"/>
              </a:ext>
            </a:extLst>
          </p:cNvPr>
          <p:cNvSpPr/>
          <p:nvPr/>
        </p:nvSpPr>
        <p:spPr>
          <a:xfrm>
            <a:off x="8370491" y="137191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Beth …?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58C44125-58B7-A847-BFA3-D180BCAFE2BE}"/>
              </a:ext>
            </a:extLst>
          </p:cNvPr>
          <p:cNvSpPr/>
          <p:nvPr/>
        </p:nvSpPr>
        <p:spPr>
          <a:xfrm>
            <a:off x="1266307" y="3458308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Pa </a:t>
            </a:r>
            <a:r>
              <a:rPr lang="en-US" sz="4000" b="1" dirty="0" err="1">
                <a:solidFill>
                  <a:schemeClr val="tx1"/>
                </a:solidFill>
              </a:rPr>
              <a:t>siap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6D6E86EA-4BF8-374E-80C5-F42049BC8A93}"/>
              </a:ext>
            </a:extLst>
          </p:cNvPr>
          <p:cNvSpPr/>
          <p:nvPr/>
        </p:nvSpPr>
        <p:spPr>
          <a:xfrm>
            <a:off x="6447933" y="345830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Oes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581E4622-BB99-3B40-941C-8DC70B743757}"/>
              </a:ext>
            </a:extLst>
          </p:cNvPr>
          <p:cNvSpPr/>
          <p:nvPr/>
        </p:nvSpPr>
        <p:spPr>
          <a:xfrm>
            <a:off x="4122300" y="5025776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Sawl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520356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677A27-4DE8-1849-AAEF-E46681F57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482" y="774846"/>
            <a:ext cx="997682" cy="9619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F3A2EC9-EDAC-7C47-84E2-8E39CF847A01}"/>
              </a:ext>
            </a:extLst>
          </p:cNvPr>
          <p:cNvSpPr txBox="1"/>
          <p:nvPr/>
        </p:nvSpPr>
        <p:spPr>
          <a:xfrm>
            <a:off x="6435840" y="1071158"/>
            <a:ext cx="308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+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EDD54-70B9-804A-9E4B-61324126FD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4722" y="774846"/>
            <a:ext cx="925878" cy="153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04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037467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64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F218C26-5D9E-F34A-8DF1-EA0E2595D6BB}"/>
              </a:ext>
            </a:extLst>
          </p:cNvPr>
          <p:cNvSpPr/>
          <p:nvPr/>
        </p:nvSpPr>
        <p:spPr>
          <a:xfrm>
            <a:off x="406401" y="1303866"/>
            <a:ext cx="11379199" cy="5078313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Add3  </a:t>
            </a:r>
            <a:r>
              <a:rPr lang="en-US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Gofynion</a:t>
            </a:r>
            <a:r>
              <a:rPr lang="en-US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Portffolio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portffolio’n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canlynol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Pecyn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cyflawn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sy’n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Tystiolaeth ffilm – hyd at 10 munud o wers a gyflwynwyd gennych mewn ysgol (gyda thystiolaeth sy’n mesur yr elfennau llafar, darllen a gwrando)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Nodiadau’r tiwtor/adroddiad arsylwi ar eich defnydd o’r Gymraeg yn ystod eich cyfnod ar leoliad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Cynllun gwers sy’n canolbwyntio’n benodol ar feithrin sgiliau llythrennedd dysgwyr yn y Gymraeg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Hunan adfyfyriad ysgrifenedig gan y myfyriwr yn ogystal ag ymateb i adroddiad y tiwtor (hyd at 1000 gair gyda chyfrwng y gwaith yn amodol ar allu ieithyddol y myfyriwr)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Dylid hefyd cynnwys: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Tri chynllun gwers neu gynlluniau wythnosol sy’n arddangos yr enghraifft orau o’r myfyriwr yn meithrin sgiliau llythrennedd dysgwyr yn y Gymraeg ac/neu’n yn gwella sgiliau iaith personol 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Tasgau/asesiadau ffurfiannol o’r gwersi iaith – ysgol a phrifysgol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Adnoddau gwreiddiol sy’n dangos tystiolaeth o feithrin sgiliau llythrennedd dysgwyr a gwahaniaethu 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Tystiolaeth o gywiro gwaith dysgwr.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5E0A76-3005-4C48-8C76-51529C868F38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Y </a:t>
            </a:r>
            <a:r>
              <a:rPr lang="en-US" sz="3600" b="1" dirty="0" err="1"/>
              <a:t>Portffolio</a:t>
            </a:r>
            <a:r>
              <a:rPr lang="en-US" sz="36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248785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5355312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 Ed3  Portfolio Requirements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portfolio will include the following.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complete pack which includes: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10 minutes of a lesson which you have presented on location in school (evidencing oral, reading and listening skills)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notes/observation report on your use of Welsh language during your period on location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lesson plan that focuses specifically on developing learners' literacy skills in Welsh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along with response to the tutor’s report (up to 1000 words with medium of work depending on student’s linguistic ability)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Three lesson plans or weekly plans that demonstrate the best example of the student developing learners' literacy skills in Welsh and/or improving personal language skills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Formative assessments/tasks from language lessons – school and university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Original resources that show evidence of developing learners' literacy skills and differentiation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correcting a learner's work.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6EA8C-997A-3445-9E56-E4CE32F41F67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The Portfolio …</a:t>
            </a:r>
          </a:p>
        </p:txBody>
      </p:sp>
    </p:spTree>
    <p:extLst>
      <p:ext uri="{BB962C8B-B14F-4D97-AF65-F5344CB8AC3E}">
        <p14:creationId xmlns:p14="http://schemas.microsoft.com/office/powerpoint/2010/main" val="1354848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1384995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4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10 minutes of a lesson which you have presented on location in school (evidencing oral, reading and listening skills)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6EA8C-997A-3445-9E56-E4CE32F41F67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The Portfolio …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A0D909EF-8F1B-7447-A206-0807D92D4A92}"/>
              </a:ext>
            </a:extLst>
          </p:cNvPr>
          <p:cNvSpPr/>
          <p:nvPr/>
        </p:nvSpPr>
        <p:spPr>
          <a:xfrm>
            <a:off x="169333" y="2585999"/>
            <a:ext cx="4351867" cy="35052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</a:rPr>
              <a:t>Beth </a:t>
            </a:r>
            <a:r>
              <a:rPr lang="en-US" sz="3200" b="1" dirty="0" err="1">
                <a:solidFill>
                  <a:schemeClr val="tx1"/>
                </a:solidFill>
              </a:rPr>
              <a:t>ydych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chi’n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gallu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addysgu</a:t>
            </a:r>
            <a:r>
              <a:rPr lang="en-US" sz="32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EEDAFB4F-BD06-0145-8F62-36E975F57EF4}"/>
              </a:ext>
            </a:extLst>
          </p:cNvPr>
          <p:cNvSpPr/>
          <p:nvPr/>
        </p:nvSpPr>
        <p:spPr>
          <a:xfrm>
            <a:off x="7645399" y="2585999"/>
            <a:ext cx="4351867" cy="35052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</a:rPr>
              <a:t>What </a:t>
            </a:r>
            <a:r>
              <a:rPr lang="en-US" sz="3200" b="1" dirty="0">
                <a:solidFill>
                  <a:schemeClr val="bg1"/>
                </a:solidFill>
              </a:rPr>
              <a:t>can </a:t>
            </a:r>
            <a:r>
              <a:rPr lang="en-US" sz="3200" b="1" dirty="0">
                <a:solidFill>
                  <a:schemeClr val="tx1"/>
                </a:solidFill>
              </a:rPr>
              <a:t>you teach?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5F24BB-F81F-1F4D-B805-B50AE98180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2814" y="2482710"/>
            <a:ext cx="2180972" cy="195917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10-Point Star 7">
            <a:extLst>
              <a:ext uri="{FF2B5EF4-FFF2-40B4-BE49-F238E27FC236}">
                <a16:creationId xmlns:a16="http://schemas.microsoft.com/office/drawing/2014/main" id="{81EE34DE-B27F-C842-9D60-C448ECD57644}"/>
              </a:ext>
            </a:extLst>
          </p:cNvPr>
          <p:cNvSpPr/>
          <p:nvPr/>
        </p:nvSpPr>
        <p:spPr>
          <a:xfrm>
            <a:off x="4521201" y="4441889"/>
            <a:ext cx="3124198" cy="2318178"/>
          </a:xfrm>
          <a:prstGeom prst="star10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Segoe Print" panose="02000800000000000000" pitchFamily="2" charset="0"/>
              </a:rPr>
              <a:t>GWAITH GRWP:</a:t>
            </a:r>
          </a:p>
          <a:p>
            <a:pPr algn="ctr"/>
            <a:r>
              <a:rPr lang="en-US" sz="2400" b="1" dirty="0">
                <a:solidFill>
                  <a:schemeClr val="bg1"/>
                </a:solidFill>
                <a:latin typeface="Segoe Print" panose="02000800000000000000" pitchFamily="2" charset="0"/>
              </a:rPr>
              <a:t>15 MUNUD</a:t>
            </a:r>
            <a:endParaRPr lang="en-US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7880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2985457-5E52-9B42-9109-9DF2A0023519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15 </a:t>
            </a:r>
            <a:r>
              <a:rPr lang="en-US" sz="2400" b="1" dirty="0" err="1"/>
              <a:t>munud</a:t>
            </a:r>
            <a:endParaRPr lang="en-US" sz="2400" b="1" dirty="0"/>
          </a:p>
          <a:p>
            <a:pPr algn="ctr"/>
            <a:r>
              <a:rPr lang="en-US" sz="2400" b="1" dirty="0" err="1"/>
              <a:t>mewn</a:t>
            </a:r>
            <a:r>
              <a:rPr lang="en-US" sz="2400" b="1" dirty="0"/>
              <a:t> </a:t>
            </a:r>
            <a:r>
              <a:rPr lang="en-US" sz="2400" b="1" dirty="0" err="1"/>
              <a:t>grwpiau</a:t>
            </a:r>
            <a:endParaRPr lang="en-US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388636" y="2711449"/>
            <a:ext cx="4219502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Share ideas about how you would be comfortable teaching in class through the medium of Welsh.</a:t>
            </a:r>
          </a:p>
          <a:p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264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A0D909EF-8F1B-7447-A206-0807D92D4A92}"/>
              </a:ext>
            </a:extLst>
          </p:cNvPr>
          <p:cNvSpPr/>
          <p:nvPr/>
        </p:nvSpPr>
        <p:spPr>
          <a:xfrm>
            <a:off x="3530599" y="1671599"/>
            <a:ext cx="4749801" cy="35052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</a:rPr>
              <a:t>Beth </a:t>
            </a:r>
            <a:r>
              <a:rPr lang="en-US" sz="3200" b="1" dirty="0" err="1">
                <a:solidFill>
                  <a:schemeClr val="tx1"/>
                </a:solidFill>
              </a:rPr>
              <a:t>ydych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chi’n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gallu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addysgu</a:t>
            </a:r>
            <a:r>
              <a:rPr lang="en-US" sz="32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F3D6A7-7D52-EA43-BF15-E1D3201AF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194734"/>
            <a:ext cx="2076246" cy="207624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8328A4-96D3-0E4F-9799-6974C52833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4233" y="171166"/>
            <a:ext cx="1655234" cy="212338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" descr="page1image4243761648">
            <a:extLst>
              <a:ext uri="{FF2B5EF4-FFF2-40B4-BE49-F238E27FC236}">
                <a16:creationId xmlns:a16="http://schemas.microsoft.com/office/drawing/2014/main" id="{93380F3A-4632-FD4D-A4F2-40D99BF077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6677738" y="109043"/>
            <a:ext cx="2319757" cy="156255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CC27C6-1C3D-AC40-91D0-15EA6FB9CA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8817" y="194733"/>
            <a:ext cx="2465679" cy="1476865"/>
          </a:xfrm>
          <a:prstGeom prst="rect">
            <a:avLst/>
          </a:prstGeom>
          <a:solidFill>
            <a:srgbClr val="000000">
              <a:shade val="95000"/>
            </a:srgbClr>
          </a:solidFill>
          <a:ln w="5715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D52B65-C364-194F-82FD-CA7DEBAD98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05481" y="1934834"/>
            <a:ext cx="1914370" cy="23020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A9CC8BA-04DF-E745-9005-BCFAA9AAF3C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69757"/>
          <a:stretch/>
        </p:blipFill>
        <p:spPr>
          <a:xfrm>
            <a:off x="4821356" y="5440035"/>
            <a:ext cx="3712764" cy="11029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BC9C9BF-9E9D-EE4F-A345-F988430CEE9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7782" t="2600" r="18425" b="3194"/>
          <a:stretch/>
        </p:blipFill>
        <p:spPr>
          <a:xfrm>
            <a:off x="264537" y="5090439"/>
            <a:ext cx="1712686" cy="145256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6CC1F97-040D-C34D-B58D-C2E2933365D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1925" y="5117406"/>
            <a:ext cx="2067542" cy="13986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1454B1E-5150-8E4D-BEEC-3149C2CAD28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1744" y="3925863"/>
            <a:ext cx="2187548" cy="108689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444097-5022-D743-87A7-A90868A2CF4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73667" y="4447632"/>
            <a:ext cx="1950865" cy="209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76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A0D909EF-8F1B-7447-A206-0807D92D4A92}"/>
              </a:ext>
            </a:extLst>
          </p:cNvPr>
          <p:cNvSpPr/>
          <p:nvPr/>
        </p:nvSpPr>
        <p:spPr>
          <a:xfrm>
            <a:off x="3626371" y="55015"/>
            <a:ext cx="4749801" cy="35052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</a:rPr>
              <a:t>Beth </a:t>
            </a:r>
            <a:r>
              <a:rPr lang="en-US" sz="3200" b="1" dirty="0" err="1">
                <a:solidFill>
                  <a:schemeClr val="tx1"/>
                </a:solidFill>
              </a:rPr>
              <a:t>ydych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chi’n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gallu</a:t>
            </a:r>
            <a:r>
              <a:rPr lang="en-US" sz="3200" b="1" dirty="0">
                <a:solidFill>
                  <a:schemeClr val="tx1"/>
                </a:solidFill>
              </a:rPr>
              <a:t> </a:t>
            </a:r>
            <a:r>
              <a:rPr lang="en-US" sz="3200" b="1" dirty="0" err="1">
                <a:solidFill>
                  <a:schemeClr val="tx1"/>
                </a:solidFill>
              </a:rPr>
              <a:t>addysgu</a:t>
            </a:r>
            <a:r>
              <a:rPr lang="en-US" sz="32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45132B3-F237-904A-B149-2BB6A11D2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53" y="189767"/>
            <a:ext cx="2116427" cy="13359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05D720-7365-AE44-9B32-5FE60F11F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5139" y="395059"/>
            <a:ext cx="1600897" cy="14125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982AAA-B86A-FD46-9C1D-0887D2C2AC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0775" y="189767"/>
            <a:ext cx="1400784" cy="18231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382C059-5B3F-D846-8903-1F5DBD92BA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15" t="16747" r="47568" b="19780"/>
          <a:stretch/>
        </p:blipFill>
        <p:spPr>
          <a:xfrm>
            <a:off x="2429573" y="189767"/>
            <a:ext cx="1364079" cy="18151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20C2BA-C68D-274D-A0E4-B2D31A363A7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344" b="8291"/>
          <a:stretch/>
        </p:blipFill>
        <p:spPr>
          <a:xfrm>
            <a:off x="8574003" y="2361822"/>
            <a:ext cx="3157556" cy="23967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F9ECA9-E409-7C40-A6D8-079E638642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972" y="3851429"/>
            <a:ext cx="2352746" cy="12932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F537014-6E2C-9346-B7C1-C335AB9CC3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10257" y="4344780"/>
            <a:ext cx="3305334" cy="23361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5388855-33C3-0746-A842-083A758E6D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2157" y="5559128"/>
            <a:ext cx="2217416" cy="86714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FC4BDE6-7A86-9244-9955-A1FEE3774C2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9410" y="2241478"/>
            <a:ext cx="2942202" cy="14711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B754744-4C54-8B4B-94BD-BDBE5A2DE44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61702" y="5107522"/>
            <a:ext cx="2088668" cy="15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002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3893374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10 minutes of a lesson which you have presented on location in school (evidencing oral, reading and listening skills)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notes/observation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report on your use of Welsh language during your period on location</a:t>
            </a:r>
            <a:endParaRPr lang="en-GB" sz="3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lesson plan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focuses specifically on developing learners' literacy skills in Welsh</a:t>
            </a:r>
            <a:r>
              <a:rPr lang="en-GB" sz="28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3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05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along with response to the tutor’s report (up to 1000 words with medium of work depending on student’s linguistic ability)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105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sz="1050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05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Three lesson plans or weekly plans that demonstrate the best example of the student developing learners' literacy skills in Welsh and/or improving personal language skills </a:t>
            </a:r>
            <a:r>
              <a:rPr lang="en-GB" sz="105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05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Formative assessments/tasks from language lessons – school and university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05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Original resources that show evidence of developing learners' literacy skills and differentiation </a:t>
            </a:r>
            <a:r>
              <a:rPr lang="en-GB" sz="105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05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correcting a learner's work. </a:t>
            </a:r>
            <a:r>
              <a:rPr lang="en-GB" sz="105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6EA8C-997A-3445-9E56-E4CE32F41F67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The Portfolio …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B2746B93-BAA0-B945-967C-26B60F3CF83E}"/>
              </a:ext>
            </a:extLst>
          </p:cNvPr>
          <p:cNvSpPr/>
          <p:nvPr/>
        </p:nvSpPr>
        <p:spPr>
          <a:xfrm>
            <a:off x="8398934" y="745067"/>
            <a:ext cx="2929466" cy="1371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KEEP THEM SAFE!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F84D443-F04D-674D-B8D1-1E04D6ECC1C2}"/>
              </a:ext>
            </a:extLst>
          </p:cNvPr>
          <p:cNvCxnSpPr>
            <a:cxnSpLocks/>
          </p:cNvCxnSpPr>
          <p:nvPr/>
        </p:nvCxnSpPr>
        <p:spPr>
          <a:xfrm flipH="1">
            <a:off x="4030134" y="1574800"/>
            <a:ext cx="4775199" cy="54186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12-Point Star 6">
            <a:extLst>
              <a:ext uri="{FF2B5EF4-FFF2-40B4-BE49-F238E27FC236}">
                <a16:creationId xmlns:a16="http://schemas.microsoft.com/office/drawing/2014/main" id="{96B82949-93AC-FB40-AF16-C38957003A4E}"/>
              </a:ext>
            </a:extLst>
          </p:cNvPr>
          <p:cNvSpPr/>
          <p:nvPr/>
        </p:nvSpPr>
        <p:spPr>
          <a:xfrm>
            <a:off x="1642534" y="3953933"/>
            <a:ext cx="5300133" cy="265982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/>
              <a:t>BETH? Pa </a:t>
            </a:r>
            <a:r>
              <a:rPr lang="en-US" sz="1400" b="1" dirty="0" err="1"/>
              <a:t>ffocws</a:t>
            </a:r>
            <a:r>
              <a:rPr lang="en-US" sz="1400" b="1" dirty="0"/>
              <a:t> </a:t>
            </a:r>
            <a:r>
              <a:rPr lang="en-US" sz="1400" b="1" dirty="0" err="1"/>
              <a:t>ieithyddol</a:t>
            </a:r>
            <a:r>
              <a:rPr lang="en-US" sz="1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/>
              <a:t>Pa </a:t>
            </a:r>
            <a:r>
              <a:rPr lang="en-US" sz="1400" b="1" dirty="0" err="1"/>
              <a:t>wers</a:t>
            </a:r>
            <a:r>
              <a:rPr lang="en-US" sz="1400" b="1" dirty="0"/>
              <a:t>?  Beth </a:t>
            </a:r>
            <a:r>
              <a:rPr lang="en-US" sz="1400" b="1" dirty="0" err="1"/>
              <a:t>oedd</a:t>
            </a:r>
            <a:r>
              <a:rPr lang="en-US" sz="1400" b="1" dirty="0"/>
              <a:t> </a:t>
            </a:r>
            <a:r>
              <a:rPr lang="en-US" sz="1400" b="1" dirty="0" err="1"/>
              <a:t>wedi</a:t>
            </a:r>
            <a:r>
              <a:rPr lang="en-US" sz="1400" b="1" dirty="0"/>
              <a:t> </a:t>
            </a:r>
            <a:r>
              <a:rPr lang="en-US" sz="1400" b="1" dirty="0" err="1"/>
              <a:t>ei</a:t>
            </a:r>
            <a:r>
              <a:rPr lang="en-US" sz="1400" b="1" dirty="0"/>
              <a:t> </a:t>
            </a:r>
            <a:r>
              <a:rPr lang="en-US" sz="1400" b="1" dirty="0" err="1"/>
              <a:t>addysgu</a:t>
            </a:r>
            <a:r>
              <a:rPr lang="en-US" sz="1400" b="1" dirty="0"/>
              <a:t> </a:t>
            </a:r>
            <a:r>
              <a:rPr lang="en-US" sz="1400" b="1" dirty="0" err="1"/>
              <a:t>yn</a:t>
            </a:r>
            <a:r>
              <a:rPr lang="en-US" sz="1400" b="1" dirty="0"/>
              <a:t> y </a:t>
            </a:r>
            <a:r>
              <a:rPr lang="en-US" sz="1400" b="1" dirty="0" err="1"/>
              <a:t>wers</a:t>
            </a:r>
            <a:r>
              <a:rPr lang="en-US" sz="1400" b="1" dirty="0"/>
              <a:t> </a:t>
            </a:r>
            <a:r>
              <a:rPr lang="en-US" sz="1400" b="1" dirty="0" err="1"/>
              <a:t>flaenorol</a:t>
            </a:r>
            <a:r>
              <a:rPr lang="en-US" sz="1400" b="1" dirty="0"/>
              <a:t>?  Beth </a:t>
            </a:r>
            <a:r>
              <a:rPr lang="en-US" sz="1400" b="1" dirty="0" err="1"/>
              <a:t>fydd</a:t>
            </a:r>
            <a:r>
              <a:rPr lang="en-US" sz="1400" b="1" dirty="0"/>
              <a:t> </a:t>
            </a:r>
            <a:r>
              <a:rPr lang="en-US" sz="1400" b="1" dirty="0" err="1"/>
              <a:t>yn</a:t>
            </a:r>
            <a:r>
              <a:rPr lang="en-US" sz="1400" b="1" dirty="0"/>
              <a:t> </a:t>
            </a:r>
            <a:r>
              <a:rPr lang="en-US" sz="1400" b="1" dirty="0" err="1"/>
              <a:t>digwydd</a:t>
            </a:r>
            <a:r>
              <a:rPr lang="en-US" sz="1400" b="1" dirty="0"/>
              <a:t> </a:t>
            </a:r>
            <a:r>
              <a:rPr lang="en-US" sz="1400" b="1" dirty="0" err="1"/>
              <a:t>ar</a:t>
            </a:r>
            <a:r>
              <a:rPr lang="en-US" sz="1400" b="1" dirty="0"/>
              <a:t> </a:t>
            </a:r>
            <a:r>
              <a:rPr lang="en-US" sz="1400" b="1" dirty="0" err="1"/>
              <a:t>ôl</a:t>
            </a:r>
            <a:r>
              <a:rPr lang="en-US" sz="1400" b="1" dirty="0"/>
              <a:t> y </a:t>
            </a:r>
            <a:r>
              <a:rPr lang="en-US" sz="1400" b="1" dirty="0" err="1"/>
              <a:t>wers</a:t>
            </a:r>
            <a:r>
              <a:rPr lang="en-US" sz="1400" b="1" dirty="0"/>
              <a:t> hon?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/>
              <a:t>SUT </a:t>
            </a:r>
            <a:r>
              <a:rPr lang="en-US" sz="1400" b="1" dirty="0" err="1"/>
              <a:t>fyddwch</a:t>
            </a:r>
            <a:r>
              <a:rPr lang="en-US" sz="1400" b="1" dirty="0"/>
              <a:t> </a:t>
            </a:r>
            <a:r>
              <a:rPr lang="en-US" sz="1400" b="1" dirty="0" err="1"/>
              <a:t>chi’n</a:t>
            </a:r>
            <a:r>
              <a:rPr lang="en-US" sz="1400" b="1" dirty="0"/>
              <a:t> </a:t>
            </a:r>
            <a:r>
              <a:rPr lang="en-US" sz="1400" b="1" dirty="0" err="1"/>
              <a:t>addysgu</a:t>
            </a:r>
            <a:r>
              <a:rPr lang="en-US" sz="1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b="1" dirty="0"/>
              <a:t>PAM ?</a:t>
            </a:r>
          </a:p>
          <a:p>
            <a:pPr algn="ctr"/>
            <a:endParaRPr lang="en-US" b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C64CF56-BF48-A24A-B318-B5232B8848B6}"/>
              </a:ext>
            </a:extLst>
          </p:cNvPr>
          <p:cNvCxnSpPr>
            <a:cxnSpLocks/>
          </p:cNvCxnSpPr>
          <p:nvPr/>
        </p:nvCxnSpPr>
        <p:spPr>
          <a:xfrm flipH="1" flipV="1">
            <a:off x="2150533" y="3318933"/>
            <a:ext cx="745068" cy="12700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1498D94B-3D20-4845-A348-7BD5CB2C8C75}"/>
              </a:ext>
            </a:extLst>
          </p:cNvPr>
          <p:cNvSpPr/>
          <p:nvPr/>
        </p:nvSpPr>
        <p:spPr>
          <a:xfrm>
            <a:off x="6819900" y="3427384"/>
            <a:ext cx="5223933" cy="330264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WHAT is the language focus? WHAT skills are being developed?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WHICH lesson in a series of lessons?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HOW will you teach?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WHY? </a:t>
            </a:r>
          </a:p>
        </p:txBody>
      </p:sp>
    </p:spTree>
    <p:extLst>
      <p:ext uri="{BB962C8B-B14F-4D97-AF65-F5344CB8AC3E}">
        <p14:creationId xmlns:p14="http://schemas.microsoft.com/office/powerpoint/2010/main" val="3086154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470898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10 minutes of a lesson which you have presented on location in school (evidencing oral, reading and listening skills)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notes/observation report on your use of Welsh language during your period on location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lesson plan that focuses specifically on developing learners' literacy skills in Welsh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along with response to the tutor’s report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(up to 1000 words with medium of work depending on student’s linguistic ability)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Three lesson plans or weekly plans that demonstrate the best example of the student developing learners' literacy skills in Welsh and/or improving personal language skills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Formative assessments/tasks from language lessons – school and university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Original resources that show evidence of developing learners' literacy skills and differentiation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correcting a learner's work. </a:t>
            </a:r>
            <a:r>
              <a:rPr lang="en-GB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6EA8C-997A-3445-9E56-E4CE32F41F67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The Portfolio …</a:t>
            </a:r>
          </a:p>
        </p:txBody>
      </p:sp>
    </p:spTree>
    <p:extLst>
      <p:ext uri="{BB962C8B-B14F-4D97-AF65-F5344CB8AC3E}">
        <p14:creationId xmlns:p14="http://schemas.microsoft.com/office/powerpoint/2010/main" val="11685416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5324535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10 minutes of a lesson which you have presented on location in school (evidencing oral, reading and listening skills)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notes/observation report on your use of Welsh language during your period on location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lesson plan that focuses specifically on developing learners' literacy skills in Welsh</a:t>
            </a:r>
            <a:r>
              <a:rPr lang="en-GB" sz="140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along with response to the tutor’s report (up to 1000 words with medium of work depending on student’s linguistic ability)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sz="2800" b="1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28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Three lesson plans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 weekly plans that demonstrate the best example of the student developing learners' literacy skills in Welsh and/or improving personal language skills </a:t>
            </a:r>
            <a:r>
              <a:rPr lang="en-GB" sz="28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Formative assessments/tasks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language lessons – school and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</a:t>
            </a:r>
            <a:endParaRPr lang="en-GB" sz="2800" b="1" dirty="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Original resources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show evidence of developing learners' literacy skills and differentiation </a:t>
            </a:r>
            <a:r>
              <a:rPr lang="en-GB" sz="28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correcting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learner's work. </a:t>
            </a:r>
            <a:r>
              <a:rPr lang="en-GB" sz="28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b="1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6EA8C-997A-3445-9E56-E4CE32F41F67}"/>
              </a:ext>
            </a:extLst>
          </p:cNvPr>
          <p:cNvSpPr txBox="1"/>
          <p:nvPr/>
        </p:nvSpPr>
        <p:spPr>
          <a:xfrm>
            <a:off x="3352800" y="220133"/>
            <a:ext cx="5046134" cy="646331"/>
          </a:xfrm>
          <a:prstGeom prst="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The Portfolio …</a:t>
            </a: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E690E3C5-863D-7D42-89A8-D8BE12FCBBBC}"/>
              </a:ext>
            </a:extLst>
          </p:cNvPr>
          <p:cNvSpPr/>
          <p:nvPr/>
        </p:nvSpPr>
        <p:spPr>
          <a:xfrm>
            <a:off x="8991600" y="172196"/>
            <a:ext cx="2929466" cy="155500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Your tasks from the lectures can be used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151219E-448F-C540-B8D0-8C80ECCD631C}"/>
              </a:ext>
            </a:extLst>
          </p:cNvPr>
          <p:cNvCxnSpPr>
            <a:cxnSpLocks/>
          </p:cNvCxnSpPr>
          <p:nvPr/>
        </p:nvCxnSpPr>
        <p:spPr>
          <a:xfrm>
            <a:off x="10803467" y="1507067"/>
            <a:ext cx="406400" cy="281093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6428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96BF0C-3BFE-4D6F-A967-CD172055E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023" b="33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FF1FB8-90AA-134F-9B19-2DA4575790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9388" y="2497873"/>
            <a:ext cx="3212386" cy="3595109"/>
          </a:xfrm>
        </p:spPr>
        <p:txBody>
          <a:bodyPr anchor="ctr">
            <a:normAutofit/>
          </a:bodyPr>
          <a:lstStyle/>
          <a:p>
            <a:r>
              <a:rPr lang="en-US" sz="2600" b="1" dirty="0"/>
              <a:t>Welsh Language Competency Framework for Teachers.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D0CB3F-C819-0E4B-ACE2-E68ED026D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47795" y="3189250"/>
            <a:ext cx="2228641" cy="1900124"/>
          </a:xfrm>
        </p:spPr>
        <p:txBody>
          <a:bodyPr anchor="ctr">
            <a:normAutofit/>
          </a:bodyPr>
          <a:lstStyle/>
          <a:p>
            <a:r>
              <a:rPr lang="en-US" sz="1700" b="1" dirty="0"/>
              <a:t>Submission date: </a:t>
            </a:r>
          </a:p>
          <a:p>
            <a:r>
              <a:rPr lang="en-US" sz="1700" b="1" dirty="0"/>
              <a:t>26.03.2021</a:t>
            </a:r>
          </a:p>
        </p:txBody>
      </p:sp>
    </p:spTree>
    <p:extLst>
      <p:ext uri="{BB962C8B-B14F-4D97-AF65-F5344CB8AC3E}">
        <p14:creationId xmlns:p14="http://schemas.microsoft.com/office/powerpoint/2010/main" val="39170593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1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9DE128-91DB-AF47-9078-68C1D070FF07}"/>
              </a:ext>
            </a:extLst>
          </p:cNvPr>
          <p:cNvSpPr txBox="1">
            <a:spLocks/>
          </p:cNvSpPr>
          <p:nvPr/>
        </p:nvSpPr>
        <p:spPr>
          <a:xfrm>
            <a:off x="710184" y="2315497"/>
            <a:ext cx="10771632" cy="39938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Arial" panose="020B0604020202020204" pitchFamily="34" charset="0"/>
              <a:buNone/>
            </a:pPr>
            <a:r>
              <a:rPr lang="en-GB" b="1" dirty="0"/>
              <a:t>A complete pack focusing on the following and based on one lesson: 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Film evidence - 10 minutes of a lesson which you present in school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Tutor notes / observation report measuring the student's skills against the </a:t>
            </a:r>
            <a:r>
              <a:rPr lang="en-GB" b="1" dirty="0"/>
              <a:t>Framework criteria</a:t>
            </a:r>
            <a:r>
              <a:rPr lang="en-GB" dirty="0"/>
              <a:t>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The lesson plan that focuses specifically on developing learners' literacy skills in Welsh -using the University template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Your written self-reflection (no more than 1000 words written in English or Welsh – depending on ability) showing response to the tutor’s notes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760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to include?  Part 2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87CCA8-7A7D-3647-8C59-D5CBB3C328BF}"/>
              </a:ext>
            </a:extLst>
          </p:cNvPr>
          <p:cNvSpPr txBox="1">
            <a:spLocks/>
          </p:cNvSpPr>
          <p:nvPr/>
        </p:nvSpPr>
        <p:spPr>
          <a:xfrm>
            <a:off x="1115568" y="2407885"/>
            <a:ext cx="10168128" cy="415904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/>
              <a:t>Lesson plans or weekly plans that demonstrate the best example of you developing learners' literacy skills in Welsh and/or improving personal language skills 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Original resources that show evidence of developing learners' literacy skills and differentiation (up to 3 examples)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Evidence of correcting a learner's work.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5701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C9887-E256-4848-B0CB-21970D5D1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submit?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F357F35-9805-7744-BB94-F75FEE5AAE05}"/>
              </a:ext>
            </a:extLst>
          </p:cNvPr>
          <p:cNvSpPr txBox="1">
            <a:spLocks/>
          </p:cNvSpPr>
          <p:nvPr/>
        </p:nvSpPr>
        <p:spPr>
          <a:xfrm>
            <a:off x="1011936" y="2242535"/>
            <a:ext cx="10168128" cy="427703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Your Professional Learning Passport (PLP)</a:t>
            </a:r>
          </a:p>
          <a:p>
            <a:r>
              <a:rPr lang="en-US" dirty="0"/>
              <a:t>A new ‘tab’ will appear in your PLP where you will upload your portfolio.  This tab isn’t ‘live’ yet.</a:t>
            </a:r>
          </a:p>
          <a:p>
            <a:r>
              <a:rPr lang="en-US" dirty="0"/>
              <a:t>Everything must  be uploaded as files or documents. </a:t>
            </a:r>
            <a:r>
              <a:rPr lang="en-US" dirty="0" err="1"/>
              <a:t>eg.</a:t>
            </a:r>
            <a:r>
              <a:rPr lang="en-US" dirty="0"/>
              <a:t> The self-reflection should be in a Word document etc.</a:t>
            </a:r>
          </a:p>
          <a:p>
            <a:r>
              <a:rPr lang="en-US" dirty="0"/>
              <a:t>A video will be released in the new year explaining how exactly you can submit your work.</a:t>
            </a:r>
          </a:p>
          <a:p>
            <a:r>
              <a:rPr lang="en-US" dirty="0"/>
              <a:t>The portfolio will be assessed on your PDP and you will be able to see your levels after it has been assessed. 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6116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E734-F12A-304A-BC76-D84B7A2A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date:	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9EC68B7-4017-184F-8853-8A8259128D9F}"/>
              </a:ext>
            </a:extLst>
          </p:cNvPr>
          <p:cNvSpPr txBox="1">
            <a:spLocks/>
          </p:cNvSpPr>
          <p:nvPr/>
        </p:nvSpPr>
        <p:spPr>
          <a:xfrm>
            <a:off x="1115568" y="2615184"/>
            <a:ext cx="10168128" cy="36941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000" b="1" dirty="0"/>
              <a:t>26th March 2021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You should be collecting evidence already.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Make an additional copy of any suitable resources and lesson plans and save them in a separate folder ‘Welsh Framework Portfolio’.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Being organised now will save a lot of time and stress! </a:t>
            </a:r>
          </a:p>
        </p:txBody>
      </p:sp>
    </p:spTree>
    <p:extLst>
      <p:ext uri="{BB962C8B-B14F-4D97-AF65-F5344CB8AC3E}">
        <p14:creationId xmlns:p14="http://schemas.microsoft.com/office/powerpoint/2010/main" val="5891949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410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0EB79C-346D-8E42-81CD-F9876DD35E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50" y="514350"/>
            <a:ext cx="115189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1095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AA63B6-E334-CD49-80C8-7CE8BB5A5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550" y="279400"/>
            <a:ext cx="11518900" cy="629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0525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C97C13-AC6B-4E4C-877D-8A726118A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" y="406400"/>
            <a:ext cx="11480800" cy="604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9965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86295E7-1E53-CA4B-ABB3-64DCC163D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450" y="152400"/>
            <a:ext cx="11341100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0460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3781571" y="1754733"/>
            <a:ext cx="4749801" cy="267546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SUT </a:t>
            </a:r>
            <a:r>
              <a:rPr lang="en-US" sz="2400" b="1" dirty="0" err="1">
                <a:solidFill>
                  <a:schemeClr val="bg1"/>
                </a:solidFill>
              </a:rPr>
              <a:t>ydych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chi’n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addysgu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iaith</a:t>
            </a:r>
            <a:r>
              <a:rPr lang="en-US" sz="24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HOW?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B1B51B-C906-3C46-9091-A02322604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147" y="233363"/>
            <a:ext cx="1936751" cy="13938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78493A-BD63-0941-AD80-4DB705B14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249" y="207963"/>
            <a:ext cx="1887488" cy="1419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F336C2-9748-BB46-A705-889B61131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5679" y="207963"/>
            <a:ext cx="3160250" cy="14192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A4C07D1-31C8-4548-8840-03E77A460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5301" y="5027550"/>
            <a:ext cx="2125134" cy="17001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84B055-D055-1B41-9383-472D69C5A6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932" r="18291"/>
          <a:stretch/>
        </p:blipFill>
        <p:spPr>
          <a:xfrm>
            <a:off x="7153083" y="4185863"/>
            <a:ext cx="1495565" cy="130583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9500C0-F510-BA4D-80CB-63C4CAD0C3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8833" y="233363"/>
            <a:ext cx="2409643" cy="14558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641F9A-9E56-BB41-ACF8-9DF0164F470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8238" y="4912244"/>
            <a:ext cx="2055728" cy="1704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7740B31-3B3C-4E4D-A117-936A3B3FEEF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37494" y="4870590"/>
            <a:ext cx="2010404" cy="18385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46D3EE-657C-2D46-A02D-58AB47E40EB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48168" y="2063277"/>
            <a:ext cx="1409700" cy="1435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989C04-4052-1C44-B019-55C3C38F8D1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368" y="2976083"/>
            <a:ext cx="1358900" cy="1485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356C30E-8F25-324C-A89C-3E2B8D58A312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723394" y="3212526"/>
            <a:ext cx="1638300" cy="12319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C8B0A0A-1668-6C4C-88F3-79B24DAFD24B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7295" r="14151"/>
          <a:stretch/>
        </p:blipFill>
        <p:spPr>
          <a:xfrm>
            <a:off x="9365715" y="3325559"/>
            <a:ext cx="2520428" cy="18267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DC215D-7C9F-4149-AF8D-B7E57384D28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223540" y="5038238"/>
            <a:ext cx="1571009" cy="14527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A31850D-49E8-F84D-A9AE-603684DC261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08288" y="1797629"/>
            <a:ext cx="1638300" cy="12319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278494C-0765-3F4E-B190-1B34296E9F7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061110" y="1226432"/>
            <a:ext cx="1673690" cy="167369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CBFE2F7-3E48-7041-850F-4F6827F8DECF}"/>
              </a:ext>
            </a:extLst>
          </p:cNvPr>
          <p:cNvSpPr txBox="1"/>
          <p:nvPr/>
        </p:nvSpPr>
        <p:spPr>
          <a:xfrm rot="20512217">
            <a:off x="6499061" y="219077"/>
            <a:ext cx="159977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gofyn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cwestiynau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ask suitable questions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C5156-F1BF-EE4E-9054-84F734EDCBFE}"/>
              </a:ext>
            </a:extLst>
          </p:cNvPr>
          <p:cNvSpPr txBox="1"/>
          <p:nvPr/>
        </p:nvSpPr>
        <p:spPr>
          <a:xfrm rot="1442543">
            <a:off x="10328115" y="374309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canmoliaeth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praise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0264AEB-DF91-4143-B159-D45DAF97C916}"/>
              </a:ext>
            </a:extLst>
          </p:cNvPr>
          <p:cNvSpPr txBox="1"/>
          <p:nvPr/>
        </p:nvSpPr>
        <p:spPr>
          <a:xfrm rot="488784">
            <a:off x="10054977" y="2560291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amser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i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feddwl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time to think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AB802D-9775-074D-BF30-14873F7A954C}"/>
              </a:ext>
            </a:extLst>
          </p:cNvPr>
          <p:cNvSpPr txBox="1"/>
          <p:nvPr/>
        </p:nvSpPr>
        <p:spPr>
          <a:xfrm rot="20512217">
            <a:off x="7700740" y="1631834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dilio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drilling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CCE7BF-1775-BA44-84E3-48DBB88DCFC1}"/>
              </a:ext>
            </a:extLst>
          </p:cNvPr>
          <p:cNvSpPr txBox="1"/>
          <p:nvPr/>
        </p:nvSpPr>
        <p:spPr>
          <a:xfrm rot="20512217">
            <a:off x="3200713" y="1851598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adolygu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revise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D106948-EE5B-3F47-BF0F-ACCC65762549}"/>
              </a:ext>
            </a:extLst>
          </p:cNvPr>
          <p:cNvSpPr txBox="1"/>
          <p:nvPr/>
        </p:nvSpPr>
        <p:spPr>
          <a:xfrm rot="20512217">
            <a:off x="3788343" y="4669182"/>
            <a:ext cx="14890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gwaith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pâr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pair work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629FC6-2722-FB46-A762-620800B25D21}"/>
              </a:ext>
            </a:extLst>
          </p:cNvPr>
          <p:cNvSpPr txBox="1"/>
          <p:nvPr/>
        </p:nvSpPr>
        <p:spPr>
          <a:xfrm rot="20512217">
            <a:off x="171109" y="4654731"/>
            <a:ext cx="13961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Segoe Print" panose="02000800000000000000" pitchFamily="2" charset="0"/>
              </a:rPr>
              <a:t>Gwaith </a:t>
            </a:r>
            <a:r>
              <a:rPr lang="en-US" sz="1400" b="1" dirty="0" err="1">
                <a:latin typeface="Segoe Print" panose="02000800000000000000" pitchFamily="2" charset="0"/>
              </a:rPr>
              <a:t>grwp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group work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D386E9-947E-9242-8C46-2C624487BB0C}"/>
              </a:ext>
            </a:extLst>
          </p:cNvPr>
          <p:cNvSpPr txBox="1"/>
          <p:nvPr/>
        </p:nvSpPr>
        <p:spPr>
          <a:xfrm rot="20512217">
            <a:off x="3139371" y="3230760"/>
            <a:ext cx="11617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chwarae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gemau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play games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C4F01A2-A689-0040-BF5B-4BCC52317F86}"/>
              </a:ext>
            </a:extLst>
          </p:cNvPr>
          <p:cNvSpPr txBox="1"/>
          <p:nvPr/>
        </p:nvSpPr>
        <p:spPr>
          <a:xfrm rot="20512217">
            <a:off x="7145561" y="5723715"/>
            <a:ext cx="11617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asesu</a:t>
            </a:r>
            <a:endParaRPr lang="en-US" sz="1400" b="1" dirty="0">
              <a:latin typeface="Segoe Print" panose="02000800000000000000" pitchFamily="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B96C0FC-1B38-8C4F-943B-9F6C648CBAFE}"/>
              </a:ext>
            </a:extLst>
          </p:cNvPr>
          <p:cNvSpPr txBox="1"/>
          <p:nvPr/>
        </p:nvSpPr>
        <p:spPr>
          <a:xfrm rot="20512217">
            <a:off x="143208" y="1870705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Siarad</a:t>
            </a:r>
            <a:r>
              <a:rPr lang="en-US" sz="1400" b="1" dirty="0">
                <a:latin typeface="Segoe Print" panose="02000800000000000000" pitchFamily="2" charset="0"/>
              </a:rPr>
              <a:t> CYMRAEG</a:t>
            </a: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66879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3703-7823-A74E-8F45-2EB5B3174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451" y="244865"/>
            <a:ext cx="7634177" cy="1094838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Portffolio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cymraeg</a:t>
            </a:r>
            <a:r>
              <a:rPr lang="en-US" dirty="0">
                <a:solidFill>
                  <a:schemeClr val="bg1"/>
                </a:solidFill>
              </a:rPr>
              <a:t>: </a:t>
            </a:r>
            <a:r>
              <a:rPr lang="en-US" dirty="0" err="1">
                <a:solidFill>
                  <a:schemeClr val="bg1"/>
                </a:solidFill>
              </a:rPr>
              <a:t>adborth</a:t>
            </a:r>
            <a:r>
              <a:rPr lang="en-US" dirty="0">
                <a:solidFill>
                  <a:schemeClr val="bg1"/>
                </a:solidFill>
              </a:rPr>
              <a:t> 2019-20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Welsh portfolio : feedback 2019-20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042D20-B164-374C-97C2-51CC6397C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96AC2E-E7CE-1C40-99C0-6A20FC18DDFD}"/>
              </a:ext>
            </a:extLst>
          </p:cNvPr>
          <p:cNvSpPr txBox="1"/>
          <p:nvPr/>
        </p:nvSpPr>
        <p:spPr>
          <a:xfrm>
            <a:off x="187857" y="1770590"/>
            <a:ext cx="563721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CRYFDERAU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ôl</a:t>
            </a:r>
            <a:r>
              <a:rPr lang="en-US" sz="2800" dirty="0"/>
              <a:t> </a:t>
            </a:r>
            <a:r>
              <a:rPr lang="en-US" sz="2800" dirty="0" err="1"/>
              <a:t>ymdrech</a:t>
            </a:r>
            <a:r>
              <a:rPr lang="en-US" sz="2800" dirty="0"/>
              <a:t> a </a:t>
            </a:r>
            <a:r>
              <a:rPr lang="en-US" sz="2800" dirty="0" err="1"/>
              <a:t>pharch</a:t>
            </a:r>
            <a:r>
              <a:rPr lang="en-US" sz="2800" dirty="0"/>
              <a:t> at y </a:t>
            </a:r>
            <a:r>
              <a:rPr lang="en-US" sz="2800" dirty="0" err="1"/>
              <a:t>gwaith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ffilmiau</a:t>
            </a:r>
            <a:r>
              <a:rPr lang="en-US" sz="2800" dirty="0"/>
              <a:t> o </a:t>
            </a:r>
            <a:r>
              <a:rPr lang="en-US" sz="2800" dirty="0" err="1"/>
              <a:t>ansawdd</a:t>
            </a:r>
            <a:r>
              <a:rPr lang="en-US" sz="2800" dirty="0"/>
              <a:t> da;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portffolios</a:t>
            </a:r>
            <a:r>
              <a:rPr lang="en-US" sz="2800" dirty="0"/>
              <a:t> </a:t>
            </a:r>
            <a:r>
              <a:rPr lang="en-US" sz="2800" dirty="0" err="1"/>
              <a:t>cyflawn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cyfan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hunanadfyfyriadau</a:t>
            </a:r>
            <a:r>
              <a:rPr lang="en-US" sz="2800" dirty="0"/>
              <a:t> o </a:t>
            </a:r>
            <a:r>
              <a:rPr lang="en-US" sz="2800" dirty="0" err="1"/>
              <a:t>safon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defnydd</a:t>
            </a:r>
            <a:r>
              <a:rPr lang="en-US" sz="2800" dirty="0"/>
              <a:t> da o </a:t>
            </a:r>
            <a:r>
              <a:rPr lang="en-US" sz="2800" dirty="0" err="1"/>
              <a:t>ymchwil</a:t>
            </a:r>
            <a:r>
              <a:rPr lang="en-US" sz="2800" dirty="0"/>
              <a:t> </a:t>
            </a:r>
            <a:r>
              <a:rPr lang="en-US" sz="2800" dirty="0" err="1"/>
              <a:t>addysgol</a:t>
            </a:r>
            <a:endParaRPr lang="en-US" sz="2800" dirty="0"/>
          </a:p>
          <a:p>
            <a:endParaRPr lang="en-US" sz="2800" dirty="0"/>
          </a:p>
          <a:p>
            <a:r>
              <a:rPr lang="en-US" sz="280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B2F65-0C7B-8845-8B9A-8A7D29FF05EC}"/>
              </a:ext>
            </a:extLst>
          </p:cNvPr>
          <p:cNvSpPr txBox="1"/>
          <p:nvPr/>
        </p:nvSpPr>
        <p:spPr>
          <a:xfrm>
            <a:off x="6112933" y="1770590"/>
            <a:ext cx="5688251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STRONG POINTS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good effort and respect shown towards the tasks;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films of good quality;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most of the portfolios were complete;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self-evaluation of good standard;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good use of educational research.</a:t>
            </a:r>
          </a:p>
        </p:txBody>
      </p:sp>
    </p:spTree>
    <p:extLst>
      <p:ext uri="{BB962C8B-B14F-4D97-AF65-F5344CB8AC3E}">
        <p14:creationId xmlns:p14="http://schemas.microsoft.com/office/powerpoint/2010/main" val="30108280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3703-7823-A74E-8F45-2EB5B3174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451" y="244865"/>
            <a:ext cx="7634177" cy="1094838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Portffolio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cymraeg</a:t>
            </a:r>
            <a:r>
              <a:rPr lang="en-US" dirty="0">
                <a:solidFill>
                  <a:schemeClr val="bg1"/>
                </a:solidFill>
              </a:rPr>
              <a:t>: </a:t>
            </a:r>
            <a:r>
              <a:rPr lang="en-US" dirty="0" err="1">
                <a:solidFill>
                  <a:schemeClr val="bg1"/>
                </a:solidFill>
              </a:rPr>
              <a:t>adborth</a:t>
            </a:r>
            <a:r>
              <a:rPr lang="en-US" dirty="0">
                <a:solidFill>
                  <a:schemeClr val="bg1"/>
                </a:solidFill>
              </a:rPr>
              <a:t> 2019-20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Welsh portfolio : feedback 2019-20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96AC2E-E7CE-1C40-99C0-6A20FC18DDFD}"/>
              </a:ext>
            </a:extLst>
          </p:cNvPr>
          <p:cNvSpPr txBox="1"/>
          <p:nvPr/>
        </p:nvSpPr>
        <p:spPr>
          <a:xfrm>
            <a:off x="196355" y="1449656"/>
            <a:ext cx="5417636" cy="4832092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TARGEDAU:</a:t>
            </a:r>
          </a:p>
          <a:p>
            <a:pPr algn="ctr"/>
            <a:endParaRPr lang="en-US" sz="28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nad</a:t>
            </a:r>
            <a:r>
              <a:rPr lang="en-US" sz="2800" dirty="0"/>
              <a:t> </a:t>
            </a:r>
            <a:r>
              <a:rPr lang="en-US" sz="2800" dirty="0" err="1"/>
              <a:t>oedd</a:t>
            </a:r>
            <a:r>
              <a:rPr lang="en-US" sz="2800" dirty="0"/>
              <a:t> </a:t>
            </a:r>
            <a:r>
              <a:rPr lang="en-US" sz="2800" dirty="0" err="1"/>
              <a:t>tysiolaeth</a:t>
            </a:r>
            <a:r>
              <a:rPr lang="en-US" sz="2800" dirty="0"/>
              <a:t> </a:t>
            </a:r>
            <a:r>
              <a:rPr lang="en-US" sz="2800" dirty="0" err="1"/>
              <a:t>wedi</a:t>
            </a:r>
            <a:r>
              <a:rPr lang="en-US" sz="2800" dirty="0"/>
              <a:t> </a:t>
            </a:r>
            <a:r>
              <a:rPr lang="en-US" sz="2800" dirty="0" err="1"/>
              <a:t>cael</a:t>
            </a:r>
            <a:r>
              <a:rPr lang="en-US" sz="2800" dirty="0"/>
              <a:t> </a:t>
            </a: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gyflwyno</a:t>
            </a:r>
            <a:r>
              <a:rPr lang="en-US" sz="2800" dirty="0"/>
              <a:t>, </a:t>
            </a:r>
            <a:r>
              <a:rPr lang="en-US" sz="2800" dirty="0" err="1"/>
              <a:t>doedden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</a:t>
            </a:r>
            <a:r>
              <a:rPr lang="en-US" sz="2800" dirty="0" err="1"/>
              <a:t>ddim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medru</a:t>
            </a:r>
            <a:r>
              <a:rPr lang="en-US" sz="2800" dirty="0"/>
              <a:t> </a:t>
            </a:r>
            <a:r>
              <a:rPr lang="en-US" sz="2800" dirty="0" err="1"/>
              <a:t>rhoi</a:t>
            </a:r>
            <a:r>
              <a:rPr lang="en-US" sz="2800" dirty="0"/>
              <a:t> </a:t>
            </a:r>
            <a:r>
              <a:rPr lang="en-US" sz="2800" dirty="0" err="1"/>
              <a:t>lefel</a:t>
            </a:r>
            <a:r>
              <a:rPr lang="en-US" sz="2800" dirty="0"/>
              <a:t> </a:t>
            </a:r>
            <a:r>
              <a:rPr lang="en-US" sz="2800" dirty="0" err="1"/>
              <a:t>cyrhaeddiad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Dim </a:t>
            </a:r>
            <a:r>
              <a:rPr lang="en-US" sz="2800" dirty="0" err="1"/>
              <a:t>digon</a:t>
            </a:r>
            <a:r>
              <a:rPr lang="en-US" sz="2800" dirty="0"/>
              <a:t> o </a:t>
            </a:r>
            <a:r>
              <a:rPr lang="en-US" sz="2800" dirty="0" err="1"/>
              <a:t>Gymraeg</a:t>
            </a:r>
            <a:r>
              <a:rPr lang="en-US" sz="2800" dirty="0"/>
              <a:t>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Gormod</a:t>
            </a:r>
            <a:r>
              <a:rPr lang="en-US" sz="2800" dirty="0"/>
              <a:t> o </a:t>
            </a:r>
            <a:r>
              <a:rPr lang="en-US" sz="2800" dirty="0" err="1"/>
              <a:t>gyfieithu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 </a:t>
            </a:r>
            <a:r>
              <a:rPr lang="en-US" sz="2800" dirty="0" err="1"/>
              <a:t>i’r</a:t>
            </a:r>
            <a:r>
              <a:rPr lang="en-US" sz="2800" dirty="0"/>
              <a:t> </a:t>
            </a:r>
            <a:r>
              <a:rPr lang="en-US" sz="2800" dirty="0" err="1"/>
              <a:t>Saesneg</a:t>
            </a:r>
            <a:r>
              <a:rPr lang="en-US" sz="28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B2F65-0C7B-8845-8B9A-8A7D29FF05EC}"/>
              </a:ext>
            </a:extLst>
          </p:cNvPr>
          <p:cNvSpPr txBox="1"/>
          <p:nvPr/>
        </p:nvSpPr>
        <p:spPr>
          <a:xfrm>
            <a:off x="6367016" y="1449656"/>
            <a:ext cx="5557510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TARGETS:</a:t>
            </a:r>
          </a:p>
          <a:p>
            <a:pPr algn="ctr"/>
            <a:endParaRPr lang="en-US" sz="28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We could not give a level when not enough evidence was presented.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Not enough Welsh.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Too much direct translation.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u="sng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7865D4-E3E9-B34C-9DFE-6CF2EDB31C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5764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4732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3703-7823-A74E-8F45-2EB5B3174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451" y="244865"/>
            <a:ext cx="7634177" cy="1094838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Portffolio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cymraeg</a:t>
            </a:r>
            <a:r>
              <a:rPr lang="en-US" dirty="0">
                <a:solidFill>
                  <a:schemeClr val="bg1"/>
                </a:solidFill>
              </a:rPr>
              <a:t>: </a:t>
            </a:r>
            <a:r>
              <a:rPr lang="en-US" dirty="0" err="1">
                <a:solidFill>
                  <a:schemeClr val="bg1"/>
                </a:solidFill>
              </a:rPr>
              <a:t>adborth</a:t>
            </a:r>
            <a:r>
              <a:rPr lang="en-US" dirty="0">
                <a:solidFill>
                  <a:schemeClr val="bg1"/>
                </a:solidFill>
              </a:rPr>
              <a:t> 2019-20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Welsh portfolio : feedback 2019-20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96AC2E-E7CE-1C40-99C0-6A20FC18DDFD}"/>
              </a:ext>
            </a:extLst>
          </p:cNvPr>
          <p:cNvSpPr txBox="1"/>
          <p:nvPr/>
        </p:nvSpPr>
        <p:spPr>
          <a:xfrm>
            <a:off x="196354" y="1449656"/>
            <a:ext cx="5696445" cy="470898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TARGEDAU:</a:t>
            </a:r>
          </a:p>
          <a:p>
            <a:pPr algn="ctr"/>
            <a:endParaRPr lang="en-US" sz="2800" b="1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 err="1"/>
              <a:t>ynganu</a:t>
            </a:r>
            <a:r>
              <a:rPr lang="en-US" sz="3600" dirty="0"/>
              <a:t> </a:t>
            </a:r>
            <a:r>
              <a:rPr lang="en-US" sz="3600" dirty="0" err="1"/>
              <a:t>ar</a:t>
            </a:r>
            <a:r>
              <a:rPr lang="en-US" sz="3600" dirty="0"/>
              <a:t> </a:t>
            </a:r>
            <a:r>
              <a:rPr lang="en-US" sz="3600" dirty="0" err="1"/>
              <a:t>adegau</a:t>
            </a:r>
            <a:r>
              <a:rPr lang="en-US" sz="3600" dirty="0"/>
              <a:t>, </a:t>
            </a:r>
            <a:r>
              <a:rPr lang="en-US" sz="3600" dirty="0" err="1"/>
              <a:t>e.e</a:t>
            </a:r>
            <a:r>
              <a:rPr lang="en-US" sz="3600" dirty="0"/>
              <a:t>. </a:t>
            </a:r>
            <a:r>
              <a:rPr lang="en-US" sz="3600" dirty="0" err="1"/>
              <a:t>llafariaid</a:t>
            </a:r>
            <a:r>
              <a:rPr lang="en-US" sz="3600" dirty="0"/>
              <a:t> </a:t>
            </a:r>
            <a:r>
              <a:rPr lang="en-US" sz="3600" dirty="0" err="1"/>
              <a:t>clwm</a:t>
            </a:r>
            <a:r>
              <a:rPr lang="en-US" sz="3600" dirty="0"/>
              <a:t>;</a:t>
            </a:r>
          </a:p>
          <a:p>
            <a:endParaRPr lang="en-US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 err="1"/>
              <a:t>cystrawen</a:t>
            </a:r>
            <a:r>
              <a:rPr lang="en-US" sz="3600" dirty="0"/>
              <a:t> – </a:t>
            </a:r>
            <a:r>
              <a:rPr lang="en-US" sz="3600" dirty="0" err="1"/>
              <a:t>e.e</a:t>
            </a:r>
            <a:r>
              <a:rPr lang="en-US" sz="3600" dirty="0"/>
              <a:t>. </a:t>
            </a:r>
            <a:r>
              <a:rPr lang="en-US" sz="2800" dirty="0"/>
              <a:t>Beth </a:t>
            </a:r>
            <a:r>
              <a:rPr lang="en-US" sz="2800" u="sng" dirty="0" err="1">
                <a:solidFill>
                  <a:srgbClr val="FF0000"/>
                </a:solidFill>
              </a:rPr>
              <a:t>ydy</a:t>
            </a:r>
            <a:r>
              <a:rPr lang="en-US" sz="2800" dirty="0"/>
              <a:t> </a:t>
            </a:r>
            <a:r>
              <a:rPr lang="en-US" sz="2800" dirty="0" err="1"/>
              <a:t>e’n</a:t>
            </a:r>
            <a:r>
              <a:rPr lang="en-US" sz="2800" dirty="0"/>
              <a:t> </a:t>
            </a:r>
            <a:r>
              <a:rPr lang="en-US" sz="2800" dirty="0" err="1"/>
              <a:t>gwisgo</a:t>
            </a:r>
            <a:r>
              <a:rPr lang="en-US" sz="2800" dirty="0"/>
              <a:t>? Beth </a:t>
            </a:r>
            <a:r>
              <a:rPr lang="en-US" sz="2800" dirty="0" err="1">
                <a:solidFill>
                  <a:srgbClr val="00B050"/>
                </a:solidFill>
              </a:rPr>
              <a:t>mae</a:t>
            </a:r>
            <a:r>
              <a:rPr lang="en-US" sz="2800" dirty="0"/>
              <a:t> </a:t>
            </a:r>
            <a:r>
              <a:rPr lang="en-US" sz="2800" dirty="0" err="1"/>
              <a:t>e’n</a:t>
            </a:r>
            <a:r>
              <a:rPr lang="en-US" sz="2800" dirty="0"/>
              <a:t> </a:t>
            </a:r>
            <a:r>
              <a:rPr lang="en-US" sz="2800" dirty="0" err="1"/>
              <a:t>gwisgo</a:t>
            </a:r>
            <a:r>
              <a:rPr lang="en-US" sz="2800" dirty="0"/>
              <a:t>?</a:t>
            </a:r>
          </a:p>
          <a:p>
            <a:endParaRPr lang="en-US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 err="1"/>
              <a:t>gorchmynion</a:t>
            </a:r>
            <a:r>
              <a:rPr lang="en-US" sz="3600" dirty="0"/>
              <a:t> – </a:t>
            </a:r>
            <a:r>
              <a:rPr lang="en-US" sz="3600" dirty="0" err="1"/>
              <a:t>wch</a:t>
            </a:r>
            <a:r>
              <a:rPr lang="en-US" sz="3600" dirty="0"/>
              <a:t> –a;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B2F65-0C7B-8845-8B9A-8A7D29FF05EC}"/>
              </a:ext>
            </a:extLst>
          </p:cNvPr>
          <p:cNvSpPr txBox="1"/>
          <p:nvPr/>
        </p:nvSpPr>
        <p:spPr>
          <a:xfrm>
            <a:off x="6180667" y="1449656"/>
            <a:ext cx="5743859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/>
              <a:t>TARGETS: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/>
              <a:t>pronunciation, e.g. double vowels;</a:t>
            </a:r>
          </a:p>
          <a:p>
            <a:endParaRPr lang="en-US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/>
              <a:t>syntax, e.g. </a:t>
            </a:r>
            <a:r>
              <a:rPr lang="en-US" sz="2800" dirty="0"/>
              <a:t>Beth </a:t>
            </a:r>
            <a:r>
              <a:rPr lang="en-US" sz="2800" u="sng" dirty="0" err="1">
                <a:solidFill>
                  <a:srgbClr val="FF0000"/>
                </a:solidFill>
              </a:rPr>
              <a:t>ydy</a:t>
            </a:r>
            <a:r>
              <a:rPr lang="en-US" sz="2800" dirty="0"/>
              <a:t> </a:t>
            </a:r>
            <a:r>
              <a:rPr lang="en-US" sz="2800" dirty="0" err="1"/>
              <a:t>e’n</a:t>
            </a:r>
            <a:r>
              <a:rPr lang="en-US" sz="2800" dirty="0"/>
              <a:t> </a:t>
            </a:r>
            <a:r>
              <a:rPr lang="en-US" sz="2800" dirty="0" err="1"/>
              <a:t>gwisgo</a:t>
            </a:r>
            <a:r>
              <a:rPr lang="en-US" sz="2800" dirty="0"/>
              <a:t>?  Beth </a:t>
            </a:r>
            <a:r>
              <a:rPr lang="en-US" sz="2800" b="1" dirty="0" err="1">
                <a:solidFill>
                  <a:srgbClr val="00B050"/>
                </a:solidFill>
              </a:rPr>
              <a:t>mae</a:t>
            </a:r>
            <a:r>
              <a:rPr lang="en-US" sz="2800" dirty="0"/>
              <a:t> </a:t>
            </a:r>
            <a:r>
              <a:rPr lang="en-US" sz="2800" dirty="0" err="1"/>
              <a:t>e’n</a:t>
            </a:r>
            <a:r>
              <a:rPr lang="en-US" sz="2800" dirty="0"/>
              <a:t> </a:t>
            </a:r>
            <a:r>
              <a:rPr lang="en-US" sz="2800" dirty="0" err="1"/>
              <a:t>gwisgo</a:t>
            </a:r>
            <a:r>
              <a:rPr lang="en-US" sz="2800" dirty="0"/>
              <a:t>?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/>
              <a:t>commands – </a:t>
            </a:r>
            <a:r>
              <a:rPr lang="en-US" sz="3600" dirty="0" err="1"/>
              <a:t>wch</a:t>
            </a:r>
            <a:r>
              <a:rPr lang="en-US" sz="3600" dirty="0"/>
              <a:t> –a.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6090A5-7E2B-754B-87BD-C3FBEEC1C2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5771" y="6160953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788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508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97AB04-D0B2-E848-A0B2-302509551DAE}"/>
              </a:ext>
            </a:extLst>
          </p:cNvPr>
          <p:cNvSpPr txBox="1"/>
          <p:nvPr/>
        </p:nvSpPr>
        <p:spPr>
          <a:xfrm>
            <a:off x="727363" y="568805"/>
            <a:ext cx="111182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>
                <a:solidFill>
                  <a:srgbClr val="FF0000"/>
                </a:solidFill>
                <a:latin typeface="Segoe Print" panose="02000800000000000000" pitchFamily="2" charset="0"/>
              </a:rPr>
              <a:t>Mae </a:t>
            </a:r>
            <a:r>
              <a:rPr lang="en-US" sz="7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hi’n</a:t>
            </a:r>
            <a:r>
              <a:rPr lang="en-US" sz="72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amser</a:t>
            </a:r>
            <a:r>
              <a:rPr lang="en-US" sz="72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7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stori</a:t>
            </a:r>
            <a:r>
              <a:rPr lang="en-US" sz="7200" b="1" dirty="0">
                <a:solidFill>
                  <a:srgbClr val="FF0000"/>
                </a:solidFill>
                <a:latin typeface="Segoe Print" panose="02000800000000000000" pitchFamily="2" charset="0"/>
              </a:rPr>
              <a:t>…</a:t>
            </a:r>
          </a:p>
          <a:p>
            <a:endParaRPr lang="en-US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801373-989A-2748-9DF9-CC9C0D3451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6433" y="2008257"/>
            <a:ext cx="7978240" cy="4497799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168AAA-CAA8-FD4B-9DC8-10898697C1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20963" y="19167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156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3A8841C-543D-C245-AE60-8FB132C1F2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1" t="15903" r="72050" b="25802"/>
          <a:stretch/>
        </p:blipFill>
        <p:spPr>
          <a:xfrm>
            <a:off x="1847528" y="188640"/>
            <a:ext cx="3816424" cy="63209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76824D-672A-8B42-8068-BC446F107C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51" t="33502" r="51575" b="33502"/>
          <a:stretch/>
        </p:blipFill>
        <p:spPr>
          <a:xfrm>
            <a:off x="6384032" y="116632"/>
            <a:ext cx="3390980" cy="39126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D950E7C-BA8B-954F-964C-2674C7B336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" t="75169" r="80017" b="9432"/>
          <a:stretch/>
        </p:blipFill>
        <p:spPr>
          <a:xfrm>
            <a:off x="6096000" y="4330314"/>
            <a:ext cx="4032448" cy="245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2119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1499395"/>
              </p:ext>
            </p:extLst>
          </p:nvPr>
        </p:nvGraphicFramePr>
        <p:xfrm>
          <a:off x="279227" y="394447"/>
          <a:ext cx="11686440" cy="56183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809367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LLYFRAU</a:t>
                      </a:r>
                    </a:p>
                    <a:p>
                      <a:pPr algn="ctr"/>
                      <a:endParaRPr lang="en-US" sz="3200" dirty="0">
                        <a:latin typeface="Cooper Black" panose="0208090404030B0204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llyfr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llun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picture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cyffrous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exciting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llyfrau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books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cymeriad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character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doniol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funny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clawr</a:t>
                      </a:r>
                      <a:r>
                        <a:rPr lang="en-US" sz="2000" b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cymeriadau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characters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ffeithiol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factual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559373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clawr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blaen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front 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tudalen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page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diddorol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interesting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clawr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cefn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back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tudalennau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anturus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adventurous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awdur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author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dechrau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beginning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lliwgar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 err="1"/>
                        <a:t>colourful</a:t>
                      </a:r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55377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dylunydd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illustrator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canol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middle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broliant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blurb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669492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teitl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title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diwedd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end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diweddglo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ending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29FC4A-C53F-9446-8A7B-6CC39835F8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25975" y="394446"/>
            <a:ext cx="1051859" cy="1051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15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17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6D0365B-F33F-944F-9F86-BEC14BD588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13106" r="6688" b="65783"/>
          <a:stretch/>
        </p:blipFill>
        <p:spPr>
          <a:xfrm>
            <a:off x="49523" y="34085"/>
            <a:ext cx="6084711" cy="29461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DE95389-B1A4-2F4A-8711-8D11F5C06F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35205" r="6688" b="35727"/>
          <a:stretch/>
        </p:blipFill>
        <p:spPr>
          <a:xfrm>
            <a:off x="6597739" y="2266334"/>
            <a:ext cx="5007899" cy="3338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456B564-2E54-3A4A-93F6-912CBB6C8E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64533" r="6688" b="10871"/>
          <a:stretch/>
        </p:blipFill>
        <p:spPr>
          <a:xfrm>
            <a:off x="49522" y="3230456"/>
            <a:ext cx="6084711" cy="3432402"/>
          </a:xfrm>
          <a:prstGeom prst="rect">
            <a:avLst/>
          </a:prstGeom>
        </p:spPr>
      </p:pic>
      <p:sp>
        <p:nvSpPr>
          <p:cNvPr id="8" name="Oval Callout 7">
            <a:extLst>
              <a:ext uri="{FF2B5EF4-FFF2-40B4-BE49-F238E27FC236}">
                <a16:creationId xmlns:a16="http://schemas.microsoft.com/office/drawing/2014/main" id="{17C3F09A-CC48-DE43-986F-69B06624C727}"/>
              </a:ext>
            </a:extLst>
          </p:cNvPr>
          <p:cNvSpPr/>
          <p:nvPr/>
        </p:nvSpPr>
        <p:spPr>
          <a:xfrm>
            <a:off x="6597739" y="285965"/>
            <a:ext cx="3630771" cy="1296144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 err="1"/>
              <a:t>Ymarferwch</a:t>
            </a:r>
            <a:r>
              <a:rPr lang="en-GB" sz="2500" b="1" dirty="0"/>
              <a:t> </a:t>
            </a:r>
            <a:r>
              <a:rPr lang="en-GB" sz="2500" b="1" dirty="0" err="1"/>
              <a:t>gyda</a:t>
            </a:r>
            <a:r>
              <a:rPr lang="en-GB" sz="2500" b="1" dirty="0"/>
              <a:t> </a:t>
            </a:r>
            <a:r>
              <a:rPr lang="en-GB" sz="2500" b="1" dirty="0" err="1"/>
              <a:t>phartner</a:t>
            </a:r>
            <a:endParaRPr lang="en-GB" sz="2500" b="1" dirty="0"/>
          </a:p>
        </p:txBody>
      </p:sp>
    </p:spTree>
    <p:extLst>
      <p:ext uri="{BB962C8B-B14F-4D97-AF65-F5344CB8AC3E}">
        <p14:creationId xmlns:p14="http://schemas.microsoft.com/office/powerpoint/2010/main" val="16387716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863332"/>
            <a:ext cx="4525887" cy="44697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b="1" dirty="0" err="1"/>
              <a:t>Pwy</a:t>
            </a:r>
            <a:r>
              <a:rPr lang="en-GB" sz="2100" b="1" dirty="0"/>
              <a:t> </a:t>
            </a:r>
            <a:r>
              <a:rPr lang="en-GB" sz="2100" b="1" dirty="0" err="1"/>
              <a:t>ydy’r</a:t>
            </a:r>
            <a:r>
              <a:rPr lang="en-GB" sz="2100" b="1" dirty="0"/>
              <a:t> </a:t>
            </a:r>
            <a:r>
              <a:rPr lang="en-GB" sz="2100" b="1" dirty="0" err="1">
                <a:solidFill>
                  <a:srgbClr val="FF0000"/>
                </a:solidFill>
              </a:rPr>
              <a:t>awdur</a:t>
            </a:r>
            <a:r>
              <a:rPr lang="en-GB" sz="2100" b="1" dirty="0"/>
              <a:t>?            </a:t>
            </a:r>
          </a:p>
          <a:p>
            <a:pPr marL="0" indent="0">
              <a:buNone/>
            </a:pPr>
            <a:r>
              <a:rPr lang="en-GB" sz="2100" b="1" dirty="0" err="1"/>
              <a:t>Pwy</a:t>
            </a:r>
            <a:r>
              <a:rPr lang="en-GB" sz="2100" b="1" dirty="0"/>
              <a:t> </a:t>
            </a:r>
            <a:r>
              <a:rPr lang="en-GB" sz="2100" b="1" dirty="0" err="1"/>
              <a:t>sy</a:t>
            </a:r>
            <a:r>
              <a:rPr lang="en-GB" sz="2100" b="1" dirty="0"/>
              <a:t> </a:t>
            </a:r>
            <a:r>
              <a:rPr lang="en-GB" sz="2100" b="1" dirty="0" err="1"/>
              <a:t>wedi</a:t>
            </a:r>
            <a:r>
              <a:rPr lang="en-GB" sz="2100" b="1" dirty="0"/>
              <a:t> </a:t>
            </a:r>
            <a:r>
              <a:rPr lang="en-GB" sz="2100" b="1" dirty="0" err="1"/>
              <a:t>ysgrifennu’r</a:t>
            </a:r>
            <a:r>
              <a:rPr lang="en-GB" sz="2100" b="1" dirty="0"/>
              <a:t> </a:t>
            </a:r>
            <a:r>
              <a:rPr lang="en-GB" sz="2100" b="1" dirty="0" err="1"/>
              <a:t>llyfr</a:t>
            </a:r>
            <a:r>
              <a:rPr lang="en-GB" sz="2100" b="1" dirty="0"/>
              <a:t>?</a:t>
            </a:r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r>
              <a:rPr lang="en-GB" sz="2100" b="1" dirty="0"/>
              <a:t>Beth </a:t>
            </a:r>
            <a:r>
              <a:rPr lang="en-GB" sz="2100" b="1" dirty="0" err="1"/>
              <a:t>ydy’r</a:t>
            </a:r>
            <a:r>
              <a:rPr lang="en-GB" sz="2100" b="1" dirty="0"/>
              <a:t> </a:t>
            </a:r>
            <a:r>
              <a:rPr lang="en-GB" sz="2100" b="1" dirty="0" err="1">
                <a:solidFill>
                  <a:srgbClr val="FF0000"/>
                </a:solidFill>
              </a:rPr>
              <a:t>teitl</a:t>
            </a:r>
            <a:r>
              <a:rPr lang="en-GB" sz="2100" b="1" dirty="0"/>
              <a:t>?</a:t>
            </a:r>
          </a:p>
          <a:p>
            <a:pPr marL="0" indent="0">
              <a:buNone/>
            </a:pPr>
            <a:endParaRPr lang="en-GB" sz="1050" b="1" dirty="0"/>
          </a:p>
          <a:p>
            <a:pPr marL="0" indent="0">
              <a:buNone/>
            </a:pPr>
            <a:r>
              <a:rPr lang="en-GB" sz="2100" b="1" dirty="0" err="1"/>
              <a:t>Pwy</a:t>
            </a:r>
            <a:r>
              <a:rPr lang="en-GB" sz="2100" b="1" dirty="0"/>
              <a:t> </a:t>
            </a:r>
            <a:r>
              <a:rPr lang="en-GB" sz="2100" b="1" dirty="0" err="1"/>
              <a:t>ydy’r</a:t>
            </a:r>
            <a:r>
              <a:rPr lang="en-GB" sz="2100" b="1" dirty="0"/>
              <a:t> </a:t>
            </a:r>
            <a:r>
              <a:rPr lang="en-GB" sz="2100" b="1" dirty="0" err="1">
                <a:solidFill>
                  <a:srgbClr val="FF0000"/>
                </a:solidFill>
              </a:rPr>
              <a:t>arlunydd</a:t>
            </a:r>
            <a:r>
              <a:rPr lang="en-GB" sz="2100" b="1" dirty="0"/>
              <a:t>?</a:t>
            </a:r>
          </a:p>
          <a:p>
            <a:pPr marL="0" indent="0">
              <a:buNone/>
            </a:pPr>
            <a:r>
              <a:rPr lang="en-GB" sz="2100" b="1" dirty="0" err="1"/>
              <a:t>Pwy</a:t>
            </a:r>
            <a:r>
              <a:rPr lang="en-GB" sz="2100" b="1" dirty="0"/>
              <a:t> </a:t>
            </a:r>
            <a:r>
              <a:rPr lang="en-GB" sz="2100" b="1" dirty="0" err="1"/>
              <a:t>sy</a:t>
            </a:r>
            <a:r>
              <a:rPr lang="en-GB" sz="2100" b="1" dirty="0"/>
              <a:t> </a:t>
            </a:r>
            <a:r>
              <a:rPr lang="en-GB" sz="2100" b="1" dirty="0" err="1"/>
              <a:t>wedi</a:t>
            </a:r>
            <a:r>
              <a:rPr lang="en-GB" sz="2100" b="1" dirty="0"/>
              <a:t> </a:t>
            </a:r>
            <a:r>
              <a:rPr lang="en-GB" sz="2100" b="1" dirty="0" err="1"/>
              <a:t>tynnu’r</a:t>
            </a:r>
            <a:r>
              <a:rPr lang="en-GB" sz="2100" b="1" dirty="0"/>
              <a:t> </a:t>
            </a:r>
            <a:r>
              <a:rPr lang="en-GB" sz="2100" b="1" dirty="0" err="1"/>
              <a:t>lluniau</a:t>
            </a:r>
            <a:r>
              <a:rPr lang="en-GB" sz="2100" b="1" dirty="0"/>
              <a:t>?</a:t>
            </a:r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2100" b="1" dirty="0"/>
              <a:t>Beth </a:t>
            </a:r>
            <a:r>
              <a:rPr lang="en-GB" sz="2100" b="1" dirty="0" err="1"/>
              <a:t>sy</a:t>
            </a:r>
            <a:r>
              <a:rPr lang="en-GB" sz="2100" b="1" dirty="0"/>
              <a:t> </a:t>
            </a:r>
            <a:r>
              <a:rPr lang="en-GB" sz="2100" b="1" dirty="0" err="1"/>
              <a:t>ar</a:t>
            </a:r>
            <a:r>
              <a:rPr lang="en-GB" sz="2100" b="1" dirty="0"/>
              <a:t> y </a:t>
            </a:r>
            <a:r>
              <a:rPr lang="en-GB" sz="2100" b="1" dirty="0" err="1">
                <a:solidFill>
                  <a:srgbClr val="FF0000"/>
                </a:solidFill>
              </a:rPr>
              <a:t>clawr</a:t>
            </a:r>
            <a:r>
              <a:rPr lang="en-GB" sz="2100" b="1" dirty="0"/>
              <a:t>?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2E17D-707C-9B43-8ADE-A7BFEEA8232F}"/>
              </a:ext>
            </a:extLst>
          </p:cNvPr>
          <p:cNvSpPr txBox="1"/>
          <p:nvPr/>
        </p:nvSpPr>
        <p:spPr>
          <a:xfrm>
            <a:off x="914400" y="450272"/>
            <a:ext cx="105833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Trafod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llyfr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         Discussing a book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64BCF06-9F63-9344-BFC9-670B53A3E22A}"/>
              </a:ext>
            </a:extLst>
          </p:cNvPr>
          <p:cNvSpPr txBox="1">
            <a:spLocks/>
          </p:cNvSpPr>
          <p:nvPr/>
        </p:nvSpPr>
        <p:spPr>
          <a:xfrm>
            <a:off x="6328379" y="1863332"/>
            <a:ext cx="4525887" cy="44697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Who’s the author?         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Who’s written the book?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b="1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What is the title?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050" b="1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Who’s the artist?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Who’s made the pictures?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100" b="1" i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100" b="1" i="1" dirty="0"/>
              <a:t>What is on the cover?</a:t>
            </a:r>
            <a:endParaRPr lang="en-GB" b="1" i="1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9CD189-BC97-1740-9385-1D7846D226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17485" y="263477"/>
            <a:ext cx="1445603" cy="144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60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9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Callout 4"/>
          <p:cNvSpPr/>
          <p:nvPr/>
        </p:nvSpPr>
        <p:spPr>
          <a:xfrm>
            <a:off x="3031490" y="336944"/>
            <a:ext cx="3828747" cy="1872208"/>
          </a:xfrm>
          <a:prstGeom prst="wedgeEllipseCallout">
            <a:avLst>
              <a:gd name="adj1" fmla="val 64506"/>
              <a:gd name="adj2" fmla="val 64364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/>
              <a:t>Beth </a:t>
            </a:r>
          </a:p>
          <a:p>
            <a:pPr algn="ctr"/>
            <a:r>
              <a:rPr lang="en-GB" sz="3500" b="1" dirty="0" err="1"/>
              <a:t>ydy</a:t>
            </a:r>
            <a:r>
              <a:rPr lang="en-GB" sz="3500" b="1" dirty="0"/>
              <a:t> </a:t>
            </a:r>
            <a:r>
              <a:rPr lang="en-GB" sz="3500" b="1" dirty="0" err="1"/>
              <a:t>teitl</a:t>
            </a:r>
            <a:r>
              <a:rPr lang="en-GB" sz="3500" b="1" dirty="0"/>
              <a:t> y </a:t>
            </a:r>
            <a:r>
              <a:rPr lang="en-GB" sz="3500" b="1" dirty="0" err="1"/>
              <a:t>llyfr</a:t>
            </a:r>
            <a:r>
              <a:rPr lang="en-GB" sz="3500" b="1" dirty="0"/>
              <a:t>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527508" y="2248330"/>
            <a:ext cx="4180114" cy="1872208"/>
          </a:xfrm>
          <a:prstGeom prst="wedgeEllipseCallout">
            <a:avLst>
              <a:gd name="adj1" fmla="val 92399"/>
              <a:gd name="adj2" fmla="val 29391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 err="1"/>
              <a:t>Llun</a:t>
            </a:r>
            <a:r>
              <a:rPr lang="en-GB" sz="3500" b="1" dirty="0"/>
              <a:t> </a:t>
            </a:r>
            <a:r>
              <a:rPr lang="en-GB" sz="3500" b="1" dirty="0" err="1"/>
              <a:t>beth</a:t>
            </a:r>
            <a:r>
              <a:rPr lang="en-GB" sz="3500" b="1" dirty="0"/>
              <a:t> </a:t>
            </a:r>
            <a:r>
              <a:rPr lang="en-GB" sz="3500" b="1" dirty="0" err="1"/>
              <a:t>sy</a:t>
            </a:r>
            <a:r>
              <a:rPr lang="en-GB" sz="3500" b="1" dirty="0"/>
              <a:t> </a:t>
            </a:r>
            <a:r>
              <a:rPr lang="en-GB" sz="3500" b="1" dirty="0" err="1"/>
              <a:t>ar</a:t>
            </a:r>
            <a:r>
              <a:rPr lang="en-GB" sz="3500" b="1" dirty="0"/>
              <a:t> y </a:t>
            </a:r>
            <a:r>
              <a:rPr lang="en-GB" sz="3500" b="1" dirty="0" err="1"/>
              <a:t>clawr</a:t>
            </a:r>
            <a:r>
              <a:rPr lang="en-GB" sz="3500" b="1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2048932" y="4692089"/>
            <a:ext cx="4202131" cy="1872208"/>
          </a:xfrm>
          <a:prstGeom prst="wedgeEllipseCallout">
            <a:avLst>
              <a:gd name="adj1" fmla="val 74360"/>
              <a:gd name="adj2" fmla="val -70373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 err="1"/>
              <a:t>Pwy</a:t>
            </a:r>
            <a:r>
              <a:rPr lang="en-GB" sz="3000" b="1" dirty="0"/>
              <a:t> </a:t>
            </a:r>
            <a:r>
              <a:rPr lang="en-GB" sz="3000" b="1" dirty="0" err="1"/>
              <a:t>ydy’r</a:t>
            </a:r>
            <a:r>
              <a:rPr lang="en-GB" sz="3000" b="1" dirty="0"/>
              <a:t> </a:t>
            </a:r>
            <a:r>
              <a:rPr lang="en-GB" sz="3000" b="1" dirty="0" err="1"/>
              <a:t>awdur</a:t>
            </a:r>
            <a:r>
              <a:rPr lang="en-GB" sz="3000" b="1" dirty="0"/>
              <a:t>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F7DB9B9-15E9-0C4E-9C76-15B15A8DB4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430" y="336943"/>
            <a:ext cx="4333326" cy="594532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251930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Callout 5"/>
          <p:cNvSpPr/>
          <p:nvPr/>
        </p:nvSpPr>
        <p:spPr>
          <a:xfrm>
            <a:off x="1441909" y="2265263"/>
            <a:ext cx="4180114" cy="1872208"/>
          </a:xfrm>
          <a:prstGeom prst="wedgeEllipseCallout">
            <a:avLst>
              <a:gd name="adj1" fmla="val 70119"/>
              <a:gd name="adj2" fmla="val 312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 err="1"/>
              <a:t>Llun</a:t>
            </a:r>
            <a:r>
              <a:rPr lang="en-GB" sz="3500" b="1" dirty="0"/>
              <a:t> </a:t>
            </a:r>
            <a:r>
              <a:rPr lang="en-GB" sz="3500" b="1" dirty="0" err="1"/>
              <a:t>beth</a:t>
            </a:r>
            <a:r>
              <a:rPr lang="en-GB" sz="3500" b="1" dirty="0"/>
              <a:t> </a:t>
            </a:r>
            <a:r>
              <a:rPr lang="en-GB" sz="3500" b="1" dirty="0" err="1"/>
              <a:t>sy</a:t>
            </a:r>
            <a:r>
              <a:rPr lang="en-GB" sz="3500" b="1" dirty="0"/>
              <a:t> </a:t>
            </a:r>
            <a:r>
              <a:rPr lang="en-GB" sz="3500" b="1" dirty="0" err="1"/>
              <a:t>ar</a:t>
            </a:r>
            <a:r>
              <a:rPr lang="en-GB" sz="3500" b="1" dirty="0"/>
              <a:t> y </a:t>
            </a:r>
            <a:r>
              <a:rPr lang="en-GB" sz="3500" b="1" dirty="0" err="1"/>
              <a:t>clawr</a:t>
            </a:r>
            <a:r>
              <a:rPr lang="en-GB" sz="3500" b="1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1669817" y="4573556"/>
            <a:ext cx="5377114" cy="1872208"/>
          </a:xfrm>
          <a:prstGeom prst="wedgeEllipseCallout">
            <a:avLst>
              <a:gd name="adj1" fmla="val 61919"/>
              <a:gd name="adj2" fmla="val -67660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Beth </a:t>
            </a:r>
            <a:r>
              <a:rPr lang="en-GB" sz="3000" b="1" dirty="0" err="1"/>
              <a:t>sy’n</a:t>
            </a:r>
            <a:r>
              <a:rPr lang="en-GB" sz="3000" b="1" dirty="0"/>
              <a:t> </a:t>
            </a:r>
            <a:r>
              <a:rPr lang="en-GB" sz="3000" b="1" dirty="0" err="1"/>
              <a:t>mynd</a:t>
            </a:r>
            <a:r>
              <a:rPr lang="en-GB" sz="3000" b="1" dirty="0"/>
              <a:t> </a:t>
            </a:r>
            <a:r>
              <a:rPr lang="en-GB" sz="3000" b="1" dirty="0" err="1"/>
              <a:t>i</a:t>
            </a:r>
            <a:r>
              <a:rPr lang="en-GB" sz="3000" b="1" dirty="0"/>
              <a:t> </a:t>
            </a:r>
            <a:r>
              <a:rPr lang="en-GB" sz="3000" b="1" dirty="0" err="1"/>
              <a:t>ddigwydd</a:t>
            </a:r>
            <a:r>
              <a:rPr lang="en-GB" sz="3000" b="1" dirty="0"/>
              <a:t> </a:t>
            </a:r>
            <a:r>
              <a:rPr lang="en-GB" sz="3000" b="1" dirty="0" err="1"/>
              <a:t>yn</a:t>
            </a:r>
            <a:r>
              <a:rPr lang="en-GB" sz="3000" b="1" dirty="0"/>
              <a:t> y </a:t>
            </a:r>
            <a:r>
              <a:rPr lang="en-GB" sz="3000" b="1" dirty="0" err="1"/>
              <a:t>stori</a:t>
            </a:r>
            <a:r>
              <a:rPr lang="en-GB" sz="3000" b="1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E8F09D-E8EA-ED4C-9B2F-8FCE27A116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6572" y="495703"/>
            <a:ext cx="3968262" cy="558451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4521FB5D-8CEE-3245-9E1E-0C467F44707E}"/>
              </a:ext>
            </a:extLst>
          </p:cNvPr>
          <p:cNvSpPr/>
          <p:nvPr/>
        </p:nvSpPr>
        <p:spPr>
          <a:xfrm>
            <a:off x="3403559" y="175013"/>
            <a:ext cx="3828747" cy="1872208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dirty="0"/>
              <a:t>Beth </a:t>
            </a:r>
          </a:p>
          <a:p>
            <a:pPr algn="ctr"/>
            <a:r>
              <a:rPr lang="en-GB" sz="3500" b="1" dirty="0" err="1"/>
              <a:t>ydy</a:t>
            </a:r>
            <a:r>
              <a:rPr lang="en-GB" sz="3500" b="1" dirty="0"/>
              <a:t> </a:t>
            </a:r>
            <a:r>
              <a:rPr lang="en-GB" sz="3500" b="1" dirty="0" err="1"/>
              <a:t>teitl</a:t>
            </a:r>
            <a:r>
              <a:rPr lang="en-GB" sz="3500" b="1" dirty="0"/>
              <a:t> y </a:t>
            </a:r>
            <a:r>
              <a:rPr lang="en-GB" sz="3500" b="1" dirty="0" err="1"/>
              <a:t>llyfr</a:t>
            </a:r>
            <a:r>
              <a:rPr lang="en-GB" sz="35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5268134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349755" y="2041098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Pwy</a:t>
            </a:r>
            <a:r>
              <a:rPr lang="en-GB" sz="4400" dirty="0"/>
              <a:t>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4510176" y="4865082"/>
            <a:ext cx="2736304" cy="1584176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/>
              <a:t>Beth?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9418640" y="188634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 err="1"/>
              <a:t>Sut</a:t>
            </a:r>
            <a:r>
              <a:rPr lang="en-GB" sz="4800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2200784" y="351048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Pa?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204027" y="4841476"/>
            <a:ext cx="2448272" cy="1656184"/>
          </a:xfrm>
          <a:prstGeom prst="wedgeEllipseCallout">
            <a:avLst>
              <a:gd name="adj1" fmla="val 42107"/>
              <a:gd name="adj2" fmla="val 54321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Sawl</a:t>
            </a:r>
            <a:r>
              <a:rPr lang="en-GB" sz="4400" dirty="0"/>
              <a:t>?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4510176" y="1956799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Pam?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970368" y="3365839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Ble</a:t>
            </a:r>
            <a:r>
              <a:rPr lang="en-GB" sz="4400" dirty="0"/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B48487-008F-274E-9266-CC8D7CF8CB86}"/>
              </a:ext>
            </a:extLst>
          </p:cNvPr>
          <p:cNvSpPr txBox="1"/>
          <p:nvPr/>
        </p:nvSpPr>
        <p:spPr>
          <a:xfrm>
            <a:off x="420145" y="378109"/>
            <a:ext cx="117347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Gofyn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cwestiynau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      Asking questions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34BAAC8C-3C37-6C46-A6C8-5728091EF387}"/>
              </a:ext>
            </a:extLst>
          </p:cNvPr>
          <p:cNvSpPr/>
          <p:nvPr/>
        </p:nvSpPr>
        <p:spPr>
          <a:xfrm>
            <a:off x="9378608" y="4841476"/>
            <a:ext cx="2736304" cy="1584176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/>
              <a:t>Faint?</a:t>
            </a:r>
          </a:p>
        </p:txBody>
      </p:sp>
    </p:spTree>
    <p:extLst>
      <p:ext uri="{BB962C8B-B14F-4D97-AF65-F5344CB8AC3E}">
        <p14:creationId xmlns:p14="http://schemas.microsoft.com/office/powerpoint/2010/main" val="823800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-1156820" y="5980184"/>
            <a:ext cx="588336" cy="228600"/>
          </a:xfrm>
        </p:spPr>
        <p:txBody>
          <a:bodyPr/>
          <a:lstStyle/>
          <a:p>
            <a:fld id="{58E86766-4038-4FB7-AE8F-9830F1A8AC75}" type="slidenum">
              <a:rPr lang="en-GB" smtClean="0"/>
              <a:t>44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221CF9-FFF4-0344-984D-3FABDE0C6340}"/>
              </a:ext>
            </a:extLst>
          </p:cNvPr>
          <p:cNvSpPr txBox="1"/>
          <p:nvPr/>
        </p:nvSpPr>
        <p:spPr>
          <a:xfrm>
            <a:off x="914400" y="450272"/>
            <a:ext cx="105833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Darllena’r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llyfr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…    Read the book …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27BA4E3-E50F-4E44-8B44-D6C8E6BAA509}"/>
              </a:ext>
            </a:extLst>
          </p:cNvPr>
          <p:cNvSpPr txBox="1">
            <a:spLocks/>
          </p:cNvSpPr>
          <p:nvPr/>
        </p:nvSpPr>
        <p:spPr>
          <a:xfrm>
            <a:off x="355600" y="1863332"/>
            <a:ext cx="5317067" cy="44697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Pwy</a:t>
            </a:r>
            <a:r>
              <a:rPr lang="en-GB" b="1" dirty="0"/>
              <a:t>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parti</a:t>
            </a:r>
            <a:r>
              <a:rPr lang="en-GB" b="1" dirty="0"/>
              <a:t> pen-</a:t>
            </a:r>
            <a:r>
              <a:rPr lang="en-GB" b="1" dirty="0" err="1"/>
              <a:t>blwydd</a:t>
            </a:r>
            <a:r>
              <a:rPr lang="en-GB" b="1" dirty="0"/>
              <a:t>?            </a:t>
            </a:r>
          </a:p>
          <a:p>
            <a:r>
              <a:rPr lang="en-GB" b="1" dirty="0"/>
              <a:t>Beth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Nici</a:t>
            </a:r>
            <a:r>
              <a:rPr lang="en-GB" b="1" dirty="0"/>
              <a:t> a </a:t>
            </a:r>
            <a:r>
              <a:rPr lang="en-GB" b="1" dirty="0" err="1"/>
              <a:t>Cris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wneud</a:t>
            </a:r>
            <a:r>
              <a:rPr lang="en-GB" b="1" dirty="0"/>
              <a:t>?</a:t>
            </a:r>
          </a:p>
          <a:p>
            <a:r>
              <a:rPr lang="en-GB" b="1" dirty="0"/>
              <a:t>Beth </a:t>
            </a:r>
            <a:r>
              <a:rPr lang="en-GB" b="1" dirty="0" err="1"/>
              <a:t>sy’n</a:t>
            </a:r>
            <a:r>
              <a:rPr lang="en-GB" b="1" dirty="0"/>
              <a:t> bod </a:t>
            </a:r>
            <a:r>
              <a:rPr lang="en-GB" b="1" dirty="0" err="1"/>
              <a:t>ar</a:t>
            </a:r>
            <a:r>
              <a:rPr lang="en-GB" b="1" dirty="0"/>
              <a:t> y </a:t>
            </a:r>
            <a:r>
              <a:rPr lang="en-GB" b="1" dirty="0" err="1"/>
              <a:t>sanau</a:t>
            </a:r>
            <a:r>
              <a:rPr lang="en-GB" b="1" dirty="0"/>
              <a:t> </a:t>
            </a:r>
            <a:r>
              <a:rPr lang="en-GB" b="1" dirty="0" err="1"/>
              <a:t>rygbi</a:t>
            </a:r>
            <a:r>
              <a:rPr lang="en-GB" b="1" dirty="0"/>
              <a:t>?</a:t>
            </a:r>
          </a:p>
          <a:p>
            <a:r>
              <a:rPr lang="en-GB" b="1" dirty="0"/>
              <a:t>Pa </a:t>
            </a:r>
            <a:r>
              <a:rPr lang="en-GB" b="1" dirty="0" err="1"/>
              <a:t>liw</a:t>
            </a:r>
            <a:r>
              <a:rPr lang="en-GB" b="1" dirty="0"/>
              <a:t>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siwmpr</a:t>
            </a:r>
            <a:r>
              <a:rPr lang="en-GB" b="1" dirty="0"/>
              <a:t> </a:t>
            </a:r>
            <a:r>
              <a:rPr lang="en-GB" b="1" dirty="0" err="1"/>
              <a:t>Cris</a:t>
            </a:r>
            <a:r>
              <a:rPr lang="en-GB" b="1" dirty="0"/>
              <a:t>?</a:t>
            </a:r>
          </a:p>
          <a:p>
            <a:r>
              <a:rPr lang="en-GB" b="1" dirty="0" err="1"/>
              <a:t>Pwy</a:t>
            </a:r>
            <a:r>
              <a:rPr lang="en-GB" b="1" dirty="0"/>
              <a:t>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mynd</a:t>
            </a:r>
            <a:r>
              <a:rPr lang="en-GB" b="1" dirty="0"/>
              <a:t> </a:t>
            </a:r>
            <a:r>
              <a:rPr lang="en-GB" b="1" dirty="0" err="1"/>
              <a:t>i’r</a:t>
            </a:r>
            <a:r>
              <a:rPr lang="en-GB" b="1" dirty="0"/>
              <a:t> </a:t>
            </a:r>
            <a:r>
              <a:rPr lang="en-GB" b="1" dirty="0" err="1"/>
              <a:t>Ganolfan</a:t>
            </a:r>
            <a:r>
              <a:rPr lang="en-GB" b="1" dirty="0"/>
              <a:t> </a:t>
            </a:r>
            <a:r>
              <a:rPr lang="en-GB" b="1" dirty="0" err="1"/>
              <a:t>Hamdden</a:t>
            </a:r>
            <a:r>
              <a:rPr lang="en-GB" b="1" dirty="0"/>
              <a:t>?</a:t>
            </a:r>
          </a:p>
          <a:p>
            <a:pPr marL="0" indent="0">
              <a:buNone/>
            </a:pPr>
            <a:endParaRPr lang="en-GB" sz="1400" b="1" dirty="0"/>
          </a:p>
          <a:p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Aled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hoffi’r</a:t>
            </a:r>
            <a:r>
              <a:rPr lang="en-GB" b="1" dirty="0"/>
              <a:t> </a:t>
            </a:r>
            <a:r>
              <a:rPr lang="en-GB" b="1" dirty="0" err="1"/>
              <a:t>parti</a:t>
            </a:r>
            <a:r>
              <a:rPr lang="en-GB" b="1" dirty="0"/>
              <a:t>?</a:t>
            </a:r>
          </a:p>
          <a:p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Aled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hoffi</a:t>
            </a:r>
            <a:r>
              <a:rPr lang="en-GB" b="1" dirty="0"/>
              <a:t> </a:t>
            </a:r>
            <a:r>
              <a:rPr lang="en-GB" b="1" dirty="0" err="1"/>
              <a:t>anrheg</a:t>
            </a:r>
            <a:r>
              <a:rPr lang="en-GB" b="1" dirty="0"/>
              <a:t> </a:t>
            </a:r>
            <a:r>
              <a:rPr lang="en-GB" b="1" dirty="0" err="1"/>
              <a:t>Nici</a:t>
            </a:r>
            <a:r>
              <a:rPr lang="en-GB" b="1" dirty="0"/>
              <a:t> a </a:t>
            </a:r>
            <a:r>
              <a:rPr lang="en-GB" b="1" dirty="0" err="1"/>
              <a:t>Cris</a:t>
            </a:r>
            <a:r>
              <a:rPr lang="en-GB" b="1" dirty="0"/>
              <a:t>? </a:t>
            </a:r>
          </a:p>
          <a:p>
            <a:r>
              <a:rPr lang="en-GB" b="1" dirty="0" err="1"/>
              <a:t>Ydych</a:t>
            </a:r>
            <a:r>
              <a:rPr lang="en-GB" b="1" dirty="0"/>
              <a:t> </a:t>
            </a:r>
            <a:r>
              <a:rPr lang="en-GB" b="1" dirty="0" err="1"/>
              <a:t>chi’n</a:t>
            </a:r>
            <a:r>
              <a:rPr lang="en-GB" b="1" dirty="0"/>
              <a:t> </a:t>
            </a:r>
            <a:r>
              <a:rPr lang="en-GB" b="1" dirty="0" err="1"/>
              <a:t>hoffi’r</a:t>
            </a:r>
            <a:r>
              <a:rPr lang="en-GB" b="1" dirty="0"/>
              <a:t> </a:t>
            </a:r>
            <a:r>
              <a:rPr lang="en-GB" b="1" dirty="0" err="1"/>
              <a:t>stori</a:t>
            </a:r>
            <a:r>
              <a:rPr lang="en-GB" b="1" dirty="0"/>
              <a:t>?  Pam?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B183E96-B81F-544D-88F8-A6E7F2CBB8FC}"/>
              </a:ext>
            </a:extLst>
          </p:cNvPr>
          <p:cNvSpPr txBox="1">
            <a:spLocks/>
          </p:cNvSpPr>
          <p:nvPr/>
        </p:nvSpPr>
        <p:spPr>
          <a:xfrm>
            <a:off x="7439433" y="1863332"/>
            <a:ext cx="4752567" cy="44697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Who’s having a birthday party?            </a:t>
            </a:r>
          </a:p>
          <a:p>
            <a:r>
              <a:rPr lang="en-GB" i="1" dirty="0"/>
              <a:t>What are </a:t>
            </a:r>
            <a:r>
              <a:rPr lang="en-GB" i="1" dirty="0" err="1"/>
              <a:t>Nici</a:t>
            </a:r>
            <a:r>
              <a:rPr lang="en-GB" i="1" dirty="0"/>
              <a:t> and </a:t>
            </a:r>
            <a:r>
              <a:rPr lang="en-GB" i="1" dirty="0" err="1"/>
              <a:t>Cris</a:t>
            </a:r>
            <a:r>
              <a:rPr lang="en-GB" i="1" dirty="0"/>
              <a:t> doing ?</a:t>
            </a:r>
          </a:p>
          <a:p>
            <a:r>
              <a:rPr lang="en-GB" i="1" dirty="0"/>
              <a:t>What is wrong with the </a:t>
            </a:r>
            <a:r>
              <a:rPr lang="en-GB" i="1" dirty="0" err="1"/>
              <a:t>rubgy</a:t>
            </a:r>
            <a:r>
              <a:rPr lang="en-GB" i="1" dirty="0"/>
              <a:t> socks?</a:t>
            </a:r>
          </a:p>
          <a:p>
            <a:r>
              <a:rPr lang="en-GB" i="1" dirty="0"/>
              <a:t>What colour is </a:t>
            </a:r>
            <a:r>
              <a:rPr lang="en-GB" i="1" dirty="0" err="1"/>
              <a:t>Cris’s</a:t>
            </a:r>
            <a:r>
              <a:rPr lang="en-GB" i="1" dirty="0"/>
              <a:t> jumper?</a:t>
            </a:r>
          </a:p>
          <a:p>
            <a:r>
              <a:rPr lang="en-GB" i="1" dirty="0"/>
              <a:t>Who’s going to the Leisure Centre?</a:t>
            </a:r>
          </a:p>
          <a:p>
            <a:pPr marL="0" indent="0">
              <a:buNone/>
            </a:pPr>
            <a:endParaRPr lang="en-GB" sz="1100" i="1" dirty="0"/>
          </a:p>
          <a:p>
            <a:r>
              <a:rPr lang="en-GB" i="1" dirty="0"/>
              <a:t>Does </a:t>
            </a:r>
            <a:r>
              <a:rPr lang="en-GB" i="1" dirty="0" err="1"/>
              <a:t>Aled</a:t>
            </a:r>
            <a:r>
              <a:rPr lang="en-GB" i="1" dirty="0"/>
              <a:t> like the party?</a:t>
            </a:r>
          </a:p>
          <a:p>
            <a:r>
              <a:rPr lang="en-GB" i="1" dirty="0"/>
              <a:t>Does </a:t>
            </a:r>
            <a:r>
              <a:rPr lang="en-GB" i="1" dirty="0" err="1"/>
              <a:t>Aled</a:t>
            </a:r>
            <a:r>
              <a:rPr lang="en-GB" i="1" dirty="0"/>
              <a:t> like </a:t>
            </a:r>
            <a:r>
              <a:rPr lang="en-GB" i="1" dirty="0" err="1"/>
              <a:t>Nici</a:t>
            </a:r>
            <a:r>
              <a:rPr lang="en-GB" i="1" dirty="0"/>
              <a:t> and </a:t>
            </a:r>
            <a:r>
              <a:rPr lang="en-GB" i="1" dirty="0" err="1"/>
              <a:t>Cris’s</a:t>
            </a:r>
            <a:r>
              <a:rPr lang="en-GB" i="1" dirty="0"/>
              <a:t> present?</a:t>
            </a:r>
          </a:p>
          <a:p>
            <a:r>
              <a:rPr lang="en-GB" i="1" dirty="0"/>
              <a:t>Do you like this story?  Why?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91C9578-F220-A743-8A64-F7BC2B7C2C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849" y="1219713"/>
            <a:ext cx="1706841" cy="240202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DC1D91-5A36-0E4A-9378-F6A44C5F39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13175" y="3621741"/>
            <a:ext cx="2253268" cy="225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68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88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2082800"/>
            <a:ext cx="10550504" cy="3894667"/>
          </a:xfrm>
        </p:spPr>
        <p:txBody>
          <a:bodyPr>
            <a:normAutofit lnSpcReduction="10000"/>
          </a:bodyPr>
          <a:lstStyle/>
          <a:p>
            <a:r>
              <a:rPr lang="en-GB" sz="2500" b="1" dirty="0" err="1"/>
              <a:t>Fy</a:t>
            </a:r>
            <a:r>
              <a:rPr lang="en-GB" sz="2500" b="1" dirty="0"/>
              <a:t> </a:t>
            </a:r>
            <a:r>
              <a:rPr lang="en-GB" sz="2500" b="1" dirty="0" err="1"/>
              <a:t>hoff</a:t>
            </a:r>
            <a:r>
              <a:rPr lang="en-GB" sz="2500" b="1" dirty="0"/>
              <a:t>…. </a:t>
            </a:r>
            <a:r>
              <a:rPr lang="en-GB" sz="2500" b="1" dirty="0" err="1"/>
              <a:t>i</a:t>
            </a:r>
            <a:r>
              <a:rPr lang="en-GB" sz="2500" b="1" dirty="0"/>
              <a:t>					</a:t>
            </a:r>
            <a:r>
              <a:rPr lang="en-GB" sz="2500" i="1" dirty="0"/>
              <a:t>My favourite</a:t>
            </a:r>
          </a:p>
          <a:p>
            <a:r>
              <a:rPr lang="en-GB" sz="2500" b="1" dirty="0" err="1"/>
              <a:t>Dy</a:t>
            </a:r>
            <a:r>
              <a:rPr lang="en-GB" sz="2500" b="1" dirty="0"/>
              <a:t> </a:t>
            </a:r>
            <a:r>
              <a:rPr lang="en-GB" sz="2500" b="1" dirty="0" err="1"/>
              <a:t>hoff</a:t>
            </a:r>
            <a:r>
              <a:rPr lang="en-GB" sz="2500" b="1" dirty="0"/>
              <a:t>… di</a:t>
            </a:r>
            <a:r>
              <a:rPr lang="en-GB" sz="2500" b="1" i="1" dirty="0"/>
              <a:t>				</a:t>
            </a:r>
            <a:r>
              <a:rPr lang="en-GB" sz="2500" i="1" dirty="0"/>
              <a:t>Your favourite </a:t>
            </a:r>
          </a:p>
          <a:p>
            <a:endParaRPr lang="en-GB" sz="2500" b="1" i="1" dirty="0"/>
          </a:p>
          <a:p>
            <a:r>
              <a:rPr lang="en-GB" sz="2500" b="1" dirty="0"/>
              <a:t>Beth </a:t>
            </a:r>
            <a:r>
              <a:rPr lang="en-GB" sz="2500" b="1" dirty="0" err="1"/>
              <a:t>ydy</a:t>
            </a:r>
            <a:r>
              <a:rPr lang="en-GB" sz="2500" b="1" dirty="0"/>
              <a:t> </a:t>
            </a:r>
            <a:r>
              <a:rPr lang="en-GB" sz="2500" b="1" dirty="0" err="1"/>
              <a:t>dy</a:t>
            </a:r>
            <a:r>
              <a:rPr lang="en-GB" sz="2500" b="1" dirty="0"/>
              <a:t> </a:t>
            </a:r>
            <a:r>
              <a:rPr lang="en-GB" sz="2500" b="1" dirty="0" err="1"/>
              <a:t>hoff</a:t>
            </a:r>
            <a:r>
              <a:rPr lang="en-GB" sz="2500" b="1" dirty="0"/>
              <a:t> </a:t>
            </a:r>
            <a:r>
              <a:rPr lang="en-GB" sz="2500" b="1" dirty="0" err="1">
                <a:solidFill>
                  <a:srgbClr val="FF0000"/>
                </a:solidFill>
              </a:rPr>
              <a:t>l</a:t>
            </a:r>
            <a:r>
              <a:rPr lang="en-GB" sz="2500" b="1" dirty="0" err="1"/>
              <a:t>iw</a:t>
            </a:r>
            <a:r>
              <a:rPr lang="en-GB" sz="2500" b="1" dirty="0"/>
              <a:t> di?			</a:t>
            </a:r>
            <a:r>
              <a:rPr lang="en-GB" sz="2500" i="1" dirty="0" err="1"/>
              <a:t>Fy</a:t>
            </a:r>
            <a:r>
              <a:rPr lang="en-GB" sz="2500" i="1" dirty="0"/>
              <a:t> </a:t>
            </a:r>
            <a:r>
              <a:rPr lang="en-GB" sz="2500" i="1" dirty="0" err="1"/>
              <a:t>hoff</a:t>
            </a:r>
            <a:r>
              <a:rPr lang="en-GB" sz="2500" i="1" dirty="0"/>
              <a:t> </a:t>
            </a:r>
            <a:r>
              <a:rPr lang="en-GB" sz="2500" i="1" dirty="0" err="1"/>
              <a:t>liw</a:t>
            </a:r>
            <a:r>
              <a:rPr lang="en-GB" sz="2500" i="1" dirty="0"/>
              <a:t> </a:t>
            </a:r>
            <a:r>
              <a:rPr lang="en-GB" sz="2500" i="1" dirty="0" err="1"/>
              <a:t>i</a:t>
            </a:r>
            <a:r>
              <a:rPr lang="en-GB" sz="2500" i="1" dirty="0"/>
              <a:t> </a:t>
            </a:r>
            <a:r>
              <a:rPr lang="en-GB" sz="2500" i="1" dirty="0" err="1"/>
              <a:t>ydy</a:t>
            </a:r>
            <a:r>
              <a:rPr lang="en-GB" sz="2500" i="1" dirty="0"/>
              <a:t>…</a:t>
            </a:r>
          </a:p>
          <a:p>
            <a:r>
              <a:rPr lang="en-GB" sz="2500" b="1" dirty="0"/>
              <a:t>Beth </a:t>
            </a:r>
            <a:r>
              <a:rPr lang="en-GB" sz="2500" b="1" dirty="0" err="1"/>
              <a:t>ydy</a:t>
            </a:r>
            <a:r>
              <a:rPr lang="en-GB" sz="2500" b="1" dirty="0"/>
              <a:t> </a:t>
            </a:r>
            <a:r>
              <a:rPr lang="en-GB" sz="2500" b="1" dirty="0" err="1"/>
              <a:t>dy</a:t>
            </a:r>
            <a:r>
              <a:rPr lang="en-GB" sz="2500" b="1" dirty="0"/>
              <a:t> </a:t>
            </a:r>
            <a:r>
              <a:rPr lang="en-GB" sz="2500" b="1" dirty="0" err="1"/>
              <a:t>hoff</a:t>
            </a:r>
            <a:r>
              <a:rPr lang="en-GB" sz="2500" b="1" dirty="0"/>
              <a:t> </a:t>
            </a:r>
            <a:r>
              <a:rPr lang="en-GB" sz="2500" b="1" dirty="0" err="1">
                <a:solidFill>
                  <a:srgbClr val="FF0000"/>
                </a:solidFill>
              </a:rPr>
              <a:t>l</a:t>
            </a:r>
            <a:r>
              <a:rPr lang="en-GB" sz="2500" b="1" dirty="0" err="1"/>
              <a:t>yfr</a:t>
            </a:r>
            <a:r>
              <a:rPr lang="en-GB" sz="2500" b="1" dirty="0"/>
              <a:t> di?		</a:t>
            </a:r>
            <a:r>
              <a:rPr lang="en-GB" sz="2500" i="1" dirty="0" err="1"/>
              <a:t>Fy</a:t>
            </a:r>
            <a:r>
              <a:rPr lang="en-GB" sz="2500" i="1" dirty="0"/>
              <a:t> </a:t>
            </a:r>
            <a:r>
              <a:rPr lang="en-GB" sz="2500" i="1" dirty="0" err="1"/>
              <a:t>hoff</a:t>
            </a:r>
            <a:r>
              <a:rPr lang="en-GB" sz="2500" i="1" dirty="0"/>
              <a:t> </a:t>
            </a:r>
            <a:r>
              <a:rPr lang="en-GB" sz="2500" i="1" dirty="0" err="1"/>
              <a:t>lyfr</a:t>
            </a:r>
            <a:r>
              <a:rPr lang="en-GB" sz="2500" i="1" dirty="0"/>
              <a:t> </a:t>
            </a:r>
            <a:r>
              <a:rPr lang="en-GB" sz="2500" i="1" dirty="0" err="1"/>
              <a:t>i</a:t>
            </a:r>
            <a:r>
              <a:rPr lang="en-GB" sz="2500" i="1" dirty="0"/>
              <a:t> </a:t>
            </a:r>
            <a:r>
              <a:rPr lang="en-GB" sz="2500" i="1" dirty="0" err="1"/>
              <a:t>ydy</a:t>
            </a:r>
            <a:r>
              <a:rPr lang="en-GB" sz="2500" i="1" dirty="0"/>
              <a:t>…</a:t>
            </a:r>
          </a:p>
          <a:p>
            <a:pPr marL="0" indent="0">
              <a:buNone/>
            </a:pPr>
            <a:endParaRPr lang="en-GB" sz="2500" b="1" dirty="0"/>
          </a:p>
          <a:p>
            <a:r>
              <a:rPr lang="en-GB" sz="2500" b="1" dirty="0" err="1"/>
              <a:t>Pwy</a:t>
            </a:r>
            <a:r>
              <a:rPr lang="en-GB" sz="2500" b="1" dirty="0"/>
              <a:t> </a:t>
            </a:r>
            <a:r>
              <a:rPr lang="en-GB" sz="2500" b="1" dirty="0" err="1"/>
              <a:t>ydy</a:t>
            </a:r>
            <a:r>
              <a:rPr lang="en-GB" sz="2500" b="1" dirty="0"/>
              <a:t> </a:t>
            </a:r>
            <a:r>
              <a:rPr lang="en-GB" sz="2500" b="1" dirty="0" err="1"/>
              <a:t>dy</a:t>
            </a:r>
            <a:r>
              <a:rPr lang="en-GB" sz="2500" b="1" dirty="0"/>
              <a:t> </a:t>
            </a:r>
            <a:r>
              <a:rPr lang="en-GB" sz="2500" b="1" dirty="0" err="1"/>
              <a:t>hoff</a:t>
            </a:r>
            <a:r>
              <a:rPr lang="en-GB" sz="2500" b="1" dirty="0"/>
              <a:t> </a:t>
            </a:r>
            <a:r>
              <a:rPr lang="en-GB" sz="2500" b="1" dirty="0" err="1">
                <a:solidFill>
                  <a:srgbClr val="FF0000"/>
                </a:solidFill>
              </a:rPr>
              <a:t>g</a:t>
            </a:r>
            <a:r>
              <a:rPr lang="en-GB" sz="2500" b="1" dirty="0" err="1"/>
              <a:t>ymeriad</a:t>
            </a:r>
            <a:r>
              <a:rPr lang="en-GB" sz="2500" b="1" dirty="0"/>
              <a:t> di?    	</a:t>
            </a:r>
            <a:r>
              <a:rPr lang="en-GB" sz="2500" i="1" dirty="0" err="1"/>
              <a:t>Fy</a:t>
            </a:r>
            <a:r>
              <a:rPr lang="en-GB" sz="2500" i="1" dirty="0"/>
              <a:t> </a:t>
            </a:r>
            <a:r>
              <a:rPr lang="en-GB" sz="2500" i="1" dirty="0" err="1"/>
              <a:t>hoff</a:t>
            </a:r>
            <a:r>
              <a:rPr lang="en-GB" sz="2500" i="1" dirty="0"/>
              <a:t> </a:t>
            </a:r>
            <a:r>
              <a:rPr lang="en-GB" sz="2500" i="1" dirty="0" err="1"/>
              <a:t>gymeriad</a:t>
            </a:r>
            <a:r>
              <a:rPr lang="en-GB" sz="2500" i="1" dirty="0"/>
              <a:t> </a:t>
            </a:r>
            <a:r>
              <a:rPr lang="en-GB" sz="2500" i="1" dirty="0" err="1"/>
              <a:t>ydy</a:t>
            </a:r>
            <a:r>
              <a:rPr lang="en-GB" sz="2500" i="1" dirty="0"/>
              <a:t> ..</a:t>
            </a:r>
          </a:p>
          <a:p>
            <a:endParaRPr lang="en-GB" sz="2500" b="1" dirty="0"/>
          </a:p>
          <a:p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98A0FB-AC98-B04D-A7CD-F293EEBEB8A1}"/>
              </a:ext>
            </a:extLst>
          </p:cNvPr>
          <p:cNvSpPr txBox="1"/>
          <p:nvPr/>
        </p:nvSpPr>
        <p:spPr>
          <a:xfrm>
            <a:off x="1456268" y="512192"/>
            <a:ext cx="9347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Hoff             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Favourite</a:t>
            </a:r>
            <a:endParaRPr lang="en-US" sz="4400" b="1" dirty="0">
              <a:solidFill>
                <a:srgbClr val="FF0000"/>
              </a:solidFill>
              <a:latin typeface="Segoe Print" panose="02000800000000000000" pitchFamily="2" charset="0"/>
            </a:endParaRP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32D7E217-57A3-184F-BCC9-E06AB6E068E7}"/>
              </a:ext>
            </a:extLst>
          </p:cNvPr>
          <p:cNvSpPr/>
          <p:nvPr/>
        </p:nvSpPr>
        <p:spPr>
          <a:xfrm>
            <a:off x="8979068" y="2883966"/>
            <a:ext cx="3212932" cy="229233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hoff</a:t>
            </a:r>
            <a:r>
              <a:rPr lang="en-US" sz="2400" b="1" dirty="0">
                <a:solidFill>
                  <a:schemeClr val="bg1"/>
                </a:solidFill>
              </a:rPr>
              <a:t> + </a:t>
            </a:r>
            <a:r>
              <a:rPr lang="en-US" sz="2400" b="1" dirty="0" err="1">
                <a:solidFill>
                  <a:schemeClr val="bg1"/>
                </a:solidFill>
              </a:rPr>
              <a:t>treiglad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meddal</a:t>
            </a:r>
            <a:endParaRPr lang="en-US" sz="2400" b="1" dirty="0">
              <a:solidFill>
                <a:schemeClr val="bg1"/>
              </a:solidFill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EAEE1F-E19B-AE46-B37F-82934B63F3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12075" y="-23465"/>
            <a:ext cx="1840753" cy="184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88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7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1332"/>
            <a:ext cx="5283200" cy="3572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Beth </a:t>
            </a:r>
            <a:r>
              <a:rPr lang="en-GB" sz="2400" b="1" dirty="0" err="1"/>
              <a:t>ydy</a:t>
            </a:r>
            <a:r>
              <a:rPr lang="en-GB" sz="2400" b="1" dirty="0"/>
              <a:t> </a:t>
            </a:r>
            <a:r>
              <a:rPr lang="en-GB" sz="2400" b="1" dirty="0" err="1"/>
              <a:t>dy</a:t>
            </a:r>
            <a:r>
              <a:rPr lang="en-GB" sz="2400" b="1" dirty="0"/>
              <a:t> </a:t>
            </a:r>
            <a:r>
              <a:rPr lang="en-GB" sz="2400" b="1" dirty="0" err="1"/>
              <a:t>hoff</a:t>
            </a:r>
            <a:r>
              <a:rPr lang="en-GB" sz="2400" b="1" dirty="0"/>
              <a:t> ran di </a:t>
            </a:r>
            <a:r>
              <a:rPr lang="en-GB" sz="2400" b="1" dirty="0" err="1"/>
              <a:t>o’r</a:t>
            </a:r>
            <a:r>
              <a:rPr lang="en-GB" sz="2400" b="1" dirty="0"/>
              <a:t> </a:t>
            </a:r>
            <a:r>
              <a:rPr lang="en-GB" sz="2400" b="1" dirty="0" err="1"/>
              <a:t>stori</a:t>
            </a:r>
            <a:r>
              <a:rPr lang="en-GB" sz="2400" b="1" dirty="0"/>
              <a:t>?</a:t>
            </a:r>
          </a:p>
          <a:p>
            <a:pPr marL="0" indent="0">
              <a:buNone/>
            </a:pPr>
            <a:r>
              <a:rPr lang="en-GB" sz="2400" b="1" dirty="0"/>
              <a:t>Beth </a:t>
            </a:r>
            <a:r>
              <a:rPr lang="en-GB" sz="2400" b="1" dirty="0" err="1"/>
              <a:t>ydy</a:t>
            </a:r>
            <a:r>
              <a:rPr lang="en-GB" sz="2400" b="1" dirty="0"/>
              <a:t> </a:t>
            </a:r>
            <a:r>
              <a:rPr lang="en-GB" sz="2400" b="1" dirty="0" err="1"/>
              <a:t>dy</a:t>
            </a:r>
            <a:r>
              <a:rPr lang="en-GB" sz="2400" b="1" dirty="0"/>
              <a:t> </a:t>
            </a:r>
            <a:r>
              <a:rPr lang="en-GB" sz="2400" b="1" dirty="0" err="1"/>
              <a:t>hoff</a:t>
            </a:r>
            <a:r>
              <a:rPr lang="en-GB" sz="2400" b="1" dirty="0"/>
              <a:t> air di?</a:t>
            </a:r>
          </a:p>
          <a:p>
            <a:pPr marL="0" indent="0">
              <a:buNone/>
            </a:pPr>
            <a:r>
              <a:rPr lang="en-GB" sz="2400" b="1" dirty="0"/>
              <a:t>Beth </a:t>
            </a:r>
            <a:r>
              <a:rPr lang="en-GB" sz="2400" b="1" dirty="0" err="1"/>
              <a:t>sy’n</a:t>
            </a:r>
            <a:r>
              <a:rPr lang="en-GB" sz="2400" b="1" dirty="0"/>
              <a:t> </a:t>
            </a:r>
            <a:r>
              <a:rPr lang="en-GB" sz="2400" b="1" dirty="0" err="1"/>
              <a:t>digwydd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y </a:t>
            </a:r>
            <a:r>
              <a:rPr lang="en-GB" sz="2400" b="1" dirty="0" err="1"/>
              <a:t>dechrau</a:t>
            </a:r>
            <a:r>
              <a:rPr lang="en-GB" sz="2400" b="1" dirty="0"/>
              <a:t>?</a:t>
            </a:r>
          </a:p>
          <a:p>
            <a:pPr marL="0" indent="0">
              <a:buNone/>
            </a:pPr>
            <a:r>
              <a:rPr lang="en-GB" sz="2400" b="1" dirty="0"/>
              <a:t>Beth </a:t>
            </a:r>
            <a:r>
              <a:rPr lang="en-GB" sz="2400" b="1" dirty="0" err="1"/>
              <a:t>sy’n</a:t>
            </a:r>
            <a:r>
              <a:rPr lang="en-GB" sz="2400" b="1" dirty="0"/>
              <a:t> </a:t>
            </a:r>
            <a:r>
              <a:rPr lang="en-GB" sz="2400" b="1" dirty="0" err="1"/>
              <a:t>digwydd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y </a:t>
            </a:r>
            <a:r>
              <a:rPr lang="en-GB" sz="2400" b="1" dirty="0" err="1"/>
              <a:t>canol</a:t>
            </a:r>
            <a:r>
              <a:rPr lang="en-GB" sz="2400" b="1" dirty="0"/>
              <a:t>?</a:t>
            </a:r>
          </a:p>
          <a:p>
            <a:pPr marL="0" indent="0">
              <a:buNone/>
            </a:pPr>
            <a:r>
              <a:rPr lang="en-GB" sz="2400" b="1" dirty="0"/>
              <a:t>Beth </a:t>
            </a:r>
            <a:r>
              <a:rPr lang="en-GB" sz="2400" b="1" dirty="0" err="1"/>
              <a:t>sy’n</a:t>
            </a:r>
            <a:r>
              <a:rPr lang="en-GB" sz="2400" b="1" dirty="0"/>
              <a:t> </a:t>
            </a:r>
            <a:r>
              <a:rPr lang="en-GB" sz="2400" b="1" dirty="0" err="1"/>
              <a:t>digwydd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y </a:t>
            </a:r>
            <a:r>
              <a:rPr lang="en-GB" sz="2400" b="1" dirty="0" err="1"/>
              <a:t>diwedd</a:t>
            </a:r>
            <a:r>
              <a:rPr lang="en-GB" sz="2400" b="1" dirty="0"/>
              <a:t>?</a:t>
            </a:r>
          </a:p>
          <a:p>
            <a:pPr marL="0" indent="0">
              <a:buNone/>
            </a:pPr>
            <a:r>
              <a:rPr lang="en-GB" sz="2400" b="1" dirty="0"/>
              <a:t>Pa </a:t>
            </a:r>
            <a:r>
              <a:rPr lang="en-GB" sz="2400" b="1" dirty="0" err="1"/>
              <a:t>fath</a:t>
            </a:r>
            <a:r>
              <a:rPr lang="en-GB" sz="2400" b="1" dirty="0"/>
              <a:t> o </a:t>
            </a:r>
            <a:r>
              <a:rPr lang="en-GB" sz="2400" b="1" dirty="0" err="1"/>
              <a:t>lyfr</a:t>
            </a:r>
            <a:r>
              <a:rPr lang="en-GB" sz="2400" b="1" dirty="0"/>
              <a:t> </a:t>
            </a:r>
            <a:r>
              <a:rPr lang="en-GB" sz="2400" b="1" dirty="0" err="1"/>
              <a:t>ydy</a:t>
            </a:r>
            <a:r>
              <a:rPr lang="en-GB" sz="2400" b="1" dirty="0"/>
              <a:t> </a:t>
            </a:r>
            <a:r>
              <a:rPr lang="en-GB" sz="2400" b="1" dirty="0" err="1"/>
              <a:t>hwn</a:t>
            </a:r>
            <a:r>
              <a:rPr lang="en-GB" sz="2400" b="1" dirty="0"/>
              <a:t>?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8907B9-3627-A14E-BEA3-1FB27DE84DC9}"/>
              </a:ext>
            </a:extLst>
          </p:cNvPr>
          <p:cNvSpPr txBox="1"/>
          <p:nvPr/>
        </p:nvSpPr>
        <p:spPr>
          <a:xfrm>
            <a:off x="914400" y="450272"/>
            <a:ext cx="105833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Ar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ôl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darllen</a:t>
            </a:r>
            <a:r>
              <a:rPr lang="en-US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…       After reading …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70DCECF-2AED-1744-89CE-3C34D5966E8B}"/>
              </a:ext>
            </a:extLst>
          </p:cNvPr>
          <p:cNvSpPr txBox="1">
            <a:spLocks/>
          </p:cNvSpPr>
          <p:nvPr/>
        </p:nvSpPr>
        <p:spPr>
          <a:xfrm>
            <a:off x="6688666" y="2201332"/>
            <a:ext cx="5283200" cy="35729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is your favourite part of the story?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is your favourite word?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is happening at the beginning?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is happening in the middle?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is happening at the end?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i="1" dirty="0"/>
              <a:t>What kind of book is this?</a:t>
            </a:r>
            <a:endParaRPr lang="en-GB" i="1" dirty="0"/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265A35-1C67-2441-8C57-3A8E9BE8DE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065059" y="36372"/>
            <a:ext cx="1860396" cy="186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03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737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A8907B9-3627-A14E-BEA3-1FB27DE84DC9}"/>
              </a:ext>
            </a:extLst>
          </p:cNvPr>
          <p:cNvSpPr txBox="1"/>
          <p:nvPr/>
        </p:nvSpPr>
        <p:spPr>
          <a:xfrm>
            <a:off x="197224" y="360624"/>
            <a:ext cx="117925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Rhai</a:t>
            </a:r>
            <a:r>
              <a:rPr lang="en-US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llyfrau</a:t>
            </a:r>
            <a:r>
              <a:rPr lang="en-US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addas</a:t>
            </a:r>
            <a:r>
              <a:rPr lang="en-US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 …   Some suitable books 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4A51B3-47E2-854B-8336-C3D4C66F9A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224" y="1308082"/>
            <a:ext cx="5308600" cy="2460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AECE6E-4B3C-8947-8DD7-06DED71CB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8123" y="1068510"/>
            <a:ext cx="1575547" cy="22156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38ACD3F-9246-9C48-90F6-E6807CBAF0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27130" y="1308082"/>
            <a:ext cx="1575547" cy="22156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289A89-33AC-414C-9CC1-7EE357FD66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2957" y="3885705"/>
            <a:ext cx="2085043" cy="29722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71D4719-C573-7843-9C1C-80118F05B9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3782" y="4007737"/>
            <a:ext cx="1193800" cy="1701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65B2367-15BA-2C46-A708-66EA3852A5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87582" y="4858637"/>
            <a:ext cx="1193800" cy="17018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9E36A55-1EE0-794C-A658-174DFFC8B4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29817" y="3852733"/>
            <a:ext cx="4167707" cy="28710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B09A48-37BA-964F-B362-0E87BB14B3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51606" y="1518983"/>
            <a:ext cx="1856994" cy="248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22478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5B720EE-D776-7D4C-85AC-9480140A21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137" b="22446"/>
          <a:stretch/>
        </p:blipFill>
        <p:spPr>
          <a:xfrm>
            <a:off x="0" y="-54181"/>
            <a:ext cx="12192000" cy="69121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91911C-E625-9A47-A870-B30B52C5BFAA}"/>
              </a:ext>
            </a:extLst>
          </p:cNvPr>
          <p:cNvSpPr txBox="1"/>
          <p:nvPr/>
        </p:nvSpPr>
        <p:spPr>
          <a:xfrm>
            <a:off x="1837266" y="304800"/>
            <a:ext cx="851746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Mwynhewch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 a </a:t>
            </a:r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phob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lwc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yn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yr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88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ysgol</a:t>
            </a:r>
            <a:r>
              <a:rPr lang="en-US" sz="8800" b="1" dirty="0">
                <a:solidFill>
                  <a:schemeClr val="bg1"/>
                </a:solidFill>
                <a:latin typeface="Segoe Print" panose="0200080000000000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076175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2E2B91-B1BD-9342-97AB-B43261EAF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24133" cy="68241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7B976C-BAF9-ED44-A5C3-2BA3CD068B44}"/>
              </a:ext>
            </a:extLst>
          </p:cNvPr>
          <p:cNvSpPr txBox="1"/>
          <p:nvPr/>
        </p:nvSpPr>
        <p:spPr>
          <a:xfrm>
            <a:off x="6361641" y="657466"/>
            <a:ext cx="5429249" cy="5509200"/>
          </a:xfrm>
          <a:prstGeom prst="rect">
            <a:avLst/>
          </a:prstGeom>
          <a:solidFill>
            <a:schemeClr val="tx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Diolch</a:t>
            </a:r>
            <a:r>
              <a:rPr lang="en-US" sz="2400" b="1" dirty="0">
                <a:solidFill>
                  <a:schemeClr val="bg1"/>
                </a:solidFill>
              </a:rPr>
              <a:t> am </a:t>
            </a:r>
            <a:r>
              <a:rPr lang="en-US" sz="2400" b="1" dirty="0" err="1">
                <a:solidFill>
                  <a:schemeClr val="bg1"/>
                </a:solidFill>
              </a:rPr>
              <a:t>ymateb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bositif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chadwch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ddiogel</a:t>
            </a:r>
            <a:r>
              <a:rPr lang="en-US" sz="2400" b="1" dirty="0">
                <a:solidFill>
                  <a:schemeClr val="bg1"/>
                </a:solidFill>
              </a:rPr>
              <a:t> tan y </a:t>
            </a:r>
            <a:r>
              <a:rPr lang="en-US" sz="2400" b="1" dirty="0" err="1">
                <a:solidFill>
                  <a:schemeClr val="bg1"/>
                </a:solidFill>
              </a:rPr>
              <a:t>tro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nesaf</a:t>
            </a:r>
            <a:r>
              <a:rPr lang="en-US" sz="24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Thank you for your positive attitude and keep safe until next time ….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13.4.2021 (?)</a:t>
            </a:r>
          </a:p>
          <a:p>
            <a:pPr algn="ctr"/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 err="1">
                <a:solidFill>
                  <a:srgbClr val="FFC000"/>
                </a:solidFill>
                <a:latin typeface="Segoe Print" panose="02000800000000000000" pitchFamily="2" charset="0"/>
              </a:rPr>
              <a:t>Cofiwch</a:t>
            </a:r>
            <a:r>
              <a:rPr lang="en-US" sz="4000" b="1" dirty="0">
                <a:solidFill>
                  <a:srgbClr val="FFC000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rgbClr val="FFC000"/>
                </a:solidFill>
                <a:latin typeface="Segoe Print" panose="02000800000000000000" pitchFamily="2" charset="0"/>
              </a:rPr>
              <a:t>siarad</a:t>
            </a:r>
            <a:r>
              <a:rPr lang="en-US" sz="4000" b="1" dirty="0">
                <a:solidFill>
                  <a:srgbClr val="FFC000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rgbClr val="FFC000"/>
                </a:solidFill>
                <a:latin typeface="Segoe Print" panose="02000800000000000000" pitchFamily="2" charset="0"/>
              </a:rPr>
              <a:t>Cymraeg</a:t>
            </a:r>
            <a:r>
              <a:rPr lang="en-US" sz="4000" b="1" dirty="0">
                <a:solidFill>
                  <a:srgbClr val="FFC000"/>
                </a:solidFill>
                <a:latin typeface="Segoe Print" panose="0200080000000000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24773335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2754</TotalTime>
  <Words>2455</Words>
  <Application>Microsoft Macintosh PowerPoint</Application>
  <PresentationFormat>Widescreen</PresentationFormat>
  <Paragraphs>418</Paragraphs>
  <Slides>50</Slides>
  <Notes>3</Notes>
  <HiddenSlides>0</HiddenSlides>
  <MMClips>6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63" baseType="lpstr">
      <vt:lpstr>MS Mincho</vt:lpstr>
      <vt:lpstr>American Typewriter</vt:lpstr>
      <vt:lpstr>Arial</vt:lpstr>
      <vt:lpstr>Arial Rounded MT Bold</vt:lpstr>
      <vt:lpstr>Ayuthaya</vt:lpstr>
      <vt:lpstr>Calibri</vt:lpstr>
      <vt:lpstr>Century Gothic</vt:lpstr>
      <vt:lpstr>Cooper Black</vt:lpstr>
      <vt:lpstr>Gill Sans MT</vt:lpstr>
      <vt:lpstr>Segoe Print</vt:lpstr>
      <vt:lpstr>Segoe Script</vt:lpstr>
      <vt:lpstr>Times New Roman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Gofyn cwestiwn                  Asking a question</vt:lpstr>
      <vt:lpstr>Amser cofrestru ...              Registration time ... 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Welsh Language Competency Framework for Teachers.</vt:lpstr>
      <vt:lpstr>What to include?  Part 1</vt:lpstr>
      <vt:lpstr>What to include?  Part 2</vt:lpstr>
      <vt:lpstr>How to submit?</vt:lpstr>
      <vt:lpstr>Submission date: </vt:lpstr>
      <vt:lpstr>Oes cwestiwn?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Portffolio cymraeg: adborth 2019-20  Welsh portfolio : feedback 2019-20</vt:lpstr>
      <vt:lpstr>Portffolio cymraeg: adborth 2019-20  Welsh portfolio : feedback 2019-20</vt:lpstr>
      <vt:lpstr>Portffolio cymraeg: adborth 2019-20  Welsh portfolio : feedback 2019-20</vt:lpstr>
      <vt:lpstr>Oes cwestiwn?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241</cp:revision>
  <cp:lastPrinted>2020-10-12T18:34:26Z</cp:lastPrinted>
  <dcterms:created xsi:type="dcterms:W3CDTF">2020-09-11T11:29:22Z</dcterms:created>
  <dcterms:modified xsi:type="dcterms:W3CDTF">2020-12-01T12:40:18Z</dcterms:modified>
</cp:coreProperties>
</file>