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1" r:id="rId3"/>
    <p:sldId id="282" r:id="rId4"/>
    <p:sldId id="257" r:id="rId5"/>
    <p:sldId id="275" r:id="rId6"/>
    <p:sldId id="270" r:id="rId7"/>
    <p:sldId id="284" r:id="rId8"/>
    <p:sldId id="258" r:id="rId9"/>
    <p:sldId id="259" r:id="rId10"/>
    <p:sldId id="260" r:id="rId11"/>
    <p:sldId id="261" r:id="rId12"/>
    <p:sldId id="262" r:id="rId13"/>
    <p:sldId id="263" r:id="rId14"/>
    <p:sldId id="264" r:id="rId15"/>
    <p:sldId id="266" r:id="rId16"/>
    <p:sldId id="269" r:id="rId17"/>
    <p:sldId id="283" r:id="rId18"/>
    <p:sldId id="271" r:id="rId19"/>
    <p:sldId id="272" r:id="rId20"/>
    <p:sldId id="273" r:id="rId21"/>
    <p:sldId id="277" r:id="rId22"/>
    <p:sldId id="276" r:id="rId23"/>
    <p:sldId id="268" r:id="rId24"/>
    <p:sldId id="278" r:id="rId25"/>
    <p:sldId id="279" r:id="rId26"/>
    <p:sldId id="280" r:id="rId27"/>
    <p:sldId id="274" r:id="rId28"/>
    <p:sldId id="26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44" y="612"/>
      </p:cViewPr>
      <p:guideLst/>
    </p:cSldViewPr>
  </p:slideViewPr>
  <p:notesTextViewPr>
    <p:cViewPr>
      <p:scale>
        <a:sx n="1" d="1"/>
        <a:sy n="1" d="1"/>
      </p:scale>
      <p:origin x="0" y="0"/>
    </p:cViewPr>
  </p:notesTextViewPr>
  <p:sorterViewPr>
    <p:cViewPr>
      <p:scale>
        <a:sx n="100" d="100"/>
        <a:sy n="100" d="100"/>
      </p:scale>
      <p:origin x="0" y="-365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37608E-C8EB-45DD-8162-D12B816E290A}"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30D91643-A8C4-452E-8D63-D09E0F1E6AA2}">
      <dgm:prSet phldrT="[Text]"/>
      <dgm:spPr/>
      <dgm:t>
        <a:bodyPr/>
        <a:lstStyle/>
        <a:p>
          <a:r>
            <a:rPr lang="en-GB" dirty="0"/>
            <a:t>Level 1: $1 per day/ 1 billion</a:t>
          </a:r>
        </a:p>
      </dgm:t>
    </dgm:pt>
    <dgm:pt modelId="{C69B8794-DA4A-4782-8A46-94F9D05A5735}" type="parTrans" cxnId="{0B98B549-47FE-4216-8662-15B27F6214B7}">
      <dgm:prSet/>
      <dgm:spPr/>
      <dgm:t>
        <a:bodyPr/>
        <a:lstStyle/>
        <a:p>
          <a:endParaRPr lang="en-GB"/>
        </a:p>
      </dgm:t>
    </dgm:pt>
    <dgm:pt modelId="{33BF8B0D-3FF6-40DC-BC70-DDBDC96BC164}" type="sibTrans" cxnId="{0B98B549-47FE-4216-8662-15B27F6214B7}">
      <dgm:prSet/>
      <dgm:spPr/>
      <dgm:t>
        <a:bodyPr/>
        <a:lstStyle/>
        <a:p>
          <a:endParaRPr lang="en-GB"/>
        </a:p>
      </dgm:t>
    </dgm:pt>
    <dgm:pt modelId="{25671464-DC83-4D14-ADA1-4D5F27B36F69}">
      <dgm:prSet phldrT="[Text]"/>
      <dgm:spPr>
        <a:solidFill>
          <a:srgbClr val="00B050"/>
        </a:solidFill>
      </dgm:spPr>
      <dgm:t>
        <a:bodyPr/>
        <a:lstStyle/>
        <a:p>
          <a:r>
            <a:rPr lang="en-GB" dirty="0"/>
            <a:t>Level 2: $4/ 3 billion people</a:t>
          </a:r>
        </a:p>
      </dgm:t>
    </dgm:pt>
    <dgm:pt modelId="{E70F25E3-42C1-4331-929E-2DC022365FFA}" type="parTrans" cxnId="{989CDF0A-6302-4C74-B70A-76000576695D}">
      <dgm:prSet/>
      <dgm:spPr/>
      <dgm:t>
        <a:bodyPr/>
        <a:lstStyle/>
        <a:p>
          <a:endParaRPr lang="en-GB"/>
        </a:p>
      </dgm:t>
    </dgm:pt>
    <dgm:pt modelId="{884D4F1C-1D37-4090-ABF0-946E5AD7EDDE}" type="sibTrans" cxnId="{989CDF0A-6302-4C74-B70A-76000576695D}">
      <dgm:prSet/>
      <dgm:spPr/>
      <dgm:t>
        <a:bodyPr/>
        <a:lstStyle/>
        <a:p>
          <a:endParaRPr lang="en-GB"/>
        </a:p>
      </dgm:t>
    </dgm:pt>
    <dgm:pt modelId="{44040912-4B9E-4627-A0BD-C8332F22B8C2}">
      <dgm:prSet phldrT="[Text]"/>
      <dgm:spPr>
        <a:solidFill>
          <a:srgbClr val="FF0000"/>
        </a:solidFill>
      </dgm:spPr>
      <dgm:t>
        <a:bodyPr/>
        <a:lstStyle/>
        <a:p>
          <a:r>
            <a:rPr lang="en-GB" dirty="0"/>
            <a:t>Level 3: $16/ 2 billion people</a:t>
          </a:r>
        </a:p>
      </dgm:t>
    </dgm:pt>
    <dgm:pt modelId="{081E21D6-1A71-4F2C-B4C1-61D5CF567F5E}" type="parTrans" cxnId="{EFCC62E4-04A2-44CE-94E8-789FA8E7AF24}">
      <dgm:prSet/>
      <dgm:spPr/>
      <dgm:t>
        <a:bodyPr/>
        <a:lstStyle/>
        <a:p>
          <a:endParaRPr lang="en-GB"/>
        </a:p>
      </dgm:t>
    </dgm:pt>
    <dgm:pt modelId="{23901B90-C5A2-4F59-80D8-1DC8AD3AF19B}" type="sibTrans" cxnId="{EFCC62E4-04A2-44CE-94E8-789FA8E7AF24}">
      <dgm:prSet/>
      <dgm:spPr/>
      <dgm:t>
        <a:bodyPr/>
        <a:lstStyle/>
        <a:p>
          <a:endParaRPr lang="en-GB"/>
        </a:p>
      </dgm:t>
    </dgm:pt>
    <dgm:pt modelId="{461433B4-FF40-4D66-8318-9F0B91EA693F}">
      <dgm:prSet/>
      <dgm:spPr/>
      <dgm:t>
        <a:bodyPr/>
        <a:lstStyle/>
        <a:p>
          <a:r>
            <a:rPr lang="en-GB" dirty="0"/>
            <a:t>Level 4: $64/ 1 billion people</a:t>
          </a:r>
        </a:p>
      </dgm:t>
    </dgm:pt>
    <dgm:pt modelId="{493A3B27-ECAD-46F5-B4DD-8BBBD06B2C51}" type="parTrans" cxnId="{EB0C461F-537C-41DF-8F27-CD2004ADB844}">
      <dgm:prSet/>
      <dgm:spPr/>
      <dgm:t>
        <a:bodyPr/>
        <a:lstStyle/>
        <a:p>
          <a:endParaRPr lang="en-GB"/>
        </a:p>
      </dgm:t>
    </dgm:pt>
    <dgm:pt modelId="{0B425925-8B06-4759-9BFB-30A4A624BF30}" type="sibTrans" cxnId="{EB0C461F-537C-41DF-8F27-CD2004ADB844}">
      <dgm:prSet/>
      <dgm:spPr/>
      <dgm:t>
        <a:bodyPr/>
        <a:lstStyle/>
        <a:p>
          <a:endParaRPr lang="en-GB"/>
        </a:p>
      </dgm:t>
    </dgm:pt>
    <dgm:pt modelId="{A6A5D906-914E-44FB-8E39-0D465E3C6F23}" type="pres">
      <dgm:prSet presAssocID="{2237608E-C8EB-45DD-8162-D12B816E290A}" presName="linear" presStyleCnt="0">
        <dgm:presLayoutVars>
          <dgm:dir/>
          <dgm:animLvl val="lvl"/>
          <dgm:resizeHandles val="exact"/>
        </dgm:presLayoutVars>
      </dgm:prSet>
      <dgm:spPr/>
    </dgm:pt>
    <dgm:pt modelId="{A099CB22-06DE-430C-94A2-7CAB41A3187E}" type="pres">
      <dgm:prSet presAssocID="{30D91643-A8C4-452E-8D63-D09E0F1E6AA2}" presName="parentLin" presStyleCnt="0"/>
      <dgm:spPr/>
    </dgm:pt>
    <dgm:pt modelId="{2CBF9F75-4A25-47CD-B03F-C2E6FB18DB6F}" type="pres">
      <dgm:prSet presAssocID="{30D91643-A8C4-452E-8D63-D09E0F1E6AA2}" presName="parentLeftMargin" presStyleLbl="node1" presStyleIdx="0" presStyleCnt="4"/>
      <dgm:spPr/>
    </dgm:pt>
    <dgm:pt modelId="{A9B28154-6EEA-44B5-825C-60E608BA0A4E}" type="pres">
      <dgm:prSet presAssocID="{30D91643-A8C4-452E-8D63-D09E0F1E6AA2}" presName="parentText" presStyleLbl="node1" presStyleIdx="0" presStyleCnt="4">
        <dgm:presLayoutVars>
          <dgm:chMax val="0"/>
          <dgm:bulletEnabled val="1"/>
        </dgm:presLayoutVars>
      </dgm:prSet>
      <dgm:spPr/>
    </dgm:pt>
    <dgm:pt modelId="{F49F3C77-A452-442A-8E7C-7DA496E669AA}" type="pres">
      <dgm:prSet presAssocID="{30D91643-A8C4-452E-8D63-D09E0F1E6AA2}" presName="negativeSpace" presStyleCnt="0"/>
      <dgm:spPr/>
    </dgm:pt>
    <dgm:pt modelId="{E8E17979-B2B1-467D-BAE0-5A7D3810BC09}" type="pres">
      <dgm:prSet presAssocID="{30D91643-A8C4-452E-8D63-D09E0F1E6AA2}" presName="childText" presStyleLbl="conFgAcc1" presStyleIdx="0" presStyleCnt="4">
        <dgm:presLayoutVars>
          <dgm:bulletEnabled val="1"/>
        </dgm:presLayoutVars>
      </dgm:prSet>
      <dgm:spPr/>
    </dgm:pt>
    <dgm:pt modelId="{9B6044B4-3429-45D2-94DD-D229B56606C2}" type="pres">
      <dgm:prSet presAssocID="{33BF8B0D-3FF6-40DC-BC70-DDBDC96BC164}" presName="spaceBetweenRectangles" presStyleCnt="0"/>
      <dgm:spPr/>
    </dgm:pt>
    <dgm:pt modelId="{579B5E88-4D42-4003-9E25-BD3C0A36AD3B}" type="pres">
      <dgm:prSet presAssocID="{25671464-DC83-4D14-ADA1-4D5F27B36F69}" presName="parentLin" presStyleCnt="0"/>
      <dgm:spPr/>
    </dgm:pt>
    <dgm:pt modelId="{71969507-C182-49F0-99E1-C9E01E581432}" type="pres">
      <dgm:prSet presAssocID="{25671464-DC83-4D14-ADA1-4D5F27B36F69}" presName="parentLeftMargin" presStyleLbl="node1" presStyleIdx="0" presStyleCnt="4"/>
      <dgm:spPr/>
    </dgm:pt>
    <dgm:pt modelId="{CB52F82C-72D5-4DF4-A1B3-80F40E27C196}" type="pres">
      <dgm:prSet presAssocID="{25671464-DC83-4D14-ADA1-4D5F27B36F69}" presName="parentText" presStyleLbl="node1" presStyleIdx="1" presStyleCnt="4">
        <dgm:presLayoutVars>
          <dgm:chMax val="0"/>
          <dgm:bulletEnabled val="1"/>
        </dgm:presLayoutVars>
      </dgm:prSet>
      <dgm:spPr/>
    </dgm:pt>
    <dgm:pt modelId="{51FF31A9-006C-41FE-AA7C-C8B589AB9EE9}" type="pres">
      <dgm:prSet presAssocID="{25671464-DC83-4D14-ADA1-4D5F27B36F69}" presName="negativeSpace" presStyleCnt="0"/>
      <dgm:spPr/>
    </dgm:pt>
    <dgm:pt modelId="{6077F12E-1AEB-40F4-929D-92F76CCF07E2}" type="pres">
      <dgm:prSet presAssocID="{25671464-DC83-4D14-ADA1-4D5F27B36F69}" presName="childText" presStyleLbl="conFgAcc1" presStyleIdx="1" presStyleCnt="4">
        <dgm:presLayoutVars>
          <dgm:bulletEnabled val="1"/>
        </dgm:presLayoutVars>
      </dgm:prSet>
      <dgm:spPr/>
    </dgm:pt>
    <dgm:pt modelId="{DEEDAA4F-6093-4F59-A2CE-DE670E754BA1}" type="pres">
      <dgm:prSet presAssocID="{884D4F1C-1D37-4090-ABF0-946E5AD7EDDE}" presName="spaceBetweenRectangles" presStyleCnt="0"/>
      <dgm:spPr/>
    </dgm:pt>
    <dgm:pt modelId="{48A1D0DC-FA05-4B83-BFAF-BD3057C61399}" type="pres">
      <dgm:prSet presAssocID="{44040912-4B9E-4627-A0BD-C8332F22B8C2}" presName="parentLin" presStyleCnt="0"/>
      <dgm:spPr/>
    </dgm:pt>
    <dgm:pt modelId="{0CB86E67-CC41-4FEE-A381-1F25A1E9550A}" type="pres">
      <dgm:prSet presAssocID="{44040912-4B9E-4627-A0BD-C8332F22B8C2}" presName="parentLeftMargin" presStyleLbl="node1" presStyleIdx="1" presStyleCnt="4"/>
      <dgm:spPr/>
    </dgm:pt>
    <dgm:pt modelId="{0A42B860-4CFF-4352-946D-286F2844A6A6}" type="pres">
      <dgm:prSet presAssocID="{44040912-4B9E-4627-A0BD-C8332F22B8C2}" presName="parentText" presStyleLbl="node1" presStyleIdx="2" presStyleCnt="4">
        <dgm:presLayoutVars>
          <dgm:chMax val="0"/>
          <dgm:bulletEnabled val="1"/>
        </dgm:presLayoutVars>
      </dgm:prSet>
      <dgm:spPr/>
    </dgm:pt>
    <dgm:pt modelId="{32C860E0-B968-41F8-830A-D5239E616076}" type="pres">
      <dgm:prSet presAssocID="{44040912-4B9E-4627-A0BD-C8332F22B8C2}" presName="negativeSpace" presStyleCnt="0"/>
      <dgm:spPr/>
    </dgm:pt>
    <dgm:pt modelId="{CD3628D0-0955-4684-91A1-7ECF65A4A1A5}" type="pres">
      <dgm:prSet presAssocID="{44040912-4B9E-4627-A0BD-C8332F22B8C2}" presName="childText" presStyleLbl="conFgAcc1" presStyleIdx="2" presStyleCnt="4">
        <dgm:presLayoutVars>
          <dgm:bulletEnabled val="1"/>
        </dgm:presLayoutVars>
      </dgm:prSet>
      <dgm:spPr/>
    </dgm:pt>
    <dgm:pt modelId="{5F931ED2-FD0F-4F95-93C6-92EBB8D00BB5}" type="pres">
      <dgm:prSet presAssocID="{23901B90-C5A2-4F59-80D8-1DC8AD3AF19B}" presName="spaceBetweenRectangles" presStyleCnt="0"/>
      <dgm:spPr/>
    </dgm:pt>
    <dgm:pt modelId="{60926813-26BB-4142-90FA-BFCFE7CCEA52}" type="pres">
      <dgm:prSet presAssocID="{461433B4-FF40-4D66-8318-9F0B91EA693F}" presName="parentLin" presStyleCnt="0"/>
      <dgm:spPr/>
    </dgm:pt>
    <dgm:pt modelId="{9EBCDAF7-ACD1-4AA5-8F67-ABA4AD78EEAF}" type="pres">
      <dgm:prSet presAssocID="{461433B4-FF40-4D66-8318-9F0B91EA693F}" presName="parentLeftMargin" presStyleLbl="node1" presStyleIdx="2" presStyleCnt="4"/>
      <dgm:spPr/>
    </dgm:pt>
    <dgm:pt modelId="{938B2AE6-A734-4E81-A2AC-BB6CAF07B9DE}" type="pres">
      <dgm:prSet presAssocID="{461433B4-FF40-4D66-8318-9F0B91EA693F}" presName="parentText" presStyleLbl="node1" presStyleIdx="3" presStyleCnt="4">
        <dgm:presLayoutVars>
          <dgm:chMax val="0"/>
          <dgm:bulletEnabled val="1"/>
        </dgm:presLayoutVars>
      </dgm:prSet>
      <dgm:spPr/>
    </dgm:pt>
    <dgm:pt modelId="{4E5B8FC2-4690-4A8C-885C-73B358DD6408}" type="pres">
      <dgm:prSet presAssocID="{461433B4-FF40-4D66-8318-9F0B91EA693F}" presName="negativeSpace" presStyleCnt="0"/>
      <dgm:spPr/>
    </dgm:pt>
    <dgm:pt modelId="{0203EFD1-7A91-4D6E-9C59-29D42AEEFFFB}" type="pres">
      <dgm:prSet presAssocID="{461433B4-FF40-4D66-8318-9F0B91EA693F}" presName="childText" presStyleLbl="conFgAcc1" presStyleIdx="3" presStyleCnt="4">
        <dgm:presLayoutVars>
          <dgm:bulletEnabled val="1"/>
        </dgm:presLayoutVars>
      </dgm:prSet>
      <dgm:spPr/>
    </dgm:pt>
  </dgm:ptLst>
  <dgm:cxnLst>
    <dgm:cxn modelId="{989CDF0A-6302-4C74-B70A-76000576695D}" srcId="{2237608E-C8EB-45DD-8162-D12B816E290A}" destId="{25671464-DC83-4D14-ADA1-4D5F27B36F69}" srcOrd="1" destOrd="0" parTransId="{E70F25E3-42C1-4331-929E-2DC022365FFA}" sibTransId="{884D4F1C-1D37-4090-ABF0-946E5AD7EDDE}"/>
    <dgm:cxn modelId="{9CEA050B-6890-43D9-971E-F7FCDA6F9014}" type="presOf" srcId="{30D91643-A8C4-452E-8D63-D09E0F1E6AA2}" destId="{A9B28154-6EEA-44B5-825C-60E608BA0A4E}" srcOrd="1" destOrd="0" presId="urn:microsoft.com/office/officeart/2005/8/layout/list1"/>
    <dgm:cxn modelId="{4592E80F-070B-4302-A06D-7A067533EF04}" type="presOf" srcId="{25671464-DC83-4D14-ADA1-4D5F27B36F69}" destId="{71969507-C182-49F0-99E1-C9E01E581432}" srcOrd="0" destOrd="0" presId="urn:microsoft.com/office/officeart/2005/8/layout/list1"/>
    <dgm:cxn modelId="{EB0C461F-537C-41DF-8F27-CD2004ADB844}" srcId="{2237608E-C8EB-45DD-8162-D12B816E290A}" destId="{461433B4-FF40-4D66-8318-9F0B91EA693F}" srcOrd="3" destOrd="0" parTransId="{493A3B27-ECAD-46F5-B4DD-8BBBD06B2C51}" sibTransId="{0B425925-8B06-4759-9BFB-30A4A624BF30}"/>
    <dgm:cxn modelId="{3732E338-F890-4FC0-A849-7D911E13E067}" type="presOf" srcId="{461433B4-FF40-4D66-8318-9F0B91EA693F}" destId="{938B2AE6-A734-4E81-A2AC-BB6CAF07B9DE}" srcOrd="1" destOrd="0" presId="urn:microsoft.com/office/officeart/2005/8/layout/list1"/>
    <dgm:cxn modelId="{049E0965-38FC-4A31-B804-F1D637A2D4CE}" type="presOf" srcId="{2237608E-C8EB-45DD-8162-D12B816E290A}" destId="{A6A5D906-914E-44FB-8E39-0D465E3C6F23}" srcOrd="0" destOrd="0" presId="urn:microsoft.com/office/officeart/2005/8/layout/list1"/>
    <dgm:cxn modelId="{317A4E67-4B88-4AC4-BD57-2BAFCC582CDC}" type="presOf" srcId="{44040912-4B9E-4627-A0BD-C8332F22B8C2}" destId="{0A42B860-4CFF-4352-946D-286F2844A6A6}" srcOrd="1" destOrd="0" presId="urn:microsoft.com/office/officeart/2005/8/layout/list1"/>
    <dgm:cxn modelId="{0B98B549-47FE-4216-8662-15B27F6214B7}" srcId="{2237608E-C8EB-45DD-8162-D12B816E290A}" destId="{30D91643-A8C4-452E-8D63-D09E0F1E6AA2}" srcOrd="0" destOrd="0" parTransId="{C69B8794-DA4A-4782-8A46-94F9D05A5735}" sibTransId="{33BF8B0D-3FF6-40DC-BC70-DDBDC96BC164}"/>
    <dgm:cxn modelId="{510AD8A7-F0A4-4F1F-8952-3D73FCE91861}" type="presOf" srcId="{44040912-4B9E-4627-A0BD-C8332F22B8C2}" destId="{0CB86E67-CC41-4FEE-A381-1F25A1E9550A}" srcOrd="0" destOrd="0" presId="urn:microsoft.com/office/officeart/2005/8/layout/list1"/>
    <dgm:cxn modelId="{772C59B5-D9C4-459E-A214-C465BF35302F}" type="presOf" srcId="{25671464-DC83-4D14-ADA1-4D5F27B36F69}" destId="{CB52F82C-72D5-4DF4-A1B3-80F40E27C196}" srcOrd="1" destOrd="0" presId="urn:microsoft.com/office/officeart/2005/8/layout/list1"/>
    <dgm:cxn modelId="{443BA4E1-DD15-41C7-B5E6-66A3E4FE0275}" type="presOf" srcId="{461433B4-FF40-4D66-8318-9F0B91EA693F}" destId="{9EBCDAF7-ACD1-4AA5-8F67-ABA4AD78EEAF}" srcOrd="0" destOrd="0" presId="urn:microsoft.com/office/officeart/2005/8/layout/list1"/>
    <dgm:cxn modelId="{14885BE2-976D-4B3A-93B2-9A8B6E0CD753}" type="presOf" srcId="{30D91643-A8C4-452E-8D63-D09E0F1E6AA2}" destId="{2CBF9F75-4A25-47CD-B03F-C2E6FB18DB6F}" srcOrd="0" destOrd="0" presId="urn:microsoft.com/office/officeart/2005/8/layout/list1"/>
    <dgm:cxn modelId="{EFCC62E4-04A2-44CE-94E8-789FA8E7AF24}" srcId="{2237608E-C8EB-45DD-8162-D12B816E290A}" destId="{44040912-4B9E-4627-A0BD-C8332F22B8C2}" srcOrd="2" destOrd="0" parTransId="{081E21D6-1A71-4F2C-B4C1-61D5CF567F5E}" sibTransId="{23901B90-C5A2-4F59-80D8-1DC8AD3AF19B}"/>
    <dgm:cxn modelId="{22756317-1AA8-4113-9401-8D362753AB8A}" type="presParOf" srcId="{A6A5D906-914E-44FB-8E39-0D465E3C6F23}" destId="{A099CB22-06DE-430C-94A2-7CAB41A3187E}" srcOrd="0" destOrd="0" presId="urn:microsoft.com/office/officeart/2005/8/layout/list1"/>
    <dgm:cxn modelId="{1274E09B-A94D-4A8D-B947-84CC9EF51AEF}" type="presParOf" srcId="{A099CB22-06DE-430C-94A2-7CAB41A3187E}" destId="{2CBF9F75-4A25-47CD-B03F-C2E6FB18DB6F}" srcOrd="0" destOrd="0" presId="urn:microsoft.com/office/officeart/2005/8/layout/list1"/>
    <dgm:cxn modelId="{185AACC4-F483-402B-B11B-644446ABDE4C}" type="presParOf" srcId="{A099CB22-06DE-430C-94A2-7CAB41A3187E}" destId="{A9B28154-6EEA-44B5-825C-60E608BA0A4E}" srcOrd="1" destOrd="0" presId="urn:microsoft.com/office/officeart/2005/8/layout/list1"/>
    <dgm:cxn modelId="{7E88D860-30B5-4BA1-B2F8-C3D54DF5DFFB}" type="presParOf" srcId="{A6A5D906-914E-44FB-8E39-0D465E3C6F23}" destId="{F49F3C77-A452-442A-8E7C-7DA496E669AA}" srcOrd="1" destOrd="0" presId="urn:microsoft.com/office/officeart/2005/8/layout/list1"/>
    <dgm:cxn modelId="{0402906B-25CA-4BDF-9E1D-3A376590EBCA}" type="presParOf" srcId="{A6A5D906-914E-44FB-8E39-0D465E3C6F23}" destId="{E8E17979-B2B1-467D-BAE0-5A7D3810BC09}" srcOrd="2" destOrd="0" presId="urn:microsoft.com/office/officeart/2005/8/layout/list1"/>
    <dgm:cxn modelId="{AF8F14B3-E379-4E41-B9A4-93FE38399A74}" type="presParOf" srcId="{A6A5D906-914E-44FB-8E39-0D465E3C6F23}" destId="{9B6044B4-3429-45D2-94DD-D229B56606C2}" srcOrd="3" destOrd="0" presId="urn:microsoft.com/office/officeart/2005/8/layout/list1"/>
    <dgm:cxn modelId="{CC7E108B-8364-4AAA-9927-8AA0CCD3C1DA}" type="presParOf" srcId="{A6A5D906-914E-44FB-8E39-0D465E3C6F23}" destId="{579B5E88-4D42-4003-9E25-BD3C0A36AD3B}" srcOrd="4" destOrd="0" presId="urn:microsoft.com/office/officeart/2005/8/layout/list1"/>
    <dgm:cxn modelId="{9D43F19D-C45E-4010-A153-E749BDF7C66D}" type="presParOf" srcId="{579B5E88-4D42-4003-9E25-BD3C0A36AD3B}" destId="{71969507-C182-49F0-99E1-C9E01E581432}" srcOrd="0" destOrd="0" presId="urn:microsoft.com/office/officeart/2005/8/layout/list1"/>
    <dgm:cxn modelId="{3135DBA2-5E85-4062-BECD-D817C13DAD2D}" type="presParOf" srcId="{579B5E88-4D42-4003-9E25-BD3C0A36AD3B}" destId="{CB52F82C-72D5-4DF4-A1B3-80F40E27C196}" srcOrd="1" destOrd="0" presId="urn:microsoft.com/office/officeart/2005/8/layout/list1"/>
    <dgm:cxn modelId="{41A394BE-B74A-4756-9279-386154612079}" type="presParOf" srcId="{A6A5D906-914E-44FB-8E39-0D465E3C6F23}" destId="{51FF31A9-006C-41FE-AA7C-C8B589AB9EE9}" srcOrd="5" destOrd="0" presId="urn:microsoft.com/office/officeart/2005/8/layout/list1"/>
    <dgm:cxn modelId="{C820EC40-DB8E-4D98-B27F-647E5B722898}" type="presParOf" srcId="{A6A5D906-914E-44FB-8E39-0D465E3C6F23}" destId="{6077F12E-1AEB-40F4-929D-92F76CCF07E2}" srcOrd="6" destOrd="0" presId="urn:microsoft.com/office/officeart/2005/8/layout/list1"/>
    <dgm:cxn modelId="{875ABB1A-EAC3-42CA-A3CF-849A465E0469}" type="presParOf" srcId="{A6A5D906-914E-44FB-8E39-0D465E3C6F23}" destId="{DEEDAA4F-6093-4F59-A2CE-DE670E754BA1}" srcOrd="7" destOrd="0" presId="urn:microsoft.com/office/officeart/2005/8/layout/list1"/>
    <dgm:cxn modelId="{9E785BA6-BD12-447E-ABA6-A54ED7F4D3A0}" type="presParOf" srcId="{A6A5D906-914E-44FB-8E39-0D465E3C6F23}" destId="{48A1D0DC-FA05-4B83-BFAF-BD3057C61399}" srcOrd="8" destOrd="0" presId="urn:microsoft.com/office/officeart/2005/8/layout/list1"/>
    <dgm:cxn modelId="{64458107-8EA3-44EE-9E75-DB3F59665C6D}" type="presParOf" srcId="{48A1D0DC-FA05-4B83-BFAF-BD3057C61399}" destId="{0CB86E67-CC41-4FEE-A381-1F25A1E9550A}" srcOrd="0" destOrd="0" presId="urn:microsoft.com/office/officeart/2005/8/layout/list1"/>
    <dgm:cxn modelId="{BC499B06-98C5-4413-B1FC-B3669DCC8958}" type="presParOf" srcId="{48A1D0DC-FA05-4B83-BFAF-BD3057C61399}" destId="{0A42B860-4CFF-4352-946D-286F2844A6A6}" srcOrd="1" destOrd="0" presId="urn:microsoft.com/office/officeart/2005/8/layout/list1"/>
    <dgm:cxn modelId="{FA1501D2-390A-4A37-A588-B8A1A92ECEB3}" type="presParOf" srcId="{A6A5D906-914E-44FB-8E39-0D465E3C6F23}" destId="{32C860E0-B968-41F8-830A-D5239E616076}" srcOrd="9" destOrd="0" presId="urn:microsoft.com/office/officeart/2005/8/layout/list1"/>
    <dgm:cxn modelId="{4ACC8C42-CCDB-4050-85C6-2B5D73AC6CEB}" type="presParOf" srcId="{A6A5D906-914E-44FB-8E39-0D465E3C6F23}" destId="{CD3628D0-0955-4684-91A1-7ECF65A4A1A5}" srcOrd="10" destOrd="0" presId="urn:microsoft.com/office/officeart/2005/8/layout/list1"/>
    <dgm:cxn modelId="{6872A4C9-DD47-42C6-863B-C17AC33DD04C}" type="presParOf" srcId="{A6A5D906-914E-44FB-8E39-0D465E3C6F23}" destId="{5F931ED2-FD0F-4F95-93C6-92EBB8D00BB5}" srcOrd="11" destOrd="0" presId="urn:microsoft.com/office/officeart/2005/8/layout/list1"/>
    <dgm:cxn modelId="{EEA00F51-6B53-476D-8004-C38A15F9B815}" type="presParOf" srcId="{A6A5D906-914E-44FB-8E39-0D465E3C6F23}" destId="{60926813-26BB-4142-90FA-BFCFE7CCEA52}" srcOrd="12" destOrd="0" presId="urn:microsoft.com/office/officeart/2005/8/layout/list1"/>
    <dgm:cxn modelId="{9862EDD4-4F44-4EDF-9C07-08AC50F5DEBD}" type="presParOf" srcId="{60926813-26BB-4142-90FA-BFCFE7CCEA52}" destId="{9EBCDAF7-ACD1-4AA5-8F67-ABA4AD78EEAF}" srcOrd="0" destOrd="0" presId="urn:microsoft.com/office/officeart/2005/8/layout/list1"/>
    <dgm:cxn modelId="{D94C3435-FE57-4770-A69B-5EEC81108446}" type="presParOf" srcId="{60926813-26BB-4142-90FA-BFCFE7CCEA52}" destId="{938B2AE6-A734-4E81-A2AC-BB6CAF07B9DE}" srcOrd="1" destOrd="0" presId="urn:microsoft.com/office/officeart/2005/8/layout/list1"/>
    <dgm:cxn modelId="{58764EBE-09BA-4401-A670-801A57ED8A4D}" type="presParOf" srcId="{A6A5D906-914E-44FB-8E39-0D465E3C6F23}" destId="{4E5B8FC2-4690-4A8C-885C-73B358DD6408}" srcOrd="13" destOrd="0" presId="urn:microsoft.com/office/officeart/2005/8/layout/list1"/>
    <dgm:cxn modelId="{04567198-FF6C-4A43-834D-7FA59ECC246F}" type="presParOf" srcId="{A6A5D906-914E-44FB-8E39-0D465E3C6F23}" destId="{0203EFD1-7A91-4D6E-9C59-29D42AEEFFF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17979-B2B1-467D-BAE0-5A7D3810BC09}">
      <dsp:nvSpPr>
        <dsp:cNvPr id="0" name=""/>
        <dsp:cNvSpPr/>
      </dsp:nvSpPr>
      <dsp:spPr>
        <a:xfrm>
          <a:off x="0" y="567632"/>
          <a:ext cx="6631621"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B28154-6EEA-44B5-825C-60E608BA0A4E}">
      <dsp:nvSpPr>
        <dsp:cNvPr id="0" name=""/>
        <dsp:cNvSpPr/>
      </dsp:nvSpPr>
      <dsp:spPr>
        <a:xfrm>
          <a:off x="331581" y="154352"/>
          <a:ext cx="4642134"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marL="0" lvl="0" indent="0" algn="l" defTabSz="1244600">
            <a:lnSpc>
              <a:spcPct val="90000"/>
            </a:lnSpc>
            <a:spcBef>
              <a:spcPct val="0"/>
            </a:spcBef>
            <a:spcAft>
              <a:spcPct val="35000"/>
            </a:spcAft>
            <a:buNone/>
          </a:pPr>
          <a:r>
            <a:rPr lang="en-GB" sz="2800" kern="1200" dirty="0"/>
            <a:t>Level 1: $1 per day/ 1 billion</a:t>
          </a:r>
        </a:p>
      </dsp:txBody>
      <dsp:txXfrm>
        <a:off x="371930" y="194701"/>
        <a:ext cx="4561436" cy="745862"/>
      </dsp:txXfrm>
    </dsp:sp>
    <dsp:sp modelId="{6077F12E-1AEB-40F4-929D-92F76CCF07E2}">
      <dsp:nvSpPr>
        <dsp:cNvPr id="0" name=""/>
        <dsp:cNvSpPr/>
      </dsp:nvSpPr>
      <dsp:spPr>
        <a:xfrm>
          <a:off x="0" y="1837713"/>
          <a:ext cx="6631621"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52F82C-72D5-4DF4-A1B3-80F40E27C196}">
      <dsp:nvSpPr>
        <dsp:cNvPr id="0" name=""/>
        <dsp:cNvSpPr/>
      </dsp:nvSpPr>
      <dsp:spPr>
        <a:xfrm>
          <a:off x="331581" y="1424433"/>
          <a:ext cx="4642134" cy="826560"/>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marL="0" lvl="0" indent="0" algn="l" defTabSz="1244600">
            <a:lnSpc>
              <a:spcPct val="90000"/>
            </a:lnSpc>
            <a:spcBef>
              <a:spcPct val="0"/>
            </a:spcBef>
            <a:spcAft>
              <a:spcPct val="35000"/>
            </a:spcAft>
            <a:buNone/>
          </a:pPr>
          <a:r>
            <a:rPr lang="en-GB" sz="2800" kern="1200" dirty="0"/>
            <a:t>Level 2: $4/ 3 billion people</a:t>
          </a:r>
        </a:p>
      </dsp:txBody>
      <dsp:txXfrm>
        <a:off x="371930" y="1464782"/>
        <a:ext cx="4561436" cy="745862"/>
      </dsp:txXfrm>
    </dsp:sp>
    <dsp:sp modelId="{CD3628D0-0955-4684-91A1-7ECF65A4A1A5}">
      <dsp:nvSpPr>
        <dsp:cNvPr id="0" name=""/>
        <dsp:cNvSpPr/>
      </dsp:nvSpPr>
      <dsp:spPr>
        <a:xfrm>
          <a:off x="0" y="3107793"/>
          <a:ext cx="6631621"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42B860-4CFF-4352-946D-286F2844A6A6}">
      <dsp:nvSpPr>
        <dsp:cNvPr id="0" name=""/>
        <dsp:cNvSpPr/>
      </dsp:nvSpPr>
      <dsp:spPr>
        <a:xfrm>
          <a:off x="331581" y="2694513"/>
          <a:ext cx="4642134" cy="826560"/>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marL="0" lvl="0" indent="0" algn="l" defTabSz="1244600">
            <a:lnSpc>
              <a:spcPct val="90000"/>
            </a:lnSpc>
            <a:spcBef>
              <a:spcPct val="0"/>
            </a:spcBef>
            <a:spcAft>
              <a:spcPct val="35000"/>
            </a:spcAft>
            <a:buNone/>
          </a:pPr>
          <a:r>
            <a:rPr lang="en-GB" sz="2800" kern="1200" dirty="0"/>
            <a:t>Level 3: $16/ 2 billion people</a:t>
          </a:r>
        </a:p>
      </dsp:txBody>
      <dsp:txXfrm>
        <a:off x="371930" y="2734862"/>
        <a:ext cx="4561436" cy="745862"/>
      </dsp:txXfrm>
    </dsp:sp>
    <dsp:sp modelId="{0203EFD1-7A91-4D6E-9C59-29D42AEEFFFB}">
      <dsp:nvSpPr>
        <dsp:cNvPr id="0" name=""/>
        <dsp:cNvSpPr/>
      </dsp:nvSpPr>
      <dsp:spPr>
        <a:xfrm>
          <a:off x="0" y="4377873"/>
          <a:ext cx="6631621"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8B2AE6-A734-4E81-A2AC-BB6CAF07B9DE}">
      <dsp:nvSpPr>
        <dsp:cNvPr id="0" name=""/>
        <dsp:cNvSpPr/>
      </dsp:nvSpPr>
      <dsp:spPr>
        <a:xfrm>
          <a:off x="331581" y="3964593"/>
          <a:ext cx="4642134"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marL="0" lvl="0" indent="0" algn="l" defTabSz="1244600">
            <a:lnSpc>
              <a:spcPct val="90000"/>
            </a:lnSpc>
            <a:spcBef>
              <a:spcPct val="0"/>
            </a:spcBef>
            <a:spcAft>
              <a:spcPct val="35000"/>
            </a:spcAft>
            <a:buNone/>
          </a:pPr>
          <a:r>
            <a:rPr lang="en-GB" sz="2800" kern="1200" dirty="0"/>
            <a:t>Level 4: $64/ 1 billion people</a:t>
          </a:r>
        </a:p>
      </dsp:txBody>
      <dsp:txXfrm>
        <a:off x="371930" y="4004942"/>
        <a:ext cx="4561436"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93422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207398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5AFD9-0377-48ED-B01F-A2DA3DC23430}"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717485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F85AFD9-0377-48ED-B01F-A2DA3DC23430}"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340343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F85AFD9-0377-48ED-B01F-A2DA3DC23430}" type="datetimeFigureOut">
              <a:rPr lang="en-GB" smtClean="0"/>
              <a:t>20/02/2020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632725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F85AFD9-0377-48ED-B01F-A2DA3DC23430}" type="datetimeFigureOut">
              <a:rPr lang="en-GB" smtClean="0"/>
              <a:t>20/02/2020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2769310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85AFD9-0377-48ED-B01F-A2DA3DC23430}" type="datetimeFigureOut">
              <a:rPr lang="en-GB" smtClean="0"/>
              <a:t>20/02/2020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4238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85AFD9-0377-48ED-B01F-A2DA3DC23430}"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41670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85AFD9-0377-48ED-B01F-A2DA3DC23430}"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007079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483908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63818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85AFD9-0377-48ED-B01F-A2DA3DC23430}" type="datetimeFigureOut">
              <a:rPr lang="en-GB" smtClean="0"/>
              <a:t>20/02/2020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449B79-9B57-4C8D-BD55-ABD3F59F9F6D}" type="slidenum">
              <a:rPr lang="en-GB" smtClean="0"/>
              <a:t>‹#›</a:t>
            </a:fld>
            <a:endParaRPr lang="en-GB"/>
          </a:p>
        </p:txBody>
      </p:sp>
    </p:spTree>
    <p:extLst>
      <p:ext uri="{BB962C8B-B14F-4D97-AF65-F5344CB8AC3E}">
        <p14:creationId xmlns:p14="http://schemas.microsoft.com/office/powerpoint/2010/main" val="1891618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apminder.org/" TargetMode="External"/><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kahoot.it/"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forms.gapminder.org/s3/test-2018"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apminder.org/dollar-street/matrix"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gapminder.or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worldbank.org/projects/P145741?lang=en" TargetMode="External"/><Relationship Id="rId2" Type="http://schemas.openxmlformats.org/officeDocument/2006/relationships/hyperlink" Target="http://www.worldbank.org/en/results/2014/03/11/bangladesh-incentivizing-secondary-education" TargetMode="External"/><Relationship Id="rId1" Type="http://schemas.openxmlformats.org/officeDocument/2006/relationships/slideLayout" Target="../slideLayouts/slideLayout2.xml"/><Relationship Id="rId5" Type="http://schemas.openxmlformats.org/officeDocument/2006/relationships/hyperlink" Target="http://www.worldbank.org/en/results/2013/02/04/education-sector-overhaul" TargetMode="External"/><Relationship Id="rId4" Type="http://schemas.openxmlformats.org/officeDocument/2006/relationships/hyperlink" Target="http://projects.worldbank.org/P125958/pakistan-second-punjab-education-sector-project?lang=en"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83920" y="134811"/>
            <a:ext cx="10442448" cy="1245933"/>
          </a:xfrm>
        </p:spPr>
        <p:txBody>
          <a:bodyPr>
            <a:normAutofit/>
          </a:bodyPr>
          <a:lstStyle/>
          <a:p>
            <a:r>
              <a:rPr lang="en-GB" sz="8000" dirty="0"/>
              <a:t>Working with facts</a:t>
            </a:r>
          </a:p>
        </p:txBody>
      </p:sp>
      <p:sp>
        <p:nvSpPr>
          <p:cNvPr id="3" name="Subtitle 2"/>
          <p:cNvSpPr>
            <a:spLocks noGrp="1"/>
          </p:cNvSpPr>
          <p:nvPr>
            <p:ph type="subTitle" idx="1"/>
          </p:nvPr>
        </p:nvSpPr>
        <p:spPr>
          <a:xfrm>
            <a:off x="300228" y="6062472"/>
            <a:ext cx="11609832" cy="740572"/>
          </a:xfrm>
        </p:spPr>
        <p:txBody>
          <a:bodyPr>
            <a:normAutofit/>
          </a:bodyPr>
          <a:lstStyle/>
          <a:p>
            <a:r>
              <a:rPr lang="en-GB" sz="3600" dirty="0"/>
              <a:t>The importance of a statistical basis for all public services</a:t>
            </a:r>
          </a:p>
        </p:txBody>
      </p:sp>
      <p:pic>
        <p:nvPicPr>
          <p:cNvPr id="5" name="Picture 4"/>
          <p:cNvPicPr>
            <a:picLocks noChangeAspect="1"/>
          </p:cNvPicPr>
          <p:nvPr/>
        </p:nvPicPr>
        <p:blipFill>
          <a:blip r:embed="rId2"/>
          <a:stretch>
            <a:fillRect/>
          </a:stretch>
        </p:blipFill>
        <p:spPr>
          <a:xfrm>
            <a:off x="448056" y="1380744"/>
            <a:ext cx="11609832" cy="4643933"/>
          </a:xfrm>
          <a:prstGeom prst="rect">
            <a:avLst/>
          </a:prstGeom>
        </p:spPr>
      </p:pic>
    </p:spTree>
    <p:extLst>
      <p:ext uri="{BB962C8B-B14F-4D97-AF65-F5344CB8AC3E}">
        <p14:creationId xmlns:p14="http://schemas.microsoft.com/office/powerpoint/2010/main" val="980480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214414-09B1-4458-961F-14BEC67AA442}"/>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5400" dirty="0">
                <a:solidFill>
                  <a:schemeClr val="bg1"/>
                </a:solidFill>
              </a:rPr>
              <a:t>Objectives</a:t>
            </a:r>
          </a:p>
        </p:txBody>
      </p:sp>
      <p:sp>
        <p:nvSpPr>
          <p:cNvPr id="3" name="Content Placeholder 2">
            <a:extLst>
              <a:ext uri="{FF2B5EF4-FFF2-40B4-BE49-F238E27FC236}">
                <a16:creationId xmlns:a16="http://schemas.microsoft.com/office/drawing/2014/main" id="{E82D6291-29C2-441E-A4E1-ED44AAC09143}"/>
              </a:ext>
            </a:extLst>
          </p:cNvPr>
          <p:cNvSpPr>
            <a:spLocks noGrp="1"/>
          </p:cNvSpPr>
          <p:nvPr>
            <p:ph idx="1"/>
          </p:nvPr>
        </p:nvSpPr>
        <p:spPr>
          <a:xfrm>
            <a:off x="643467" y="2638043"/>
            <a:ext cx="3760582" cy="3744095"/>
          </a:xfrm>
        </p:spPr>
        <p:txBody>
          <a:bodyPr>
            <a:normAutofit lnSpcReduction="10000"/>
          </a:bodyPr>
          <a:lstStyle/>
          <a:p>
            <a:r>
              <a:rPr lang="en-GB" dirty="0">
                <a:solidFill>
                  <a:schemeClr val="bg1"/>
                </a:solidFill>
              </a:rPr>
              <a:t>The nature of data and the importance of a fact-based approach</a:t>
            </a:r>
          </a:p>
          <a:p>
            <a:r>
              <a:rPr lang="en-GB" dirty="0">
                <a:solidFill>
                  <a:schemeClr val="bg1"/>
                </a:solidFill>
              </a:rPr>
              <a:t>The late Professor Hans </a:t>
            </a:r>
            <a:r>
              <a:rPr lang="en-GB" dirty="0" err="1">
                <a:solidFill>
                  <a:schemeClr val="bg1"/>
                </a:solidFill>
              </a:rPr>
              <a:t>Rosling</a:t>
            </a:r>
            <a:r>
              <a:rPr lang="en-GB" dirty="0">
                <a:solidFill>
                  <a:schemeClr val="bg1"/>
                </a:solidFill>
              </a:rPr>
              <a:t> and bringing the data to life</a:t>
            </a:r>
          </a:p>
          <a:p>
            <a:r>
              <a:rPr lang="en-GB" dirty="0">
                <a:solidFill>
                  <a:schemeClr val="bg1"/>
                </a:solidFill>
              </a:rPr>
              <a:t>Global poverty and related issues</a:t>
            </a: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p:txBody>
      </p:sp>
      <p:pic>
        <p:nvPicPr>
          <p:cNvPr id="4" name="Picture 3">
            <a:extLst>
              <a:ext uri="{FF2B5EF4-FFF2-40B4-BE49-F238E27FC236}">
                <a16:creationId xmlns:a16="http://schemas.microsoft.com/office/drawing/2014/main" id="{78755C94-B942-4B22-AE71-15255B50379C}"/>
              </a:ext>
            </a:extLst>
          </p:cNvPr>
          <p:cNvPicPr>
            <a:picLocks noChangeAspect="1"/>
          </p:cNvPicPr>
          <p:nvPr/>
        </p:nvPicPr>
        <p:blipFill>
          <a:blip r:embed="rId2"/>
          <a:stretch>
            <a:fillRect/>
          </a:stretch>
        </p:blipFill>
        <p:spPr>
          <a:xfrm>
            <a:off x="5297763" y="2640699"/>
            <a:ext cx="6250769" cy="2375291"/>
          </a:xfrm>
          <a:prstGeom prst="rect">
            <a:avLst/>
          </a:prstGeom>
        </p:spPr>
      </p:pic>
      <p:sp>
        <p:nvSpPr>
          <p:cNvPr id="5" name="TextBox 4">
            <a:extLst>
              <a:ext uri="{FF2B5EF4-FFF2-40B4-BE49-F238E27FC236}">
                <a16:creationId xmlns:a16="http://schemas.microsoft.com/office/drawing/2014/main" id="{6953535D-E9C2-4873-AFA9-1481B7D0A11C}"/>
              </a:ext>
            </a:extLst>
          </p:cNvPr>
          <p:cNvSpPr txBox="1"/>
          <p:nvPr/>
        </p:nvSpPr>
        <p:spPr>
          <a:xfrm>
            <a:off x="5297763" y="942392"/>
            <a:ext cx="6183431" cy="1508105"/>
          </a:xfrm>
          <a:prstGeom prst="rect">
            <a:avLst/>
          </a:prstGeom>
          <a:noFill/>
        </p:spPr>
        <p:txBody>
          <a:bodyPr wrap="square" rtlCol="0">
            <a:spAutoFit/>
          </a:bodyPr>
          <a:lstStyle/>
          <a:p>
            <a:r>
              <a:rPr lang="en-GB" sz="2800" dirty="0"/>
              <a:t>What do we mean when we use words like ‘data’ or ‘facts’?</a:t>
            </a:r>
          </a:p>
          <a:p>
            <a:endParaRPr lang="en-GB" dirty="0"/>
          </a:p>
          <a:p>
            <a:endParaRPr lang="en-GB" dirty="0"/>
          </a:p>
        </p:txBody>
      </p:sp>
    </p:spTree>
    <p:extLst>
      <p:ext uri="{BB962C8B-B14F-4D97-AF65-F5344CB8AC3E}">
        <p14:creationId xmlns:p14="http://schemas.microsoft.com/office/powerpoint/2010/main" val="2460098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649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33B88B-BB0E-4489-9EFD-77E74400B862}"/>
              </a:ext>
            </a:extLst>
          </p:cNvPr>
          <p:cNvSpPr>
            <a:spLocks noGrp="1"/>
          </p:cNvSpPr>
          <p:nvPr>
            <p:ph type="title"/>
          </p:nvPr>
        </p:nvSpPr>
        <p:spPr>
          <a:xfrm>
            <a:off x="83976" y="2074363"/>
            <a:ext cx="3308458" cy="2709275"/>
          </a:xfrm>
          <a:prstGeom prst="ellipse">
            <a:avLst/>
          </a:prstGeom>
          <a:solidFill>
            <a:srgbClr val="262626"/>
          </a:solidFill>
          <a:ln w="174625" cmpd="thinThick">
            <a:solidFill>
              <a:srgbClr val="262626"/>
            </a:solidFill>
          </a:ln>
        </p:spPr>
        <p:txBody>
          <a:bodyPr vert="horz" lIns="91440" tIns="45720" rIns="91440" bIns="45720" rtlCol="0" anchor="ctr">
            <a:noAutofit/>
          </a:bodyPr>
          <a:lstStyle/>
          <a:p>
            <a:pPr algn="ctr"/>
            <a:r>
              <a:rPr lang="en-US" sz="7200" kern="1200" dirty="0">
                <a:solidFill>
                  <a:srgbClr val="FFFFFF"/>
                </a:solidFill>
                <a:latin typeface="+mj-lt"/>
                <a:ea typeface="+mj-ea"/>
                <a:cs typeface="+mj-cs"/>
              </a:rPr>
              <a:t>‘Fact’</a:t>
            </a:r>
          </a:p>
        </p:txBody>
      </p:sp>
      <p:pic>
        <p:nvPicPr>
          <p:cNvPr id="4" name="Picture 3">
            <a:extLst>
              <a:ext uri="{FF2B5EF4-FFF2-40B4-BE49-F238E27FC236}">
                <a16:creationId xmlns:a16="http://schemas.microsoft.com/office/drawing/2014/main" id="{4DDA4538-EDDD-4A32-8C10-B76E226401D9}"/>
              </a:ext>
            </a:extLst>
          </p:cNvPr>
          <p:cNvPicPr>
            <a:picLocks noChangeAspect="1"/>
          </p:cNvPicPr>
          <p:nvPr/>
        </p:nvPicPr>
        <p:blipFill>
          <a:blip r:embed="rId2"/>
          <a:stretch>
            <a:fillRect/>
          </a:stretch>
        </p:blipFill>
        <p:spPr>
          <a:xfrm>
            <a:off x="3612858" y="578499"/>
            <a:ext cx="8579142" cy="5554992"/>
          </a:xfrm>
          <a:prstGeom prst="rect">
            <a:avLst/>
          </a:prstGeom>
        </p:spPr>
      </p:pic>
    </p:spTree>
    <p:extLst>
      <p:ext uri="{BB962C8B-B14F-4D97-AF65-F5344CB8AC3E}">
        <p14:creationId xmlns:p14="http://schemas.microsoft.com/office/powerpoint/2010/main" val="265754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805307"/>
            <a:ext cx="11430000" cy="6000750"/>
          </a:xfrm>
          <a:prstGeom prst="rect">
            <a:avLst/>
          </a:prstGeom>
        </p:spPr>
      </p:pic>
      <p:sp>
        <p:nvSpPr>
          <p:cNvPr id="2" name="Title 1"/>
          <p:cNvSpPr>
            <a:spLocks noGrp="1"/>
          </p:cNvSpPr>
          <p:nvPr>
            <p:ph type="title"/>
          </p:nvPr>
        </p:nvSpPr>
        <p:spPr>
          <a:xfrm>
            <a:off x="838200" y="51943"/>
            <a:ext cx="10515600" cy="805307"/>
          </a:xfrm>
        </p:spPr>
        <p:txBody>
          <a:bodyPr/>
          <a:lstStyle/>
          <a:p>
            <a:r>
              <a:rPr lang="en-GB" dirty="0">
                <a:hlinkClick r:id="rId3"/>
              </a:rPr>
              <a:t>https://</a:t>
            </a:r>
            <a:r>
              <a:rPr lang="en-GB">
                <a:hlinkClick r:id="rId3"/>
              </a:rPr>
              <a:t>www.gapminder.org/</a:t>
            </a:r>
            <a:r>
              <a:rPr lang="en-GB"/>
              <a:t> </a:t>
            </a:r>
            <a:endParaRPr lang="en-GB" dirty="0"/>
          </a:p>
        </p:txBody>
      </p:sp>
      <p:sp>
        <p:nvSpPr>
          <p:cNvPr id="3" name="TextBox 2">
            <a:extLst>
              <a:ext uri="{FF2B5EF4-FFF2-40B4-BE49-F238E27FC236}">
                <a16:creationId xmlns:a16="http://schemas.microsoft.com/office/drawing/2014/main" id="{1CE464A2-99CA-4881-8F7C-2E4183EC4E79}"/>
              </a:ext>
            </a:extLst>
          </p:cNvPr>
          <p:cNvSpPr txBox="1"/>
          <p:nvPr/>
        </p:nvSpPr>
        <p:spPr>
          <a:xfrm>
            <a:off x="8202967" y="133165"/>
            <a:ext cx="3701988" cy="523220"/>
          </a:xfrm>
          <a:prstGeom prst="rect">
            <a:avLst/>
          </a:prstGeom>
          <a:noFill/>
        </p:spPr>
        <p:txBody>
          <a:bodyPr wrap="square" rtlCol="0">
            <a:spAutoFit/>
          </a:bodyPr>
          <a:lstStyle/>
          <a:p>
            <a:r>
              <a:rPr lang="en-GB" sz="2800" dirty="0" err="1"/>
              <a:t>Rosling</a:t>
            </a:r>
            <a:r>
              <a:rPr lang="en-GB" sz="2800" dirty="0"/>
              <a:t> et al (2018)</a:t>
            </a:r>
          </a:p>
        </p:txBody>
      </p:sp>
    </p:spTree>
    <p:extLst>
      <p:ext uri="{BB962C8B-B14F-4D97-AF65-F5344CB8AC3E}">
        <p14:creationId xmlns:p14="http://schemas.microsoft.com/office/powerpoint/2010/main" val="129986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DEDF6D-0052-4228-9C67-2DD61F1E2507}"/>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D05D54-57E3-43C6-ABE3-EDF8C2B5B64C}"/>
              </a:ext>
            </a:extLst>
          </p:cNvPr>
          <p:cNvSpPr>
            <a:spLocks noGrp="1"/>
          </p:cNvSpPr>
          <p:nvPr>
            <p:ph type="title"/>
          </p:nvPr>
        </p:nvSpPr>
        <p:spPr>
          <a:xfrm>
            <a:off x="166396" y="112435"/>
            <a:ext cx="10515600" cy="1325563"/>
          </a:xfrm>
        </p:spPr>
        <p:txBody>
          <a:bodyPr>
            <a:normAutofit/>
          </a:bodyPr>
          <a:lstStyle/>
          <a:p>
            <a:r>
              <a:rPr lang="en-GB" sz="6600" b="1" dirty="0" err="1">
                <a:solidFill>
                  <a:schemeClr val="bg1"/>
                </a:solidFill>
              </a:rPr>
              <a:t>Rosling’s</a:t>
            </a:r>
            <a:r>
              <a:rPr lang="en-GB" sz="6600" b="1" dirty="0">
                <a:solidFill>
                  <a:schemeClr val="bg1"/>
                </a:solidFill>
              </a:rPr>
              <a:t> chimpanzees</a:t>
            </a:r>
          </a:p>
        </p:txBody>
      </p:sp>
      <p:pic>
        <p:nvPicPr>
          <p:cNvPr id="4" name="Picture 3">
            <a:extLst>
              <a:ext uri="{FF2B5EF4-FFF2-40B4-BE49-F238E27FC236}">
                <a16:creationId xmlns:a16="http://schemas.microsoft.com/office/drawing/2014/main" id="{3589105B-6867-42A1-82F7-72FBF4EB78AE}"/>
              </a:ext>
            </a:extLst>
          </p:cNvPr>
          <p:cNvPicPr>
            <a:picLocks noChangeAspect="1"/>
          </p:cNvPicPr>
          <p:nvPr/>
        </p:nvPicPr>
        <p:blipFill>
          <a:blip r:embed="rId3"/>
          <a:stretch>
            <a:fillRect/>
          </a:stretch>
        </p:blipFill>
        <p:spPr>
          <a:xfrm>
            <a:off x="9480699" y="0"/>
            <a:ext cx="2735385" cy="2601589"/>
          </a:xfrm>
          <a:prstGeom prst="rect">
            <a:avLst/>
          </a:prstGeom>
        </p:spPr>
      </p:pic>
      <p:sp>
        <p:nvSpPr>
          <p:cNvPr id="6" name="TextBox 5">
            <a:extLst>
              <a:ext uri="{FF2B5EF4-FFF2-40B4-BE49-F238E27FC236}">
                <a16:creationId xmlns:a16="http://schemas.microsoft.com/office/drawing/2014/main" id="{20269550-45C4-44CF-99DF-F7AC9F8168F9}"/>
              </a:ext>
            </a:extLst>
          </p:cNvPr>
          <p:cNvSpPr txBox="1"/>
          <p:nvPr/>
        </p:nvSpPr>
        <p:spPr>
          <a:xfrm>
            <a:off x="4033545" y="4498796"/>
            <a:ext cx="7729830" cy="2246769"/>
          </a:xfrm>
          <a:prstGeom prst="rect">
            <a:avLst/>
          </a:prstGeom>
          <a:solidFill>
            <a:schemeClr val="bg1"/>
          </a:solidFill>
        </p:spPr>
        <p:txBody>
          <a:bodyPr wrap="square" rtlCol="0">
            <a:spAutoFit/>
          </a:bodyPr>
          <a:lstStyle/>
          <a:p>
            <a:pPr marL="342900" indent="-342900">
              <a:buFont typeface="Arial" panose="020B0604020202020204" pitchFamily="34" charset="0"/>
              <a:buChar char="•"/>
            </a:pPr>
            <a:r>
              <a:rPr lang="en-GB" sz="2400" dirty="0"/>
              <a:t>If we took 100 bananas, marked them A, B and C, mixed them and allowed chimps to take them away</a:t>
            </a:r>
          </a:p>
          <a:p>
            <a:pPr marL="342900" indent="-342900">
              <a:buFont typeface="Arial" panose="020B0604020202020204" pitchFamily="34" charset="0"/>
              <a:buChar char="•"/>
            </a:pPr>
            <a:r>
              <a:rPr lang="en-GB" sz="2400" dirty="0"/>
              <a:t>They couldn’t read the letters</a:t>
            </a:r>
          </a:p>
          <a:p>
            <a:pPr marL="342900" indent="-342900">
              <a:buFont typeface="Arial" panose="020B0604020202020204" pitchFamily="34" charset="0"/>
              <a:buChar char="•"/>
            </a:pPr>
            <a:r>
              <a:rPr lang="en-GB" sz="2400" dirty="0"/>
              <a:t>But they would each have a selection of As, Bs and Cs</a:t>
            </a:r>
          </a:p>
          <a:p>
            <a:pPr marL="342900" indent="-342900">
              <a:buFont typeface="Arial" panose="020B0604020202020204" pitchFamily="34" charset="0"/>
              <a:buChar char="•"/>
            </a:pPr>
            <a:r>
              <a:rPr lang="en-GB" sz="2400" dirty="0"/>
              <a:t>Each chimp would have 33% each, or thereabouts.</a:t>
            </a:r>
          </a:p>
          <a:p>
            <a:endParaRPr lang="en-GB" sz="2000" dirty="0"/>
          </a:p>
        </p:txBody>
      </p:sp>
    </p:spTree>
    <p:extLst>
      <p:ext uri="{BB962C8B-B14F-4D97-AF65-F5344CB8AC3E}">
        <p14:creationId xmlns:p14="http://schemas.microsoft.com/office/powerpoint/2010/main" val="107429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 calcmode="lin" valueType="num">
                                      <p:cBhvr additive="base">
                                        <p:cTn id="2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 calcmode="lin" valueType="num">
                                      <p:cBhvr additive="base">
                                        <p:cTn id="2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additive="base">
                                        <p:cTn id="3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C385A4D8-E0A8-47BC-99AB-B4397B7CEE9F}"/>
              </a:ext>
            </a:extLst>
          </p:cNvPr>
          <p:cNvPicPr>
            <a:picLocks noChangeAspect="1"/>
          </p:cNvPicPr>
          <p:nvPr/>
        </p:nvPicPr>
        <p:blipFill>
          <a:blip r:embed="rId3"/>
          <a:stretch>
            <a:fillRect/>
          </a:stretch>
        </p:blipFill>
        <p:spPr>
          <a:xfrm>
            <a:off x="851494" y="70273"/>
            <a:ext cx="10204923" cy="6858000"/>
          </a:xfrm>
          <a:prstGeom prst="rect">
            <a:avLst/>
          </a:prstGeom>
        </p:spPr>
      </p:pic>
      <p:sp>
        <p:nvSpPr>
          <p:cNvPr id="3" name="TextBox 2">
            <a:extLst>
              <a:ext uri="{FF2B5EF4-FFF2-40B4-BE49-F238E27FC236}">
                <a16:creationId xmlns:a16="http://schemas.microsoft.com/office/drawing/2014/main" id="{2263C2A7-1081-421C-BB9F-F00865769C3A}"/>
              </a:ext>
            </a:extLst>
          </p:cNvPr>
          <p:cNvSpPr txBox="1"/>
          <p:nvPr/>
        </p:nvSpPr>
        <p:spPr>
          <a:xfrm>
            <a:off x="4728837" y="4183603"/>
            <a:ext cx="5095783" cy="1384995"/>
          </a:xfrm>
          <a:prstGeom prst="rect">
            <a:avLst/>
          </a:prstGeom>
          <a:noFill/>
        </p:spPr>
        <p:txBody>
          <a:bodyPr wrap="square" rtlCol="0">
            <a:spAutoFit/>
          </a:bodyPr>
          <a:lstStyle/>
          <a:p>
            <a:r>
              <a:rPr lang="en-GB" sz="2800" dirty="0"/>
              <a:t>Phones out please</a:t>
            </a:r>
          </a:p>
          <a:p>
            <a:r>
              <a:rPr lang="en-GB" sz="2800" dirty="0"/>
              <a:t>Search for ‘Kahoot It’</a:t>
            </a:r>
          </a:p>
          <a:p>
            <a:r>
              <a:rPr lang="en-GB" sz="2800" dirty="0"/>
              <a:t>Input the code and join the game</a:t>
            </a:r>
          </a:p>
        </p:txBody>
      </p:sp>
      <p:sp>
        <p:nvSpPr>
          <p:cNvPr id="2" name="Title 1">
            <a:extLst>
              <a:ext uri="{FF2B5EF4-FFF2-40B4-BE49-F238E27FC236}">
                <a16:creationId xmlns:a16="http://schemas.microsoft.com/office/drawing/2014/main" id="{0B187670-6C64-49B1-A83C-502B9B4013B8}"/>
              </a:ext>
            </a:extLst>
          </p:cNvPr>
          <p:cNvSpPr>
            <a:spLocks noGrp="1"/>
          </p:cNvSpPr>
          <p:nvPr>
            <p:ph type="title"/>
          </p:nvPr>
        </p:nvSpPr>
        <p:spPr>
          <a:xfrm>
            <a:off x="1015753" y="138594"/>
            <a:ext cx="10515600" cy="1325563"/>
          </a:xfrm>
        </p:spPr>
        <p:txBody>
          <a:bodyPr>
            <a:normAutofit/>
          </a:bodyPr>
          <a:lstStyle/>
          <a:p>
            <a:r>
              <a:rPr lang="en-GB" sz="8800" dirty="0"/>
              <a:t>Let’s have a test!</a:t>
            </a:r>
          </a:p>
        </p:txBody>
      </p:sp>
    </p:spTree>
    <p:extLst>
      <p:ext uri="{BB962C8B-B14F-4D97-AF65-F5344CB8AC3E}">
        <p14:creationId xmlns:p14="http://schemas.microsoft.com/office/powerpoint/2010/main" val="3846131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9CE55-754F-47C0-8F74-D80EA70C45A1}"/>
              </a:ext>
            </a:extLst>
          </p:cNvPr>
          <p:cNvSpPr>
            <a:spLocks noGrp="1"/>
          </p:cNvSpPr>
          <p:nvPr>
            <p:ph type="title"/>
          </p:nvPr>
        </p:nvSpPr>
        <p:spPr/>
        <p:txBody>
          <a:bodyPr/>
          <a:lstStyle/>
          <a:p>
            <a:endParaRPr lang="en-GB"/>
          </a:p>
        </p:txBody>
      </p:sp>
      <p:pic>
        <p:nvPicPr>
          <p:cNvPr id="3" name="Picture 2">
            <a:hlinkClick r:id="rId2"/>
            <a:extLst>
              <a:ext uri="{FF2B5EF4-FFF2-40B4-BE49-F238E27FC236}">
                <a16:creationId xmlns:a16="http://schemas.microsoft.com/office/drawing/2014/main" id="{89E02F0A-5918-42F5-8966-17C2403BCE17}"/>
              </a:ext>
            </a:extLst>
          </p:cNvPr>
          <p:cNvPicPr>
            <a:picLocks noChangeAspect="1"/>
          </p:cNvPicPr>
          <p:nvPr/>
        </p:nvPicPr>
        <p:blipFill>
          <a:blip r:embed="rId3"/>
          <a:stretch>
            <a:fillRect/>
          </a:stretch>
        </p:blipFill>
        <p:spPr>
          <a:xfrm>
            <a:off x="1038225" y="428206"/>
            <a:ext cx="9744729" cy="6239004"/>
          </a:xfrm>
          <a:prstGeom prst="rect">
            <a:avLst/>
          </a:prstGeom>
        </p:spPr>
      </p:pic>
    </p:spTree>
    <p:extLst>
      <p:ext uri="{BB962C8B-B14F-4D97-AF65-F5344CB8AC3E}">
        <p14:creationId xmlns:p14="http://schemas.microsoft.com/office/powerpoint/2010/main" val="2821414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89212"/>
            <a:ext cx="4275338" cy="5478423"/>
          </a:xfrm>
        </p:spPr>
        <p:txBody>
          <a:bodyPr>
            <a:noAutofit/>
          </a:bodyPr>
          <a:lstStyle/>
          <a:p>
            <a:r>
              <a:rPr lang="en-GB" sz="4000" dirty="0"/>
              <a:t>We are all the same</a:t>
            </a:r>
          </a:p>
          <a:p>
            <a:r>
              <a:rPr lang="en-GB" sz="4000" dirty="0"/>
              <a:t>We like to the see the world in simple terms</a:t>
            </a:r>
          </a:p>
          <a:p>
            <a:r>
              <a:rPr lang="en-GB" sz="4000" dirty="0"/>
              <a:t>Black and white</a:t>
            </a:r>
          </a:p>
          <a:p>
            <a:r>
              <a:rPr lang="en-GB" sz="4000" dirty="0"/>
              <a:t>Good and bad</a:t>
            </a:r>
          </a:p>
          <a:p>
            <a:r>
              <a:rPr lang="en-GB" sz="4000" dirty="0"/>
              <a:t>Rich and poor</a:t>
            </a:r>
          </a:p>
        </p:txBody>
      </p:sp>
      <p:sp>
        <p:nvSpPr>
          <p:cNvPr id="4" name="Rectangle 3"/>
          <p:cNvSpPr/>
          <p:nvPr/>
        </p:nvSpPr>
        <p:spPr>
          <a:xfrm>
            <a:off x="5439377" y="627140"/>
            <a:ext cx="6096000" cy="5478423"/>
          </a:xfrm>
          <a:prstGeom prst="rect">
            <a:avLst/>
          </a:prstGeom>
          <a:solidFill>
            <a:srgbClr val="FFFF00"/>
          </a:solidFill>
          <a:ln w="57150">
            <a:solidFill>
              <a:schemeClr val="tx1"/>
            </a:solidFill>
          </a:ln>
        </p:spPr>
        <p:txBody>
          <a:bodyPr>
            <a:spAutoFit/>
          </a:bodyPr>
          <a:lstStyle/>
          <a:p>
            <a:r>
              <a:rPr lang="en-GB" sz="2800" dirty="0">
                <a:latin typeface="Calibri" panose="020F0502020204030204" pitchFamily="34" charset="0"/>
              </a:rPr>
              <a:t>‘</a:t>
            </a:r>
            <a:r>
              <a:rPr lang="en-GB" sz="2800" dirty="0">
                <a:effectLst/>
                <a:latin typeface="Calibri" panose="020F0502020204030204" pitchFamily="34" charset="0"/>
              </a:rPr>
              <a:t>One reason the old labels are so popular is that they are so simple. But they are wrong! </a:t>
            </a:r>
          </a:p>
          <a:p>
            <a:endParaRPr lang="en-GB" sz="2800" dirty="0">
              <a:latin typeface="Calibri" panose="020F0502020204030204" pitchFamily="34" charset="0"/>
            </a:endParaRPr>
          </a:p>
          <a:p>
            <a:r>
              <a:rPr lang="en-GB" sz="2800" dirty="0">
                <a:effectLst/>
                <a:latin typeface="Calibri" panose="020F0502020204030204" pitchFamily="34" charset="0"/>
              </a:rPr>
              <a:t>So, to replace them, I will now suggest an equally simple but more relevant and useful way of dividing up the world. </a:t>
            </a:r>
          </a:p>
          <a:p>
            <a:endParaRPr lang="en-GB" sz="2800" dirty="0">
              <a:latin typeface="Calibri" panose="020F0502020204030204" pitchFamily="34" charset="0"/>
            </a:endParaRPr>
          </a:p>
          <a:p>
            <a:r>
              <a:rPr lang="en-GB" sz="2800" dirty="0">
                <a:effectLst/>
                <a:latin typeface="Calibri" panose="020F0502020204030204" pitchFamily="34" charset="0"/>
              </a:rPr>
              <a:t>Instead of dividing the world into two groups I will divide it into four income levels, as set out in the image below.’</a:t>
            </a:r>
          </a:p>
          <a:p>
            <a:endParaRPr lang="en-GB" dirty="0">
              <a:latin typeface="Calibri" panose="020F0502020204030204" pitchFamily="34" charset="0"/>
            </a:endParaRPr>
          </a:p>
          <a:p>
            <a:r>
              <a:rPr lang="en-GB" sz="2400" dirty="0" err="1">
                <a:effectLst/>
                <a:latin typeface="Calibri" panose="020F0502020204030204" pitchFamily="34" charset="0"/>
              </a:rPr>
              <a:t>Rosling</a:t>
            </a:r>
            <a:r>
              <a:rPr lang="en-GB" sz="2400" dirty="0">
                <a:effectLst/>
                <a:latin typeface="Calibri" panose="020F0502020204030204" pitchFamily="34" charset="0"/>
              </a:rPr>
              <a:t> et al (2018)</a:t>
            </a:r>
            <a:endParaRPr lang="en-GB" sz="2400" dirty="0"/>
          </a:p>
        </p:txBody>
      </p:sp>
    </p:spTree>
    <p:extLst>
      <p:ext uri="{BB962C8B-B14F-4D97-AF65-F5344CB8AC3E}">
        <p14:creationId xmlns:p14="http://schemas.microsoft.com/office/powerpoint/2010/main" val="3199241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anim calcmode="lin" valueType="num">
                                      <p:cBhvr additive="base">
                                        <p:cTn id="5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3" name="Group 10">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4" name="Group 33">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5" name="Rectangle 34">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Level 1 </a:t>
            </a:r>
            <a:br>
              <a:rPr lang="en-GB" sz="4000" dirty="0">
                <a:solidFill>
                  <a:srgbClr val="FFFFFF"/>
                </a:solidFill>
              </a:rPr>
            </a:br>
            <a:r>
              <a:rPr lang="en-GB" sz="4000" dirty="0">
                <a:solidFill>
                  <a:srgbClr val="FFFFFF"/>
                </a:solidFill>
              </a:rPr>
              <a:t>The economic level of 1 billion people today</a:t>
            </a:r>
          </a:p>
        </p:txBody>
      </p:sp>
      <p:sp>
        <p:nvSpPr>
          <p:cNvPr id="39" name="Content Placeholder 3">
            <a:extLst>
              <a:ext uri="{FF2B5EF4-FFF2-40B4-BE49-F238E27FC236}">
                <a16:creationId xmlns:a16="http://schemas.microsoft.com/office/drawing/2014/main" id="{DC0DA76D-3AAB-4EDA-8FE1-F0754743E1AC}"/>
              </a:ext>
            </a:extLst>
          </p:cNvPr>
          <p:cNvSpPr>
            <a:spLocks noGrp="1"/>
          </p:cNvSpPr>
          <p:nvPr>
            <p:ph idx="1"/>
          </p:nvPr>
        </p:nvSpPr>
        <p:spPr>
          <a:xfrm>
            <a:off x="4959349" y="186611"/>
            <a:ext cx="6892925" cy="6466115"/>
          </a:xfrm>
        </p:spPr>
        <p:txBody>
          <a:bodyPr anchor="ctr">
            <a:normAutofit/>
          </a:bodyPr>
          <a:lstStyle/>
          <a:p>
            <a:r>
              <a:rPr lang="en-GB" sz="2200" dirty="0"/>
              <a:t>$1 per day</a:t>
            </a:r>
          </a:p>
          <a:p>
            <a:r>
              <a:rPr lang="en-US" sz="2200" dirty="0"/>
              <a:t>Your five children have to spend hours walking barefoot with your single plastic bucket, back and forth, to fetch water from a dirty mud hole an hour’s walk away. </a:t>
            </a:r>
            <a:endParaRPr lang="en-GB" sz="2200" dirty="0"/>
          </a:p>
          <a:p>
            <a:r>
              <a:rPr lang="en-US" sz="2200" dirty="0"/>
              <a:t>They gather firewood, and you prepare the same gray porridge that you’ve been eating at every meal, every day, for your whole life—except during the months when the meager soil yielded no crops and you went to bed hungry. </a:t>
            </a:r>
          </a:p>
          <a:p>
            <a:r>
              <a:rPr lang="en-US" sz="2200" dirty="0"/>
              <a:t>One day your youngest daughter develops a nasty cough. Smoke from the indoor fire is weakening her lungs. </a:t>
            </a:r>
          </a:p>
          <a:p>
            <a:r>
              <a:rPr lang="en-US" sz="2200" dirty="0"/>
              <a:t>You can’t afford antibiotics, and one month later she is dead. </a:t>
            </a:r>
          </a:p>
          <a:p>
            <a:r>
              <a:rPr lang="en-US" sz="2200" dirty="0"/>
              <a:t>This is extreme poverty. Yet you keep struggling on. If you are lucky and the yields are good, you can maybe sell some surplus crops and manage to earn more than $2 a day, which would move you to the next level. Good luck!</a:t>
            </a:r>
            <a:endParaRPr lang="en-GB" sz="2200" dirty="0"/>
          </a:p>
        </p:txBody>
      </p:sp>
    </p:spTree>
    <p:extLst>
      <p:ext uri="{BB962C8B-B14F-4D97-AF65-F5344CB8AC3E}">
        <p14:creationId xmlns:p14="http://schemas.microsoft.com/office/powerpoint/2010/main" val="3869979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animEffect transition="in" filter="fade">
                                      <p:cBhvr>
                                        <p:cTn id="7" dur="1000"/>
                                        <p:tgtEl>
                                          <p:spTgt spid="39">
                                            <p:txEl>
                                              <p:pRg st="0" end="0"/>
                                            </p:txEl>
                                          </p:spTgt>
                                        </p:tgtEl>
                                      </p:cBhvr>
                                    </p:animEffect>
                                    <p:anim calcmode="lin" valueType="num">
                                      <p:cBhvr>
                                        <p:cTn id="8" dur="1000" fill="hold"/>
                                        <p:tgtEl>
                                          <p:spTgt spid="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9">
                                            <p:txEl>
                                              <p:pRg st="1" end="1"/>
                                            </p:txEl>
                                          </p:spTgt>
                                        </p:tgtEl>
                                        <p:attrNameLst>
                                          <p:attrName>style.visibility</p:attrName>
                                        </p:attrNameLst>
                                      </p:cBhvr>
                                      <p:to>
                                        <p:strVal val="visible"/>
                                      </p:to>
                                    </p:set>
                                    <p:animEffect transition="in" filter="fade">
                                      <p:cBhvr>
                                        <p:cTn id="14" dur="1000"/>
                                        <p:tgtEl>
                                          <p:spTgt spid="39">
                                            <p:txEl>
                                              <p:pRg st="1" end="1"/>
                                            </p:txEl>
                                          </p:spTgt>
                                        </p:tgtEl>
                                      </p:cBhvr>
                                    </p:animEffect>
                                    <p:anim calcmode="lin" valueType="num">
                                      <p:cBhvr>
                                        <p:cTn id="15" dur="1000" fill="hold"/>
                                        <p:tgtEl>
                                          <p:spTgt spid="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9">
                                            <p:txEl>
                                              <p:pRg st="2" end="2"/>
                                            </p:txEl>
                                          </p:spTgt>
                                        </p:tgtEl>
                                        <p:attrNameLst>
                                          <p:attrName>style.visibility</p:attrName>
                                        </p:attrNameLst>
                                      </p:cBhvr>
                                      <p:to>
                                        <p:strVal val="visible"/>
                                      </p:to>
                                    </p:set>
                                    <p:animEffect transition="in" filter="fade">
                                      <p:cBhvr>
                                        <p:cTn id="21" dur="1000"/>
                                        <p:tgtEl>
                                          <p:spTgt spid="39">
                                            <p:txEl>
                                              <p:pRg st="2" end="2"/>
                                            </p:txEl>
                                          </p:spTgt>
                                        </p:tgtEl>
                                      </p:cBhvr>
                                    </p:animEffect>
                                    <p:anim calcmode="lin" valueType="num">
                                      <p:cBhvr>
                                        <p:cTn id="22" dur="1000" fill="hold"/>
                                        <p:tgtEl>
                                          <p:spTgt spid="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9">
                                            <p:txEl>
                                              <p:pRg st="3" end="3"/>
                                            </p:txEl>
                                          </p:spTgt>
                                        </p:tgtEl>
                                        <p:attrNameLst>
                                          <p:attrName>style.visibility</p:attrName>
                                        </p:attrNameLst>
                                      </p:cBhvr>
                                      <p:to>
                                        <p:strVal val="visible"/>
                                      </p:to>
                                    </p:set>
                                    <p:animEffect transition="in" filter="fade">
                                      <p:cBhvr>
                                        <p:cTn id="28" dur="1000"/>
                                        <p:tgtEl>
                                          <p:spTgt spid="39">
                                            <p:txEl>
                                              <p:pRg st="3" end="3"/>
                                            </p:txEl>
                                          </p:spTgt>
                                        </p:tgtEl>
                                      </p:cBhvr>
                                    </p:animEffect>
                                    <p:anim calcmode="lin" valueType="num">
                                      <p:cBhvr>
                                        <p:cTn id="29" dur="1000" fill="hold"/>
                                        <p:tgtEl>
                                          <p:spTgt spid="3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9">
                                            <p:txEl>
                                              <p:pRg st="4" end="4"/>
                                            </p:txEl>
                                          </p:spTgt>
                                        </p:tgtEl>
                                        <p:attrNameLst>
                                          <p:attrName>style.visibility</p:attrName>
                                        </p:attrNameLst>
                                      </p:cBhvr>
                                      <p:to>
                                        <p:strVal val="visible"/>
                                      </p:to>
                                    </p:set>
                                    <p:animEffect transition="in" filter="fade">
                                      <p:cBhvr>
                                        <p:cTn id="35" dur="1000"/>
                                        <p:tgtEl>
                                          <p:spTgt spid="39">
                                            <p:txEl>
                                              <p:pRg st="4" end="4"/>
                                            </p:txEl>
                                          </p:spTgt>
                                        </p:tgtEl>
                                      </p:cBhvr>
                                    </p:animEffect>
                                    <p:anim calcmode="lin" valueType="num">
                                      <p:cBhvr>
                                        <p:cTn id="36" dur="1000" fill="hold"/>
                                        <p:tgtEl>
                                          <p:spTgt spid="3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9">
                                            <p:txEl>
                                              <p:pRg st="5" end="5"/>
                                            </p:txEl>
                                          </p:spTgt>
                                        </p:tgtEl>
                                        <p:attrNameLst>
                                          <p:attrName>style.visibility</p:attrName>
                                        </p:attrNameLst>
                                      </p:cBhvr>
                                      <p:to>
                                        <p:strVal val="visible"/>
                                      </p:to>
                                    </p:set>
                                    <p:animEffect transition="in" filter="fade">
                                      <p:cBhvr>
                                        <p:cTn id="42" dur="1000"/>
                                        <p:tgtEl>
                                          <p:spTgt spid="39">
                                            <p:txEl>
                                              <p:pRg st="5" end="5"/>
                                            </p:txEl>
                                          </p:spTgt>
                                        </p:tgtEl>
                                      </p:cBhvr>
                                    </p:animEffect>
                                    <p:anim calcmode="lin" valueType="num">
                                      <p:cBhvr>
                                        <p:cTn id="43" dur="1000" fill="hold"/>
                                        <p:tgtEl>
                                          <p:spTgt spid="39">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a:solidFill>
                  <a:srgbClr val="FFFFFF"/>
                </a:solidFill>
              </a:rPr>
              <a:t>Level 2 </a:t>
            </a:r>
            <a:br>
              <a:rPr lang="en-GB" sz="4000">
                <a:solidFill>
                  <a:srgbClr val="FFFFFF"/>
                </a:solidFill>
              </a:rPr>
            </a:br>
            <a:r>
              <a:rPr lang="en-GB" sz="4000">
                <a:solidFill>
                  <a:srgbClr val="FFFFFF"/>
                </a:solidFill>
              </a:rPr>
              <a:t>The economic level of 3 billion people today</a:t>
            </a:r>
          </a:p>
        </p:txBody>
      </p:sp>
      <p:sp>
        <p:nvSpPr>
          <p:cNvPr id="3" name="Content Placeholder 2"/>
          <p:cNvSpPr>
            <a:spLocks noGrp="1"/>
          </p:cNvSpPr>
          <p:nvPr>
            <p:ph idx="1"/>
          </p:nvPr>
        </p:nvSpPr>
        <p:spPr>
          <a:xfrm>
            <a:off x="5189348" y="-15323"/>
            <a:ext cx="6281928" cy="6843713"/>
          </a:xfrm>
        </p:spPr>
        <p:txBody>
          <a:bodyPr anchor="ctr">
            <a:noAutofit/>
          </a:bodyPr>
          <a:lstStyle/>
          <a:p>
            <a:r>
              <a:rPr lang="en-GB" sz="2000" dirty="0"/>
              <a:t>You’ve made it. In fact, you’ve quadrupled your income and now you earn $4 a day. Three extra dollars every day. What are you going to do with all this money? </a:t>
            </a:r>
          </a:p>
          <a:p>
            <a:r>
              <a:rPr lang="en-GB" sz="2000" dirty="0"/>
              <a:t>Now you can buy food that you didn’t grow yourself, and you can afford chickens, which means eggs. </a:t>
            </a:r>
          </a:p>
          <a:p>
            <a:r>
              <a:rPr lang="en-GB" sz="2000" dirty="0"/>
              <a:t>You save some money and buy sandals for your children, and a bike, and more plastic buckets. Now it takes you only half an hour to fetch water for the day. </a:t>
            </a:r>
          </a:p>
          <a:p>
            <a:r>
              <a:rPr lang="en-GB" sz="2000" dirty="0"/>
              <a:t>You buy a gas stove so your children can attend school instead of gathering wood. When there’s power they do their homework under a bulb. But the electricity is too unstable for a freezer. You save up for mattresses so you don’t have to sleep on the mud floor. Life is much better now, but still very uncertain. </a:t>
            </a:r>
          </a:p>
          <a:p>
            <a:r>
              <a:rPr lang="en-GB" sz="2000" dirty="0"/>
              <a:t>A single illness and you would have to sell most of your possessions to buy medicine. That would throw you back to Level 1 again. Another three dollars a day would be good, but to experience really drastic improvement you need to quadruple again. If you can land a job in the local garment industry you will be the first member of your family to bring home a salary. </a:t>
            </a:r>
          </a:p>
        </p:txBody>
      </p:sp>
    </p:spTree>
    <p:extLst>
      <p:ext uri="{BB962C8B-B14F-4D97-AF65-F5344CB8AC3E}">
        <p14:creationId xmlns:p14="http://schemas.microsoft.com/office/powerpoint/2010/main" val="421744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a:solidFill>
                  <a:srgbClr val="FFFFFF"/>
                </a:solidFill>
              </a:rPr>
              <a:t>Level 3</a:t>
            </a:r>
            <a:br>
              <a:rPr lang="en-GB" sz="4000">
                <a:solidFill>
                  <a:srgbClr val="FFFFFF"/>
                </a:solidFill>
              </a:rPr>
            </a:br>
            <a:r>
              <a:rPr lang="en-GB" sz="4000">
                <a:solidFill>
                  <a:srgbClr val="FFFFFF"/>
                </a:solidFill>
              </a:rPr>
              <a:t>The economic level of 2 billion people today</a:t>
            </a:r>
          </a:p>
        </p:txBody>
      </p:sp>
      <p:sp>
        <p:nvSpPr>
          <p:cNvPr id="3" name="Content Placeholder 2"/>
          <p:cNvSpPr>
            <a:spLocks noGrp="1"/>
          </p:cNvSpPr>
          <p:nvPr>
            <p:ph idx="1"/>
          </p:nvPr>
        </p:nvSpPr>
        <p:spPr>
          <a:xfrm>
            <a:off x="5151997" y="395191"/>
            <a:ext cx="6233667" cy="6067616"/>
          </a:xfrm>
        </p:spPr>
        <p:txBody>
          <a:bodyPr anchor="ctr">
            <a:noAutofit/>
          </a:bodyPr>
          <a:lstStyle/>
          <a:p>
            <a:r>
              <a:rPr lang="en-GB" sz="2000" dirty="0"/>
              <a:t>Wow! You did it! You work multiple jobs, 16 hours a day, seven days a week, and manage to quadruple your income again, to $16 a day. </a:t>
            </a:r>
          </a:p>
          <a:p>
            <a:r>
              <a:rPr lang="en-GB" sz="2000" dirty="0"/>
              <a:t>Your savings are impressive and you install a cold-water tap. No more fetching water. </a:t>
            </a:r>
          </a:p>
          <a:p>
            <a:r>
              <a:rPr lang="en-GB" sz="2000" dirty="0"/>
              <a:t>With a stable electric line the kids’ homework improves and you can buy a fridge that lets you store food and serve different dishes each day. You save to buy a motorcycle, which means you can travel to a better-paying job at a factory in town. </a:t>
            </a:r>
          </a:p>
          <a:p>
            <a:r>
              <a:rPr lang="en-GB" sz="2000" dirty="0"/>
              <a:t>Unfortunately you crash on your way there one day and you have to use money you had saved for your children’s education to pay the medical bills. You recover, and thanks to your savings you are not thrown back a level. </a:t>
            </a:r>
          </a:p>
          <a:p>
            <a:r>
              <a:rPr lang="en-GB" sz="2000" dirty="0"/>
              <a:t>Two of your children start high school. If they manage to finish, they will be able to get better-paying jobs than you have ever had. To celebrate, you take the whole family on its first-ever vacation, one afternoon to the beach, just for fun. </a:t>
            </a:r>
          </a:p>
        </p:txBody>
      </p:sp>
    </p:spTree>
    <p:extLst>
      <p:ext uri="{BB962C8B-B14F-4D97-AF65-F5344CB8AC3E}">
        <p14:creationId xmlns:p14="http://schemas.microsoft.com/office/powerpoint/2010/main" val="373487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a:solidFill>
                  <a:srgbClr val="FFFFFF"/>
                </a:solidFill>
              </a:rPr>
              <a:t>Level 4</a:t>
            </a:r>
            <a:br>
              <a:rPr lang="en-GB" sz="4000">
                <a:solidFill>
                  <a:srgbClr val="FFFFFF"/>
                </a:solidFill>
              </a:rPr>
            </a:br>
            <a:r>
              <a:rPr lang="en-GB" sz="4000">
                <a:solidFill>
                  <a:srgbClr val="FFFFFF"/>
                </a:solidFill>
              </a:rPr>
              <a:t>The economic level of 1 billion people today</a:t>
            </a:r>
          </a:p>
        </p:txBody>
      </p:sp>
      <p:sp>
        <p:nvSpPr>
          <p:cNvPr id="3" name="Content Placeholder 2"/>
          <p:cNvSpPr>
            <a:spLocks noGrp="1"/>
          </p:cNvSpPr>
          <p:nvPr>
            <p:ph idx="1"/>
          </p:nvPr>
        </p:nvSpPr>
        <p:spPr>
          <a:xfrm>
            <a:off x="5085490" y="733168"/>
            <a:ext cx="6281928" cy="5786628"/>
          </a:xfrm>
        </p:spPr>
        <p:txBody>
          <a:bodyPr anchor="ctr">
            <a:normAutofit/>
          </a:bodyPr>
          <a:lstStyle/>
          <a:p>
            <a:r>
              <a:rPr lang="en-GB" sz="2000" dirty="0"/>
              <a:t>You have more than $64 a day. You are a rich consumer and three more dollars a day makes very little difference to your everyday life. That’s why you think three dollars, which can change the life of someone living in extreme poverty, is not a lot of money. </a:t>
            </a:r>
          </a:p>
          <a:p>
            <a:r>
              <a:rPr lang="en-GB" sz="2000" dirty="0"/>
              <a:t>You have more than twelve years of education and you have been on an airplane on vacation. You can eat out once a month and you can buy a car. Of course you have hot and cold water indoors. But you know about this level already. </a:t>
            </a:r>
          </a:p>
          <a:p>
            <a:r>
              <a:rPr lang="en-GB" sz="2000" dirty="0"/>
              <a:t>Since you are reading this book, I’m pretty sure you live on Level 4. I don’t have to describe it for you to understand. The difficulty, when you have always known this high level of income, is to understand the huge differences between the other three levels. People on Level 4 must struggle hard not to misunderstand the reality of the other 6 billion people in the world. </a:t>
            </a:r>
          </a:p>
        </p:txBody>
      </p:sp>
    </p:spTree>
    <p:extLst>
      <p:ext uri="{BB962C8B-B14F-4D97-AF65-F5344CB8AC3E}">
        <p14:creationId xmlns:p14="http://schemas.microsoft.com/office/powerpoint/2010/main" val="194114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We all have the same economic origin</a:t>
            </a:r>
          </a:p>
        </p:txBody>
      </p:sp>
      <p:sp>
        <p:nvSpPr>
          <p:cNvPr id="3" name="Content Placeholder 2"/>
          <p:cNvSpPr>
            <a:spLocks noGrp="1"/>
          </p:cNvSpPr>
          <p:nvPr>
            <p:ph idx="1"/>
          </p:nvPr>
        </p:nvSpPr>
        <p:spPr>
          <a:xfrm>
            <a:off x="5120640" y="804672"/>
            <a:ext cx="6587172" cy="5248656"/>
          </a:xfrm>
        </p:spPr>
        <p:txBody>
          <a:bodyPr anchor="ctr">
            <a:normAutofit/>
          </a:bodyPr>
          <a:lstStyle/>
          <a:p>
            <a:r>
              <a:rPr lang="en-GB" sz="2400" dirty="0"/>
              <a:t>Human history started with everyone on Level 1. </a:t>
            </a:r>
          </a:p>
          <a:p>
            <a:r>
              <a:rPr lang="en-GB" sz="2400" dirty="0"/>
              <a:t>For more than 100,000 years nobody made it up the levels and most children didn’t survive to become parents. </a:t>
            </a:r>
          </a:p>
          <a:p>
            <a:r>
              <a:rPr lang="en-GB" sz="2400" dirty="0"/>
              <a:t>Just 200 years ago, 85 percent of the world population was still on Level 1, in extreme poverty. </a:t>
            </a:r>
          </a:p>
          <a:p>
            <a:r>
              <a:rPr lang="en-GB" sz="2400" dirty="0"/>
              <a:t>Today the vast majority of people are spread out in the middle, across Levels 2 and 3, with the same range of standards of living as people had in Western Europe and North America in the 1950s. And this has been the case for many years.</a:t>
            </a:r>
          </a:p>
        </p:txBody>
      </p:sp>
    </p:spTree>
    <p:extLst>
      <p:ext uri="{BB962C8B-B14F-4D97-AF65-F5344CB8AC3E}">
        <p14:creationId xmlns:p14="http://schemas.microsoft.com/office/powerpoint/2010/main" val="326548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7350" y="298579"/>
            <a:ext cx="4944863" cy="6326156"/>
          </a:xfrm>
        </p:spPr>
        <p:txBody>
          <a:bodyPr>
            <a:normAutofit/>
          </a:bodyPr>
          <a:lstStyle/>
          <a:p>
            <a:r>
              <a:rPr lang="en-GB" dirty="0"/>
              <a:t>For Hans </a:t>
            </a:r>
            <a:r>
              <a:rPr lang="en-GB" dirty="0" err="1"/>
              <a:t>Rosling</a:t>
            </a:r>
            <a:r>
              <a:rPr lang="en-GB" dirty="0"/>
              <a:t> (his son and daughter in law) the four-level framework is an essential starting point to avoid thinking of things in an over-dramatic divided world-view</a:t>
            </a:r>
          </a:p>
          <a:p>
            <a:r>
              <a:rPr lang="en-GB" i="1" dirty="0">
                <a:solidFill>
                  <a:srgbClr val="FF0000"/>
                </a:solidFill>
              </a:rPr>
              <a:t>‘This is the first and most important part of the fact-based framework you will learn in this book. Now you have learned it!’</a:t>
            </a:r>
          </a:p>
          <a:p>
            <a:r>
              <a:rPr lang="en-GB" dirty="0"/>
              <a:t>It is not about stark contrasts between two options</a:t>
            </a:r>
          </a:p>
          <a:p>
            <a:r>
              <a:rPr lang="en-GB" dirty="0"/>
              <a:t>Context is everything and so are accurate facts</a:t>
            </a:r>
          </a:p>
          <a:p>
            <a:endParaRPr lang="en-GB" dirty="0"/>
          </a:p>
        </p:txBody>
      </p:sp>
      <p:graphicFrame>
        <p:nvGraphicFramePr>
          <p:cNvPr id="4" name="Diagram 3">
            <a:extLst>
              <a:ext uri="{FF2B5EF4-FFF2-40B4-BE49-F238E27FC236}">
                <a16:creationId xmlns:a16="http://schemas.microsoft.com/office/drawing/2014/main" id="{59D51EA2-0A17-4030-87A0-9A7F55B85621}"/>
              </a:ext>
            </a:extLst>
          </p:cNvPr>
          <p:cNvGraphicFramePr/>
          <p:nvPr>
            <p:extLst>
              <p:ext uri="{D42A27DB-BD31-4B8C-83A1-F6EECF244321}">
                <p14:modId xmlns:p14="http://schemas.microsoft.com/office/powerpoint/2010/main" val="247915815"/>
              </p:ext>
            </p:extLst>
          </p:nvPr>
        </p:nvGraphicFramePr>
        <p:xfrm>
          <a:off x="5370989" y="630315"/>
          <a:ext cx="6631621" cy="5237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5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A9B28154-6EEA-44B5-825C-60E608BA0A4E}"/>
                                            </p:graphicEl>
                                          </p:spTgt>
                                        </p:tgtEl>
                                        <p:attrNameLst>
                                          <p:attrName>style.visibility</p:attrName>
                                        </p:attrNameLst>
                                      </p:cBhvr>
                                      <p:to>
                                        <p:strVal val="visible"/>
                                      </p:to>
                                    </p:set>
                                    <p:anim calcmode="lin" valueType="num">
                                      <p:cBhvr additive="base">
                                        <p:cTn id="31" dur="500" fill="hold"/>
                                        <p:tgtEl>
                                          <p:spTgt spid="4">
                                            <p:graphicEl>
                                              <a:dgm id="{A9B28154-6EEA-44B5-825C-60E608BA0A4E}"/>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A9B28154-6EEA-44B5-825C-60E608BA0A4E}"/>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E8E17979-B2B1-467D-BAE0-5A7D3810BC09}"/>
                                            </p:graphicEl>
                                          </p:spTgt>
                                        </p:tgtEl>
                                        <p:attrNameLst>
                                          <p:attrName>style.visibility</p:attrName>
                                        </p:attrNameLst>
                                      </p:cBhvr>
                                      <p:to>
                                        <p:strVal val="visible"/>
                                      </p:to>
                                    </p:set>
                                    <p:anim calcmode="lin" valueType="num">
                                      <p:cBhvr additive="base">
                                        <p:cTn id="37" dur="500" fill="hold"/>
                                        <p:tgtEl>
                                          <p:spTgt spid="4">
                                            <p:graphicEl>
                                              <a:dgm id="{E8E17979-B2B1-467D-BAE0-5A7D3810BC0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E8E17979-B2B1-467D-BAE0-5A7D3810BC0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CB52F82C-72D5-4DF4-A1B3-80F40E27C196}"/>
                                            </p:graphicEl>
                                          </p:spTgt>
                                        </p:tgtEl>
                                        <p:attrNameLst>
                                          <p:attrName>style.visibility</p:attrName>
                                        </p:attrNameLst>
                                      </p:cBhvr>
                                      <p:to>
                                        <p:strVal val="visible"/>
                                      </p:to>
                                    </p:set>
                                    <p:anim calcmode="lin" valueType="num">
                                      <p:cBhvr additive="base">
                                        <p:cTn id="43" dur="500" fill="hold"/>
                                        <p:tgtEl>
                                          <p:spTgt spid="4">
                                            <p:graphicEl>
                                              <a:dgm id="{CB52F82C-72D5-4DF4-A1B3-80F40E27C196}"/>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CB52F82C-72D5-4DF4-A1B3-80F40E27C196}"/>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6077F12E-1AEB-40F4-929D-92F76CCF07E2}"/>
                                            </p:graphicEl>
                                          </p:spTgt>
                                        </p:tgtEl>
                                        <p:attrNameLst>
                                          <p:attrName>style.visibility</p:attrName>
                                        </p:attrNameLst>
                                      </p:cBhvr>
                                      <p:to>
                                        <p:strVal val="visible"/>
                                      </p:to>
                                    </p:set>
                                    <p:anim calcmode="lin" valueType="num">
                                      <p:cBhvr additive="base">
                                        <p:cTn id="49" dur="500" fill="hold"/>
                                        <p:tgtEl>
                                          <p:spTgt spid="4">
                                            <p:graphicEl>
                                              <a:dgm id="{6077F12E-1AEB-40F4-929D-92F76CCF07E2}"/>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6077F12E-1AEB-40F4-929D-92F76CCF07E2}"/>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0A42B860-4CFF-4352-946D-286F2844A6A6}"/>
                                            </p:graphicEl>
                                          </p:spTgt>
                                        </p:tgtEl>
                                        <p:attrNameLst>
                                          <p:attrName>style.visibility</p:attrName>
                                        </p:attrNameLst>
                                      </p:cBhvr>
                                      <p:to>
                                        <p:strVal val="visible"/>
                                      </p:to>
                                    </p:set>
                                    <p:anim calcmode="lin" valueType="num">
                                      <p:cBhvr additive="base">
                                        <p:cTn id="55" dur="500" fill="hold"/>
                                        <p:tgtEl>
                                          <p:spTgt spid="4">
                                            <p:graphicEl>
                                              <a:dgm id="{0A42B860-4CFF-4352-946D-286F2844A6A6}"/>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0A42B860-4CFF-4352-946D-286F2844A6A6}"/>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CD3628D0-0955-4684-91A1-7ECF65A4A1A5}"/>
                                            </p:graphicEl>
                                          </p:spTgt>
                                        </p:tgtEl>
                                        <p:attrNameLst>
                                          <p:attrName>style.visibility</p:attrName>
                                        </p:attrNameLst>
                                      </p:cBhvr>
                                      <p:to>
                                        <p:strVal val="visible"/>
                                      </p:to>
                                    </p:set>
                                    <p:anim calcmode="lin" valueType="num">
                                      <p:cBhvr additive="base">
                                        <p:cTn id="61" dur="500" fill="hold"/>
                                        <p:tgtEl>
                                          <p:spTgt spid="4">
                                            <p:graphicEl>
                                              <a:dgm id="{CD3628D0-0955-4684-91A1-7ECF65A4A1A5}"/>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CD3628D0-0955-4684-91A1-7ECF65A4A1A5}"/>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graphicEl>
                                              <a:dgm id="{938B2AE6-A734-4E81-A2AC-BB6CAF07B9DE}"/>
                                            </p:graphicEl>
                                          </p:spTgt>
                                        </p:tgtEl>
                                        <p:attrNameLst>
                                          <p:attrName>style.visibility</p:attrName>
                                        </p:attrNameLst>
                                      </p:cBhvr>
                                      <p:to>
                                        <p:strVal val="visible"/>
                                      </p:to>
                                    </p:set>
                                    <p:anim calcmode="lin" valueType="num">
                                      <p:cBhvr additive="base">
                                        <p:cTn id="67" dur="500" fill="hold"/>
                                        <p:tgtEl>
                                          <p:spTgt spid="4">
                                            <p:graphicEl>
                                              <a:dgm id="{938B2AE6-A734-4E81-A2AC-BB6CAF07B9DE}"/>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graphicEl>
                                              <a:dgm id="{938B2AE6-A734-4E81-A2AC-BB6CAF07B9DE}"/>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graphicEl>
                                              <a:dgm id="{0203EFD1-7A91-4D6E-9C59-29D42AEEFFFB}"/>
                                            </p:graphicEl>
                                          </p:spTgt>
                                        </p:tgtEl>
                                        <p:attrNameLst>
                                          <p:attrName>style.visibility</p:attrName>
                                        </p:attrNameLst>
                                      </p:cBhvr>
                                      <p:to>
                                        <p:strVal val="visible"/>
                                      </p:to>
                                    </p:set>
                                    <p:anim calcmode="lin" valueType="num">
                                      <p:cBhvr additive="base">
                                        <p:cTn id="73" dur="500" fill="hold"/>
                                        <p:tgtEl>
                                          <p:spTgt spid="4">
                                            <p:graphicEl>
                                              <a:dgm id="{0203EFD1-7A91-4D6E-9C59-29D42AEEFFFB}"/>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graphicEl>
                                              <a:dgm id="{0203EFD1-7A91-4D6E-9C59-29D42AEEFFF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1" name="Rectangle 1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4" name="Picture 3">
            <a:hlinkClick r:id="rId2"/>
            <a:extLst>
              <a:ext uri="{FF2B5EF4-FFF2-40B4-BE49-F238E27FC236}">
                <a16:creationId xmlns:a16="http://schemas.microsoft.com/office/drawing/2014/main" id="{A29D7F4B-CE5D-4531-B7E7-7F8C62537EEB}"/>
              </a:ext>
            </a:extLst>
          </p:cNvPr>
          <p:cNvPicPr>
            <a:picLocks noChangeAspect="1"/>
          </p:cNvPicPr>
          <p:nvPr/>
        </p:nvPicPr>
        <p:blipFill rotWithShape="1">
          <a:blip r:embed="rId3"/>
          <a:srcRect t="2356" r="1" b="90"/>
          <a:stretch/>
        </p:blipFill>
        <p:spPr>
          <a:xfrm rot="21480000">
            <a:off x="1137837" y="1003258"/>
            <a:ext cx="9916327" cy="4764396"/>
          </a:xfrm>
          <a:prstGeom prst="rect">
            <a:avLst/>
          </a:prstGeom>
        </p:spPr>
      </p:pic>
    </p:spTree>
    <p:extLst>
      <p:ext uri="{BB962C8B-B14F-4D97-AF65-F5344CB8AC3E}">
        <p14:creationId xmlns:p14="http://schemas.microsoft.com/office/powerpoint/2010/main" val="3838081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F8B9C-34CC-4203-8962-B728E95D03BC}"/>
              </a:ext>
            </a:extLst>
          </p:cNvPr>
          <p:cNvSpPr>
            <a:spLocks noGrp="1"/>
          </p:cNvSpPr>
          <p:nvPr>
            <p:ph type="title"/>
          </p:nvPr>
        </p:nvSpPr>
        <p:spPr>
          <a:xfrm>
            <a:off x="65313" y="1259633"/>
            <a:ext cx="4338735" cy="4422710"/>
          </a:xfrm>
          <a:prstGeom prst="ellipse">
            <a:avLst/>
          </a:prstGeom>
          <a:solidFill>
            <a:srgbClr val="262626"/>
          </a:solidFill>
          <a:ln w="174625" cmpd="thinThick">
            <a:solidFill>
              <a:srgbClr val="262626"/>
            </a:solidFill>
          </a:ln>
        </p:spPr>
        <p:txBody>
          <a:bodyPr anchor="ctr">
            <a:noAutofit/>
          </a:bodyPr>
          <a:lstStyle/>
          <a:p>
            <a:pPr algn="ctr"/>
            <a:r>
              <a:rPr lang="en-GB" sz="5400" dirty="0">
                <a:solidFill>
                  <a:srgbClr val="FFFFFF"/>
                </a:solidFill>
              </a:rPr>
              <a:t>Do we see the world as it is?</a:t>
            </a:r>
          </a:p>
        </p:txBody>
      </p:sp>
      <p:pic>
        <p:nvPicPr>
          <p:cNvPr id="3" name="Picture 2">
            <a:extLst>
              <a:ext uri="{FF2B5EF4-FFF2-40B4-BE49-F238E27FC236}">
                <a16:creationId xmlns:a16="http://schemas.microsoft.com/office/drawing/2014/main" id="{D6B701AE-7329-4645-A89D-96CEAB7F22C0}"/>
              </a:ext>
            </a:extLst>
          </p:cNvPr>
          <p:cNvPicPr>
            <a:picLocks noChangeAspect="1"/>
          </p:cNvPicPr>
          <p:nvPr/>
        </p:nvPicPr>
        <p:blipFill>
          <a:blip r:embed="rId2"/>
          <a:stretch>
            <a:fillRect/>
          </a:stretch>
        </p:blipFill>
        <p:spPr>
          <a:xfrm>
            <a:off x="5179534" y="98554"/>
            <a:ext cx="6577104" cy="6610156"/>
          </a:xfrm>
          <a:prstGeom prst="rect">
            <a:avLst/>
          </a:prstGeom>
        </p:spPr>
      </p:pic>
      <p:sp>
        <p:nvSpPr>
          <p:cNvPr id="4" name="Rectangle 3">
            <a:extLst>
              <a:ext uri="{FF2B5EF4-FFF2-40B4-BE49-F238E27FC236}">
                <a16:creationId xmlns:a16="http://schemas.microsoft.com/office/drawing/2014/main" id="{9D08DE9F-BF82-41D3-80C0-20F65A8B9F75}"/>
              </a:ext>
            </a:extLst>
          </p:cNvPr>
          <p:cNvSpPr/>
          <p:nvPr/>
        </p:nvSpPr>
        <p:spPr>
          <a:xfrm>
            <a:off x="5253135" y="158620"/>
            <a:ext cx="6494106" cy="231399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7C5D882F-8A46-4C78-828E-83616E50C730}"/>
              </a:ext>
            </a:extLst>
          </p:cNvPr>
          <p:cNvSpPr/>
          <p:nvPr/>
        </p:nvSpPr>
        <p:spPr>
          <a:xfrm>
            <a:off x="5253135" y="2472612"/>
            <a:ext cx="6494106" cy="231399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C5B26EA-651B-4710-93D3-DC4A668393B2}"/>
              </a:ext>
            </a:extLst>
          </p:cNvPr>
          <p:cNvSpPr/>
          <p:nvPr/>
        </p:nvSpPr>
        <p:spPr>
          <a:xfrm>
            <a:off x="5267231" y="4786604"/>
            <a:ext cx="6494106" cy="231399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590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1" presetClass="exit" presetSubtype="1" fill="hold" grpId="0" nodeType="clickEffect">
                                  <p:stCondLst>
                                    <p:cond delay="0"/>
                                  </p:stCondLst>
                                  <p:childTnLst>
                                    <p:animEffect transition="out" filter="wheel(1)">
                                      <p:cBhvr>
                                        <p:cTn id="11" dur="2000"/>
                                        <p:tgtEl>
                                          <p:spTgt spid="9"/>
                                        </p:tgtEl>
                                      </p:cBhvr>
                                    </p:animEffect>
                                    <p:set>
                                      <p:cBhvr>
                                        <p:cTn id="12" dur="1" fill="hold">
                                          <p:stCondLst>
                                            <p:cond delay="19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1" presetClass="exit" presetSubtype="1" fill="hold" grpId="0" nodeType="clickEffect">
                                  <p:stCondLst>
                                    <p:cond delay="0"/>
                                  </p:stCondLst>
                                  <p:childTnLst>
                                    <p:animEffect transition="out" filter="wheel(1)">
                                      <p:cBhvr>
                                        <p:cTn id="16" dur="2000"/>
                                        <p:tgtEl>
                                          <p:spTgt spid="11"/>
                                        </p:tgtEl>
                                      </p:cBhvr>
                                    </p:animEffect>
                                    <p:set>
                                      <p:cBhvr>
                                        <p:cTn id="17" dur="1" fill="hold">
                                          <p:stCondLst>
                                            <p:cond delay="1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3136" y="5091762"/>
            <a:ext cx="7834193" cy="1264588"/>
          </a:xfrm>
        </p:spPr>
        <p:txBody>
          <a:bodyPr vert="horz" lIns="91440" tIns="45720" rIns="91440" bIns="45720" rtlCol="0" anchor="ctr">
            <a:normAutofit/>
          </a:bodyPr>
          <a:lstStyle/>
          <a:p>
            <a:pPr algn="r"/>
            <a:r>
              <a:rPr lang="en-US" sz="5100">
                <a:hlinkClick r:id="rId2"/>
              </a:rPr>
              <a:t>https://www.gapminder.org/</a:t>
            </a:r>
            <a:r>
              <a:rPr lang="en-US" sz="5100"/>
              <a:t> </a:t>
            </a:r>
          </a:p>
        </p:txBody>
      </p:sp>
      <p:pic>
        <p:nvPicPr>
          <p:cNvPr id="4" name="Picture 3" descr="A group of people posing for the camera&#10;&#10;Description generated with very high confidence">
            <a:extLst>
              <a:ext uri="{FF2B5EF4-FFF2-40B4-BE49-F238E27FC236}">
                <a16:creationId xmlns:a16="http://schemas.microsoft.com/office/drawing/2014/main" id="{DF8FB6E3-DCB0-4DC8-B7A8-3E33041C2BF2}"/>
              </a:ext>
            </a:extLst>
          </p:cNvPr>
          <p:cNvPicPr>
            <a:picLocks noChangeAspect="1"/>
          </p:cNvPicPr>
          <p:nvPr/>
        </p:nvPicPr>
        <p:blipFill rotWithShape="1">
          <a:blip r:embed="rId3"/>
          <a:srcRect t="32433"/>
          <a:stretch/>
        </p:blipFill>
        <p:spPr>
          <a:xfrm>
            <a:off x="-3983" y="10"/>
            <a:ext cx="12192000" cy="4571990"/>
          </a:xfrm>
          <a:prstGeom prst="rect">
            <a:avLst/>
          </a:prstGeom>
        </p:spPr>
      </p:pic>
      <p:cxnSp>
        <p:nvCxnSpPr>
          <p:cNvPr id="9" name="Straight Connector 8">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930524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79C0A-0CB7-49BB-ADD1-59780FF7FBCF}"/>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kern="1200">
                <a:solidFill>
                  <a:srgbClr val="FFFFFF"/>
                </a:solidFill>
                <a:latin typeface="+mj-lt"/>
                <a:ea typeface="+mj-ea"/>
                <a:cs typeface="+mj-cs"/>
              </a:rPr>
              <a:t>First: </a:t>
            </a:r>
            <a:br>
              <a:rPr lang="en-US" kern="1200">
                <a:solidFill>
                  <a:srgbClr val="FFFFFF"/>
                </a:solidFill>
                <a:latin typeface="+mj-lt"/>
                <a:ea typeface="+mj-ea"/>
                <a:cs typeface="+mj-cs"/>
              </a:rPr>
            </a:br>
            <a:r>
              <a:rPr lang="en-US" kern="1200">
                <a:solidFill>
                  <a:srgbClr val="FFFFFF"/>
                </a:solidFill>
                <a:latin typeface="+mj-lt"/>
                <a:ea typeface="+mj-ea"/>
                <a:cs typeface="+mj-cs"/>
              </a:rPr>
              <a:t>Realize that we don’t see the world as it is</a:t>
            </a:r>
          </a:p>
        </p:txBody>
      </p:sp>
      <p:cxnSp>
        <p:nvCxnSpPr>
          <p:cNvPr id="10" name="Straight Connector 9">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A close up of a person&#10;&#10;Description generated with very high confidence">
            <a:extLst>
              <a:ext uri="{FF2B5EF4-FFF2-40B4-BE49-F238E27FC236}">
                <a16:creationId xmlns:a16="http://schemas.microsoft.com/office/drawing/2014/main" id="{549C3BEA-CAA2-4CB0-B90A-D1FFE8BCE170}"/>
              </a:ext>
            </a:extLst>
          </p:cNvPr>
          <p:cNvPicPr>
            <a:picLocks noChangeAspect="1"/>
          </p:cNvPicPr>
          <p:nvPr/>
        </p:nvPicPr>
        <p:blipFill>
          <a:blip r:embed="rId2"/>
          <a:stretch>
            <a:fillRect/>
          </a:stretch>
        </p:blipFill>
        <p:spPr>
          <a:xfrm>
            <a:off x="5607812" y="492573"/>
            <a:ext cx="5645564" cy="5880796"/>
          </a:xfrm>
          <a:prstGeom prst="rect">
            <a:avLst/>
          </a:prstGeom>
        </p:spPr>
      </p:pic>
      <p:sp>
        <p:nvSpPr>
          <p:cNvPr id="4" name="Rectangle: Rounded Corners 3">
            <a:extLst>
              <a:ext uri="{FF2B5EF4-FFF2-40B4-BE49-F238E27FC236}">
                <a16:creationId xmlns:a16="http://schemas.microsoft.com/office/drawing/2014/main" id="{9B866E6E-5E98-478F-B49A-B122C5E9EED2}"/>
              </a:ext>
            </a:extLst>
          </p:cNvPr>
          <p:cNvSpPr/>
          <p:nvPr/>
        </p:nvSpPr>
        <p:spPr>
          <a:xfrm>
            <a:off x="8162925" y="1000125"/>
            <a:ext cx="3090451" cy="291014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9255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4"/>
                                        </p:tgtEl>
                                        <p:attrNameLst>
                                          <p:attrName>ppt_w</p:attrName>
                                        </p:attrNameLst>
                                      </p:cBhvr>
                                      <p:tavLst>
                                        <p:tav tm="0">
                                          <p:val>
                                            <p:strVal val="ppt_w"/>
                                          </p:val>
                                        </p:tav>
                                        <p:tav tm="100000">
                                          <p:val>
                                            <p:fltVal val="0"/>
                                          </p:val>
                                        </p:tav>
                                      </p:tavLst>
                                    </p:anim>
                                    <p:anim calcmode="lin" valueType="num">
                                      <p:cBhvr>
                                        <p:cTn id="7" dur="500"/>
                                        <p:tgtEl>
                                          <p:spTgt spid="4"/>
                                        </p:tgtEl>
                                        <p:attrNameLst>
                                          <p:attrName>ppt_h</p:attrName>
                                        </p:attrNameLst>
                                      </p:cBhvr>
                                      <p:tavLst>
                                        <p:tav tm="0">
                                          <p:val>
                                            <p:strVal val="ppt_h"/>
                                          </p:val>
                                        </p:tav>
                                        <p:tav tm="100000">
                                          <p:val>
                                            <p:fltVal val="0"/>
                                          </p:val>
                                        </p:tav>
                                      </p:tavLst>
                                    </p:anim>
                                    <p:animEffect transition="out" filter="fad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AE547-559B-4C4F-8817-25CF6B121533}"/>
              </a:ext>
            </a:extLst>
          </p:cNvPr>
          <p:cNvSpPr>
            <a:spLocks noGrp="1"/>
          </p:cNvSpPr>
          <p:nvPr>
            <p:ph type="title"/>
          </p:nvPr>
        </p:nvSpPr>
        <p:spPr>
          <a:xfrm>
            <a:off x="742950" y="742951"/>
            <a:ext cx="3476625" cy="4962524"/>
          </a:xfrm>
        </p:spPr>
        <p:txBody>
          <a:bodyPr>
            <a:normAutofit/>
          </a:bodyPr>
          <a:lstStyle/>
          <a:p>
            <a:pPr algn="ctr"/>
            <a:r>
              <a:rPr lang="en-GB" sz="4800">
                <a:solidFill>
                  <a:srgbClr val="FFFFFF"/>
                </a:solidFill>
              </a:rPr>
              <a:t>Second:</a:t>
            </a:r>
            <a:br>
              <a:rPr lang="en-GB" sz="4800">
                <a:solidFill>
                  <a:srgbClr val="FFFFFF"/>
                </a:solidFill>
              </a:rPr>
            </a:br>
            <a:r>
              <a:rPr lang="en-US" sz="4800">
                <a:solidFill>
                  <a:srgbClr val="FFFFFF"/>
                </a:solidFill>
              </a:rPr>
              <a:t>Recognise what types of stories trigger our dramatic instincts</a:t>
            </a:r>
            <a:endParaRPr lang="en-GB" sz="4800">
              <a:solidFill>
                <a:srgbClr val="FFFFFF"/>
              </a:solidFill>
            </a:endParaRPr>
          </a:p>
        </p:txBody>
      </p:sp>
      <p:pic>
        <p:nvPicPr>
          <p:cNvPr id="3" name="Picture 2">
            <a:extLst>
              <a:ext uri="{FF2B5EF4-FFF2-40B4-BE49-F238E27FC236}">
                <a16:creationId xmlns:a16="http://schemas.microsoft.com/office/drawing/2014/main" id="{0AF01241-4909-4355-B154-2A62B6B0C425}"/>
              </a:ext>
            </a:extLst>
          </p:cNvPr>
          <p:cNvPicPr>
            <a:picLocks noChangeAspect="1"/>
          </p:cNvPicPr>
          <p:nvPr/>
        </p:nvPicPr>
        <p:blipFill>
          <a:blip r:embed="rId2"/>
          <a:stretch>
            <a:fillRect/>
          </a:stretch>
        </p:blipFill>
        <p:spPr>
          <a:xfrm>
            <a:off x="6217945" y="240615"/>
            <a:ext cx="4894814" cy="6504738"/>
          </a:xfrm>
          <a:prstGeom prst="rect">
            <a:avLst/>
          </a:prstGeom>
        </p:spPr>
      </p:pic>
      <p:sp>
        <p:nvSpPr>
          <p:cNvPr id="4" name="Rectangle 3">
            <a:extLst>
              <a:ext uri="{FF2B5EF4-FFF2-40B4-BE49-F238E27FC236}">
                <a16:creationId xmlns:a16="http://schemas.microsoft.com/office/drawing/2014/main" id="{C511CB43-C3FE-4B69-AA88-56F40D342570}"/>
              </a:ext>
            </a:extLst>
          </p:cNvPr>
          <p:cNvSpPr/>
          <p:nvPr/>
        </p:nvSpPr>
        <p:spPr>
          <a:xfrm>
            <a:off x="6288833" y="951722"/>
            <a:ext cx="2043404" cy="11723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D22988F-3CF0-46C4-82A6-705497DB2A3A}"/>
              </a:ext>
            </a:extLst>
          </p:cNvPr>
          <p:cNvSpPr/>
          <p:nvPr/>
        </p:nvSpPr>
        <p:spPr>
          <a:xfrm>
            <a:off x="8483384" y="2155371"/>
            <a:ext cx="2043404" cy="1114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931A1D5B-D1AB-48E5-87CD-2E8714E348A3}"/>
              </a:ext>
            </a:extLst>
          </p:cNvPr>
          <p:cNvSpPr/>
          <p:nvPr/>
        </p:nvSpPr>
        <p:spPr>
          <a:xfrm>
            <a:off x="6305381" y="2124030"/>
            <a:ext cx="2043404" cy="10695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E2142F3-0C77-47BC-8F7C-81A7A12D7B63}"/>
              </a:ext>
            </a:extLst>
          </p:cNvPr>
          <p:cNvSpPr/>
          <p:nvPr/>
        </p:nvSpPr>
        <p:spPr>
          <a:xfrm>
            <a:off x="8484637" y="3278306"/>
            <a:ext cx="2043404" cy="11438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FB2CD11-F347-4E42-9659-9EC1A35E0427}"/>
              </a:ext>
            </a:extLst>
          </p:cNvPr>
          <p:cNvSpPr/>
          <p:nvPr/>
        </p:nvSpPr>
        <p:spPr>
          <a:xfrm>
            <a:off x="6290086" y="3218550"/>
            <a:ext cx="2043404" cy="11438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249CCB25-834F-4B7B-BCDB-5C35CDEED415}"/>
              </a:ext>
            </a:extLst>
          </p:cNvPr>
          <p:cNvSpPr/>
          <p:nvPr/>
        </p:nvSpPr>
        <p:spPr>
          <a:xfrm>
            <a:off x="6305381" y="4387428"/>
            <a:ext cx="2043404" cy="11292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DFFEA9D5-4E5A-47BB-9E8B-48A513E39B13}"/>
              </a:ext>
            </a:extLst>
          </p:cNvPr>
          <p:cNvSpPr/>
          <p:nvPr/>
        </p:nvSpPr>
        <p:spPr>
          <a:xfrm>
            <a:off x="6288833" y="5573046"/>
            <a:ext cx="2043404" cy="11723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B792C896-B1FF-483D-86BB-4B522E1A83F5}"/>
              </a:ext>
            </a:extLst>
          </p:cNvPr>
          <p:cNvSpPr/>
          <p:nvPr/>
        </p:nvSpPr>
        <p:spPr>
          <a:xfrm>
            <a:off x="8484637" y="4404127"/>
            <a:ext cx="2043404" cy="11292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213C9E77-D8CE-43D3-A95B-F99D7ACC4CEE}"/>
              </a:ext>
            </a:extLst>
          </p:cNvPr>
          <p:cNvSpPr/>
          <p:nvPr/>
        </p:nvSpPr>
        <p:spPr>
          <a:xfrm>
            <a:off x="8484637" y="5616063"/>
            <a:ext cx="2043404" cy="11292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309BF2CD-44A6-4F22-8945-FB77524DCB99}"/>
              </a:ext>
            </a:extLst>
          </p:cNvPr>
          <p:cNvSpPr/>
          <p:nvPr/>
        </p:nvSpPr>
        <p:spPr>
          <a:xfrm>
            <a:off x="8483384" y="976708"/>
            <a:ext cx="2043404" cy="11473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2502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4"/>
                                        </p:tgtEl>
                                      </p:cBhvr>
                                    </p:animEffect>
                                    <p:anim calcmode="lin" valueType="num">
                                      <p:cBhvr>
                                        <p:cTn id="7"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4"/>
                                        </p:tgtEl>
                                        <p:attrNameLst>
                                          <p:attrName>ppt_h</p:attrName>
                                        </p:attrNameLst>
                                      </p:cBhvr>
                                      <p:tavLst>
                                        <p:tav tm="0">
                                          <p:val>
                                            <p:strVal val="ppt_h"/>
                                          </p:val>
                                        </p:tav>
                                        <p:tav tm="100000">
                                          <p:val>
                                            <p:strVal val="ppt_h"/>
                                          </p:val>
                                        </p:tav>
                                      </p:tavLst>
                                    </p:anim>
                                    <p:set>
                                      <p:cBhvr>
                                        <p:cTn id="9" dur="1" fill="hold">
                                          <p:stCondLst>
                                            <p:cond delay="1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7"/>
                                        </p:tgtEl>
                                      </p:cBhvr>
                                    </p:animEffect>
                                    <p:anim calcmode="lin" valueType="num">
                                      <p:cBhvr>
                                        <p:cTn id="21"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7"/>
                                        </p:tgtEl>
                                        <p:attrNameLst>
                                          <p:attrName>ppt_h</p:attrName>
                                        </p:attrNameLst>
                                      </p:cBhvr>
                                      <p:tavLst>
                                        <p:tav tm="0">
                                          <p:val>
                                            <p:strVal val="ppt_h"/>
                                          </p:val>
                                        </p:tav>
                                        <p:tav tm="100000">
                                          <p:val>
                                            <p:strVal val="ppt_h"/>
                                          </p:val>
                                        </p:tav>
                                      </p:tavLst>
                                    </p:anim>
                                    <p:set>
                                      <p:cBhvr>
                                        <p:cTn id="23" dur="1" fill="hold">
                                          <p:stCondLst>
                                            <p:cond delay="1999"/>
                                          </p:stCondLst>
                                        </p:cTn>
                                        <p:tgtEl>
                                          <p:spTgt spid="7"/>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6"/>
                                        </p:tgtEl>
                                      </p:cBhvr>
                                    </p:animEffect>
                                    <p:anim calcmode="lin" valueType="num">
                                      <p:cBhvr>
                                        <p:cTn id="28"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6"/>
                                        </p:tgtEl>
                                        <p:attrNameLst>
                                          <p:attrName>ppt_h</p:attrName>
                                        </p:attrNameLst>
                                      </p:cBhvr>
                                      <p:tavLst>
                                        <p:tav tm="0">
                                          <p:val>
                                            <p:strVal val="ppt_h"/>
                                          </p:val>
                                        </p:tav>
                                        <p:tav tm="100000">
                                          <p:val>
                                            <p:strVal val="ppt_h"/>
                                          </p:val>
                                        </p:tav>
                                      </p:tavLst>
                                    </p:anim>
                                    <p:set>
                                      <p:cBhvr>
                                        <p:cTn id="30" dur="1" fill="hold">
                                          <p:stCondLst>
                                            <p:cond delay="1999"/>
                                          </p:stCondLst>
                                        </p:cTn>
                                        <p:tgtEl>
                                          <p:spTgt spid="6"/>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0"/>
                                        </p:tgtEl>
                                      </p:cBhvr>
                                    </p:animEffect>
                                    <p:anim calcmode="lin" valueType="num">
                                      <p:cBhvr>
                                        <p:cTn id="35" dur="2000"/>
                                        <p:tgtEl>
                                          <p:spTgt spid="1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0"/>
                                        </p:tgtEl>
                                        <p:attrNameLst>
                                          <p:attrName>ppt_h</p:attrName>
                                        </p:attrNameLst>
                                      </p:cBhvr>
                                      <p:tavLst>
                                        <p:tav tm="0">
                                          <p:val>
                                            <p:strVal val="ppt_h"/>
                                          </p:val>
                                        </p:tav>
                                        <p:tav tm="100000">
                                          <p:val>
                                            <p:strVal val="ppt_h"/>
                                          </p:val>
                                        </p:tav>
                                      </p:tavLst>
                                    </p:anim>
                                    <p:set>
                                      <p:cBhvr>
                                        <p:cTn id="37" dur="1" fill="hold">
                                          <p:stCondLst>
                                            <p:cond delay="1999"/>
                                          </p:stCondLst>
                                        </p:cTn>
                                        <p:tgtEl>
                                          <p:spTgt spid="10"/>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9"/>
                                        </p:tgtEl>
                                      </p:cBhvr>
                                    </p:animEffect>
                                    <p:anim calcmode="lin" valueType="num">
                                      <p:cBhvr>
                                        <p:cTn id="42"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9"/>
                                        </p:tgtEl>
                                        <p:attrNameLst>
                                          <p:attrName>ppt_h</p:attrName>
                                        </p:attrNameLst>
                                      </p:cBhvr>
                                      <p:tavLst>
                                        <p:tav tm="0">
                                          <p:val>
                                            <p:strVal val="ppt_h"/>
                                          </p:val>
                                        </p:tav>
                                        <p:tav tm="100000">
                                          <p:val>
                                            <p:strVal val="ppt_h"/>
                                          </p:val>
                                        </p:tav>
                                      </p:tavLst>
                                    </p:anim>
                                    <p:set>
                                      <p:cBhvr>
                                        <p:cTn id="44" dur="1" fill="hold">
                                          <p:stCondLst>
                                            <p:cond delay="1999"/>
                                          </p:stCondLst>
                                        </p:cTn>
                                        <p:tgtEl>
                                          <p:spTgt spid="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5" presetClass="exit" presetSubtype="0" fill="hold" grpId="0" nodeType="clickEffect">
                                  <p:stCondLst>
                                    <p:cond delay="0"/>
                                  </p:stCondLst>
                                  <p:childTnLst>
                                    <p:animEffect transition="out" filter="fade">
                                      <p:cBhvr>
                                        <p:cTn id="48" dur="2000"/>
                                        <p:tgtEl>
                                          <p:spTgt spid="11"/>
                                        </p:tgtEl>
                                      </p:cBhvr>
                                    </p:animEffect>
                                    <p:anim calcmode="lin" valueType="num">
                                      <p:cBhvr>
                                        <p:cTn id="49"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11"/>
                                        </p:tgtEl>
                                        <p:attrNameLst>
                                          <p:attrName>ppt_h</p:attrName>
                                        </p:attrNameLst>
                                      </p:cBhvr>
                                      <p:tavLst>
                                        <p:tav tm="0">
                                          <p:val>
                                            <p:strVal val="ppt_h"/>
                                          </p:val>
                                        </p:tav>
                                        <p:tav tm="100000">
                                          <p:val>
                                            <p:strVal val="ppt_h"/>
                                          </p:val>
                                        </p:tav>
                                      </p:tavLst>
                                    </p:anim>
                                    <p:set>
                                      <p:cBhvr>
                                        <p:cTn id="51" dur="1" fill="hold">
                                          <p:stCondLst>
                                            <p:cond delay="1999"/>
                                          </p:stCondLst>
                                        </p:cTn>
                                        <p:tgtEl>
                                          <p:spTgt spid="11"/>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45" presetClass="exit" presetSubtype="0" fill="hold" grpId="0" nodeType="clickEffect">
                                  <p:stCondLst>
                                    <p:cond delay="0"/>
                                  </p:stCondLst>
                                  <p:childTnLst>
                                    <p:animEffect transition="out" filter="fade">
                                      <p:cBhvr>
                                        <p:cTn id="55" dur="2000"/>
                                        <p:tgtEl>
                                          <p:spTgt spid="13"/>
                                        </p:tgtEl>
                                      </p:cBhvr>
                                    </p:animEffect>
                                    <p:anim calcmode="lin" valueType="num">
                                      <p:cBhvr>
                                        <p:cTn id="56"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7" dur="2000"/>
                                        <p:tgtEl>
                                          <p:spTgt spid="13"/>
                                        </p:tgtEl>
                                        <p:attrNameLst>
                                          <p:attrName>ppt_h</p:attrName>
                                        </p:attrNameLst>
                                      </p:cBhvr>
                                      <p:tavLst>
                                        <p:tav tm="0">
                                          <p:val>
                                            <p:strVal val="ppt_h"/>
                                          </p:val>
                                        </p:tav>
                                        <p:tav tm="100000">
                                          <p:val>
                                            <p:strVal val="ppt_h"/>
                                          </p:val>
                                        </p:tav>
                                      </p:tavLst>
                                    </p:anim>
                                    <p:set>
                                      <p:cBhvr>
                                        <p:cTn id="58" dur="1" fill="hold">
                                          <p:stCondLst>
                                            <p:cond delay="1999"/>
                                          </p:stCondLst>
                                        </p:cTn>
                                        <p:tgtEl>
                                          <p:spTgt spid="13"/>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45" presetClass="exit" presetSubtype="0" fill="hold" grpId="0" nodeType="clickEffect">
                                  <p:stCondLst>
                                    <p:cond delay="0"/>
                                  </p:stCondLst>
                                  <p:childTnLst>
                                    <p:animEffect transition="out" filter="fade">
                                      <p:cBhvr>
                                        <p:cTn id="62" dur="2000"/>
                                        <p:tgtEl>
                                          <p:spTgt spid="12"/>
                                        </p:tgtEl>
                                      </p:cBhvr>
                                    </p:animEffect>
                                    <p:anim calcmode="lin" valueType="num">
                                      <p:cBhvr>
                                        <p:cTn id="63"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12"/>
                                        </p:tgtEl>
                                        <p:attrNameLst>
                                          <p:attrName>ppt_h</p:attrName>
                                        </p:attrNameLst>
                                      </p:cBhvr>
                                      <p:tavLst>
                                        <p:tav tm="0">
                                          <p:val>
                                            <p:strVal val="ppt_h"/>
                                          </p:val>
                                        </p:tav>
                                        <p:tav tm="100000">
                                          <p:val>
                                            <p:strVal val="ppt_h"/>
                                          </p:val>
                                        </p:tav>
                                      </p:tavLst>
                                    </p:anim>
                                    <p:set>
                                      <p:cBhvr>
                                        <p:cTn id="65" dur="1" fill="hold">
                                          <p:stCondLst>
                                            <p:cond delay="1999"/>
                                          </p:stCondLst>
                                        </p:cTn>
                                        <p:tgtEl>
                                          <p:spTgt spid="12"/>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45" presetClass="exit" presetSubtype="0" fill="hold" grpId="0" nodeType="clickEffect">
                                  <p:stCondLst>
                                    <p:cond delay="0"/>
                                  </p:stCondLst>
                                  <p:childTnLst>
                                    <p:animEffect transition="out" filter="fade">
                                      <p:cBhvr>
                                        <p:cTn id="69" dur="2000"/>
                                        <p:tgtEl>
                                          <p:spTgt spid="14"/>
                                        </p:tgtEl>
                                      </p:cBhvr>
                                    </p:animEffect>
                                    <p:anim calcmode="lin" valueType="num">
                                      <p:cBhvr>
                                        <p:cTn id="70"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1" dur="2000"/>
                                        <p:tgtEl>
                                          <p:spTgt spid="14"/>
                                        </p:tgtEl>
                                        <p:attrNameLst>
                                          <p:attrName>ppt_h</p:attrName>
                                        </p:attrNameLst>
                                      </p:cBhvr>
                                      <p:tavLst>
                                        <p:tav tm="0">
                                          <p:val>
                                            <p:strVal val="ppt_h"/>
                                          </p:val>
                                        </p:tav>
                                        <p:tav tm="100000">
                                          <p:val>
                                            <p:strVal val="ppt_h"/>
                                          </p:val>
                                        </p:tav>
                                      </p:tavLst>
                                    </p:anim>
                                    <p:set>
                                      <p:cBhvr>
                                        <p:cTn id="72"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9" grpId="0" animBg="1"/>
      <p:bldP spid="10" grpId="0" animBg="1"/>
      <p:bldP spid="11" grpId="0" animBg="1"/>
      <p:bldP spid="12" grpId="0" animBg="1"/>
      <p:bldP spid="13" grpId="0" animBg="1"/>
      <p:bldP spid="14" grpId="0" animBg="1"/>
      <p:bldP spid="1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7DE97-D54F-4008-81AE-1A81FF33F9E8}"/>
              </a:ext>
            </a:extLst>
          </p:cNvPr>
          <p:cNvSpPr>
            <a:spLocks noGrp="1"/>
          </p:cNvSpPr>
          <p:nvPr>
            <p:ph type="title"/>
          </p:nvPr>
        </p:nvSpPr>
        <p:spPr>
          <a:xfrm>
            <a:off x="742950" y="742951"/>
            <a:ext cx="3476625" cy="4962524"/>
          </a:xfrm>
        </p:spPr>
        <p:txBody>
          <a:bodyPr vert="horz" lIns="91440" tIns="45720" rIns="91440" bIns="45720" rtlCol="0">
            <a:normAutofit/>
          </a:bodyPr>
          <a:lstStyle/>
          <a:p>
            <a:pPr algn="ctr"/>
            <a:r>
              <a:rPr lang="en-US" sz="4800" kern="1200">
                <a:solidFill>
                  <a:srgbClr val="FFFFFF"/>
                </a:solidFill>
                <a:latin typeface="+mj-lt"/>
                <a:ea typeface="+mj-ea"/>
                <a:cs typeface="+mj-cs"/>
              </a:rPr>
              <a:t>Third:</a:t>
            </a:r>
            <a:br>
              <a:rPr lang="en-US" sz="4800" kern="1200">
                <a:solidFill>
                  <a:srgbClr val="FFFFFF"/>
                </a:solidFill>
                <a:latin typeface="+mj-lt"/>
                <a:ea typeface="+mj-ea"/>
                <a:cs typeface="+mj-cs"/>
              </a:rPr>
            </a:br>
            <a:r>
              <a:rPr lang="en-US" sz="4800" kern="1200">
                <a:solidFill>
                  <a:srgbClr val="FFFFFF"/>
                </a:solidFill>
                <a:latin typeface="+mj-lt"/>
                <a:ea typeface="+mj-ea"/>
                <a:cs typeface="+mj-cs"/>
              </a:rPr>
              <a:t>Use simple rules of thumb to resist over-dramatic stories</a:t>
            </a:r>
          </a:p>
        </p:txBody>
      </p:sp>
      <p:pic>
        <p:nvPicPr>
          <p:cNvPr id="3" name="Picture 2">
            <a:extLst>
              <a:ext uri="{FF2B5EF4-FFF2-40B4-BE49-F238E27FC236}">
                <a16:creationId xmlns:a16="http://schemas.microsoft.com/office/drawing/2014/main" id="{BAF4CC5F-17F3-4DB5-9488-48AEC4070C94}"/>
              </a:ext>
            </a:extLst>
          </p:cNvPr>
          <p:cNvPicPr>
            <a:picLocks noChangeAspect="1"/>
          </p:cNvPicPr>
          <p:nvPr/>
        </p:nvPicPr>
        <p:blipFill>
          <a:blip r:embed="rId2"/>
          <a:stretch>
            <a:fillRect/>
          </a:stretch>
        </p:blipFill>
        <p:spPr>
          <a:xfrm>
            <a:off x="6096000" y="133191"/>
            <a:ext cx="4690188" cy="6629242"/>
          </a:xfrm>
          <a:prstGeom prst="rect">
            <a:avLst/>
          </a:prstGeom>
        </p:spPr>
      </p:pic>
      <p:sp>
        <p:nvSpPr>
          <p:cNvPr id="4" name="Rectangle 3">
            <a:extLst>
              <a:ext uri="{FF2B5EF4-FFF2-40B4-BE49-F238E27FC236}">
                <a16:creationId xmlns:a16="http://schemas.microsoft.com/office/drawing/2014/main" id="{475C15D7-35EB-4681-836F-34187A2A63AF}"/>
              </a:ext>
            </a:extLst>
          </p:cNvPr>
          <p:cNvSpPr/>
          <p:nvPr/>
        </p:nvSpPr>
        <p:spPr>
          <a:xfrm>
            <a:off x="6096000" y="957971"/>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BDF5F48-ECBA-45B7-B9FB-546E8F56A38C}"/>
              </a:ext>
            </a:extLst>
          </p:cNvPr>
          <p:cNvSpPr/>
          <p:nvPr/>
        </p:nvSpPr>
        <p:spPr>
          <a:xfrm>
            <a:off x="8409116" y="929509"/>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DC949A2D-9977-48B7-ACA0-BEAB3A288D34}"/>
              </a:ext>
            </a:extLst>
          </p:cNvPr>
          <p:cNvSpPr/>
          <p:nvPr/>
        </p:nvSpPr>
        <p:spPr>
          <a:xfrm>
            <a:off x="6096000" y="2094744"/>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F8CE0B8B-692E-4B98-8A62-DE74389C56FC}"/>
              </a:ext>
            </a:extLst>
          </p:cNvPr>
          <p:cNvSpPr/>
          <p:nvPr/>
        </p:nvSpPr>
        <p:spPr>
          <a:xfrm>
            <a:off x="8409116" y="2061399"/>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55B57E8-9923-492F-9172-EEC0E2924505}"/>
              </a:ext>
            </a:extLst>
          </p:cNvPr>
          <p:cNvSpPr/>
          <p:nvPr/>
        </p:nvSpPr>
        <p:spPr>
          <a:xfrm>
            <a:off x="6096000" y="3258675"/>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08864075-B040-4B42-90B5-DB95049469F1}"/>
              </a:ext>
            </a:extLst>
          </p:cNvPr>
          <p:cNvSpPr/>
          <p:nvPr/>
        </p:nvSpPr>
        <p:spPr>
          <a:xfrm>
            <a:off x="6096000" y="4458800"/>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97323BA1-0520-49B5-9952-060BDA95CD80}"/>
              </a:ext>
            </a:extLst>
          </p:cNvPr>
          <p:cNvSpPr/>
          <p:nvPr/>
        </p:nvSpPr>
        <p:spPr>
          <a:xfrm>
            <a:off x="8441094" y="3261489"/>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82939C09-4A3A-4C7C-9281-7BDA0D760849}"/>
              </a:ext>
            </a:extLst>
          </p:cNvPr>
          <p:cNvSpPr/>
          <p:nvPr/>
        </p:nvSpPr>
        <p:spPr>
          <a:xfrm>
            <a:off x="8441094" y="4458800"/>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BBC8A653-057C-4208-BBE4-4806208470A0}"/>
              </a:ext>
            </a:extLst>
          </p:cNvPr>
          <p:cNvSpPr/>
          <p:nvPr/>
        </p:nvSpPr>
        <p:spPr>
          <a:xfrm>
            <a:off x="6096000" y="5600245"/>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7B7215FE-AA0D-40BD-A92F-F01B124FCFD1}"/>
              </a:ext>
            </a:extLst>
          </p:cNvPr>
          <p:cNvSpPr/>
          <p:nvPr/>
        </p:nvSpPr>
        <p:spPr>
          <a:xfrm>
            <a:off x="8441094" y="5600245"/>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1330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4"/>
                                        </p:tgtEl>
                                      </p:cBhvr>
                                    </p:animEffect>
                                    <p:anim calcmode="lin" valueType="num">
                                      <p:cBhvr>
                                        <p:cTn id="7"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4"/>
                                        </p:tgtEl>
                                        <p:attrNameLst>
                                          <p:attrName>ppt_h</p:attrName>
                                        </p:attrNameLst>
                                      </p:cBhvr>
                                      <p:tavLst>
                                        <p:tav tm="0">
                                          <p:val>
                                            <p:strVal val="ppt_h"/>
                                          </p:val>
                                        </p:tav>
                                        <p:tav tm="100000">
                                          <p:val>
                                            <p:strVal val="ppt_h"/>
                                          </p:val>
                                        </p:tav>
                                      </p:tavLst>
                                    </p:anim>
                                    <p:set>
                                      <p:cBhvr>
                                        <p:cTn id="9" dur="1" fill="hold">
                                          <p:stCondLst>
                                            <p:cond delay="1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2"/>
                                        </p:tgtEl>
                                      </p:cBhvr>
                                    </p:animEffect>
                                    <p:anim calcmode="lin" valueType="num">
                                      <p:cBhvr>
                                        <p:cTn id="14"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2"/>
                                        </p:tgtEl>
                                        <p:attrNameLst>
                                          <p:attrName>ppt_h</p:attrName>
                                        </p:attrNameLst>
                                      </p:cBhvr>
                                      <p:tavLst>
                                        <p:tav tm="0">
                                          <p:val>
                                            <p:strVal val="ppt_h"/>
                                          </p:val>
                                        </p:tav>
                                        <p:tav tm="100000">
                                          <p:val>
                                            <p:strVal val="ppt_h"/>
                                          </p:val>
                                        </p:tav>
                                      </p:tavLst>
                                    </p:anim>
                                    <p:set>
                                      <p:cBhvr>
                                        <p:cTn id="16" dur="1" fill="hold">
                                          <p:stCondLst>
                                            <p:cond delay="1999"/>
                                          </p:stCondLst>
                                        </p:cTn>
                                        <p:tgtEl>
                                          <p:spTgt spid="12"/>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3"/>
                                        </p:tgtEl>
                                      </p:cBhvr>
                                    </p:animEffect>
                                    <p:anim calcmode="lin" valueType="num">
                                      <p:cBhvr>
                                        <p:cTn id="21"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3"/>
                                        </p:tgtEl>
                                        <p:attrNameLst>
                                          <p:attrName>ppt_h</p:attrName>
                                        </p:attrNameLst>
                                      </p:cBhvr>
                                      <p:tavLst>
                                        <p:tav tm="0">
                                          <p:val>
                                            <p:strVal val="ppt_h"/>
                                          </p:val>
                                        </p:tav>
                                        <p:tav tm="100000">
                                          <p:val>
                                            <p:strVal val="ppt_h"/>
                                          </p:val>
                                        </p:tav>
                                      </p:tavLst>
                                    </p:anim>
                                    <p:set>
                                      <p:cBhvr>
                                        <p:cTn id="23" dur="1" fill="hold">
                                          <p:stCondLst>
                                            <p:cond delay="1999"/>
                                          </p:stCondLst>
                                        </p:cTn>
                                        <p:tgtEl>
                                          <p:spTgt spid="13"/>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4"/>
                                        </p:tgtEl>
                                      </p:cBhvr>
                                    </p:animEffect>
                                    <p:anim calcmode="lin" valueType="num">
                                      <p:cBhvr>
                                        <p:cTn id="28"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4"/>
                                        </p:tgtEl>
                                        <p:attrNameLst>
                                          <p:attrName>ppt_h</p:attrName>
                                        </p:attrNameLst>
                                      </p:cBhvr>
                                      <p:tavLst>
                                        <p:tav tm="0">
                                          <p:val>
                                            <p:strVal val="ppt_h"/>
                                          </p:val>
                                        </p:tav>
                                        <p:tav tm="100000">
                                          <p:val>
                                            <p:strVal val="ppt_h"/>
                                          </p:val>
                                        </p:tav>
                                      </p:tavLst>
                                    </p:anim>
                                    <p:set>
                                      <p:cBhvr>
                                        <p:cTn id="30" dur="1" fill="hold">
                                          <p:stCondLst>
                                            <p:cond delay="1999"/>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5"/>
                                        </p:tgtEl>
                                      </p:cBhvr>
                                    </p:animEffect>
                                    <p:anim calcmode="lin" valueType="num">
                                      <p:cBhvr>
                                        <p:cTn id="35"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5"/>
                                        </p:tgtEl>
                                        <p:attrNameLst>
                                          <p:attrName>ppt_h</p:attrName>
                                        </p:attrNameLst>
                                      </p:cBhvr>
                                      <p:tavLst>
                                        <p:tav tm="0">
                                          <p:val>
                                            <p:strVal val="ppt_h"/>
                                          </p:val>
                                        </p:tav>
                                        <p:tav tm="100000">
                                          <p:val>
                                            <p:strVal val="ppt_h"/>
                                          </p:val>
                                        </p:tav>
                                      </p:tavLst>
                                    </p:anim>
                                    <p:set>
                                      <p:cBhvr>
                                        <p:cTn id="37" dur="1" fill="hold">
                                          <p:stCondLst>
                                            <p:cond delay="1999"/>
                                          </p:stCondLst>
                                        </p:cTn>
                                        <p:tgtEl>
                                          <p:spTgt spid="15"/>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8"/>
                                        </p:tgtEl>
                                      </p:cBhvr>
                                    </p:animEffect>
                                    <p:anim calcmode="lin" valueType="num">
                                      <p:cBhvr>
                                        <p:cTn id="42" dur="2000"/>
                                        <p:tgtEl>
                                          <p:spTgt spid="1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8"/>
                                        </p:tgtEl>
                                        <p:attrNameLst>
                                          <p:attrName>ppt_h</p:attrName>
                                        </p:attrNameLst>
                                      </p:cBhvr>
                                      <p:tavLst>
                                        <p:tav tm="0">
                                          <p:val>
                                            <p:strVal val="ppt_h"/>
                                          </p:val>
                                        </p:tav>
                                        <p:tav tm="100000">
                                          <p:val>
                                            <p:strVal val="ppt_h"/>
                                          </p:val>
                                        </p:tav>
                                      </p:tavLst>
                                    </p:anim>
                                    <p:set>
                                      <p:cBhvr>
                                        <p:cTn id="44" dur="1" fill="hold">
                                          <p:stCondLst>
                                            <p:cond delay="1999"/>
                                          </p:stCondLst>
                                        </p:cTn>
                                        <p:tgtEl>
                                          <p:spTgt spid="18"/>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5" presetClass="exit" presetSubtype="0" fill="hold" grpId="0" nodeType="clickEffect">
                                  <p:stCondLst>
                                    <p:cond delay="0"/>
                                  </p:stCondLst>
                                  <p:childTnLst>
                                    <p:animEffect transition="out" filter="fade">
                                      <p:cBhvr>
                                        <p:cTn id="48" dur="2000"/>
                                        <p:tgtEl>
                                          <p:spTgt spid="17"/>
                                        </p:tgtEl>
                                      </p:cBhvr>
                                    </p:animEffect>
                                    <p:anim calcmode="lin" valueType="num">
                                      <p:cBhvr>
                                        <p:cTn id="49" dur="2000"/>
                                        <p:tgtEl>
                                          <p:spTgt spid="1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17"/>
                                        </p:tgtEl>
                                        <p:attrNameLst>
                                          <p:attrName>ppt_h</p:attrName>
                                        </p:attrNameLst>
                                      </p:cBhvr>
                                      <p:tavLst>
                                        <p:tav tm="0">
                                          <p:val>
                                            <p:strVal val="ppt_h"/>
                                          </p:val>
                                        </p:tav>
                                        <p:tav tm="100000">
                                          <p:val>
                                            <p:strVal val="ppt_h"/>
                                          </p:val>
                                        </p:tav>
                                      </p:tavLst>
                                    </p:anim>
                                    <p:set>
                                      <p:cBhvr>
                                        <p:cTn id="51" dur="1" fill="hold">
                                          <p:stCondLst>
                                            <p:cond delay="1999"/>
                                          </p:stCondLst>
                                        </p:cTn>
                                        <p:tgtEl>
                                          <p:spTgt spid="17"/>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45" presetClass="exit" presetSubtype="0" fill="hold" grpId="0" nodeType="clickEffect">
                                  <p:stCondLst>
                                    <p:cond delay="0"/>
                                  </p:stCondLst>
                                  <p:childTnLst>
                                    <p:animEffect transition="out" filter="fade">
                                      <p:cBhvr>
                                        <p:cTn id="55" dur="2000"/>
                                        <p:tgtEl>
                                          <p:spTgt spid="19"/>
                                        </p:tgtEl>
                                      </p:cBhvr>
                                    </p:animEffect>
                                    <p:anim calcmode="lin" valueType="num">
                                      <p:cBhvr>
                                        <p:cTn id="56" dur="2000"/>
                                        <p:tgtEl>
                                          <p:spTgt spid="1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7" dur="2000"/>
                                        <p:tgtEl>
                                          <p:spTgt spid="19"/>
                                        </p:tgtEl>
                                        <p:attrNameLst>
                                          <p:attrName>ppt_h</p:attrName>
                                        </p:attrNameLst>
                                      </p:cBhvr>
                                      <p:tavLst>
                                        <p:tav tm="0">
                                          <p:val>
                                            <p:strVal val="ppt_h"/>
                                          </p:val>
                                        </p:tav>
                                        <p:tav tm="100000">
                                          <p:val>
                                            <p:strVal val="ppt_h"/>
                                          </p:val>
                                        </p:tav>
                                      </p:tavLst>
                                    </p:anim>
                                    <p:set>
                                      <p:cBhvr>
                                        <p:cTn id="58" dur="1" fill="hold">
                                          <p:stCondLst>
                                            <p:cond delay="1999"/>
                                          </p:stCondLst>
                                        </p:cTn>
                                        <p:tgtEl>
                                          <p:spTgt spid="19"/>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45" presetClass="exit" presetSubtype="0" fill="hold" grpId="0" nodeType="clickEffect">
                                  <p:stCondLst>
                                    <p:cond delay="0"/>
                                  </p:stCondLst>
                                  <p:childTnLst>
                                    <p:animEffect transition="out" filter="fade">
                                      <p:cBhvr>
                                        <p:cTn id="62" dur="2000"/>
                                        <p:tgtEl>
                                          <p:spTgt spid="20"/>
                                        </p:tgtEl>
                                      </p:cBhvr>
                                    </p:animEffect>
                                    <p:anim calcmode="lin" valueType="num">
                                      <p:cBhvr>
                                        <p:cTn id="63" dur="2000"/>
                                        <p:tgtEl>
                                          <p:spTgt spid="2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20"/>
                                        </p:tgtEl>
                                        <p:attrNameLst>
                                          <p:attrName>ppt_h</p:attrName>
                                        </p:attrNameLst>
                                      </p:cBhvr>
                                      <p:tavLst>
                                        <p:tav tm="0">
                                          <p:val>
                                            <p:strVal val="ppt_h"/>
                                          </p:val>
                                        </p:tav>
                                        <p:tav tm="100000">
                                          <p:val>
                                            <p:strVal val="ppt_h"/>
                                          </p:val>
                                        </p:tav>
                                      </p:tavLst>
                                    </p:anim>
                                    <p:set>
                                      <p:cBhvr>
                                        <p:cTn id="65" dur="1" fill="hold">
                                          <p:stCondLst>
                                            <p:cond delay="1999"/>
                                          </p:stCondLst>
                                        </p:cTn>
                                        <p:tgtEl>
                                          <p:spTgt spid="20"/>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45" presetClass="exit" presetSubtype="0" fill="hold" grpId="0" nodeType="clickEffect">
                                  <p:stCondLst>
                                    <p:cond delay="0"/>
                                  </p:stCondLst>
                                  <p:childTnLst>
                                    <p:animEffect transition="out" filter="fade">
                                      <p:cBhvr>
                                        <p:cTn id="69" dur="2000"/>
                                        <p:tgtEl>
                                          <p:spTgt spid="21"/>
                                        </p:tgtEl>
                                      </p:cBhvr>
                                    </p:animEffect>
                                    <p:anim calcmode="lin" valueType="num">
                                      <p:cBhvr>
                                        <p:cTn id="70" dur="2000"/>
                                        <p:tgtEl>
                                          <p:spTgt spid="2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1" dur="2000"/>
                                        <p:tgtEl>
                                          <p:spTgt spid="21"/>
                                        </p:tgtEl>
                                        <p:attrNameLst>
                                          <p:attrName>ppt_h</p:attrName>
                                        </p:attrNameLst>
                                      </p:cBhvr>
                                      <p:tavLst>
                                        <p:tav tm="0">
                                          <p:val>
                                            <p:strVal val="ppt_h"/>
                                          </p:val>
                                        </p:tav>
                                        <p:tav tm="100000">
                                          <p:val>
                                            <p:strVal val="ppt_h"/>
                                          </p:val>
                                        </p:tav>
                                      </p:tavLst>
                                    </p:anim>
                                    <p:set>
                                      <p:cBhvr>
                                        <p:cTn id="72" dur="1" fill="hold">
                                          <p:stCondLst>
                                            <p:cond delay="1999"/>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3" grpId="0" animBg="1"/>
      <p:bldP spid="14" grpId="0" animBg="1"/>
      <p:bldP spid="15" grpId="0" animBg="1"/>
      <p:bldP spid="17" grpId="0" animBg="1"/>
      <p:bldP spid="18" grpId="0" animBg="1"/>
      <p:bldP spid="19" grpId="0" animBg="1"/>
      <p:bldP spid="20" grpId="0" animBg="1"/>
      <p:bldP spid="2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C138C-1454-4D1D-91D8-29B2EA3AD6C6}"/>
              </a:ext>
            </a:extLst>
          </p:cNvPr>
          <p:cNvSpPr>
            <a:spLocks noGrp="1"/>
          </p:cNvSpPr>
          <p:nvPr>
            <p:ph type="title"/>
          </p:nvPr>
        </p:nvSpPr>
        <p:spPr>
          <a:xfrm>
            <a:off x="838200" y="1377179"/>
            <a:ext cx="10515600" cy="2910735"/>
          </a:xfrm>
        </p:spPr>
        <p:txBody>
          <a:bodyPr>
            <a:noAutofit/>
          </a:bodyPr>
          <a:lstStyle/>
          <a:p>
            <a:r>
              <a:rPr lang="en-GB" sz="6000" dirty="0"/>
              <a:t>Asked to name the most powerful and life changing ideas, what would you answer?</a:t>
            </a:r>
          </a:p>
        </p:txBody>
      </p:sp>
    </p:spTree>
    <p:extLst>
      <p:ext uri="{BB962C8B-B14F-4D97-AF65-F5344CB8AC3E}">
        <p14:creationId xmlns:p14="http://schemas.microsoft.com/office/powerpoint/2010/main" val="3815873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AD9D6-D69B-49EF-847F-E4C10EFF8745}"/>
              </a:ext>
            </a:extLst>
          </p:cNvPr>
          <p:cNvSpPr>
            <a:spLocks noGrp="1"/>
          </p:cNvSpPr>
          <p:nvPr>
            <p:ph type="title"/>
          </p:nvPr>
        </p:nvSpPr>
        <p:spPr>
          <a:xfrm>
            <a:off x="838200" y="365125"/>
            <a:ext cx="10515600" cy="1325563"/>
          </a:xfrm>
        </p:spPr>
        <p:txBody>
          <a:bodyPr/>
          <a:lstStyle/>
          <a:p>
            <a:endParaRPr lang="en-GB"/>
          </a:p>
        </p:txBody>
      </p:sp>
      <p:pic>
        <p:nvPicPr>
          <p:cNvPr id="3" name="Picture 2">
            <a:extLst>
              <a:ext uri="{FF2B5EF4-FFF2-40B4-BE49-F238E27FC236}">
                <a16:creationId xmlns:a16="http://schemas.microsoft.com/office/drawing/2014/main" id="{196E8C4B-C9D9-4A8C-AEA7-33F56E025026}"/>
              </a:ext>
            </a:extLst>
          </p:cNvPr>
          <p:cNvPicPr>
            <a:picLocks noChangeAspect="1"/>
          </p:cNvPicPr>
          <p:nvPr/>
        </p:nvPicPr>
        <p:blipFill>
          <a:blip r:embed="rId2"/>
          <a:stretch>
            <a:fillRect/>
          </a:stretch>
        </p:blipFill>
        <p:spPr>
          <a:xfrm>
            <a:off x="0" y="0"/>
            <a:ext cx="12192000" cy="5734444"/>
          </a:xfrm>
          <a:prstGeom prst="rect">
            <a:avLst/>
          </a:prstGeom>
        </p:spPr>
      </p:pic>
    </p:spTree>
    <p:extLst>
      <p:ext uri="{BB962C8B-B14F-4D97-AF65-F5344CB8AC3E}">
        <p14:creationId xmlns:p14="http://schemas.microsoft.com/office/powerpoint/2010/main" val="2003623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61134"/>
            <a:ext cx="10515600" cy="4996233"/>
          </a:xfrm>
          <a:solidFill>
            <a:srgbClr val="FFFF00"/>
          </a:solidFill>
          <a:ln w="57150">
            <a:solidFill>
              <a:schemeClr val="tx1"/>
            </a:solidFill>
          </a:ln>
        </p:spPr>
        <p:txBody>
          <a:bodyPr>
            <a:normAutofit/>
          </a:bodyPr>
          <a:lstStyle/>
          <a:p>
            <a:pPr marL="0" indent="0">
              <a:buNone/>
            </a:pPr>
            <a:r>
              <a:rPr lang="en-GB" dirty="0"/>
              <a:t>‘Educating girls has proven to be one of the world’s best-ever ideas. When women are educated, all kinds of wonderful things happen in societies. </a:t>
            </a:r>
          </a:p>
          <a:p>
            <a:pPr marL="0" indent="0">
              <a:buNone/>
            </a:pPr>
            <a:r>
              <a:rPr lang="en-GB" dirty="0"/>
              <a:t>The workforce becomes diversified and able to make better decisions and solve more problems. </a:t>
            </a:r>
          </a:p>
          <a:p>
            <a:pPr marL="0" indent="0">
              <a:buNone/>
            </a:pPr>
            <a:r>
              <a:rPr lang="en-GB" dirty="0"/>
              <a:t>Educated mothers decide to have fewer children and more children survive. </a:t>
            </a:r>
          </a:p>
          <a:p>
            <a:pPr marL="0" indent="0">
              <a:buNone/>
            </a:pPr>
            <a:r>
              <a:rPr lang="en-GB" dirty="0"/>
              <a:t>More energy and time is invested in each child’s education. It’s a virtuous cycle of change.’</a:t>
            </a:r>
          </a:p>
          <a:p>
            <a:pPr marL="0" indent="0">
              <a:buNone/>
            </a:pPr>
            <a:r>
              <a:rPr lang="en-GB" dirty="0" err="1"/>
              <a:t>Rosling</a:t>
            </a:r>
            <a:r>
              <a:rPr lang="en-GB" dirty="0"/>
              <a:t> et al (2018)</a:t>
            </a:r>
          </a:p>
        </p:txBody>
      </p:sp>
    </p:spTree>
    <p:extLst>
      <p:ext uri="{BB962C8B-B14F-4D97-AF65-F5344CB8AC3E}">
        <p14:creationId xmlns:p14="http://schemas.microsoft.com/office/powerpoint/2010/main" val="164038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0D75-9568-44F8-995A-F81C65555BE4}"/>
              </a:ext>
            </a:extLst>
          </p:cNvPr>
          <p:cNvSpPr>
            <a:spLocks noGrp="1"/>
          </p:cNvSpPr>
          <p:nvPr>
            <p:ph type="title"/>
          </p:nvPr>
        </p:nvSpPr>
        <p:spPr/>
        <p:txBody>
          <a:bodyPr/>
          <a:lstStyle/>
          <a:p>
            <a:r>
              <a:rPr lang="en-GB" dirty="0"/>
              <a:t>But how … what would we concentrate on?</a:t>
            </a:r>
          </a:p>
        </p:txBody>
      </p:sp>
      <p:sp>
        <p:nvSpPr>
          <p:cNvPr id="4" name="Content Placeholder 3">
            <a:extLst>
              <a:ext uri="{FF2B5EF4-FFF2-40B4-BE49-F238E27FC236}">
                <a16:creationId xmlns:a16="http://schemas.microsoft.com/office/drawing/2014/main" id="{6B98F609-654E-4039-B651-F19BC1765999}"/>
              </a:ext>
            </a:extLst>
          </p:cNvPr>
          <p:cNvSpPr>
            <a:spLocks noGrp="1"/>
          </p:cNvSpPr>
          <p:nvPr>
            <p:ph idx="1"/>
          </p:nvPr>
        </p:nvSpPr>
        <p:spPr>
          <a:xfrm>
            <a:off x="838199" y="1562470"/>
            <a:ext cx="11084512" cy="4614493"/>
          </a:xfrm>
        </p:spPr>
        <p:txBody>
          <a:bodyPr/>
          <a:lstStyle/>
          <a:p>
            <a:pPr marL="0" indent="0">
              <a:buNone/>
            </a:pPr>
            <a:r>
              <a:rPr lang="en-US" dirty="0"/>
              <a:t>The World Bank Group supports girls’ education through a variety of interventions. These include:</a:t>
            </a:r>
          </a:p>
          <a:p>
            <a:endParaRPr lang="en-US" dirty="0"/>
          </a:p>
          <a:p>
            <a:r>
              <a:rPr lang="en-US" dirty="0"/>
              <a:t>Money to improve primary and secondary school completion for girls and young women</a:t>
            </a:r>
          </a:p>
          <a:p>
            <a:r>
              <a:rPr lang="en-US" dirty="0"/>
              <a:t>Skills development programs</a:t>
            </a:r>
          </a:p>
          <a:p>
            <a:r>
              <a:rPr lang="en-US" dirty="0"/>
              <a:t>Gender-inclusive and responsive teaching and learning</a:t>
            </a:r>
          </a:p>
          <a:p>
            <a:r>
              <a:rPr lang="en-US" dirty="0"/>
              <a:t>Recruitment and training of female teachers</a:t>
            </a:r>
          </a:p>
          <a:p>
            <a:r>
              <a:rPr lang="en-US" dirty="0"/>
              <a:t>Building safe and inclusive schools for girls and young women. </a:t>
            </a:r>
            <a:endParaRPr lang="en-GB" dirty="0"/>
          </a:p>
        </p:txBody>
      </p:sp>
      <p:sp>
        <p:nvSpPr>
          <p:cNvPr id="3" name="Rectangle 2">
            <a:extLst>
              <a:ext uri="{FF2B5EF4-FFF2-40B4-BE49-F238E27FC236}">
                <a16:creationId xmlns:a16="http://schemas.microsoft.com/office/drawing/2014/main" id="{B5399FA3-7A09-49E4-B15D-332E775F2EF2}"/>
              </a:ext>
            </a:extLst>
          </p:cNvPr>
          <p:cNvSpPr/>
          <p:nvPr/>
        </p:nvSpPr>
        <p:spPr>
          <a:xfrm>
            <a:off x="2959963" y="4826675"/>
            <a:ext cx="6096000" cy="369332"/>
          </a:xfrm>
          <a:prstGeom prst="rect">
            <a:avLst/>
          </a:prstGeom>
        </p:spPr>
        <p:txBody>
          <a:bodyPr>
            <a:spAutoFit/>
          </a:bodyPr>
          <a:lstStyle/>
          <a:p>
            <a:r>
              <a:rPr lang="en-US" dirty="0"/>
              <a:t>. </a:t>
            </a:r>
            <a:endParaRPr lang="en-GB" dirty="0"/>
          </a:p>
        </p:txBody>
      </p:sp>
    </p:spTree>
    <p:extLst>
      <p:ext uri="{BB962C8B-B14F-4D97-AF65-F5344CB8AC3E}">
        <p14:creationId xmlns:p14="http://schemas.microsoft.com/office/powerpoint/2010/main" val="362913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D491-BCBC-4A01-ADD4-84332E6AEC84}"/>
              </a:ext>
            </a:extLst>
          </p:cNvPr>
          <p:cNvSpPr>
            <a:spLocks noGrp="1"/>
          </p:cNvSpPr>
          <p:nvPr>
            <p:ph type="title"/>
          </p:nvPr>
        </p:nvSpPr>
        <p:spPr/>
        <p:txBody>
          <a:bodyPr/>
          <a:lstStyle/>
          <a:p>
            <a:r>
              <a:rPr lang="en-GB" dirty="0"/>
              <a:t>WBG has supported many projects:</a:t>
            </a:r>
          </a:p>
        </p:txBody>
      </p:sp>
      <p:sp>
        <p:nvSpPr>
          <p:cNvPr id="3" name="Content Placeholder 2">
            <a:extLst>
              <a:ext uri="{FF2B5EF4-FFF2-40B4-BE49-F238E27FC236}">
                <a16:creationId xmlns:a16="http://schemas.microsoft.com/office/drawing/2014/main" id="{23A4D881-E8C9-4FC7-916E-07FA5DEEE69C}"/>
              </a:ext>
            </a:extLst>
          </p:cNvPr>
          <p:cNvSpPr>
            <a:spLocks noGrp="1"/>
          </p:cNvSpPr>
          <p:nvPr>
            <p:ph idx="1"/>
          </p:nvPr>
        </p:nvSpPr>
        <p:spPr/>
        <p:txBody>
          <a:bodyPr>
            <a:normAutofit fontScale="85000" lnSpcReduction="20000"/>
          </a:bodyPr>
          <a:lstStyle/>
          <a:p>
            <a:r>
              <a:rPr lang="en-US" b="1" dirty="0">
                <a:solidFill>
                  <a:srgbClr val="0071BC"/>
                </a:solidFill>
                <a:latin typeface="Open Sans"/>
                <a:hlinkClick r:id="rId2">
                  <a:extLst>
                    <a:ext uri="{A12FA001-AC4F-418D-AE19-62706E023703}">
                      <ahyp:hlinkClr xmlns:ahyp="http://schemas.microsoft.com/office/drawing/2018/hyperlinkcolor" val="tx"/>
                    </a:ext>
                  </a:extLst>
                </a:hlinkClick>
              </a:rPr>
              <a:t>Bangladesh</a:t>
            </a:r>
            <a:r>
              <a:rPr lang="en-US" dirty="0">
                <a:solidFill>
                  <a:srgbClr val="333333"/>
                </a:solidFill>
                <a:latin typeface="Open Sans"/>
              </a:rPr>
              <a:t>: 1.24 million girls in 6,700 secondary schools have benefitted from the Secondary Education Quality and Access Enhancement Project.</a:t>
            </a:r>
          </a:p>
          <a:p>
            <a:r>
              <a:rPr lang="en-US" b="1" dirty="0">
                <a:solidFill>
                  <a:srgbClr val="0071BC"/>
                </a:solidFill>
                <a:latin typeface="Open Sans"/>
                <a:hlinkClick r:id="rId3">
                  <a:extLst>
                    <a:ext uri="{A12FA001-AC4F-418D-AE19-62706E023703}">
                      <ahyp:hlinkClr xmlns:ahyp="http://schemas.microsoft.com/office/drawing/2018/hyperlinkcolor" val="tx"/>
                    </a:ext>
                  </a:extLst>
                </a:hlinkClick>
              </a:rPr>
              <a:t>Ghana</a:t>
            </a:r>
            <a:r>
              <a:rPr lang="en-US" dirty="0">
                <a:solidFill>
                  <a:srgbClr val="333333"/>
                </a:solidFill>
                <a:latin typeface="Open Sans"/>
              </a:rPr>
              <a:t>: Under the Secondary Education Improvement Project, 3,450 senior high school girls (ages 15-17) are currently benefiting from scholarships, which pay for their tuition and provide other items, including books and uniforms, required to enable them to complete three years of senior high school education.</a:t>
            </a:r>
          </a:p>
          <a:p>
            <a:r>
              <a:rPr lang="en-US" b="1" dirty="0">
                <a:solidFill>
                  <a:srgbClr val="0071BC"/>
                </a:solidFill>
                <a:latin typeface="Open Sans"/>
                <a:hlinkClick r:id="rId4">
                  <a:extLst>
                    <a:ext uri="{A12FA001-AC4F-418D-AE19-62706E023703}">
                      <ahyp:hlinkClr xmlns:ahyp="http://schemas.microsoft.com/office/drawing/2018/hyperlinkcolor" val="tx"/>
                    </a:ext>
                  </a:extLst>
                </a:hlinkClick>
              </a:rPr>
              <a:t>Pakistan</a:t>
            </a:r>
            <a:r>
              <a:rPr lang="en-US" dirty="0">
                <a:solidFill>
                  <a:srgbClr val="333333"/>
                </a:solidFill>
                <a:latin typeface="Open Sans"/>
              </a:rPr>
              <a:t>: The first and second Punjab Education Sector Projects supported tuition vouchers for 150,000 vulnerable adolescent girls in the Punjab with low access to schooling, as well as cash stipends for 400,000 girls in low literacy areas to encourage secondary school attendance. This resulted in a nine percent increase in girls’ enrollment in secondary public schools.</a:t>
            </a:r>
          </a:p>
          <a:p>
            <a:r>
              <a:rPr lang="en-US" b="1" dirty="0">
                <a:solidFill>
                  <a:srgbClr val="0071BC"/>
                </a:solidFill>
                <a:latin typeface="Open Sans"/>
                <a:hlinkClick r:id="rId5">
                  <a:extLst>
                    <a:ext uri="{A12FA001-AC4F-418D-AE19-62706E023703}">
                      <ahyp:hlinkClr xmlns:ahyp="http://schemas.microsoft.com/office/drawing/2018/hyperlinkcolor" val="tx"/>
                    </a:ext>
                  </a:extLst>
                </a:hlinkClick>
              </a:rPr>
              <a:t>Nigeria</a:t>
            </a:r>
            <a:r>
              <a:rPr lang="en-US" dirty="0">
                <a:solidFill>
                  <a:srgbClr val="333333"/>
                </a:solidFill>
                <a:latin typeface="Open Sans"/>
              </a:rPr>
              <a:t>: In Kaduna State, Junior Secondary School completion rates for girls increased from 7 percent in 2007 to 34 percent in 2011, the lifetime of the State Education Sector Project.</a:t>
            </a:r>
          </a:p>
          <a:p>
            <a:endParaRPr lang="en-GB" dirty="0"/>
          </a:p>
        </p:txBody>
      </p:sp>
    </p:spTree>
    <p:extLst>
      <p:ext uri="{BB962C8B-B14F-4D97-AF65-F5344CB8AC3E}">
        <p14:creationId xmlns:p14="http://schemas.microsoft.com/office/powerpoint/2010/main" val="3205699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227352-294B-4FA3-9AA1-891ABA8098CD}"/>
              </a:ext>
            </a:extLst>
          </p:cNvPr>
          <p:cNvPicPr>
            <a:picLocks noChangeAspect="1"/>
          </p:cNvPicPr>
          <p:nvPr/>
        </p:nvPicPr>
        <p:blipFill>
          <a:blip r:embed="rId2"/>
          <a:stretch>
            <a:fillRect/>
          </a:stretch>
        </p:blipFill>
        <p:spPr>
          <a:xfrm>
            <a:off x="1434019" y="643466"/>
            <a:ext cx="9323961" cy="5571067"/>
          </a:xfrm>
          <a:prstGeom prst="rect">
            <a:avLst/>
          </a:prstGeom>
        </p:spPr>
      </p:pic>
    </p:spTree>
    <p:extLst>
      <p:ext uri="{BB962C8B-B14F-4D97-AF65-F5344CB8AC3E}">
        <p14:creationId xmlns:p14="http://schemas.microsoft.com/office/powerpoint/2010/main" val="295837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1561A-5A4B-453D-8155-35FEA48D2EB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FAB07D2-FE11-4AC4-BD39-D2EBBBE0F568}"/>
              </a:ext>
            </a:extLst>
          </p:cNvPr>
          <p:cNvSpPr>
            <a:spLocks noGrp="1"/>
          </p:cNvSpPr>
          <p:nvPr>
            <p:ph idx="1"/>
          </p:nvPr>
        </p:nvSpPr>
        <p:spPr/>
        <p:txBody>
          <a:bodyPr/>
          <a:lstStyle/>
          <a:p>
            <a:r>
              <a:rPr lang="en-US" dirty="0" err="1"/>
              <a:t>Rosling</a:t>
            </a:r>
            <a:r>
              <a:rPr lang="en-US" dirty="0"/>
              <a:t> H and </a:t>
            </a:r>
            <a:r>
              <a:rPr lang="en-US" dirty="0" err="1"/>
              <a:t>Rosling</a:t>
            </a:r>
            <a:r>
              <a:rPr lang="en-US" dirty="0"/>
              <a:t> O (2014) </a:t>
            </a:r>
            <a:r>
              <a:rPr lang="en-US" i="1" dirty="0"/>
              <a:t>How not to be ignorant about the world</a:t>
            </a:r>
            <a:r>
              <a:rPr lang="en-US" dirty="0"/>
              <a:t>, TED Talk available at https://www.youtube.com/watch?v=Sm5xF-UYgdg accessed on June 4th 2016</a:t>
            </a:r>
          </a:p>
          <a:p>
            <a:r>
              <a:rPr lang="sv-SE" dirty="0"/>
              <a:t>Rosling, H; Rosling, O; Rosling-Ronnlund, A (2018) </a:t>
            </a:r>
            <a:r>
              <a:rPr lang="en-US" i="1" dirty="0" err="1"/>
              <a:t>Factfulness</a:t>
            </a:r>
            <a:r>
              <a:rPr lang="en-US" i="1" dirty="0"/>
              <a:t> - ten reasons we're wrong about the world, and why things are better than you think</a:t>
            </a:r>
            <a:r>
              <a:rPr lang="en-US" dirty="0"/>
              <a:t>, London: Hodder and Stoughton</a:t>
            </a:r>
            <a:endParaRPr lang="en-GB" dirty="0"/>
          </a:p>
        </p:txBody>
      </p:sp>
    </p:spTree>
    <p:extLst>
      <p:ext uri="{BB962C8B-B14F-4D97-AF65-F5344CB8AC3E}">
        <p14:creationId xmlns:p14="http://schemas.microsoft.com/office/powerpoint/2010/main" val="21015900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"There’s a dip in the global life expectancy curve in 1960 because 15 to 40 million people—nobody knows the exact number—starved to death that year in China, in what was probably the world’s largest ever man-made famine. The Chinese harvest in 1960 was smaller than planned because of a bad season combined with poor governmental advice about how to grow crops more effectively. The local governments didn’t want to show bad results, so they took all the food and sent it to the central government. There was no food left. One year later the shocked inspectors were delivering eyewitness reports of cannibalism and dead bodies along roads. The government denied that its central planning had failed, and the catastrophe was kept secret by the Chinese government for 36 years. It wasn’t described in English to the outside world until 1996. (Think about it. Could any government keep the death of 15 million people a global secret today?)"</a:t>
            </a:r>
          </a:p>
        </p:txBody>
      </p:sp>
    </p:spTree>
    <p:extLst>
      <p:ext uri="{BB962C8B-B14F-4D97-AF65-F5344CB8AC3E}">
        <p14:creationId xmlns:p14="http://schemas.microsoft.com/office/powerpoint/2010/main" val="3643990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1925</Words>
  <Application>Microsoft Office PowerPoint</Application>
  <PresentationFormat>Widescreen</PresentationFormat>
  <Paragraphs>98</Paragraphs>
  <Slides>28</Slides>
  <Notes>0</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Impact</vt:lpstr>
      <vt:lpstr>Open Sans</vt:lpstr>
      <vt:lpstr>Office Theme</vt:lpstr>
      <vt:lpstr>Working with facts</vt:lpstr>
      <vt:lpstr>Objectives</vt:lpstr>
      <vt:lpstr>‘Fact’</vt:lpstr>
      <vt:lpstr>https://www.gapminder.org/ </vt:lpstr>
      <vt:lpstr>Rosling’s chimpanzees</vt:lpstr>
      <vt:lpstr>Let’s have a test!</vt:lpstr>
      <vt:lpstr>PowerPoint Presentation</vt:lpstr>
      <vt:lpstr>PowerPoint Presentation</vt:lpstr>
      <vt:lpstr>Level 1  The economic level of 1 billion people today</vt:lpstr>
      <vt:lpstr>Level 2  The economic level of 3 billion people today</vt:lpstr>
      <vt:lpstr>Level 3 The economic level of 2 billion people today</vt:lpstr>
      <vt:lpstr>Level 4 The economic level of 1 billion people today</vt:lpstr>
      <vt:lpstr>We all have the same economic origin</vt:lpstr>
      <vt:lpstr>PowerPoint Presentation</vt:lpstr>
      <vt:lpstr>PowerPoint Presentation</vt:lpstr>
      <vt:lpstr>Do we see the world as it is?</vt:lpstr>
      <vt:lpstr>https://www.gapminder.org/ </vt:lpstr>
      <vt:lpstr>First:  Realize that we don’t see the world as it is</vt:lpstr>
      <vt:lpstr>Second: Recognise what types of stories trigger our dramatic instincts</vt:lpstr>
      <vt:lpstr>Third: Use simple rules of thumb to resist over-dramatic stories</vt:lpstr>
      <vt:lpstr>Asked to name the most powerful and life changing ideas, what would you answer?</vt:lpstr>
      <vt:lpstr>PowerPoint Presentation</vt:lpstr>
      <vt:lpstr>PowerPoint Presentation</vt:lpstr>
      <vt:lpstr>But how … what would we concentrate on?</vt:lpstr>
      <vt:lpstr>WBG has supported many projects: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facts</dc:title>
  <dc:creator>Mike Durke</dc:creator>
  <cp:lastModifiedBy>Mike Durke</cp:lastModifiedBy>
  <cp:revision>4</cp:revision>
  <dcterms:created xsi:type="dcterms:W3CDTF">2018-10-11T07:55:04Z</dcterms:created>
  <dcterms:modified xsi:type="dcterms:W3CDTF">2020-02-20T13:52:08Z</dcterms:modified>
</cp:coreProperties>
</file>