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</p:sldMasterIdLst>
  <p:notesMasterIdLst>
    <p:notesMasterId r:id="rId24"/>
  </p:notesMasterIdLst>
  <p:sldIdLst>
    <p:sldId id="342" r:id="rId2"/>
    <p:sldId id="289" r:id="rId3"/>
    <p:sldId id="305" r:id="rId4"/>
    <p:sldId id="288" r:id="rId5"/>
    <p:sldId id="290" r:id="rId6"/>
    <p:sldId id="291" r:id="rId7"/>
    <p:sldId id="306" r:id="rId8"/>
    <p:sldId id="307" r:id="rId9"/>
    <p:sldId id="308" r:id="rId10"/>
    <p:sldId id="309" r:id="rId11"/>
    <p:sldId id="310" r:id="rId12"/>
    <p:sldId id="316" r:id="rId13"/>
    <p:sldId id="317" r:id="rId14"/>
    <p:sldId id="318" r:id="rId15"/>
    <p:sldId id="319" r:id="rId16"/>
    <p:sldId id="320" r:id="rId17"/>
    <p:sldId id="321" r:id="rId18"/>
    <p:sldId id="322" r:id="rId19"/>
    <p:sldId id="323" r:id="rId20"/>
    <p:sldId id="324" r:id="rId21"/>
    <p:sldId id="325" r:id="rId22"/>
    <p:sldId id="326" r:id="rId2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0000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 autoAdjust="0"/>
    <p:restoredTop sz="93427" autoAdjust="0"/>
  </p:normalViewPr>
  <p:slideViewPr>
    <p:cSldViewPr>
      <p:cViewPr>
        <p:scale>
          <a:sx n="75" d="100"/>
          <a:sy n="75" d="100"/>
        </p:scale>
        <p:origin x="-122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3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573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73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9823A127-92B6-4D2E-BBEB-CAAABD2D358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341F4E6-1806-4847-A39F-7AFB89E0ED14}" type="slidenum">
              <a:rPr lang="en-US" smtClean="0"/>
              <a:pPr/>
              <a:t>2</a:t>
            </a:fld>
            <a:endParaRPr lang="en-US" smtClean="0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0414991-7E20-47FD-8B24-49B21F2092ED}" type="slidenum">
              <a:rPr lang="en-GB"/>
              <a:pPr/>
              <a:t>3</a:t>
            </a:fld>
            <a:endParaRPr lang="en-GB"/>
          </a:p>
        </p:txBody>
      </p:sp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9DAE41B-2551-4B37-A255-5F151CB9AA8E}" type="slidenum">
              <a:rPr lang="en-US" smtClean="0"/>
              <a:pPr/>
              <a:t>4</a:t>
            </a:fld>
            <a:endParaRPr lang="en-US" smtClean="0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B30B500-F2BA-4961-9043-F0BF58FBF925}" type="slidenum">
              <a:rPr lang="en-US" smtClean="0"/>
              <a:pPr/>
              <a:t>5</a:t>
            </a:fld>
            <a:endParaRPr lang="en-US" smtClean="0"/>
          </a:p>
        </p:txBody>
      </p:sp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80D583-29A6-4F5E-8CE7-FB1E673D5C67}" type="slidenum">
              <a:rPr lang="en-US" smtClean="0"/>
              <a:pPr/>
              <a:t>6</a:t>
            </a:fld>
            <a:endParaRPr lang="en-US" smtClean="0"/>
          </a:p>
        </p:txBody>
      </p:sp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7AF4347-899E-4A46-91CD-F7B839E630A4}" type="slidenum">
              <a:rPr lang="en-GB"/>
              <a:pPr/>
              <a:t>7</a:t>
            </a:fld>
            <a:endParaRPr lang="en-GB"/>
          </a:p>
        </p:txBody>
      </p:sp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722B9F4-90F0-42EF-8268-A94EEEFAAD1F}" type="slidenum">
              <a:rPr lang="en-GB"/>
              <a:pPr/>
              <a:t>8</a:t>
            </a:fld>
            <a:endParaRPr lang="en-GB"/>
          </a:p>
        </p:txBody>
      </p:sp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326D759-4DFE-46E3-8AAE-8313A8130154}" type="slidenum">
              <a:rPr lang="en-GB"/>
              <a:pPr/>
              <a:t>9</a:t>
            </a:fld>
            <a:endParaRPr lang="en-GB"/>
          </a:p>
        </p:txBody>
      </p:sp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E9D4FEE-47D4-428D-8B37-D009103F0006}" type="slidenum">
              <a:rPr lang="en-GB"/>
              <a:pPr/>
              <a:t>10</a:t>
            </a:fld>
            <a:endParaRPr lang="en-GB"/>
          </a:p>
        </p:txBody>
      </p:sp>
      <p:sp>
        <p:nvSpPr>
          <p:cNvPr id="808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2147A2F-E2EE-48B7-A9C7-FB376DDCC2E3}" type="slidenum">
              <a:rPr lang="en-GB"/>
              <a:pPr/>
              <a:t>11</a:t>
            </a:fld>
            <a:endParaRPr lang="en-GB"/>
          </a:p>
        </p:txBody>
      </p:sp>
      <p:sp>
        <p:nvSpPr>
          <p:cNvPr id="81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FFA5957-5F18-46CB-866F-119B1230C1D0}" type="slidenum">
              <a:rPr lang="en-GB"/>
              <a:pPr/>
              <a:t>12</a:t>
            </a:fld>
            <a:endParaRPr lang="en-GB"/>
          </a:p>
        </p:txBody>
      </p:sp>
      <p:sp>
        <p:nvSpPr>
          <p:cNvPr id="1003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D44A6EB-0820-4F4F-B04B-CD7158B0A097}" type="slidenum">
              <a:rPr lang="en-GB"/>
              <a:pPr/>
              <a:t>13</a:t>
            </a:fld>
            <a:endParaRPr lang="en-GB"/>
          </a:p>
        </p:txBody>
      </p:sp>
      <p:sp>
        <p:nvSpPr>
          <p:cNvPr id="1157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5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28326A9-42B8-425E-B149-E113B5193633}" type="slidenum">
              <a:rPr lang="en-GB"/>
              <a:pPr/>
              <a:t>14</a:t>
            </a:fld>
            <a:endParaRPr lang="en-GB"/>
          </a:p>
        </p:txBody>
      </p:sp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6D332D3-D3C5-4667-9851-0AAA11ECA93C}" type="slidenum">
              <a:rPr lang="en-GB"/>
              <a:pPr/>
              <a:t>15</a:t>
            </a:fld>
            <a:endParaRPr lang="en-GB"/>
          </a:p>
        </p:txBody>
      </p:sp>
      <p:sp>
        <p:nvSpPr>
          <p:cNvPr id="1034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C5A106B-89D9-454E-88A7-A094C044DDC2}" type="slidenum">
              <a:rPr lang="en-GB"/>
              <a:pPr/>
              <a:t>16</a:t>
            </a:fld>
            <a:endParaRPr lang="en-GB"/>
          </a:p>
        </p:txBody>
      </p:sp>
      <p:sp>
        <p:nvSpPr>
          <p:cNvPr id="1167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3B29B2B-D2FA-4ABE-9A05-5325D61559CB}" type="slidenum">
              <a:rPr lang="en-GB"/>
              <a:pPr/>
              <a:t>17</a:t>
            </a:fld>
            <a:endParaRPr lang="en-GB"/>
          </a:p>
        </p:txBody>
      </p:sp>
      <p:sp>
        <p:nvSpPr>
          <p:cNvPr id="1044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5D69406-BAAB-4DB0-B8B6-1B1959E2BF19}" type="slidenum">
              <a:rPr lang="en-GB"/>
              <a:pPr/>
              <a:t>18</a:t>
            </a:fld>
            <a:endParaRPr lang="en-GB"/>
          </a:p>
        </p:txBody>
      </p:sp>
      <p:sp>
        <p:nvSpPr>
          <p:cNvPr id="993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2831A13-420D-4D75-85B9-C2A576BAAABA}" type="slidenum">
              <a:rPr lang="en-GB"/>
              <a:pPr/>
              <a:t>19</a:t>
            </a:fld>
            <a:endParaRPr lang="en-GB"/>
          </a:p>
        </p:txBody>
      </p:sp>
      <p:sp>
        <p:nvSpPr>
          <p:cNvPr id="983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DE1A500-92EF-47A7-A41B-DAE3EAD5CC3E}" type="slidenum">
              <a:rPr lang="en-GB"/>
              <a:pPr/>
              <a:t>20</a:t>
            </a:fld>
            <a:endParaRPr lang="en-GB"/>
          </a:p>
        </p:txBody>
      </p:sp>
      <p:sp>
        <p:nvSpPr>
          <p:cNvPr id="1269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9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273898D-C796-4AE7-A797-B9C38E614E67}" type="slidenum">
              <a:rPr lang="en-GB"/>
              <a:pPr/>
              <a:t>21</a:t>
            </a:fld>
            <a:endParaRPr lang="en-GB"/>
          </a:p>
        </p:txBody>
      </p:sp>
      <p:sp>
        <p:nvSpPr>
          <p:cNvPr id="1280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80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9838575-2AF0-4B3B-AD42-FB6C2B764DE9}" type="slidenum">
              <a:rPr lang="en-GB"/>
              <a:pPr/>
              <a:t>22</a:t>
            </a:fld>
            <a:endParaRPr lang="en-GB"/>
          </a:p>
        </p:txBody>
      </p:sp>
      <p:sp>
        <p:nvSpPr>
          <p:cNvPr id="129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/>
          <p:cNvSpPr>
            <a:spLocks/>
          </p:cNvSpPr>
          <p:nvPr/>
        </p:nvSpPr>
        <p:spPr bwMode="auto">
          <a:xfrm>
            <a:off x="285750" y="2803525"/>
            <a:ext cx="1588" cy="3035300"/>
          </a:xfrm>
          <a:custGeom>
            <a:avLst/>
            <a:gdLst>
              <a:gd name="T0" fmla="*/ 0 h 1912"/>
              <a:gd name="T1" fmla="*/ 6 h 1912"/>
              <a:gd name="T2" fmla="*/ 6 h 1912"/>
              <a:gd name="T3" fmla="*/ 60 h 1912"/>
              <a:gd name="T4" fmla="*/ 1912 h 1912"/>
              <a:gd name="T5" fmla="*/ 1912 h 1912"/>
              <a:gd name="T6" fmla="*/ 0 h 1912"/>
              <a:gd name="T7" fmla="*/ 0 h 1912"/>
            </a:gdLst>
            <a:ahLst/>
            <a:cxnLst>
              <a:cxn ang="0">
                <a:pos x="0" y="T0"/>
              </a:cxn>
              <a:cxn ang="0">
                <a:pos x="0" y="T1"/>
              </a:cxn>
              <a:cxn ang="0">
                <a:pos x="0" y="T2"/>
              </a:cxn>
              <a:cxn ang="0">
                <a:pos x="0" y="T3"/>
              </a:cxn>
              <a:cxn ang="0">
                <a:pos x="0" y="T4"/>
              </a:cxn>
              <a:cxn ang="0">
                <a:pos x="0" y="T5"/>
              </a:cxn>
              <a:cxn ang="0">
                <a:pos x="0" y="T6"/>
              </a:cxn>
              <a:cxn ang="0">
                <a:pos x="0" y="T7"/>
              </a:cxn>
            </a:cxnLst>
            <a:rect l="0" t="0" r="r" b="b"/>
            <a:pathLst>
              <a:path h="1912">
                <a:moveTo>
                  <a:pt x="0" y="0"/>
                </a:moveTo>
                <a:lnTo>
                  <a:pt x="0" y="6"/>
                </a:lnTo>
                <a:lnTo>
                  <a:pt x="0" y="6"/>
                </a:lnTo>
                <a:lnTo>
                  <a:pt x="0" y="60"/>
                </a:lnTo>
                <a:lnTo>
                  <a:pt x="0" y="1912"/>
                </a:lnTo>
                <a:lnTo>
                  <a:pt x="0" y="1912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6BBA27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8130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997075"/>
            <a:ext cx="7772400" cy="1431925"/>
          </a:xfrm>
        </p:spPr>
        <p:txBody>
          <a:bodyPr anchor="b" anchorCtr="1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4A93A0-4F1B-4F7D-9FCC-88D5368C82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0627D6-72CB-4846-873B-D0ED02855AE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5675DD-5244-4493-9960-7C96066CC83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4F79F1-97CF-4893-829E-FF9019FC62F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0109E4-9AE5-48EC-AF40-144E1351BD2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A11FAE-9A69-4B91-A074-B9F732302C6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27E061-BEC5-4656-9B1A-AAAEEE375E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44E4CD-8E77-4024-A778-6CBEDAFA806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3EFE00-FBCE-4A41-BD39-25BF6C0037F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0E0A49-6484-4231-811F-6B0BDFDE9D9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92100"/>
            <a:ext cx="2057400" cy="57277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92100"/>
            <a:ext cx="6019800" cy="57277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23B910-C944-4D4E-A2BC-F423D1B955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05000"/>
            <a:ext cx="40386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038600"/>
            <a:ext cx="40386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AA5108-9D86-4FB8-91DB-351238E14D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554CAD64-842E-4928-869A-40AD2439E64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710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710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711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fld id="{6B6ADC06-ED5C-4C16-8059-7F1ED201E8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8" r:id="rId1"/>
    <p:sldLayoutId id="2147483657" r:id="rId2"/>
    <p:sldLayoutId id="2147483658" r:id="rId3"/>
    <p:sldLayoutId id="2147483659" r:id="rId4"/>
    <p:sldLayoutId id="2147483660" r:id="rId5"/>
    <p:sldLayoutId id="2147483661" r:id="rId6"/>
    <p:sldLayoutId id="2147483662" r:id="rId7"/>
    <p:sldLayoutId id="2147483663" r:id="rId8"/>
    <p:sldLayoutId id="2147483664" r:id="rId9"/>
    <p:sldLayoutId id="2147483665" r:id="rId10"/>
    <p:sldLayoutId id="2147483666" r:id="rId11"/>
    <p:sldLayoutId id="2147483667" r:id="rId12"/>
    <p:sldLayoutId id="2147483669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Tahoma" pitchFamily="34" charset="0"/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Tahoma" pitchFamily="34" charset="0"/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volcanoes.usgs.gov/Imgs/Jpg/Spurr/dds39_018_L.jpg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0000"/>
                </a:solidFill>
                <a:effectLst/>
              </a:rPr>
              <a:t>What sort of problems might we face?</a:t>
            </a:r>
            <a:endParaRPr lang="en-GB" b="1" dirty="0">
              <a:solidFill>
                <a:srgbClr val="000000"/>
              </a:solidFill>
              <a:effectLst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sz="quarter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b="1" dirty="0" err="1" smtClean="0">
                <a:solidFill>
                  <a:srgbClr val="000000"/>
                </a:solidFill>
                <a:effectLst/>
                <a:latin typeface="Calibri" pitchFamily="34" charset="0"/>
              </a:rPr>
              <a:t>Taphonomy</a:t>
            </a:r>
            <a:r>
              <a:rPr lang="en-GB" sz="4000" b="1" dirty="0" smtClean="0">
                <a:solidFill>
                  <a:srgbClr val="000000"/>
                </a:solidFill>
                <a:effectLst/>
                <a:latin typeface="Calibri" pitchFamily="34" charset="0"/>
              </a:rPr>
              <a:t>: the life history of a ‘fossil’</a:t>
            </a:r>
          </a:p>
        </p:txBody>
      </p:sp>
      <p:pic>
        <p:nvPicPr>
          <p:cNvPr id="46082" name="Picture 3" descr="Slide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554163" y="1905000"/>
            <a:ext cx="6034087" cy="41148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2228" name="Picture 4" descr="C43FD236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57200" y="1993900"/>
            <a:ext cx="8229600" cy="3743325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-171400"/>
            <a:ext cx="8229600" cy="1384300"/>
          </a:xfrm>
        </p:spPr>
        <p:txBody>
          <a:bodyPr/>
          <a:lstStyle/>
          <a:p>
            <a:pPr eaLnBrk="1" hangingPunct="1"/>
            <a:r>
              <a:rPr lang="en-GB" b="1" dirty="0" smtClean="0">
                <a:solidFill>
                  <a:srgbClr val="000000"/>
                </a:solidFill>
                <a:effectLst/>
                <a:latin typeface="Calibri" pitchFamily="34" charset="0"/>
              </a:rPr>
              <a:t>Preservation of material</a:t>
            </a:r>
          </a:p>
        </p:txBody>
      </p:sp>
      <p:pic>
        <p:nvPicPr>
          <p:cNvPr id="48130" name="Picture 3" descr="Slide1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745688" y="908720"/>
            <a:ext cx="7570728" cy="567854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-315416"/>
            <a:ext cx="8229600" cy="1384300"/>
          </a:xfrm>
        </p:spPr>
        <p:txBody>
          <a:bodyPr/>
          <a:lstStyle/>
          <a:p>
            <a:pPr eaLnBrk="1" hangingPunct="1"/>
            <a:r>
              <a:rPr lang="en-GB" b="1" dirty="0" smtClean="0">
                <a:solidFill>
                  <a:srgbClr val="000000"/>
                </a:solidFill>
                <a:effectLst/>
                <a:latin typeface="Calibri" pitchFamily="34" charset="0"/>
              </a:rPr>
              <a:t>Preservation of material</a:t>
            </a:r>
          </a:p>
        </p:txBody>
      </p:sp>
      <p:pic>
        <p:nvPicPr>
          <p:cNvPr id="50178" name="Picture 3" descr="Slide5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22766" y="836712"/>
            <a:ext cx="8615273" cy="587497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-315416"/>
            <a:ext cx="8229600" cy="1384300"/>
          </a:xfrm>
        </p:spPr>
        <p:txBody>
          <a:bodyPr/>
          <a:lstStyle/>
          <a:p>
            <a:pPr eaLnBrk="1" hangingPunct="1"/>
            <a:r>
              <a:rPr lang="en-GB" b="1" dirty="0" smtClean="0">
                <a:solidFill>
                  <a:srgbClr val="000000"/>
                </a:solidFill>
                <a:effectLst/>
                <a:latin typeface="Calibri" pitchFamily="34" charset="0"/>
              </a:rPr>
              <a:t>Presenting the evidence</a:t>
            </a:r>
          </a:p>
        </p:txBody>
      </p:sp>
      <p:pic>
        <p:nvPicPr>
          <p:cNvPr id="52226" name="Picture 3" descr="Slide4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81215" y="908719"/>
            <a:ext cx="8151225" cy="555853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Environments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What do we mean by the environment?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What does the environment contain?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How large an area do we have to concern ourselves with?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How do our classes of data fit and reflect the environment?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What types of questions can we hope to answer with our data?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9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7895" name="Picture 7" descr="Kent_borehole_locations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50825" y="333375"/>
            <a:ext cx="6913563" cy="4892675"/>
          </a:xfrm>
          <a:noFill/>
          <a:ln/>
        </p:spPr>
      </p:pic>
      <p:pic>
        <p:nvPicPr>
          <p:cNvPr id="37898" name="Picture 10" descr="OS_map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3851275" y="2998788"/>
            <a:ext cx="3090863" cy="2189162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1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0180" name="Picture 4" descr="352BBBE8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116013" y="620713"/>
            <a:ext cx="7002462" cy="5759450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7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4276" name="Picture 4" descr="539693B4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50825" y="1628775"/>
            <a:ext cx="8686800" cy="4433888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5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6324" name="Picture 4" descr="C6F597E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50825" y="260350"/>
            <a:ext cx="8713788" cy="6321425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6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Volcanic preservation</a:t>
            </a:r>
          </a:p>
        </p:txBody>
      </p:sp>
      <p:sp>
        <p:nvSpPr>
          <p:cNvPr id="83977" name="Rectangle 9"/>
          <p:cNvSpPr>
            <a:spLocks noGrp="1" noChangeArrowheads="1"/>
          </p:cNvSpPr>
          <p:nvPr>
            <p:ph type="body" sz="half" idx="1"/>
          </p:nvPr>
        </p:nvSpPr>
        <p:spPr>
          <a:xfrm>
            <a:off x="1331913" y="5676900"/>
            <a:ext cx="6707187" cy="11811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Calibri" pitchFamily="34" charset="0"/>
              </a:rPr>
              <a:t>The 79 eruption of Vesuvius had two distinct phases</a:t>
            </a:r>
          </a:p>
          <a:p>
            <a:endParaRPr lang="en-GB" sz="2800" dirty="0"/>
          </a:p>
          <a:p>
            <a:endParaRPr lang="en-GB" sz="2800" dirty="0"/>
          </a:p>
        </p:txBody>
      </p:sp>
      <p:pic>
        <p:nvPicPr>
          <p:cNvPr id="83979" name="Picture 11" descr="A CGI image showing Vesuvius erupting behind Pompeii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563938" y="1700213"/>
            <a:ext cx="3179762" cy="3816350"/>
          </a:xfrm>
          <a:noFill/>
          <a:ln/>
        </p:spPr>
      </p:pic>
      <p:sp>
        <p:nvSpPr>
          <p:cNvPr id="83981" name="Text Box 13"/>
          <p:cNvSpPr txBox="1">
            <a:spLocks noChangeArrowheads="1"/>
          </p:cNvSpPr>
          <p:nvPr/>
        </p:nvSpPr>
        <p:spPr bwMode="auto">
          <a:xfrm>
            <a:off x="592138" y="2297113"/>
            <a:ext cx="206005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The case of Pompeii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>
          <a:xfrm>
            <a:off x="3779838" y="2781300"/>
            <a:ext cx="4475162" cy="1143000"/>
          </a:xfrm>
        </p:spPr>
        <p:txBody>
          <a:bodyPr/>
          <a:lstStyle/>
          <a:p>
            <a:r>
              <a:rPr lang="en-GB" sz="2800" dirty="0">
                <a:solidFill>
                  <a:srgbClr val="000000"/>
                </a:solidFill>
                <a:effectLst/>
                <a:latin typeface="Calibri" pitchFamily="34" charset="0"/>
              </a:rPr>
              <a:t>first a </a:t>
            </a:r>
            <a:r>
              <a:rPr lang="en-GB" sz="2800" i="1" dirty="0" err="1">
                <a:solidFill>
                  <a:srgbClr val="000000"/>
                </a:solidFill>
                <a:effectLst/>
                <a:latin typeface="Calibri" pitchFamily="34" charset="0"/>
              </a:rPr>
              <a:t>Plinian</a:t>
            </a:r>
            <a:r>
              <a:rPr lang="en-GB" sz="2800" dirty="0">
                <a:solidFill>
                  <a:srgbClr val="000000"/>
                </a:solidFill>
                <a:effectLst/>
                <a:latin typeface="Calibri" pitchFamily="34" charset="0"/>
              </a:rPr>
              <a:t> phase, where material was ejected in a tall column, spread in atmosphere and fell to earth like rain;</a:t>
            </a:r>
          </a:p>
        </p:txBody>
      </p:sp>
      <p:pic>
        <p:nvPicPr>
          <p:cNvPr id="107525" name="Picture 5" descr="Plinian eruption column at Mount Spurr, Alaska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1116013" y="1700213"/>
            <a:ext cx="2085975" cy="3333750"/>
          </a:xfrm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000000"/>
                </a:solidFill>
                <a:effectLst/>
                <a:latin typeface="Calibri" pitchFamily="34" charset="0"/>
              </a:rPr>
              <a:t>Plinian</a:t>
            </a:r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 eruption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Began at midday on 24 August 79 AD 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created a column approximately 20 km (66,000 feet) high. 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ash and pumice spread over a broad area primarily to the south of Vesuvius, 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lasted approximately eighteen hours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2.5 meters (8.2 feet) of pumice stones fell on Pompeii, 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posed little direct threat to human life.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Archaeological implications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>
                <a:solidFill>
                  <a:srgbClr val="000000"/>
                </a:solidFill>
                <a:effectLst/>
                <a:latin typeface="Calibri" pitchFamily="34" charset="0"/>
              </a:rPr>
              <a:t>roofs began to collapse with an accumulation of approximately 40 cm (16 inches) of pumice. </a:t>
            </a:r>
          </a:p>
          <a:p>
            <a:pPr>
              <a:lnSpc>
                <a:spcPct val="90000"/>
              </a:lnSpc>
            </a:pPr>
            <a:r>
              <a:rPr lang="en-GB" sz="2800" dirty="0">
                <a:solidFill>
                  <a:srgbClr val="000000"/>
                </a:solidFill>
                <a:effectLst/>
                <a:latin typeface="Calibri" pitchFamily="34" charset="0"/>
              </a:rPr>
              <a:t>some stoutly-built timber roofs might have been able to sustain this load</a:t>
            </a:r>
          </a:p>
          <a:p>
            <a:pPr>
              <a:lnSpc>
                <a:spcPct val="90000"/>
              </a:lnSpc>
            </a:pPr>
            <a:r>
              <a:rPr lang="en-GB" sz="2800" dirty="0">
                <a:solidFill>
                  <a:srgbClr val="000000"/>
                </a:solidFill>
                <a:effectLst/>
                <a:latin typeface="Calibri" pitchFamily="34" charset="0"/>
              </a:rPr>
              <a:t>timber roof structure would have collapsed </a:t>
            </a:r>
          </a:p>
          <a:p>
            <a:pPr>
              <a:lnSpc>
                <a:spcPct val="90000"/>
              </a:lnSpc>
            </a:pPr>
            <a:r>
              <a:rPr lang="en-GB" sz="2800" dirty="0">
                <a:solidFill>
                  <a:srgbClr val="000000"/>
                </a:solidFill>
                <a:effectLst/>
                <a:latin typeface="Calibri" pitchFamily="34" charset="0"/>
              </a:rPr>
              <a:t>by the morning of 25 August, it is clear that all covered buildings in Pompeii were uninhabitable due to collapsed floors and roofs</a:t>
            </a:r>
          </a:p>
          <a:p>
            <a:pPr>
              <a:lnSpc>
                <a:spcPct val="90000"/>
              </a:lnSpc>
            </a:pPr>
            <a:r>
              <a:rPr lang="en-GB" sz="2800" dirty="0">
                <a:solidFill>
                  <a:srgbClr val="000000"/>
                </a:solidFill>
                <a:effectLst/>
                <a:latin typeface="Calibri" pitchFamily="34" charset="0"/>
              </a:rPr>
              <a:t>it is likely that there was a mass exodus from the city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1052513"/>
            <a:ext cx="8229600" cy="1143000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Calibri" pitchFamily="34" charset="0"/>
              </a:rPr>
              <a:t>Second a 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Calibri" pitchFamily="34" charset="0"/>
              </a:rPr>
              <a:t>Peléan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itchFamily="34" charset="0"/>
              </a:rPr>
              <a:t> phase where material flowed down the sides of the volcano as fast-moving avalanches of gas and dust, called 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Calibri" pitchFamily="34" charset="0"/>
              </a:rPr>
              <a:t>pyroclastic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itchFamily="34" charset="0"/>
              </a:rPr>
              <a:t> flow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itchFamily="34" charset="0"/>
              </a:rPr>
              <a:t> (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Calibri" pitchFamily="34" charset="0"/>
              </a:rPr>
              <a:t>pyroclasts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itchFamily="34" charset="0"/>
              </a:rPr>
              <a:t> are rock fragments formed by a volcanic explosion or ejected from a volcanic vent).</a:t>
            </a:r>
          </a:p>
        </p:txBody>
      </p:sp>
      <p:pic>
        <p:nvPicPr>
          <p:cNvPr id="108549" name="Picture 5" descr="Photograph of Mount St. Helens, May 18, 1980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71500" y="2608263"/>
            <a:ext cx="3810000" cy="2514600"/>
          </a:xfrm>
          <a:noFill/>
          <a:ln/>
        </p:spPr>
      </p:pic>
      <p:pic>
        <p:nvPicPr>
          <p:cNvPr id="108552" name="Picture 8" descr="2004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648200" y="2522538"/>
            <a:ext cx="4038600" cy="2686050"/>
          </a:xfrm>
          <a:noFill/>
          <a:ln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000000"/>
                </a:solidFill>
                <a:effectLst/>
                <a:latin typeface="Calibri" pitchFamily="34" charset="0"/>
              </a:rPr>
              <a:t>Peléan</a:t>
            </a:r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 phase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This phase caused much more damage 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High-temperature avalanches of gas and dust hugging the ground at high velocity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This event caused most of the damage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6" name="Rectangle 1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0901" name="Picture 5" descr="erc1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331913" y="549275"/>
            <a:ext cx="3816350" cy="2857500"/>
          </a:xfrm>
          <a:noFill/>
          <a:ln/>
        </p:spPr>
      </p:pic>
      <p:pic>
        <p:nvPicPr>
          <p:cNvPr id="80905" name="Picture 9" descr="erc12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356100" y="3573463"/>
            <a:ext cx="3892550" cy="2922587"/>
          </a:xfrm>
          <a:noFill/>
          <a:ln/>
        </p:spPr>
      </p:pic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5508625" y="1700213"/>
            <a:ext cx="228036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dirty="0" err="1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Pyroclastic</a:t>
            </a:r>
            <a:r>
              <a:rPr lang="en-GB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 flow debris</a:t>
            </a:r>
          </a:p>
        </p:txBody>
      </p:sp>
      <p:sp>
        <p:nvSpPr>
          <p:cNvPr id="80909" name="Text Box 13"/>
          <p:cNvSpPr txBox="1">
            <a:spLocks noChangeArrowheads="1"/>
          </p:cNvSpPr>
          <p:nvPr/>
        </p:nvSpPr>
        <p:spPr bwMode="auto">
          <a:xfrm>
            <a:off x="1547813" y="4941888"/>
            <a:ext cx="252184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Harbour area now below</a:t>
            </a:r>
          </a:p>
          <a:p>
            <a:r>
              <a:rPr lang="en-GB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 sea level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>
                <a:solidFill>
                  <a:srgbClr val="000000"/>
                </a:solidFill>
                <a:effectLst/>
                <a:latin typeface="Calibri" pitchFamily="34" charset="0"/>
              </a:rPr>
              <a:t>Eruption buried and preserved a unique range of plant remains: pollen and plant macrofossils</a:t>
            </a:r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000" dirty="0">
                <a:solidFill>
                  <a:srgbClr val="000000"/>
                </a:solidFill>
                <a:effectLst/>
                <a:latin typeface="Calibri" pitchFamily="34" charset="0"/>
              </a:rPr>
              <a:t>In the “</a:t>
            </a:r>
            <a:r>
              <a:rPr lang="en-GB" sz="2000" dirty="0" err="1">
                <a:solidFill>
                  <a:srgbClr val="000000"/>
                </a:solidFill>
                <a:effectLst/>
                <a:latin typeface="Calibri" pitchFamily="34" charset="0"/>
              </a:rPr>
              <a:t>viridaria</a:t>
            </a:r>
            <a:r>
              <a:rPr lang="en-GB" sz="2000" dirty="0">
                <a:solidFill>
                  <a:srgbClr val="000000"/>
                </a:solidFill>
                <a:effectLst/>
                <a:latin typeface="Calibri" pitchFamily="34" charset="0"/>
              </a:rPr>
              <a:t>” there were cultivated plants for medical uses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000" dirty="0">
                <a:solidFill>
                  <a:srgbClr val="000000"/>
                </a:solidFill>
                <a:effectLst/>
                <a:latin typeface="Calibri" pitchFamily="34" charset="0"/>
              </a:rPr>
              <a:t>Surrounding the Amphitheatre there were small gardens, some vineyards and orchards, a nursery, and a cultivation of scent essences. Cultivation of peach, apricot and lemon-trees had just started.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000" dirty="0">
                <a:solidFill>
                  <a:srgbClr val="000000"/>
                </a:solidFill>
                <a:effectLst/>
                <a:latin typeface="Calibri" pitchFamily="34" charset="0"/>
              </a:rPr>
              <a:t>Intensive vegetable cultivations outside city walls.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000" dirty="0">
                <a:solidFill>
                  <a:srgbClr val="000000"/>
                </a:solidFill>
                <a:effectLst/>
                <a:latin typeface="Calibri" pitchFamily="34" charset="0"/>
              </a:rPr>
              <a:t>Extensive cereal cultivations rotated with vineyards and orchards north of the city.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000" dirty="0">
                <a:solidFill>
                  <a:srgbClr val="000000"/>
                </a:solidFill>
                <a:effectLst/>
                <a:latin typeface="Calibri" pitchFamily="34" charset="0"/>
              </a:rPr>
              <a:t>East / south-east of the ancient city: extensive leguminous cultivations, maybe textile plants, rotated with arboreta vineyards.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000" dirty="0">
                <a:solidFill>
                  <a:srgbClr val="000000"/>
                </a:solidFill>
                <a:effectLst/>
                <a:latin typeface="Calibri" pitchFamily="34" charset="0"/>
              </a:rPr>
              <a:t>Along the river woods were present, especially poplars, willow-trees, alder-trees.</a:t>
            </a:r>
            <a:br>
              <a:rPr lang="en-GB" sz="2000" dirty="0">
                <a:solidFill>
                  <a:srgbClr val="000000"/>
                </a:solidFill>
                <a:effectLst/>
                <a:latin typeface="Calibri" pitchFamily="34" charset="0"/>
              </a:rPr>
            </a:br>
            <a:r>
              <a:rPr lang="en-GB" sz="2000" dirty="0">
                <a:solidFill>
                  <a:srgbClr val="000000"/>
                </a:solidFill>
                <a:effectLst/>
                <a:latin typeface="Calibri" pitchFamily="34" charset="0"/>
              </a:rPr>
              <a:t/>
            </a:r>
            <a:br>
              <a:rPr lang="en-GB" sz="2000" dirty="0">
                <a:solidFill>
                  <a:srgbClr val="000000"/>
                </a:solidFill>
                <a:effectLst/>
                <a:latin typeface="Calibri" pitchFamily="34" charset="0"/>
              </a:rPr>
            </a:br>
            <a:endParaRPr lang="en-GB" sz="2000" dirty="0">
              <a:solidFill>
                <a:srgbClr val="000000"/>
              </a:solidFill>
              <a:effectLst/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21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>
                <a:solidFill>
                  <a:srgbClr val="000000"/>
                </a:solidFill>
                <a:effectLst/>
                <a:latin typeface="Calibri" pitchFamily="34" charset="0"/>
              </a:rPr>
              <a:t>Gresham Street; waterlogged preservation</a:t>
            </a:r>
          </a:p>
        </p:txBody>
      </p:sp>
      <p:pic>
        <p:nvPicPr>
          <p:cNvPr id="119818" name="Picture 10" descr="findsinbarrel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57200" y="2532063"/>
            <a:ext cx="4038600" cy="2665412"/>
          </a:xfrm>
        </p:spPr>
      </p:pic>
      <p:pic>
        <p:nvPicPr>
          <p:cNvPr id="119820" name="Picture 12" descr="excavatingShaft2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218113" y="1600200"/>
            <a:ext cx="2898775" cy="4530725"/>
          </a:xfrm>
          <a:noFill/>
          <a:ln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1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23909" name="Picture 5" descr="romanplan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23850" y="1700213"/>
            <a:ext cx="8229600" cy="4319587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800" dirty="0">
                <a:solidFill>
                  <a:srgbClr val="000000"/>
                </a:solidFill>
                <a:effectLst/>
                <a:latin typeface="Calibri" pitchFamily="34" charset="0"/>
              </a:rPr>
              <a:t>The largest cuts contained two massive plank-lined Roman wells and a third shallower tank or cistern (at D on plan). </a:t>
            </a:r>
          </a:p>
          <a:p>
            <a:pPr>
              <a:lnSpc>
                <a:spcPct val="80000"/>
              </a:lnSpc>
            </a:pPr>
            <a:r>
              <a:rPr lang="en-GB" sz="2800" dirty="0">
                <a:solidFill>
                  <a:srgbClr val="000000"/>
                </a:solidFill>
                <a:effectLst/>
                <a:latin typeface="Calibri" pitchFamily="34" charset="0"/>
              </a:rPr>
              <a:t>The wells were made entirely of oak, </a:t>
            </a:r>
          </a:p>
          <a:p>
            <a:pPr>
              <a:lnSpc>
                <a:spcPct val="80000"/>
              </a:lnSpc>
            </a:pPr>
            <a:r>
              <a:rPr lang="en-GB" sz="2800" dirty="0">
                <a:solidFill>
                  <a:srgbClr val="000000"/>
                </a:solidFill>
                <a:effectLst/>
                <a:latin typeface="Calibri" pitchFamily="34" charset="0"/>
              </a:rPr>
              <a:t>The construction of the earliest well has been dated by </a:t>
            </a:r>
            <a:r>
              <a:rPr lang="en-GB" sz="2800" dirty="0" err="1">
                <a:solidFill>
                  <a:srgbClr val="000000"/>
                </a:solidFill>
                <a:effectLst/>
                <a:latin typeface="Calibri" pitchFamily="34" charset="0"/>
              </a:rPr>
              <a:t>dendrochronology</a:t>
            </a:r>
            <a:r>
              <a:rPr lang="en-GB" sz="2800" dirty="0">
                <a:solidFill>
                  <a:srgbClr val="000000"/>
                </a:solidFill>
                <a:effectLst/>
                <a:latin typeface="Calibri" pitchFamily="34" charset="0"/>
              </a:rPr>
              <a:t> to AD 63, </a:t>
            </a:r>
          </a:p>
          <a:p>
            <a:pPr>
              <a:lnSpc>
                <a:spcPct val="80000"/>
              </a:lnSpc>
            </a:pPr>
            <a:r>
              <a:rPr lang="en-GB" sz="2800" dirty="0">
                <a:solidFill>
                  <a:srgbClr val="000000"/>
                </a:solidFill>
                <a:effectLst/>
                <a:latin typeface="Calibri" pitchFamily="34" charset="0"/>
              </a:rPr>
              <a:t>a well-preserved softwood half cask, bound with hardwood hoops, which may have functioned as a silt trap. The cask was made out of alpine softwood; probably larch or silver fir, with the binding hoops possibly made of hazel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cean">
  <a:themeElements>
    <a:clrScheme name="Ocean 1">
      <a:dk1>
        <a:srgbClr val="010199"/>
      </a:dk1>
      <a:lt1>
        <a:srgbClr val="FFFFFF"/>
      </a:lt1>
      <a:dk2>
        <a:srgbClr val="000099"/>
      </a:dk2>
      <a:lt2>
        <a:srgbClr val="FFFFFF"/>
      </a:lt2>
      <a:accent1>
        <a:srgbClr val="33CCCC"/>
      </a:accent1>
      <a:accent2>
        <a:srgbClr val="00C600"/>
      </a:accent2>
      <a:accent3>
        <a:srgbClr val="AAAACA"/>
      </a:accent3>
      <a:accent4>
        <a:srgbClr val="DADADA"/>
      </a:accent4>
      <a:accent5>
        <a:srgbClr val="ADE2E2"/>
      </a:accent5>
      <a:accent6>
        <a:srgbClr val="00B300"/>
      </a:accent6>
      <a:hlink>
        <a:srgbClr val="FFCC00"/>
      </a:hlink>
      <a:folHlink>
        <a:srgbClr val="6699FF"/>
      </a:folHlink>
    </a:clrScheme>
    <a:fontScheme name="Ocean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cean 1">
        <a:dk1>
          <a:srgbClr val="010199"/>
        </a:dk1>
        <a:lt1>
          <a:srgbClr val="FFFFFF"/>
        </a:lt1>
        <a:dk2>
          <a:srgbClr val="000099"/>
        </a:dk2>
        <a:lt2>
          <a:srgbClr val="FFFFFF"/>
        </a:lt2>
        <a:accent1>
          <a:srgbClr val="33CCCC"/>
        </a:accent1>
        <a:accent2>
          <a:srgbClr val="00C600"/>
        </a:accent2>
        <a:accent3>
          <a:srgbClr val="AAAACA"/>
        </a:accent3>
        <a:accent4>
          <a:srgbClr val="DADADA"/>
        </a:accent4>
        <a:accent5>
          <a:srgbClr val="ADE2E2"/>
        </a:accent5>
        <a:accent6>
          <a:srgbClr val="00B300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2">
        <a:dk1>
          <a:srgbClr val="000066"/>
        </a:dk1>
        <a:lt1>
          <a:srgbClr val="FFFFFF"/>
        </a:lt1>
        <a:dk2>
          <a:srgbClr val="5D93FF"/>
        </a:dk2>
        <a:lt2>
          <a:srgbClr val="FFFFFF"/>
        </a:lt2>
        <a:accent1>
          <a:srgbClr val="6666FF"/>
        </a:accent1>
        <a:accent2>
          <a:srgbClr val="9999FF"/>
        </a:accent2>
        <a:accent3>
          <a:srgbClr val="B6C8FF"/>
        </a:accent3>
        <a:accent4>
          <a:srgbClr val="DADADA"/>
        </a:accent4>
        <a:accent5>
          <a:srgbClr val="B8B8FF"/>
        </a:accent5>
        <a:accent6>
          <a:srgbClr val="8A8AE7"/>
        </a:accent6>
        <a:hlink>
          <a:srgbClr val="FF33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3">
        <a:dk1>
          <a:srgbClr val="000000"/>
        </a:dk1>
        <a:lt1>
          <a:srgbClr val="FFFFFF"/>
        </a:lt1>
        <a:dk2>
          <a:srgbClr val="572E88"/>
        </a:dk2>
        <a:lt2>
          <a:srgbClr val="FFFFFF"/>
        </a:lt2>
        <a:accent1>
          <a:srgbClr val="FF6600"/>
        </a:accent1>
        <a:accent2>
          <a:srgbClr val="FFCC00"/>
        </a:accent2>
        <a:accent3>
          <a:srgbClr val="B4ADC3"/>
        </a:accent3>
        <a:accent4>
          <a:srgbClr val="DADADA"/>
        </a:accent4>
        <a:accent5>
          <a:srgbClr val="FFB8AA"/>
        </a:accent5>
        <a:accent6>
          <a:srgbClr val="E7B900"/>
        </a:accent6>
        <a:hlink>
          <a:srgbClr val="33CCCC"/>
        </a:hlink>
        <a:folHlink>
          <a:srgbClr val="36CC6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4">
        <a:dk1>
          <a:srgbClr val="003366"/>
        </a:dk1>
        <a:lt1>
          <a:srgbClr val="FFFFFF"/>
        </a:lt1>
        <a:dk2>
          <a:srgbClr val="666699"/>
        </a:dk2>
        <a:lt2>
          <a:srgbClr val="FFFFFF"/>
        </a:lt2>
        <a:accent1>
          <a:srgbClr val="9966FF"/>
        </a:accent1>
        <a:accent2>
          <a:srgbClr val="00CC66"/>
        </a:accent2>
        <a:accent3>
          <a:srgbClr val="B8B8CA"/>
        </a:accent3>
        <a:accent4>
          <a:srgbClr val="DADADA"/>
        </a:accent4>
        <a:accent5>
          <a:srgbClr val="CAB8FF"/>
        </a:accent5>
        <a:accent6>
          <a:srgbClr val="00B95C"/>
        </a:accent6>
        <a:hlink>
          <a:srgbClr val="65C8FF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5">
        <a:dk1>
          <a:srgbClr val="000000"/>
        </a:dk1>
        <a:lt1>
          <a:srgbClr val="FFFFFF"/>
        </a:lt1>
        <a:dk2>
          <a:srgbClr val="336600"/>
        </a:dk2>
        <a:lt2>
          <a:srgbClr val="FFFFFF"/>
        </a:lt2>
        <a:accent1>
          <a:srgbClr val="B7C533"/>
        </a:accent1>
        <a:accent2>
          <a:srgbClr val="CCCCFF"/>
        </a:accent2>
        <a:accent3>
          <a:srgbClr val="ADB8AA"/>
        </a:accent3>
        <a:accent4>
          <a:srgbClr val="DADADA"/>
        </a:accent4>
        <a:accent5>
          <a:srgbClr val="D8DFAD"/>
        </a:accent5>
        <a:accent6>
          <a:srgbClr val="B9B9E7"/>
        </a:accent6>
        <a:hlink>
          <a:srgbClr val="FFFFC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6">
        <a:dk1>
          <a:srgbClr val="000000"/>
        </a:dk1>
        <a:lt1>
          <a:srgbClr val="FFFFFF"/>
        </a:lt1>
        <a:dk2>
          <a:srgbClr val="006B80"/>
        </a:dk2>
        <a:lt2>
          <a:srgbClr val="C1CB75"/>
        </a:lt2>
        <a:accent1>
          <a:srgbClr val="6F8406"/>
        </a:accent1>
        <a:accent2>
          <a:srgbClr val="D9E288"/>
        </a:accent2>
        <a:accent3>
          <a:srgbClr val="AABAC0"/>
        </a:accent3>
        <a:accent4>
          <a:srgbClr val="DADADA"/>
        </a:accent4>
        <a:accent5>
          <a:srgbClr val="BBC2AA"/>
        </a:accent5>
        <a:accent6>
          <a:srgbClr val="C4CD7B"/>
        </a:accent6>
        <a:hlink>
          <a:srgbClr val="00CC00"/>
        </a:hlink>
        <a:folHlink>
          <a:srgbClr val="C0FF7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7">
        <a:dk1>
          <a:srgbClr val="5F5F5F"/>
        </a:dk1>
        <a:lt1>
          <a:srgbClr val="FFFFFF"/>
        </a:lt1>
        <a:dk2>
          <a:srgbClr val="FF6600"/>
        </a:dk2>
        <a:lt2>
          <a:srgbClr val="FFFFFF"/>
        </a:lt2>
        <a:accent1>
          <a:srgbClr val="CC6600"/>
        </a:accent1>
        <a:accent2>
          <a:srgbClr val="FF6600"/>
        </a:accent2>
        <a:accent3>
          <a:srgbClr val="FFB8AA"/>
        </a:accent3>
        <a:accent4>
          <a:srgbClr val="DADADA"/>
        </a:accent4>
        <a:accent5>
          <a:srgbClr val="E2B8AA"/>
        </a:accent5>
        <a:accent6>
          <a:srgbClr val="E75C00"/>
        </a:accent6>
        <a:hlink>
          <a:srgbClr val="FFFF99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8">
        <a:dk1>
          <a:srgbClr val="000000"/>
        </a:dk1>
        <a:lt1>
          <a:srgbClr val="FFFFFF"/>
        </a:lt1>
        <a:dk2>
          <a:srgbClr val="FFBA2F"/>
        </a:dk2>
        <a:lt2>
          <a:srgbClr val="A50021"/>
        </a:lt2>
        <a:accent1>
          <a:srgbClr val="FF6600"/>
        </a:accent1>
        <a:accent2>
          <a:srgbClr val="CC6600"/>
        </a:accent2>
        <a:accent3>
          <a:srgbClr val="FFD9AD"/>
        </a:accent3>
        <a:accent4>
          <a:srgbClr val="DADADA"/>
        </a:accent4>
        <a:accent5>
          <a:srgbClr val="FFB8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Ocean</Template>
  <TotalTime>750</TotalTime>
  <Words>562</Words>
  <Application>Microsoft Office PowerPoint</Application>
  <PresentationFormat>On-screen Show (4:3)</PresentationFormat>
  <Paragraphs>69</Paragraphs>
  <Slides>22</Slides>
  <Notes>21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Ocean</vt:lpstr>
      <vt:lpstr>What sort of problems might we face?</vt:lpstr>
      <vt:lpstr>Taphonomy: the life history of a ‘fossil’</vt:lpstr>
      <vt:lpstr>Slide 3</vt:lpstr>
      <vt:lpstr>Preservation of material</vt:lpstr>
      <vt:lpstr>Preservation of material</vt:lpstr>
      <vt:lpstr>Presenting the evidence</vt:lpstr>
      <vt:lpstr>Environments</vt:lpstr>
      <vt:lpstr>Slide 8</vt:lpstr>
      <vt:lpstr>Slide 9</vt:lpstr>
      <vt:lpstr>Slide 10</vt:lpstr>
      <vt:lpstr>Slide 11</vt:lpstr>
      <vt:lpstr>Volcanic preservation</vt:lpstr>
      <vt:lpstr>first a Plinian phase, where material was ejected in a tall column, spread in atmosphere and fell to earth like rain;</vt:lpstr>
      <vt:lpstr>Plinian eruption</vt:lpstr>
      <vt:lpstr>Archaeological implications</vt:lpstr>
      <vt:lpstr>Second a Peléan phase where material flowed down the sides of the volcano as fast-moving avalanches of gas and dust, called pyroclastic flow (pyroclasts are rock fragments formed by a volcanic explosion or ejected from a volcanic vent).</vt:lpstr>
      <vt:lpstr>Peléan phase</vt:lpstr>
      <vt:lpstr>Slide 18</vt:lpstr>
      <vt:lpstr>Eruption buried and preserved a unique range of plant remains: pollen and plant macrofossils</vt:lpstr>
      <vt:lpstr>Gresham Street; waterlogged preservation</vt:lpstr>
      <vt:lpstr>Slide 21</vt:lpstr>
      <vt:lpstr>Slide 22</vt:lpstr>
    </vt:vector>
  </TitlesOfParts>
  <Company>University of Wales Lampeter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SR014</dc:creator>
  <cp:lastModifiedBy>sr014</cp:lastModifiedBy>
  <cp:revision>25</cp:revision>
  <dcterms:created xsi:type="dcterms:W3CDTF">2005-01-05T10:30:23Z</dcterms:created>
  <dcterms:modified xsi:type="dcterms:W3CDTF">2012-10-01T09:11:03Z</dcterms:modified>
</cp:coreProperties>
</file>