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handoutMasterIdLst>
    <p:handoutMasterId r:id="rId20"/>
  </p:handoutMasterIdLst>
  <p:sldIdLst>
    <p:sldId id="256" r:id="rId5"/>
    <p:sldId id="353" r:id="rId6"/>
    <p:sldId id="354" r:id="rId7"/>
    <p:sldId id="267" r:id="rId8"/>
    <p:sldId id="366" r:id="rId9"/>
    <p:sldId id="367" r:id="rId10"/>
    <p:sldId id="368" r:id="rId11"/>
    <p:sldId id="355" r:id="rId12"/>
    <p:sldId id="356" r:id="rId13"/>
    <p:sldId id="269" r:id="rId14"/>
    <p:sldId id="370" r:id="rId15"/>
    <p:sldId id="369" r:id="rId16"/>
    <p:sldId id="357" r:id="rId17"/>
    <p:sldId id="365"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373" autoAdjust="0"/>
  </p:normalViewPr>
  <p:slideViewPr>
    <p:cSldViewPr>
      <p:cViewPr varScale="1">
        <p:scale>
          <a:sx n="109" d="100"/>
          <a:sy n="109" d="100"/>
        </p:scale>
        <p:origin x="92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19/01/2022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pPr/>
              <a:t>19/01/2022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pPr/>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hatis.techtarget.com/definition/non-profit-organization-NPO"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whatis.techtarget.com/definition/matrix" TargetMode="External"/><Relationship Id="rId5" Type="http://schemas.openxmlformats.org/officeDocument/2006/relationships/hyperlink" Target="https://searchcio.techtarget.com/definition/competitive-advantage" TargetMode="External"/><Relationship Id="rId4" Type="http://schemas.openxmlformats.org/officeDocument/2006/relationships/hyperlink" Target="https://whatis.techtarget.com/definition/framewor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organizational analysis</a:t>
            </a:r>
            <a:r>
              <a:rPr lang="en-GB" sz="1200" b="0" i="0" u="none" strike="noStrike" kern="1200" dirty="0">
                <a:solidFill>
                  <a:schemeClr val="tx1"/>
                </a:solidFill>
                <a:effectLst/>
                <a:latin typeface="+mn-lt"/>
                <a:ea typeface="+mn-ea"/>
                <a:cs typeface="+mn-cs"/>
              </a:rPr>
              <a:t> is a diagnostic business process that can help organizations understand their performance, look for problem areas, identify opportunities, and develop a plan of action for improving performance.</a:t>
            </a:r>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3</a:t>
            </a:fld>
            <a:endParaRPr lang="en-GB"/>
          </a:p>
        </p:txBody>
      </p:sp>
    </p:spTree>
    <p:extLst>
      <p:ext uri="{BB962C8B-B14F-4D97-AF65-F5344CB8AC3E}">
        <p14:creationId xmlns:p14="http://schemas.microsoft.com/office/powerpoint/2010/main" val="28737784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SWOT analysis (strengths, weaknesses, opportunities and threats analysis)</a:t>
            </a:r>
          </a:p>
          <a:p>
            <a:r>
              <a:rPr lang="en-GB" sz="1200" b="0" i="0" kern="1200" dirty="0">
                <a:solidFill>
                  <a:schemeClr val="tx1"/>
                </a:solidFill>
                <a:effectLst/>
                <a:latin typeface="+mn-lt"/>
                <a:ea typeface="+mn-ea"/>
                <a:cs typeface="+mn-cs"/>
              </a:rPr>
              <a:t>SWOT analysis (strengths, weaknesses, opportunities and threats analysis) is a framework for identifying and </a:t>
            </a:r>
            <a:r>
              <a:rPr lang="en-GB" sz="1200" b="0" i="0" kern="1200" dirty="0" err="1">
                <a:solidFill>
                  <a:schemeClr val="tx1"/>
                </a:solidFill>
                <a:effectLst/>
                <a:latin typeface="+mn-lt"/>
                <a:ea typeface="+mn-ea"/>
                <a:cs typeface="+mn-cs"/>
              </a:rPr>
              <a:t>analyzing</a:t>
            </a:r>
            <a:r>
              <a:rPr lang="en-GB" sz="1200" b="0" i="0" kern="1200" dirty="0">
                <a:solidFill>
                  <a:schemeClr val="tx1"/>
                </a:solidFill>
                <a:effectLst/>
                <a:latin typeface="+mn-lt"/>
                <a:ea typeface="+mn-ea"/>
                <a:cs typeface="+mn-cs"/>
              </a:rPr>
              <a:t> the internal and external factors that can have an impact on the viability of a project, product, place or person.</a:t>
            </a:r>
          </a:p>
          <a:p>
            <a:r>
              <a:rPr lang="en-GB" sz="1200" b="0" i="0" kern="1200" dirty="0">
                <a:solidFill>
                  <a:schemeClr val="tx1"/>
                </a:solidFill>
                <a:effectLst/>
                <a:latin typeface="+mn-lt"/>
                <a:ea typeface="+mn-ea"/>
                <a:cs typeface="+mn-cs"/>
              </a:rPr>
              <a:t>SWOT analysis is most commonly used by business entities, but it is also used by </a:t>
            </a:r>
            <a:r>
              <a:rPr lang="en-GB" sz="1200" b="0" i="0" u="sng" kern="1200" dirty="0" err="1">
                <a:solidFill>
                  <a:schemeClr val="tx1"/>
                </a:solidFill>
                <a:effectLst/>
                <a:latin typeface="+mn-lt"/>
                <a:ea typeface="+mn-ea"/>
                <a:cs typeface="+mn-cs"/>
                <a:hlinkClick r:id="rId3"/>
              </a:rPr>
              <a:t>nonprofit</a:t>
            </a:r>
            <a:r>
              <a:rPr lang="en-GB" sz="1200" b="0" i="0" u="sng" kern="1200" dirty="0">
                <a:solidFill>
                  <a:schemeClr val="tx1"/>
                </a:solidFill>
                <a:effectLst/>
                <a:latin typeface="+mn-lt"/>
                <a:ea typeface="+mn-ea"/>
                <a:cs typeface="+mn-cs"/>
                <a:hlinkClick r:id="rId3"/>
              </a:rPr>
              <a:t> organizations</a:t>
            </a:r>
            <a:r>
              <a:rPr lang="en-GB" sz="1200" b="0" i="0" kern="1200" dirty="0">
                <a:solidFill>
                  <a:schemeClr val="tx1"/>
                </a:solidFill>
                <a:effectLst/>
                <a:latin typeface="+mn-lt"/>
                <a:ea typeface="+mn-ea"/>
                <a:cs typeface="+mn-cs"/>
              </a:rPr>
              <a:t> and, to a lesser degree, individuals for personal assessment. Additionally, it can be used to assess initiatives, products or projects.</a:t>
            </a:r>
          </a:p>
          <a:p>
            <a:r>
              <a:rPr lang="en-GB" sz="1200" b="0" i="0" kern="1200" dirty="0">
                <a:solidFill>
                  <a:schemeClr val="tx1"/>
                </a:solidFill>
                <a:effectLst/>
                <a:latin typeface="+mn-lt"/>
                <a:ea typeface="+mn-ea"/>
                <a:cs typeface="+mn-cs"/>
              </a:rPr>
              <a:t>The </a:t>
            </a:r>
            <a:r>
              <a:rPr lang="en-GB" sz="1200" b="0" i="0" u="sng" kern="1200" dirty="0">
                <a:solidFill>
                  <a:schemeClr val="tx1"/>
                </a:solidFill>
                <a:effectLst/>
                <a:latin typeface="+mn-lt"/>
                <a:ea typeface="+mn-ea"/>
                <a:cs typeface="+mn-cs"/>
                <a:hlinkClick r:id="rId4"/>
              </a:rPr>
              <a:t>framework</a:t>
            </a:r>
            <a:r>
              <a:rPr lang="en-GB" sz="1200" b="0" i="0" kern="1200" dirty="0">
                <a:solidFill>
                  <a:schemeClr val="tx1"/>
                </a:solidFill>
                <a:effectLst/>
                <a:latin typeface="+mn-lt"/>
                <a:ea typeface="+mn-ea"/>
                <a:cs typeface="+mn-cs"/>
              </a:rPr>
              <a:t> is credited to Albert Humphrey, who tested the approach in the 1960s and 1970s at the Stanford Research Institute. Developed for business and based on data from Fortune 500 companies, the SWOT analysis has been adopted by organizations of all types as an aid to making decisions.</a:t>
            </a:r>
          </a:p>
          <a:p>
            <a:r>
              <a:rPr lang="en-GB" sz="1200" b="1" i="0" kern="1200" dirty="0">
                <a:solidFill>
                  <a:schemeClr val="tx1"/>
                </a:solidFill>
                <a:effectLst/>
                <a:latin typeface="+mn-lt"/>
                <a:ea typeface="+mn-ea"/>
                <a:cs typeface="+mn-cs"/>
              </a:rPr>
              <a:t>When and why you should do a SWOT analysis</a:t>
            </a:r>
          </a:p>
          <a:p>
            <a:r>
              <a:rPr lang="en-GB" sz="1200" b="0" i="0" kern="1200" dirty="0">
                <a:solidFill>
                  <a:schemeClr val="tx1"/>
                </a:solidFill>
                <a:effectLst/>
                <a:latin typeface="+mn-lt"/>
                <a:ea typeface="+mn-ea"/>
                <a:cs typeface="+mn-cs"/>
              </a:rPr>
              <a:t>A SWOT analysis is often used at the start of or as part of a strategic planning exercise. The framework is considered a powerful support for decision-making because it enables an entity to uncover opportunities for success that were previously unarticulated or to highlight threats before they become overly burdensome. For example, this exercise can identify a market niche in which a business has a </a:t>
            </a:r>
            <a:r>
              <a:rPr lang="en-GB" sz="1200" b="0" i="0" u="sng" kern="1200" dirty="0">
                <a:solidFill>
                  <a:schemeClr val="tx1"/>
                </a:solidFill>
                <a:effectLst/>
                <a:latin typeface="+mn-lt"/>
                <a:ea typeface="+mn-ea"/>
                <a:cs typeface="+mn-cs"/>
                <a:hlinkClick r:id="rId5"/>
              </a:rPr>
              <a:t>competitive advantage</a:t>
            </a:r>
            <a:r>
              <a:rPr lang="en-GB" sz="1200" b="0" i="0" kern="1200" dirty="0">
                <a:solidFill>
                  <a:schemeClr val="tx1"/>
                </a:solidFill>
                <a:effectLst/>
                <a:latin typeface="+mn-lt"/>
                <a:ea typeface="+mn-ea"/>
                <a:cs typeface="+mn-cs"/>
              </a:rPr>
              <a:t> or help individuals plot career success by pinpointing a path that maximizes their strengths while alerting them to threats that can thwart achievement.</a:t>
            </a:r>
          </a:p>
          <a:p>
            <a:r>
              <a:rPr lang="en-GB" sz="1200" b="1" i="0" kern="1200" dirty="0">
                <a:solidFill>
                  <a:schemeClr val="tx1"/>
                </a:solidFill>
                <a:effectLst/>
                <a:latin typeface="+mn-lt"/>
                <a:ea typeface="+mn-ea"/>
                <a:cs typeface="+mn-cs"/>
              </a:rPr>
              <a:t>Elements of a SWOT analysis</a:t>
            </a:r>
          </a:p>
          <a:p>
            <a:r>
              <a:rPr lang="en-GB" sz="1200" b="0" i="0" kern="1200" dirty="0">
                <a:solidFill>
                  <a:schemeClr val="tx1"/>
                </a:solidFill>
                <a:effectLst/>
                <a:latin typeface="+mn-lt"/>
                <a:ea typeface="+mn-ea"/>
                <a:cs typeface="+mn-cs"/>
              </a:rPr>
              <a:t>As its name states, a SWOT analysis examines four elements:</a:t>
            </a:r>
          </a:p>
          <a:p>
            <a:r>
              <a:rPr lang="en-GB" sz="1200" b="1" i="0" kern="1200" dirty="0">
                <a:solidFill>
                  <a:schemeClr val="tx1"/>
                </a:solidFill>
                <a:effectLst/>
                <a:latin typeface="+mn-lt"/>
                <a:ea typeface="+mn-ea"/>
                <a:cs typeface="+mn-cs"/>
              </a:rPr>
              <a:t>Strengths</a:t>
            </a:r>
            <a:r>
              <a:rPr lang="en-GB" sz="1200" b="0" i="0" kern="1200" dirty="0">
                <a:solidFill>
                  <a:schemeClr val="tx1"/>
                </a:solidFill>
                <a:effectLst/>
                <a:latin typeface="+mn-lt"/>
                <a:ea typeface="+mn-ea"/>
                <a:cs typeface="+mn-cs"/>
              </a:rPr>
              <a:t>: Internal attributes and resources that support a successful outcome.</a:t>
            </a:r>
          </a:p>
          <a:p>
            <a:r>
              <a:rPr lang="en-GB" sz="1200" b="1" i="0" kern="1200" dirty="0">
                <a:solidFill>
                  <a:schemeClr val="tx1"/>
                </a:solidFill>
                <a:effectLst/>
                <a:latin typeface="+mn-lt"/>
                <a:ea typeface="+mn-ea"/>
                <a:cs typeface="+mn-cs"/>
              </a:rPr>
              <a:t>Weaknesses</a:t>
            </a:r>
            <a:r>
              <a:rPr lang="en-GB" sz="1200" b="0" i="0" kern="1200" dirty="0">
                <a:solidFill>
                  <a:schemeClr val="tx1"/>
                </a:solidFill>
                <a:effectLst/>
                <a:latin typeface="+mn-lt"/>
                <a:ea typeface="+mn-ea"/>
                <a:cs typeface="+mn-cs"/>
              </a:rPr>
              <a:t>: Internal attributes and resources that work against a successful outcome.</a:t>
            </a:r>
          </a:p>
          <a:p>
            <a:r>
              <a:rPr lang="en-GB" sz="1200" b="1" i="0" kern="1200" dirty="0">
                <a:solidFill>
                  <a:schemeClr val="tx1"/>
                </a:solidFill>
                <a:effectLst/>
                <a:latin typeface="+mn-lt"/>
                <a:ea typeface="+mn-ea"/>
                <a:cs typeface="+mn-cs"/>
              </a:rPr>
              <a:t>Opportunities</a:t>
            </a:r>
            <a:r>
              <a:rPr lang="en-GB" sz="1200" b="0" i="0" kern="1200" dirty="0">
                <a:solidFill>
                  <a:schemeClr val="tx1"/>
                </a:solidFill>
                <a:effectLst/>
                <a:latin typeface="+mn-lt"/>
                <a:ea typeface="+mn-ea"/>
                <a:cs typeface="+mn-cs"/>
              </a:rPr>
              <a:t>: External factors that the entity can capitalize on or use to its advantage.</a:t>
            </a:r>
          </a:p>
          <a:p>
            <a:r>
              <a:rPr lang="en-GB" sz="1200" b="1" i="0" kern="1200" dirty="0">
                <a:solidFill>
                  <a:schemeClr val="tx1"/>
                </a:solidFill>
                <a:effectLst/>
                <a:latin typeface="+mn-lt"/>
                <a:ea typeface="+mn-ea"/>
                <a:cs typeface="+mn-cs"/>
              </a:rPr>
              <a:t>Threats</a:t>
            </a:r>
            <a:r>
              <a:rPr lang="en-GB" sz="1200" b="0" i="0" kern="1200" dirty="0">
                <a:solidFill>
                  <a:schemeClr val="tx1"/>
                </a:solidFill>
                <a:effectLst/>
                <a:latin typeface="+mn-lt"/>
                <a:ea typeface="+mn-ea"/>
                <a:cs typeface="+mn-cs"/>
              </a:rPr>
              <a:t>: External factors that could jeopardize the entity's success.</a:t>
            </a:r>
          </a:p>
          <a:p>
            <a:r>
              <a:rPr lang="en-GB" sz="1200" b="0" i="0" kern="1200" dirty="0">
                <a:solidFill>
                  <a:schemeClr val="tx1"/>
                </a:solidFill>
                <a:effectLst/>
                <a:latin typeface="+mn-lt"/>
                <a:ea typeface="+mn-ea"/>
                <a:cs typeface="+mn-cs"/>
              </a:rPr>
              <a:t>A SWOT </a:t>
            </a:r>
            <a:r>
              <a:rPr lang="en-GB" sz="1200" b="0" i="0" u="sng" kern="1200" dirty="0">
                <a:solidFill>
                  <a:schemeClr val="tx1"/>
                </a:solidFill>
                <a:effectLst/>
                <a:latin typeface="+mn-lt"/>
                <a:ea typeface="+mn-ea"/>
                <a:cs typeface="+mn-cs"/>
                <a:hlinkClick r:id="rId6"/>
              </a:rPr>
              <a:t>matrix</a:t>
            </a:r>
            <a:r>
              <a:rPr lang="en-GB" sz="1200" b="0" i="0" kern="1200" dirty="0">
                <a:solidFill>
                  <a:schemeClr val="tx1"/>
                </a:solidFill>
                <a:effectLst/>
                <a:latin typeface="+mn-lt"/>
                <a:ea typeface="+mn-ea"/>
                <a:cs typeface="+mn-cs"/>
              </a:rPr>
              <a:t> is often used to organize items identified under each of these four elements. A SWOT matrix is usually a square divided into four quadrants, with each quadrant representing one of the specific elements. Decision-makers identify and list specific strengths in the first quadrant, weaknesses in the next, then opportunities and, lastly, threats.</a:t>
            </a:r>
          </a:p>
          <a:p>
            <a:r>
              <a:rPr lang="en-GB" sz="1200" b="0" i="0" kern="1200" dirty="0">
                <a:solidFill>
                  <a:schemeClr val="tx1"/>
                </a:solidFill>
                <a:effectLst/>
                <a:latin typeface="+mn-lt"/>
                <a:ea typeface="+mn-ea"/>
                <a:cs typeface="+mn-cs"/>
              </a:rPr>
              <a:t>Entities undertaking a SWOT analysis can opt to use any one of the various SWOT analysis templates in existence; these templates are generally variations of the standard four-quadrant SWOT matrix.</a:t>
            </a:r>
          </a:p>
          <a:p>
            <a:r>
              <a:rPr lang="en-GB" sz="1200" b="1" i="0" kern="1200" dirty="0">
                <a:solidFill>
                  <a:schemeClr val="tx1"/>
                </a:solidFill>
                <a:effectLst/>
                <a:latin typeface="+mn-lt"/>
                <a:ea typeface="+mn-ea"/>
                <a:cs typeface="+mn-cs"/>
              </a:rPr>
              <a:t>How to do a SWOT analysis</a:t>
            </a:r>
          </a:p>
          <a:p>
            <a:r>
              <a:rPr lang="en-GB" sz="1200" b="0" i="0" kern="1200" dirty="0">
                <a:solidFill>
                  <a:schemeClr val="tx1"/>
                </a:solidFill>
                <a:effectLst/>
                <a:latin typeface="+mn-lt"/>
                <a:ea typeface="+mn-ea"/>
                <a:cs typeface="+mn-cs"/>
              </a:rPr>
              <a:t>A SWOT analysis generally requires decision-makers to first specify the objective they hope to achieve for the business, organization, initiative or individual.</a:t>
            </a:r>
          </a:p>
          <a:p>
            <a:r>
              <a:rPr lang="en-GB" sz="1200" b="0" i="0" kern="1200" dirty="0">
                <a:solidFill>
                  <a:schemeClr val="tx1"/>
                </a:solidFill>
                <a:effectLst/>
                <a:latin typeface="+mn-lt"/>
                <a:ea typeface="+mn-ea"/>
                <a:cs typeface="+mn-cs"/>
              </a:rPr>
              <a:t>From there, the decision-makers list the strengths and weaknesses as well as opportunities and threats.</a:t>
            </a:r>
          </a:p>
          <a:p>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Cate Costa provides an example</a:t>
            </a:r>
            <a:br>
              <a:rPr lang="en-GB" sz="1200" b="0" i="1" kern="1200" dirty="0">
                <a:solidFill>
                  <a:schemeClr val="tx1"/>
                </a:solidFill>
                <a:effectLst/>
                <a:latin typeface="+mn-lt"/>
                <a:ea typeface="+mn-ea"/>
                <a:cs typeface="+mn-cs"/>
              </a:rPr>
            </a:br>
            <a:r>
              <a:rPr lang="en-GB" sz="1200" b="0" i="1" kern="1200" dirty="0">
                <a:solidFill>
                  <a:schemeClr val="tx1"/>
                </a:solidFill>
                <a:effectLst/>
                <a:latin typeface="+mn-lt"/>
                <a:ea typeface="+mn-ea"/>
                <a:cs typeface="+mn-cs"/>
              </a:rPr>
              <a:t>of a simple SWOT analysis.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Various tools exist to guide decision-makers through the process, often using a series of questions under each of the four elements. For example, decision-makers may be guided through questions such as "What do you do better than anyone else?" and "What advantages do you have?" to identify strengths; they may be asked "Where do you need improvement?” to identify weaknesses. Similarly, they'd run through questions such as "What market trends could increase sales?" and "Where do your competitors have market advantages?" to identify opportunities and threats.</a:t>
            </a:r>
          </a:p>
          <a:p>
            <a:r>
              <a:rPr lang="en-GB" sz="1200" b="1" i="0" kern="1200" dirty="0">
                <a:solidFill>
                  <a:schemeClr val="tx1"/>
                </a:solidFill>
                <a:effectLst/>
                <a:latin typeface="+mn-lt"/>
                <a:ea typeface="+mn-ea"/>
                <a:cs typeface="+mn-cs"/>
              </a:rPr>
              <a:t>Using a SWOT analysis</a:t>
            </a:r>
          </a:p>
          <a:p>
            <a:r>
              <a:rPr lang="en-GB" sz="1200" b="0" i="0" kern="1200" dirty="0">
                <a:solidFill>
                  <a:schemeClr val="tx1"/>
                </a:solidFill>
                <a:effectLst/>
                <a:latin typeface="+mn-lt"/>
                <a:ea typeface="+mn-ea"/>
                <a:cs typeface="+mn-cs"/>
              </a:rPr>
              <a:t>A SWOT analysis should be used to help an entity -- whether it is an organization or an individual -- to gain insight into its current and future position in the marketplace or against a stated goal.</a:t>
            </a:r>
          </a:p>
          <a:p>
            <a:r>
              <a:rPr lang="en-GB" sz="1200" b="0" i="0" kern="1200" dirty="0">
                <a:solidFill>
                  <a:schemeClr val="tx1"/>
                </a:solidFill>
                <a:effectLst/>
                <a:latin typeface="+mn-lt"/>
                <a:ea typeface="+mn-ea"/>
                <a:cs typeface="+mn-cs"/>
              </a:rPr>
              <a:t>The idea is that because entities can see competitive advantages and positive prospects, as well as existing and potential problems, they can develop plans to capitalize on positives, address deficits or do both.</a:t>
            </a:r>
          </a:p>
          <a:p>
            <a:r>
              <a:rPr lang="en-GB" sz="1200" b="0" i="0" kern="1200" dirty="0">
                <a:solidFill>
                  <a:schemeClr val="tx1"/>
                </a:solidFill>
                <a:effectLst/>
                <a:latin typeface="+mn-lt"/>
                <a:ea typeface="+mn-ea"/>
                <a:cs typeface="+mn-cs"/>
              </a:rPr>
              <a:t>In other words, once the SWOT factors are identified, decision-makers should be better able to ascertain if an initiative, project or product is worth pursuing and what is required to make it successful. As such, the analysis aims to help an organization match its resources to the competitive environment in which it operates.</a:t>
            </a:r>
          </a:p>
          <a:p>
            <a:r>
              <a:rPr lang="en-GB" sz="1200" b="1" i="0" kern="1200" dirty="0">
                <a:solidFill>
                  <a:schemeClr val="tx1"/>
                </a:solidFill>
                <a:effectLst/>
                <a:latin typeface="+mn-lt"/>
                <a:ea typeface="+mn-ea"/>
                <a:cs typeface="+mn-cs"/>
              </a:rPr>
              <a:t>SWOT analysis pros and cons</a:t>
            </a:r>
          </a:p>
          <a:p>
            <a:r>
              <a:rPr lang="en-GB" sz="1200" b="0" i="0" kern="1200" dirty="0">
                <a:solidFill>
                  <a:schemeClr val="tx1"/>
                </a:solidFill>
                <a:effectLst/>
                <a:latin typeface="+mn-lt"/>
                <a:ea typeface="+mn-ea"/>
                <a:cs typeface="+mn-cs"/>
              </a:rPr>
              <a:t>SWOT analysis can help the decision-making process by creating a visual representation of the various factors that are most likely to impact whether the business, project, initiative or individual can successfully achieve an objective.</a:t>
            </a:r>
          </a:p>
          <a:p>
            <a:r>
              <a:rPr lang="en-GB" sz="1200" b="0" i="0" kern="1200" dirty="0">
                <a:solidFill>
                  <a:schemeClr val="tx1"/>
                </a:solidFill>
                <a:effectLst/>
                <a:latin typeface="+mn-lt"/>
                <a:ea typeface="+mn-ea"/>
                <a:cs typeface="+mn-cs"/>
              </a:rPr>
              <a:t>Although that snapshot is important for understanding the multiple dynamics that impact success, a SWOT analysis does have its limits. The analysis may not include all relevant factors for all four elements, thereby giving a skewed perspective. Moreover, because it only captures factors at a particular point in time and doesn't allow for how those factors could change over time, the insight it offers could have a limited shelf life.</a:t>
            </a:r>
          </a:p>
          <a:p>
            <a:endParaRPr lang="en-GB" dirty="0"/>
          </a:p>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pPr/>
              <a:t>4</a:t>
            </a:fld>
            <a:endParaRPr lang="en-GB"/>
          </a:p>
        </p:txBody>
      </p:sp>
    </p:spTree>
    <p:extLst>
      <p:ext uri="{BB962C8B-B14F-4D97-AF65-F5344CB8AC3E}">
        <p14:creationId xmlns:p14="http://schemas.microsoft.com/office/powerpoint/2010/main" val="1364163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86088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962509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8856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9243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365911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497273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32259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pPr/>
              <a:t>19/01/2022</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4287348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02735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922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pPr/>
              <a:t>19/01/2022</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589388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19/01/2022</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pPr/>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5741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video" Target="https://www.youtube.com/embed/mR9eICQJLXA"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Analysing the Organisation</a:t>
            </a:r>
          </a:p>
        </p:txBody>
      </p:sp>
      <p:sp>
        <p:nvSpPr>
          <p:cNvPr id="4" name="Subtitle 3"/>
          <p:cNvSpPr>
            <a:spLocks noGrp="1"/>
          </p:cNvSpPr>
          <p:nvPr>
            <p:ph type="subTitle" idx="1"/>
          </p:nvPr>
        </p:nvSpPr>
        <p:spPr/>
        <p:txBody>
          <a:bodyPr/>
          <a:lstStyle/>
          <a:p>
            <a:r>
              <a:rPr lang="en-GB" dirty="0"/>
              <a:t>Problem solving and decision making </a:t>
            </a:r>
          </a:p>
          <a:p>
            <a:r>
              <a:rPr lang="en-GB" dirty="0"/>
              <a:t>week 3</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27584" y="1052736"/>
            <a:ext cx="6912768" cy="3046988"/>
          </a:xfrm>
          <a:prstGeom prst="rect">
            <a:avLst/>
          </a:prstGeom>
          <a:noFill/>
        </p:spPr>
        <p:txBody>
          <a:bodyPr wrap="square" rtlCol="0">
            <a:spAutoFit/>
          </a:bodyPr>
          <a:lstStyle/>
          <a:p>
            <a:r>
              <a:rPr lang="en-GB" sz="2400" b="1" u="sng" dirty="0"/>
              <a:t>Objectives;</a:t>
            </a:r>
          </a:p>
          <a:p>
            <a:endParaRPr lang="en-GB" sz="2400" dirty="0"/>
          </a:p>
          <a:p>
            <a:pPr marL="285750" indent="-285750">
              <a:buFont typeface="Arial" panose="020B0604020202020204" pitchFamily="34" charset="0"/>
              <a:buChar char="•"/>
            </a:pPr>
            <a:r>
              <a:rPr lang="en-GB" sz="2400" dirty="0"/>
              <a:t>Familiarise ourselves with SWOT when used in the context of an organisation</a:t>
            </a:r>
          </a:p>
          <a:p>
            <a:pPr marL="285750" indent="-285750">
              <a:buFont typeface="Arial" panose="020B0604020202020204" pitchFamily="34" charset="0"/>
              <a:buChar char="•"/>
            </a:pPr>
            <a:r>
              <a:rPr lang="en-GB" sz="2400" dirty="0"/>
              <a:t>To understand how and why SWOT is used in Problem Solving and Decision Making</a:t>
            </a:r>
          </a:p>
          <a:p>
            <a:pPr marL="285750" indent="-285750">
              <a:buFont typeface="Arial" panose="020B0604020202020204" pitchFamily="34" charset="0"/>
              <a:buChar char="•"/>
            </a:pPr>
            <a:r>
              <a:rPr lang="en-GB" sz="2400" dirty="0"/>
              <a:t>Begin to develop an understanding of conversion strategies within SWOT</a:t>
            </a:r>
          </a:p>
        </p:txBody>
      </p:sp>
    </p:spTree>
    <p:extLst>
      <p:ext uri="{BB962C8B-B14F-4D97-AF65-F5344CB8AC3E}">
        <p14:creationId xmlns:p14="http://schemas.microsoft.com/office/powerpoint/2010/main" val="2189424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we need to analyse the organisation?</a:t>
            </a:r>
          </a:p>
        </p:txBody>
      </p:sp>
      <p:sp>
        <p:nvSpPr>
          <p:cNvPr id="3" name="TextBox 2"/>
          <p:cNvSpPr txBox="1"/>
          <p:nvPr/>
        </p:nvSpPr>
        <p:spPr>
          <a:xfrm>
            <a:off x="517888" y="1988840"/>
            <a:ext cx="7848872" cy="2246769"/>
          </a:xfrm>
          <a:prstGeom prst="rect">
            <a:avLst/>
          </a:prstGeom>
          <a:noFill/>
        </p:spPr>
        <p:txBody>
          <a:bodyPr wrap="square" rtlCol="0">
            <a:spAutoFit/>
          </a:bodyPr>
          <a:lstStyle/>
          <a:p>
            <a:endParaRPr lang="en-GB" sz="2800" dirty="0"/>
          </a:p>
          <a:p>
            <a:r>
              <a:rPr lang="en-GB" sz="2800" dirty="0"/>
              <a:t>How could this help in problem solving?</a:t>
            </a:r>
          </a:p>
          <a:p>
            <a:r>
              <a:rPr lang="en-GB" sz="2800" dirty="0"/>
              <a:t>What are the benefits of this?</a:t>
            </a:r>
          </a:p>
          <a:p>
            <a:r>
              <a:rPr lang="en-GB" sz="2800" dirty="0"/>
              <a:t>How often should it be done?</a:t>
            </a:r>
          </a:p>
          <a:p>
            <a:r>
              <a:rPr lang="en-GB" sz="2800" dirty="0"/>
              <a:t>What are the limitations?</a:t>
            </a:r>
          </a:p>
        </p:txBody>
      </p:sp>
    </p:spTree>
    <p:extLst>
      <p:ext uri="{BB962C8B-B14F-4D97-AF65-F5344CB8AC3E}">
        <p14:creationId xmlns:p14="http://schemas.microsoft.com/office/powerpoint/2010/main" val="16845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754BD-5F0C-4BA0-A0A8-E11369AD8AD7}"/>
              </a:ext>
            </a:extLst>
          </p:cNvPr>
          <p:cNvSpPr>
            <a:spLocks noGrp="1"/>
          </p:cNvSpPr>
          <p:nvPr>
            <p:ph type="title" idx="4294967295"/>
          </p:nvPr>
        </p:nvSpPr>
        <p:spPr>
          <a:xfrm>
            <a:off x="323528" y="-12890"/>
            <a:ext cx="8712968" cy="837406"/>
          </a:xfrm>
        </p:spPr>
        <p:txBody>
          <a:bodyPr>
            <a:normAutofit fontScale="90000"/>
          </a:bodyPr>
          <a:lstStyle/>
          <a:p>
            <a:r>
              <a:rPr lang="en-GB" dirty="0"/>
              <a:t>How can we analyse the organisation?</a:t>
            </a:r>
          </a:p>
        </p:txBody>
      </p:sp>
      <p:pic>
        <p:nvPicPr>
          <p:cNvPr id="4" name="Content Placeholder 3"/>
          <p:cNvPicPr>
            <a:picLocks noGrp="1" noChangeAspect="1"/>
          </p:cNvPicPr>
          <p:nvPr>
            <p:ph idx="4294967295"/>
          </p:nvPr>
        </p:nvPicPr>
        <p:blipFill>
          <a:blip r:embed="rId3"/>
          <a:stretch>
            <a:fillRect/>
          </a:stretch>
        </p:blipFill>
        <p:spPr>
          <a:xfrm>
            <a:off x="1259126" y="764704"/>
            <a:ext cx="6841771" cy="5184576"/>
          </a:xfrm>
          <a:prstGeom prst="rect">
            <a:avLst/>
          </a:prstGeom>
        </p:spPr>
      </p:pic>
    </p:spTree>
    <p:extLst>
      <p:ext uri="{BB962C8B-B14F-4D97-AF65-F5344CB8AC3E}">
        <p14:creationId xmlns:p14="http://schemas.microsoft.com/office/powerpoint/2010/main" val="1488787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7DD88-6F20-4252-9DFF-25FA1BF6C21A}"/>
              </a:ext>
            </a:extLst>
          </p:cNvPr>
          <p:cNvSpPr>
            <a:spLocks noGrp="1"/>
          </p:cNvSpPr>
          <p:nvPr>
            <p:ph type="title"/>
          </p:nvPr>
        </p:nvSpPr>
        <p:spPr/>
        <p:txBody>
          <a:bodyPr/>
          <a:lstStyle/>
          <a:p>
            <a:r>
              <a:rPr lang="en-GB" dirty="0"/>
              <a:t>SWOT Analysis</a:t>
            </a:r>
          </a:p>
        </p:txBody>
      </p:sp>
      <p:sp>
        <p:nvSpPr>
          <p:cNvPr id="5" name="Content Placeholder 4">
            <a:extLst>
              <a:ext uri="{FF2B5EF4-FFF2-40B4-BE49-F238E27FC236}">
                <a16:creationId xmlns:a16="http://schemas.microsoft.com/office/drawing/2014/main" id="{A82BD030-A27D-48CF-87B5-15E8B3DF48C2}"/>
              </a:ext>
            </a:extLst>
          </p:cNvPr>
          <p:cNvSpPr>
            <a:spLocks noGrp="1"/>
          </p:cNvSpPr>
          <p:nvPr>
            <p:ph sz="half" idx="1"/>
          </p:nvPr>
        </p:nvSpPr>
        <p:spPr/>
        <p:txBody>
          <a:bodyPr>
            <a:normAutofit fontScale="85000" lnSpcReduction="20000"/>
          </a:bodyPr>
          <a:lstStyle/>
          <a:p>
            <a:pPr marL="0" indent="0">
              <a:buNone/>
            </a:pPr>
            <a:endParaRPr lang="en-GB" dirty="0"/>
          </a:p>
          <a:p>
            <a:r>
              <a:rPr lang="en-GB" sz="2400" dirty="0"/>
              <a:t>The SWOT analysis helps you to analyse an organisations internal and external situation. The strengths and weaknesses that you identify are the </a:t>
            </a:r>
            <a:r>
              <a:rPr lang="en-GB" sz="2400" b="1" dirty="0"/>
              <a:t>internal</a:t>
            </a:r>
            <a:r>
              <a:rPr lang="en-GB" sz="2400" dirty="0"/>
              <a:t> analyses of what the organisation does well and what it doesn’t do so well. The Opportunities and Threats are considered </a:t>
            </a:r>
            <a:r>
              <a:rPr lang="en-GB" sz="2400" b="1" dirty="0"/>
              <a:t>external</a:t>
            </a:r>
            <a:r>
              <a:rPr lang="en-GB" sz="2400" dirty="0"/>
              <a:t> and these are a list of the challenges and opportunities that the organisation faces. </a:t>
            </a:r>
          </a:p>
          <a:p>
            <a:endParaRPr lang="en-GB" dirty="0"/>
          </a:p>
        </p:txBody>
      </p:sp>
      <p:sp>
        <p:nvSpPr>
          <p:cNvPr id="6" name="Content Placeholder 5">
            <a:extLst>
              <a:ext uri="{FF2B5EF4-FFF2-40B4-BE49-F238E27FC236}">
                <a16:creationId xmlns:a16="http://schemas.microsoft.com/office/drawing/2014/main" id="{D80C01D9-FAF9-4AC3-BB60-415964E30F67}"/>
              </a:ext>
            </a:extLst>
          </p:cNvPr>
          <p:cNvSpPr>
            <a:spLocks noGrp="1"/>
          </p:cNvSpPr>
          <p:nvPr>
            <p:ph sz="half" idx="2"/>
          </p:nvPr>
        </p:nvSpPr>
        <p:spPr/>
        <p:txBody>
          <a:bodyPr>
            <a:normAutofit fontScale="85000" lnSpcReduction="20000"/>
          </a:bodyPr>
          <a:lstStyle/>
          <a:p>
            <a:r>
              <a:rPr lang="en-GB" sz="2400" u="sng" dirty="0"/>
              <a:t>Problem-Based Analysis</a:t>
            </a:r>
          </a:p>
          <a:p>
            <a:r>
              <a:rPr lang="en-GB" sz="2400" b="0" i="0" dirty="0">
                <a:solidFill>
                  <a:srgbClr val="222222"/>
                </a:solidFill>
                <a:effectLst/>
                <a:latin typeface="Roboto" panose="02000000000000000000" pitchFamily="2" charset="0"/>
              </a:rPr>
              <a:t>You can use SWOT discussions as the basis for a brainstorming session about where to take your company next. If you have a particular problem you're concerned with, focus SWOT analysis directly on the issue. Whether the problem is a corporate weakness, the threat from a new competitor or an opportunity you don't know how to exploit, SWOT analysis places the problem in the context of your overall strengths and vulnerabilities. </a:t>
            </a:r>
          </a:p>
          <a:p>
            <a:r>
              <a:rPr lang="en-GB" sz="1000" dirty="0">
                <a:solidFill>
                  <a:srgbClr val="222222"/>
                </a:solidFill>
                <a:latin typeface="Roboto" panose="02000000000000000000" pitchFamily="2" charset="0"/>
              </a:rPr>
              <a:t>(Sherman, 2021)</a:t>
            </a:r>
            <a:endParaRPr lang="en-GB" sz="1100" dirty="0"/>
          </a:p>
        </p:txBody>
      </p:sp>
    </p:spTree>
    <p:extLst>
      <p:ext uri="{BB962C8B-B14F-4D97-AF65-F5344CB8AC3E}">
        <p14:creationId xmlns:p14="http://schemas.microsoft.com/office/powerpoint/2010/main" val="2310656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1000"/>
                                        <p:tgtEl>
                                          <p:spTgt spid="5">
                                            <p:txEl>
                                              <p:pRg st="1" end="1"/>
                                            </p:txEl>
                                          </p:spTgt>
                                        </p:tgtEl>
                                      </p:cBhvr>
                                    </p:animEffect>
                                    <p:anim calcmode="lin" valueType="num">
                                      <p:cBhvr>
                                        <p:cTn id="8"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0" end="0"/>
                                            </p:txEl>
                                          </p:spTgt>
                                        </p:tgtEl>
                                        <p:attrNameLst>
                                          <p:attrName>style.visibility</p:attrName>
                                        </p:attrNameLst>
                                      </p:cBhvr>
                                      <p:to>
                                        <p:strVal val="visible"/>
                                      </p:to>
                                    </p:set>
                                    <p:animEffect transition="in" filter="fade">
                                      <p:cBhvr>
                                        <p:cTn id="14" dur="1000"/>
                                        <p:tgtEl>
                                          <p:spTgt spid="6">
                                            <p:txEl>
                                              <p:pRg st="0" end="0"/>
                                            </p:txEl>
                                          </p:spTgt>
                                        </p:tgtEl>
                                      </p:cBhvr>
                                    </p:animEffect>
                                    <p:anim calcmode="lin" valueType="num">
                                      <p:cBhvr>
                                        <p:cTn id="15"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1" end="1"/>
                                            </p:txEl>
                                          </p:spTgt>
                                        </p:tgtEl>
                                        <p:attrNameLst>
                                          <p:attrName>style.visibility</p:attrName>
                                        </p:attrNameLst>
                                      </p:cBhvr>
                                      <p:to>
                                        <p:strVal val="visible"/>
                                      </p:to>
                                    </p:set>
                                    <p:animEffect transition="in" filter="fade">
                                      <p:cBhvr>
                                        <p:cTn id="21" dur="1000"/>
                                        <p:tgtEl>
                                          <p:spTgt spid="6">
                                            <p:txEl>
                                              <p:pRg st="1" end="1"/>
                                            </p:txEl>
                                          </p:spTgt>
                                        </p:tgtEl>
                                      </p:cBhvr>
                                    </p:animEffect>
                                    <p:anim calcmode="lin" valueType="num">
                                      <p:cBhvr>
                                        <p:cTn id="22"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2" end="2"/>
                                            </p:txEl>
                                          </p:spTgt>
                                        </p:tgtEl>
                                        <p:attrNameLst>
                                          <p:attrName>style.visibility</p:attrName>
                                        </p:attrNameLst>
                                      </p:cBhvr>
                                      <p:to>
                                        <p:strVal val="visible"/>
                                      </p:to>
                                    </p:set>
                                    <p:animEffect transition="in" filter="fade">
                                      <p:cBhvr>
                                        <p:cTn id="28" dur="1000"/>
                                        <p:tgtEl>
                                          <p:spTgt spid="6">
                                            <p:txEl>
                                              <p:pRg st="2" end="2"/>
                                            </p:txEl>
                                          </p:spTgt>
                                        </p:tgtEl>
                                      </p:cBhvr>
                                    </p:animEffect>
                                    <p:anim calcmode="lin" valueType="num">
                                      <p:cBhvr>
                                        <p:cTn id="29"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34316"/>
            <a:ext cx="9144000"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1FCB0B-4A48-4CFB-83ED-9F0323C856C8}"/>
              </a:ext>
            </a:extLst>
          </p:cNvPr>
          <p:cNvSpPr>
            <a:spLocks noGrp="1"/>
          </p:cNvSpPr>
          <p:nvPr>
            <p:ph type="title"/>
          </p:nvPr>
        </p:nvSpPr>
        <p:spPr>
          <a:xfrm>
            <a:off x="4808763" y="634946"/>
            <a:ext cx="3845379" cy="1450757"/>
          </a:xfrm>
        </p:spPr>
        <p:txBody>
          <a:bodyPr vert="horz" lIns="91440" tIns="45720" rIns="91440" bIns="45720" rtlCol="0" anchor="b">
            <a:normAutofit/>
          </a:bodyPr>
          <a:lstStyle/>
          <a:p>
            <a:r>
              <a:rPr lang="en-US" sz="3700"/>
              <a:t>How to apply SWOT to a Problem </a:t>
            </a:r>
          </a:p>
        </p:txBody>
      </p:sp>
      <p:pic>
        <p:nvPicPr>
          <p:cNvPr id="4" name="Picture 3">
            <a:extLst>
              <a:ext uri="{FF2B5EF4-FFF2-40B4-BE49-F238E27FC236}">
                <a16:creationId xmlns:a16="http://schemas.microsoft.com/office/drawing/2014/main" id="{3BE9ED6C-A4F6-4447-9272-56A3EF20ADD7}"/>
              </a:ext>
            </a:extLst>
          </p:cNvPr>
          <p:cNvPicPr>
            <a:picLocks noChangeAspect="1"/>
          </p:cNvPicPr>
          <p:nvPr/>
        </p:nvPicPr>
        <p:blipFill>
          <a:blip r:embed="rId2"/>
          <a:stretch>
            <a:fillRect/>
          </a:stretch>
        </p:blipFill>
        <p:spPr>
          <a:xfrm>
            <a:off x="482394" y="973896"/>
            <a:ext cx="4088720" cy="4590166"/>
          </a:xfrm>
          <a:prstGeom prst="rect">
            <a:avLst/>
          </a:prstGeom>
        </p:spPr>
      </p:pic>
      <p:cxnSp>
        <p:nvCxnSpPr>
          <p:cNvPr id="17" name="Straight Connector 16">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08763" y="2086188"/>
            <a:ext cx="356160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D2AB387-D8DC-4FF3-84BE-E83CFD53F9B9}"/>
              </a:ext>
            </a:extLst>
          </p:cNvPr>
          <p:cNvSpPr txBox="1"/>
          <p:nvPr/>
        </p:nvSpPr>
        <p:spPr>
          <a:xfrm>
            <a:off x="4808763" y="2198914"/>
            <a:ext cx="3845379" cy="3670180"/>
          </a:xfrm>
          <a:prstGeom prst="rect">
            <a:avLst/>
          </a:prstGeom>
        </p:spPr>
        <p:txBody>
          <a:bodyPr vert="horz" lIns="0" tIns="45720" rIns="0" bIns="45720" rtlCol="0">
            <a:normAutofit/>
          </a:bodyPr>
          <a:lstStyle/>
          <a:p>
            <a:pPr marL="285750" indent="-285750" defTabSz="914400">
              <a:lnSpc>
                <a:spcPct val="90000"/>
              </a:lnSpc>
              <a:spcAft>
                <a:spcPts val="600"/>
              </a:spcAft>
              <a:buClr>
                <a:schemeClr val="accent1"/>
              </a:buClr>
              <a:buFont typeface="Wingdings" panose="05000000000000000000" pitchFamily="2" charset="2"/>
              <a:buChar char="ü"/>
            </a:pPr>
            <a:r>
              <a:rPr lang="en-US" b="0" i="0" dirty="0">
                <a:solidFill>
                  <a:schemeClr val="tx1">
                    <a:lumMod val="75000"/>
                    <a:lumOff val="25000"/>
                  </a:schemeClr>
                </a:solidFill>
                <a:effectLst/>
              </a:rPr>
              <a:t>One way to apply SWOT to a problem is to draw up a four-square grid: Two squares list strengths along with opportunities and threats and the other two list weaknesses with threats and opportunities. </a:t>
            </a:r>
          </a:p>
          <a:p>
            <a:pPr marL="285750" indent="-285750" defTabSz="914400">
              <a:lnSpc>
                <a:spcPct val="90000"/>
              </a:lnSpc>
              <a:spcAft>
                <a:spcPts val="600"/>
              </a:spcAft>
              <a:buClr>
                <a:schemeClr val="accent1"/>
              </a:buClr>
              <a:buFont typeface="Wingdings" panose="05000000000000000000" pitchFamily="2" charset="2"/>
              <a:buChar char="ü"/>
            </a:pPr>
            <a:r>
              <a:rPr lang="en-US" b="0" i="0" dirty="0">
                <a:solidFill>
                  <a:schemeClr val="tx1">
                    <a:lumMod val="75000"/>
                    <a:lumOff val="25000"/>
                  </a:schemeClr>
                </a:solidFill>
                <a:effectLst/>
              </a:rPr>
              <a:t>If the problem you're </a:t>
            </a:r>
            <a:r>
              <a:rPr lang="en-US" b="0" i="0" dirty="0" err="1">
                <a:solidFill>
                  <a:schemeClr val="tx1">
                    <a:lumMod val="75000"/>
                    <a:lumOff val="25000"/>
                  </a:schemeClr>
                </a:solidFill>
                <a:effectLst/>
              </a:rPr>
              <a:t>analysing</a:t>
            </a:r>
            <a:r>
              <a:rPr lang="en-US" b="0" i="0" dirty="0">
                <a:solidFill>
                  <a:schemeClr val="tx1">
                    <a:lumMod val="75000"/>
                    <a:lumOff val="25000"/>
                  </a:schemeClr>
                </a:solidFill>
                <a:effectLst/>
              </a:rPr>
              <a:t> is a threat, such as a new competitor, the grid shows which of your weaknesses -- slow growth, or an inexperienced sales force -- make you vulnerable to the threat. The grid also helps you see which of your strengths is best suited to fend off the threat.</a:t>
            </a:r>
            <a:endParaRPr lang="en-US" dirty="0">
              <a:solidFill>
                <a:schemeClr val="tx1">
                  <a:lumMod val="75000"/>
                  <a:lumOff val="25000"/>
                </a:schemeClr>
              </a:solidFill>
            </a:endParaRPr>
          </a:p>
        </p:txBody>
      </p:sp>
      <p:sp>
        <p:nvSpPr>
          <p:cNvPr id="19" name="Rectangle 18">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5720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5C64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ectangle 8">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EDBA418B-DCBA-401D-B948-57A3B4B87BB7}"/>
              </a:ext>
            </a:extLst>
          </p:cNvPr>
          <p:cNvPicPr>
            <a:picLocks noChangeAspect="1"/>
          </p:cNvPicPr>
          <p:nvPr/>
        </p:nvPicPr>
        <p:blipFill>
          <a:blip r:embed="rId2"/>
          <a:stretch>
            <a:fillRect/>
          </a:stretch>
        </p:blipFill>
        <p:spPr>
          <a:xfrm>
            <a:off x="680445" y="801793"/>
            <a:ext cx="7783109" cy="5273056"/>
          </a:xfrm>
          <a:prstGeom prst="rect">
            <a:avLst/>
          </a:prstGeom>
        </p:spPr>
      </p:pic>
      <p:sp>
        <p:nvSpPr>
          <p:cNvPr id="3" name="TextBox 2">
            <a:extLst>
              <a:ext uri="{FF2B5EF4-FFF2-40B4-BE49-F238E27FC236}">
                <a16:creationId xmlns:a16="http://schemas.microsoft.com/office/drawing/2014/main" id="{AEE82630-E31D-426A-A83E-BB0AA2A329C9}"/>
              </a:ext>
            </a:extLst>
          </p:cNvPr>
          <p:cNvSpPr txBox="1"/>
          <p:nvPr/>
        </p:nvSpPr>
        <p:spPr>
          <a:xfrm>
            <a:off x="357759" y="6525344"/>
            <a:ext cx="1189905" cy="246221"/>
          </a:xfrm>
          <a:prstGeom prst="rect">
            <a:avLst/>
          </a:prstGeom>
          <a:noFill/>
        </p:spPr>
        <p:txBody>
          <a:bodyPr wrap="square" rtlCol="0">
            <a:spAutoFit/>
          </a:bodyPr>
          <a:lstStyle/>
          <a:p>
            <a:r>
              <a:rPr lang="en-GB" sz="1000" dirty="0"/>
              <a:t>Citoolkit,2021</a:t>
            </a:r>
          </a:p>
        </p:txBody>
      </p:sp>
    </p:spTree>
    <p:extLst>
      <p:ext uri="{BB962C8B-B14F-4D97-AF65-F5344CB8AC3E}">
        <p14:creationId xmlns:p14="http://schemas.microsoft.com/office/powerpoint/2010/main" val="1908366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922" y="620688"/>
            <a:ext cx="7543800" cy="900649"/>
          </a:xfrm>
        </p:spPr>
        <p:txBody>
          <a:bodyPr/>
          <a:lstStyle/>
          <a:p>
            <a:r>
              <a:rPr lang="en-GB" dirty="0"/>
              <a:t>Let’s see SWOT in Action!</a:t>
            </a:r>
          </a:p>
        </p:txBody>
      </p:sp>
      <p:pic>
        <p:nvPicPr>
          <p:cNvPr id="4" name="mR9eICQJLXA"/>
          <p:cNvPicPr>
            <a:picLocks noGrp="1" noRot="1" noChangeAspect="1"/>
          </p:cNvPicPr>
          <p:nvPr>
            <p:ph idx="1"/>
            <a:videoFile r:link="rId1"/>
          </p:nvPr>
        </p:nvPicPr>
        <p:blipFill>
          <a:blip r:embed="rId3"/>
          <a:stretch>
            <a:fillRect/>
          </a:stretch>
        </p:blipFill>
        <p:spPr>
          <a:xfrm>
            <a:off x="971600" y="1819899"/>
            <a:ext cx="7341122" cy="4129381"/>
          </a:xfrm>
          <a:prstGeom prst="rect">
            <a:avLst/>
          </a:prstGeom>
        </p:spPr>
      </p:pic>
    </p:spTree>
    <p:extLst>
      <p:ext uri="{BB962C8B-B14F-4D97-AF65-F5344CB8AC3E}">
        <p14:creationId xmlns:p14="http://schemas.microsoft.com/office/powerpoint/2010/main" val="1909399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910148"/>
          </a:xfrm>
        </p:spPr>
        <p:txBody>
          <a:bodyPr/>
          <a:lstStyle/>
          <a:p>
            <a:r>
              <a:rPr lang="en-GB" dirty="0"/>
              <a:t>Your chance to use SWOT</a:t>
            </a:r>
          </a:p>
        </p:txBody>
      </p:sp>
      <p:sp>
        <p:nvSpPr>
          <p:cNvPr id="3" name="TextBox 2"/>
          <p:cNvSpPr txBox="1"/>
          <p:nvPr/>
        </p:nvSpPr>
        <p:spPr>
          <a:xfrm>
            <a:off x="822960" y="1772816"/>
            <a:ext cx="7277432" cy="2215991"/>
          </a:xfrm>
          <a:prstGeom prst="rect">
            <a:avLst/>
          </a:prstGeom>
          <a:noFill/>
        </p:spPr>
        <p:txBody>
          <a:bodyPr wrap="square" rtlCol="0">
            <a:spAutoFit/>
          </a:bodyPr>
          <a:lstStyle/>
          <a:p>
            <a:r>
              <a:rPr lang="en-GB" sz="2400" dirty="0"/>
              <a:t>In groups, chose an organisation (any at all!) and conduct a SWOT analysis on it.</a:t>
            </a:r>
          </a:p>
          <a:p>
            <a:r>
              <a:rPr lang="en-GB" sz="2400" dirty="0"/>
              <a:t>Keep the Strengths, Weaknesses, opportunities and Threats brief in description.</a:t>
            </a:r>
          </a:p>
          <a:p>
            <a:r>
              <a:rPr lang="en-GB" sz="2400" dirty="0"/>
              <a:t>Aim to get </a:t>
            </a:r>
            <a:r>
              <a:rPr lang="en-GB" sz="2400" dirty="0">
                <a:solidFill>
                  <a:srgbClr val="FF0000"/>
                </a:solidFill>
              </a:rPr>
              <a:t>at least </a:t>
            </a:r>
            <a:r>
              <a:rPr lang="en-GB" sz="2400" dirty="0"/>
              <a:t>5 in each section.</a:t>
            </a:r>
          </a:p>
          <a:p>
            <a:endParaRPr lang="en-GB" dirty="0"/>
          </a:p>
        </p:txBody>
      </p:sp>
      <p:pic>
        <p:nvPicPr>
          <p:cNvPr id="4" name="Picture 3"/>
          <p:cNvPicPr>
            <a:picLocks noChangeAspect="1"/>
          </p:cNvPicPr>
          <p:nvPr/>
        </p:nvPicPr>
        <p:blipFill>
          <a:blip r:embed="rId2"/>
          <a:stretch>
            <a:fillRect/>
          </a:stretch>
        </p:blipFill>
        <p:spPr>
          <a:xfrm>
            <a:off x="539552" y="3573016"/>
            <a:ext cx="2621272" cy="2633464"/>
          </a:xfrm>
          <a:prstGeom prst="rect">
            <a:avLst/>
          </a:prstGeom>
        </p:spPr>
      </p:pic>
    </p:spTree>
    <p:extLst>
      <p:ext uri="{BB962C8B-B14F-4D97-AF65-F5344CB8AC3E}">
        <p14:creationId xmlns:p14="http://schemas.microsoft.com/office/powerpoint/2010/main" val="934799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9A4C-29B3-440C-93FB-667C3D696EDD}"/>
              </a:ext>
            </a:extLst>
          </p:cNvPr>
          <p:cNvSpPr>
            <a:spLocks noGrp="1"/>
          </p:cNvSpPr>
          <p:nvPr>
            <p:ph type="title"/>
          </p:nvPr>
        </p:nvSpPr>
        <p:spPr/>
        <p:txBody>
          <a:bodyPr>
            <a:normAutofit/>
          </a:bodyPr>
          <a:lstStyle/>
          <a:p>
            <a:r>
              <a:rPr lang="en-GB" dirty="0"/>
              <a:t>Why do we want to use SWOT Analysis?</a:t>
            </a:r>
          </a:p>
        </p:txBody>
      </p:sp>
      <p:sp>
        <p:nvSpPr>
          <p:cNvPr id="3" name="Content Placeholder 2">
            <a:extLst>
              <a:ext uri="{FF2B5EF4-FFF2-40B4-BE49-F238E27FC236}">
                <a16:creationId xmlns:a16="http://schemas.microsoft.com/office/drawing/2014/main" id="{A4D4D4AA-7860-4901-BC55-358E25BD4A88}"/>
              </a:ext>
            </a:extLst>
          </p:cNvPr>
          <p:cNvSpPr>
            <a:spLocks noGrp="1"/>
          </p:cNvSpPr>
          <p:nvPr>
            <p:ph idx="1"/>
          </p:nvPr>
        </p:nvSpPr>
        <p:spPr/>
        <p:txBody>
          <a:bodyPr>
            <a:normAutofit fontScale="92500" lnSpcReduction="10000"/>
          </a:bodyPr>
          <a:lstStyle/>
          <a:p>
            <a:pPr>
              <a:buFont typeface="Wingdings" panose="05000000000000000000" pitchFamily="2" charset="2"/>
              <a:buChar char="Ø"/>
            </a:pPr>
            <a:r>
              <a:rPr lang="en-GB" dirty="0"/>
              <a:t>SWOT helps us to build a comprehensive picture of a situation</a:t>
            </a:r>
          </a:p>
          <a:p>
            <a:pPr>
              <a:buFont typeface="Wingdings" panose="05000000000000000000" pitchFamily="2" charset="2"/>
              <a:buChar char="Ø"/>
            </a:pPr>
            <a:r>
              <a:rPr lang="en-GB" dirty="0"/>
              <a:t>It's a simple four box framework.</a:t>
            </a:r>
          </a:p>
          <a:p>
            <a:pPr>
              <a:buFont typeface="Wingdings" panose="05000000000000000000" pitchFamily="2" charset="2"/>
              <a:buChar char="Ø"/>
            </a:pPr>
            <a:r>
              <a:rPr lang="en-GB" dirty="0"/>
              <a:t>It facilitates an understanding of the strengths and weaknesses of the organisation.</a:t>
            </a:r>
          </a:p>
          <a:p>
            <a:pPr>
              <a:buFont typeface="Wingdings" panose="05000000000000000000" pitchFamily="2" charset="2"/>
              <a:buChar char="Ø"/>
            </a:pPr>
            <a:r>
              <a:rPr lang="en-GB" dirty="0"/>
              <a:t>It encourages the development of strategic thinking.</a:t>
            </a:r>
          </a:p>
          <a:p>
            <a:pPr>
              <a:buFont typeface="Wingdings" panose="05000000000000000000" pitchFamily="2" charset="2"/>
              <a:buChar char="Ø"/>
            </a:pPr>
            <a:r>
              <a:rPr lang="en-GB" dirty="0"/>
              <a:t>It enables senior managers to focus on strengths and build opportunities.</a:t>
            </a:r>
          </a:p>
          <a:p>
            <a:pPr>
              <a:buFont typeface="Wingdings" panose="05000000000000000000" pitchFamily="2" charset="2"/>
              <a:buChar char="Ø"/>
            </a:pPr>
            <a:r>
              <a:rPr lang="en-GB" dirty="0"/>
              <a:t>It can enable an organisation to anticipate future business threats and take action to avoid or minimise their impact.</a:t>
            </a:r>
          </a:p>
          <a:p>
            <a:pPr>
              <a:buFont typeface="Wingdings" panose="05000000000000000000" pitchFamily="2" charset="2"/>
              <a:buChar char="Ø"/>
            </a:pPr>
            <a:r>
              <a:rPr lang="en-GB" dirty="0"/>
              <a:t>It can enable an organisation to spot business opportunities and exploit them fully.</a:t>
            </a:r>
          </a:p>
          <a:p>
            <a:pPr>
              <a:buFont typeface="Wingdings" panose="05000000000000000000" pitchFamily="2" charset="2"/>
              <a:buChar char="Ø"/>
            </a:pPr>
            <a:r>
              <a:rPr lang="en-GB" dirty="0"/>
              <a:t>It's flexible</a:t>
            </a:r>
          </a:p>
          <a:p>
            <a:endParaRPr lang="en-GB" dirty="0"/>
          </a:p>
        </p:txBody>
      </p:sp>
    </p:spTree>
    <p:extLst>
      <p:ext uri="{BB962C8B-B14F-4D97-AF65-F5344CB8AC3E}">
        <p14:creationId xmlns:p14="http://schemas.microsoft.com/office/powerpoint/2010/main" val="1967953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D1FE6-5512-4DE0-8756-ED67BDC50283}"/>
              </a:ext>
            </a:extLst>
          </p:cNvPr>
          <p:cNvSpPr>
            <a:spLocks noGrp="1"/>
          </p:cNvSpPr>
          <p:nvPr>
            <p:ph type="title"/>
          </p:nvPr>
        </p:nvSpPr>
        <p:spPr/>
        <p:txBody>
          <a:bodyPr/>
          <a:lstStyle/>
          <a:p>
            <a:r>
              <a:rPr lang="en-GB" dirty="0"/>
              <a:t>Matching and Converting</a:t>
            </a:r>
          </a:p>
        </p:txBody>
      </p:sp>
      <p:sp>
        <p:nvSpPr>
          <p:cNvPr id="4" name="TextBox 3">
            <a:extLst>
              <a:ext uri="{FF2B5EF4-FFF2-40B4-BE49-F238E27FC236}">
                <a16:creationId xmlns:a16="http://schemas.microsoft.com/office/drawing/2014/main" id="{0FCFB293-0012-4240-A803-351BE16104A3}"/>
              </a:ext>
            </a:extLst>
          </p:cNvPr>
          <p:cNvSpPr txBox="1"/>
          <p:nvPr/>
        </p:nvSpPr>
        <p:spPr>
          <a:xfrm>
            <a:off x="1263651" y="2248267"/>
            <a:ext cx="6534472" cy="1908215"/>
          </a:xfrm>
          <a:prstGeom prst="rect">
            <a:avLst/>
          </a:prstGeom>
          <a:noFill/>
        </p:spPr>
        <p:txBody>
          <a:bodyPr wrap="square">
            <a:spAutoFit/>
          </a:bodyPr>
          <a:lstStyle/>
          <a:p>
            <a:r>
              <a:rPr lang="en-GB" b="1" i="0" dirty="0">
                <a:solidFill>
                  <a:srgbClr val="43484D"/>
                </a:solidFill>
                <a:effectLst/>
                <a:latin typeface="Roboto" panose="02000000000000000000" pitchFamily="2" charset="0"/>
              </a:rPr>
              <a:t>Matching</a:t>
            </a:r>
            <a:r>
              <a:rPr lang="en-GB" b="0" i="0" dirty="0">
                <a:solidFill>
                  <a:srgbClr val="43484D"/>
                </a:solidFill>
                <a:effectLst/>
                <a:latin typeface="Roboto" panose="02000000000000000000" pitchFamily="2" charset="0"/>
              </a:rPr>
              <a:t> is a method of identifying competitive advantages by matching Strengths to Opportunities, while </a:t>
            </a:r>
            <a:r>
              <a:rPr lang="en-GB" b="1" i="0" dirty="0">
                <a:solidFill>
                  <a:srgbClr val="43484D"/>
                </a:solidFill>
                <a:effectLst/>
                <a:latin typeface="Roboto" panose="02000000000000000000" pitchFamily="2" charset="0"/>
              </a:rPr>
              <a:t>converting</a:t>
            </a:r>
            <a:r>
              <a:rPr lang="en-GB" b="0" i="0" dirty="0">
                <a:solidFill>
                  <a:srgbClr val="43484D"/>
                </a:solidFill>
                <a:effectLst/>
                <a:latin typeface="Roboto" panose="02000000000000000000" pitchFamily="2" charset="0"/>
              </a:rPr>
              <a:t> strategies look at the possibility of converting Weaknesses or Threats into Strengths or Opportunities, or, if not possible, to minimize or avoid Threats and Weaknesses.</a:t>
            </a:r>
          </a:p>
          <a:p>
            <a:endParaRPr lang="en-GB" dirty="0">
              <a:solidFill>
                <a:srgbClr val="43484D"/>
              </a:solidFill>
              <a:latin typeface="Roboto" panose="02000000000000000000" pitchFamily="2" charset="0"/>
            </a:endParaRPr>
          </a:p>
          <a:p>
            <a:r>
              <a:rPr lang="en-GB" sz="1000" dirty="0">
                <a:solidFill>
                  <a:srgbClr val="43484D"/>
                </a:solidFill>
                <a:latin typeface="Roboto" panose="02000000000000000000" pitchFamily="2" charset="0"/>
              </a:rPr>
              <a:t>(McVicar, 2012)</a:t>
            </a:r>
            <a:endParaRPr lang="en-GB" sz="1000" dirty="0"/>
          </a:p>
        </p:txBody>
      </p:sp>
    </p:spTree>
    <p:extLst>
      <p:ext uri="{BB962C8B-B14F-4D97-AF65-F5344CB8AC3E}">
        <p14:creationId xmlns:p14="http://schemas.microsoft.com/office/powerpoint/2010/main" val="15597025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908744-6664-4CDA-A5B3-C758F08946FA}"/>
              </a:ext>
            </a:extLst>
          </p:cNvPr>
          <p:cNvSpPr txBox="1"/>
          <p:nvPr/>
        </p:nvSpPr>
        <p:spPr>
          <a:xfrm>
            <a:off x="539552" y="1166843"/>
            <a:ext cx="7344816" cy="3416320"/>
          </a:xfrm>
          <a:prstGeom prst="rect">
            <a:avLst/>
          </a:prstGeom>
          <a:noFill/>
        </p:spPr>
        <p:txBody>
          <a:bodyPr wrap="square">
            <a:spAutoFit/>
          </a:bodyPr>
          <a:lstStyle/>
          <a:p>
            <a:r>
              <a:rPr lang="en-GB" dirty="0"/>
              <a:t>Create links between positive and negative sides of a situation (Conversion strategies)</a:t>
            </a:r>
          </a:p>
          <a:p>
            <a:pPr lvl="1"/>
            <a:r>
              <a:rPr lang="en-GB" dirty="0"/>
              <a:t>Can the organisation  use one of it’s strengths to reverse/limit one of it’s weaknesses?</a:t>
            </a:r>
          </a:p>
          <a:p>
            <a:pPr lvl="1"/>
            <a:r>
              <a:rPr lang="en-GB" dirty="0"/>
              <a:t>Can the organisation avoid a threat through taking advantage of an opportunity?</a:t>
            </a:r>
          </a:p>
          <a:p>
            <a:pPr lvl="1"/>
            <a:endParaRPr lang="en-GB" dirty="0"/>
          </a:p>
          <a:p>
            <a:r>
              <a:rPr lang="en-GB" dirty="0"/>
              <a:t>Create links between internal and external sides of a situation</a:t>
            </a:r>
          </a:p>
          <a:p>
            <a:pPr lvl="1"/>
            <a:r>
              <a:rPr lang="en-GB" dirty="0"/>
              <a:t>Can the organisation use a strength to take advantage of one of the market opportunities?</a:t>
            </a:r>
          </a:p>
          <a:p>
            <a:pPr lvl="1"/>
            <a:r>
              <a:rPr lang="en-GB" dirty="0"/>
              <a:t>Might one of the organisations weaknesses hold it back from opportunities?</a:t>
            </a:r>
          </a:p>
        </p:txBody>
      </p:sp>
    </p:spTree>
    <p:extLst>
      <p:ext uri="{BB962C8B-B14F-4D97-AF65-F5344CB8AC3E}">
        <p14:creationId xmlns:p14="http://schemas.microsoft.com/office/powerpoint/2010/main" val="12264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 go back to your group SWOT and create the links!</a:t>
            </a:r>
          </a:p>
        </p:txBody>
      </p:sp>
      <p:sp>
        <p:nvSpPr>
          <p:cNvPr id="5" name="Rectangle 4"/>
          <p:cNvSpPr/>
          <p:nvPr/>
        </p:nvSpPr>
        <p:spPr>
          <a:xfrm>
            <a:off x="899592" y="2303690"/>
            <a:ext cx="6480720" cy="1569660"/>
          </a:xfrm>
          <a:prstGeom prst="rect">
            <a:avLst/>
          </a:prstGeom>
        </p:spPr>
        <p:txBody>
          <a:bodyPr wrap="square">
            <a:spAutoFit/>
          </a:bodyPr>
          <a:lstStyle/>
          <a:p>
            <a:r>
              <a:rPr lang="en-GB" sz="2400" dirty="0"/>
              <a:t>Take a look at the resources and templates for creating conversion strategies (on Moodle) and use your existing SWOT to discuss and complete the conversion strategies on the template. </a:t>
            </a:r>
          </a:p>
        </p:txBody>
      </p:sp>
      <p:pic>
        <p:nvPicPr>
          <p:cNvPr id="6" name="Picture 5">
            <a:extLst>
              <a:ext uri="{FF2B5EF4-FFF2-40B4-BE49-F238E27FC236}">
                <a16:creationId xmlns:a16="http://schemas.microsoft.com/office/drawing/2014/main" id="{09985B89-87A8-4531-8666-9BA5C49A11B2}"/>
              </a:ext>
            </a:extLst>
          </p:cNvPr>
          <p:cNvPicPr>
            <a:picLocks noChangeAspect="1"/>
          </p:cNvPicPr>
          <p:nvPr/>
        </p:nvPicPr>
        <p:blipFill>
          <a:blip r:embed="rId2"/>
          <a:stretch>
            <a:fillRect/>
          </a:stretch>
        </p:blipFill>
        <p:spPr>
          <a:xfrm>
            <a:off x="3170872" y="4293096"/>
            <a:ext cx="2847975" cy="1609725"/>
          </a:xfrm>
          <a:prstGeom prst="rect">
            <a:avLst/>
          </a:prstGeom>
        </p:spPr>
      </p:pic>
    </p:spTree>
    <p:extLst>
      <p:ext uri="{BB962C8B-B14F-4D97-AF65-F5344CB8AC3E}">
        <p14:creationId xmlns:p14="http://schemas.microsoft.com/office/powerpoint/2010/main" val="380410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week.. Analysing the Environment</a:t>
            </a:r>
          </a:p>
        </p:txBody>
      </p:sp>
      <p:sp>
        <p:nvSpPr>
          <p:cNvPr id="3" name="TextBox 2"/>
          <p:cNvSpPr txBox="1"/>
          <p:nvPr/>
        </p:nvSpPr>
        <p:spPr>
          <a:xfrm>
            <a:off x="822960" y="2204864"/>
            <a:ext cx="6413336" cy="954107"/>
          </a:xfrm>
          <a:prstGeom prst="rect">
            <a:avLst/>
          </a:prstGeom>
          <a:noFill/>
        </p:spPr>
        <p:txBody>
          <a:bodyPr wrap="square" rtlCol="0">
            <a:spAutoFit/>
          </a:bodyPr>
          <a:lstStyle/>
          <a:p>
            <a:r>
              <a:rPr lang="en-GB" sz="2800" dirty="0"/>
              <a:t>In the meantime, please complete the </a:t>
            </a:r>
            <a:r>
              <a:rPr lang="en-GB" sz="2800" dirty="0" err="1"/>
              <a:t>Phildesit</a:t>
            </a:r>
            <a:r>
              <a:rPr lang="en-GB" sz="2800" dirty="0"/>
              <a:t> Case Study and questions</a:t>
            </a:r>
          </a:p>
        </p:txBody>
      </p:sp>
      <p:pic>
        <p:nvPicPr>
          <p:cNvPr id="4" name="Picture 3"/>
          <p:cNvPicPr>
            <a:picLocks noChangeAspect="1"/>
          </p:cNvPicPr>
          <p:nvPr/>
        </p:nvPicPr>
        <p:blipFill>
          <a:blip r:embed="rId2"/>
          <a:stretch>
            <a:fillRect/>
          </a:stretch>
        </p:blipFill>
        <p:spPr>
          <a:xfrm>
            <a:off x="2771800" y="3501008"/>
            <a:ext cx="3212094" cy="2410768"/>
          </a:xfrm>
          <a:prstGeom prst="rect">
            <a:avLst/>
          </a:prstGeom>
        </p:spPr>
      </p:pic>
    </p:spTree>
    <p:extLst>
      <p:ext uri="{BB962C8B-B14F-4D97-AF65-F5344CB8AC3E}">
        <p14:creationId xmlns:p14="http://schemas.microsoft.com/office/powerpoint/2010/main" val="232614358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2A4462EC5D42D48A1870FB723F26746" ma:contentTypeVersion="11" ma:contentTypeDescription="Create a new document." ma:contentTypeScope="" ma:versionID="e2e81eb36bf243fa95089a6152957dcd">
  <xsd:schema xmlns:xsd="http://www.w3.org/2001/XMLSchema" xmlns:xs="http://www.w3.org/2001/XMLSchema" xmlns:p="http://schemas.microsoft.com/office/2006/metadata/properties" xmlns:ns3="7ab40eed-68c2-4ff5-b2ec-48499265677d" xmlns:ns4="e30e1647-29be-4cde-b2da-971aed4fcaf4" targetNamespace="http://schemas.microsoft.com/office/2006/metadata/properties" ma:root="true" ma:fieldsID="c81c139d1c5ed8f68d1a6a68d4322259" ns3:_="" ns4:_="">
    <xsd:import namespace="7ab40eed-68c2-4ff5-b2ec-48499265677d"/>
    <xsd:import namespace="e30e1647-29be-4cde-b2da-971aed4fcaf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4:SharedWithUsers" minOccurs="0"/>
                <xsd:element ref="ns4:SharedWithDetails" minOccurs="0"/>
                <xsd:element ref="ns4:SharingHintHash"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ab40eed-68c2-4ff5-b2ec-48499265677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Location" ma:index="13"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e1647-29be-4cde-b2da-971aed4fcaf4"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1BC72-398D-4867-9068-1BF30A4106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ab40eed-68c2-4ff5-b2ec-48499265677d"/>
    <ds:schemaRef ds:uri="e30e1647-29be-4cde-b2da-971aed4fcaf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30e1647-29be-4cde-b2da-971aed4fcaf4"/>
    <ds:schemaRef ds:uri="http://purl.org/dc/elements/1.1/"/>
    <ds:schemaRef ds:uri="7ab40eed-68c2-4ff5-b2ec-48499265677d"/>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Retrospect</Template>
  <TotalTime>743</TotalTime>
  <Words>1563</Words>
  <Application>Microsoft Office PowerPoint</Application>
  <PresentationFormat>On-screen Show (4:3)</PresentationFormat>
  <Paragraphs>83</Paragraphs>
  <Slides>14</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Roboto</vt:lpstr>
      <vt:lpstr>Wingdings</vt:lpstr>
      <vt:lpstr>Retrospect</vt:lpstr>
      <vt:lpstr>Analysing the Organisation</vt:lpstr>
      <vt:lpstr>PowerPoint Presentation</vt:lpstr>
      <vt:lpstr>Why do we need to analyse the organisation?</vt:lpstr>
      <vt:lpstr>How can we analyse the organisation?</vt:lpstr>
      <vt:lpstr>SWOT Analysis</vt:lpstr>
      <vt:lpstr>How to apply SWOT to a Problem </vt:lpstr>
      <vt:lpstr>PowerPoint Presentation</vt:lpstr>
      <vt:lpstr>Let’s see SWOT in Action!</vt:lpstr>
      <vt:lpstr>Your chance to use SWOT</vt:lpstr>
      <vt:lpstr>Why do we want to use SWOT Analysis?</vt:lpstr>
      <vt:lpstr>Matching and Converting</vt:lpstr>
      <vt:lpstr>PowerPoint Presentation</vt:lpstr>
      <vt:lpstr>No go back to your group SWOT and create the links!</vt:lpstr>
      <vt:lpstr>Next week.. Analysing the Environment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Laura James</cp:lastModifiedBy>
  <cp:revision>67</cp:revision>
  <dcterms:created xsi:type="dcterms:W3CDTF">2015-04-14T15:21:28Z</dcterms:created>
  <dcterms:modified xsi:type="dcterms:W3CDTF">2022-01-19T11:19:12Z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0x010100B2A4462EC5D42D48A1870FB723F26746</vt:lpwstr>
  </property>
</Properties>
</file>