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7" r:id="rId1"/>
  </p:sldMasterIdLst>
  <p:notesMasterIdLst>
    <p:notesMasterId r:id="rId32"/>
  </p:notesMasterIdLst>
  <p:handoutMasterIdLst>
    <p:handoutMasterId r:id="rId33"/>
  </p:handoutMasterIdLst>
  <p:sldIdLst>
    <p:sldId id="256" r:id="rId2"/>
    <p:sldId id="257" r:id="rId3"/>
    <p:sldId id="259" r:id="rId4"/>
    <p:sldId id="300" r:id="rId5"/>
    <p:sldId id="260" r:id="rId6"/>
    <p:sldId id="263" r:id="rId7"/>
    <p:sldId id="265" r:id="rId8"/>
    <p:sldId id="291" r:id="rId9"/>
    <p:sldId id="292" r:id="rId10"/>
    <p:sldId id="293" r:id="rId11"/>
    <p:sldId id="266" r:id="rId12"/>
    <p:sldId id="267" r:id="rId13"/>
    <p:sldId id="302" r:id="rId14"/>
    <p:sldId id="308" r:id="rId15"/>
    <p:sldId id="294" r:id="rId16"/>
    <p:sldId id="309" r:id="rId17"/>
    <p:sldId id="303" r:id="rId18"/>
    <p:sldId id="261" r:id="rId19"/>
    <p:sldId id="301" r:id="rId20"/>
    <p:sldId id="268" r:id="rId21"/>
    <p:sldId id="264" r:id="rId22"/>
    <p:sldId id="288" r:id="rId23"/>
    <p:sldId id="289" r:id="rId24"/>
    <p:sldId id="290" r:id="rId25"/>
    <p:sldId id="304" r:id="rId26"/>
    <p:sldId id="269" r:id="rId27"/>
    <p:sldId id="285" r:id="rId28"/>
    <p:sldId id="310" r:id="rId29"/>
    <p:sldId id="311" r:id="rId30"/>
    <p:sldId id="287" r:id="rId31"/>
  </p:sldIdLst>
  <p:sldSz cx="9144000" cy="6858000" type="screen4x3"/>
  <p:notesSz cx="6858000" cy="97234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FF"/>
    <a:srgbClr val="FFFF66"/>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729"/>
  </p:normalViewPr>
  <p:slideViewPr>
    <p:cSldViewPr>
      <p:cViewPr varScale="1">
        <p:scale>
          <a:sx n="105" d="100"/>
          <a:sy n="105" d="100"/>
        </p:scale>
        <p:origin x="1744" y="19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07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4866"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kumimoji="0" sz="1200">
                <a:latin typeface="Arial" charset="0"/>
                <a:ea typeface="+mn-ea"/>
                <a:cs typeface="Arial" charset="0"/>
              </a:defRPr>
            </a:lvl1pPr>
          </a:lstStyle>
          <a:p>
            <a:pPr>
              <a:defRPr/>
            </a:pPr>
            <a:endParaRPr lang="en-US"/>
          </a:p>
        </p:txBody>
      </p:sp>
      <p:sp>
        <p:nvSpPr>
          <p:cNvPr id="164867"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kumimoji="0" sz="1200">
                <a:latin typeface="Arial" charset="0"/>
                <a:ea typeface="+mn-ea"/>
                <a:cs typeface="Arial" charset="0"/>
              </a:defRPr>
            </a:lvl1pPr>
          </a:lstStyle>
          <a:p>
            <a:pPr>
              <a:defRPr/>
            </a:pPr>
            <a:endParaRPr lang="en-US"/>
          </a:p>
        </p:txBody>
      </p:sp>
      <p:sp>
        <p:nvSpPr>
          <p:cNvPr id="164868"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kumimoji="0" sz="1200">
                <a:latin typeface="Arial" charset="0"/>
                <a:ea typeface="+mn-ea"/>
                <a:cs typeface="Arial" charset="0"/>
              </a:defRPr>
            </a:lvl1pPr>
          </a:lstStyle>
          <a:p>
            <a:pPr>
              <a:defRPr/>
            </a:pPr>
            <a:endParaRPr lang="en-US"/>
          </a:p>
        </p:txBody>
      </p:sp>
      <p:sp>
        <p:nvSpPr>
          <p:cNvPr id="164869"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kumimoji="0" sz="1200">
                <a:latin typeface="Arial" panose="020B0604020202020204" pitchFamily="34" charset="0"/>
              </a:defRPr>
            </a:lvl1pPr>
          </a:lstStyle>
          <a:p>
            <a:fld id="{022072CE-DC5B-478F-8B37-73B0C4271FF9}"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514"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kumimoji="0" sz="1200">
                <a:latin typeface="Arial" charset="0"/>
                <a:ea typeface="+mn-ea"/>
                <a:cs typeface="Arial" charset="0"/>
              </a:defRPr>
            </a:lvl1pPr>
          </a:lstStyle>
          <a:p>
            <a:pPr>
              <a:defRPr/>
            </a:pPr>
            <a:endParaRPr lang="en-US"/>
          </a:p>
        </p:txBody>
      </p:sp>
      <p:sp>
        <p:nvSpPr>
          <p:cNvPr id="192515" name="Rectangle 3"/>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kumimoji="0" sz="1200">
                <a:latin typeface="Arial" charset="0"/>
                <a:ea typeface="+mn-ea"/>
                <a:cs typeface="Arial" charset="0"/>
              </a:defRPr>
            </a:lvl1pPr>
          </a:lstStyle>
          <a:p>
            <a:pPr>
              <a:defRPr/>
            </a:pPr>
            <a:endParaRPr lang="en-US"/>
          </a:p>
        </p:txBody>
      </p:sp>
      <p:sp>
        <p:nvSpPr>
          <p:cNvPr id="34820" name="Rectangle 4"/>
          <p:cNvSpPr>
            <a:spLocks noGrp="1" noRot="1" noChangeAspect="1" noChangeArrowheads="1" noTextEdit="1"/>
          </p:cNvSpPr>
          <p:nvPr>
            <p:ph type="sldImg" idx="2"/>
          </p:nvPr>
        </p:nvSpPr>
        <p:spPr bwMode="auto">
          <a:xfrm>
            <a:off x="1000125" y="730250"/>
            <a:ext cx="4857750" cy="364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2517" name="Rectangle 5"/>
          <p:cNvSpPr>
            <a:spLocks noGrp="1" noChangeArrowheads="1"/>
          </p:cNvSpPr>
          <p:nvPr>
            <p:ph type="body" sz="quarter" idx="3"/>
          </p:nvPr>
        </p:nvSpPr>
        <p:spPr bwMode="auto">
          <a:xfrm>
            <a:off x="685800" y="4618038"/>
            <a:ext cx="5486400" cy="43751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92518" name="Rectangle 6"/>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kumimoji="0" sz="1200">
                <a:latin typeface="Arial" charset="0"/>
                <a:ea typeface="+mn-ea"/>
                <a:cs typeface="Arial" charset="0"/>
              </a:defRPr>
            </a:lvl1pPr>
          </a:lstStyle>
          <a:p>
            <a:pPr>
              <a:defRPr/>
            </a:pPr>
            <a:endParaRPr lang="en-US"/>
          </a:p>
        </p:txBody>
      </p:sp>
      <p:sp>
        <p:nvSpPr>
          <p:cNvPr id="192519" name="Rectangle 7"/>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kumimoji="0" sz="1200">
                <a:latin typeface="Arial" panose="020B0604020202020204" pitchFamily="34" charset="0"/>
              </a:defRPr>
            </a:lvl1pPr>
          </a:lstStyle>
          <a:p>
            <a:fld id="{15E9F826-4F28-4877-916D-8D9DF1344E9B}"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Arial" charset="0"/>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Arial" charset="0"/>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Arial" charset="0"/>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Arial" charset="0"/>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D23349FA-38DB-4ABB-905E-47AD594A716F}" type="slidenum">
              <a:rPr kumimoji="0" lang="en-US" altLang="en-US" sz="1200">
                <a:latin typeface="Arial" panose="020B0604020202020204" pitchFamily="34" charset="0"/>
              </a:rPr>
              <a:pPr eaLnBrk="1" hangingPunct="1"/>
              <a:t>1</a:t>
            </a:fld>
            <a:endParaRPr kumimoji="0" lang="en-US" altLang="en-US" sz="1200">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9B1EBF84-E053-4777-B314-490E5277C75D}" type="slidenum">
              <a:rPr kumimoji="0" lang="en-US" altLang="en-US" sz="1200">
                <a:latin typeface="Arial" panose="020B0604020202020204" pitchFamily="34" charset="0"/>
              </a:rPr>
              <a:pPr eaLnBrk="1" hangingPunct="1"/>
              <a:t>2</a:t>
            </a:fld>
            <a:endParaRPr kumimoji="0" lang="en-US" altLang="en-US" sz="1200">
              <a:latin typeface="Arial" panose="020B0604020202020204" pitchFamily="34" charset="0"/>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882DA034-FADD-4204-BD27-CCAA6CA7D92A}" type="slidenum">
              <a:rPr kumimoji="0" lang="en-US" altLang="en-US" sz="1200">
                <a:latin typeface="Arial" panose="020B0604020202020204" pitchFamily="34" charset="0"/>
              </a:rPr>
              <a:pPr eaLnBrk="1" hangingPunct="1"/>
              <a:t>3</a:t>
            </a:fld>
            <a:endParaRPr kumimoji="0" lang="en-US" altLang="en-US" sz="1200">
              <a:latin typeface="Arial" panose="020B0604020202020204" pitchFamily="34"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B2E2582D-6A56-4B2D-B6A6-113F56DD29AD}" type="slidenum">
              <a:rPr kumimoji="0" lang="en-US" altLang="en-US" sz="1200">
                <a:latin typeface="Arial" panose="020B0604020202020204" pitchFamily="34" charset="0"/>
              </a:rPr>
              <a:pPr eaLnBrk="1" hangingPunct="1"/>
              <a:t>4</a:t>
            </a:fld>
            <a:endParaRPr kumimoji="0" lang="en-US" altLang="en-US" sz="1200">
              <a:latin typeface="Arial" panose="020B0604020202020204" pitchFamily="34" charset="0"/>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F91868B-F480-41A3-8BDA-1EDBB2FFB673}" type="slidenum">
              <a:rPr kumimoji="0" lang="en-US" altLang="en-US" sz="1200">
                <a:latin typeface="Arial" panose="020B0604020202020204" pitchFamily="34" charset="0"/>
              </a:rPr>
              <a:pPr eaLnBrk="1" hangingPunct="1"/>
              <a:t>5</a:t>
            </a:fld>
            <a:endParaRPr kumimoji="0" lang="en-US" altLang="en-US" sz="1200">
              <a:latin typeface="Arial" panose="020B0604020202020204" pitchFamily="34" charset="0"/>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7E00EFE6-1451-4FD3-A54B-D4614BAA09BE}" type="slidenum">
              <a:rPr kumimoji="0" lang="en-US" altLang="en-US" sz="1200">
                <a:latin typeface="Arial" panose="020B0604020202020204" pitchFamily="34" charset="0"/>
              </a:rPr>
              <a:pPr eaLnBrk="1" hangingPunct="1"/>
              <a:t>6</a:t>
            </a:fld>
            <a:endParaRPr kumimoji="0" lang="en-US" altLang="en-US" sz="1200">
              <a:latin typeface="Arial" panose="020B0604020202020204" pitchFamily="34" charset="0"/>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BEA328FA-F00C-4D90-994F-89A43AED61B9}" type="slidenum">
              <a:rPr kumimoji="0" lang="en-US" altLang="en-US" sz="1200">
                <a:latin typeface="Arial" panose="020B0604020202020204" pitchFamily="34" charset="0"/>
              </a:rPr>
              <a:pPr eaLnBrk="1" hangingPunct="1"/>
              <a:t>7</a:t>
            </a:fld>
            <a:endParaRPr kumimoji="0" lang="en-US" altLang="en-US" sz="1200">
              <a:latin typeface="Arial" panose="020B0604020202020204" pitchFamily="34" charset="0"/>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82C7F1D-7B5F-42E9-B038-00DA31403297}" type="slidenum">
              <a:rPr kumimoji="0" lang="en-US" altLang="en-US" sz="1200">
                <a:latin typeface="Arial" panose="020B0604020202020204" pitchFamily="34" charset="0"/>
              </a:rPr>
              <a:pPr eaLnBrk="1" hangingPunct="1"/>
              <a:t>8</a:t>
            </a:fld>
            <a:endParaRPr kumimoji="0" lang="en-US" altLang="en-US" sz="1200">
              <a:latin typeface="Arial" panose="020B0604020202020204" pitchFamily="34" charset="0"/>
            </a:endParaRPr>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ADB5B0AB-999E-4271-846D-DDBF77735BB7}" type="slidenum">
              <a:rPr kumimoji="0" lang="en-US" altLang="en-US" sz="1200">
                <a:latin typeface="Arial" panose="020B0604020202020204" pitchFamily="34" charset="0"/>
              </a:rPr>
              <a:pPr eaLnBrk="1" hangingPunct="1"/>
              <a:t>9</a:t>
            </a:fld>
            <a:endParaRPr kumimoji="0" lang="en-US" altLang="en-US" sz="1200">
              <a:latin typeface="Arial" panose="020B0604020202020204" pitchFamily="34" charset="0"/>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8C805B4F-E994-4B86-BD07-35FFDAAC0F7C}" type="slidenum">
              <a:rPr kumimoji="0" lang="en-US" altLang="en-US" sz="1200">
                <a:latin typeface="Arial" panose="020B0604020202020204" pitchFamily="34" charset="0"/>
              </a:rPr>
              <a:pPr eaLnBrk="1" hangingPunct="1"/>
              <a:t>10</a:t>
            </a:fld>
            <a:endParaRPr kumimoji="0" lang="en-US" altLang="en-US" sz="1200">
              <a:latin typeface="Arial" panose="020B0604020202020204" pitchFamily="34" charset="0"/>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2D88FD6-67CE-470E-8FAB-AC71C4D0FDD1}" type="slidenum">
              <a:rPr kumimoji="0" lang="en-US" altLang="en-US" sz="1200">
                <a:latin typeface="Arial" panose="020B0604020202020204" pitchFamily="34" charset="0"/>
              </a:rPr>
              <a:pPr eaLnBrk="1" hangingPunct="1"/>
              <a:t>11</a:t>
            </a:fld>
            <a:endParaRPr kumimoji="0" lang="en-US" altLang="en-US" sz="1200">
              <a:latin typeface="Arial" panose="020B0604020202020204" pitchFamily="34" charset="0"/>
            </a:endParaRPr>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CBE1C648-EDA0-473F-98B3-8168B1BBA8EF}" type="slidenum">
              <a:rPr kumimoji="0" lang="en-US" altLang="en-US" sz="1200">
                <a:latin typeface="Arial" panose="020B0604020202020204" pitchFamily="34" charset="0"/>
              </a:rPr>
              <a:pPr eaLnBrk="1" hangingPunct="1"/>
              <a:t>12</a:t>
            </a:fld>
            <a:endParaRPr kumimoji="0" lang="en-US" altLang="en-US" sz="1200">
              <a:latin typeface="Arial" panose="020B0604020202020204" pitchFamily="34" charset="0"/>
            </a:endParaRPr>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66D9C66D-2F79-44C0-9003-DD5EBA7D2846}" type="slidenum">
              <a:rPr kumimoji="0" lang="en-US" altLang="en-US" sz="1200">
                <a:latin typeface="Arial" panose="020B0604020202020204" pitchFamily="34" charset="0"/>
              </a:rPr>
              <a:pPr eaLnBrk="1" hangingPunct="1"/>
              <a:t>13</a:t>
            </a:fld>
            <a:endParaRPr kumimoji="0" lang="en-US" altLang="en-US" sz="1200">
              <a:latin typeface="Arial" panose="020B0604020202020204" pitchFamily="34" charset="0"/>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C0930E8E-972E-445E-8F31-4A93AFFBB01A}" type="slidenum">
              <a:rPr kumimoji="0" lang="en-US" altLang="en-US" sz="1200">
                <a:latin typeface="Arial" panose="020B0604020202020204" pitchFamily="34" charset="0"/>
              </a:rPr>
              <a:pPr eaLnBrk="1" hangingPunct="1"/>
              <a:t>14</a:t>
            </a:fld>
            <a:endParaRPr kumimoji="0" lang="en-US" altLang="en-US" sz="1200">
              <a:latin typeface="Arial" panose="020B0604020202020204" pitchFamily="34" charset="0"/>
            </a:endParaRPr>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E4FFC64-5524-40EF-805B-1482A458D116}" type="slidenum">
              <a:rPr kumimoji="0" lang="en-US" altLang="en-US" sz="1200">
                <a:latin typeface="Arial" panose="020B0604020202020204" pitchFamily="34" charset="0"/>
              </a:rPr>
              <a:pPr eaLnBrk="1" hangingPunct="1"/>
              <a:t>15</a:t>
            </a:fld>
            <a:endParaRPr kumimoji="0" lang="en-US" altLang="en-US" sz="1200">
              <a:latin typeface="Arial" panose="020B0604020202020204" pitchFamily="34" charset="0"/>
            </a:endParaRPr>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DB98393F-47FD-41F9-8DF5-BD243F31F443}" type="slidenum">
              <a:rPr kumimoji="0" lang="en-US" altLang="en-US" sz="1200">
                <a:latin typeface="Arial" panose="020B0604020202020204" pitchFamily="34" charset="0"/>
              </a:rPr>
              <a:pPr eaLnBrk="1" hangingPunct="1"/>
              <a:t>16</a:t>
            </a:fld>
            <a:endParaRPr kumimoji="0" lang="en-US" altLang="en-US" sz="1200">
              <a:latin typeface="Arial" panose="020B0604020202020204" pitchFamily="34" charset="0"/>
            </a:endParaRPr>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70704FD8-2C25-4A63-8C4D-EC8FE3391632}" type="slidenum">
              <a:rPr kumimoji="0" lang="en-US" altLang="en-US" sz="1200">
                <a:latin typeface="Arial" panose="020B0604020202020204" pitchFamily="34" charset="0"/>
              </a:rPr>
              <a:pPr eaLnBrk="1" hangingPunct="1"/>
              <a:t>17</a:t>
            </a:fld>
            <a:endParaRPr kumimoji="0" lang="en-US" altLang="en-US" sz="1200">
              <a:latin typeface="Arial" panose="020B0604020202020204" pitchFamily="34" charset="0"/>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40935CB-D0AE-4BBC-A2D1-A6D624B423F2}" type="slidenum">
              <a:rPr kumimoji="0" lang="en-US" altLang="en-US" sz="1200">
                <a:latin typeface="Arial" panose="020B0604020202020204" pitchFamily="34" charset="0"/>
              </a:rPr>
              <a:pPr eaLnBrk="1" hangingPunct="1"/>
              <a:t>18</a:t>
            </a:fld>
            <a:endParaRPr kumimoji="0" lang="en-US" altLang="en-US" sz="1200">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71524E02-AE89-4276-9164-BF4A763F8D39}" type="slidenum">
              <a:rPr kumimoji="0" lang="en-US" altLang="en-US" sz="1200">
                <a:latin typeface="Arial" panose="020B0604020202020204" pitchFamily="34" charset="0"/>
              </a:rPr>
              <a:pPr eaLnBrk="1" hangingPunct="1"/>
              <a:t>19</a:t>
            </a:fld>
            <a:endParaRPr kumimoji="0" lang="en-US" altLang="en-US" sz="1200">
              <a:latin typeface="Arial" panose="020B0604020202020204" pitchFamily="34" charset="0"/>
            </a:endParaRPr>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AAC9E13-FB74-4875-9076-C9A761543F96}" type="slidenum">
              <a:rPr kumimoji="0" lang="en-US" altLang="en-US" sz="1200">
                <a:latin typeface="Arial" panose="020B0604020202020204" pitchFamily="34" charset="0"/>
              </a:rPr>
              <a:pPr eaLnBrk="1" hangingPunct="1"/>
              <a:t>20</a:t>
            </a:fld>
            <a:endParaRPr kumimoji="0" lang="en-US" altLang="en-US" sz="1200">
              <a:latin typeface="Arial" panose="020B0604020202020204" pitchFamily="34" charset="0"/>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8B4C65B-F0DF-4481-8119-9B320971EB09}" type="slidenum">
              <a:rPr kumimoji="0" lang="en-US" altLang="en-US" sz="1200">
                <a:latin typeface="Arial" panose="020B0604020202020204" pitchFamily="34" charset="0"/>
              </a:rPr>
              <a:pPr eaLnBrk="1" hangingPunct="1"/>
              <a:t>21</a:t>
            </a:fld>
            <a:endParaRPr kumimoji="0" lang="en-US" altLang="en-US" sz="1200">
              <a:latin typeface="Arial" panose="020B0604020202020204" pitchFamily="34" charset="0"/>
            </a:endParaRPr>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E829565-1AA8-4941-9179-0CCA164D3DF0}" type="slidenum">
              <a:rPr kumimoji="0" lang="en-US" altLang="en-US" sz="1200">
                <a:latin typeface="Arial" panose="020B0604020202020204" pitchFamily="34" charset="0"/>
              </a:rPr>
              <a:pPr eaLnBrk="1" hangingPunct="1"/>
              <a:t>22</a:t>
            </a:fld>
            <a:endParaRPr kumimoji="0" lang="en-US" altLang="en-US" sz="1200">
              <a:latin typeface="Arial" panose="020B0604020202020204" pitchFamily="34" charset="0"/>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134BEB9-24CC-4EA8-9C81-CB7351BEE041}" type="slidenum">
              <a:rPr kumimoji="0" lang="en-US" altLang="en-US" sz="1200">
                <a:latin typeface="Arial" panose="020B0604020202020204" pitchFamily="34" charset="0"/>
              </a:rPr>
              <a:pPr eaLnBrk="1" hangingPunct="1"/>
              <a:t>23</a:t>
            </a:fld>
            <a:endParaRPr kumimoji="0" lang="en-US" altLang="en-US" sz="1200">
              <a:latin typeface="Arial" panose="020B0604020202020204" pitchFamily="34" charset="0"/>
            </a:endParaRPr>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B7B80EC8-09F4-48F8-9F28-B5B73D30B587}" type="slidenum">
              <a:rPr kumimoji="0" lang="en-US" altLang="en-US" sz="1200">
                <a:latin typeface="Arial" panose="020B0604020202020204" pitchFamily="34" charset="0"/>
              </a:rPr>
              <a:pPr eaLnBrk="1" hangingPunct="1"/>
              <a:t>24</a:t>
            </a:fld>
            <a:endParaRPr kumimoji="0" lang="en-US" altLang="en-US" sz="1200">
              <a:latin typeface="Arial" panose="020B0604020202020204" pitchFamily="34" charset="0"/>
            </a:endParaRPr>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000F8A9-61E3-4BFB-ABD7-6110649AE4CC}" type="slidenum">
              <a:rPr kumimoji="0" lang="en-US" altLang="en-US" sz="1200">
                <a:latin typeface="Arial" panose="020B0604020202020204" pitchFamily="34" charset="0"/>
              </a:rPr>
              <a:pPr eaLnBrk="1" hangingPunct="1"/>
              <a:t>25</a:t>
            </a:fld>
            <a:endParaRPr kumimoji="0" lang="en-US" altLang="en-US" sz="1200">
              <a:latin typeface="Arial" panose="020B0604020202020204" pitchFamily="34" charset="0"/>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77544CA-7328-4B8A-8387-066ED29B23E9}" type="slidenum">
              <a:rPr kumimoji="0" lang="en-US" altLang="en-US" sz="1200">
                <a:latin typeface="Arial" panose="020B0604020202020204" pitchFamily="34" charset="0"/>
              </a:rPr>
              <a:pPr eaLnBrk="1" hangingPunct="1"/>
              <a:t>26</a:t>
            </a:fld>
            <a:endParaRPr kumimoji="0" lang="en-US" altLang="en-US" sz="1200">
              <a:latin typeface="Arial" panose="020B0604020202020204" pitchFamily="34" charset="0"/>
            </a:endParaRPr>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CFA77913-6828-456E-B85D-AF67E68A7AD1}" type="slidenum">
              <a:rPr kumimoji="0" lang="en-US" altLang="en-US" sz="1200">
                <a:latin typeface="Arial" panose="020B0604020202020204" pitchFamily="34" charset="0"/>
              </a:rPr>
              <a:pPr eaLnBrk="1" hangingPunct="1"/>
              <a:t>27</a:t>
            </a:fld>
            <a:endParaRPr kumimoji="0" lang="en-US" altLang="en-US" sz="1200">
              <a:latin typeface="Arial" panose="020B0604020202020204" pitchFamily="34" charset="0"/>
            </a:endParaRPr>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729C019B-61B9-46D5-B325-6114E44C47DB}" type="slidenum">
              <a:rPr kumimoji="0" lang="en-US" altLang="en-US" sz="1200">
                <a:latin typeface="Arial" panose="020B0604020202020204" pitchFamily="34" charset="0"/>
              </a:rPr>
              <a:pPr eaLnBrk="1" hangingPunct="1"/>
              <a:t>30</a:t>
            </a:fld>
            <a:endParaRPr kumimoji="0" lang="en-US" altLang="en-US" sz="1200">
              <a:latin typeface="Arial" panose="020B0604020202020204" pitchFamily="34" charset="0"/>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p:cNvSpPr/>
          <p:nvPr/>
        </p:nvSpPr>
        <p:spPr>
          <a:xfrm>
            <a:off x="1007534" y="0"/>
            <a:ext cx="5898825"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6906359"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958856" y="3428999"/>
            <a:ext cx="4138550" cy="2268559"/>
          </a:xfrm>
        </p:spPr>
        <p:txBody>
          <a:bodyPr anchor="t">
            <a:normAutofit/>
          </a:bodyPr>
          <a:lstStyle>
            <a:lvl1pPr algn="r">
              <a:defRPr sz="4200"/>
            </a:lvl1pPr>
          </a:lstStyle>
          <a:p>
            <a:r>
              <a:rPr lang="en-GB"/>
              <a:t>Click to edit Master title style</a:t>
            </a:r>
            <a:endParaRPr lang="en-US" dirty="0"/>
          </a:p>
        </p:txBody>
      </p:sp>
      <p:sp>
        <p:nvSpPr>
          <p:cNvPr id="3" name="Subtitle 2"/>
          <p:cNvSpPr>
            <a:spLocks noGrp="1"/>
          </p:cNvSpPr>
          <p:nvPr>
            <p:ph type="subTitle" idx="1"/>
          </p:nvPr>
        </p:nvSpPr>
        <p:spPr>
          <a:xfrm>
            <a:off x="2131292" y="2268787"/>
            <a:ext cx="3966114" cy="1160213"/>
          </a:xfrm>
        </p:spPr>
        <p:txBody>
          <a:bodyPr tIns="0" anchor="b">
            <a:normAutofit/>
          </a:bodyPr>
          <a:lstStyle>
            <a:lvl1pPr marL="0" indent="0" algn="r">
              <a:buNone/>
              <a:defRPr sz="1600" b="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rIns="45720"/>
          <a:lstStyle/>
          <a:p>
            <a:fld id="{551107B7-BF59-4596-AA88-576DED4445B2}" type="slidenum">
              <a:rPr lang="en-US" altLang="en-US" smtClean="0"/>
              <a:pPr/>
              <a:t>‹#›</a:t>
            </a:fld>
            <a:endParaRPr lang="en-US" altLang="en-US"/>
          </a:p>
        </p:txBody>
      </p:sp>
      <p:sp>
        <p:nvSpPr>
          <p:cNvPr id="24" name="TextBox 23"/>
          <p:cNvSpPr txBox="1"/>
          <p:nvPr/>
        </p:nvSpPr>
        <p:spPr>
          <a:xfrm>
            <a:off x="1641440" y="3262168"/>
            <a:ext cx="311727" cy="430887"/>
          </a:xfrm>
          <a:prstGeom prst="rect">
            <a:avLst/>
          </a:prstGeom>
          <a:noFill/>
        </p:spPr>
        <p:txBody>
          <a:bodyPr wrap="square" rtlCol="0">
            <a:spAutoFit/>
          </a:bodyPr>
          <a:lstStyle/>
          <a:p>
            <a:pPr algn="r"/>
            <a:r>
              <a:rPr lang="en-US" sz="2200" dirty="0">
                <a:solidFill>
                  <a:schemeClr val="accent6"/>
                </a:solidFill>
                <a:latin typeface="Wingdings 3" panose="05040102010807070707" pitchFamily="18" charset="2"/>
              </a:rPr>
              <a:t>z</a:t>
            </a:r>
            <a:endParaRPr lang="en-US" sz="22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071884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61E3EE3-5120-4C8A-BE95-1824628C55F5}" type="slidenum">
              <a:rPr lang="en-US" altLang="en-US" smtClean="0"/>
              <a:pPr/>
              <a:t>‹#›</a:t>
            </a:fld>
            <a:endParaRPr lang="en-US" altLang="en-US"/>
          </a:p>
        </p:txBody>
      </p:sp>
      <p:sp>
        <p:nvSpPr>
          <p:cNvPr id="7" name="TextBox 6"/>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092937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957405" y="3199028"/>
            <a:ext cx="5967420" cy="1372971"/>
          </a:xfrm>
        </p:spPr>
        <p:txBody>
          <a:bodyPr anchor="t">
            <a:normAutofit/>
          </a:bodyPr>
          <a:lstStyle>
            <a:lvl1pPr algn="r">
              <a:defRPr sz="2800"/>
            </a:lvl1pPr>
          </a:lstStyle>
          <a:p>
            <a:r>
              <a:rPr lang="en-GB"/>
              <a:t>Click to edit Master title style</a:t>
            </a:r>
            <a:endParaRPr lang="en-US" dirty="0"/>
          </a:p>
        </p:txBody>
      </p:sp>
      <p:sp>
        <p:nvSpPr>
          <p:cNvPr id="3" name="Text Placeholder 2"/>
          <p:cNvSpPr>
            <a:spLocks noGrp="1"/>
          </p:cNvSpPr>
          <p:nvPr>
            <p:ph type="body" idx="1"/>
          </p:nvPr>
        </p:nvSpPr>
        <p:spPr>
          <a:xfrm>
            <a:off x="2121131" y="2272143"/>
            <a:ext cx="5803294" cy="926885"/>
          </a:xfrm>
        </p:spPr>
        <p:txBody>
          <a:bodyPr tIns="0" anchor="b">
            <a:normAutofit/>
          </a:bodyPr>
          <a:lstStyle>
            <a:lvl1pPr marL="0" indent="0" algn="r">
              <a:buNone/>
              <a:defRPr sz="16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E12C74E-6813-4AF2-8E0D-945DE2853CEE}" type="slidenum">
              <a:rPr lang="en-US" altLang="en-US" smtClean="0"/>
              <a:pPr/>
              <a:t>‹#›</a:t>
            </a:fld>
            <a:endParaRPr lang="en-US" altLang="en-US"/>
          </a:p>
        </p:txBody>
      </p:sp>
      <p:sp>
        <p:nvSpPr>
          <p:cNvPr id="16" name="TextBox 15"/>
          <p:cNvSpPr txBox="1"/>
          <p:nvPr/>
        </p:nvSpPr>
        <p:spPr>
          <a:xfrm>
            <a:off x="1644924" y="3023993"/>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051532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2" name="Rectangle 11"/>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961426" y="805818"/>
            <a:ext cx="5882780"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965406" y="2056800"/>
            <a:ext cx="2855547" cy="39931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984679" y="2056800"/>
            <a:ext cx="2859527" cy="39931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922DA832-6C16-441D-A801-7034B6501DAF}" type="slidenum">
              <a:rPr lang="en-US" altLang="en-US" smtClean="0"/>
              <a:pPr/>
              <a:t>‹#›</a:t>
            </a:fld>
            <a:endParaRPr lang="en-US" altLang="en-US"/>
          </a:p>
        </p:txBody>
      </p:sp>
      <p:sp>
        <p:nvSpPr>
          <p:cNvPr id="11" name="Rectangle 10"/>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TextBox 18"/>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555847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Rectangle 13"/>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TextBox 23"/>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63589" y="805818"/>
            <a:ext cx="5880617" cy="1077020"/>
          </a:xfrm>
        </p:spPr>
        <p:txBody>
          <a:bodyPr/>
          <a:lstStyle/>
          <a:p>
            <a:r>
              <a:rPr lang="en-GB"/>
              <a:t>Click to edit Master title style</a:t>
            </a:r>
            <a:endParaRPr lang="en-US" dirty="0"/>
          </a:p>
        </p:txBody>
      </p:sp>
      <p:sp>
        <p:nvSpPr>
          <p:cNvPr id="3" name="Text Placeholder 2"/>
          <p:cNvSpPr>
            <a:spLocks noGrp="1"/>
          </p:cNvSpPr>
          <p:nvPr>
            <p:ph type="body" idx="1"/>
          </p:nvPr>
        </p:nvSpPr>
        <p:spPr>
          <a:xfrm>
            <a:off x="1963589" y="2054563"/>
            <a:ext cx="2857364" cy="713818"/>
          </a:xfrm>
        </p:spPr>
        <p:txBody>
          <a:bodyPr anchor="b">
            <a:noAutofit/>
          </a:bodyPr>
          <a:lstStyle>
            <a:lvl1pPr marL="0" indent="0" algn="l">
              <a:lnSpc>
                <a:spcPct val="100000"/>
              </a:lnSpc>
              <a:buNone/>
              <a:defRPr sz="200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962510" y="2851330"/>
            <a:ext cx="2858443" cy="3198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984679" y="2054563"/>
            <a:ext cx="2859527" cy="713818"/>
          </a:xfrm>
        </p:spPr>
        <p:txBody>
          <a:bodyPr anchor="b">
            <a:noAutofit/>
          </a:bodyPr>
          <a:lstStyle>
            <a:lvl1pPr marL="0" indent="0" algn="l">
              <a:lnSpc>
                <a:spcPct val="100000"/>
              </a:lnSpc>
              <a:buNone/>
              <a:defRPr sz="2000" b="0" cap="none" baseline="0">
                <a:solidFill>
                  <a:schemeClr val="accent6"/>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984680" y="2851330"/>
            <a:ext cx="2859526" cy="31986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1CA32EF2-EC3A-48E0-AF16-1A062A5841DE}" type="slidenum">
              <a:rPr lang="en-US" altLang="en-US" smtClean="0"/>
              <a:pPr/>
              <a:t>‹#›</a:t>
            </a:fld>
            <a:endParaRPr lang="en-US" altLang="en-US"/>
          </a:p>
        </p:txBody>
      </p:sp>
    </p:spTree>
    <p:extLst>
      <p:ext uri="{BB962C8B-B14F-4D97-AF65-F5344CB8AC3E}">
        <p14:creationId xmlns:p14="http://schemas.microsoft.com/office/powerpoint/2010/main" val="2629816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TextBox 15"/>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A12B701A-534F-4DA4-98EB-A31333F72292}" type="slidenum">
              <a:rPr lang="en-US" altLang="en-US" smtClean="0"/>
              <a:pPr/>
              <a:t>‹#›</a:t>
            </a:fld>
            <a:endParaRPr lang="en-US" altLang="en-US"/>
          </a:p>
        </p:txBody>
      </p:sp>
    </p:spTree>
    <p:extLst>
      <p:ext uri="{BB962C8B-B14F-4D97-AF65-F5344CB8AC3E}">
        <p14:creationId xmlns:p14="http://schemas.microsoft.com/office/powerpoint/2010/main" val="3190341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9" name="Rectangle 8"/>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B6BAB264-3195-4396-AD01-7CCEE30ED4FC}" type="slidenum">
              <a:rPr lang="en-US" altLang="en-US" smtClean="0"/>
              <a:pPr/>
              <a:t>‹#›</a:t>
            </a:fld>
            <a:endParaRPr lang="en-US" altLang="en-US"/>
          </a:p>
        </p:txBody>
      </p:sp>
    </p:spTree>
    <p:extLst>
      <p:ext uri="{BB962C8B-B14F-4D97-AF65-F5344CB8AC3E}">
        <p14:creationId xmlns:p14="http://schemas.microsoft.com/office/powerpoint/2010/main" val="296866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7" name="Rectangle 16"/>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p:cNvSpPr txBox="1"/>
          <p:nvPr/>
        </p:nvSpPr>
        <p:spPr>
          <a:xfrm>
            <a:off x="1179466" y="1127642"/>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485983" y="1296618"/>
            <a:ext cx="2120703" cy="1889075"/>
          </a:xfrm>
        </p:spPr>
        <p:txBody>
          <a:bodyPr anchor="b">
            <a:normAutofit/>
          </a:bodyPr>
          <a:lstStyle>
            <a:lvl1pPr algn="l">
              <a:defRPr sz="2000"/>
            </a:lvl1pPr>
          </a:lstStyle>
          <a:p>
            <a:r>
              <a:rPr lang="en-GB"/>
              <a:t>Click to edit Master title style</a:t>
            </a:r>
            <a:endParaRPr lang="en-US" dirty="0"/>
          </a:p>
        </p:txBody>
      </p:sp>
      <p:sp>
        <p:nvSpPr>
          <p:cNvPr id="3" name="Content Placeholder 2"/>
          <p:cNvSpPr>
            <a:spLocks noGrp="1"/>
          </p:cNvSpPr>
          <p:nvPr>
            <p:ph idx="1"/>
          </p:nvPr>
        </p:nvSpPr>
        <p:spPr>
          <a:xfrm>
            <a:off x="4088538" y="805818"/>
            <a:ext cx="375566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5982" y="3186155"/>
            <a:ext cx="2120703" cy="2386397"/>
          </a:xfrm>
        </p:spPr>
        <p:txBody>
          <a:bodyPr>
            <a:normAutofit/>
          </a:bodyPr>
          <a:lstStyle>
            <a:lvl1pPr marL="0" indent="0" algn="l">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A621246-C3E8-439A-A44F-1DD9033BE747}" type="slidenum">
              <a:rPr lang="en-US" altLang="en-US" smtClean="0"/>
              <a:pPr/>
              <a:t>‹#›</a:t>
            </a:fld>
            <a:endParaRPr lang="en-US" altLang="en-US"/>
          </a:p>
        </p:txBody>
      </p:sp>
    </p:spTree>
    <p:extLst>
      <p:ext uri="{BB962C8B-B14F-4D97-AF65-F5344CB8AC3E}">
        <p14:creationId xmlns:p14="http://schemas.microsoft.com/office/powerpoint/2010/main" val="2663166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TextBox 12"/>
          <p:cNvSpPr txBox="1"/>
          <p:nvPr/>
        </p:nvSpPr>
        <p:spPr>
          <a:xfrm>
            <a:off x="1179466" y="1127642"/>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3" name="Picture Placeholder 2"/>
          <p:cNvSpPr>
            <a:spLocks noGrp="1" noChangeAspect="1"/>
          </p:cNvSpPr>
          <p:nvPr>
            <p:ph type="pic" idx="1"/>
          </p:nvPr>
        </p:nvSpPr>
        <p:spPr>
          <a:xfrm>
            <a:off x="4582987" y="3229"/>
            <a:ext cx="3727769"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2" name="Title 1"/>
          <p:cNvSpPr>
            <a:spLocks noGrp="1"/>
          </p:cNvSpPr>
          <p:nvPr>
            <p:ph type="title"/>
          </p:nvPr>
        </p:nvSpPr>
        <p:spPr>
          <a:xfrm>
            <a:off x="1486671" y="1296618"/>
            <a:ext cx="2603212" cy="1886308"/>
          </a:xfrm>
        </p:spPr>
        <p:txBody>
          <a:bodyPr anchor="b">
            <a:normAutofit/>
          </a:bodyPr>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1485984" y="3182928"/>
            <a:ext cx="2603794" cy="2386394"/>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9F7C343E-F56C-4732-B314-9A12EED44B54}" type="slidenum">
              <a:rPr lang="en-US" altLang="en-US" smtClean="0"/>
              <a:pPr/>
              <a:t>‹#›</a:t>
            </a:fld>
            <a:endParaRPr lang="en-US" altLang="en-US"/>
          </a:p>
        </p:txBody>
      </p:sp>
    </p:spTree>
    <p:extLst>
      <p:ext uri="{BB962C8B-B14F-4D97-AF65-F5344CB8AC3E}">
        <p14:creationId xmlns:p14="http://schemas.microsoft.com/office/powerpoint/2010/main" val="2223682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TextBox 16"/>
          <p:cNvSpPr txBox="1"/>
          <p:nvPr/>
        </p:nvSpPr>
        <p:spPr>
          <a:xfrm>
            <a:off x="1651862" y="636541"/>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58857" y="808057"/>
            <a:ext cx="5885350"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2120792" y="2049878"/>
            <a:ext cx="5723414" cy="400006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51E01B8-1174-43A3-A8EF-099A8D7908C9}" type="slidenum">
              <a:rPr lang="en-US" altLang="en-US" smtClean="0"/>
              <a:pPr/>
              <a:t>‹#›</a:t>
            </a:fld>
            <a:endParaRPr lang="en-US" altLang="en-US"/>
          </a:p>
        </p:txBody>
      </p:sp>
    </p:spTree>
    <p:extLst>
      <p:ext uri="{BB962C8B-B14F-4D97-AF65-F5344CB8AC3E}">
        <p14:creationId xmlns:p14="http://schemas.microsoft.com/office/powerpoint/2010/main" val="2746247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8" name="Rectangle 17"/>
          <p:cNvSpPr/>
          <p:nvPr/>
        </p:nvSpPr>
        <p:spPr>
          <a:xfrm>
            <a:off x="1007534" y="0"/>
            <a:ext cx="7315560"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832116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TextBox 22"/>
          <p:cNvSpPr txBox="1"/>
          <p:nvPr/>
        </p:nvSpPr>
        <p:spPr>
          <a:xfrm rot="5400000">
            <a:off x="7688343" y="480678"/>
            <a:ext cx="311727" cy="338554"/>
          </a:xfrm>
          <a:prstGeom prst="rect">
            <a:avLst/>
          </a:prstGeom>
          <a:noFill/>
        </p:spPr>
        <p:txBody>
          <a:bodyPr wrap="square" rtlCol="0">
            <a:spAutoFit/>
          </a:bodyPr>
          <a:lstStyle/>
          <a:p>
            <a:pPr algn="r"/>
            <a:r>
              <a:rPr lang="en-US" sz="1600" dirty="0">
                <a:solidFill>
                  <a:schemeClr val="accent6"/>
                </a:solidFill>
                <a:latin typeface="Wingdings 3" panose="05040102010807070707" pitchFamily="18" charset="2"/>
              </a:rPr>
              <a:t>z</a:t>
            </a:r>
            <a:endParaRPr lang="en-US" sz="16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6849317" y="805818"/>
            <a:ext cx="99488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964598" y="970410"/>
            <a:ext cx="4715441"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09FEEF28-36E0-4998-8189-FB3FEAEED625}" type="slidenum">
              <a:rPr lang="en-US" altLang="en-US" smtClean="0"/>
              <a:pPr/>
              <a:t>‹#›</a:t>
            </a:fld>
            <a:endParaRPr lang="en-US" altLang="en-US"/>
          </a:p>
        </p:txBody>
      </p:sp>
    </p:spTree>
    <p:extLst>
      <p:ext uri="{BB962C8B-B14F-4D97-AF65-F5344CB8AC3E}">
        <p14:creationId xmlns:p14="http://schemas.microsoft.com/office/powerpoint/2010/main" val="2642816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7086600" cy="14478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61988" y="19050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4388" y="19050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4"/>
          <p:cNvSpPr>
            <a:spLocks noGrp="1" noChangeArrowheads="1"/>
          </p:cNvSpPr>
          <p:nvPr>
            <p:ph type="dt" sz="half" idx="10"/>
          </p:nvPr>
        </p:nvSpPr>
        <p:spPr>
          <a:ln/>
        </p:spPr>
        <p:txBody>
          <a:bodyPr/>
          <a:lstStyle>
            <a:lvl1pPr>
              <a:defRPr/>
            </a:lvl1pPr>
          </a:lstStyle>
          <a:p>
            <a:pPr>
              <a:defRPr/>
            </a:pPr>
            <a:endParaRPr lang="en-US"/>
          </a:p>
        </p:txBody>
      </p:sp>
      <p:sp>
        <p:nvSpPr>
          <p:cNvPr id="6" name="Rectangle 15"/>
          <p:cNvSpPr>
            <a:spLocks noGrp="1" noChangeArrowheads="1"/>
          </p:cNvSpPr>
          <p:nvPr>
            <p:ph type="ftr" sz="quarter" idx="11"/>
          </p:nvPr>
        </p:nvSpPr>
        <p:spPr>
          <a:ln/>
        </p:spPr>
        <p:txBody>
          <a:bodyPr/>
          <a:lstStyle>
            <a:lvl1pPr>
              <a:defRPr/>
            </a:lvl1pPr>
          </a:lstStyle>
          <a:p>
            <a:pPr>
              <a:defRPr/>
            </a:pPr>
            <a:endParaRPr lang="en-US"/>
          </a:p>
        </p:txBody>
      </p:sp>
      <p:sp>
        <p:nvSpPr>
          <p:cNvPr id="7" name="Rectangle 16"/>
          <p:cNvSpPr>
            <a:spLocks noGrp="1" noChangeArrowheads="1"/>
          </p:cNvSpPr>
          <p:nvPr>
            <p:ph type="sldNum" sz="quarter" idx="12"/>
          </p:nvPr>
        </p:nvSpPr>
        <p:spPr>
          <a:ln/>
        </p:spPr>
        <p:txBody>
          <a:bodyPr/>
          <a:lstStyle>
            <a:lvl1pPr>
              <a:defRPr/>
            </a:lvl1pPr>
          </a:lstStyle>
          <a:p>
            <a:fld id="{7EE6CB54-6E0A-4314-8894-2972E7D675D4}" type="slidenum">
              <a:rPr lang="en-US" altLang="en-US"/>
              <a:pPr/>
              <a:t>‹#›</a:t>
            </a:fld>
            <a:endParaRPr lang="en-US" altLang="en-US"/>
          </a:p>
        </p:txBody>
      </p:sp>
    </p:spTree>
    <p:extLst>
      <p:ext uri="{BB962C8B-B14F-4D97-AF65-F5344CB8AC3E}">
        <p14:creationId xmlns:p14="http://schemas.microsoft.com/office/powerpoint/2010/main" val="11915407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7086600" cy="14478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61988" y="19050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24388" y="19050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24388" y="40386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14"/>
          <p:cNvSpPr>
            <a:spLocks noGrp="1" noChangeArrowheads="1"/>
          </p:cNvSpPr>
          <p:nvPr>
            <p:ph type="dt" sz="half" idx="10"/>
          </p:nvPr>
        </p:nvSpPr>
        <p:spPr>
          <a:ln/>
        </p:spPr>
        <p:txBody>
          <a:bodyPr/>
          <a:lstStyle>
            <a:lvl1pPr>
              <a:defRPr/>
            </a:lvl1pPr>
          </a:lstStyle>
          <a:p>
            <a:pPr>
              <a:defRPr/>
            </a:pPr>
            <a:endParaRPr lang="en-US"/>
          </a:p>
        </p:txBody>
      </p:sp>
      <p:sp>
        <p:nvSpPr>
          <p:cNvPr id="7" name="Rectangle 15"/>
          <p:cNvSpPr>
            <a:spLocks noGrp="1" noChangeArrowheads="1"/>
          </p:cNvSpPr>
          <p:nvPr>
            <p:ph type="ftr" sz="quarter" idx="11"/>
          </p:nvPr>
        </p:nvSpPr>
        <p:spPr>
          <a:ln/>
        </p:spPr>
        <p:txBody>
          <a:bodyPr/>
          <a:lstStyle>
            <a:lvl1pPr>
              <a:defRPr/>
            </a:lvl1pPr>
          </a:lstStyle>
          <a:p>
            <a:pPr>
              <a:defRPr/>
            </a:pPr>
            <a:endParaRPr lang="en-US"/>
          </a:p>
        </p:txBody>
      </p:sp>
      <p:sp>
        <p:nvSpPr>
          <p:cNvPr id="8" name="Rectangle 16"/>
          <p:cNvSpPr>
            <a:spLocks noGrp="1" noChangeArrowheads="1"/>
          </p:cNvSpPr>
          <p:nvPr>
            <p:ph type="sldNum" sz="quarter" idx="12"/>
          </p:nvPr>
        </p:nvSpPr>
        <p:spPr>
          <a:ln/>
        </p:spPr>
        <p:txBody>
          <a:bodyPr/>
          <a:lstStyle>
            <a:lvl1pPr>
              <a:defRPr/>
            </a:lvl1pPr>
          </a:lstStyle>
          <a:p>
            <a:fld id="{2AE6E9BF-3A9A-4A86-B4BD-9AEC23223F3A}" type="slidenum">
              <a:rPr lang="en-US" altLang="en-US"/>
              <a:pPr/>
              <a:t>‹#›</a:t>
            </a:fld>
            <a:endParaRPr lang="en-US" altLang="en-US"/>
          </a:p>
        </p:txBody>
      </p:sp>
    </p:spTree>
    <p:extLst>
      <p:ext uri="{BB962C8B-B14F-4D97-AF65-F5344CB8AC3E}">
        <p14:creationId xmlns:p14="http://schemas.microsoft.com/office/powerpoint/2010/main" val="3473307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371060" y="2912532"/>
            <a:ext cx="7772939" cy="3945467"/>
          </a:xfrm>
          <a:prstGeom prst="rect">
            <a:avLst/>
          </a:prstGeom>
        </p:spPr>
      </p:pic>
      <p:pic>
        <p:nvPicPr>
          <p:cNvPr id="15" name="Picture 14"/>
          <p:cNvPicPr>
            <a:picLocks noChangeAspect="1"/>
          </p:cNvPicPr>
          <p:nvPr/>
        </p:nvPicPr>
        <p:blipFill rotWithShape="1">
          <a:blip r:embed="rId16">
            <a:extLst>
              <a:ext uri="{28A0092B-C50C-407E-A947-70E740481C1C}">
                <a14:useLocalDpi xmlns:a14="http://schemas.microsoft.com/office/drawing/2010/main" val="0"/>
              </a:ext>
            </a:extLst>
          </a:blip>
          <a:srcRect r="24998"/>
          <a:stretch/>
        </p:blipFill>
        <p:spPr>
          <a:xfrm>
            <a:off x="1" y="0"/>
            <a:ext cx="9143999" cy="6858000"/>
          </a:xfrm>
          <a:prstGeom prst="rect">
            <a:avLst/>
          </a:prstGeom>
        </p:spPr>
      </p:pic>
      <p:sp>
        <p:nvSpPr>
          <p:cNvPr id="12" name="Rectangle 11"/>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961317" y="808057"/>
            <a:ext cx="587801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126236" y="2049878"/>
            <a:ext cx="5713092" cy="400006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28294" y="5272451"/>
            <a:ext cx="2662729" cy="179188"/>
          </a:xfrm>
          <a:prstGeom prst="rect">
            <a:avLst/>
          </a:prstGeom>
        </p:spPr>
        <p:txBody>
          <a:bodyPr vert="horz" lIns="91440" tIns="18288" rIns="91440" bIns="45720" rtlCol="0" anchor="t"/>
          <a:lstStyle>
            <a:lvl1pPr algn="r">
              <a:defRPr sz="900">
                <a:solidFill>
                  <a:schemeClr val="tx1">
                    <a:tint val="75000"/>
                  </a:schemeClr>
                </a:solidFill>
                <a:latin typeface="+mn-lt"/>
              </a:defRPr>
            </a:lvl1pPr>
          </a:lstStyle>
          <a:p>
            <a:pPr>
              <a:defRPr/>
            </a:pPr>
            <a:endParaRPr lang="en-US"/>
          </a:p>
        </p:txBody>
      </p:sp>
      <p:sp>
        <p:nvSpPr>
          <p:cNvPr id="5" name="Footer Placeholder 4"/>
          <p:cNvSpPr>
            <a:spLocks noGrp="1"/>
          </p:cNvSpPr>
          <p:nvPr>
            <p:ph type="ftr" sz="quarter" idx="3"/>
          </p:nvPr>
        </p:nvSpPr>
        <p:spPr>
          <a:xfrm rot="5400000">
            <a:off x="-2258177" y="3658900"/>
            <a:ext cx="5885352" cy="183663"/>
          </a:xfrm>
          <a:prstGeom prst="rect">
            <a:avLst/>
          </a:prstGeom>
        </p:spPr>
        <p:txBody>
          <a:bodyPr vert="horz" lIns="91440" tIns="45720" rIns="91440" bIns="18288" rtlCol="0" anchor="b"/>
          <a:lstStyle>
            <a:lvl1pPr algn="r">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162136" y="164594"/>
            <a:ext cx="638312" cy="322850"/>
          </a:xfrm>
          <a:prstGeom prst="rect">
            <a:avLst/>
          </a:prstGeom>
        </p:spPr>
        <p:txBody>
          <a:bodyPr vert="horz" lIns="91440" tIns="45720" rIns="45720" bIns="45720" rtlCol="0" anchor="ctr"/>
          <a:lstStyle>
            <a:lvl1pPr algn="r">
              <a:defRPr sz="1600">
                <a:solidFill>
                  <a:schemeClr val="tx1">
                    <a:tint val="75000"/>
                  </a:schemeClr>
                </a:solidFill>
              </a:defRPr>
            </a:lvl1pPr>
          </a:lstStyle>
          <a:p>
            <a:fld id="{73D0B512-A19F-4038-A55A-44F4D92995AE}" type="slidenum">
              <a:rPr lang="en-US" altLang="en-US" smtClean="0"/>
              <a:pPr/>
              <a:t>‹#›</a:t>
            </a:fld>
            <a:endParaRPr lang="en-US" altLang="en-US"/>
          </a:p>
        </p:txBody>
      </p:sp>
    </p:spTree>
    <p:extLst>
      <p:ext uri="{BB962C8B-B14F-4D97-AF65-F5344CB8AC3E}">
        <p14:creationId xmlns:p14="http://schemas.microsoft.com/office/powerpoint/2010/main" val="1498808122"/>
      </p:ext>
    </p:extLst>
  </p:cSld>
  <p:clrMap bg1="dk1" tx1="lt1" bg2="dk2" tx2="lt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 id="2147483859" r:id="rId12"/>
    <p:sldLayoutId id="2147483860" r:id="rId13"/>
  </p:sldLayoutIdLst>
  <p:txStyles>
    <p:titleStyle>
      <a:lvl1pPr algn="r" defTabSz="685800" rtl="0" eaLnBrk="1" latinLnBrk="0" hangingPunct="1">
        <a:lnSpc>
          <a:spcPct val="90000"/>
        </a:lnSpc>
        <a:spcBef>
          <a:spcPct val="0"/>
        </a:spcBef>
        <a:buNone/>
        <a:defRPr sz="2800" b="0" i="0" kern="1200" cap="none">
          <a:solidFill>
            <a:schemeClr val="tx1"/>
          </a:solidFill>
          <a:effectLst/>
          <a:latin typeface="+mj-lt"/>
          <a:ea typeface="+mj-ea"/>
          <a:cs typeface="+mj-cs"/>
        </a:defRPr>
      </a:lvl1pPr>
    </p:titleStyle>
    <p:bodyStyle>
      <a:lvl1pPr marL="258366" indent="-258366" algn="l" defTabSz="685800" rtl="0" eaLnBrk="1" latinLnBrk="0" hangingPunct="1">
        <a:lnSpc>
          <a:spcPct val="120000"/>
        </a:lnSpc>
        <a:spcBef>
          <a:spcPts val="750"/>
        </a:spcBef>
        <a:spcAft>
          <a:spcPts val="45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1pPr>
      <a:lvl2pPr marL="596504" indent="-253604"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2pPr>
      <a:lvl3pPr marL="944166" indent="-25836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3pPr>
      <a:lvl4pPr marL="1282304" indent="-253604"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4pPr>
      <a:lvl5pPr marL="1629966" indent="-258366"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1975104"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6pPr>
      <a:lvl7pPr marL="2322576"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7pPr>
      <a:lvl8pPr marL="2670048"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8pPr>
      <a:lvl9pPr marL="3017520" indent="-256032" algn="l" defTabSz="685800" rtl="0" eaLnBrk="1" latinLnBrk="0" hangingPunct="1">
        <a:lnSpc>
          <a:spcPct val="120000"/>
        </a:lnSpc>
        <a:spcBef>
          <a:spcPts val="375"/>
        </a:spcBef>
        <a:spcAft>
          <a:spcPts val="450"/>
        </a:spcAft>
        <a:buClr>
          <a:schemeClr val="accent6"/>
        </a:buClr>
        <a:buSzPct val="90000"/>
        <a:buFont typeface="Wingdings" panose="05000000000000000000" pitchFamily="2" charset="2"/>
        <a:buChar char="§"/>
        <a:defRPr sz="11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hyperlink" Target="http://images.google.com/imgres?imgurl=americanhistory.si.edu/youmus/images/piano.jpg&amp;imgrefurl=http://americanhistory.si.edu/youmus/ex22musi.htm&amp;hl=en&amp;h=344&amp;w=218&amp;start=1&amp;prev=/images?q=piano&amp;svnum=10&amp;hl=en&amp;lr=&amp;ie=UTF-8&amp;oe=UTF-8&amp;sa=G"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hyperlink" Target="http://images.google.com/imgres?imgurl=www.lmu.ac.uk/ces/lss/Graphics/Sprint%2520start.jpg&amp;imgrefurl=http://www.lmu.ac.uk/ces/lss/courses%2520index.htm&amp;hl=en&amp;h=366&amp;w=555&amp;start=15&amp;prev=/images?q=sprint+start&amp;svnum=10&amp;hl=en&amp;lr=&amp;ie=UTF-8&amp;oe=UTF-8&amp;sa=G" TargetMode="External"/><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images.google.co.uk/imgres?imgurl=http://www.amgmedia.com/freephotos/fire.jpg&amp;imgrefurl=http://www.amgmedia.com/freephotos/free-photos-3.html&amp;h=800&amp;w=600&amp;sz=707&amp;tbnid=FFHmZnzb4SJszM:&amp;tbnh=142&amp;tbnw=106&amp;hl=en&amp;start=4&amp;prev=/images?q=fire&amp;svnum=10&amp;hl=en&amp;lr=" TargetMode="External"/><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hyperlink" Target="http://images.google.co.uk/imgres?imgurl=http://www.physics.utoronto.ca/~smorris/edl/icicleripples/icicle_out2.jpg&amp;imgrefurl=http://www.physics.utoronto.ca/~smorris/edl/icicleripples/icicleripples.html&amp;h=678&amp;w=411&amp;sz=64&amp;tbnid=un-Xbjws0wDBPM:&amp;tbnh=137&amp;tbnw=83&amp;hl=en&amp;start=7&amp;prev=/images?q=Icicle&amp;svnum=10&amp;hl=en&amp;lr=" TargetMode="External"/><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hyperlink" Target="http://images.google.com/imgres?imgurl=www.efit.com/images/article_images/Id-631.jpg&amp;imgrefurl=http://www.efit.com/servlet/article/cycling/631.html&amp;hl=en&amp;h=150&amp;w=125&amp;start=10&amp;prev=/images?q=cyclists+legs&amp;svnum=10&amp;hl=en&amp;lr=&amp;ie=UTF-8&amp;oe=UTF-8&amp;sa=G" TargetMode="External"/><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hyperlink" Target="http://images.google.com/imgres?imgurl=www.st-agnes.org/~lstinson/webpages/gymnast.gif&amp;imgrefurl=http://www.st-agnes.org/~lstinson/webpages/kinpot.htm&amp;hl=en&amp;h=621&amp;w=373&amp;start=2&amp;prev=/images?q=gymnast&amp;svnum=10&amp;hl=en&amp;lr=&amp;ie=UTF-8&amp;oe=UTF-8&amp;sa=G" TargetMode="External"/><Relationship Id="rId7" Type="http://schemas.openxmlformats.org/officeDocument/2006/relationships/hyperlink" Target="http://images.google.com/imgres?imgurl=www.fotosearch.com/comp/phd/PHD319/SS34006.JPG&amp;imgrefurl=http://www.fotosearch.com/PHD319/ss34006/&amp;hl=en&amp;h=300&amp;w=198&amp;start=55&amp;prev=/images?q=throwing+javelin&amp;start=40&amp;svnum=10&amp;hl=en&amp;lr=&amp;ie=UTF-8&amp;oe=UTF-8&amp;sa=N"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13.jpeg"/><Relationship Id="rId5" Type="http://schemas.openxmlformats.org/officeDocument/2006/relationships/hyperlink" Target="http://images.google.com/imgres?imgurl=www.bigeast.org/sports/xcountry/images/running.jpg&amp;imgrefurl=http://www.bigeast.org/sports/xcountry/releases/11-20-00.asp&amp;hl=en&amp;h=422&amp;w=454&amp;start=29&amp;prev=/images?q=running&amp;start=20&amp;svnum=10&amp;hl=en&amp;lr=&amp;ie=UTF-8&amp;oe=UTF-8&amp;sa=N" TargetMode="Externa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images.google.co.uk/imgres?imgurl=http://1.im.cz/n/photo/00/37/19fkycg-topsirka.jpg&amp;imgrefurl=http://www.sport.cz/04/82/13.html&amp;h=259&amp;w=350&amp;sz=16&amp;tbnid=x-sPfc-J7CLoPM:&amp;tbnh=85&amp;tbnw=116&amp;hl=en&amp;start=13&amp;prev=/images?q=Ian+thorpe&amp;svnum=10&amp;hl=en&amp;lr="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hyperlink" Target="http://images.google.co.uk/imgres?imgurl=http://1.im.cz/n/photo/00/37/19fkycg-topsirka.jpg&amp;imgrefurl=http://www.sport.cz/04/82/13.html&amp;h=259&amp;w=350&amp;sz=16&amp;tbnid=x-sPfc-J7CLoPM:&amp;tbnh=85&amp;tbnw=116&amp;hl=en&amp;start=13&amp;prev=/images?q=Ian+thorpe&amp;svnum=10&amp;hl=en&amp;lr="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images.google.co.uk/imgres?imgurl=http://www.stalbans.gov.uk/leisure/sports/facilities/brands/images/girl.jpg&amp;imgrefurl=http://www.stalbans.gov.uk/leisure/sports/facilities/brands/tennis.htm&amp;h=267&amp;w=200&amp;sz=8&amp;tbnid=UEoslwENyrq0aM:&amp;tbnh=108&amp;tbnw=80&amp;hl=en&amp;start=9&amp;prev=/images?q=holding+tennis+racquet&amp;svnum=10&amp;hl=en&amp;lr=" TargetMode="Externa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17.jpeg"/><Relationship Id="rId5" Type="http://schemas.openxmlformats.org/officeDocument/2006/relationships/hyperlink" Target="http://images.google.co.uk/imgres?imgurl=http://www.golocaljamaica.com/netball/Day1/images/3.jpg&amp;imgrefurl=http://www.golocaljamaica.com/netball/Day1/pages/3.htm&amp;h=500&amp;w=435&amp;sz=26&amp;tbnid=HrZnRAwQyxq92M:&amp;tbnh=127&amp;tbnw=110&amp;hl=en&amp;start=42&amp;prev=/images?q=pass+netball&amp;start=40&amp;svnum=10&amp;hl=en&amp;lr=&amp;sa=N" TargetMode="Externa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hyperlink" Target="http://images.google.com/imgres?imgurl=www.enel.ucalgary.ca/~shannon/cindybail.jpg&amp;imgrefurl=http://www.enel.ucalgary.ca/~shannon/snowbails.html&amp;hl=en&amp;h=548&amp;w=799&amp;start=11&amp;prev=/images?q=falling+over+skiing&amp;svnum=10&amp;hl=en&amp;lr=&amp;ie=UTF-8&amp;oe=UTF-8&amp;sa=G" TargetMode="External"/><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image" Target="../media/image19.jpeg"/><Relationship Id="rId5" Type="http://schemas.openxmlformats.org/officeDocument/2006/relationships/hyperlink" Target="http://images.google.com/imgres?imgurl=ski-zermatt.com/mattnet/pics/niki.jpg&amp;imgrefurl=http://ski-zermatt.com/photo_tours/pic_tr6.html&amp;hl=en&amp;h=393&amp;w=640&amp;start=3&amp;prev=/images?q=falling+over+skiing&amp;svnum=10&amp;hl=en&amp;lr=&amp;ie=UTF-8&amp;oe=UTF-8&amp;sa=G" TargetMode="Externa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3" Type="http://schemas.openxmlformats.org/officeDocument/2006/relationships/hyperlink" Target="http://images.google.com/imgres?imgurl=www2.eng.cam.ac.uk/~dkk20/images/skiing/snowboarding.jpg&amp;imgrefurl=http://www2.eng.cam.ac.uk/~dkk20/images/skiing/&amp;hl=en&amp;h=328&amp;w=232&amp;start=3&amp;prev=/images?q=snowboarding&amp;svnum=10&amp;hl=en&amp;lr=&amp;ie=UTF-8&amp;oe=UTF-8&amp;sa=G" TargetMode="External"/><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image" Target="../media/image21.jpeg"/><Relationship Id="rId5" Type="http://schemas.openxmlformats.org/officeDocument/2006/relationships/hyperlink" Target="http://images.google.com/imgres?imgurl=people.pwf.cam.ac.uk/isg21/photos/Skiing/C3.jpg&amp;imgrefurl=http://people.pwf.cam.ac.uk/isg21/photos/Skiing/C.html&amp;hl=en&amp;h=1154&amp;w=764&amp;start=5&amp;prev=/images?q=skiing+snowplough&amp;svnum=10&amp;hl=en&amp;lr=&amp;ie=UTF-8&amp;oe=UTF-8&amp;sa=G" TargetMode="Externa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3" Type="http://schemas.openxmlformats.org/officeDocument/2006/relationships/hyperlink" Target="http://images.google.com/imgres?imgurl=www.stanford.edu/~maxk/skiing.jpg&amp;imgrefurl=http://www.stanford.edu/~maxk/&amp;hl=en&amp;h=481&amp;w=733&amp;start=21&amp;prev=/images?q=skiing+&amp;start=20&amp;svnum=10&amp;hl=en&amp;lr=&amp;ie=UTF-8&amp;oe=UTF-8&amp;sa=N" TargetMode="External"/><Relationship Id="rId2" Type="http://schemas.openxmlformats.org/officeDocument/2006/relationships/notesSlide" Target="../notesSlides/notesSlide24.xml"/><Relationship Id="rId1" Type="http://schemas.openxmlformats.org/officeDocument/2006/relationships/slideLayout" Target="../slideLayouts/slideLayout13.xml"/><Relationship Id="rId6" Type="http://schemas.openxmlformats.org/officeDocument/2006/relationships/image" Target="../media/image23.jpeg"/><Relationship Id="rId5" Type="http://schemas.openxmlformats.org/officeDocument/2006/relationships/hyperlink" Target="http://images.google.com/imgres?imgurl=www.skius.com/telluride/Images/snow_lg.jpg&amp;imgrefurl=http://www.skius.com/telluride/snowboarding.htm&amp;hl=en&amp;h=265&amp;w=292&amp;start=21&amp;prev=/images?q=snowboarding+expert&amp;start=20&amp;svnum=10&amp;hl=en&amp;lr=&amp;ie=UTF-8&amp;oe=UTF-8&amp;sa=N" TargetMode="External"/><Relationship Id="rId4" Type="http://schemas.openxmlformats.org/officeDocument/2006/relationships/image" Target="../media/image22.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images.google.com/imgres?imgurl=www.asrc.org/images/k_blocks.jpg&amp;imgrefurl=http://www.asrc.org/swim_pictures.htm&amp;hl=en&amp;h=480&amp;w=640&amp;start=2&amp;prev=/images?q=swimming+blocks&amp;svnum=10&amp;hl=en&amp;lr=&amp;ie=UTF-8&amp;oe=UTF-8&amp;sa=G" TargetMode="External"/><Relationship Id="rId2" Type="http://schemas.openxmlformats.org/officeDocument/2006/relationships/notesSlide" Target="../notesSlides/notesSlide26.xml"/><Relationship Id="rId1" Type="http://schemas.openxmlformats.org/officeDocument/2006/relationships/slideLayout" Target="../slideLayouts/slideLayout13.xml"/><Relationship Id="rId6" Type="http://schemas.openxmlformats.org/officeDocument/2006/relationships/image" Target="../media/image25.jpeg"/><Relationship Id="rId5" Type="http://schemas.openxmlformats.org/officeDocument/2006/relationships/hyperlink" Target="http://images.google.com/imgres?imgurl=www.where2shoot.info/images/shooter.jpg&amp;imgrefurl=http://www.where2shoot.info/index2.htm&amp;hl=en&amp;h=164&amp;w=200&amp;start=16&amp;prev=/images?q=clay+pigeon+shooting&amp;svnum=10&amp;hl=en&amp;lr=&amp;ie=UTF-8&amp;oe=UTF-8&amp;sa=G" TargetMode="External"/><Relationship Id="rId4" Type="http://schemas.openxmlformats.org/officeDocument/2006/relationships/image" Target="../media/image24.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hyperlink" Target="https://www.ncbi.nlm.nih.gov/pmc/articles/PMC3773509/pdf/nihms-502120.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2" name="Picture 3081">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3084" name="Rectangle 3083">
            <a:extLst>
              <a:ext uri="{FF2B5EF4-FFF2-40B4-BE49-F238E27FC236}">
                <a16:creationId xmlns:a16="http://schemas.microsoft.com/office/drawing/2014/main" id="{60DFF115-119D-479E-9D15-475C47026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1"/>
          </a:xfrm>
          <a:prstGeom prst="rect">
            <a:avLst/>
          </a:prstGeom>
          <a:solidFill>
            <a:schemeClr val="accent6">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Rectangle 3085">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88" name="Rectangle 3087">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130" y="0"/>
            <a:ext cx="71925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74" name="Rectangle 2"/>
          <p:cNvSpPr>
            <a:spLocks noGrp="1" noChangeArrowheads="1"/>
          </p:cNvSpPr>
          <p:nvPr>
            <p:ph type="ctrTitle"/>
          </p:nvPr>
        </p:nvSpPr>
        <p:spPr>
          <a:xfrm>
            <a:off x="997713" y="487443"/>
            <a:ext cx="6384825" cy="5117852"/>
          </a:xfrm>
        </p:spPr>
        <p:txBody>
          <a:bodyPr anchor="ctr">
            <a:normAutofit/>
          </a:bodyPr>
          <a:lstStyle/>
          <a:p>
            <a:pPr algn="l" eaLnBrk="1" hangingPunct="1"/>
            <a:r>
              <a:rPr lang="en-GB" altLang="en-US" sz="7100" dirty="0"/>
              <a:t>Skill Acquisition: Stages of Learning</a:t>
            </a:r>
            <a:br>
              <a:rPr lang="en-GB" altLang="en-US" sz="7100" dirty="0"/>
            </a:br>
            <a:endParaRPr lang="en-GB" altLang="en-US" sz="7100" dirty="0"/>
          </a:p>
        </p:txBody>
      </p:sp>
      <p:sp>
        <p:nvSpPr>
          <p:cNvPr id="3075" name="Rectangle 3"/>
          <p:cNvSpPr>
            <a:spLocks noGrp="1" noChangeArrowheads="1"/>
          </p:cNvSpPr>
          <p:nvPr>
            <p:ph type="subTitle" idx="1"/>
          </p:nvPr>
        </p:nvSpPr>
        <p:spPr>
          <a:xfrm>
            <a:off x="2122245" y="5657222"/>
            <a:ext cx="5550586" cy="923030"/>
          </a:xfrm>
        </p:spPr>
        <p:txBody>
          <a:bodyPr anchor="b">
            <a:normAutofit/>
          </a:bodyPr>
          <a:lstStyle/>
          <a:p>
            <a:pPr eaLnBrk="1" hangingPunct="1">
              <a:lnSpc>
                <a:spcPct val="110000"/>
              </a:lnSpc>
            </a:pPr>
            <a:endParaRPr lang="en-GB" altLang="en-US" sz="2100"/>
          </a:p>
          <a:p>
            <a:pPr eaLnBrk="1" hangingPunct="1">
              <a:lnSpc>
                <a:spcPct val="110000"/>
              </a:lnSpc>
            </a:pPr>
            <a:r>
              <a:rPr lang="en-GB" altLang="en-US" sz="2100"/>
              <a:t>Alison Connaughton</a:t>
            </a:r>
          </a:p>
        </p:txBody>
      </p:sp>
      <p:sp>
        <p:nvSpPr>
          <p:cNvPr id="3090" name="Rectangle 3089">
            <a:extLst>
              <a:ext uri="{FF2B5EF4-FFF2-40B4-BE49-F238E27FC236}">
                <a16:creationId xmlns:a16="http://schemas.microsoft.com/office/drawing/2014/main" id="{7E1CAA8C-D8F1-4D3B-87B4-4B17F3E28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09255" y="0"/>
            <a:ext cx="20574" cy="685800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3074"/>
                                        </p:tgtEl>
                                        <p:attrNameLst>
                                          <p:attrName>style.visibility</p:attrName>
                                        </p:attrNameLst>
                                      </p:cBhvr>
                                      <p:to>
                                        <p:strVal val="visible"/>
                                      </p:to>
                                    </p:set>
                                    <p:animEffect transition="in" filter="fade">
                                      <p:cBhvr>
                                        <p:cTn id="7" dur="700"/>
                                        <p:tgtEl>
                                          <p:spTgt spid="307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075">
                                            <p:txEl>
                                              <p:pRg st="1" end="1"/>
                                            </p:txEl>
                                          </p:spTgt>
                                        </p:tgtEl>
                                        <p:attrNameLst>
                                          <p:attrName>style.visibility</p:attrName>
                                        </p:attrNameLst>
                                      </p:cBhvr>
                                      <p:to>
                                        <p:strVal val="visible"/>
                                      </p:to>
                                    </p:set>
                                    <p:animEffect transition="in" filter="fade">
                                      <p:cBhvr>
                                        <p:cTn id="10" dur="700"/>
                                        <p:tgtEl>
                                          <p:spTgt spid="307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2" name="Rectangle 615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4" name="Oval 6153">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7581" y="985292"/>
            <a:ext cx="1008989" cy="1345319"/>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6" name="Picture 6155">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6146" name="Rectangle 2"/>
          <p:cNvSpPr>
            <a:spLocks noGrp="1" noChangeArrowheads="1"/>
          </p:cNvSpPr>
          <p:nvPr>
            <p:ph type="title"/>
          </p:nvPr>
        </p:nvSpPr>
        <p:spPr>
          <a:xfrm>
            <a:off x="1958856" y="1022548"/>
            <a:ext cx="5968748" cy="1308063"/>
          </a:xfrm>
        </p:spPr>
        <p:txBody>
          <a:bodyPr anchor="b">
            <a:normAutofit/>
          </a:bodyPr>
          <a:lstStyle/>
          <a:p>
            <a:pPr algn="l" eaLnBrk="1" hangingPunct="1"/>
            <a:r>
              <a:rPr lang="en-GB" altLang="en-US" sz="3800">
                <a:solidFill>
                  <a:srgbClr val="1F2D29"/>
                </a:solidFill>
              </a:rPr>
              <a:t>Learning Outcomes</a:t>
            </a:r>
          </a:p>
        </p:txBody>
      </p:sp>
      <p:sp>
        <p:nvSpPr>
          <p:cNvPr id="6158" name="Rectangle 6157">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147" name="Rectangle 3"/>
          <p:cNvSpPr>
            <a:spLocks noGrp="1" noChangeArrowheads="1"/>
          </p:cNvSpPr>
          <p:nvPr>
            <p:ph idx="1"/>
          </p:nvPr>
        </p:nvSpPr>
        <p:spPr>
          <a:xfrm>
            <a:off x="1727199" y="2641604"/>
            <a:ext cx="5716205" cy="3443107"/>
          </a:xfrm>
        </p:spPr>
        <p:txBody>
          <a:bodyPr anchor="t">
            <a:normAutofit/>
          </a:bodyPr>
          <a:lstStyle/>
          <a:p>
            <a:pPr eaLnBrk="1" hangingPunct="1">
              <a:lnSpc>
                <a:spcPct val="110000"/>
              </a:lnSpc>
            </a:pPr>
            <a:endParaRPr lang="en-GB" altLang="en-US" sz="1200">
              <a:solidFill>
                <a:srgbClr val="1F2D29"/>
              </a:solidFill>
            </a:endParaRPr>
          </a:p>
          <a:p>
            <a:pPr eaLnBrk="1" hangingPunct="1">
              <a:lnSpc>
                <a:spcPct val="110000"/>
              </a:lnSpc>
            </a:pPr>
            <a:r>
              <a:rPr lang="en-GB" altLang="en-US" sz="1200">
                <a:solidFill>
                  <a:srgbClr val="1F2D29"/>
                </a:solidFill>
              </a:rPr>
              <a:t>By the end of this lecture and associated   reading you should be able to:</a:t>
            </a:r>
          </a:p>
          <a:p>
            <a:pPr lvl="1" eaLnBrk="1" hangingPunct="1">
              <a:lnSpc>
                <a:spcPct val="110000"/>
              </a:lnSpc>
            </a:pPr>
            <a:r>
              <a:rPr lang="en-GB" altLang="en-US" sz="1200">
                <a:solidFill>
                  <a:srgbClr val="1F2D29"/>
                </a:solidFill>
                <a:ea typeface="Arial" panose="020B0604020202020204" pitchFamily="34" charset="0"/>
              </a:rPr>
              <a:t>Define </a:t>
            </a:r>
            <a:r>
              <a:rPr lang="ja-JP" altLang="en-GB" sz="1200">
                <a:solidFill>
                  <a:srgbClr val="1F2D29"/>
                </a:solidFill>
                <a:ea typeface="MS PGothic" panose="020B0600070205080204" pitchFamily="34" charset="-128"/>
              </a:rPr>
              <a:t>‘</a:t>
            </a:r>
            <a:r>
              <a:rPr lang="en-GB" altLang="ja-JP" sz="1200">
                <a:solidFill>
                  <a:srgbClr val="1F2D29"/>
                </a:solidFill>
                <a:ea typeface="MS PGothic" panose="020B0600070205080204" pitchFamily="34" charset="-128"/>
              </a:rPr>
              <a:t>skill</a:t>
            </a:r>
            <a:r>
              <a:rPr lang="ja-JP" altLang="en-GB" sz="1200">
                <a:solidFill>
                  <a:srgbClr val="1F2D29"/>
                </a:solidFill>
                <a:ea typeface="MS PGothic" panose="020B0600070205080204" pitchFamily="34" charset="-128"/>
              </a:rPr>
              <a:t>’</a:t>
            </a:r>
            <a:r>
              <a:rPr lang="en-GB" altLang="ja-JP" sz="1200">
                <a:solidFill>
                  <a:srgbClr val="1F2D29"/>
                </a:solidFill>
                <a:ea typeface="MS PGothic" panose="020B0600070205080204" pitchFamily="34" charset="-128"/>
              </a:rPr>
              <a:t> and identify the characteristics of a skilled performance</a:t>
            </a:r>
          </a:p>
          <a:p>
            <a:pPr lvl="1" eaLnBrk="1" hangingPunct="1">
              <a:lnSpc>
                <a:spcPct val="110000"/>
              </a:lnSpc>
            </a:pPr>
            <a:r>
              <a:rPr lang="en-GB" altLang="en-US" sz="1200">
                <a:solidFill>
                  <a:srgbClr val="1F2D29"/>
                </a:solidFill>
                <a:ea typeface="Arial" panose="020B0604020202020204" pitchFamily="34" charset="0"/>
              </a:rPr>
              <a:t>Classify sports skills as to whether they are open/closed, part/whole, gross/fine, self paced/externally paced, continuous/discrete. </a:t>
            </a:r>
          </a:p>
          <a:p>
            <a:pPr lvl="1" eaLnBrk="1" hangingPunct="1">
              <a:lnSpc>
                <a:spcPct val="110000"/>
              </a:lnSpc>
            </a:pPr>
            <a:r>
              <a:rPr lang="en-GB" altLang="en-US" sz="1200">
                <a:solidFill>
                  <a:srgbClr val="1F2D29"/>
                </a:solidFill>
                <a:ea typeface="Arial" panose="020B0604020202020204" pitchFamily="34" charset="0"/>
              </a:rPr>
              <a:t>Understand how a variety of abilities underlie motor skill learning and performance success.</a:t>
            </a:r>
          </a:p>
          <a:p>
            <a:pPr lvl="1" eaLnBrk="1" hangingPunct="1">
              <a:lnSpc>
                <a:spcPct val="110000"/>
              </a:lnSpc>
            </a:pPr>
            <a:r>
              <a:rPr lang="en-GB" altLang="en-US" sz="1200">
                <a:solidFill>
                  <a:srgbClr val="1F2D29"/>
                </a:solidFill>
                <a:ea typeface="Arial" panose="020B0604020202020204" pitchFamily="34" charset="0"/>
              </a:rPr>
              <a:t>Describe Fleishman</a:t>
            </a:r>
            <a:r>
              <a:rPr lang="ja-JP" altLang="en-GB" sz="1200">
                <a:solidFill>
                  <a:srgbClr val="1F2D29"/>
                </a:solidFill>
                <a:ea typeface="MS PGothic" panose="020B0600070205080204" pitchFamily="34" charset="-128"/>
              </a:rPr>
              <a:t>’</a:t>
            </a:r>
            <a:r>
              <a:rPr lang="en-GB" altLang="ja-JP" sz="1200">
                <a:solidFill>
                  <a:srgbClr val="1F2D29"/>
                </a:solidFill>
                <a:ea typeface="MS PGothic" panose="020B0600070205080204" pitchFamily="34" charset="-128"/>
              </a:rPr>
              <a:t>s (1984) taxonomy of human perceptual abilities.</a:t>
            </a:r>
          </a:p>
          <a:p>
            <a:pPr lvl="1" eaLnBrk="1" hangingPunct="1">
              <a:lnSpc>
                <a:spcPct val="110000"/>
              </a:lnSpc>
            </a:pPr>
            <a:r>
              <a:rPr lang="en-GB" altLang="en-US" sz="1200">
                <a:solidFill>
                  <a:srgbClr val="1F2D29"/>
                </a:solidFill>
                <a:ea typeface="Arial" panose="020B0604020202020204" pitchFamily="34" charset="0"/>
              </a:rPr>
              <a:t>Describe the three stages of learning according to Fitts &amp; Posner (1967) and Anderson (1995).</a:t>
            </a:r>
          </a:p>
          <a:p>
            <a:pPr lvl="1" eaLnBrk="1" hangingPunct="1">
              <a:lnSpc>
                <a:spcPct val="110000"/>
              </a:lnSpc>
            </a:pPr>
            <a:endParaRPr lang="en-GB" altLang="en-US" sz="1200">
              <a:solidFill>
                <a:srgbClr val="1F2D29"/>
              </a:solidFill>
              <a:ea typeface="Arial" panose="020B0604020202020204" pitchFamily="34" charset="0"/>
            </a:endParaRPr>
          </a:p>
        </p:txBody>
      </p:sp>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7177" name="Picture 7176">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p:spPr>
      </p:pic>
      <p:pic>
        <p:nvPicPr>
          <p:cNvPr id="7179" name="Picture 7178">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7181" name="Rectangle 7180">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183" name="Rectangle 7182">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185" name="Rectangle 7184">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187" name="Rectangle 7186">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189" name="TextBox 7188">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641225"/>
            <a:ext cx="311727"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7191" name="Rectangle 7190">
            <a:extLst>
              <a:ext uri="{FF2B5EF4-FFF2-40B4-BE49-F238E27FC236}">
                <a16:creationId xmlns:a16="http://schemas.microsoft.com/office/drawing/2014/main" id="{1FAD0390-34BF-40AC-9261-46DC940FC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93" name="Picture 7192">
            <a:extLst>
              <a:ext uri="{FF2B5EF4-FFF2-40B4-BE49-F238E27FC236}">
                <a16:creationId xmlns:a16="http://schemas.microsoft.com/office/drawing/2014/main" id="{60CB6B56-9C1C-44DD-B973-C2B1F233A2C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p:spPr>
      </p:pic>
      <p:pic>
        <p:nvPicPr>
          <p:cNvPr id="7195" name="Picture 7194">
            <a:extLst>
              <a:ext uri="{FF2B5EF4-FFF2-40B4-BE49-F238E27FC236}">
                <a16:creationId xmlns:a16="http://schemas.microsoft.com/office/drawing/2014/main" id="{FCA363CE-60DD-4ABB-A0E6-1294AB0FB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7197" name="Rectangle 7196">
            <a:extLst>
              <a:ext uri="{FF2B5EF4-FFF2-40B4-BE49-F238E27FC236}">
                <a16:creationId xmlns:a16="http://schemas.microsoft.com/office/drawing/2014/main" id="{B9F61B35-8B17-4284-8EC1-80628EE63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9" name="Rectangle 7198">
            <a:extLst>
              <a:ext uri="{FF2B5EF4-FFF2-40B4-BE49-F238E27FC236}">
                <a16:creationId xmlns:a16="http://schemas.microsoft.com/office/drawing/2014/main" id="{63D6F20C-3324-4FEE-A14F-84CEC82D1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01" name="Rectangle 7200">
            <a:extLst>
              <a:ext uri="{FF2B5EF4-FFF2-40B4-BE49-F238E27FC236}">
                <a16:creationId xmlns:a16="http://schemas.microsoft.com/office/drawing/2014/main" id="{25148D7B-86F6-4516-8EEA-A549827E4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p:cNvSpPr>
            <a:spLocks noGrp="1" noChangeArrowheads="1"/>
          </p:cNvSpPr>
          <p:nvPr>
            <p:ph type="title"/>
          </p:nvPr>
        </p:nvSpPr>
        <p:spPr>
          <a:xfrm>
            <a:off x="1477352" y="808056"/>
            <a:ext cx="6456028" cy="1077229"/>
          </a:xfrm>
        </p:spPr>
        <p:txBody>
          <a:bodyPr vert="horz" lIns="91440" tIns="45720" rIns="91440" bIns="45720" rtlCol="0" anchor="t">
            <a:normAutofit/>
          </a:bodyPr>
          <a:lstStyle/>
          <a:p>
            <a:pPr algn="l" defTabSz="914400"/>
            <a:r>
              <a:rPr lang="en-US" altLang="en-US" sz="3400"/>
              <a:t>Skill:</a:t>
            </a:r>
          </a:p>
        </p:txBody>
      </p:sp>
      <p:sp>
        <p:nvSpPr>
          <p:cNvPr id="7171" name="Rectangle 3"/>
          <p:cNvSpPr>
            <a:spLocks noGrp="1" noChangeArrowheads="1"/>
          </p:cNvSpPr>
          <p:nvPr>
            <p:ph type="body" sz="half" idx="1"/>
          </p:nvPr>
        </p:nvSpPr>
        <p:spPr>
          <a:xfrm>
            <a:off x="786049" y="332656"/>
            <a:ext cx="7533724" cy="6525344"/>
          </a:xfrm>
        </p:spPr>
        <p:txBody>
          <a:bodyPr vert="horz" lIns="91440" tIns="45720" rIns="91440" bIns="45720" rtlCol="0" anchor="ctr">
            <a:normAutofit/>
          </a:bodyPr>
          <a:lstStyle/>
          <a:p>
            <a:pPr defTabSz="914400">
              <a:lnSpc>
                <a:spcPct val="110000"/>
              </a:lnSpc>
              <a:spcAft>
                <a:spcPts val="600"/>
              </a:spcAft>
            </a:pPr>
            <a:endParaRPr lang="en-US" altLang="en-US" sz="1000" dirty="0"/>
          </a:p>
          <a:p>
            <a:pPr defTabSz="914400">
              <a:lnSpc>
                <a:spcPct val="110000"/>
              </a:lnSpc>
              <a:spcAft>
                <a:spcPts val="600"/>
              </a:spcAft>
            </a:pPr>
            <a:endParaRPr lang="en-US" altLang="en-US" sz="1000" dirty="0"/>
          </a:p>
          <a:p>
            <a:pPr defTabSz="914400">
              <a:lnSpc>
                <a:spcPct val="110000"/>
              </a:lnSpc>
              <a:spcAft>
                <a:spcPts val="600"/>
              </a:spcAft>
            </a:pPr>
            <a:r>
              <a:rPr lang="en-US" altLang="en-US" sz="1600" b="1" dirty="0"/>
              <a:t>What is Skill?</a:t>
            </a:r>
          </a:p>
          <a:p>
            <a:pPr defTabSz="914400">
              <a:lnSpc>
                <a:spcPct val="110000"/>
              </a:lnSpc>
              <a:spcAft>
                <a:spcPts val="600"/>
              </a:spcAft>
            </a:pPr>
            <a:r>
              <a:rPr lang="en-US" altLang="ja-JP" sz="1600" dirty="0"/>
              <a:t>‘a task that has a specific goal to achieve’ Magill (2001)</a:t>
            </a:r>
          </a:p>
          <a:p>
            <a:pPr defTabSz="914400">
              <a:lnSpc>
                <a:spcPct val="110000"/>
              </a:lnSpc>
              <a:spcAft>
                <a:spcPts val="600"/>
              </a:spcAft>
            </a:pPr>
            <a:r>
              <a:rPr lang="en-US" altLang="en-US" sz="1600" dirty="0"/>
              <a:t>E.g. multiplication is a fundamental skill of mathematics</a:t>
            </a:r>
          </a:p>
          <a:p>
            <a:pPr defTabSz="914400">
              <a:lnSpc>
                <a:spcPct val="110000"/>
              </a:lnSpc>
              <a:spcAft>
                <a:spcPts val="600"/>
              </a:spcAft>
            </a:pPr>
            <a:r>
              <a:rPr lang="en-US" altLang="en-US" sz="1600" dirty="0"/>
              <a:t>Playing a piano is a skill that takes practice</a:t>
            </a:r>
          </a:p>
          <a:p>
            <a:pPr lvl="1" defTabSz="914400">
              <a:lnSpc>
                <a:spcPct val="110000"/>
              </a:lnSpc>
              <a:spcAft>
                <a:spcPts val="600"/>
              </a:spcAft>
            </a:pPr>
            <a:r>
              <a:rPr lang="en-US" altLang="en-US" dirty="0"/>
              <a:t>Piano playing = motor skill</a:t>
            </a:r>
          </a:p>
          <a:p>
            <a:pPr defTabSz="914400">
              <a:lnSpc>
                <a:spcPct val="110000"/>
              </a:lnSpc>
              <a:spcAft>
                <a:spcPts val="600"/>
              </a:spcAft>
            </a:pPr>
            <a:endParaRPr lang="en-US" altLang="en-US" sz="1600" dirty="0"/>
          </a:p>
          <a:p>
            <a:pPr defTabSz="914400">
              <a:lnSpc>
                <a:spcPct val="110000"/>
              </a:lnSpc>
              <a:spcAft>
                <a:spcPts val="600"/>
              </a:spcAft>
            </a:pPr>
            <a:r>
              <a:rPr lang="en-US" altLang="ja-JP" sz="1600" dirty="0"/>
              <a:t>‘A skill that requires voluntary body and/or limb movement to achieve its goal’.</a:t>
            </a:r>
          </a:p>
          <a:p>
            <a:pPr defTabSz="914400">
              <a:lnSpc>
                <a:spcPct val="110000"/>
              </a:lnSpc>
              <a:spcAft>
                <a:spcPts val="600"/>
              </a:spcAft>
            </a:pPr>
            <a:r>
              <a:rPr lang="en-US" altLang="en-US" sz="1600" dirty="0"/>
              <a:t>Actions synonymous with skills - actions are goal-directed activities that consist of body and/or limb movements.</a:t>
            </a:r>
          </a:p>
          <a:p>
            <a:pPr defTabSz="914400">
              <a:lnSpc>
                <a:spcPct val="110000"/>
              </a:lnSpc>
              <a:spcAft>
                <a:spcPts val="600"/>
              </a:spcAft>
            </a:pPr>
            <a:endParaRPr lang="en-US" altLang="en-US" sz="1600" dirty="0"/>
          </a:p>
          <a:p>
            <a:pPr defTabSz="914400">
              <a:lnSpc>
                <a:spcPct val="110000"/>
              </a:lnSpc>
              <a:spcAft>
                <a:spcPts val="600"/>
              </a:spcAft>
            </a:pPr>
            <a:endParaRPr lang="en-US" altLang="en-US" sz="1000" dirty="0"/>
          </a:p>
        </p:txBody>
      </p:sp>
      <p:pic>
        <p:nvPicPr>
          <p:cNvPr id="7172" name="Picture 5" descr="piano">
            <a:hlinkClick r:id="rId6"/>
          </p:cNvPr>
          <p:cNvPicPr>
            <a:picLocks noGrp="1" noChangeAspect="1" noChangeArrowheads="1"/>
          </p:cNvPicPr>
          <p:nvPr>
            <p:ph sz="half" idx="2"/>
          </p:nvPr>
        </p:nvPicPr>
        <p:blipFill rotWithShape="1">
          <a:blip r:embed="rId7">
            <a:extLst>
              <a:ext uri="{28A0092B-C50C-407E-A947-70E740481C1C}">
                <a14:useLocalDpi xmlns:a14="http://schemas.microsoft.com/office/drawing/2010/main" val="0"/>
              </a:ext>
            </a:extLst>
          </a:blip>
          <a:srcRect l="13487" r="8663" b="2"/>
          <a:stretch/>
        </p:blipFill>
        <p:spPr>
          <a:xfrm>
            <a:off x="6476390" y="332656"/>
            <a:ext cx="1667131" cy="129624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7203" name="Rectangle 7202">
            <a:extLst>
              <a:ext uri="{FF2B5EF4-FFF2-40B4-BE49-F238E27FC236}">
                <a16:creationId xmlns:a16="http://schemas.microsoft.com/office/drawing/2014/main" id="{E3F52668-573E-409A-9976-4842BB9EAA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718"/>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blipFill rotWithShape="1">
          <a:blip r:embed="rId3"/>
          <a:stretch/>
        </a:blipFill>
        <a:effectLst/>
      </p:bgPr>
    </p:bg>
    <p:spTree>
      <p:nvGrpSpPr>
        <p:cNvPr id="1" name=""/>
        <p:cNvGrpSpPr/>
        <p:nvPr/>
      </p:nvGrpSpPr>
      <p:grpSpPr>
        <a:xfrm>
          <a:off x="0" y="0"/>
          <a:ext cx="0" cy="0"/>
          <a:chOff x="0" y="0"/>
          <a:chExt cx="0" cy="0"/>
        </a:xfrm>
      </p:grpSpPr>
      <p:sp useBgFill="1">
        <p:nvSpPr>
          <p:cNvPr id="163863" name="Rectangle 163862">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4" name="Picture 163863">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p:spPr>
      </p:pic>
      <p:pic>
        <p:nvPicPr>
          <p:cNvPr id="163865" name="Picture 163864">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163866" name="Rectangle 163865">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7" name="Rectangle 163866">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42" name="Rectangle 2"/>
          <p:cNvSpPr>
            <a:spLocks noGrp="1" noChangeArrowheads="1"/>
          </p:cNvSpPr>
          <p:nvPr>
            <p:ph type="title"/>
          </p:nvPr>
        </p:nvSpPr>
        <p:spPr>
          <a:xfrm>
            <a:off x="4777106" y="808056"/>
            <a:ext cx="3152523" cy="1077229"/>
          </a:xfrm>
        </p:spPr>
        <p:txBody>
          <a:bodyPr>
            <a:normAutofit/>
          </a:bodyPr>
          <a:lstStyle/>
          <a:p>
            <a:pPr algn="l" eaLnBrk="1" hangingPunct="1"/>
            <a:r>
              <a:rPr lang="en-GB" altLang="en-US"/>
              <a:t>Skill Definitions:</a:t>
            </a:r>
            <a:endParaRPr lang="en-US" altLang="en-US"/>
          </a:p>
        </p:txBody>
      </p:sp>
      <p:pic>
        <p:nvPicPr>
          <p:cNvPr id="163868" name="Picture 163867" descr="Light bulb on yellow background with sketched light beams and cord">
            <a:extLst>
              <a:ext uri="{FF2B5EF4-FFF2-40B4-BE49-F238E27FC236}">
                <a16:creationId xmlns:a16="http://schemas.microsoft.com/office/drawing/2014/main" id="{105742F6-94DD-0B45-96A2-C817140C5E4F}"/>
              </a:ext>
            </a:extLst>
          </p:cNvPr>
          <p:cNvPicPr>
            <a:picLocks noChangeAspect="1"/>
          </p:cNvPicPr>
          <p:nvPr/>
        </p:nvPicPr>
        <p:blipFill rotWithShape="1">
          <a:blip r:embed="rId6"/>
          <a:srcRect l="57252" r="12993"/>
          <a:stretch/>
        </p:blipFill>
        <p:spPr>
          <a:xfrm>
            <a:off x="754050" y="227"/>
            <a:ext cx="3318034" cy="6858000"/>
          </a:xfrm>
          <a:prstGeom prst="rect">
            <a:avLst/>
          </a:prstGeom>
          <a:ln w="12700">
            <a:solidFill>
              <a:schemeClr val="tx1"/>
            </a:solidFill>
          </a:ln>
        </p:spPr>
      </p:pic>
      <p:sp>
        <p:nvSpPr>
          <p:cNvPr id="163869" name="Rectangle 163868">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43" name="Rectangle 3"/>
          <p:cNvSpPr>
            <a:spLocks noGrp="1" noChangeArrowheads="1"/>
          </p:cNvSpPr>
          <p:nvPr>
            <p:ph idx="1"/>
          </p:nvPr>
        </p:nvSpPr>
        <p:spPr>
          <a:xfrm>
            <a:off x="4777105" y="2052116"/>
            <a:ext cx="3152524" cy="3997828"/>
          </a:xfrm>
        </p:spPr>
        <p:txBody>
          <a:bodyPr>
            <a:normAutofit/>
          </a:bodyPr>
          <a:lstStyle/>
          <a:p>
            <a:pPr eaLnBrk="1" hangingPunct="1">
              <a:lnSpc>
                <a:spcPct val="110000"/>
              </a:lnSpc>
            </a:pPr>
            <a:r>
              <a:rPr lang="ja-JP" altLang="en-GB" sz="1600"/>
              <a:t>“</a:t>
            </a:r>
            <a:r>
              <a:rPr lang="en-GB" altLang="ja-JP" sz="1600"/>
              <a:t>…skill is thought of as a quality of performance which does not solely depend upon a person</a:t>
            </a:r>
            <a:r>
              <a:rPr lang="ja-JP" altLang="en-GB" sz="1600"/>
              <a:t>’</a:t>
            </a:r>
            <a:r>
              <a:rPr lang="en-GB" altLang="ja-JP" sz="1600"/>
              <a:t>s fundamental innate capabilities, but must be developed through training, practice and experience.</a:t>
            </a:r>
            <a:r>
              <a:rPr lang="ja-JP" altLang="en-GB" sz="1600"/>
              <a:t>”</a:t>
            </a:r>
            <a:r>
              <a:rPr lang="en-GB" altLang="ja-JP" sz="1600"/>
              <a:t> (Welford, 1976, p.2)</a:t>
            </a:r>
          </a:p>
          <a:p>
            <a:pPr eaLnBrk="1" hangingPunct="1">
              <a:lnSpc>
                <a:spcPct val="110000"/>
              </a:lnSpc>
            </a:pPr>
            <a:r>
              <a:rPr lang="ja-JP" altLang="en-GB" sz="1600"/>
              <a:t>“</a:t>
            </a:r>
            <a:r>
              <a:rPr lang="en-GB" altLang="ja-JP" sz="1600"/>
              <a:t>Skill consists of the ability to bring about some end result with maximum capacity and minimum outlay of energy, or of time and energy.</a:t>
            </a:r>
            <a:r>
              <a:rPr lang="ja-JP" altLang="en-GB" sz="1600"/>
              <a:t>”</a:t>
            </a:r>
            <a:r>
              <a:rPr lang="en-GB" altLang="ja-JP" sz="1600"/>
              <a:t> (Guthrie, 1952, p.136)</a:t>
            </a:r>
            <a:endParaRPr lang="en-US" altLang="en-US" sz="1600"/>
          </a:p>
        </p:txBody>
      </p:sp>
      <p:sp>
        <p:nvSpPr>
          <p:cNvPr id="163870" name="Rectangle 163869">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718"/>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163842"/>
                                        </p:tgtEl>
                                        <p:attrNameLst>
                                          <p:attrName>style.visibility</p:attrName>
                                        </p:attrNameLst>
                                      </p:cBhvr>
                                      <p:to>
                                        <p:strVal val="visible"/>
                                      </p:to>
                                    </p:set>
                                    <p:anim calcmode="lin" valueType="num">
                                      <p:cBhvr>
                                        <p:cTn id="7" dur="500" fill="hold"/>
                                        <p:tgtEl>
                                          <p:spTgt spid="163842"/>
                                        </p:tgtEl>
                                        <p:attrNameLst>
                                          <p:attrName>ppt_w</p:attrName>
                                        </p:attrNameLst>
                                      </p:cBhvr>
                                      <p:tavLst>
                                        <p:tav tm="0">
                                          <p:val>
                                            <p:fltVal val="0"/>
                                          </p:val>
                                        </p:tav>
                                        <p:tav tm="100000">
                                          <p:val>
                                            <p:strVal val="#ppt_w"/>
                                          </p:val>
                                        </p:tav>
                                      </p:tavLst>
                                    </p:anim>
                                    <p:anim calcmode="lin" valueType="num">
                                      <p:cBhvr>
                                        <p:cTn id="8" dur="500" fill="hold"/>
                                        <p:tgtEl>
                                          <p:spTgt spid="16384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163843">
                                            <p:txEl>
                                              <p:pRg st="0" end="0"/>
                                            </p:txEl>
                                          </p:spTgt>
                                        </p:tgtEl>
                                        <p:attrNameLst>
                                          <p:attrName>style.visibility</p:attrName>
                                        </p:attrNameLst>
                                      </p:cBhvr>
                                      <p:to>
                                        <p:strVal val="visible"/>
                                      </p:to>
                                    </p:set>
                                    <p:anim calcmode="lin" valueType="num">
                                      <p:cBhvr>
                                        <p:cTn id="13" dur="500" fill="hold"/>
                                        <p:tgtEl>
                                          <p:spTgt spid="16384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16384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163843">
                                            <p:txEl>
                                              <p:pRg st="1" end="1"/>
                                            </p:txEl>
                                          </p:spTgt>
                                        </p:tgtEl>
                                        <p:attrNameLst>
                                          <p:attrName>style.visibility</p:attrName>
                                        </p:attrNameLst>
                                      </p:cBhvr>
                                      <p:to>
                                        <p:strVal val="visible"/>
                                      </p:to>
                                    </p:set>
                                    <p:anim calcmode="lin" valueType="num">
                                      <p:cBhvr>
                                        <p:cTn id="19" dur="500" fill="hold"/>
                                        <p:tgtEl>
                                          <p:spTgt spid="16384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163843">
                                            <p:txEl>
                                              <p:pRg st="1" end="1"/>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42" grpId="0"/>
      <p:bldP spid="163843"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a:xfrm>
            <a:off x="1619672" y="740896"/>
            <a:ext cx="2595563" cy="608013"/>
          </a:xfrm>
        </p:spPr>
        <p:txBody>
          <a:bodyPr/>
          <a:lstStyle/>
          <a:p>
            <a:pPr eaLnBrk="1" hangingPunct="1"/>
            <a:r>
              <a:rPr lang="en-GB" altLang="en-US" b="1" u="sng" dirty="0"/>
              <a:t>Task Analysis</a:t>
            </a:r>
          </a:p>
        </p:txBody>
      </p:sp>
      <p:sp>
        <p:nvSpPr>
          <p:cNvPr id="9220" name="Rectangle 3"/>
          <p:cNvSpPr>
            <a:spLocks noGrp="1" noChangeArrowheads="1"/>
          </p:cNvSpPr>
          <p:nvPr>
            <p:ph type="body" sz="half" idx="1"/>
          </p:nvPr>
        </p:nvSpPr>
        <p:spPr>
          <a:xfrm>
            <a:off x="661988" y="1557338"/>
            <a:ext cx="8482012" cy="4462462"/>
          </a:xfrm>
        </p:spPr>
        <p:txBody>
          <a:bodyPr/>
          <a:lstStyle/>
          <a:p>
            <a:pPr eaLnBrk="1" hangingPunct="1"/>
            <a:r>
              <a:rPr lang="en-GB" altLang="en-US" sz="2800" b="1"/>
              <a:t>Various Abilities with a Contribution to Skill</a:t>
            </a:r>
          </a:p>
        </p:txBody>
      </p:sp>
      <p:pic>
        <p:nvPicPr>
          <p:cNvPr id="115728" name="Picture 16" descr="Sprint%2520start">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3059113" y="2060575"/>
            <a:ext cx="2952750" cy="1152525"/>
          </a:xfrm>
        </p:spPr>
      </p:pic>
      <p:sp>
        <p:nvSpPr>
          <p:cNvPr id="115716" name="Rectangle 4"/>
          <p:cNvSpPr>
            <a:spLocks noChangeArrowheads="1"/>
          </p:cNvSpPr>
          <p:nvPr/>
        </p:nvSpPr>
        <p:spPr bwMode="auto">
          <a:xfrm>
            <a:off x="3059113" y="3068638"/>
            <a:ext cx="2952750" cy="936625"/>
          </a:xfrm>
          <a:prstGeom prst="rect">
            <a:avLst/>
          </a:prstGeom>
          <a:solidFill>
            <a:schemeClr val="accent1"/>
          </a:solidFill>
          <a:ln w="9525">
            <a:solidFill>
              <a:schemeClr val="tx1"/>
            </a:solidFill>
            <a:miter lim="800000"/>
            <a:headEnd/>
            <a:tailEnd/>
          </a:ln>
        </p:spPr>
        <p:txBody>
          <a:bodyPr wrap="none" anchor="ct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algn="ctr" eaLnBrk="1" hangingPunct="1"/>
            <a:r>
              <a:rPr kumimoji="0" lang="en-GB" altLang="en-US" sz="1800" b="1">
                <a:latin typeface="Arial" panose="020B0604020202020204" pitchFamily="34" charset="0"/>
              </a:rPr>
              <a:t>Skill</a:t>
            </a:r>
          </a:p>
          <a:p>
            <a:pPr algn="ctr" eaLnBrk="1" hangingPunct="1"/>
            <a:r>
              <a:rPr kumimoji="0" lang="en-GB" altLang="en-US" sz="1800" b="1">
                <a:latin typeface="Arial" panose="020B0604020202020204" pitchFamily="34" charset="0"/>
              </a:rPr>
              <a:t>(Sprint Start)</a:t>
            </a:r>
          </a:p>
        </p:txBody>
      </p:sp>
      <p:sp>
        <p:nvSpPr>
          <p:cNvPr id="115717" name="Oval 5"/>
          <p:cNvSpPr>
            <a:spLocks noChangeArrowheads="1"/>
          </p:cNvSpPr>
          <p:nvPr/>
        </p:nvSpPr>
        <p:spPr bwMode="auto">
          <a:xfrm>
            <a:off x="827088" y="5084763"/>
            <a:ext cx="1800225" cy="1512887"/>
          </a:xfrm>
          <a:prstGeom prst="ellipse">
            <a:avLst/>
          </a:prstGeom>
          <a:solidFill>
            <a:schemeClr val="accent1"/>
          </a:solidFill>
          <a:ln w="9525">
            <a:solidFill>
              <a:schemeClr val="tx1"/>
            </a:solidFill>
            <a:round/>
            <a:headEnd/>
            <a:tailEnd/>
          </a:ln>
        </p:spPr>
        <p:txBody>
          <a:bodyPr wrap="none" anchor="ct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algn="ctr" eaLnBrk="1" hangingPunct="1"/>
            <a:r>
              <a:rPr kumimoji="0" lang="en-GB" altLang="en-US" sz="1800" b="1">
                <a:latin typeface="Arial" panose="020B0604020202020204" pitchFamily="34" charset="0"/>
              </a:rPr>
              <a:t>Ability 1</a:t>
            </a:r>
          </a:p>
          <a:p>
            <a:pPr algn="ctr" eaLnBrk="1" hangingPunct="1"/>
            <a:r>
              <a:rPr kumimoji="0" lang="en-GB" altLang="en-US" sz="1800" b="1">
                <a:latin typeface="Arial" panose="020B0604020202020204" pitchFamily="34" charset="0"/>
              </a:rPr>
              <a:t>Reaction </a:t>
            </a:r>
          </a:p>
          <a:p>
            <a:pPr algn="ctr" eaLnBrk="1" hangingPunct="1"/>
            <a:r>
              <a:rPr kumimoji="0" lang="en-GB" altLang="en-US" sz="1800" b="1">
                <a:latin typeface="Arial" panose="020B0604020202020204" pitchFamily="34" charset="0"/>
              </a:rPr>
              <a:t>Time</a:t>
            </a:r>
          </a:p>
        </p:txBody>
      </p:sp>
      <p:sp>
        <p:nvSpPr>
          <p:cNvPr id="115718" name="Oval 6"/>
          <p:cNvSpPr>
            <a:spLocks noChangeArrowheads="1"/>
          </p:cNvSpPr>
          <p:nvPr/>
        </p:nvSpPr>
        <p:spPr bwMode="auto">
          <a:xfrm>
            <a:off x="3635375" y="5084763"/>
            <a:ext cx="1800225" cy="1512887"/>
          </a:xfrm>
          <a:prstGeom prst="ellipse">
            <a:avLst/>
          </a:prstGeom>
          <a:solidFill>
            <a:schemeClr val="accent1"/>
          </a:solidFill>
          <a:ln w="9525">
            <a:solidFill>
              <a:schemeClr val="tx1"/>
            </a:solidFill>
            <a:round/>
            <a:headEnd/>
            <a:tailEnd/>
          </a:ln>
        </p:spPr>
        <p:txBody>
          <a:bodyPr wrap="none" anchor="ct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algn="ctr" eaLnBrk="1" hangingPunct="1"/>
            <a:r>
              <a:rPr kumimoji="0" lang="en-GB" altLang="en-US" sz="1800" b="1">
                <a:latin typeface="Arial" panose="020B0604020202020204" pitchFamily="34" charset="0"/>
              </a:rPr>
              <a:t>Ability 2</a:t>
            </a:r>
          </a:p>
          <a:p>
            <a:pPr algn="ctr" eaLnBrk="1" hangingPunct="1"/>
            <a:r>
              <a:rPr kumimoji="0" lang="en-GB" altLang="en-US" sz="1800" b="1">
                <a:latin typeface="Arial" panose="020B0604020202020204" pitchFamily="34" charset="0"/>
              </a:rPr>
              <a:t>Speed of </a:t>
            </a:r>
          </a:p>
          <a:p>
            <a:pPr algn="ctr" eaLnBrk="1" hangingPunct="1"/>
            <a:r>
              <a:rPr kumimoji="0" lang="en-GB" altLang="en-US" sz="1800" b="1">
                <a:latin typeface="Arial" panose="020B0604020202020204" pitchFamily="34" charset="0"/>
              </a:rPr>
              <a:t>Movement</a:t>
            </a:r>
          </a:p>
        </p:txBody>
      </p:sp>
      <p:sp>
        <p:nvSpPr>
          <p:cNvPr id="115719" name="Oval 7"/>
          <p:cNvSpPr>
            <a:spLocks noChangeArrowheads="1"/>
          </p:cNvSpPr>
          <p:nvPr/>
        </p:nvSpPr>
        <p:spPr bwMode="auto">
          <a:xfrm>
            <a:off x="6516688" y="5013325"/>
            <a:ext cx="1800225" cy="1512888"/>
          </a:xfrm>
          <a:prstGeom prst="ellipse">
            <a:avLst/>
          </a:prstGeom>
          <a:solidFill>
            <a:schemeClr val="accent1"/>
          </a:solidFill>
          <a:ln w="9525">
            <a:solidFill>
              <a:schemeClr val="tx1"/>
            </a:solidFill>
            <a:round/>
            <a:headEnd/>
            <a:tailEnd/>
          </a:ln>
        </p:spPr>
        <p:txBody>
          <a:bodyPr wrap="none" anchor="ct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algn="ctr" eaLnBrk="1" hangingPunct="1"/>
            <a:r>
              <a:rPr kumimoji="0" lang="en-GB" altLang="en-US" sz="1800" b="1">
                <a:latin typeface="Arial" panose="020B0604020202020204" pitchFamily="34" charset="0"/>
              </a:rPr>
              <a:t>Ability 3</a:t>
            </a:r>
          </a:p>
          <a:p>
            <a:pPr algn="ctr" eaLnBrk="1" hangingPunct="1"/>
            <a:r>
              <a:rPr kumimoji="0" lang="en-GB" altLang="en-US" sz="1800" b="1">
                <a:latin typeface="Arial" panose="020B0604020202020204" pitchFamily="34" charset="0"/>
              </a:rPr>
              <a:t>Co-ordination</a:t>
            </a:r>
          </a:p>
        </p:txBody>
      </p:sp>
      <p:sp>
        <p:nvSpPr>
          <p:cNvPr id="9225" name="Line 8"/>
          <p:cNvSpPr>
            <a:spLocks noChangeShapeType="1"/>
          </p:cNvSpPr>
          <p:nvPr/>
        </p:nvSpPr>
        <p:spPr bwMode="auto">
          <a:xfrm flipH="1">
            <a:off x="2195513" y="4005263"/>
            <a:ext cx="1152525" cy="12239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6" name="Line 9"/>
          <p:cNvSpPr>
            <a:spLocks noChangeShapeType="1"/>
          </p:cNvSpPr>
          <p:nvPr/>
        </p:nvSpPr>
        <p:spPr bwMode="auto">
          <a:xfrm>
            <a:off x="4500563" y="4005263"/>
            <a:ext cx="0"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7" name="Line 10"/>
          <p:cNvSpPr>
            <a:spLocks noChangeShapeType="1"/>
          </p:cNvSpPr>
          <p:nvPr/>
        </p:nvSpPr>
        <p:spPr bwMode="auto">
          <a:xfrm>
            <a:off x="5580063" y="4005263"/>
            <a:ext cx="13684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15728"/>
                                        </p:tgtEl>
                                        <p:attrNameLst>
                                          <p:attrName>style.visibility</p:attrName>
                                        </p:attrNameLst>
                                      </p:cBhvr>
                                      <p:to>
                                        <p:strVal val="visible"/>
                                      </p:to>
                                    </p:set>
                                    <p:anim calcmode="lin" valueType="num">
                                      <p:cBhvr additive="base">
                                        <p:cTn id="7" dur="500" fill="hold"/>
                                        <p:tgtEl>
                                          <p:spTgt spid="115728"/>
                                        </p:tgtEl>
                                        <p:attrNameLst>
                                          <p:attrName>ppt_x</p:attrName>
                                        </p:attrNameLst>
                                      </p:cBhvr>
                                      <p:tavLst>
                                        <p:tav tm="0">
                                          <p:val>
                                            <p:strVal val="#ppt_x"/>
                                          </p:val>
                                        </p:tav>
                                        <p:tav tm="100000">
                                          <p:val>
                                            <p:strVal val="#ppt_x"/>
                                          </p:val>
                                        </p:tav>
                                      </p:tavLst>
                                    </p:anim>
                                    <p:anim calcmode="lin" valueType="num">
                                      <p:cBhvr additive="base">
                                        <p:cTn id="8" dur="500" fill="hold"/>
                                        <p:tgtEl>
                                          <p:spTgt spid="115728"/>
                                        </p:tgtEl>
                                        <p:attrNameLst>
                                          <p:attrName>ppt_y</p:attrName>
                                        </p:attrNameLst>
                                      </p:cBhvr>
                                      <p:tavLst>
                                        <p:tav tm="0">
                                          <p:val>
                                            <p:strVal val="1+#ppt_h/2"/>
                                          </p:val>
                                        </p:tav>
                                        <p:tav tm="100000">
                                          <p:val>
                                            <p:strVal val="#ppt_y"/>
                                          </p:val>
                                        </p:tav>
                                      </p:tavLst>
                                    </p:anim>
                                  </p:childTnLst>
                                </p:cTn>
                              </p:par>
                              <p:par>
                                <p:cTn id="9" presetID="8" presetClass="entr" presetSubtype="16" fill="hold" grpId="0" nodeType="withEffect">
                                  <p:stCondLst>
                                    <p:cond delay="0"/>
                                  </p:stCondLst>
                                  <p:childTnLst>
                                    <p:set>
                                      <p:cBhvr>
                                        <p:cTn id="10" dur="1" fill="hold">
                                          <p:stCondLst>
                                            <p:cond delay="0"/>
                                          </p:stCondLst>
                                        </p:cTn>
                                        <p:tgtEl>
                                          <p:spTgt spid="115716"/>
                                        </p:tgtEl>
                                        <p:attrNameLst>
                                          <p:attrName>style.visibility</p:attrName>
                                        </p:attrNameLst>
                                      </p:cBhvr>
                                      <p:to>
                                        <p:strVal val="visible"/>
                                      </p:to>
                                    </p:set>
                                    <p:animEffect transition="in" filter="diamond(in)">
                                      <p:cBhvr>
                                        <p:cTn id="11" dur="2000"/>
                                        <p:tgtEl>
                                          <p:spTgt spid="115716"/>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4" presetClass="entr" presetSubtype="16" fill="hold" grpId="0" nodeType="clickEffect">
                                  <p:stCondLst>
                                    <p:cond delay="0"/>
                                  </p:stCondLst>
                                  <p:childTnLst>
                                    <p:set>
                                      <p:cBhvr>
                                        <p:cTn id="15" dur="1" fill="hold">
                                          <p:stCondLst>
                                            <p:cond delay="0"/>
                                          </p:stCondLst>
                                        </p:cTn>
                                        <p:tgtEl>
                                          <p:spTgt spid="115717"/>
                                        </p:tgtEl>
                                        <p:attrNameLst>
                                          <p:attrName>style.visibility</p:attrName>
                                        </p:attrNameLst>
                                      </p:cBhvr>
                                      <p:to>
                                        <p:strVal val="visible"/>
                                      </p:to>
                                    </p:set>
                                    <p:animEffect transition="in" filter="box(in)">
                                      <p:cBhvr>
                                        <p:cTn id="16" dur="500"/>
                                        <p:tgtEl>
                                          <p:spTgt spid="115717"/>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4" presetClass="entr" presetSubtype="16" fill="hold" grpId="0" nodeType="clickEffect">
                                  <p:stCondLst>
                                    <p:cond delay="0"/>
                                  </p:stCondLst>
                                  <p:childTnLst>
                                    <p:set>
                                      <p:cBhvr>
                                        <p:cTn id="20" dur="1" fill="hold">
                                          <p:stCondLst>
                                            <p:cond delay="0"/>
                                          </p:stCondLst>
                                        </p:cTn>
                                        <p:tgtEl>
                                          <p:spTgt spid="115718"/>
                                        </p:tgtEl>
                                        <p:attrNameLst>
                                          <p:attrName>style.visibility</p:attrName>
                                        </p:attrNameLst>
                                      </p:cBhvr>
                                      <p:to>
                                        <p:strVal val="visible"/>
                                      </p:to>
                                    </p:set>
                                    <p:animEffect transition="in" filter="box(in)">
                                      <p:cBhvr>
                                        <p:cTn id="21" dur="500"/>
                                        <p:tgtEl>
                                          <p:spTgt spid="115718"/>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4" presetClass="entr" presetSubtype="16" fill="hold" grpId="0" nodeType="clickEffect">
                                  <p:stCondLst>
                                    <p:cond delay="0"/>
                                  </p:stCondLst>
                                  <p:childTnLst>
                                    <p:set>
                                      <p:cBhvr>
                                        <p:cTn id="25" dur="1" fill="hold">
                                          <p:stCondLst>
                                            <p:cond delay="0"/>
                                          </p:stCondLst>
                                        </p:cTn>
                                        <p:tgtEl>
                                          <p:spTgt spid="115719"/>
                                        </p:tgtEl>
                                        <p:attrNameLst>
                                          <p:attrName>style.visibility</p:attrName>
                                        </p:attrNameLst>
                                      </p:cBhvr>
                                      <p:to>
                                        <p:strVal val="visible"/>
                                      </p:to>
                                    </p:set>
                                    <p:animEffect transition="in" filter="box(in)">
                                      <p:cBhvr>
                                        <p:cTn id="26" dur="500"/>
                                        <p:tgtEl>
                                          <p:spTgt spid="1157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6" grpId="0" animBg="1"/>
      <p:bldP spid="115717" grpId="0" animBg="1"/>
      <p:bldP spid="115718" grpId="0" animBg="1"/>
      <p:bldP spid="11571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3568" y="692696"/>
            <a:ext cx="5878011" cy="1077229"/>
          </a:xfrm>
        </p:spPr>
        <p:txBody>
          <a:bodyPr/>
          <a:lstStyle/>
          <a:p>
            <a:pPr eaLnBrk="1" hangingPunct="1"/>
            <a:r>
              <a:rPr lang="en-GB" altLang="en-US" b="1" u="sng"/>
              <a:t>SKILLED PERFORMANCE</a:t>
            </a:r>
          </a:p>
        </p:txBody>
      </p:sp>
      <p:sp>
        <p:nvSpPr>
          <p:cNvPr id="118787" name="Rectangle 3"/>
          <p:cNvSpPr>
            <a:spLocks noGrp="1" noChangeArrowheads="1"/>
          </p:cNvSpPr>
          <p:nvPr>
            <p:ph idx="1"/>
          </p:nvPr>
        </p:nvSpPr>
        <p:spPr>
          <a:xfrm>
            <a:off x="1187623" y="1676400"/>
            <a:ext cx="7654751" cy="5181600"/>
          </a:xfrm>
        </p:spPr>
        <p:txBody>
          <a:bodyPr>
            <a:normAutofit fontScale="92500" lnSpcReduction="20000"/>
          </a:bodyPr>
          <a:lstStyle/>
          <a:p>
            <a:pPr eaLnBrk="1" hangingPunct="1">
              <a:lnSpc>
                <a:spcPct val="80000"/>
              </a:lnSpc>
            </a:pPr>
            <a:r>
              <a:rPr lang="en-GB" altLang="en-US" sz="2400" b="1" dirty="0"/>
              <a:t>Characterised by certain qualities and processes:</a:t>
            </a:r>
          </a:p>
          <a:p>
            <a:pPr eaLnBrk="1" hangingPunct="1">
              <a:lnSpc>
                <a:spcPct val="80000"/>
              </a:lnSpc>
            </a:pPr>
            <a:r>
              <a:rPr lang="en-GB" altLang="en-US" sz="2400" b="1" dirty="0"/>
              <a:t>QUALITIES			PROCESSES</a:t>
            </a:r>
          </a:p>
          <a:p>
            <a:pPr eaLnBrk="1" hangingPunct="1">
              <a:lnSpc>
                <a:spcPct val="80000"/>
              </a:lnSpc>
            </a:pPr>
            <a:r>
              <a:rPr lang="en-GB" altLang="en-US" sz="2400" dirty="0"/>
              <a:t>Effectiveness			Perceptual Awareness</a:t>
            </a:r>
          </a:p>
          <a:p>
            <a:pPr eaLnBrk="1" hangingPunct="1">
              <a:lnSpc>
                <a:spcPct val="80000"/>
              </a:lnSpc>
            </a:pPr>
            <a:r>
              <a:rPr lang="en-GB" altLang="en-US" sz="2400" dirty="0"/>
              <a:t>Efficiency			Timing</a:t>
            </a:r>
          </a:p>
          <a:p>
            <a:pPr eaLnBrk="1" hangingPunct="1">
              <a:lnSpc>
                <a:spcPct val="80000"/>
              </a:lnSpc>
            </a:pPr>
            <a:r>
              <a:rPr lang="en-GB" altLang="en-US" sz="2400" dirty="0"/>
              <a:t>Accuracy			Selective Attention</a:t>
            </a:r>
          </a:p>
          <a:p>
            <a:pPr eaLnBrk="1" hangingPunct="1">
              <a:lnSpc>
                <a:spcPct val="80000"/>
              </a:lnSpc>
            </a:pPr>
            <a:r>
              <a:rPr lang="en-GB" altLang="en-US" sz="2400" dirty="0"/>
              <a:t>Consistency			Fast Reactions</a:t>
            </a:r>
          </a:p>
          <a:p>
            <a:pPr eaLnBrk="1" hangingPunct="1">
              <a:lnSpc>
                <a:spcPct val="80000"/>
              </a:lnSpc>
            </a:pPr>
            <a:r>
              <a:rPr lang="en-GB" altLang="en-US" sz="2400" dirty="0"/>
              <a:t>Fluency				Correct Decisions</a:t>
            </a:r>
          </a:p>
          <a:p>
            <a:pPr eaLnBrk="1" hangingPunct="1">
              <a:lnSpc>
                <a:spcPct val="80000"/>
              </a:lnSpc>
            </a:pPr>
            <a:r>
              <a:rPr lang="en-GB" altLang="en-US" sz="2400" dirty="0"/>
              <a:t>Ease				Co-ordination</a:t>
            </a:r>
          </a:p>
          <a:p>
            <a:pPr eaLnBrk="1" hangingPunct="1">
              <a:lnSpc>
                <a:spcPct val="80000"/>
              </a:lnSpc>
            </a:pPr>
            <a:r>
              <a:rPr lang="en-GB" altLang="en-US" sz="2400" dirty="0"/>
              <a:t>Control				Feedback</a:t>
            </a:r>
          </a:p>
          <a:p>
            <a:pPr eaLnBrk="1" hangingPunct="1">
              <a:lnSpc>
                <a:spcPct val="80000"/>
              </a:lnSpc>
            </a:pPr>
            <a:r>
              <a:rPr lang="en-GB" altLang="en-US" sz="2400" dirty="0"/>
              <a:t>Adaptability	                  Anticipation</a:t>
            </a:r>
          </a:p>
          <a:p>
            <a:pPr eaLnBrk="1" hangingPunct="1">
              <a:lnSpc>
                <a:spcPct val="80000"/>
              </a:lnSpc>
            </a:pPr>
            <a:r>
              <a:rPr lang="en-GB" altLang="en-US" sz="2400" dirty="0"/>
              <a:t>Improvisation			Motor Control</a:t>
            </a:r>
          </a:p>
          <a:p>
            <a:pPr marL="0" indent="0" eaLnBrk="1" hangingPunct="1">
              <a:lnSpc>
                <a:spcPct val="80000"/>
              </a:lnSpc>
              <a:buNone/>
            </a:pPr>
            <a:r>
              <a:rPr lang="en-GB" altLang="en-US" sz="2400" dirty="0"/>
              <a:t>  Memory</a:t>
            </a:r>
          </a:p>
          <a:p>
            <a:pPr eaLnBrk="1" hangingPunct="1">
              <a:lnSpc>
                <a:spcPct val="80000"/>
              </a:lnSpc>
            </a:pPr>
            <a:r>
              <a:rPr lang="en-GB" altLang="en-US" sz="2400" b="1" i="1" dirty="0"/>
              <a:t>TO DEVELOP THE QUALITIES OF SKILLED</a:t>
            </a:r>
          </a:p>
          <a:p>
            <a:pPr eaLnBrk="1" hangingPunct="1">
              <a:lnSpc>
                <a:spcPct val="80000"/>
              </a:lnSpc>
            </a:pPr>
            <a:r>
              <a:rPr lang="en-GB" altLang="en-US" sz="2400" b="1" i="1" dirty="0"/>
              <a:t>PERFORMANCE WORK ON THE PROCESSES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118787">
                                            <p:txEl>
                                              <p:pRg st="0" end="0"/>
                                            </p:txEl>
                                          </p:spTgt>
                                        </p:tgtEl>
                                        <p:attrNameLst>
                                          <p:attrName>style.visibility</p:attrName>
                                        </p:attrNameLst>
                                      </p:cBhvr>
                                      <p:to>
                                        <p:strVal val="visible"/>
                                      </p:to>
                                    </p:set>
                                    <p:anim calcmode="lin" valueType="num">
                                      <p:cBhvr>
                                        <p:cTn id="7" dur="500" fill="hold"/>
                                        <p:tgtEl>
                                          <p:spTgt spid="118787">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18787">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grpId="0" nodeType="withEffect">
                                  <p:stCondLst>
                                    <p:cond delay="0"/>
                                  </p:stCondLst>
                                  <p:childTnLst>
                                    <p:set>
                                      <p:cBhvr>
                                        <p:cTn id="10" dur="1" fill="hold">
                                          <p:stCondLst>
                                            <p:cond delay="0"/>
                                          </p:stCondLst>
                                        </p:cTn>
                                        <p:tgtEl>
                                          <p:spTgt spid="118787">
                                            <p:txEl>
                                              <p:pRg st="1" end="1"/>
                                            </p:txEl>
                                          </p:spTgt>
                                        </p:tgtEl>
                                        <p:attrNameLst>
                                          <p:attrName>style.visibility</p:attrName>
                                        </p:attrNameLst>
                                      </p:cBhvr>
                                      <p:to>
                                        <p:strVal val="visible"/>
                                      </p:to>
                                    </p:set>
                                    <p:anim calcmode="lin" valueType="num">
                                      <p:cBhvr>
                                        <p:cTn id="11" dur="500" fill="hold"/>
                                        <p:tgtEl>
                                          <p:spTgt spid="118787">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18787">
                                            <p:txEl>
                                              <p:pRg st="1" end="1"/>
                                            </p:txEl>
                                          </p:spTgt>
                                        </p:tgtEl>
                                        <p:attrNameLst>
                                          <p:attrName>ppt_h</p:attrName>
                                        </p:attrNameLst>
                                      </p:cBhvr>
                                      <p:tavLst>
                                        <p:tav tm="0">
                                          <p:val>
                                            <p:fltVal val="0"/>
                                          </p:val>
                                        </p:tav>
                                        <p:tav tm="100000">
                                          <p:val>
                                            <p:strVal val="#ppt_h"/>
                                          </p:val>
                                        </p:tav>
                                      </p:tavLst>
                                    </p:anim>
                                  </p:childTnLst>
                                </p:cTn>
                              </p:par>
                              <p:par>
                                <p:cTn id="13" presetID="23" presetClass="entr" presetSubtype="16" fill="hold" grpId="0" nodeType="withEffect">
                                  <p:stCondLst>
                                    <p:cond delay="0"/>
                                  </p:stCondLst>
                                  <p:childTnLst>
                                    <p:set>
                                      <p:cBhvr>
                                        <p:cTn id="14" dur="1" fill="hold">
                                          <p:stCondLst>
                                            <p:cond delay="0"/>
                                          </p:stCondLst>
                                        </p:cTn>
                                        <p:tgtEl>
                                          <p:spTgt spid="118787">
                                            <p:txEl>
                                              <p:pRg st="2" end="2"/>
                                            </p:txEl>
                                          </p:spTgt>
                                        </p:tgtEl>
                                        <p:attrNameLst>
                                          <p:attrName>style.visibility</p:attrName>
                                        </p:attrNameLst>
                                      </p:cBhvr>
                                      <p:to>
                                        <p:strVal val="visible"/>
                                      </p:to>
                                    </p:set>
                                    <p:anim calcmode="lin" valueType="num">
                                      <p:cBhvr>
                                        <p:cTn id="15" dur="500" fill="hold"/>
                                        <p:tgtEl>
                                          <p:spTgt spid="118787">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18787">
                                            <p:txEl>
                                              <p:pRg st="2" end="2"/>
                                            </p:txEl>
                                          </p:spTgt>
                                        </p:tgtEl>
                                        <p:attrNameLst>
                                          <p:attrName>ppt_h</p:attrName>
                                        </p:attrNameLst>
                                      </p:cBhvr>
                                      <p:tavLst>
                                        <p:tav tm="0">
                                          <p:val>
                                            <p:fltVal val="0"/>
                                          </p:val>
                                        </p:tav>
                                        <p:tav tm="100000">
                                          <p:val>
                                            <p:strVal val="#ppt_h"/>
                                          </p:val>
                                        </p:tav>
                                      </p:tavLst>
                                    </p:anim>
                                  </p:childTnLst>
                                </p:cTn>
                              </p:par>
                              <p:par>
                                <p:cTn id="17" presetID="23" presetClass="entr" presetSubtype="16" fill="hold" grpId="0" nodeType="withEffect">
                                  <p:stCondLst>
                                    <p:cond delay="0"/>
                                  </p:stCondLst>
                                  <p:childTnLst>
                                    <p:set>
                                      <p:cBhvr>
                                        <p:cTn id="18" dur="1" fill="hold">
                                          <p:stCondLst>
                                            <p:cond delay="0"/>
                                          </p:stCondLst>
                                        </p:cTn>
                                        <p:tgtEl>
                                          <p:spTgt spid="118787">
                                            <p:txEl>
                                              <p:pRg st="3" end="3"/>
                                            </p:txEl>
                                          </p:spTgt>
                                        </p:tgtEl>
                                        <p:attrNameLst>
                                          <p:attrName>style.visibility</p:attrName>
                                        </p:attrNameLst>
                                      </p:cBhvr>
                                      <p:to>
                                        <p:strVal val="visible"/>
                                      </p:to>
                                    </p:set>
                                    <p:anim calcmode="lin" valueType="num">
                                      <p:cBhvr>
                                        <p:cTn id="19" dur="500" fill="hold"/>
                                        <p:tgtEl>
                                          <p:spTgt spid="118787">
                                            <p:txEl>
                                              <p:pRg st="3" end="3"/>
                                            </p:txEl>
                                          </p:spTgt>
                                        </p:tgtEl>
                                        <p:attrNameLst>
                                          <p:attrName>ppt_w</p:attrName>
                                        </p:attrNameLst>
                                      </p:cBhvr>
                                      <p:tavLst>
                                        <p:tav tm="0">
                                          <p:val>
                                            <p:fltVal val="0"/>
                                          </p:val>
                                        </p:tav>
                                        <p:tav tm="100000">
                                          <p:val>
                                            <p:strVal val="#ppt_w"/>
                                          </p:val>
                                        </p:tav>
                                      </p:tavLst>
                                    </p:anim>
                                    <p:anim calcmode="lin" valueType="num">
                                      <p:cBhvr>
                                        <p:cTn id="20" dur="500" fill="hold"/>
                                        <p:tgtEl>
                                          <p:spTgt spid="118787">
                                            <p:txEl>
                                              <p:pRg st="3" end="3"/>
                                            </p:txEl>
                                          </p:spTgt>
                                        </p:tgtEl>
                                        <p:attrNameLst>
                                          <p:attrName>ppt_h</p:attrName>
                                        </p:attrNameLst>
                                      </p:cBhvr>
                                      <p:tavLst>
                                        <p:tav tm="0">
                                          <p:val>
                                            <p:fltVal val="0"/>
                                          </p:val>
                                        </p:tav>
                                        <p:tav tm="100000">
                                          <p:val>
                                            <p:strVal val="#ppt_h"/>
                                          </p:val>
                                        </p:tav>
                                      </p:tavLst>
                                    </p:anim>
                                  </p:childTnLst>
                                </p:cTn>
                              </p:par>
                              <p:par>
                                <p:cTn id="21" presetID="23" presetClass="entr" presetSubtype="16" fill="hold" grpId="0" nodeType="withEffect">
                                  <p:stCondLst>
                                    <p:cond delay="0"/>
                                  </p:stCondLst>
                                  <p:childTnLst>
                                    <p:set>
                                      <p:cBhvr>
                                        <p:cTn id="22" dur="1" fill="hold">
                                          <p:stCondLst>
                                            <p:cond delay="0"/>
                                          </p:stCondLst>
                                        </p:cTn>
                                        <p:tgtEl>
                                          <p:spTgt spid="118787">
                                            <p:txEl>
                                              <p:pRg st="4" end="4"/>
                                            </p:txEl>
                                          </p:spTgt>
                                        </p:tgtEl>
                                        <p:attrNameLst>
                                          <p:attrName>style.visibility</p:attrName>
                                        </p:attrNameLst>
                                      </p:cBhvr>
                                      <p:to>
                                        <p:strVal val="visible"/>
                                      </p:to>
                                    </p:set>
                                    <p:anim calcmode="lin" valueType="num">
                                      <p:cBhvr>
                                        <p:cTn id="23" dur="500" fill="hold"/>
                                        <p:tgtEl>
                                          <p:spTgt spid="118787">
                                            <p:txEl>
                                              <p:pRg st="4" end="4"/>
                                            </p:txEl>
                                          </p:spTgt>
                                        </p:tgtEl>
                                        <p:attrNameLst>
                                          <p:attrName>ppt_w</p:attrName>
                                        </p:attrNameLst>
                                      </p:cBhvr>
                                      <p:tavLst>
                                        <p:tav tm="0">
                                          <p:val>
                                            <p:fltVal val="0"/>
                                          </p:val>
                                        </p:tav>
                                        <p:tav tm="100000">
                                          <p:val>
                                            <p:strVal val="#ppt_w"/>
                                          </p:val>
                                        </p:tav>
                                      </p:tavLst>
                                    </p:anim>
                                    <p:anim calcmode="lin" valueType="num">
                                      <p:cBhvr>
                                        <p:cTn id="24" dur="500" fill="hold"/>
                                        <p:tgtEl>
                                          <p:spTgt spid="118787">
                                            <p:txEl>
                                              <p:pRg st="4" end="4"/>
                                            </p:txEl>
                                          </p:spTgt>
                                        </p:tgtEl>
                                        <p:attrNameLst>
                                          <p:attrName>ppt_h</p:attrName>
                                        </p:attrNameLst>
                                      </p:cBhvr>
                                      <p:tavLst>
                                        <p:tav tm="0">
                                          <p:val>
                                            <p:fltVal val="0"/>
                                          </p:val>
                                        </p:tav>
                                        <p:tav tm="100000">
                                          <p:val>
                                            <p:strVal val="#ppt_h"/>
                                          </p:val>
                                        </p:tav>
                                      </p:tavLst>
                                    </p:anim>
                                  </p:childTnLst>
                                </p:cTn>
                              </p:par>
                              <p:par>
                                <p:cTn id="25" presetID="23" presetClass="entr" presetSubtype="16" fill="hold" grpId="0" nodeType="withEffect">
                                  <p:stCondLst>
                                    <p:cond delay="0"/>
                                  </p:stCondLst>
                                  <p:childTnLst>
                                    <p:set>
                                      <p:cBhvr>
                                        <p:cTn id="26" dur="1" fill="hold">
                                          <p:stCondLst>
                                            <p:cond delay="0"/>
                                          </p:stCondLst>
                                        </p:cTn>
                                        <p:tgtEl>
                                          <p:spTgt spid="118787">
                                            <p:txEl>
                                              <p:pRg st="5" end="5"/>
                                            </p:txEl>
                                          </p:spTgt>
                                        </p:tgtEl>
                                        <p:attrNameLst>
                                          <p:attrName>style.visibility</p:attrName>
                                        </p:attrNameLst>
                                      </p:cBhvr>
                                      <p:to>
                                        <p:strVal val="visible"/>
                                      </p:to>
                                    </p:set>
                                    <p:anim calcmode="lin" valueType="num">
                                      <p:cBhvr>
                                        <p:cTn id="27" dur="500" fill="hold"/>
                                        <p:tgtEl>
                                          <p:spTgt spid="118787">
                                            <p:txEl>
                                              <p:pRg st="5" end="5"/>
                                            </p:txEl>
                                          </p:spTgt>
                                        </p:tgtEl>
                                        <p:attrNameLst>
                                          <p:attrName>ppt_w</p:attrName>
                                        </p:attrNameLst>
                                      </p:cBhvr>
                                      <p:tavLst>
                                        <p:tav tm="0">
                                          <p:val>
                                            <p:fltVal val="0"/>
                                          </p:val>
                                        </p:tav>
                                        <p:tav tm="100000">
                                          <p:val>
                                            <p:strVal val="#ppt_w"/>
                                          </p:val>
                                        </p:tav>
                                      </p:tavLst>
                                    </p:anim>
                                    <p:anim calcmode="lin" valueType="num">
                                      <p:cBhvr>
                                        <p:cTn id="28" dur="500" fill="hold"/>
                                        <p:tgtEl>
                                          <p:spTgt spid="118787">
                                            <p:txEl>
                                              <p:pRg st="5" end="5"/>
                                            </p:txEl>
                                          </p:spTgt>
                                        </p:tgtEl>
                                        <p:attrNameLst>
                                          <p:attrName>ppt_h</p:attrName>
                                        </p:attrNameLst>
                                      </p:cBhvr>
                                      <p:tavLst>
                                        <p:tav tm="0">
                                          <p:val>
                                            <p:fltVal val="0"/>
                                          </p:val>
                                        </p:tav>
                                        <p:tav tm="100000">
                                          <p:val>
                                            <p:strVal val="#ppt_h"/>
                                          </p:val>
                                        </p:tav>
                                      </p:tavLst>
                                    </p:anim>
                                  </p:childTnLst>
                                </p:cTn>
                              </p:par>
                              <p:par>
                                <p:cTn id="29" presetID="23" presetClass="entr" presetSubtype="16" fill="hold" grpId="0" nodeType="withEffect">
                                  <p:stCondLst>
                                    <p:cond delay="0"/>
                                  </p:stCondLst>
                                  <p:childTnLst>
                                    <p:set>
                                      <p:cBhvr>
                                        <p:cTn id="30" dur="1" fill="hold">
                                          <p:stCondLst>
                                            <p:cond delay="0"/>
                                          </p:stCondLst>
                                        </p:cTn>
                                        <p:tgtEl>
                                          <p:spTgt spid="118787">
                                            <p:txEl>
                                              <p:pRg st="6" end="6"/>
                                            </p:txEl>
                                          </p:spTgt>
                                        </p:tgtEl>
                                        <p:attrNameLst>
                                          <p:attrName>style.visibility</p:attrName>
                                        </p:attrNameLst>
                                      </p:cBhvr>
                                      <p:to>
                                        <p:strVal val="visible"/>
                                      </p:to>
                                    </p:set>
                                    <p:anim calcmode="lin" valueType="num">
                                      <p:cBhvr>
                                        <p:cTn id="31" dur="500" fill="hold"/>
                                        <p:tgtEl>
                                          <p:spTgt spid="118787">
                                            <p:txEl>
                                              <p:pRg st="6" end="6"/>
                                            </p:txEl>
                                          </p:spTgt>
                                        </p:tgtEl>
                                        <p:attrNameLst>
                                          <p:attrName>ppt_w</p:attrName>
                                        </p:attrNameLst>
                                      </p:cBhvr>
                                      <p:tavLst>
                                        <p:tav tm="0">
                                          <p:val>
                                            <p:fltVal val="0"/>
                                          </p:val>
                                        </p:tav>
                                        <p:tav tm="100000">
                                          <p:val>
                                            <p:strVal val="#ppt_w"/>
                                          </p:val>
                                        </p:tav>
                                      </p:tavLst>
                                    </p:anim>
                                    <p:anim calcmode="lin" valueType="num">
                                      <p:cBhvr>
                                        <p:cTn id="32" dur="500" fill="hold"/>
                                        <p:tgtEl>
                                          <p:spTgt spid="118787">
                                            <p:txEl>
                                              <p:pRg st="6" end="6"/>
                                            </p:txEl>
                                          </p:spTgt>
                                        </p:tgtEl>
                                        <p:attrNameLst>
                                          <p:attrName>ppt_h</p:attrName>
                                        </p:attrNameLst>
                                      </p:cBhvr>
                                      <p:tavLst>
                                        <p:tav tm="0">
                                          <p:val>
                                            <p:fltVal val="0"/>
                                          </p:val>
                                        </p:tav>
                                        <p:tav tm="100000">
                                          <p:val>
                                            <p:strVal val="#ppt_h"/>
                                          </p:val>
                                        </p:tav>
                                      </p:tavLst>
                                    </p:anim>
                                  </p:childTnLst>
                                </p:cTn>
                              </p:par>
                              <p:par>
                                <p:cTn id="33" presetID="23" presetClass="entr" presetSubtype="16" fill="hold" grpId="0" nodeType="withEffect">
                                  <p:stCondLst>
                                    <p:cond delay="0"/>
                                  </p:stCondLst>
                                  <p:childTnLst>
                                    <p:set>
                                      <p:cBhvr>
                                        <p:cTn id="34" dur="1" fill="hold">
                                          <p:stCondLst>
                                            <p:cond delay="0"/>
                                          </p:stCondLst>
                                        </p:cTn>
                                        <p:tgtEl>
                                          <p:spTgt spid="118787">
                                            <p:txEl>
                                              <p:pRg st="7" end="7"/>
                                            </p:txEl>
                                          </p:spTgt>
                                        </p:tgtEl>
                                        <p:attrNameLst>
                                          <p:attrName>style.visibility</p:attrName>
                                        </p:attrNameLst>
                                      </p:cBhvr>
                                      <p:to>
                                        <p:strVal val="visible"/>
                                      </p:to>
                                    </p:set>
                                    <p:anim calcmode="lin" valueType="num">
                                      <p:cBhvr>
                                        <p:cTn id="35" dur="500" fill="hold"/>
                                        <p:tgtEl>
                                          <p:spTgt spid="118787">
                                            <p:txEl>
                                              <p:pRg st="7" end="7"/>
                                            </p:txEl>
                                          </p:spTgt>
                                        </p:tgtEl>
                                        <p:attrNameLst>
                                          <p:attrName>ppt_w</p:attrName>
                                        </p:attrNameLst>
                                      </p:cBhvr>
                                      <p:tavLst>
                                        <p:tav tm="0">
                                          <p:val>
                                            <p:fltVal val="0"/>
                                          </p:val>
                                        </p:tav>
                                        <p:tav tm="100000">
                                          <p:val>
                                            <p:strVal val="#ppt_w"/>
                                          </p:val>
                                        </p:tav>
                                      </p:tavLst>
                                    </p:anim>
                                    <p:anim calcmode="lin" valueType="num">
                                      <p:cBhvr>
                                        <p:cTn id="36" dur="500" fill="hold"/>
                                        <p:tgtEl>
                                          <p:spTgt spid="118787">
                                            <p:txEl>
                                              <p:pRg st="7" end="7"/>
                                            </p:txEl>
                                          </p:spTgt>
                                        </p:tgtEl>
                                        <p:attrNameLst>
                                          <p:attrName>ppt_h</p:attrName>
                                        </p:attrNameLst>
                                      </p:cBhvr>
                                      <p:tavLst>
                                        <p:tav tm="0">
                                          <p:val>
                                            <p:fltVal val="0"/>
                                          </p:val>
                                        </p:tav>
                                        <p:tav tm="100000">
                                          <p:val>
                                            <p:strVal val="#ppt_h"/>
                                          </p:val>
                                        </p:tav>
                                      </p:tavLst>
                                    </p:anim>
                                  </p:childTnLst>
                                </p:cTn>
                              </p:par>
                              <p:par>
                                <p:cTn id="37" presetID="23" presetClass="entr" presetSubtype="16" fill="hold" grpId="0" nodeType="withEffect">
                                  <p:stCondLst>
                                    <p:cond delay="0"/>
                                  </p:stCondLst>
                                  <p:childTnLst>
                                    <p:set>
                                      <p:cBhvr>
                                        <p:cTn id="38" dur="1" fill="hold">
                                          <p:stCondLst>
                                            <p:cond delay="0"/>
                                          </p:stCondLst>
                                        </p:cTn>
                                        <p:tgtEl>
                                          <p:spTgt spid="118787">
                                            <p:txEl>
                                              <p:pRg st="8" end="8"/>
                                            </p:txEl>
                                          </p:spTgt>
                                        </p:tgtEl>
                                        <p:attrNameLst>
                                          <p:attrName>style.visibility</p:attrName>
                                        </p:attrNameLst>
                                      </p:cBhvr>
                                      <p:to>
                                        <p:strVal val="visible"/>
                                      </p:to>
                                    </p:set>
                                    <p:anim calcmode="lin" valueType="num">
                                      <p:cBhvr>
                                        <p:cTn id="39" dur="500" fill="hold"/>
                                        <p:tgtEl>
                                          <p:spTgt spid="118787">
                                            <p:txEl>
                                              <p:pRg st="8" end="8"/>
                                            </p:txEl>
                                          </p:spTgt>
                                        </p:tgtEl>
                                        <p:attrNameLst>
                                          <p:attrName>ppt_w</p:attrName>
                                        </p:attrNameLst>
                                      </p:cBhvr>
                                      <p:tavLst>
                                        <p:tav tm="0">
                                          <p:val>
                                            <p:fltVal val="0"/>
                                          </p:val>
                                        </p:tav>
                                        <p:tav tm="100000">
                                          <p:val>
                                            <p:strVal val="#ppt_w"/>
                                          </p:val>
                                        </p:tav>
                                      </p:tavLst>
                                    </p:anim>
                                    <p:anim calcmode="lin" valueType="num">
                                      <p:cBhvr>
                                        <p:cTn id="40" dur="500" fill="hold"/>
                                        <p:tgtEl>
                                          <p:spTgt spid="118787">
                                            <p:txEl>
                                              <p:pRg st="8" end="8"/>
                                            </p:txEl>
                                          </p:spTgt>
                                        </p:tgtEl>
                                        <p:attrNameLst>
                                          <p:attrName>ppt_h</p:attrName>
                                        </p:attrNameLst>
                                      </p:cBhvr>
                                      <p:tavLst>
                                        <p:tav tm="0">
                                          <p:val>
                                            <p:fltVal val="0"/>
                                          </p:val>
                                        </p:tav>
                                        <p:tav tm="100000">
                                          <p:val>
                                            <p:strVal val="#ppt_h"/>
                                          </p:val>
                                        </p:tav>
                                      </p:tavLst>
                                    </p:anim>
                                  </p:childTnLst>
                                </p:cTn>
                              </p:par>
                              <p:par>
                                <p:cTn id="41" presetID="23" presetClass="entr" presetSubtype="16" fill="hold" grpId="0" nodeType="withEffect">
                                  <p:stCondLst>
                                    <p:cond delay="0"/>
                                  </p:stCondLst>
                                  <p:childTnLst>
                                    <p:set>
                                      <p:cBhvr>
                                        <p:cTn id="42" dur="1" fill="hold">
                                          <p:stCondLst>
                                            <p:cond delay="0"/>
                                          </p:stCondLst>
                                        </p:cTn>
                                        <p:tgtEl>
                                          <p:spTgt spid="118787">
                                            <p:txEl>
                                              <p:pRg st="9" end="9"/>
                                            </p:txEl>
                                          </p:spTgt>
                                        </p:tgtEl>
                                        <p:attrNameLst>
                                          <p:attrName>style.visibility</p:attrName>
                                        </p:attrNameLst>
                                      </p:cBhvr>
                                      <p:to>
                                        <p:strVal val="visible"/>
                                      </p:to>
                                    </p:set>
                                    <p:anim calcmode="lin" valueType="num">
                                      <p:cBhvr>
                                        <p:cTn id="43" dur="500" fill="hold"/>
                                        <p:tgtEl>
                                          <p:spTgt spid="118787">
                                            <p:txEl>
                                              <p:pRg st="9" end="9"/>
                                            </p:txEl>
                                          </p:spTgt>
                                        </p:tgtEl>
                                        <p:attrNameLst>
                                          <p:attrName>ppt_w</p:attrName>
                                        </p:attrNameLst>
                                      </p:cBhvr>
                                      <p:tavLst>
                                        <p:tav tm="0">
                                          <p:val>
                                            <p:fltVal val="0"/>
                                          </p:val>
                                        </p:tav>
                                        <p:tav tm="100000">
                                          <p:val>
                                            <p:strVal val="#ppt_w"/>
                                          </p:val>
                                        </p:tav>
                                      </p:tavLst>
                                    </p:anim>
                                    <p:anim calcmode="lin" valueType="num">
                                      <p:cBhvr>
                                        <p:cTn id="44" dur="500" fill="hold"/>
                                        <p:tgtEl>
                                          <p:spTgt spid="118787">
                                            <p:txEl>
                                              <p:pRg st="9" end="9"/>
                                            </p:txEl>
                                          </p:spTgt>
                                        </p:tgtEl>
                                        <p:attrNameLst>
                                          <p:attrName>ppt_h</p:attrName>
                                        </p:attrNameLst>
                                      </p:cBhvr>
                                      <p:tavLst>
                                        <p:tav tm="0">
                                          <p:val>
                                            <p:fltVal val="0"/>
                                          </p:val>
                                        </p:tav>
                                        <p:tav tm="100000">
                                          <p:val>
                                            <p:strVal val="#ppt_h"/>
                                          </p:val>
                                        </p:tav>
                                      </p:tavLst>
                                    </p:anim>
                                  </p:childTnLst>
                                </p:cTn>
                              </p:par>
                              <p:par>
                                <p:cTn id="45" presetID="23" presetClass="entr" presetSubtype="16" fill="hold" grpId="0" nodeType="withEffect">
                                  <p:stCondLst>
                                    <p:cond delay="0"/>
                                  </p:stCondLst>
                                  <p:childTnLst>
                                    <p:set>
                                      <p:cBhvr>
                                        <p:cTn id="46" dur="1" fill="hold">
                                          <p:stCondLst>
                                            <p:cond delay="0"/>
                                          </p:stCondLst>
                                        </p:cTn>
                                        <p:tgtEl>
                                          <p:spTgt spid="118787">
                                            <p:txEl>
                                              <p:pRg st="10" end="10"/>
                                            </p:txEl>
                                          </p:spTgt>
                                        </p:tgtEl>
                                        <p:attrNameLst>
                                          <p:attrName>style.visibility</p:attrName>
                                        </p:attrNameLst>
                                      </p:cBhvr>
                                      <p:to>
                                        <p:strVal val="visible"/>
                                      </p:to>
                                    </p:set>
                                    <p:anim calcmode="lin" valueType="num">
                                      <p:cBhvr>
                                        <p:cTn id="47" dur="500" fill="hold"/>
                                        <p:tgtEl>
                                          <p:spTgt spid="118787">
                                            <p:txEl>
                                              <p:pRg st="10" end="10"/>
                                            </p:txEl>
                                          </p:spTgt>
                                        </p:tgtEl>
                                        <p:attrNameLst>
                                          <p:attrName>ppt_w</p:attrName>
                                        </p:attrNameLst>
                                      </p:cBhvr>
                                      <p:tavLst>
                                        <p:tav tm="0">
                                          <p:val>
                                            <p:fltVal val="0"/>
                                          </p:val>
                                        </p:tav>
                                        <p:tav tm="100000">
                                          <p:val>
                                            <p:strVal val="#ppt_w"/>
                                          </p:val>
                                        </p:tav>
                                      </p:tavLst>
                                    </p:anim>
                                    <p:anim calcmode="lin" valueType="num">
                                      <p:cBhvr>
                                        <p:cTn id="48" dur="500" fill="hold"/>
                                        <p:tgtEl>
                                          <p:spTgt spid="118787">
                                            <p:txEl>
                                              <p:pRg st="10" end="10"/>
                                            </p:txEl>
                                          </p:spTgt>
                                        </p:tgtEl>
                                        <p:attrNameLst>
                                          <p:attrName>ppt_h</p:attrName>
                                        </p:attrNameLst>
                                      </p:cBhvr>
                                      <p:tavLst>
                                        <p:tav tm="0">
                                          <p:val>
                                            <p:fltVal val="0"/>
                                          </p:val>
                                        </p:tav>
                                        <p:tav tm="100000">
                                          <p:val>
                                            <p:strVal val="#ppt_h"/>
                                          </p:val>
                                        </p:tav>
                                      </p:tavLst>
                                    </p:anim>
                                  </p:childTnLst>
                                </p:cTn>
                              </p:par>
                              <p:par>
                                <p:cTn id="49" presetID="23" presetClass="entr" presetSubtype="16" fill="hold" grpId="0" nodeType="withEffect">
                                  <p:stCondLst>
                                    <p:cond delay="0"/>
                                  </p:stCondLst>
                                  <p:childTnLst>
                                    <p:set>
                                      <p:cBhvr>
                                        <p:cTn id="50" dur="1" fill="hold">
                                          <p:stCondLst>
                                            <p:cond delay="0"/>
                                          </p:stCondLst>
                                        </p:cTn>
                                        <p:tgtEl>
                                          <p:spTgt spid="118787">
                                            <p:txEl>
                                              <p:pRg st="11" end="11"/>
                                            </p:txEl>
                                          </p:spTgt>
                                        </p:tgtEl>
                                        <p:attrNameLst>
                                          <p:attrName>style.visibility</p:attrName>
                                        </p:attrNameLst>
                                      </p:cBhvr>
                                      <p:to>
                                        <p:strVal val="visible"/>
                                      </p:to>
                                    </p:set>
                                    <p:anim calcmode="lin" valueType="num">
                                      <p:cBhvr>
                                        <p:cTn id="51" dur="500" fill="hold"/>
                                        <p:tgtEl>
                                          <p:spTgt spid="118787">
                                            <p:txEl>
                                              <p:pRg st="11" end="11"/>
                                            </p:txEl>
                                          </p:spTgt>
                                        </p:tgtEl>
                                        <p:attrNameLst>
                                          <p:attrName>ppt_w</p:attrName>
                                        </p:attrNameLst>
                                      </p:cBhvr>
                                      <p:tavLst>
                                        <p:tav tm="0">
                                          <p:val>
                                            <p:fltVal val="0"/>
                                          </p:val>
                                        </p:tav>
                                        <p:tav tm="100000">
                                          <p:val>
                                            <p:strVal val="#ppt_w"/>
                                          </p:val>
                                        </p:tav>
                                      </p:tavLst>
                                    </p:anim>
                                    <p:anim calcmode="lin" valueType="num">
                                      <p:cBhvr>
                                        <p:cTn id="52" dur="500" fill="hold"/>
                                        <p:tgtEl>
                                          <p:spTgt spid="118787">
                                            <p:txEl>
                                              <p:pRg st="11" end="11"/>
                                            </p:txEl>
                                          </p:spTgt>
                                        </p:tgtEl>
                                        <p:attrNameLst>
                                          <p:attrName>ppt_h</p:attrName>
                                        </p:attrNameLst>
                                      </p:cBhvr>
                                      <p:tavLst>
                                        <p:tav tm="0">
                                          <p:val>
                                            <p:fltVal val="0"/>
                                          </p:val>
                                        </p:tav>
                                        <p:tav tm="100000">
                                          <p:val>
                                            <p:strVal val="#ppt_h"/>
                                          </p:val>
                                        </p:tav>
                                      </p:tavLst>
                                    </p:anim>
                                  </p:childTnLst>
                                </p:cTn>
                              </p:par>
                            </p:childTnLst>
                          </p:cTn>
                        </p:par>
                        <p:par>
                          <p:cTn id="53" fill="hold" nodeType="afterGroup">
                            <p:stCondLst>
                              <p:cond delay="500"/>
                            </p:stCondLst>
                            <p:childTnLst>
                              <p:par>
                                <p:cTn id="54" presetID="23" presetClass="entr" presetSubtype="16" fill="hold" grpId="0" nodeType="afterEffect">
                                  <p:stCondLst>
                                    <p:cond delay="0"/>
                                  </p:stCondLst>
                                  <p:childTnLst>
                                    <p:set>
                                      <p:cBhvr>
                                        <p:cTn id="55" dur="1" fill="hold">
                                          <p:stCondLst>
                                            <p:cond delay="0"/>
                                          </p:stCondLst>
                                        </p:cTn>
                                        <p:tgtEl>
                                          <p:spTgt spid="118787">
                                            <p:txEl>
                                              <p:pRg st="12" end="12"/>
                                            </p:txEl>
                                          </p:spTgt>
                                        </p:tgtEl>
                                        <p:attrNameLst>
                                          <p:attrName>style.visibility</p:attrName>
                                        </p:attrNameLst>
                                      </p:cBhvr>
                                      <p:to>
                                        <p:strVal val="visible"/>
                                      </p:to>
                                    </p:set>
                                    <p:anim calcmode="lin" valueType="num">
                                      <p:cBhvr>
                                        <p:cTn id="56" dur="2000" fill="hold"/>
                                        <p:tgtEl>
                                          <p:spTgt spid="118787">
                                            <p:txEl>
                                              <p:pRg st="12" end="12"/>
                                            </p:txEl>
                                          </p:spTgt>
                                        </p:tgtEl>
                                        <p:attrNameLst>
                                          <p:attrName>ppt_w</p:attrName>
                                        </p:attrNameLst>
                                      </p:cBhvr>
                                      <p:tavLst>
                                        <p:tav tm="0">
                                          <p:val>
                                            <p:fltVal val="0"/>
                                          </p:val>
                                        </p:tav>
                                        <p:tav tm="100000">
                                          <p:val>
                                            <p:strVal val="#ppt_w"/>
                                          </p:val>
                                        </p:tav>
                                      </p:tavLst>
                                    </p:anim>
                                    <p:anim calcmode="lin" valueType="num">
                                      <p:cBhvr>
                                        <p:cTn id="57" dur="2000" fill="hold"/>
                                        <p:tgtEl>
                                          <p:spTgt spid="118787">
                                            <p:txEl>
                                              <p:pRg st="12" end="12"/>
                                            </p:txEl>
                                          </p:spTgt>
                                        </p:tgtEl>
                                        <p:attrNameLst>
                                          <p:attrName>ppt_h</p:attrName>
                                        </p:attrNameLst>
                                      </p:cBhvr>
                                      <p:tavLst>
                                        <p:tav tm="0">
                                          <p:val>
                                            <p:fltVal val="0"/>
                                          </p:val>
                                        </p:tav>
                                        <p:tav tm="100000">
                                          <p:val>
                                            <p:strVal val="#ppt_h"/>
                                          </p:val>
                                        </p:tav>
                                      </p:tavLst>
                                    </p:anim>
                                  </p:childTnLst>
                                </p:cTn>
                              </p:par>
                            </p:childTnLst>
                          </p:cTn>
                        </p:par>
                        <p:par>
                          <p:cTn id="58" fill="hold" nodeType="afterGroup">
                            <p:stCondLst>
                              <p:cond delay="2500"/>
                            </p:stCondLst>
                            <p:childTnLst>
                              <p:par>
                                <p:cTn id="59" presetID="23" presetClass="entr" presetSubtype="16" fill="hold" grpId="0" nodeType="afterEffect">
                                  <p:stCondLst>
                                    <p:cond delay="0"/>
                                  </p:stCondLst>
                                  <p:childTnLst>
                                    <p:set>
                                      <p:cBhvr>
                                        <p:cTn id="60" dur="1" fill="hold">
                                          <p:stCondLst>
                                            <p:cond delay="0"/>
                                          </p:stCondLst>
                                        </p:cTn>
                                        <p:tgtEl>
                                          <p:spTgt spid="118787">
                                            <p:txEl>
                                              <p:pRg st="13" end="13"/>
                                            </p:txEl>
                                          </p:spTgt>
                                        </p:tgtEl>
                                        <p:attrNameLst>
                                          <p:attrName>style.visibility</p:attrName>
                                        </p:attrNameLst>
                                      </p:cBhvr>
                                      <p:to>
                                        <p:strVal val="visible"/>
                                      </p:to>
                                    </p:set>
                                    <p:anim calcmode="lin" valueType="num">
                                      <p:cBhvr>
                                        <p:cTn id="61" dur="2000" fill="hold"/>
                                        <p:tgtEl>
                                          <p:spTgt spid="118787">
                                            <p:txEl>
                                              <p:pRg st="13" end="13"/>
                                            </p:txEl>
                                          </p:spTgt>
                                        </p:tgtEl>
                                        <p:attrNameLst>
                                          <p:attrName>ppt_w</p:attrName>
                                        </p:attrNameLst>
                                      </p:cBhvr>
                                      <p:tavLst>
                                        <p:tav tm="0">
                                          <p:val>
                                            <p:fltVal val="0"/>
                                          </p:val>
                                        </p:tav>
                                        <p:tav tm="100000">
                                          <p:val>
                                            <p:strVal val="#ppt_w"/>
                                          </p:val>
                                        </p:tav>
                                      </p:tavLst>
                                    </p:anim>
                                    <p:anim calcmode="lin" valueType="num">
                                      <p:cBhvr>
                                        <p:cTn id="62" dur="2000" fill="hold"/>
                                        <p:tgtEl>
                                          <p:spTgt spid="118787">
                                            <p:txEl>
                                              <p:pRg st="13" end="1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632994" y="692696"/>
            <a:ext cx="5878011" cy="1077229"/>
          </a:xfrm>
        </p:spPr>
        <p:txBody>
          <a:bodyPr/>
          <a:lstStyle/>
          <a:p>
            <a:pPr eaLnBrk="1" hangingPunct="1"/>
            <a:r>
              <a:rPr lang="en-GB" altLang="en-US" b="1" dirty="0"/>
              <a:t>Skill Classification Systems</a:t>
            </a:r>
            <a:endParaRPr lang="en-GB" altLang="en-US" dirty="0"/>
          </a:p>
        </p:txBody>
      </p:sp>
      <p:sp>
        <p:nvSpPr>
          <p:cNvPr id="11267" name="Rectangle 3"/>
          <p:cNvSpPr>
            <a:spLocks noGrp="1" noChangeArrowheads="1"/>
          </p:cNvSpPr>
          <p:nvPr>
            <p:ph idx="1"/>
          </p:nvPr>
        </p:nvSpPr>
        <p:spPr>
          <a:xfrm>
            <a:off x="971600" y="1557338"/>
            <a:ext cx="7462788" cy="4824412"/>
          </a:xfrm>
        </p:spPr>
        <p:txBody>
          <a:bodyPr>
            <a:normAutofit fontScale="92500" lnSpcReduction="10000"/>
          </a:bodyPr>
          <a:lstStyle/>
          <a:p>
            <a:pPr eaLnBrk="1" hangingPunct="1">
              <a:lnSpc>
                <a:spcPct val="80000"/>
              </a:lnSpc>
            </a:pPr>
            <a:r>
              <a:rPr lang="en-US" altLang="en-US" sz="2800" b="1" i="1" dirty="0"/>
              <a:t>Taxonomy</a:t>
            </a:r>
            <a:r>
              <a:rPr lang="en-US" altLang="en-US" sz="2800" dirty="0"/>
              <a:t> – a classification system organized according to relationships among the component characteristics of the group of items or objects being classified </a:t>
            </a:r>
            <a:endParaRPr lang="en-GB" altLang="en-US" sz="2800" dirty="0"/>
          </a:p>
          <a:p>
            <a:pPr eaLnBrk="1" hangingPunct="1">
              <a:lnSpc>
                <a:spcPct val="80000"/>
              </a:lnSpc>
            </a:pPr>
            <a:r>
              <a:rPr lang="en-GB" altLang="en-US" sz="2800" dirty="0"/>
              <a:t>Methods of describing human behaviour, performance and sport skills</a:t>
            </a:r>
            <a:endParaRPr lang="en-GB" altLang="en-US" sz="2800" b="1" u="sng" dirty="0"/>
          </a:p>
          <a:p>
            <a:pPr eaLnBrk="1" hangingPunct="1">
              <a:lnSpc>
                <a:spcPct val="80000"/>
              </a:lnSpc>
            </a:pPr>
            <a:endParaRPr lang="en-GB" altLang="en-US" sz="2800" b="1" u="sng" dirty="0"/>
          </a:p>
          <a:p>
            <a:pPr eaLnBrk="1" hangingPunct="1">
              <a:lnSpc>
                <a:spcPct val="80000"/>
              </a:lnSpc>
            </a:pPr>
            <a:r>
              <a:rPr lang="en-GB" altLang="en-US" sz="2800" b="1" u="sng" dirty="0"/>
              <a:t>USES</a:t>
            </a:r>
          </a:p>
          <a:p>
            <a:pPr eaLnBrk="1" hangingPunct="1">
              <a:lnSpc>
                <a:spcPct val="80000"/>
              </a:lnSpc>
            </a:pPr>
            <a:r>
              <a:rPr lang="en-GB" altLang="en-US" sz="2800" dirty="0"/>
              <a:t>Provide a structure</a:t>
            </a:r>
          </a:p>
          <a:p>
            <a:pPr eaLnBrk="1" hangingPunct="1">
              <a:lnSpc>
                <a:spcPct val="80000"/>
              </a:lnSpc>
            </a:pPr>
            <a:r>
              <a:rPr lang="en-GB" altLang="en-US" sz="2800" dirty="0"/>
              <a:t>Provide a common vocabulary</a:t>
            </a:r>
          </a:p>
          <a:p>
            <a:pPr eaLnBrk="1" hangingPunct="1">
              <a:lnSpc>
                <a:spcPct val="80000"/>
              </a:lnSpc>
            </a:pPr>
            <a:r>
              <a:rPr lang="en-GB" altLang="en-US" sz="2800" dirty="0"/>
              <a:t>Identify common elements</a:t>
            </a:r>
          </a:p>
          <a:p>
            <a:pPr eaLnBrk="1" hangingPunct="1">
              <a:lnSpc>
                <a:spcPct val="80000"/>
              </a:lnSpc>
            </a:pPr>
            <a:r>
              <a:rPr lang="en-GB" altLang="en-US" sz="2800" dirty="0"/>
              <a:t>Development of teaching / coaching styles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12298" name="Picture 12297">
            <a:extLst>
              <a:ext uri="{FF2B5EF4-FFF2-40B4-BE49-F238E27FC236}">
                <a16:creationId xmlns:a16="http://schemas.microsoft.com/office/drawing/2014/main" id="{B1395C1E-2648-4FFC-AC7C-2C17083518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p:spPr>
      </p:pic>
      <p:pic>
        <p:nvPicPr>
          <p:cNvPr id="12300" name="Picture 12299">
            <a:extLst>
              <a:ext uri="{FF2B5EF4-FFF2-40B4-BE49-F238E27FC236}">
                <a16:creationId xmlns:a16="http://schemas.microsoft.com/office/drawing/2014/main" id="{1C7379FE-10D6-4FEA-BEA3-5E2034A44C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12302" name="Rectangle 12301">
            <a:extLst>
              <a:ext uri="{FF2B5EF4-FFF2-40B4-BE49-F238E27FC236}">
                <a16:creationId xmlns:a16="http://schemas.microsoft.com/office/drawing/2014/main" id="{90FB7BFA-EBDD-467C-B253-EFA700504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304" name="Rectangle 12303">
            <a:extLst>
              <a:ext uri="{FF2B5EF4-FFF2-40B4-BE49-F238E27FC236}">
                <a16:creationId xmlns:a16="http://schemas.microsoft.com/office/drawing/2014/main" id="{23A9D773-2FA9-4E93-A01A-AEECF93EB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306" name="Rectangle 12305">
            <a:extLst>
              <a:ext uri="{FF2B5EF4-FFF2-40B4-BE49-F238E27FC236}">
                <a16:creationId xmlns:a16="http://schemas.microsoft.com/office/drawing/2014/main" id="{D0A08A6F-C28D-4C68-9627-9B83F062F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359" y="0"/>
            <a:ext cx="777923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308" name="Rectangle 12307">
            <a:extLst>
              <a:ext uri="{FF2B5EF4-FFF2-40B4-BE49-F238E27FC236}">
                <a16:creationId xmlns:a16="http://schemas.microsoft.com/office/drawing/2014/main" id="{D6DAD309-1212-498F-ABAD-388FFD322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2996" y="0"/>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310" name="TextBox 12309">
            <a:extLst>
              <a:ext uri="{FF2B5EF4-FFF2-40B4-BE49-F238E27FC236}">
                <a16:creationId xmlns:a16="http://schemas.microsoft.com/office/drawing/2014/main" id="{8F297EF4-1A36-4B32-9046-62BAFD8D81A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6207" y="641225"/>
            <a:ext cx="311727"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12312" name="Rectangle 12311">
            <a:extLst>
              <a:ext uri="{FF2B5EF4-FFF2-40B4-BE49-F238E27FC236}">
                <a16:creationId xmlns:a16="http://schemas.microsoft.com/office/drawing/2014/main" id="{F1D213C0-4482-4522-B9B3-9B3FD158E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2400"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314" name="Picture 12313">
            <a:extLst>
              <a:ext uri="{FF2B5EF4-FFF2-40B4-BE49-F238E27FC236}">
                <a16:creationId xmlns:a16="http://schemas.microsoft.com/office/drawing/2014/main" id="{05196F34-95D1-4518-A021-D4878557E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p:spPr>
      </p:pic>
      <p:pic>
        <p:nvPicPr>
          <p:cNvPr id="12316" name="Picture 12315">
            <a:extLst>
              <a:ext uri="{FF2B5EF4-FFF2-40B4-BE49-F238E27FC236}">
                <a16:creationId xmlns:a16="http://schemas.microsoft.com/office/drawing/2014/main" id="{A9E426AB-27F0-47DB-A2DF-83A3D9E11F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12318" name="Rectangle 12317">
            <a:extLst>
              <a:ext uri="{FF2B5EF4-FFF2-40B4-BE49-F238E27FC236}">
                <a16:creationId xmlns:a16="http://schemas.microsoft.com/office/drawing/2014/main" id="{AE019C74-4226-42B0-B05F-7C0E25B03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13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20" name="Rectangle 12319">
            <a:extLst>
              <a:ext uri="{FF2B5EF4-FFF2-40B4-BE49-F238E27FC236}">
                <a16:creationId xmlns:a16="http://schemas.microsoft.com/office/drawing/2014/main" id="{F8E64A2F-AD9B-43D5-90E6-45123F0B0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31" y="0"/>
            <a:ext cx="3428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22" name="Rectangle 12321">
            <a:extLst>
              <a:ext uri="{FF2B5EF4-FFF2-40B4-BE49-F238E27FC236}">
                <a16:creationId xmlns:a16="http://schemas.microsoft.com/office/drawing/2014/main" id="{4EDE840A-30C4-4DE4-9591-517825652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9" y="0"/>
            <a:ext cx="77835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p:cNvSpPr>
            <a:spLocks noGrp="1" noChangeArrowheads="1"/>
          </p:cNvSpPr>
          <p:nvPr>
            <p:ph type="title"/>
          </p:nvPr>
        </p:nvSpPr>
        <p:spPr>
          <a:xfrm>
            <a:off x="1477352" y="808056"/>
            <a:ext cx="6456028" cy="1077229"/>
          </a:xfrm>
        </p:spPr>
        <p:txBody>
          <a:bodyPr vert="horz" lIns="91440" tIns="45720" rIns="91440" bIns="45720" rtlCol="0" anchor="t">
            <a:normAutofit/>
          </a:bodyPr>
          <a:lstStyle/>
          <a:p>
            <a:pPr algn="l" defTabSz="914400"/>
            <a:r>
              <a:rPr lang="en-US" altLang="en-US" sz="3400"/>
              <a:t>One Dimensional Classification Systems</a:t>
            </a:r>
          </a:p>
        </p:txBody>
      </p:sp>
      <p:pic>
        <p:nvPicPr>
          <p:cNvPr id="12293" name="Picture 7" descr="icicle_out2">
            <a:hlinkClick r:id="rId6"/>
          </p:cNvPr>
          <p:cNvPicPr>
            <a:picLocks noGrp="1" noChangeAspect="1" noChangeArrowheads="1"/>
          </p:cNvPicPr>
          <p:nvPr>
            <p:ph sz="half" idx="2"/>
          </p:nvPr>
        </p:nvPicPr>
        <p:blipFill rotWithShape="1">
          <a:blip r:embed="rId7">
            <a:extLst>
              <a:ext uri="{28A0092B-C50C-407E-A947-70E740481C1C}">
                <a14:useLocalDpi xmlns:a14="http://schemas.microsoft.com/office/drawing/2010/main" val="0"/>
              </a:ext>
            </a:extLst>
          </a:blip>
          <a:srcRect l="2444" r="21503"/>
          <a:stretch/>
        </p:blipFill>
        <p:spPr>
          <a:xfrm>
            <a:off x="1715204" y="2364159"/>
            <a:ext cx="1550005" cy="336405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12292" name="Picture 5" descr="fire">
            <a:hlinkClick r:id="rId8"/>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35524" r="2778" b="2"/>
          <a:stretch/>
        </p:blipFill>
        <p:spPr bwMode="auto">
          <a:xfrm>
            <a:off x="3504661" y="2364159"/>
            <a:ext cx="1549397" cy="3364051"/>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12291" name="Rectangle 3"/>
          <p:cNvSpPr>
            <a:spLocks noGrp="1" noChangeArrowheads="1"/>
          </p:cNvSpPr>
          <p:nvPr>
            <p:ph type="body" sz="half" idx="1"/>
          </p:nvPr>
        </p:nvSpPr>
        <p:spPr>
          <a:xfrm>
            <a:off x="5661087" y="2052116"/>
            <a:ext cx="2271033" cy="3997828"/>
          </a:xfrm>
        </p:spPr>
        <p:txBody>
          <a:bodyPr vert="horz" lIns="91440" tIns="45720" rIns="91440" bIns="45720" rtlCol="0" anchor="ctr">
            <a:normAutofit/>
          </a:bodyPr>
          <a:lstStyle/>
          <a:p>
            <a:pPr defTabSz="914400">
              <a:spcAft>
                <a:spcPts val="600"/>
              </a:spcAft>
            </a:pPr>
            <a:r>
              <a:rPr lang="en-US" altLang="en-US" sz="1600" dirty="0"/>
              <a:t>Which skill characteristics are similar to those of other skills. Most like – rather than fitting one category exclusively.</a:t>
            </a:r>
          </a:p>
          <a:p>
            <a:pPr defTabSz="914400">
              <a:spcAft>
                <a:spcPts val="600"/>
              </a:spcAft>
            </a:pPr>
            <a:endParaRPr lang="en-US" altLang="en-US" sz="1600" dirty="0"/>
          </a:p>
          <a:p>
            <a:pPr defTabSz="914400">
              <a:spcAft>
                <a:spcPts val="600"/>
              </a:spcAft>
            </a:pPr>
            <a:r>
              <a:rPr lang="en-US" altLang="en-US" sz="1600" dirty="0"/>
              <a:t>Hot -----------------  or ---------------- Cold </a:t>
            </a:r>
          </a:p>
          <a:p>
            <a:pPr defTabSz="914400">
              <a:spcAft>
                <a:spcPts val="600"/>
              </a:spcAft>
            </a:pPr>
            <a:endParaRPr lang="en-US" altLang="en-US" sz="1600" dirty="0"/>
          </a:p>
        </p:txBody>
      </p:sp>
      <p:sp>
        <p:nvSpPr>
          <p:cNvPr id="12324" name="Rectangle 12323">
            <a:extLst>
              <a:ext uri="{FF2B5EF4-FFF2-40B4-BE49-F238E27FC236}">
                <a16:creationId xmlns:a16="http://schemas.microsoft.com/office/drawing/2014/main" id="{9FB72267-CB53-4183-A3D5-1F664A64A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0749" y="-2718"/>
            <a:ext cx="2057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a:t>Gross / Fine Skills</a:t>
            </a:r>
            <a:endParaRPr lang="en-US" altLang="en-US" dirty="0"/>
          </a:p>
        </p:txBody>
      </p:sp>
      <p:sp>
        <p:nvSpPr>
          <p:cNvPr id="155651" name="Rectangle 3"/>
          <p:cNvSpPr>
            <a:spLocks noGrp="1" noChangeArrowheads="1"/>
          </p:cNvSpPr>
          <p:nvPr>
            <p:ph type="body" sz="half" idx="1"/>
          </p:nvPr>
        </p:nvSpPr>
        <p:spPr>
          <a:xfrm>
            <a:off x="1079500" y="1628775"/>
            <a:ext cx="7668964" cy="4391025"/>
          </a:xfrm>
        </p:spPr>
        <p:txBody>
          <a:bodyPr>
            <a:normAutofit fontScale="85000" lnSpcReduction="20000"/>
          </a:bodyPr>
          <a:lstStyle/>
          <a:p>
            <a:pPr algn="ctr" eaLnBrk="1" hangingPunct="1">
              <a:lnSpc>
                <a:spcPct val="90000"/>
              </a:lnSpc>
            </a:pPr>
            <a:r>
              <a:rPr lang="en-GB" altLang="en-US" sz="2400" b="1" dirty="0"/>
              <a:t>Gross motor skill:</a:t>
            </a:r>
          </a:p>
          <a:p>
            <a:pPr eaLnBrk="1" hangingPunct="1">
              <a:lnSpc>
                <a:spcPct val="90000"/>
              </a:lnSpc>
            </a:pPr>
            <a:r>
              <a:rPr lang="en-GB" altLang="en-US" sz="2400" dirty="0">
                <a:solidFill>
                  <a:schemeClr val="accent1">
                    <a:lumMod val="75000"/>
                  </a:schemeClr>
                </a:solidFill>
              </a:rPr>
              <a:t>A motor skill that requires the use of large </a:t>
            </a:r>
          </a:p>
          <a:p>
            <a:pPr eaLnBrk="1" hangingPunct="1">
              <a:lnSpc>
                <a:spcPct val="90000"/>
              </a:lnSpc>
              <a:buFont typeface="Wingdings" panose="05000000000000000000" pitchFamily="2" charset="2"/>
              <a:buNone/>
            </a:pPr>
            <a:r>
              <a:rPr lang="en-GB" altLang="en-US" sz="2400" dirty="0">
                <a:solidFill>
                  <a:schemeClr val="accent1">
                    <a:lumMod val="75000"/>
                  </a:schemeClr>
                </a:solidFill>
              </a:rPr>
              <a:t>musculature to achieve the goal of the skill.</a:t>
            </a:r>
          </a:p>
          <a:p>
            <a:pPr eaLnBrk="1" hangingPunct="1">
              <a:lnSpc>
                <a:spcPct val="90000"/>
              </a:lnSpc>
            </a:pPr>
            <a:endParaRPr lang="en-GB" altLang="en-US" sz="2400" dirty="0">
              <a:solidFill>
                <a:schemeClr val="accent1">
                  <a:lumMod val="75000"/>
                </a:schemeClr>
              </a:solidFill>
            </a:endParaRPr>
          </a:p>
          <a:p>
            <a:pPr algn="ctr" eaLnBrk="1" hangingPunct="1">
              <a:lnSpc>
                <a:spcPct val="90000"/>
              </a:lnSpc>
            </a:pPr>
            <a:r>
              <a:rPr lang="en-GB" altLang="en-US" sz="2400" b="1" dirty="0"/>
              <a:t>Fine motor skill: </a:t>
            </a:r>
          </a:p>
          <a:p>
            <a:pPr eaLnBrk="1" hangingPunct="1">
              <a:lnSpc>
                <a:spcPct val="90000"/>
              </a:lnSpc>
            </a:pPr>
            <a:r>
              <a:rPr lang="en-GB" altLang="en-US" sz="2400" dirty="0">
                <a:solidFill>
                  <a:schemeClr val="accent1">
                    <a:lumMod val="75000"/>
                  </a:schemeClr>
                </a:solidFill>
              </a:rPr>
              <a:t>Require greater control of the small muscles, especially those involved in hand eye co-ordination, and require a high degree in precision in hand and finger movement. </a:t>
            </a:r>
          </a:p>
          <a:p>
            <a:pPr eaLnBrk="1" hangingPunct="1">
              <a:lnSpc>
                <a:spcPct val="90000"/>
              </a:lnSpc>
            </a:pPr>
            <a:r>
              <a:rPr lang="en-GB" altLang="en-US" sz="2400" dirty="0">
                <a:solidFill>
                  <a:schemeClr val="accent1">
                    <a:lumMod val="75000"/>
                  </a:schemeClr>
                </a:solidFill>
              </a:rPr>
              <a:t>Large muscles can be involved in the action however the small muscles are the primary muscles involved to achieve the goal of the skill.</a:t>
            </a:r>
          </a:p>
          <a:p>
            <a:pPr eaLnBrk="1" hangingPunct="1">
              <a:lnSpc>
                <a:spcPct val="90000"/>
              </a:lnSpc>
            </a:pPr>
            <a:r>
              <a:rPr lang="en-GB" altLang="en-US" sz="2400" dirty="0">
                <a:solidFill>
                  <a:schemeClr val="accent1">
                    <a:lumMod val="75000"/>
                  </a:schemeClr>
                </a:solidFill>
              </a:rPr>
              <a:t>Popular for rehabilitation environments.</a:t>
            </a:r>
          </a:p>
          <a:p>
            <a:pPr eaLnBrk="1" hangingPunct="1">
              <a:lnSpc>
                <a:spcPct val="90000"/>
              </a:lnSpc>
            </a:pPr>
            <a:r>
              <a:rPr lang="en-GB" altLang="en-US" sz="2400" dirty="0">
                <a:solidFill>
                  <a:schemeClr val="accent1">
                    <a:lumMod val="75000"/>
                  </a:schemeClr>
                </a:solidFill>
              </a:rPr>
              <a:t>Physical therapists / occupational therapists.</a:t>
            </a:r>
          </a:p>
          <a:p>
            <a:pPr eaLnBrk="1" hangingPunct="1">
              <a:lnSpc>
                <a:spcPct val="90000"/>
              </a:lnSpc>
            </a:pPr>
            <a:endParaRPr lang="en-US" altLang="en-US" sz="2400" dirty="0"/>
          </a:p>
        </p:txBody>
      </p:sp>
      <p:pic>
        <p:nvPicPr>
          <p:cNvPr id="155653" name="Picture 5" descr="Id-631">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7020272" y="985838"/>
            <a:ext cx="1476375" cy="1439862"/>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5651">
                                            <p:txEl>
                                              <p:pRg st="0" end="0"/>
                                            </p:txEl>
                                          </p:spTgt>
                                        </p:tgtEl>
                                        <p:attrNameLst>
                                          <p:attrName>style.visibility</p:attrName>
                                        </p:attrNameLst>
                                      </p:cBhvr>
                                      <p:to>
                                        <p:strVal val="visible"/>
                                      </p:to>
                                    </p:set>
                                    <p:anim calcmode="lin" valueType="num">
                                      <p:cBhvr>
                                        <p:cTn id="7" dur="500" fill="hold"/>
                                        <p:tgtEl>
                                          <p:spTgt spid="155651">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5651">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155651">
                                            <p:txEl>
                                              <p:pRg st="1" end="1"/>
                                            </p:txEl>
                                          </p:spTgt>
                                        </p:tgtEl>
                                        <p:attrNameLst>
                                          <p:attrName>style.visibility</p:attrName>
                                        </p:attrNameLst>
                                      </p:cBhvr>
                                      <p:to>
                                        <p:strVal val="visible"/>
                                      </p:to>
                                    </p:set>
                                    <p:anim calcmode="lin" valueType="num">
                                      <p:cBhvr>
                                        <p:cTn id="11" dur="500" fill="hold"/>
                                        <p:tgtEl>
                                          <p:spTgt spid="155651">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5651">
                                            <p:txEl>
                                              <p:pRg st="1" end="1"/>
                                            </p:txEl>
                                          </p:spTgt>
                                        </p:tgtEl>
                                        <p:attrNameLst>
                                          <p:attrName>ppt_h</p:attrName>
                                        </p:attrNameLst>
                                      </p:cBhvr>
                                      <p:tavLst>
                                        <p:tav tm="0">
                                          <p:val>
                                            <p:fltVal val="0"/>
                                          </p:val>
                                        </p:tav>
                                        <p:tav tm="100000">
                                          <p:val>
                                            <p:strVal val="#ppt_h"/>
                                          </p:val>
                                        </p:tav>
                                      </p:tavLst>
                                    </p:anim>
                                  </p:childTnLst>
                                </p:cTn>
                              </p:par>
                              <p:par>
                                <p:cTn id="13" presetID="23" presetClass="entr" presetSubtype="16" fill="hold" nodeType="withEffect">
                                  <p:stCondLst>
                                    <p:cond delay="0"/>
                                  </p:stCondLst>
                                  <p:childTnLst>
                                    <p:set>
                                      <p:cBhvr>
                                        <p:cTn id="14" dur="1" fill="hold">
                                          <p:stCondLst>
                                            <p:cond delay="0"/>
                                          </p:stCondLst>
                                        </p:cTn>
                                        <p:tgtEl>
                                          <p:spTgt spid="155651">
                                            <p:txEl>
                                              <p:pRg st="2" end="2"/>
                                            </p:txEl>
                                          </p:spTgt>
                                        </p:tgtEl>
                                        <p:attrNameLst>
                                          <p:attrName>style.visibility</p:attrName>
                                        </p:attrNameLst>
                                      </p:cBhvr>
                                      <p:to>
                                        <p:strVal val="visible"/>
                                      </p:to>
                                    </p:set>
                                    <p:anim calcmode="lin" valueType="num">
                                      <p:cBhvr>
                                        <p:cTn id="15" dur="500" fill="hold"/>
                                        <p:tgtEl>
                                          <p:spTgt spid="155651">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55651">
                                            <p:txEl>
                                              <p:pRg st="2" end="2"/>
                                            </p:txEl>
                                          </p:spTgt>
                                        </p:tgtEl>
                                        <p:attrNameLst>
                                          <p:attrName>ppt_h</p:attrName>
                                        </p:attrNameLst>
                                      </p:cBhvr>
                                      <p:tavLst>
                                        <p:tav tm="0">
                                          <p:val>
                                            <p:fltVal val="0"/>
                                          </p:val>
                                        </p:tav>
                                        <p:tav tm="100000">
                                          <p:val>
                                            <p:strVal val="#ppt_h"/>
                                          </p:val>
                                        </p:tav>
                                      </p:tavLst>
                                    </p:anim>
                                  </p:childTnLst>
                                </p:cTn>
                              </p:par>
                              <p:par>
                                <p:cTn id="17" presetID="5" presetClass="entr" presetSubtype="10" fill="hold" nodeType="withEffect">
                                  <p:stCondLst>
                                    <p:cond delay="0"/>
                                  </p:stCondLst>
                                  <p:childTnLst>
                                    <p:set>
                                      <p:cBhvr>
                                        <p:cTn id="18" dur="1" fill="hold">
                                          <p:stCondLst>
                                            <p:cond delay="0"/>
                                          </p:stCondLst>
                                        </p:cTn>
                                        <p:tgtEl>
                                          <p:spTgt spid="155653"/>
                                        </p:tgtEl>
                                        <p:attrNameLst>
                                          <p:attrName>style.visibility</p:attrName>
                                        </p:attrNameLst>
                                      </p:cBhvr>
                                      <p:to>
                                        <p:strVal val="visible"/>
                                      </p:to>
                                    </p:set>
                                    <p:animEffect transition="in" filter="checkerboard(across)">
                                      <p:cBhvr>
                                        <p:cTn id="19" dur="500"/>
                                        <p:tgtEl>
                                          <p:spTgt spid="155653"/>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8" presetClass="entr" presetSubtype="16" fill="hold" nodeType="clickEffect">
                                  <p:stCondLst>
                                    <p:cond delay="0"/>
                                  </p:stCondLst>
                                  <p:childTnLst>
                                    <p:set>
                                      <p:cBhvr>
                                        <p:cTn id="23" dur="1" fill="hold">
                                          <p:stCondLst>
                                            <p:cond delay="0"/>
                                          </p:stCondLst>
                                        </p:cTn>
                                        <p:tgtEl>
                                          <p:spTgt spid="155651">
                                            <p:txEl>
                                              <p:pRg st="4" end="4"/>
                                            </p:txEl>
                                          </p:spTgt>
                                        </p:tgtEl>
                                        <p:attrNameLst>
                                          <p:attrName>style.visibility</p:attrName>
                                        </p:attrNameLst>
                                      </p:cBhvr>
                                      <p:to>
                                        <p:strVal val="visible"/>
                                      </p:to>
                                    </p:set>
                                    <p:animEffect transition="in" filter="diamond(in)">
                                      <p:cBhvr>
                                        <p:cTn id="24" dur="2000"/>
                                        <p:tgtEl>
                                          <p:spTgt spid="155651">
                                            <p:txEl>
                                              <p:pRg st="4" end="4"/>
                                            </p:txEl>
                                          </p:spTgt>
                                        </p:tgtEl>
                                      </p:cBhvr>
                                    </p:animEffect>
                                  </p:childTnLst>
                                </p:cTn>
                              </p:par>
                              <p:par>
                                <p:cTn id="25" presetID="8" presetClass="entr" presetSubtype="16" fill="hold" nodeType="withEffect">
                                  <p:stCondLst>
                                    <p:cond delay="0"/>
                                  </p:stCondLst>
                                  <p:childTnLst>
                                    <p:set>
                                      <p:cBhvr>
                                        <p:cTn id="26" dur="1" fill="hold">
                                          <p:stCondLst>
                                            <p:cond delay="0"/>
                                          </p:stCondLst>
                                        </p:cTn>
                                        <p:tgtEl>
                                          <p:spTgt spid="155651">
                                            <p:txEl>
                                              <p:pRg st="5" end="5"/>
                                            </p:txEl>
                                          </p:spTgt>
                                        </p:tgtEl>
                                        <p:attrNameLst>
                                          <p:attrName>style.visibility</p:attrName>
                                        </p:attrNameLst>
                                      </p:cBhvr>
                                      <p:to>
                                        <p:strVal val="visible"/>
                                      </p:to>
                                    </p:set>
                                    <p:animEffect transition="in" filter="diamond(in)">
                                      <p:cBhvr>
                                        <p:cTn id="27" dur="2000"/>
                                        <p:tgtEl>
                                          <p:spTgt spid="155651">
                                            <p:txEl>
                                              <p:pRg st="5" end="5"/>
                                            </p:txEl>
                                          </p:spTgt>
                                        </p:tgtEl>
                                      </p:cBhvr>
                                    </p:animEffect>
                                  </p:childTnLst>
                                </p:cTn>
                              </p:par>
                              <p:par>
                                <p:cTn id="28" presetID="8" presetClass="entr" presetSubtype="16" fill="hold" nodeType="withEffect">
                                  <p:stCondLst>
                                    <p:cond delay="0"/>
                                  </p:stCondLst>
                                  <p:childTnLst>
                                    <p:set>
                                      <p:cBhvr>
                                        <p:cTn id="29" dur="1" fill="hold">
                                          <p:stCondLst>
                                            <p:cond delay="0"/>
                                          </p:stCondLst>
                                        </p:cTn>
                                        <p:tgtEl>
                                          <p:spTgt spid="155651">
                                            <p:txEl>
                                              <p:pRg st="6" end="6"/>
                                            </p:txEl>
                                          </p:spTgt>
                                        </p:tgtEl>
                                        <p:attrNameLst>
                                          <p:attrName>style.visibility</p:attrName>
                                        </p:attrNameLst>
                                      </p:cBhvr>
                                      <p:to>
                                        <p:strVal val="visible"/>
                                      </p:to>
                                    </p:set>
                                    <p:animEffect transition="in" filter="diamond(in)">
                                      <p:cBhvr>
                                        <p:cTn id="30" dur="2000"/>
                                        <p:tgtEl>
                                          <p:spTgt spid="155651">
                                            <p:txEl>
                                              <p:pRg st="6" end="6"/>
                                            </p:txEl>
                                          </p:spTgt>
                                        </p:tgtEl>
                                      </p:cBhvr>
                                    </p:animEffect>
                                  </p:childTnLst>
                                </p:cTn>
                              </p:par>
                            </p:childTnLst>
                          </p:cTn>
                        </p:par>
                        <p:par>
                          <p:cTn id="31" fill="hold" nodeType="afterGroup">
                            <p:stCondLst>
                              <p:cond delay="2000"/>
                            </p:stCondLst>
                            <p:childTnLst>
                              <p:par>
                                <p:cTn id="32" presetID="23" presetClass="entr" presetSubtype="16" fill="hold" nodeType="afterEffect">
                                  <p:stCondLst>
                                    <p:cond delay="0"/>
                                  </p:stCondLst>
                                  <p:childTnLst>
                                    <p:set>
                                      <p:cBhvr>
                                        <p:cTn id="33" dur="1" fill="hold">
                                          <p:stCondLst>
                                            <p:cond delay="0"/>
                                          </p:stCondLst>
                                        </p:cTn>
                                        <p:tgtEl>
                                          <p:spTgt spid="155651">
                                            <p:txEl>
                                              <p:pRg st="7" end="7"/>
                                            </p:txEl>
                                          </p:spTgt>
                                        </p:tgtEl>
                                        <p:attrNameLst>
                                          <p:attrName>style.visibility</p:attrName>
                                        </p:attrNameLst>
                                      </p:cBhvr>
                                      <p:to>
                                        <p:strVal val="visible"/>
                                      </p:to>
                                    </p:set>
                                    <p:anim calcmode="lin" valueType="num">
                                      <p:cBhvr>
                                        <p:cTn id="34" dur="2000" fill="hold"/>
                                        <p:tgtEl>
                                          <p:spTgt spid="155651">
                                            <p:txEl>
                                              <p:pRg st="7" end="7"/>
                                            </p:txEl>
                                          </p:spTgt>
                                        </p:tgtEl>
                                        <p:attrNameLst>
                                          <p:attrName>ppt_w</p:attrName>
                                        </p:attrNameLst>
                                      </p:cBhvr>
                                      <p:tavLst>
                                        <p:tav tm="0">
                                          <p:val>
                                            <p:fltVal val="0"/>
                                          </p:val>
                                        </p:tav>
                                        <p:tav tm="100000">
                                          <p:val>
                                            <p:strVal val="#ppt_w"/>
                                          </p:val>
                                        </p:tav>
                                      </p:tavLst>
                                    </p:anim>
                                    <p:anim calcmode="lin" valueType="num">
                                      <p:cBhvr>
                                        <p:cTn id="35" dur="2000" fill="hold"/>
                                        <p:tgtEl>
                                          <p:spTgt spid="155651">
                                            <p:txEl>
                                              <p:pRg st="7" end="7"/>
                                            </p:txEl>
                                          </p:spTgt>
                                        </p:tgtEl>
                                        <p:attrNameLst>
                                          <p:attrName>ppt_h</p:attrName>
                                        </p:attrNameLst>
                                      </p:cBhvr>
                                      <p:tavLst>
                                        <p:tav tm="0">
                                          <p:val>
                                            <p:fltVal val="0"/>
                                          </p:val>
                                        </p:tav>
                                        <p:tav tm="100000">
                                          <p:val>
                                            <p:strVal val="#ppt_h"/>
                                          </p:val>
                                        </p:tav>
                                      </p:tavLst>
                                    </p:anim>
                                  </p:childTnLst>
                                </p:cTn>
                              </p:par>
                            </p:childTnLst>
                          </p:cTn>
                        </p:par>
                        <p:par>
                          <p:cTn id="36" fill="hold" nodeType="afterGroup">
                            <p:stCondLst>
                              <p:cond delay="4000"/>
                            </p:stCondLst>
                            <p:childTnLst>
                              <p:par>
                                <p:cTn id="37" presetID="23" presetClass="entr" presetSubtype="16" fill="hold" nodeType="afterEffect">
                                  <p:stCondLst>
                                    <p:cond delay="0"/>
                                  </p:stCondLst>
                                  <p:childTnLst>
                                    <p:set>
                                      <p:cBhvr>
                                        <p:cTn id="38" dur="1" fill="hold">
                                          <p:stCondLst>
                                            <p:cond delay="0"/>
                                          </p:stCondLst>
                                        </p:cTn>
                                        <p:tgtEl>
                                          <p:spTgt spid="155651">
                                            <p:txEl>
                                              <p:pRg st="8" end="8"/>
                                            </p:txEl>
                                          </p:spTgt>
                                        </p:tgtEl>
                                        <p:attrNameLst>
                                          <p:attrName>style.visibility</p:attrName>
                                        </p:attrNameLst>
                                      </p:cBhvr>
                                      <p:to>
                                        <p:strVal val="visible"/>
                                      </p:to>
                                    </p:set>
                                    <p:anim calcmode="lin" valueType="num">
                                      <p:cBhvr>
                                        <p:cTn id="39" dur="2000" fill="hold"/>
                                        <p:tgtEl>
                                          <p:spTgt spid="155651">
                                            <p:txEl>
                                              <p:pRg st="8" end="8"/>
                                            </p:txEl>
                                          </p:spTgt>
                                        </p:tgtEl>
                                        <p:attrNameLst>
                                          <p:attrName>ppt_w</p:attrName>
                                        </p:attrNameLst>
                                      </p:cBhvr>
                                      <p:tavLst>
                                        <p:tav tm="0">
                                          <p:val>
                                            <p:fltVal val="0"/>
                                          </p:val>
                                        </p:tav>
                                        <p:tav tm="100000">
                                          <p:val>
                                            <p:strVal val="#ppt_w"/>
                                          </p:val>
                                        </p:tav>
                                      </p:tavLst>
                                    </p:anim>
                                    <p:anim calcmode="lin" valueType="num">
                                      <p:cBhvr>
                                        <p:cTn id="40" dur="2000" fill="hold"/>
                                        <p:tgtEl>
                                          <p:spTgt spid="155651">
                                            <p:txEl>
                                              <p:pRg st="8" end="8"/>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a:t>Discrete / Continuous</a:t>
            </a:r>
            <a:endParaRPr lang="en-US" altLang="en-US"/>
          </a:p>
        </p:txBody>
      </p:sp>
      <p:sp>
        <p:nvSpPr>
          <p:cNvPr id="156675" name="Rectangle 3"/>
          <p:cNvSpPr>
            <a:spLocks noGrp="1" noChangeArrowheads="1"/>
          </p:cNvSpPr>
          <p:nvPr>
            <p:ph type="body" sz="half" idx="1"/>
          </p:nvPr>
        </p:nvSpPr>
        <p:spPr>
          <a:xfrm>
            <a:off x="1444381" y="1064336"/>
            <a:ext cx="6264275" cy="5616575"/>
          </a:xfrm>
        </p:spPr>
        <p:txBody>
          <a:bodyPr>
            <a:normAutofit fontScale="92500"/>
          </a:bodyPr>
          <a:lstStyle/>
          <a:p>
            <a:pPr eaLnBrk="1" hangingPunct="1">
              <a:lnSpc>
                <a:spcPct val="90000"/>
              </a:lnSpc>
            </a:pPr>
            <a:r>
              <a:rPr lang="en-GB" altLang="en-US" sz="2400" b="1" dirty="0"/>
              <a:t>Discrete motor skill</a:t>
            </a:r>
            <a:r>
              <a:rPr lang="en-GB" altLang="en-US" sz="2400" dirty="0"/>
              <a:t> – </a:t>
            </a:r>
            <a:r>
              <a:rPr lang="en-GB" altLang="en-US" sz="2400" dirty="0">
                <a:solidFill>
                  <a:schemeClr val="accent1">
                    <a:lumMod val="75000"/>
                  </a:schemeClr>
                </a:solidFill>
              </a:rPr>
              <a:t>a motor skill with clearly defined beginning and end points, usually requiring a simple movement.</a:t>
            </a:r>
          </a:p>
          <a:p>
            <a:pPr eaLnBrk="1" hangingPunct="1">
              <a:lnSpc>
                <a:spcPct val="90000"/>
              </a:lnSpc>
            </a:pPr>
            <a:r>
              <a:rPr lang="en-GB" altLang="en-US" sz="2400" b="1" dirty="0"/>
              <a:t>Continuous motor skill</a:t>
            </a:r>
            <a:r>
              <a:rPr lang="en-GB" altLang="en-US" sz="2400" dirty="0"/>
              <a:t> – </a:t>
            </a:r>
            <a:r>
              <a:rPr lang="en-GB" altLang="en-US" sz="2400" dirty="0">
                <a:solidFill>
                  <a:schemeClr val="accent1">
                    <a:lumMod val="75000"/>
                  </a:schemeClr>
                </a:solidFill>
              </a:rPr>
              <a:t>a motor skill with arbitrary beginning and end points. These skills usually involve repetitive movements.</a:t>
            </a:r>
          </a:p>
          <a:p>
            <a:pPr eaLnBrk="1" hangingPunct="1">
              <a:lnSpc>
                <a:spcPct val="90000"/>
              </a:lnSpc>
            </a:pPr>
            <a:endParaRPr lang="en-GB" altLang="en-US" sz="2400" b="1" dirty="0"/>
          </a:p>
          <a:p>
            <a:pPr eaLnBrk="1" hangingPunct="1">
              <a:lnSpc>
                <a:spcPct val="90000"/>
              </a:lnSpc>
            </a:pPr>
            <a:r>
              <a:rPr lang="en-GB" altLang="en-US" sz="2400" b="1" dirty="0"/>
              <a:t>Open / Closed</a:t>
            </a:r>
          </a:p>
          <a:p>
            <a:pPr eaLnBrk="1" hangingPunct="1">
              <a:lnSpc>
                <a:spcPct val="90000"/>
              </a:lnSpc>
            </a:pPr>
            <a:r>
              <a:rPr lang="en-GB" altLang="en-US" sz="2400" b="1" dirty="0"/>
              <a:t>Open</a:t>
            </a:r>
            <a:r>
              <a:rPr lang="en-GB" altLang="en-US" sz="2400" dirty="0"/>
              <a:t> – </a:t>
            </a:r>
            <a:r>
              <a:rPr lang="en-GB" altLang="en-US" sz="2400" dirty="0">
                <a:solidFill>
                  <a:schemeClr val="accent1">
                    <a:lumMod val="75000"/>
                  </a:schemeClr>
                </a:solidFill>
              </a:rPr>
              <a:t>a motor skill that involves a non stable unpredictable environment where an object or environmental context is in motion and determines when to begin the action.</a:t>
            </a:r>
          </a:p>
          <a:p>
            <a:pPr eaLnBrk="1" hangingPunct="1">
              <a:lnSpc>
                <a:spcPct val="90000"/>
              </a:lnSpc>
            </a:pPr>
            <a:r>
              <a:rPr lang="en-GB" altLang="en-US" sz="2400" b="1" dirty="0"/>
              <a:t>Closed</a:t>
            </a:r>
            <a:r>
              <a:rPr lang="en-GB" altLang="en-US" sz="2400" dirty="0"/>
              <a:t> – </a:t>
            </a:r>
            <a:r>
              <a:rPr lang="en-GB" altLang="en-US" sz="2400" dirty="0">
                <a:solidFill>
                  <a:schemeClr val="accent1">
                    <a:lumMod val="75000"/>
                  </a:schemeClr>
                </a:solidFill>
              </a:rPr>
              <a:t>a motor skill performed in a stable or predictable environment where the performer determines when to begin the action.</a:t>
            </a:r>
            <a:endParaRPr lang="en-US" altLang="en-US" sz="2400" dirty="0">
              <a:solidFill>
                <a:schemeClr val="accent1">
                  <a:lumMod val="75000"/>
                </a:schemeClr>
              </a:solidFill>
            </a:endParaRPr>
          </a:p>
        </p:txBody>
      </p:sp>
      <p:pic>
        <p:nvPicPr>
          <p:cNvPr id="156677" name="Picture 5" descr="gymnast">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179388" y="5300663"/>
            <a:ext cx="1295400" cy="1196975"/>
          </a:xfrm>
        </p:spPr>
      </p:pic>
      <p:sp>
        <p:nvSpPr>
          <p:cNvPr id="2" name="Content Placeholder 1"/>
          <p:cNvSpPr>
            <a:spLocks noGrp="1"/>
          </p:cNvSpPr>
          <p:nvPr>
            <p:ph sz="quarter" idx="3"/>
          </p:nvPr>
        </p:nvSpPr>
        <p:spPr>
          <a:xfrm>
            <a:off x="5979319" y="3812464"/>
            <a:ext cx="3810000" cy="1981200"/>
          </a:xfrm>
        </p:spPr>
        <p:txBody>
          <a:bodyPr/>
          <a:lstStyle/>
          <a:p>
            <a:r>
              <a:rPr lang="en-GB" dirty="0"/>
              <a:t>Rugby / Netball </a:t>
            </a:r>
          </a:p>
        </p:txBody>
      </p:sp>
      <p:pic>
        <p:nvPicPr>
          <p:cNvPr id="156685" name="Picture 13" descr="runnin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825" y="2492375"/>
            <a:ext cx="1171575"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6687" name="Picture 15" descr="SS34006">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08850" y="1412875"/>
            <a:ext cx="1150938"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6675">
                                            <p:txEl>
                                              <p:pRg st="0" end="0"/>
                                            </p:txEl>
                                          </p:spTgt>
                                        </p:tgtEl>
                                        <p:attrNameLst>
                                          <p:attrName>style.visibility</p:attrName>
                                        </p:attrNameLst>
                                      </p:cBhvr>
                                      <p:to>
                                        <p:strVal val="visible"/>
                                      </p:to>
                                    </p:set>
                                    <p:anim calcmode="lin" valueType="num">
                                      <p:cBhvr>
                                        <p:cTn id="7" dur="500" fill="hold"/>
                                        <p:tgtEl>
                                          <p:spTgt spid="15667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6675">
                                            <p:txEl>
                                              <p:pRg st="0" end="0"/>
                                            </p:txEl>
                                          </p:spTgt>
                                        </p:tgtEl>
                                        <p:attrNameLst>
                                          <p:attrName>ppt_h</p:attrName>
                                        </p:attrNameLst>
                                      </p:cBhvr>
                                      <p:tavLst>
                                        <p:tav tm="0">
                                          <p:val>
                                            <p:fltVal val="0"/>
                                          </p:val>
                                        </p:tav>
                                        <p:tav tm="100000">
                                          <p:val>
                                            <p:strVal val="#ppt_h"/>
                                          </p:val>
                                        </p:tav>
                                      </p:tavLst>
                                    </p:anim>
                                  </p:childTnLst>
                                </p:cTn>
                              </p:par>
                              <p:par>
                                <p:cTn id="9" presetID="17" presetClass="entr" presetSubtype="10" fill="hold" nodeType="withEffect">
                                  <p:stCondLst>
                                    <p:cond delay="0"/>
                                  </p:stCondLst>
                                  <p:childTnLst>
                                    <p:set>
                                      <p:cBhvr>
                                        <p:cTn id="10" dur="1" fill="hold">
                                          <p:stCondLst>
                                            <p:cond delay="0"/>
                                          </p:stCondLst>
                                        </p:cTn>
                                        <p:tgtEl>
                                          <p:spTgt spid="156687"/>
                                        </p:tgtEl>
                                        <p:attrNameLst>
                                          <p:attrName>style.visibility</p:attrName>
                                        </p:attrNameLst>
                                      </p:cBhvr>
                                      <p:to>
                                        <p:strVal val="visible"/>
                                      </p:to>
                                    </p:set>
                                    <p:anim calcmode="lin" valueType="num">
                                      <p:cBhvr>
                                        <p:cTn id="11" dur="500" fill="hold"/>
                                        <p:tgtEl>
                                          <p:spTgt spid="156687"/>
                                        </p:tgtEl>
                                        <p:attrNameLst>
                                          <p:attrName>ppt_w</p:attrName>
                                        </p:attrNameLst>
                                      </p:cBhvr>
                                      <p:tavLst>
                                        <p:tav tm="0">
                                          <p:val>
                                            <p:fltVal val="0"/>
                                          </p:val>
                                        </p:tav>
                                        <p:tav tm="100000">
                                          <p:val>
                                            <p:strVal val="#ppt_w"/>
                                          </p:val>
                                        </p:tav>
                                      </p:tavLst>
                                    </p:anim>
                                    <p:anim calcmode="lin" valueType="num">
                                      <p:cBhvr>
                                        <p:cTn id="12" dur="500" fill="hold"/>
                                        <p:tgtEl>
                                          <p:spTgt spid="156687"/>
                                        </p:tgtEl>
                                        <p:attrNameLst>
                                          <p:attrName>ppt_h</p:attrName>
                                        </p:attrNameLst>
                                      </p:cBhvr>
                                      <p:tavLst>
                                        <p:tav tm="0">
                                          <p:val>
                                            <p:strVal val="#ppt_h"/>
                                          </p:val>
                                        </p:tav>
                                        <p:tav tm="100000">
                                          <p:val>
                                            <p:strVal val="#ppt_h"/>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3" presetClass="entr" presetSubtype="16" fill="hold" nodeType="clickEffect">
                                  <p:stCondLst>
                                    <p:cond delay="0"/>
                                  </p:stCondLst>
                                  <p:childTnLst>
                                    <p:set>
                                      <p:cBhvr>
                                        <p:cTn id="16" dur="1" fill="hold">
                                          <p:stCondLst>
                                            <p:cond delay="0"/>
                                          </p:stCondLst>
                                        </p:cTn>
                                        <p:tgtEl>
                                          <p:spTgt spid="156675">
                                            <p:txEl>
                                              <p:pRg st="1" end="1"/>
                                            </p:txEl>
                                          </p:spTgt>
                                        </p:tgtEl>
                                        <p:attrNameLst>
                                          <p:attrName>style.visibility</p:attrName>
                                        </p:attrNameLst>
                                      </p:cBhvr>
                                      <p:to>
                                        <p:strVal val="visible"/>
                                      </p:to>
                                    </p:set>
                                    <p:anim calcmode="lin" valueType="num">
                                      <p:cBhvr>
                                        <p:cTn id="17" dur="500" fill="hold"/>
                                        <p:tgtEl>
                                          <p:spTgt spid="156675">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156675">
                                            <p:txEl>
                                              <p:pRg st="1" end="1"/>
                                            </p:txEl>
                                          </p:spTgt>
                                        </p:tgtEl>
                                        <p:attrNameLst>
                                          <p:attrName>ppt_h</p:attrName>
                                        </p:attrNameLst>
                                      </p:cBhvr>
                                      <p:tavLst>
                                        <p:tav tm="0">
                                          <p:val>
                                            <p:fltVal val="0"/>
                                          </p:val>
                                        </p:tav>
                                        <p:tav tm="100000">
                                          <p:val>
                                            <p:strVal val="#ppt_h"/>
                                          </p:val>
                                        </p:tav>
                                      </p:tavLst>
                                    </p:anim>
                                  </p:childTnLst>
                                </p:cTn>
                              </p:par>
                              <p:par>
                                <p:cTn id="19" presetID="17" presetClass="entr" presetSubtype="10" fill="hold" nodeType="withEffect">
                                  <p:stCondLst>
                                    <p:cond delay="0"/>
                                  </p:stCondLst>
                                  <p:childTnLst>
                                    <p:set>
                                      <p:cBhvr>
                                        <p:cTn id="20" dur="1" fill="hold">
                                          <p:stCondLst>
                                            <p:cond delay="0"/>
                                          </p:stCondLst>
                                        </p:cTn>
                                        <p:tgtEl>
                                          <p:spTgt spid="156685"/>
                                        </p:tgtEl>
                                        <p:attrNameLst>
                                          <p:attrName>style.visibility</p:attrName>
                                        </p:attrNameLst>
                                      </p:cBhvr>
                                      <p:to>
                                        <p:strVal val="visible"/>
                                      </p:to>
                                    </p:set>
                                    <p:anim calcmode="lin" valueType="num">
                                      <p:cBhvr>
                                        <p:cTn id="21" dur="500" fill="hold"/>
                                        <p:tgtEl>
                                          <p:spTgt spid="156685"/>
                                        </p:tgtEl>
                                        <p:attrNameLst>
                                          <p:attrName>ppt_w</p:attrName>
                                        </p:attrNameLst>
                                      </p:cBhvr>
                                      <p:tavLst>
                                        <p:tav tm="0">
                                          <p:val>
                                            <p:fltVal val="0"/>
                                          </p:val>
                                        </p:tav>
                                        <p:tav tm="100000">
                                          <p:val>
                                            <p:strVal val="#ppt_w"/>
                                          </p:val>
                                        </p:tav>
                                      </p:tavLst>
                                    </p:anim>
                                    <p:anim calcmode="lin" valueType="num">
                                      <p:cBhvr>
                                        <p:cTn id="22" dur="500" fill="hold"/>
                                        <p:tgtEl>
                                          <p:spTgt spid="156685"/>
                                        </p:tgtEl>
                                        <p:attrNameLst>
                                          <p:attrName>ppt_h</p:attrName>
                                        </p:attrNameLst>
                                      </p:cBhvr>
                                      <p:tavLst>
                                        <p:tav tm="0">
                                          <p:val>
                                            <p:strVal val="#ppt_h"/>
                                          </p:val>
                                        </p:tav>
                                        <p:tav tm="100000">
                                          <p:val>
                                            <p:strVal val="#ppt_h"/>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3" presetClass="entr" presetSubtype="16" fill="hold" nodeType="clickEffect">
                                  <p:stCondLst>
                                    <p:cond delay="0"/>
                                  </p:stCondLst>
                                  <p:childTnLst>
                                    <p:set>
                                      <p:cBhvr>
                                        <p:cTn id="26" dur="1" fill="hold">
                                          <p:stCondLst>
                                            <p:cond delay="0"/>
                                          </p:stCondLst>
                                        </p:cTn>
                                        <p:tgtEl>
                                          <p:spTgt spid="156675">
                                            <p:txEl>
                                              <p:pRg st="3" end="3"/>
                                            </p:txEl>
                                          </p:spTgt>
                                        </p:tgtEl>
                                        <p:attrNameLst>
                                          <p:attrName>style.visibility</p:attrName>
                                        </p:attrNameLst>
                                      </p:cBhvr>
                                      <p:to>
                                        <p:strVal val="visible"/>
                                      </p:to>
                                    </p:set>
                                    <p:anim calcmode="lin" valueType="num">
                                      <p:cBhvr>
                                        <p:cTn id="27" dur="500" fill="hold"/>
                                        <p:tgtEl>
                                          <p:spTgt spid="156675">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156675">
                                            <p:txEl>
                                              <p:pRg st="3" end="3"/>
                                            </p:txEl>
                                          </p:spTgt>
                                        </p:tgtEl>
                                        <p:attrNameLst>
                                          <p:attrName>ppt_h</p:attrName>
                                        </p:attrNameLst>
                                      </p:cBhvr>
                                      <p:tavLst>
                                        <p:tav tm="0">
                                          <p:val>
                                            <p:fltVal val="0"/>
                                          </p:val>
                                        </p:tav>
                                        <p:tav tm="100000">
                                          <p:val>
                                            <p:strVal val="#ppt_h"/>
                                          </p:val>
                                        </p:tav>
                                      </p:tavLst>
                                    </p:anim>
                                  </p:childTnLst>
                                </p:cTn>
                              </p:par>
                              <p:par>
                                <p:cTn id="29" presetID="23" presetClass="entr" presetSubtype="16" fill="hold" nodeType="withEffect">
                                  <p:stCondLst>
                                    <p:cond delay="0"/>
                                  </p:stCondLst>
                                  <p:childTnLst>
                                    <p:set>
                                      <p:cBhvr>
                                        <p:cTn id="30" dur="1" fill="hold">
                                          <p:stCondLst>
                                            <p:cond delay="0"/>
                                          </p:stCondLst>
                                        </p:cTn>
                                        <p:tgtEl>
                                          <p:spTgt spid="156675">
                                            <p:txEl>
                                              <p:pRg st="4" end="4"/>
                                            </p:txEl>
                                          </p:spTgt>
                                        </p:tgtEl>
                                        <p:attrNameLst>
                                          <p:attrName>style.visibility</p:attrName>
                                        </p:attrNameLst>
                                      </p:cBhvr>
                                      <p:to>
                                        <p:strVal val="visible"/>
                                      </p:to>
                                    </p:set>
                                    <p:anim calcmode="lin" valueType="num">
                                      <p:cBhvr>
                                        <p:cTn id="31" dur="500" fill="hold"/>
                                        <p:tgtEl>
                                          <p:spTgt spid="156675">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156675">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3" presetClass="entr" presetSubtype="16" fill="hold" nodeType="clickEffect">
                                  <p:stCondLst>
                                    <p:cond delay="0"/>
                                  </p:stCondLst>
                                  <p:childTnLst>
                                    <p:set>
                                      <p:cBhvr>
                                        <p:cTn id="36" dur="1" fill="hold">
                                          <p:stCondLst>
                                            <p:cond delay="0"/>
                                          </p:stCondLst>
                                        </p:cTn>
                                        <p:tgtEl>
                                          <p:spTgt spid="156675">
                                            <p:txEl>
                                              <p:pRg st="5" end="5"/>
                                            </p:txEl>
                                          </p:spTgt>
                                        </p:tgtEl>
                                        <p:attrNameLst>
                                          <p:attrName>style.visibility</p:attrName>
                                        </p:attrNameLst>
                                      </p:cBhvr>
                                      <p:to>
                                        <p:strVal val="visible"/>
                                      </p:to>
                                    </p:set>
                                    <p:anim calcmode="lin" valueType="num">
                                      <p:cBhvr>
                                        <p:cTn id="37" dur="500" fill="hold"/>
                                        <p:tgtEl>
                                          <p:spTgt spid="156675">
                                            <p:txEl>
                                              <p:pRg st="5" end="5"/>
                                            </p:txEl>
                                          </p:spTgt>
                                        </p:tgtEl>
                                        <p:attrNameLst>
                                          <p:attrName>ppt_w</p:attrName>
                                        </p:attrNameLst>
                                      </p:cBhvr>
                                      <p:tavLst>
                                        <p:tav tm="0">
                                          <p:val>
                                            <p:fltVal val="0"/>
                                          </p:val>
                                        </p:tav>
                                        <p:tav tm="100000">
                                          <p:val>
                                            <p:strVal val="#ppt_w"/>
                                          </p:val>
                                        </p:tav>
                                      </p:tavLst>
                                    </p:anim>
                                    <p:anim calcmode="lin" valueType="num">
                                      <p:cBhvr>
                                        <p:cTn id="38" dur="500" fill="hold"/>
                                        <p:tgtEl>
                                          <p:spTgt spid="156675">
                                            <p:txEl>
                                              <p:pRg st="5" end="5"/>
                                            </p:txEl>
                                          </p:spTgt>
                                        </p:tgtEl>
                                        <p:attrNameLst>
                                          <p:attrName>ppt_h</p:attrName>
                                        </p:attrNameLst>
                                      </p:cBhvr>
                                      <p:tavLst>
                                        <p:tav tm="0">
                                          <p:val>
                                            <p:fltVal val="0"/>
                                          </p:val>
                                        </p:tav>
                                        <p:tav tm="100000">
                                          <p:val>
                                            <p:strVal val="#ppt_h"/>
                                          </p:val>
                                        </p:tav>
                                      </p:tavLst>
                                    </p:anim>
                                  </p:childTnLst>
                                </p:cTn>
                              </p:par>
                              <p:par>
                                <p:cTn id="39" presetID="17" presetClass="entr" presetSubtype="10" fill="hold" nodeType="withEffect">
                                  <p:stCondLst>
                                    <p:cond delay="0"/>
                                  </p:stCondLst>
                                  <p:childTnLst>
                                    <p:set>
                                      <p:cBhvr>
                                        <p:cTn id="40" dur="1" fill="hold">
                                          <p:stCondLst>
                                            <p:cond delay="0"/>
                                          </p:stCondLst>
                                        </p:cTn>
                                        <p:tgtEl>
                                          <p:spTgt spid="156677"/>
                                        </p:tgtEl>
                                        <p:attrNameLst>
                                          <p:attrName>style.visibility</p:attrName>
                                        </p:attrNameLst>
                                      </p:cBhvr>
                                      <p:to>
                                        <p:strVal val="visible"/>
                                      </p:to>
                                    </p:set>
                                    <p:anim calcmode="lin" valueType="num">
                                      <p:cBhvr>
                                        <p:cTn id="41" dur="500" fill="hold"/>
                                        <p:tgtEl>
                                          <p:spTgt spid="156677"/>
                                        </p:tgtEl>
                                        <p:attrNameLst>
                                          <p:attrName>ppt_w</p:attrName>
                                        </p:attrNameLst>
                                      </p:cBhvr>
                                      <p:tavLst>
                                        <p:tav tm="0">
                                          <p:val>
                                            <p:fltVal val="0"/>
                                          </p:val>
                                        </p:tav>
                                        <p:tav tm="100000">
                                          <p:val>
                                            <p:strVal val="#ppt_w"/>
                                          </p:val>
                                        </p:tav>
                                      </p:tavLst>
                                    </p:anim>
                                    <p:anim calcmode="lin" valueType="num">
                                      <p:cBhvr>
                                        <p:cTn id="42" dur="500" fill="hold"/>
                                        <p:tgtEl>
                                          <p:spTgt spid="15667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11561" y="808057"/>
            <a:ext cx="7227768" cy="1077229"/>
          </a:xfrm>
        </p:spPr>
        <p:txBody>
          <a:bodyPr/>
          <a:lstStyle/>
          <a:p>
            <a:pPr eaLnBrk="1" hangingPunct="1"/>
            <a:r>
              <a:rPr lang="en-GB" altLang="en-US" b="1" dirty="0"/>
              <a:t>Open &amp; Closed Skill Classification</a:t>
            </a:r>
          </a:p>
        </p:txBody>
      </p:sp>
      <p:sp>
        <p:nvSpPr>
          <p:cNvPr id="121859" name="Rectangle 3"/>
          <p:cNvSpPr>
            <a:spLocks noGrp="1" noChangeArrowheads="1"/>
          </p:cNvSpPr>
          <p:nvPr>
            <p:ph idx="1"/>
          </p:nvPr>
        </p:nvSpPr>
        <p:spPr>
          <a:xfrm>
            <a:off x="107504" y="1935143"/>
            <a:ext cx="9217024" cy="4114800"/>
          </a:xfrm>
        </p:spPr>
        <p:txBody>
          <a:bodyPr>
            <a:normAutofit/>
          </a:bodyPr>
          <a:lstStyle/>
          <a:p>
            <a:pPr eaLnBrk="1" hangingPunct="1">
              <a:lnSpc>
                <a:spcPct val="80000"/>
              </a:lnSpc>
              <a:buFont typeface="Wingdings" panose="05000000000000000000" pitchFamily="2" charset="2"/>
              <a:buNone/>
            </a:pPr>
            <a:r>
              <a:rPr lang="en-GB" altLang="en-US" sz="2000" b="1" dirty="0"/>
              <a:t>Closed						                       Open</a:t>
            </a:r>
          </a:p>
          <a:p>
            <a:pPr eaLnBrk="1" hangingPunct="1">
              <a:lnSpc>
                <a:spcPct val="80000"/>
              </a:lnSpc>
              <a:buFont typeface="Wingdings" panose="05000000000000000000" pitchFamily="2" charset="2"/>
              <a:buNone/>
            </a:pPr>
            <a:r>
              <a:rPr lang="en-GB" altLang="en-US" sz="2000" b="1" dirty="0"/>
              <a:t>________________________________________________________</a:t>
            </a:r>
          </a:p>
          <a:p>
            <a:pPr eaLnBrk="1" hangingPunct="1">
              <a:lnSpc>
                <a:spcPct val="80000"/>
              </a:lnSpc>
              <a:buFont typeface="Wingdings" panose="05000000000000000000" pitchFamily="2" charset="2"/>
              <a:buNone/>
            </a:pPr>
            <a:r>
              <a:rPr lang="en-GB" altLang="en-US" sz="2000" b="1" dirty="0"/>
              <a:t>Predictable	                     Semi-Predictable	          Unpredictable</a:t>
            </a:r>
            <a:endParaRPr lang="en-GB" altLang="en-US" sz="2000" dirty="0"/>
          </a:p>
          <a:p>
            <a:pPr eaLnBrk="1" hangingPunct="1">
              <a:lnSpc>
                <a:spcPct val="80000"/>
              </a:lnSpc>
              <a:buFont typeface="Wingdings" panose="05000000000000000000" pitchFamily="2" charset="2"/>
              <a:buNone/>
            </a:pPr>
            <a:r>
              <a:rPr lang="en-GB" altLang="en-US" sz="2000" b="1" dirty="0"/>
              <a:t>Environment	             Environment		          Environment</a:t>
            </a:r>
            <a:endParaRPr lang="en-GB" altLang="en-US" sz="2000" dirty="0"/>
          </a:p>
          <a:p>
            <a:pPr eaLnBrk="1" hangingPunct="1">
              <a:lnSpc>
                <a:spcPct val="80000"/>
              </a:lnSpc>
              <a:buFont typeface="Wingdings" panose="05000000000000000000" pitchFamily="2" charset="2"/>
              <a:buNone/>
            </a:pPr>
            <a:r>
              <a:rPr lang="en-GB" altLang="en-US" sz="2000" dirty="0"/>
              <a:t>________________________________________________________</a:t>
            </a:r>
            <a:endParaRPr lang="en-GB" altLang="en-US" sz="2000" b="1" dirty="0"/>
          </a:p>
          <a:p>
            <a:pPr eaLnBrk="1" hangingPunct="1">
              <a:lnSpc>
                <a:spcPct val="80000"/>
              </a:lnSpc>
              <a:buFont typeface="Wingdings" panose="05000000000000000000" pitchFamily="2" charset="2"/>
              <a:buNone/>
            </a:pPr>
            <a:r>
              <a:rPr lang="en-GB" altLang="en-US" sz="2000" b="1" dirty="0"/>
              <a:t>Gymnastics		Rock Climbing			Soccer</a:t>
            </a:r>
          </a:p>
          <a:p>
            <a:pPr eaLnBrk="1" hangingPunct="1">
              <a:lnSpc>
                <a:spcPct val="80000"/>
              </a:lnSpc>
              <a:buFont typeface="Wingdings" panose="05000000000000000000" pitchFamily="2" charset="2"/>
              <a:buNone/>
            </a:pPr>
            <a:r>
              <a:rPr lang="en-GB" altLang="en-US" sz="2000" b="1" dirty="0"/>
              <a:t>Archery		          Trampolining		          Rugby</a:t>
            </a:r>
          </a:p>
          <a:p>
            <a:pPr eaLnBrk="1" hangingPunct="1">
              <a:lnSpc>
                <a:spcPct val="80000"/>
              </a:lnSpc>
              <a:buFont typeface="Wingdings" panose="05000000000000000000" pitchFamily="2" charset="2"/>
              <a:buNone/>
            </a:pPr>
            <a:r>
              <a:rPr lang="en-GB" altLang="en-US" sz="2000" b="1" dirty="0"/>
              <a:t>Typing		          Playing Chess			Hockey</a:t>
            </a:r>
          </a:p>
          <a:p>
            <a:pPr eaLnBrk="1" hangingPunct="1">
              <a:lnSpc>
                <a:spcPct val="80000"/>
              </a:lnSpc>
              <a:buFont typeface="Wingdings" panose="05000000000000000000" pitchFamily="2" charset="2"/>
              <a:buNone/>
            </a:pPr>
            <a:r>
              <a:rPr lang="en-GB" altLang="en-US" sz="2000" b="1" dirty="0"/>
              <a:t>Diving</a:t>
            </a:r>
            <a:endParaRPr lang="en-GB" altLang="en-US" sz="2000" b="1" u="sng" dirty="0"/>
          </a:p>
          <a:p>
            <a:pPr eaLnBrk="1" hangingPunct="1">
              <a:lnSpc>
                <a:spcPct val="80000"/>
              </a:lnSpc>
              <a:buFont typeface="Wingdings" panose="05000000000000000000" pitchFamily="2" charset="2"/>
              <a:buNone/>
            </a:pPr>
            <a:endParaRPr lang="en-GB" altLang="en-US" sz="2000" b="1" u="sng" dirty="0"/>
          </a:p>
          <a:p>
            <a:pPr eaLnBrk="1" hangingPunct="1">
              <a:lnSpc>
                <a:spcPct val="80000"/>
              </a:lnSpc>
              <a:buFont typeface="Wingdings" panose="05000000000000000000" pitchFamily="2" charset="2"/>
              <a:buNone/>
            </a:pPr>
            <a:endParaRPr lang="en-GB" altLang="en-US" sz="2000" b="1" u="sng"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nodeType="clickEffect">
                                  <p:stCondLst>
                                    <p:cond delay="0"/>
                                  </p:stCondLst>
                                  <p:childTnLst>
                                    <p:set>
                                      <p:cBhvr>
                                        <p:cTn id="6" dur="1" fill="hold">
                                          <p:stCondLst>
                                            <p:cond delay="0"/>
                                          </p:stCondLst>
                                        </p:cTn>
                                        <p:tgtEl>
                                          <p:spTgt spid="121859">
                                            <p:txEl>
                                              <p:pRg st="5" end="5"/>
                                            </p:txEl>
                                          </p:spTgt>
                                        </p:tgtEl>
                                        <p:attrNameLst>
                                          <p:attrName>style.visibility</p:attrName>
                                        </p:attrNameLst>
                                      </p:cBhvr>
                                      <p:to>
                                        <p:strVal val="visible"/>
                                      </p:to>
                                    </p:set>
                                    <p:anim calcmode="lin" valueType="num">
                                      <p:cBhvr>
                                        <p:cTn id="7" dur="500" fill="hold"/>
                                        <p:tgtEl>
                                          <p:spTgt spid="121859">
                                            <p:txEl>
                                              <p:pRg st="5" end="5"/>
                                            </p:txEl>
                                          </p:spTgt>
                                        </p:tgtEl>
                                        <p:attrNameLst>
                                          <p:attrName>ppt_w</p:attrName>
                                        </p:attrNameLst>
                                      </p:cBhvr>
                                      <p:tavLst>
                                        <p:tav tm="0">
                                          <p:val>
                                            <p:fltVal val="0"/>
                                          </p:val>
                                        </p:tav>
                                        <p:tav tm="100000">
                                          <p:val>
                                            <p:strVal val="#ppt_w"/>
                                          </p:val>
                                        </p:tav>
                                      </p:tavLst>
                                    </p:anim>
                                    <p:anim calcmode="lin" valueType="num">
                                      <p:cBhvr>
                                        <p:cTn id="8" dur="500" fill="hold"/>
                                        <p:tgtEl>
                                          <p:spTgt spid="121859">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7" presetClass="entr" presetSubtype="10" fill="hold" nodeType="clickEffect">
                                  <p:stCondLst>
                                    <p:cond delay="0"/>
                                  </p:stCondLst>
                                  <p:childTnLst>
                                    <p:set>
                                      <p:cBhvr>
                                        <p:cTn id="12" dur="1" fill="hold">
                                          <p:stCondLst>
                                            <p:cond delay="0"/>
                                          </p:stCondLst>
                                        </p:cTn>
                                        <p:tgtEl>
                                          <p:spTgt spid="121859">
                                            <p:txEl>
                                              <p:pRg st="6" end="6"/>
                                            </p:txEl>
                                          </p:spTgt>
                                        </p:tgtEl>
                                        <p:attrNameLst>
                                          <p:attrName>style.visibility</p:attrName>
                                        </p:attrNameLst>
                                      </p:cBhvr>
                                      <p:to>
                                        <p:strVal val="visible"/>
                                      </p:to>
                                    </p:set>
                                    <p:anim calcmode="lin" valueType="num">
                                      <p:cBhvr>
                                        <p:cTn id="13" dur="500" fill="hold"/>
                                        <p:tgtEl>
                                          <p:spTgt spid="121859">
                                            <p:txEl>
                                              <p:pRg st="6" end="6"/>
                                            </p:txEl>
                                          </p:spTgt>
                                        </p:tgtEl>
                                        <p:attrNameLst>
                                          <p:attrName>ppt_w</p:attrName>
                                        </p:attrNameLst>
                                      </p:cBhvr>
                                      <p:tavLst>
                                        <p:tav tm="0">
                                          <p:val>
                                            <p:fltVal val="0"/>
                                          </p:val>
                                        </p:tav>
                                        <p:tav tm="100000">
                                          <p:val>
                                            <p:strVal val="#ppt_w"/>
                                          </p:val>
                                        </p:tav>
                                      </p:tavLst>
                                    </p:anim>
                                    <p:anim calcmode="lin" valueType="num">
                                      <p:cBhvr>
                                        <p:cTn id="14" dur="500" fill="hold"/>
                                        <p:tgtEl>
                                          <p:spTgt spid="121859">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17" presetClass="entr" presetSubtype="10" fill="hold" nodeType="clickEffect">
                                  <p:stCondLst>
                                    <p:cond delay="0"/>
                                  </p:stCondLst>
                                  <p:childTnLst>
                                    <p:set>
                                      <p:cBhvr>
                                        <p:cTn id="18" dur="1" fill="hold">
                                          <p:stCondLst>
                                            <p:cond delay="0"/>
                                          </p:stCondLst>
                                        </p:cTn>
                                        <p:tgtEl>
                                          <p:spTgt spid="121859">
                                            <p:txEl>
                                              <p:pRg st="7" end="7"/>
                                            </p:txEl>
                                          </p:spTgt>
                                        </p:tgtEl>
                                        <p:attrNameLst>
                                          <p:attrName>style.visibility</p:attrName>
                                        </p:attrNameLst>
                                      </p:cBhvr>
                                      <p:to>
                                        <p:strVal val="visible"/>
                                      </p:to>
                                    </p:set>
                                    <p:anim calcmode="lin" valueType="num">
                                      <p:cBhvr>
                                        <p:cTn id="19" dur="500" fill="hold"/>
                                        <p:tgtEl>
                                          <p:spTgt spid="121859">
                                            <p:txEl>
                                              <p:pRg st="7" end="7"/>
                                            </p:txEl>
                                          </p:spTgt>
                                        </p:tgtEl>
                                        <p:attrNameLst>
                                          <p:attrName>ppt_w</p:attrName>
                                        </p:attrNameLst>
                                      </p:cBhvr>
                                      <p:tavLst>
                                        <p:tav tm="0">
                                          <p:val>
                                            <p:fltVal val="0"/>
                                          </p:val>
                                        </p:tav>
                                        <p:tav tm="100000">
                                          <p:val>
                                            <p:strVal val="#ppt_w"/>
                                          </p:val>
                                        </p:tav>
                                      </p:tavLst>
                                    </p:anim>
                                    <p:anim calcmode="lin" valueType="num">
                                      <p:cBhvr>
                                        <p:cTn id="20" dur="500" fill="hold"/>
                                        <p:tgtEl>
                                          <p:spTgt spid="121859">
                                            <p:txEl>
                                              <p:pRg st="7" end="7"/>
                                            </p:txEl>
                                          </p:spTgt>
                                        </p:tgtEl>
                                        <p:attrNameLst>
                                          <p:attrName>ppt_h</p:attrName>
                                        </p:attrNameLst>
                                      </p:cBhvr>
                                      <p:tavLst>
                                        <p:tav tm="0">
                                          <p:val>
                                            <p:strVal val="#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17" presetClass="entr" presetSubtype="10" fill="hold" nodeType="clickEffect">
                                  <p:stCondLst>
                                    <p:cond delay="0"/>
                                  </p:stCondLst>
                                  <p:childTnLst>
                                    <p:set>
                                      <p:cBhvr>
                                        <p:cTn id="24" dur="1" fill="hold">
                                          <p:stCondLst>
                                            <p:cond delay="0"/>
                                          </p:stCondLst>
                                        </p:cTn>
                                        <p:tgtEl>
                                          <p:spTgt spid="121859">
                                            <p:txEl>
                                              <p:pRg st="8" end="8"/>
                                            </p:txEl>
                                          </p:spTgt>
                                        </p:tgtEl>
                                        <p:attrNameLst>
                                          <p:attrName>style.visibility</p:attrName>
                                        </p:attrNameLst>
                                      </p:cBhvr>
                                      <p:to>
                                        <p:strVal val="visible"/>
                                      </p:to>
                                    </p:set>
                                    <p:anim calcmode="lin" valueType="num">
                                      <p:cBhvr>
                                        <p:cTn id="25" dur="500" fill="hold"/>
                                        <p:tgtEl>
                                          <p:spTgt spid="121859">
                                            <p:txEl>
                                              <p:pRg st="8" end="8"/>
                                            </p:txEl>
                                          </p:spTgt>
                                        </p:tgtEl>
                                        <p:attrNameLst>
                                          <p:attrName>ppt_w</p:attrName>
                                        </p:attrNameLst>
                                      </p:cBhvr>
                                      <p:tavLst>
                                        <p:tav tm="0">
                                          <p:val>
                                            <p:fltVal val="0"/>
                                          </p:val>
                                        </p:tav>
                                        <p:tav tm="100000">
                                          <p:val>
                                            <p:strVal val="#ppt_w"/>
                                          </p:val>
                                        </p:tav>
                                      </p:tavLst>
                                    </p:anim>
                                    <p:anim calcmode="lin" valueType="num">
                                      <p:cBhvr>
                                        <p:cTn id="26" dur="500" fill="hold"/>
                                        <p:tgtEl>
                                          <p:spTgt spid="121859">
                                            <p:txEl>
                                              <p:pRg st="8" end="8"/>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dirty="0"/>
              <a:t>Motor-Cognitive Skill Classification</a:t>
            </a:r>
          </a:p>
        </p:txBody>
      </p:sp>
      <p:sp>
        <p:nvSpPr>
          <p:cNvPr id="122883" name="Rectangle 3"/>
          <p:cNvSpPr>
            <a:spLocks noGrp="1" noChangeArrowheads="1"/>
          </p:cNvSpPr>
          <p:nvPr>
            <p:ph idx="1"/>
          </p:nvPr>
        </p:nvSpPr>
        <p:spPr>
          <a:xfrm>
            <a:off x="1290107" y="1676400"/>
            <a:ext cx="8540750" cy="5181600"/>
          </a:xfrm>
        </p:spPr>
        <p:txBody>
          <a:bodyPr>
            <a:normAutofit fontScale="77500" lnSpcReduction="20000"/>
          </a:bodyPr>
          <a:lstStyle/>
          <a:p>
            <a:pPr eaLnBrk="1" hangingPunct="1">
              <a:lnSpc>
                <a:spcPct val="80000"/>
              </a:lnSpc>
              <a:buFont typeface="Wingdings" panose="05000000000000000000" pitchFamily="2" charset="2"/>
              <a:buNone/>
            </a:pPr>
            <a:r>
              <a:rPr lang="en-GB" altLang="en-US" sz="1600" dirty="0"/>
              <a:t> </a:t>
            </a:r>
            <a:endParaRPr lang="en-GB" altLang="en-US" sz="1600" b="1" dirty="0"/>
          </a:p>
          <a:p>
            <a:pPr eaLnBrk="1" hangingPunct="1">
              <a:lnSpc>
                <a:spcPct val="80000"/>
              </a:lnSpc>
              <a:buFont typeface="Wingdings" panose="05000000000000000000" pitchFamily="2" charset="2"/>
              <a:buNone/>
            </a:pPr>
            <a:r>
              <a:rPr lang="en-GB" altLang="en-US" sz="2000" b="1" dirty="0"/>
              <a:t>Motor						           Cognitive</a:t>
            </a:r>
          </a:p>
          <a:p>
            <a:pPr eaLnBrk="1" hangingPunct="1">
              <a:lnSpc>
                <a:spcPct val="80000"/>
              </a:lnSpc>
              <a:buFont typeface="Wingdings" panose="05000000000000000000" pitchFamily="2" charset="2"/>
              <a:buNone/>
            </a:pPr>
            <a:r>
              <a:rPr lang="en-GB" altLang="en-US" sz="1600" b="1" dirty="0"/>
              <a:t>_______________________________________________________________________________</a:t>
            </a:r>
          </a:p>
          <a:p>
            <a:pPr eaLnBrk="1" hangingPunct="1">
              <a:lnSpc>
                <a:spcPct val="80000"/>
              </a:lnSpc>
              <a:buFont typeface="Wingdings" panose="05000000000000000000" pitchFamily="2" charset="2"/>
              <a:buNone/>
            </a:pPr>
            <a:r>
              <a:rPr lang="en-GB" altLang="en-US" sz="1600" b="1" dirty="0"/>
              <a:t>Decision Making		                Some Decision		Decision Making</a:t>
            </a:r>
          </a:p>
          <a:p>
            <a:pPr eaLnBrk="1" hangingPunct="1">
              <a:lnSpc>
                <a:spcPct val="80000"/>
              </a:lnSpc>
              <a:buFont typeface="Wingdings" panose="05000000000000000000" pitchFamily="2" charset="2"/>
              <a:buNone/>
            </a:pPr>
            <a:r>
              <a:rPr lang="en-GB" altLang="en-US" sz="1600" b="1" dirty="0"/>
              <a:t>Minimised			Making			Maximised</a:t>
            </a:r>
            <a:endParaRPr lang="en-GB" altLang="en-US" sz="1600" dirty="0"/>
          </a:p>
          <a:p>
            <a:pPr eaLnBrk="1" hangingPunct="1">
              <a:lnSpc>
                <a:spcPct val="80000"/>
              </a:lnSpc>
              <a:buFont typeface="Wingdings" panose="05000000000000000000" pitchFamily="2" charset="2"/>
              <a:buNone/>
            </a:pPr>
            <a:r>
              <a:rPr lang="en-GB" altLang="en-US" sz="1600" dirty="0"/>
              <a:t>----------------------------------------------------------------------------------------------------------------------</a:t>
            </a:r>
            <a:endParaRPr lang="en-GB" altLang="en-US" sz="1600" b="1" dirty="0"/>
          </a:p>
          <a:p>
            <a:pPr eaLnBrk="1" hangingPunct="1">
              <a:lnSpc>
                <a:spcPct val="80000"/>
              </a:lnSpc>
              <a:buFont typeface="Wingdings" panose="05000000000000000000" pitchFamily="2" charset="2"/>
              <a:buNone/>
            </a:pPr>
            <a:r>
              <a:rPr lang="en-GB" altLang="en-US" sz="1600" b="1" dirty="0"/>
              <a:t>Motor Control			Some Motor		Motor Control</a:t>
            </a:r>
          </a:p>
          <a:p>
            <a:pPr eaLnBrk="1" hangingPunct="1">
              <a:lnSpc>
                <a:spcPct val="80000"/>
              </a:lnSpc>
              <a:buFont typeface="Wingdings" panose="05000000000000000000" pitchFamily="2" charset="2"/>
              <a:buNone/>
            </a:pPr>
            <a:r>
              <a:rPr lang="en-GB" altLang="en-US" sz="1600" b="1" dirty="0"/>
              <a:t>Maximised			Control			Minimised</a:t>
            </a:r>
            <a:endParaRPr lang="en-GB" altLang="en-US" sz="1600" dirty="0"/>
          </a:p>
          <a:p>
            <a:pPr eaLnBrk="1" hangingPunct="1">
              <a:lnSpc>
                <a:spcPct val="80000"/>
              </a:lnSpc>
              <a:buFont typeface="Wingdings" panose="05000000000000000000" pitchFamily="2" charset="2"/>
              <a:buNone/>
            </a:pPr>
            <a:r>
              <a:rPr lang="en-GB" altLang="en-US" sz="1600" dirty="0"/>
              <a:t>_______________________________________________________________________________</a:t>
            </a:r>
            <a:endParaRPr lang="en-GB" altLang="en-US" sz="1600" b="1" dirty="0"/>
          </a:p>
          <a:p>
            <a:pPr eaLnBrk="1" hangingPunct="1">
              <a:lnSpc>
                <a:spcPct val="80000"/>
              </a:lnSpc>
              <a:buFont typeface="Wingdings" panose="05000000000000000000" pitchFamily="2" charset="2"/>
              <a:buNone/>
            </a:pPr>
            <a:r>
              <a:rPr lang="en-GB" altLang="en-US" sz="1600" b="1" dirty="0"/>
              <a:t>High Jump			Playing			Playing Chess</a:t>
            </a:r>
          </a:p>
          <a:p>
            <a:pPr eaLnBrk="1" hangingPunct="1">
              <a:lnSpc>
                <a:spcPct val="80000"/>
              </a:lnSpc>
              <a:buFont typeface="Wingdings" panose="05000000000000000000" pitchFamily="2" charset="2"/>
              <a:buNone/>
            </a:pPr>
            <a:r>
              <a:rPr lang="en-GB" altLang="en-US" sz="1600" b="1" dirty="0"/>
              <a:t>					Quarterback</a:t>
            </a:r>
          </a:p>
          <a:p>
            <a:pPr eaLnBrk="1" hangingPunct="1">
              <a:lnSpc>
                <a:spcPct val="80000"/>
              </a:lnSpc>
              <a:buFont typeface="Wingdings" panose="05000000000000000000" pitchFamily="2" charset="2"/>
              <a:buNone/>
            </a:pPr>
            <a:r>
              <a:rPr lang="en-GB" altLang="en-US" sz="1600" b="1" dirty="0"/>
              <a:t>Pitching			                Racing Driver		Cooking</a:t>
            </a:r>
          </a:p>
          <a:p>
            <a:pPr eaLnBrk="1" hangingPunct="1">
              <a:lnSpc>
                <a:spcPct val="80000"/>
              </a:lnSpc>
              <a:buFont typeface="Wingdings" panose="05000000000000000000" pitchFamily="2" charset="2"/>
              <a:buNone/>
            </a:pPr>
            <a:r>
              <a:rPr lang="en-GB" altLang="en-US" sz="1600" b="1" dirty="0"/>
              <a:t>Weightlifting		                	                                Coaching Sport</a:t>
            </a:r>
            <a:endParaRPr lang="en-GB" altLang="en-US" sz="1600" b="1" u="sng" dirty="0"/>
          </a:p>
          <a:p>
            <a:pPr eaLnBrk="1" hangingPunct="1">
              <a:lnSpc>
                <a:spcPct val="80000"/>
              </a:lnSpc>
              <a:buFont typeface="Wingdings" panose="05000000000000000000" pitchFamily="2" charset="2"/>
              <a:buNone/>
            </a:pPr>
            <a:r>
              <a:rPr lang="en-GB" altLang="en-US" sz="1800" b="1" u="sng" dirty="0"/>
              <a:t>Schmidt (1999)</a:t>
            </a:r>
          </a:p>
          <a:p>
            <a:pPr eaLnBrk="1" hangingPunct="1">
              <a:lnSpc>
                <a:spcPct val="80000"/>
              </a:lnSpc>
              <a:buFont typeface="Wingdings" panose="05000000000000000000" pitchFamily="2" charset="2"/>
              <a:buNone/>
            </a:pPr>
            <a:endParaRPr lang="en-GB" altLang="en-US" sz="1800" b="1" u="sng" dirty="0"/>
          </a:p>
          <a:p>
            <a:pPr eaLnBrk="1" hangingPunct="1">
              <a:lnSpc>
                <a:spcPct val="80000"/>
              </a:lnSpc>
              <a:buFont typeface="Wingdings" panose="05000000000000000000" pitchFamily="2" charset="2"/>
              <a:buNone/>
            </a:pPr>
            <a:r>
              <a:rPr lang="en-GB" altLang="en-US" sz="2400" b="1" u="sng" dirty="0"/>
              <a:t>NB</a:t>
            </a:r>
            <a:endParaRPr lang="en-GB" altLang="en-US" sz="2400" b="1" dirty="0"/>
          </a:p>
          <a:p>
            <a:pPr eaLnBrk="1" hangingPunct="1">
              <a:lnSpc>
                <a:spcPct val="80000"/>
              </a:lnSpc>
              <a:buFont typeface="Wingdings" panose="05000000000000000000" pitchFamily="2" charset="2"/>
              <a:buNone/>
            </a:pPr>
            <a:r>
              <a:rPr lang="en-GB" altLang="en-US" sz="2400" b="1" dirty="0"/>
              <a:t>NO one continuum is sufficient to describe a sports skill</a:t>
            </a:r>
          </a:p>
          <a:p>
            <a:pPr eaLnBrk="1" hangingPunct="1">
              <a:lnSpc>
                <a:spcPct val="80000"/>
              </a:lnSpc>
              <a:buFont typeface="Wingdings" panose="05000000000000000000" pitchFamily="2" charset="2"/>
              <a:buNone/>
            </a:pPr>
            <a:r>
              <a:rPr lang="en-GB" altLang="en-US" sz="2400" b="1" dirty="0"/>
              <a:t>Multidimensional analysis required for specificity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22883">
                                            <p:txEl>
                                              <p:pRg st="9" end="9"/>
                                            </p:txEl>
                                          </p:spTgt>
                                        </p:tgtEl>
                                        <p:attrNameLst>
                                          <p:attrName>style.visibility</p:attrName>
                                        </p:attrNameLst>
                                      </p:cBhvr>
                                      <p:to>
                                        <p:strVal val="visible"/>
                                      </p:to>
                                    </p:set>
                                    <p:anim calcmode="lin" valueType="num">
                                      <p:cBhvr>
                                        <p:cTn id="7" dur="500" fill="hold"/>
                                        <p:tgtEl>
                                          <p:spTgt spid="122883">
                                            <p:txEl>
                                              <p:pRg st="9" end="9"/>
                                            </p:txEl>
                                          </p:spTgt>
                                        </p:tgtEl>
                                        <p:attrNameLst>
                                          <p:attrName>ppt_w</p:attrName>
                                        </p:attrNameLst>
                                      </p:cBhvr>
                                      <p:tavLst>
                                        <p:tav tm="0">
                                          <p:val>
                                            <p:fltVal val="0"/>
                                          </p:val>
                                        </p:tav>
                                        <p:tav tm="100000">
                                          <p:val>
                                            <p:strVal val="#ppt_w"/>
                                          </p:val>
                                        </p:tav>
                                      </p:tavLst>
                                    </p:anim>
                                    <p:anim calcmode="lin" valueType="num">
                                      <p:cBhvr>
                                        <p:cTn id="8" dur="500" fill="hold"/>
                                        <p:tgtEl>
                                          <p:spTgt spid="122883">
                                            <p:txEl>
                                              <p:pRg st="9" end="9"/>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nodeType="clickEffect">
                                  <p:stCondLst>
                                    <p:cond delay="0"/>
                                  </p:stCondLst>
                                  <p:childTnLst>
                                    <p:set>
                                      <p:cBhvr>
                                        <p:cTn id="12" dur="1" fill="hold">
                                          <p:stCondLst>
                                            <p:cond delay="0"/>
                                          </p:stCondLst>
                                        </p:cTn>
                                        <p:tgtEl>
                                          <p:spTgt spid="122883">
                                            <p:txEl>
                                              <p:pRg st="10" end="10"/>
                                            </p:txEl>
                                          </p:spTgt>
                                        </p:tgtEl>
                                        <p:attrNameLst>
                                          <p:attrName>style.visibility</p:attrName>
                                        </p:attrNameLst>
                                      </p:cBhvr>
                                      <p:to>
                                        <p:strVal val="visible"/>
                                      </p:to>
                                    </p:set>
                                    <p:anim calcmode="lin" valueType="num">
                                      <p:cBhvr>
                                        <p:cTn id="13" dur="500" fill="hold"/>
                                        <p:tgtEl>
                                          <p:spTgt spid="122883">
                                            <p:txEl>
                                              <p:pRg st="10" end="10"/>
                                            </p:txEl>
                                          </p:spTgt>
                                        </p:tgtEl>
                                        <p:attrNameLst>
                                          <p:attrName>ppt_w</p:attrName>
                                        </p:attrNameLst>
                                      </p:cBhvr>
                                      <p:tavLst>
                                        <p:tav tm="0">
                                          <p:val>
                                            <p:fltVal val="0"/>
                                          </p:val>
                                        </p:tav>
                                        <p:tav tm="100000">
                                          <p:val>
                                            <p:strVal val="#ppt_w"/>
                                          </p:val>
                                        </p:tav>
                                      </p:tavLst>
                                    </p:anim>
                                    <p:anim calcmode="lin" valueType="num">
                                      <p:cBhvr>
                                        <p:cTn id="14" dur="500" fill="hold"/>
                                        <p:tgtEl>
                                          <p:spTgt spid="122883">
                                            <p:txEl>
                                              <p:pRg st="10" end="10"/>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nodeType="clickEffect">
                                  <p:stCondLst>
                                    <p:cond delay="0"/>
                                  </p:stCondLst>
                                  <p:childTnLst>
                                    <p:set>
                                      <p:cBhvr>
                                        <p:cTn id="18" dur="1" fill="hold">
                                          <p:stCondLst>
                                            <p:cond delay="0"/>
                                          </p:stCondLst>
                                        </p:cTn>
                                        <p:tgtEl>
                                          <p:spTgt spid="122883">
                                            <p:txEl>
                                              <p:pRg st="11" end="11"/>
                                            </p:txEl>
                                          </p:spTgt>
                                        </p:tgtEl>
                                        <p:attrNameLst>
                                          <p:attrName>style.visibility</p:attrName>
                                        </p:attrNameLst>
                                      </p:cBhvr>
                                      <p:to>
                                        <p:strVal val="visible"/>
                                      </p:to>
                                    </p:set>
                                    <p:anim calcmode="lin" valueType="num">
                                      <p:cBhvr>
                                        <p:cTn id="19" dur="500" fill="hold"/>
                                        <p:tgtEl>
                                          <p:spTgt spid="122883">
                                            <p:txEl>
                                              <p:pRg st="11" end="11"/>
                                            </p:txEl>
                                          </p:spTgt>
                                        </p:tgtEl>
                                        <p:attrNameLst>
                                          <p:attrName>ppt_w</p:attrName>
                                        </p:attrNameLst>
                                      </p:cBhvr>
                                      <p:tavLst>
                                        <p:tav tm="0">
                                          <p:val>
                                            <p:fltVal val="0"/>
                                          </p:val>
                                        </p:tav>
                                        <p:tav tm="100000">
                                          <p:val>
                                            <p:strVal val="#ppt_w"/>
                                          </p:val>
                                        </p:tav>
                                      </p:tavLst>
                                    </p:anim>
                                    <p:anim calcmode="lin" valueType="num">
                                      <p:cBhvr>
                                        <p:cTn id="20" dur="500" fill="hold"/>
                                        <p:tgtEl>
                                          <p:spTgt spid="122883">
                                            <p:txEl>
                                              <p:pRg st="11" end="11"/>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16" fill="hold" nodeType="clickEffect">
                                  <p:stCondLst>
                                    <p:cond delay="0"/>
                                  </p:stCondLst>
                                  <p:childTnLst>
                                    <p:set>
                                      <p:cBhvr>
                                        <p:cTn id="24" dur="1" fill="hold">
                                          <p:stCondLst>
                                            <p:cond delay="0"/>
                                          </p:stCondLst>
                                        </p:cTn>
                                        <p:tgtEl>
                                          <p:spTgt spid="122883">
                                            <p:txEl>
                                              <p:pRg st="12" end="12"/>
                                            </p:txEl>
                                          </p:spTgt>
                                        </p:tgtEl>
                                        <p:attrNameLst>
                                          <p:attrName>style.visibility</p:attrName>
                                        </p:attrNameLst>
                                      </p:cBhvr>
                                      <p:to>
                                        <p:strVal val="visible"/>
                                      </p:to>
                                    </p:set>
                                    <p:anim calcmode="lin" valueType="num">
                                      <p:cBhvr>
                                        <p:cTn id="25" dur="500" fill="hold"/>
                                        <p:tgtEl>
                                          <p:spTgt spid="122883">
                                            <p:txEl>
                                              <p:pRg st="12" end="12"/>
                                            </p:txEl>
                                          </p:spTgt>
                                        </p:tgtEl>
                                        <p:attrNameLst>
                                          <p:attrName>ppt_w</p:attrName>
                                        </p:attrNameLst>
                                      </p:cBhvr>
                                      <p:tavLst>
                                        <p:tav tm="0">
                                          <p:val>
                                            <p:fltVal val="0"/>
                                          </p:val>
                                        </p:tav>
                                        <p:tav tm="100000">
                                          <p:val>
                                            <p:strVal val="#ppt_w"/>
                                          </p:val>
                                        </p:tav>
                                      </p:tavLst>
                                    </p:anim>
                                    <p:anim calcmode="lin" valueType="num">
                                      <p:cBhvr>
                                        <p:cTn id="26" dur="500" fill="hold"/>
                                        <p:tgtEl>
                                          <p:spTgt spid="122883">
                                            <p:txEl>
                                              <p:pRg st="12" end="12"/>
                                            </p:txEl>
                                          </p:spTgt>
                                        </p:tgtEl>
                                        <p:attrNameLst>
                                          <p:attrName>ppt_h</p:attrName>
                                        </p:attrNameLst>
                                      </p:cBhvr>
                                      <p:tavLst>
                                        <p:tav tm="0">
                                          <p:val>
                                            <p:fltVal val="0"/>
                                          </p:val>
                                        </p:tav>
                                        <p:tav tm="100000">
                                          <p:val>
                                            <p:strVal val="#ppt_h"/>
                                          </p:val>
                                        </p:tav>
                                      </p:tavLst>
                                    </p:anim>
                                  </p:childTnLst>
                                </p:cTn>
                              </p:par>
                            </p:childTnLst>
                          </p:cTn>
                        </p:par>
                        <p:par>
                          <p:cTn id="27" fill="hold" nodeType="afterGroup">
                            <p:stCondLst>
                              <p:cond delay="500"/>
                            </p:stCondLst>
                            <p:childTnLst>
                              <p:par>
                                <p:cTn id="28" presetID="23" presetClass="entr" presetSubtype="16" fill="hold" nodeType="afterEffect">
                                  <p:stCondLst>
                                    <p:cond delay="0"/>
                                  </p:stCondLst>
                                  <p:childTnLst>
                                    <p:set>
                                      <p:cBhvr>
                                        <p:cTn id="29" dur="1" fill="hold">
                                          <p:stCondLst>
                                            <p:cond delay="0"/>
                                          </p:stCondLst>
                                        </p:cTn>
                                        <p:tgtEl>
                                          <p:spTgt spid="122883">
                                            <p:txEl>
                                              <p:pRg st="15" end="15"/>
                                            </p:txEl>
                                          </p:spTgt>
                                        </p:tgtEl>
                                        <p:attrNameLst>
                                          <p:attrName>style.visibility</p:attrName>
                                        </p:attrNameLst>
                                      </p:cBhvr>
                                      <p:to>
                                        <p:strVal val="visible"/>
                                      </p:to>
                                    </p:set>
                                    <p:anim calcmode="lin" valueType="num">
                                      <p:cBhvr>
                                        <p:cTn id="30" dur="500" fill="hold"/>
                                        <p:tgtEl>
                                          <p:spTgt spid="122883">
                                            <p:txEl>
                                              <p:pRg st="15" end="15"/>
                                            </p:txEl>
                                          </p:spTgt>
                                        </p:tgtEl>
                                        <p:attrNameLst>
                                          <p:attrName>ppt_w</p:attrName>
                                        </p:attrNameLst>
                                      </p:cBhvr>
                                      <p:tavLst>
                                        <p:tav tm="0">
                                          <p:val>
                                            <p:fltVal val="0"/>
                                          </p:val>
                                        </p:tav>
                                        <p:tav tm="100000">
                                          <p:val>
                                            <p:strVal val="#ppt_w"/>
                                          </p:val>
                                        </p:tav>
                                      </p:tavLst>
                                    </p:anim>
                                    <p:anim calcmode="lin" valueType="num">
                                      <p:cBhvr>
                                        <p:cTn id="31" dur="500" fill="hold"/>
                                        <p:tgtEl>
                                          <p:spTgt spid="122883">
                                            <p:txEl>
                                              <p:pRg st="15" end="15"/>
                                            </p:txEl>
                                          </p:spTgt>
                                        </p:tgtEl>
                                        <p:attrNameLst>
                                          <p:attrName>ppt_h</p:attrName>
                                        </p:attrNameLst>
                                      </p:cBhvr>
                                      <p:tavLst>
                                        <p:tav tm="0">
                                          <p:val>
                                            <p:fltVal val="0"/>
                                          </p:val>
                                        </p:tav>
                                        <p:tav tm="100000">
                                          <p:val>
                                            <p:strVal val="#ppt_h"/>
                                          </p:val>
                                        </p:tav>
                                      </p:tavLst>
                                    </p:anim>
                                  </p:childTnLst>
                                </p:cTn>
                              </p:par>
                            </p:childTnLst>
                          </p:cTn>
                        </p:par>
                        <p:par>
                          <p:cTn id="32" fill="hold" nodeType="afterGroup">
                            <p:stCondLst>
                              <p:cond delay="1000"/>
                            </p:stCondLst>
                            <p:childTnLst>
                              <p:par>
                                <p:cTn id="33" presetID="23" presetClass="entr" presetSubtype="16" fill="hold" nodeType="afterEffect">
                                  <p:stCondLst>
                                    <p:cond delay="0"/>
                                  </p:stCondLst>
                                  <p:childTnLst>
                                    <p:set>
                                      <p:cBhvr>
                                        <p:cTn id="34" dur="1" fill="hold">
                                          <p:stCondLst>
                                            <p:cond delay="0"/>
                                          </p:stCondLst>
                                        </p:cTn>
                                        <p:tgtEl>
                                          <p:spTgt spid="122883">
                                            <p:txEl>
                                              <p:pRg st="16" end="16"/>
                                            </p:txEl>
                                          </p:spTgt>
                                        </p:tgtEl>
                                        <p:attrNameLst>
                                          <p:attrName>style.visibility</p:attrName>
                                        </p:attrNameLst>
                                      </p:cBhvr>
                                      <p:to>
                                        <p:strVal val="visible"/>
                                      </p:to>
                                    </p:set>
                                    <p:anim calcmode="lin" valueType="num">
                                      <p:cBhvr>
                                        <p:cTn id="35" dur="500" fill="hold"/>
                                        <p:tgtEl>
                                          <p:spTgt spid="122883">
                                            <p:txEl>
                                              <p:pRg st="16" end="16"/>
                                            </p:txEl>
                                          </p:spTgt>
                                        </p:tgtEl>
                                        <p:attrNameLst>
                                          <p:attrName>ppt_w</p:attrName>
                                        </p:attrNameLst>
                                      </p:cBhvr>
                                      <p:tavLst>
                                        <p:tav tm="0">
                                          <p:val>
                                            <p:fltVal val="0"/>
                                          </p:val>
                                        </p:tav>
                                        <p:tav tm="100000">
                                          <p:val>
                                            <p:strVal val="#ppt_w"/>
                                          </p:val>
                                        </p:tav>
                                      </p:tavLst>
                                    </p:anim>
                                    <p:anim calcmode="lin" valueType="num">
                                      <p:cBhvr>
                                        <p:cTn id="36" dur="500" fill="hold"/>
                                        <p:tgtEl>
                                          <p:spTgt spid="122883">
                                            <p:txEl>
                                              <p:pRg st="16" end="16"/>
                                            </p:txEl>
                                          </p:spTgt>
                                        </p:tgtEl>
                                        <p:attrNameLst>
                                          <p:attrName>ppt_h</p:attrName>
                                        </p:attrNameLst>
                                      </p:cBhvr>
                                      <p:tavLst>
                                        <p:tav tm="0">
                                          <p:val>
                                            <p:fltVal val="0"/>
                                          </p:val>
                                        </p:tav>
                                        <p:tav tm="100000">
                                          <p:val>
                                            <p:strVal val="#ppt_h"/>
                                          </p:val>
                                        </p:tav>
                                      </p:tavLst>
                                    </p:anim>
                                  </p:childTnLst>
                                </p:cTn>
                              </p:par>
                            </p:childTnLst>
                          </p:cTn>
                        </p:par>
                        <p:par>
                          <p:cTn id="37" fill="hold" nodeType="afterGroup">
                            <p:stCondLst>
                              <p:cond delay="1500"/>
                            </p:stCondLst>
                            <p:childTnLst>
                              <p:par>
                                <p:cTn id="38" presetID="23" presetClass="entr" presetSubtype="16" fill="hold" nodeType="afterEffect">
                                  <p:stCondLst>
                                    <p:cond delay="0"/>
                                  </p:stCondLst>
                                  <p:childTnLst>
                                    <p:set>
                                      <p:cBhvr>
                                        <p:cTn id="39" dur="1" fill="hold">
                                          <p:stCondLst>
                                            <p:cond delay="0"/>
                                          </p:stCondLst>
                                        </p:cTn>
                                        <p:tgtEl>
                                          <p:spTgt spid="122883">
                                            <p:txEl>
                                              <p:pRg st="17" end="17"/>
                                            </p:txEl>
                                          </p:spTgt>
                                        </p:tgtEl>
                                        <p:attrNameLst>
                                          <p:attrName>style.visibility</p:attrName>
                                        </p:attrNameLst>
                                      </p:cBhvr>
                                      <p:to>
                                        <p:strVal val="visible"/>
                                      </p:to>
                                    </p:set>
                                    <p:anim calcmode="lin" valueType="num">
                                      <p:cBhvr>
                                        <p:cTn id="40" dur="500" fill="hold"/>
                                        <p:tgtEl>
                                          <p:spTgt spid="122883">
                                            <p:txEl>
                                              <p:pRg st="17" end="17"/>
                                            </p:txEl>
                                          </p:spTgt>
                                        </p:tgtEl>
                                        <p:attrNameLst>
                                          <p:attrName>ppt_w</p:attrName>
                                        </p:attrNameLst>
                                      </p:cBhvr>
                                      <p:tavLst>
                                        <p:tav tm="0">
                                          <p:val>
                                            <p:fltVal val="0"/>
                                          </p:val>
                                        </p:tav>
                                        <p:tav tm="100000">
                                          <p:val>
                                            <p:strVal val="#ppt_w"/>
                                          </p:val>
                                        </p:tav>
                                      </p:tavLst>
                                    </p:anim>
                                    <p:anim calcmode="lin" valueType="num">
                                      <p:cBhvr>
                                        <p:cTn id="41" dur="500" fill="hold"/>
                                        <p:tgtEl>
                                          <p:spTgt spid="122883">
                                            <p:txEl>
                                              <p:pRg st="17" end="1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a:t>Scaled Profile – Racing Start in Swimming</a:t>
            </a:r>
          </a:p>
        </p:txBody>
      </p:sp>
      <p:sp>
        <p:nvSpPr>
          <p:cNvPr id="17411" name="Rectangle 3"/>
          <p:cNvSpPr>
            <a:spLocks noGrp="1" noChangeArrowheads="1"/>
          </p:cNvSpPr>
          <p:nvPr>
            <p:ph idx="1"/>
          </p:nvPr>
        </p:nvSpPr>
        <p:spPr>
          <a:xfrm>
            <a:off x="3275856" y="1659731"/>
            <a:ext cx="6551613" cy="4114800"/>
          </a:xfrm>
        </p:spPr>
        <p:txBody>
          <a:bodyPr/>
          <a:lstStyle/>
          <a:p>
            <a:pPr eaLnBrk="1" hangingPunct="1"/>
            <a:r>
              <a:rPr lang="en-GB" altLang="en-US" dirty="0"/>
              <a:t>Continuity: Continuous / Discrete</a:t>
            </a:r>
          </a:p>
          <a:p>
            <a:pPr eaLnBrk="1" hangingPunct="1"/>
            <a:r>
              <a:rPr lang="en-GB" altLang="en-US" dirty="0"/>
              <a:t>Coherence: Part / Whole</a:t>
            </a:r>
          </a:p>
          <a:p>
            <a:pPr eaLnBrk="1" hangingPunct="1"/>
            <a:r>
              <a:rPr lang="en-GB" altLang="en-US" dirty="0"/>
              <a:t>Pacing: Self / External</a:t>
            </a:r>
          </a:p>
          <a:p>
            <a:pPr eaLnBrk="1" hangingPunct="1"/>
            <a:r>
              <a:rPr lang="en-GB" altLang="en-US" dirty="0"/>
              <a:t>Env Conditions: Open / Closed</a:t>
            </a:r>
          </a:p>
          <a:p>
            <a:pPr eaLnBrk="1" hangingPunct="1"/>
            <a:r>
              <a:rPr lang="en-GB" altLang="en-US" dirty="0"/>
              <a:t>Intrinsic Feedback: Yes / No</a:t>
            </a:r>
          </a:p>
        </p:txBody>
      </p:sp>
      <p:pic>
        <p:nvPicPr>
          <p:cNvPr id="17412" name="Picture 5" descr="19fkycg-topsirka">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420938"/>
            <a:ext cx="2987675" cy="259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Scaled Profile – Racing Start in Swimming</a:t>
            </a:r>
          </a:p>
        </p:txBody>
      </p:sp>
      <p:sp>
        <p:nvSpPr>
          <p:cNvPr id="18435" name="Rectangle 3"/>
          <p:cNvSpPr>
            <a:spLocks noGrp="1" noChangeArrowheads="1"/>
          </p:cNvSpPr>
          <p:nvPr>
            <p:ph idx="1"/>
          </p:nvPr>
        </p:nvSpPr>
        <p:spPr>
          <a:xfrm>
            <a:off x="3563888" y="1659731"/>
            <a:ext cx="6551613" cy="4114800"/>
          </a:xfrm>
        </p:spPr>
        <p:txBody>
          <a:bodyPr/>
          <a:lstStyle/>
          <a:p>
            <a:pPr eaLnBrk="1" hangingPunct="1"/>
            <a:r>
              <a:rPr lang="en-GB" altLang="en-US" dirty="0"/>
              <a:t>Continuity: Continuous / </a:t>
            </a:r>
            <a:r>
              <a:rPr lang="en-GB" altLang="en-US" dirty="0">
                <a:solidFill>
                  <a:srgbClr val="FFFF66"/>
                </a:solidFill>
              </a:rPr>
              <a:t>Discrete</a:t>
            </a:r>
          </a:p>
          <a:p>
            <a:pPr eaLnBrk="1" hangingPunct="1"/>
            <a:r>
              <a:rPr lang="en-GB" altLang="en-US" dirty="0"/>
              <a:t>Coherence: Part / </a:t>
            </a:r>
            <a:r>
              <a:rPr lang="en-GB" altLang="en-US" dirty="0">
                <a:solidFill>
                  <a:srgbClr val="FFFF66"/>
                </a:solidFill>
              </a:rPr>
              <a:t>Whole</a:t>
            </a:r>
          </a:p>
          <a:p>
            <a:pPr eaLnBrk="1" hangingPunct="1"/>
            <a:r>
              <a:rPr lang="en-GB" altLang="en-US" dirty="0"/>
              <a:t>Pacing: Self / </a:t>
            </a:r>
            <a:r>
              <a:rPr lang="en-GB" altLang="en-US" dirty="0">
                <a:solidFill>
                  <a:srgbClr val="FFFF66"/>
                </a:solidFill>
              </a:rPr>
              <a:t>External</a:t>
            </a:r>
          </a:p>
          <a:p>
            <a:pPr eaLnBrk="1" hangingPunct="1"/>
            <a:r>
              <a:rPr lang="en-GB" altLang="en-US" dirty="0"/>
              <a:t>Env Conditions: Open / </a:t>
            </a:r>
            <a:r>
              <a:rPr lang="en-GB" altLang="en-US" dirty="0">
                <a:solidFill>
                  <a:srgbClr val="FFFF66"/>
                </a:solidFill>
              </a:rPr>
              <a:t>Closed</a:t>
            </a:r>
          </a:p>
          <a:p>
            <a:pPr eaLnBrk="1" hangingPunct="1"/>
            <a:r>
              <a:rPr lang="en-GB" altLang="en-US" dirty="0"/>
              <a:t>Intrinsic Feedback: Yes / </a:t>
            </a:r>
            <a:r>
              <a:rPr lang="en-GB" altLang="en-US" dirty="0">
                <a:solidFill>
                  <a:srgbClr val="FFFF66"/>
                </a:solidFill>
              </a:rPr>
              <a:t>No</a:t>
            </a:r>
          </a:p>
        </p:txBody>
      </p:sp>
      <p:pic>
        <p:nvPicPr>
          <p:cNvPr id="18436" name="Picture 4" descr="19fkycg-topsirka">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420938"/>
            <a:ext cx="2987675" cy="259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57704" name="Rectangle 157703">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706" name="Rectangle 157705">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7708" name="Picture 157707">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a:noFill/>
        </p:spPr>
      </p:pic>
      <p:sp>
        <p:nvSpPr>
          <p:cNvPr id="157710" name="Freeform: Shape 157709">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029111" y="-262376"/>
            <a:ext cx="5838229" cy="839155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57712" name="Picture 1577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157714" name="Rectangle 157713">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716" name="Freeform: Shape 1577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156" y="0"/>
            <a:ext cx="590693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7718" name="Rectangle 15771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931"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7720" name="Oval 15771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0675" y="421698"/>
            <a:ext cx="725361"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ChangeArrowheads="1"/>
          </p:cNvSpPr>
          <p:nvPr>
            <p:ph type="title"/>
          </p:nvPr>
        </p:nvSpPr>
        <p:spPr>
          <a:xfrm>
            <a:off x="1641675" y="808056"/>
            <a:ext cx="6285929" cy="1077229"/>
          </a:xfrm>
        </p:spPr>
        <p:txBody>
          <a:bodyPr>
            <a:normAutofit/>
          </a:bodyPr>
          <a:lstStyle/>
          <a:p>
            <a:pPr algn="l" eaLnBrk="1" hangingPunct="1"/>
            <a:r>
              <a:rPr lang="en-GB" altLang="en-US" sz="3300"/>
              <a:t>Gentile</a:t>
            </a:r>
            <a:r>
              <a:rPr lang="ja-JP" altLang="en-GB" sz="3300"/>
              <a:t>’</a:t>
            </a:r>
            <a:r>
              <a:rPr lang="en-GB" altLang="ja-JP" sz="3300"/>
              <a:t>s Two Dimensional Taxonomy</a:t>
            </a:r>
            <a:endParaRPr lang="en-US" altLang="en-US" sz="3300"/>
          </a:p>
        </p:txBody>
      </p:sp>
      <p:sp>
        <p:nvSpPr>
          <p:cNvPr id="157699" name="Rectangle 3"/>
          <p:cNvSpPr>
            <a:spLocks noGrp="1" noChangeArrowheads="1"/>
          </p:cNvSpPr>
          <p:nvPr>
            <p:ph idx="1"/>
          </p:nvPr>
        </p:nvSpPr>
        <p:spPr>
          <a:xfrm>
            <a:off x="971600" y="2052116"/>
            <a:ext cx="7704855" cy="4800398"/>
          </a:xfrm>
        </p:spPr>
        <p:txBody>
          <a:bodyPr anchor="t">
            <a:normAutofit/>
          </a:bodyPr>
          <a:lstStyle/>
          <a:p>
            <a:pPr eaLnBrk="1" hangingPunct="1"/>
            <a:r>
              <a:rPr lang="en-GB" altLang="en-US" sz="2000" dirty="0"/>
              <a:t>One dimensional – neglects complexity of many skills </a:t>
            </a:r>
          </a:p>
          <a:p>
            <a:pPr eaLnBrk="1" hangingPunct="1"/>
            <a:r>
              <a:rPr lang="en-GB" altLang="en-US" sz="2000" dirty="0"/>
              <a:t>Important when making decisions about instruction or practice routines.</a:t>
            </a:r>
          </a:p>
          <a:p>
            <a:pPr eaLnBrk="1" hangingPunct="1"/>
            <a:endParaRPr lang="en-GB" altLang="en-US" sz="2000" b="1" dirty="0"/>
          </a:p>
          <a:p>
            <a:pPr eaLnBrk="1" hangingPunct="1"/>
            <a:r>
              <a:rPr lang="en-GB" altLang="en-US" sz="2000" b="1" dirty="0"/>
              <a:t>Gentile (2000)</a:t>
            </a:r>
            <a:r>
              <a:rPr lang="en-GB" altLang="en-US" sz="2000" dirty="0"/>
              <a:t> considered two general characteristics of all skills:</a:t>
            </a:r>
          </a:p>
          <a:p>
            <a:pPr eaLnBrk="1" hangingPunct="1"/>
            <a:r>
              <a:rPr lang="en-GB" altLang="en-US" sz="2000" dirty="0"/>
              <a:t>1. The environmental context in which the person performs the skill</a:t>
            </a:r>
          </a:p>
          <a:p>
            <a:pPr eaLnBrk="1" hangingPunct="1"/>
            <a:r>
              <a:rPr lang="en-GB" altLang="en-US" sz="2000" dirty="0"/>
              <a:t>2. The function of the action characterising the skill.</a:t>
            </a:r>
          </a:p>
          <a:p>
            <a:pPr eaLnBrk="1" hangingPunct="1"/>
            <a:endParaRPr lang="en-GB" altLang="en-US" sz="1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7699">
                                            <p:txEl>
                                              <p:pRg st="0" end="0"/>
                                            </p:txEl>
                                          </p:spTgt>
                                        </p:tgtEl>
                                        <p:attrNameLst>
                                          <p:attrName>style.visibility</p:attrName>
                                        </p:attrNameLst>
                                      </p:cBhvr>
                                      <p:to>
                                        <p:strVal val="visible"/>
                                      </p:to>
                                    </p:set>
                                    <p:anim calcmode="lin" valueType="num">
                                      <p:cBhvr>
                                        <p:cTn id="7" dur="500" fill="hold"/>
                                        <p:tgtEl>
                                          <p:spTgt spid="15769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7699">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nodeType="clickEffect">
                                  <p:stCondLst>
                                    <p:cond delay="0"/>
                                  </p:stCondLst>
                                  <p:childTnLst>
                                    <p:set>
                                      <p:cBhvr>
                                        <p:cTn id="12" dur="1" fill="hold">
                                          <p:stCondLst>
                                            <p:cond delay="0"/>
                                          </p:stCondLst>
                                        </p:cTn>
                                        <p:tgtEl>
                                          <p:spTgt spid="157699">
                                            <p:txEl>
                                              <p:pRg st="1" end="1"/>
                                            </p:txEl>
                                          </p:spTgt>
                                        </p:tgtEl>
                                        <p:attrNameLst>
                                          <p:attrName>style.visibility</p:attrName>
                                        </p:attrNameLst>
                                      </p:cBhvr>
                                      <p:to>
                                        <p:strVal val="visible"/>
                                      </p:to>
                                    </p:set>
                                    <p:anim calcmode="lin" valueType="num">
                                      <p:cBhvr>
                                        <p:cTn id="13" dur="500" fill="hold"/>
                                        <p:tgtEl>
                                          <p:spTgt spid="157699">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157699">
                                            <p:txEl>
                                              <p:pRg st="1" end="1"/>
                                            </p:txEl>
                                          </p:spTgt>
                                        </p:tgtEl>
                                        <p:attrNameLst>
                                          <p:attrName>ppt_h</p:attrName>
                                        </p:attrNameLst>
                                      </p:cBhvr>
                                      <p:tavLst>
                                        <p:tav tm="0">
                                          <p:val>
                                            <p:fltVal val="0"/>
                                          </p:val>
                                        </p:tav>
                                        <p:tav tm="100000">
                                          <p:val>
                                            <p:strVal val="#ppt_h"/>
                                          </p:val>
                                        </p:tav>
                                      </p:tavLst>
                                    </p:anim>
                                  </p:childTnLst>
                                </p:cTn>
                              </p:par>
                              <p:par>
                                <p:cTn id="15" presetID="23" presetClass="entr" presetSubtype="16" fill="hold" nodeType="withEffect">
                                  <p:stCondLst>
                                    <p:cond delay="0"/>
                                  </p:stCondLst>
                                  <p:childTnLst>
                                    <p:set>
                                      <p:cBhvr>
                                        <p:cTn id="16" dur="1" fill="hold">
                                          <p:stCondLst>
                                            <p:cond delay="0"/>
                                          </p:stCondLst>
                                        </p:cTn>
                                        <p:tgtEl>
                                          <p:spTgt spid="157699">
                                            <p:txEl>
                                              <p:pRg st="3" end="3"/>
                                            </p:txEl>
                                          </p:spTgt>
                                        </p:tgtEl>
                                        <p:attrNameLst>
                                          <p:attrName>style.visibility</p:attrName>
                                        </p:attrNameLst>
                                      </p:cBhvr>
                                      <p:to>
                                        <p:strVal val="visible"/>
                                      </p:to>
                                    </p:set>
                                    <p:anim calcmode="lin" valueType="num">
                                      <p:cBhvr>
                                        <p:cTn id="17" dur="500" fill="hold"/>
                                        <p:tgtEl>
                                          <p:spTgt spid="157699">
                                            <p:txEl>
                                              <p:pRg st="3" end="3"/>
                                            </p:txEl>
                                          </p:spTgt>
                                        </p:tgtEl>
                                        <p:attrNameLst>
                                          <p:attrName>ppt_w</p:attrName>
                                        </p:attrNameLst>
                                      </p:cBhvr>
                                      <p:tavLst>
                                        <p:tav tm="0">
                                          <p:val>
                                            <p:fltVal val="0"/>
                                          </p:val>
                                        </p:tav>
                                        <p:tav tm="100000">
                                          <p:val>
                                            <p:strVal val="#ppt_w"/>
                                          </p:val>
                                        </p:tav>
                                      </p:tavLst>
                                    </p:anim>
                                    <p:anim calcmode="lin" valueType="num">
                                      <p:cBhvr>
                                        <p:cTn id="18" dur="500" fill="hold"/>
                                        <p:tgtEl>
                                          <p:spTgt spid="157699">
                                            <p:txEl>
                                              <p:pRg st="3" end="3"/>
                                            </p:txEl>
                                          </p:spTgt>
                                        </p:tgtEl>
                                        <p:attrNameLst>
                                          <p:attrName>ppt_h</p:attrName>
                                        </p:attrNameLst>
                                      </p:cBhvr>
                                      <p:tavLst>
                                        <p:tav tm="0">
                                          <p:val>
                                            <p:fltVal val="0"/>
                                          </p:val>
                                        </p:tav>
                                        <p:tav tm="100000">
                                          <p:val>
                                            <p:strVal val="#ppt_h"/>
                                          </p:val>
                                        </p:tav>
                                      </p:tavLst>
                                    </p:anim>
                                  </p:childTnLst>
                                </p:cTn>
                              </p:par>
                              <p:par>
                                <p:cTn id="19" presetID="23" presetClass="entr" presetSubtype="16" fill="hold" nodeType="withEffect">
                                  <p:stCondLst>
                                    <p:cond delay="0"/>
                                  </p:stCondLst>
                                  <p:childTnLst>
                                    <p:set>
                                      <p:cBhvr>
                                        <p:cTn id="20" dur="1" fill="hold">
                                          <p:stCondLst>
                                            <p:cond delay="0"/>
                                          </p:stCondLst>
                                        </p:cTn>
                                        <p:tgtEl>
                                          <p:spTgt spid="157699">
                                            <p:txEl>
                                              <p:pRg st="4" end="4"/>
                                            </p:txEl>
                                          </p:spTgt>
                                        </p:tgtEl>
                                        <p:attrNameLst>
                                          <p:attrName>style.visibility</p:attrName>
                                        </p:attrNameLst>
                                      </p:cBhvr>
                                      <p:to>
                                        <p:strVal val="visible"/>
                                      </p:to>
                                    </p:set>
                                    <p:anim calcmode="lin" valueType="num">
                                      <p:cBhvr>
                                        <p:cTn id="21" dur="500" fill="hold"/>
                                        <p:tgtEl>
                                          <p:spTgt spid="157699">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157699">
                                            <p:txEl>
                                              <p:pRg st="4" end="4"/>
                                            </p:txEl>
                                          </p:spTgt>
                                        </p:tgtEl>
                                        <p:attrNameLst>
                                          <p:attrName>ppt_h</p:attrName>
                                        </p:attrNameLst>
                                      </p:cBhvr>
                                      <p:tavLst>
                                        <p:tav tm="0">
                                          <p:val>
                                            <p:fltVal val="0"/>
                                          </p:val>
                                        </p:tav>
                                        <p:tav tm="100000">
                                          <p:val>
                                            <p:strVal val="#ppt_h"/>
                                          </p:val>
                                        </p:tav>
                                      </p:tavLst>
                                    </p:anim>
                                  </p:childTnLst>
                                </p:cTn>
                              </p:par>
                              <p:par>
                                <p:cTn id="23" presetID="23" presetClass="entr" presetSubtype="16" fill="hold" nodeType="withEffect">
                                  <p:stCondLst>
                                    <p:cond delay="0"/>
                                  </p:stCondLst>
                                  <p:childTnLst>
                                    <p:set>
                                      <p:cBhvr>
                                        <p:cTn id="24" dur="1" fill="hold">
                                          <p:stCondLst>
                                            <p:cond delay="0"/>
                                          </p:stCondLst>
                                        </p:cTn>
                                        <p:tgtEl>
                                          <p:spTgt spid="157699">
                                            <p:txEl>
                                              <p:pRg st="5" end="5"/>
                                            </p:txEl>
                                          </p:spTgt>
                                        </p:tgtEl>
                                        <p:attrNameLst>
                                          <p:attrName>style.visibility</p:attrName>
                                        </p:attrNameLst>
                                      </p:cBhvr>
                                      <p:to>
                                        <p:strVal val="visible"/>
                                      </p:to>
                                    </p:set>
                                    <p:anim calcmode="lin" valueType="num">
                                      <p:cBhvr>
                                        <p:cTn id="25" dur="500" fill="hold"/>
                                        <p:tgtEl>
                                          <p:spTgt spid="157699">
                                            <p:txEl>
                                              <p:pRg st="5" end="5"/>
                                            </p:txEl>
                                          </p:spTgt>
                                        </p:tgtEl>
                                        <p:attrNameLst>
                                          <p:attrName>ppt_w</p:attrName>
                                        </p:attrNameLst>
                                      </p:cBhvr>
                                      <p:tavLst>
                                        <p:tav tm="0">
                                          <p:val>
                                            <p:fltVal val="0"/>
                                          </p:val>
                                        </p:tav>
                                        <p:tav tm="100000">
                                          <p:val>
                                            <p:strVal val="#ppt_w"/>
                                          </p:val>
                                        </p:tav>
                                      </p:tavLst>
                                    </p:anim>
                                    <p:anim calcmode="lin" valueType="num">
                                      <p:cBhvr>
                                        <p:cTn id="26" dur="500" fill="hold"/>
                                        <p:tgtEl>
                                          <p:spTgt spid="157699">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12576" y="692696"/>
            <a:ext cx="5878011" cy="1077229"/>
          </a:xfrm>
        </p:spPr>
        <p:txBody>
          <a:bodyPr/>
          <a:lstStyle/>
          <a:p>
            <a:pPr eaLnBrk="1" hangingPunct="1"/>
            <a:r>
              <a:rPr lang="en-US" altLang="en-US" b="1" dirty="0"/>
              <a:t>Function of Action</a:t>
            </a:r>
          </a:p>
        </p:txBody>
      </p:sp>
      <p:sp>
        <p:nvSpPr>
          <p:cNvPr id="20483" name="Rectangle 3"/>
          <p:cNvSpPr>
            <a:spLocks noGrp="1" noChangeArrowheads="1"/>
          </p:cNvSpPr>
          <p:nvPr>
            <p:ph idx="1"/>
          </p:nvPr>
        </p:nvSpPr>
        <p:spPr>
          <a:xfrm>
            <a:off x="1259632" y="2049878"/>
            <a:ext cx="6579696" cy="4000066"/>
          </a:xfrm>
        </p:spPr>
        <p:txBody>
          <a:bodyPr>
            <a:normAutofit fontScale="85000" lnSpcReduction="10000"/>
          </a:bodyPr>
          <a:lstStyle/>
          <a:p>
            <a:pPr eaLnBrk="1" hangingPunct="1">
              <a:lnSpc>
                <a:spcPct val="90000"/>
              </a:lnSpc>
              <a:buFont typeface="Wingdings" panose="05000000000000000000" pitchFamily="2" charset="2"/>
              <a:buNone/>
            </a:pPr>
            <a:r>
              <a:rPr lang="en-US" altLang="en-US" sz="2400" dirty="0"/>
              <a:t>1. Does the movement involve moving the body or not?</a:t>
            </a:r>
          </a:p>
          <a:p>
            <a:pPr eaLnBrk="1" hangingPunct="1">
              <a:lnSpc>
                <a:spcPct val="90000"/>
              </a:lnSpc>
            </a:pPr>
            <a:r>
              <a:rPr lang="en-US" altLang="en-US" sz="2400" dirty="0"/>
              <a:t>i.e., standing still when shooting an arrow</a:t>
            </a:r>
          </a:p>
          <a:p>
            <a:pPr eaLnBrk="1" hangingPunct="1">
              <a:lnSpc>
                <a:spcPct val="90000"/>
              </a:lnSpc>
            </a:pPr>
            <a:r>
              <a:rPr lang="en-US" altLang="en-US" sz="2400" dirty="0"/>
              <a:t>i.e., moving while shooting</a:t>
            </a:r>
          </a:p>
          <a:p>
            <a:pPr marL="0" indent="0" eaLnBrk="1" hangingPunct="1">
              <a:lnSpc>
                <a:spcPct val="90000"/>
              </a:lnSpc>
              <a:buNone/>
            </a:pPr>
            <a:endParaRPr lang="en-US" altLang="en-US" sz="2400" dirty="0"/>
          </a:p>
          <a:p>
            <a:pPr eaLnBrk="1" hangingPunct="1">
              <a:lnSpc>
                <a:spcPct val="90000"/>
              </a:lnSpc>
              <a:buFont typeface="Wingdings" panose="05000000000000000000" pitchFamily="2" charset="2"/>
              <a:buNone/>
            </a:pPr>
            <a:r>
              <a:rPr lang="en-US" altLang="en-US" sz="2400" dirty="0"/>
              <a:t>2. Does the movement involve manipulating an object or</a:t>
            </a:r>
          </a:p>
          <a:p>
            <a:pPr eaLnBrk="1" hangingPunct="1">
              <a:lnSpc>
                <a:spcPct val="90000"/>
              </a:lnSpc>
              <a:buFont typeface="Wingdings" panose="05000000000000000000" pitchFamily="2" charset="2"/>
              <a:buNone/>
            </a:pPr>
            <a:r>
              <a:rPr lang="en-US" altLang="en-US" sz="2400" dirty="0"/>
              <a:t>not?</a:t>
            </a:r>
          </a:p>
          <a:p>
            <a:pPr eaLnBrk="1" hangingPunct="1">
              <a:lnSpc>
                <a:spcPct val="90000"/>
              </a:lnSpc>
            </a:pPr>
            <a:r>
              <a:rPr lang="en-US" altLang="en-US" sz="2400" dirty="0"/>
              <a:t>i.e., movement requires a ball, puck, stick, bat, racquet,</a:t>
            </a:r>
          </a:p>
          <a:p>
            <a:pPr eaLnBrk="1" hangingPunct="1">
              <a:lnSpc>
                <a:spcPct val="90000"/>
              </a:lnSpc>
              <a:buFont typeface="Wingdings" panose="05000000000000000000" pitchFamily="2" charset="2"/>
              <a:buNone/>
            </a:pPr>
            <a:r>
              <a:rPr lang="en-US" altLang="en-US" sz="2400" dirty="0"/>
              <a:t>paddle, tool, or another persons</a:t>
            </a:r>
          </a:p>
          <a:p>
            <a:pPr eaLnBrk="1" hangingPunct="1">
              <a:lnSpc>
                <a:spcPct val="90000"/>
              </a:lnSpc>
            </a:pPr>
            <a:r>
              <a:rPr lang="en-US" altLang="en-US" sz="2400" dirty="0"/>
              <a:t>i.e., movement does not require an object.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044624" y="112713"/>
            <a:ext cx="7086600" cy="1447800"/>
          </a:xfrm>
        </p:spPr>
        <p:txBody>
          <a:bodyPr>
            <a:normAutofit fontScale="90000"/>
          </a:bodyPr>
          <a:lstStyle/>
          <a:p>
            <a:pPr eaLnBrk="1" hangingPunct="1"/>
            <a:br>
              <a:rPr lang="en-GB" altLang="en-US" sz="4000" dirty="0"/>
            </a:br>
            <a:r>
              <a:rPr lang="en-GB" altLang="en-US" sz="4000" dirty="0"/>
              <a:t>Taxonomy with 16 skill categories.</a:t>
            </a:r>
            <a:br>
              <a:rPr lang="en-GB" altLang="en-US" sz="4000" dirty="0"/>
            </a:br>
            <a:endParaRPr lang="en-US" altLang="en-US" sz="4000" dirty="0"/>
          </a:p>
        </p:txBody>
      </p:sp>
      <p:sp>
        <p:nvSpPr>
          <p:cNvPr id="21507" name="Rectangle 3"/>
          <p:cNvSpPr>
            <a:spLocks noGrp="1" noChangeArrowheads="1"/>
          </p:cNvSpPr>
          <p:nvPr>
            <p:ph type="body" sz="half" idx="1"/>
          </p:nvPr>
        </p:nvSpPr>
        <p:spPr>
          <a:xfrm>
            <a:off x="1014413" y="1905000"/>
            <a:ext cx="7086600" cy="4114800"/>
          </a:xfrm>
        </p:spPr>
        <p:txBody>
          <a:bodyPr/>
          <a:lstStyle/>
          <a:p>
            <a:pPr eaLnBrk="1" hangingPunct="1">
              <a:lnSpc>
                <a:spcPct val="80000"/>
              </a:lnSpc>
            </a:pPr>
            <a:r>
              <a:rPr lang="en-GB" altLang="en-US" sz="2400" dirty="0"/>
              <a:t>Developed with physical therapy in mind.</a:t>
            </a:r>
          </a:p>
          <a:p>
            <a:pPr eaLnBrk="1" hangingPunct="1">
              <a:lnSpc>
                <a:spcPct val="80000"/>
              </a:lnSpc>
            </a:pPr>
            <a:endParaRPr lang="en-GB" altLang="en-US" sz="2400" dirty="0"/>
          </a:p>
          <a:p>
            <a:pPr eaLnBrk="1" hangingPunct="1">
              <a:lnSpc>
                <a:spcPct val="80000"/>
              </a:lnSpc>
            </a:pPr>
            <a:r>
              <a:rPr lang="en-GB" altLang="en-US" sz="2400" dirty="0">
                <a:solidFill>
                  <a:srgbClr val="FFFF66"/>
                </a:solidFill>
              </a:rPr>
              <a:t>Skill level (1)</a:t>
            </a:r>
            <a:r>
              <a:rPr lang="en-GB" altLang="en-US" sz="2400" dirty="0"/>
              <a:t> similar to extreme closed end of open / closed continuum. </a:t>
            </a:r>
          </a:p>
          <a:p>
            <a:pPr eaLnBrk="1" hangingPunct="1">
              <a:lnSpc>
                <a:spcPct val="80000"/>
              </a:lnSpc>
            </a:pPr>
            <a:r>
              <a:rPr lang="en-GB" altLang="en-US" sz="2400" dirty="0">
                <a:solidFill>
                  <a:srgbClr val="FFFF66"/>
                </a:solidFill>
              </a:rPr>
              <a:t>Level 2</a:t>
            </a:r>
            <a:r>
              <a:rPr lang="en-GB" altLang="en-US" sz="2400" dirty="0"/>
              <a:t> – standing in stable environment but holding a tennis racquet. </a:t>
            </a:r>
          </a:p>
          <a:p>
            <a:pPr eaLnBrk="1" hangingPunct="1">
              <a:lnSpc>
                <a:spcPct val="80000"/>
              </a:lnSpc>
            </a:pPr>
            <a:r>
              <a:rPr lang="en-GB" altLang="en-US" sz="2400" dirty="0">
                <a:solidFill>
                  <a:srgbClr val="FFFF66"/>
                </a:solidFill>
              </a:rPr>
              <a:t>level 16</a:t>
            </a:r>
            <a:r>
              <a:rPr lang="en-GB" altLang="en-US" sz="2400" dirty="0"/>
              <a:t> - which could be running on to a forward pass in netball. (regulatory conditions change from one performance to another, person is manipulating an object, person is moving. </a:t>
            </a:r>
          </a:p>
          <a:p>
            <a:pPr eaLnBrk="1" hangingPunct="1">
              <a:lnSpc>
                <a:spcPct val="80000"/>
              </a:lnSpc>
              <a:buFont typeface="Wingdings" panose="05000000000000000000" pitchFamily="2" charset="2"/>
              <a:buNone/>
            </a:pPr>
            <a:endParaRPr lang="en-GB" altLang="en-US" sz="2400" dirty="0"/>
          </a:p>
          <a:p>
            <a:pPr eaLnBrk="1" hangingPunct="1">
              <a:lnSpc>
                <a:spcPct val="80000"/>
              </a:lnSpc>
            </a:pPr>
            <a:endParaRPr lang="en-US" altLang="en-US" sz="2400" dirty="0"/>
          </a:p>
        </p:txBody>
      </p:sp>
      <p:pic>
        <p:nvPicPr>
          <p:cNvPr id="21508" name="Picture 5" descr="girl">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7164288" y="887715"/>
            <a:ext cx="1619250" cy="1727200"/>
          </a:xfrm>
        </p:spPr>
      </p:pic>
      <p:pic>
        <p:nvPicPr>
          <p:cNvPr id="21509" name="Picture 8" descr="3">
            <a:hlinkClick r:id="rId5"/>
          </p:cNvPr>
          <p:cNvPicPr>
            <a:picLocks noGrp="1" noChangeAspect="1" noChangeArrowheads="1"/>
          </p:cNvPicPr>
          <p:nvPr>
            <p:ph sz="quarter" idx="3"/>
          </p:nvPr>
        </p:nvPicPr>
        <p:blipFill>
          <a:blip r:embed="rId6">
            <a:extLst>
              <a:ext uri="{28A0092B-C50C-407E-A947-70E740481C1C}">
                <a14:useLocalDpi xmlns:a14="http://schemas.microsoft.com/office/drawing/2010/main" val="0"/>
              </a:ext>
            </a:extLst>
          </a:blip>
          <a:stretch>
            <a:fillRect/>
          </a:stretch>
        </p:blipFill>
        <p:spPr>
          <a:xfrm>
            <a:off x="7155387" y="5445224"/>
            <a:ext cx="1429370" cy="1412776"/>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111016" y="404664"/>
            <a:ext cx="6921968" cy="1077229"/>
          </a:xfrm>
        </p:spPr>
        <p:txBody>
          <a:bodyPr>
            <a:normAutofit fontScale="90000"/>
          </a:bodyPr>
          <a:lstStyle/>
          <a:p>
            <a:pPr eaLnBrk="1" hangingPunct="1"/>
            <a:r>
              <a:rPr lang="en-GB" altLang="en-US" sz="4000" b="1" dirty="0"/>
              <a:t>Motor Abilities:</a:t>
            </a:r>
            <a:br>
              <a:rPr lang="en-GB" altLang="en-US" sz="4000" b="1" dirty="0"/>
            </a:br>
            <a:r>
              <a:rPr lang="en-GB" altLang="en-US" sz="4000" b="1" dirty="0"/>
              <a:t>Natural ability or learned skill?</a:t>
            </a:r>
          </a:p>
        </p:txBody>
      </p:sp>
      <p:sp>
        <p:nvSpPr>
          <p:cNvPr id="22531" name="Rectangle 3"/>
          <p:cNvSpPr>
            <a:spLocks noGrp="1" noChangeArrowheads="1"/>
          </p:cNvSpPr>
          <p:nvPr>
            <p:ph idx="1"/>
          </p:nvPr>
        </p:nvSpPr>
        <p:spPr>
          <a:xfrm>
            <a:off x="1043607" y="1196975"/>
            <a:ext cx="6795721" cy="4902200"/>
          </a:xfrm>
        </p:spPr>
        <p:txBody>
          <a:bodyPr>
            <a:normAutofit fontScale="85000" lnSpcReduction="20000"/>
          </a:bodyPr>
          <a:lstStyle/>
          <a:p>
            <a:pPr eaLnBrk="1" hangingPunct="1">
              <a:lnSpc>
                <a:spcPct val="80000"/>
              </a:lnSpc>
            </a:pPr>
            <a:endParaRPr lang="en-GB" altLang="en-US" sz="2800" dirty="0"/>
          </a:p>
          <a:p>
            <a:pPr eaLnBrk="1" hangingPunct="1">
              <a:lnSpc>
                <a:spcPct val="80000"/>
              </a:lnSpc>
            </a:pPr>
            <a:endParaRPr lang="en-GB" altLang="en-US" sz="2800" dirty="0"/>
          </a:p>
          <a:p>
            <a:pPr eaLnBrk="1" hangingPunct="1">
              <a:lnSpc>
                <a:spcPct val="80000"/>
              </a:lnSpc>
            </a:pPr>
            <a:r>
              <a:rPr lang="en-GB" altLang="en-US" sz="2800" dirty="0"/>
              <a:t>Born with certain abilities but not with skill</a:t>
            </a:r>
          </a:p>
          <a:p>
            <a:pPr eaLnBrk="1" hangingPunct="1">
              <a:lnSpc>
                <a:spcPct val="80000"/>
              </a:lnSpc>
            </a:pPr>
            <a:r>
              <a:rPr lang="en-GB" altLang="en-US" sz="2800" dirty="0"/>
              <a:t>Learning is critical in skill development</a:t>
            </a:r>
          </a:p>
          <a:p>
            <a:pPr eaLnBrk="1" hangingPunct="1">
              <a:lnSpc>
                <a:spcPct val="80000"/>
              </a:lnSpc>
            </a:pPr>
            <a:r>
              <a:rPr lang="en-GB" altLang="en-US" sz="2800" dirty="0"/>
              <a:t>Abilities are relatively innate</a:t>
            </a:r>
            <a:endParaRPr lang="en-GB" altLang="en-US" sz="2800" b="1" i="1" u="sng" dirty="0"/>
          </a:p>
          <a:p>
            <a:pPr eaLnBrk="1" hangingPunct="1">
              <a:lnSpc>
                <a:spcPct val="80000"/>
              </a:lnSpc>
            </a:pPr>
            <a:endParaRPr lang="en-GB" altLang="en-US" sz="2800" b="1" i="1" u="sng" dirty="0"/>
          </a:p>
          <a:p>
            <a:pPr eaLnBrk="1" hangingPunct="1">
              <a:lnSpc>
                <a:spcPct val="80000"/>
              </a:lnSpc>
            </a:pPr>
            <a:r>
              <a:rPr lang="en-GB" altLang="en-US" sz="2800" b="1" i="1" u="sng" dirty="0"/>
              <a:t>Fleishman (1972); Fleishman &amp; </a:t>
            </a:r>
            <a:r>
              <a:rPr lang="en-GB" altLang="en-US" sz="2800" b="1" i="1" u="sng" dirty="0" err="1"/>
              <a:t>Quaintance</a:t>
            </a:r>
            <a:r>
              <a:rPr lang="en-GB" altLang="en-US" sz="2800" b="1" i="1" u="sng" dirty="0"/>
              <a:t> (1984)</a:t>
            </a:r>
            <a:endParaRPr lang="en-GB" altLang="en-US" sz="2800" dirty="0"/>
          </a:p>
          <a:p>
            <a:pPr eaLnBrk="1" hangingPunct="1">
              <a:lnSpc>
                <a:spcPct val="80000"/>
              </a:lnSpc>
            </a:pPr>
            <a:r>
              <a:rPr lang="ja-JP" altLang="en-GB" sz="2800"/>
              <a:t>‘</a:t>
            </a:r>
            <a:r>
              <a:rPr lang="en-GB" altLang="ja-JP" sz="2800" dirty="0"/>
              <a:t>General capacity of the individual</a:t>
            </a:r>
            <a:r>
              <a:rPr lang="ja-JP" altLang="en-GB" sz="2800"/>
              <a:t>’</a:t>
            </a:r>
            <a:endParaRPr lang="en-GB" altLang="ja-JP" sz="2800" b="1" i="1" u="sng" dirty="0"/>
          </a:p>
          <a:p>
            <a:pPr eaLnBrk="1" hangingPunct="1">
              <a:lnSpc>
                <a:spcPct val="80000"/>
              </a:lnSpc>
            </a:pPr>
            <a:endParaRPr lang="en-GB" altLang="en-US" sz="2800" b="1" i="1" u="sng" dirty="0"/>
          </a:p>
          <a:p>
            <a:pPr eaLnBrk="1" hangingPunct="1">
              <a:lnSpc>
                <a:spcPct val="80000"/>
              </a:lnSpc>
            </a:pPr>
            <a:r>
              <a:rPr lang="en-GB" altLang="en-US" sz="2800" b="1" i="1" u="sng" dirty="0"/>
              <a:t>Magill (2001)</a:t>
            </a:r>
            <a:endParaRPr lang="en-GB" altLang="en-US" sz="2800" dirty="0"/>
          </a:p>
          <a:p>
            <a:pPr eaLnBrk="1" hangingPunct="1">
              <a:lnSpc>
                <a:spcPct val="80000"/>
              </a:lnSpc>
            </a:pPr>
            <a:r>
              <a:rPr lang="en-GB" altLang="en-US" sz="2800" dirty="0"/>
              <a:t>Motor ability is a general trait or capacity of an individual that is related to the performance of a variety of skills or tasks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23560" name="Rectangle 23559">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2" name="Rectangle 23561">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64" name="Picture 23563">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a:noFill/>
        </p:spPr>
      </p:pic>
      <p:sp>
        <p:nvSpPr>
          <p:cNvPr id="23566" name="Freeform: Shape 23565">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029111" y="-262376"/>
            <a:ext cx="5838229" cy="839155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3568" name="Picture 23567">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23570" name="Rectangle 23569">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72" name="Freeform: Shape 23571">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156" y="0"/>
            <a:ext cx="590693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3574" name="Rectangle 2357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931"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3576" name="Oval 23575">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0675" y="421698"/>
            <a:ext cx="725361"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p:cNvSpPr>
            <a:spLocks noGrp="1" noChangeArrowheads="1"/>
          </p:cNvSpPr>
          <p:nvPr>
            <p:ph type="title"/>
          </p:nvPr>
        </p:nvSpPr>
        <p:spPr>
          <a:xfrm>
            <a:off x="1641675" y="808056"/>
            <a:ext cx="6285929" cy="1077229"/>
          </a:xfrm>
        </p:spPr>
        <p:txBody>
          <a:bodyPr>
            <a:normAutofit/>
          </a:bodyPr>
          <a:lstStyle/>
          <a:p>
            <a:pPr algn="l" eaLnBrk="1" hangingPunct="1"/>
            <a:r>
              <a:rPr lang="en-GB" altLang="en-US" sz="4200"/>
              <a:t>Task…</a:t>
            </a:r>
          </a:p>
        </p:txBody>
      </p:sp>
      <p:sp>
        <p:nvSpPr>
          <p:cNvPr id="23555" name="Rectangle 3"/>
          <p:cNvSpPr>
            <a:spLocks noGrp="1" noChangeArrowheads="1"/>
          </p:cNvSpPr>
          <p:nvPr>
            <p:ph idx="1"/>
          </p:nvPr>
        </p:nvSpPr>
        <p:spPr>
          <a:xfrm>
            <a:off x="1692479" y="2052116"/>
            <a:ext cx="4929610" cy="3997828"/>
          </a:xfrm>
        </p:spPr>
        <p:txBody>
          <a:bodyPr anchor="t">
            <a:normAutofit/>
          </a:bodyPr>
          <a:lstStyle/>
          <a:p>
            <a:pPr eaLnBrk="1" hangingPunct="1"/>
            <a:r>
              <a:rPr lang="en-GB" altLang="en-US" sz="1400"/>
              <a:t>Organise into groups of 3…</a:t>
            </a:r>
          </a:p>
          <a:p>
            <a:pPr eaLnBrk="1" hangingPunct="1"/>
            <a:r>
              <a:rPr lang="en-GB" altLang="en-US" sz="1400"/>
              <a:t>1 Participant</a:t>
            </a:r>
          </a:p>
          <a:p>
            <a:pPr eaLnBrk="1" hangingPunct="1"/>
            <a:r>
              <a:rPr lang="en-GB" altLang="en-US" sz="1400"/>
              <a:t>1 Instructor</a:t>
            </a:r>
          </a:p>
          <a:p>
            <a:pPr eaLnBrk="1" hangingPunct="1"/>
            <a:r>
              <a:rPr lang="en-GB" altLang="en-US" sz="1400"/>
              <a:t>Observer/s – note down methods used…</a:t>
            </a:r>
          </a:p>
          <a:p>
            <a:pPr eaLnBrk="1" hangingPunct="1"/>
            <a:endParaRPr lang="en-GB" altLang="en-US" sz="14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632994" y="808056"/>
            <a:ext cx="5878011" cy="1077229"/>
          </a:xfrm>
        </p:spPr>
        <p:txBody>
          <a:bodyPr>
            <a:normAutofit fontScale="90000"/>
          </a:bodyPr>
          <a:lstStyle/>
          <a:p>
            <a:pPr eaLnBrk="1" hangingPunct="1"/>
            <a:r>
              <a:rPr lang="en-GB" altLang="en-US" sz="3200" b="1" dirty="0"/>
              <a:t>PRACTICAL IMPLICATIONS OF THE ANALYSIS OF MOVEMENT PATTERNS</a:t>
            </a:r>
          </a:p>
        </p:txBody>
      </p:sp>
      <p:sp>
        <p:nvSpPr>
          <p:cNvPr id="24579" name="Rectangle 3"/>
          <p:cNvSpPr>
            <a:spLocks noGrp="1" noChangeArrowheads="1"/>
          </p:cNvSpPr>
          <p:nvPr>
            <p:ph idx="1"/>
          </p:nvPr>
        </p:nvSpPr>
        <p:spPr>
          <a:xfrm>
            <a:off x="1259632" y="2049878"/>
            <a:ext cx="6579696" cy="4000066"/>
          </a:xfrm>
        </p:spPr>
        <p:txBody>
          <a:bodyPr>
            <a:normAutofit fontScale="85000" lnSpcReduction="20000"/>
          </a:bodyPr>
          <a:lstStyle/>
          <a:p>
            <a:pPr eaLnBrk="1" hangingPunct="1">
              <a:lnSpc>
                <a:spcPct val="90000"/>
              </a:lnSpc>
            </a:pPr>
            <a:endParaRPr lang="en-GB" altLang="en-US" sz="2400" b="1" dirty="0"/>
          </a:p>
          <a:p>
            <a:pPr eaLnBrk="1" hangingPunct="1">
              <a:lnSpc>
                <a:spcPct val="90000"/>
              </a:lnSpc>
            </a:pPr>
            <a:r>
              <a:rPr lang="en-GB" altLang="en-US" sz="2400" b="1" dirty="0"/>
              <a:t>Identification of:</a:t>
            </a:r>
            <a:endParaRPr lang="en-GB" altLang="en-US" sz="2400" dirty="0"/>
          </a:p>
          <a:p>
            <a:pPr algn="ctr" eaLnBrk="1" hangingPunct="1">
              <a:lnSpc>
                <a:spcPct val="90000"/>
              </a:lnSpc>
            </a:pPr>
            <a:r>
              <a:rPr lang="en-GB" altLang="en-US" sz="2400" dirty="0"/>
              <a:t>Objectives / End Result</a:t>
            </a:r>
          </a:p>
          <a:p>
            <a:pPr algn="ctr" eaLnBrk="1" hangingPunct="1">
              <a:lnSpc>
                <a:spcPct val="90000"/>
              </a:lnSpc>
            </a:pPr>
            <a:r>
              <a:rPr lang="en-GB" altLang="en-US" sz="2400" dirty="0"/>
              <a:t>Movement &amp; Sub movements</a:t>
            </a:r>
          </a:p>
          <a:p>
            <a:pPr algn="ctr" eaLnBrk="1" hangingPunct="1">
              <a:lnSpc>
                <a:spcPct val="90000"/>
              </a:lnSpc>
            </a:pPr>
            <a:r>
              <a:rPr lang="en-GB" altLang="en-US" sz="2400" dirty="0"/>
              <a:t>Environmental regulations</a:t>
            </a:r>
          </a:p>
          <a:p>
            <a:pPr lvl="1" algn="ctr" eaLnBrk="1" hangingPunct="1">
              <a:lnSpc>
                <a:spcPct val="90000"/>
              </a:lnSpc>
            </a:pPr>
            <a:r>
              <a:rPr lang="en-GB" altLang="en-US" sz="2000" dirty="0">
                <a:ea typeface="Arial" panose="020B0604020202020204" pitchFamily="34" charset="0"/>
              </a:rPr>
              <a:t>(How will environment influence the task?)</a:t>
            </a:r>
          </a:p>
          <a:p>
            <a:pPr algn="ctr" eaLnBrk="1" hangingPunct="1">
              <a:lnSpc>
                <a:spcPct val="90000"/>
              </a:lnSpc>
            </a:pPr>
            <a:r>
              <a:rPr lang="en-GB" altLang="en-US" sz="2400" dirty="0"/>
              <a:t>Critical Components</a:t>
            </a:r>
          </a:p>
          <a:p>
            <a:pPr lvl="1" algn="ctr" eaLnBrk="1" hangingPunct="1">
              <a:lnSpc>
                <a:spcPct val="90000"/>
              </a:lnSpc>
            </a:pPr>
            <a:r>
              <a:rPr lang="en-GB" altLang="en-US" sz="2000" dirty="0">
                <a:ea typeface="Arial" panose="020B0604020202020204" pitchFamily="34" charset="0"/>
              </a:rPr>
              <a:t>(What have you got to get right?)</a:t>
            </a:r>
          </a:p>
          <a:p>
            <a:pPr algn="ctr" eaLnBrk="1" hangingPunct="1">
              <a:lnSpc>
                <a:spcPct val="90000"/>
              </a:lnSpc>
            </a:pPr>
            <a:r>
              <a:rPr lang="en-GB" altLang="en-US" sz="2400" dirty="0"/>
              <a:t>What makes the task difficult</a:t>
            </a:r>
          </a:p>
          <a:p>
            <a:pPr algn="ctr" eaLnBrk="1" hangingPunct="1">
              <a:lnSpc>
                <a:spcPct val="90000"/>
              </a:lnSpc>
            </a:pPr>
            <a:r>
              <a:rPr lang="en-GB" altLang="en-US" sz="2400" dirty="0"/>
              <a:t>How can the task be regulated</a:t>
            </a:r>
          </a:p>
          <a:p>
            <a:pPr lvl="1" algn="ctr" eaLnBrk="1" hangingPunct="1">
              <a:lnSpc>
                <a:spcPct val="90000"/>
              </a:lnSpc>
            </a:pPr>
            <a:r>
              <a:rPr lang="en-GB" altLang="en-US" sz="2000" dirty="0">
                <a:ea typeface="Arial" panose="020B0604020202020204" pitchFamily="34" charset="0"/>
              </a:rPr>
              <a:t>(Type of feedback and when given?)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0" name="Rectangle 2560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12" name="Picture 256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123845" y="2105202"/>
            <a:ext cx="7020154" cy="4752798"/>
          </a:xfrm>
          <a:prstGeom prst="rect">
            <a:avLst/>
          </a:prstGeom>
          <a:noFill/>
        </p:spPr>
      </p:pic>
      <p:sp>
        <p:nvSpPr>
          <p:cNvPr id="25614" name="Freeform: Shape 256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029111" y="-262376"/>
            <a:ext cx="5838229" cy="839155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5616" name="Picture 256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2400" cy="6858000"/>
          </a:xfrm>
          <a:prstGeom prst="rect">
            <a:avLst/>
          </a:prstGeom>
        </p:spPr>
      </p:pic>
      <p:sp>
        <p:nvSpPr>
          <p:cNvPr id="25618" name="Rectangle 256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20" name="Freeform: Shape 256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156" y="0"/>
            <a:ext cx="590693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622" name="Rectangle 256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931"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624" name="Oval 256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0675" y="421698"/>
            <a:ext cx="725361"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p:cNvSpPr>
            <a:spLocks noGrp="1" noChangeArrowheads="1"/>
          </p:cNvSpPr>
          <p:nvPr>
            <p:ph type="title"/>
          </p:nvPr>
        </p:nvSpPr>
        <p:spPr>
          <a:xfrm>
            <a:off x="1641675" y="808056"/>
            <a:ext cx="6285929" cy="1077229"/>
          </a:xfrm>
        </p:spPr>
        <p:txBody>
          <a:bodyPr>
            <a:normAutofit/>
          </a:bodyPr>
          <a:lstStyle/>
          <a:p>
            <a:pPr algn="l" eaLnBrk="1" hangingPunct="1"/>
            <a:r>
              <a:rPr lang="en-GB" altLang="en-US" sz="4200" b="1" u="sng"/>
              <a:t>Stages of Learning</a:t>
            </a:r>
          </a:p>
        </p:txBody>
      </p:sp>
      <p:sp>
        <p:nvSpPr>
          <p:cNvPr id="25603" name="Rectangle 3"/>
          <p:cNvSpPr>
            <a:spLocks noGrp="1" noChangeArrowheads="1"/>
          </p:cNvSpPr>
          <p:nvPr>
            <p:ph idx="1"/>
          </p:nvPr>
        </p:nvSpPr>
        <p:spPr>
          <a:xfrm>
            <a:off x="1692478" y="2052116"/>
            <a:ext cx="6911969" cy="4617244"/>
          </a:xfrm>
        </p:spPr>
        <p:txBody>
          <a:bodyPr anchor="t">
            <a:normAutofit/>
          </a:bodyPr>
          <a:lstStyle/>
          <a:p>
            <a:pPr marL="609600" indent="-609600" eaLnBrk="1" hangingPunct="1"/>
            <a:endParaRPr lang="en-GB" altLang="en-US" sz="1400" b="1" u="sng" dirty="0"/>
          </a:p>
          <a:p>
            <a:pPr marL="0" indent="0" eaLnBrk="1" hangingPunct="1">
              <a:buNone/>
            </a:pPr>
            <a:r>
              <a:rPr lang="en-GB" altLang="en-US" sz="1400" b="1" i="1" u="sng" dirty="0"/>
              <a:t>Fitts &amp; Posner (1967); Anderson (1982, 1995)</a:t>
            </a:r>
            <a:endParaRPr lang="en-GB" altLang="en-US" sz="1400" dirty="0"/>
          </a:p>
          <a:p>
            <a:pPr marL="609600" indent="-609600" eaLnBrk="1" hangingPunct="1">
              <a:buFont typeface="Wingdings" panose="05000000000000000000" pitchFamily="2" charset="2"/>
              <a:buAutoNum type="arabicPeriod"/>
            </a:pPr>
            <a:r>
              <a:rPr lang="en-GB" altLang="en-US" sz="1400" dirty="0"/>
              <a:t>Cognitive Phase</a:t>
            </a:r>
          </a:p>
          <a:p>
            <a:pPr marL="609600" indent="-609600" eaLnBrk="1" hangingPunct="1">
              <a:buFont typeface="Wingdings" panose="05000000000000000000" pitchFamily="2" charset="2"/>
              <a:buAutoNum type="arabicPeriod"/>
            </a:pPr>
            <a:r>
              <a:rPr lang="en-GB" altLang="en-US" sz="1400" dirty="0"/>
              <a:t>Associative Phase</a:t>
            </a:r>
          </a:p>
          <a:p>
            <a:pPr marL="609600" indent="-609600" eaLnBrk="1" hangingPunct="1">
              <a:buFont typeface="Wingdings" panose="05000000000000000000" pitchFamily="2" charset="2"/>
              <a:buAutoNum type="arabicPeriod"/>
            </a:pPr>
            <a:r>
              <a:rPr lang="en-GB" altLang="en-US" sz="1400" dirty="0"/>
              <a:t>Autonomous Phase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dirty="0">
                <a:solidFill>
                  <a:srgbClr val="0066FF"/>
                </a:solidFill>
              </a:rPr>
              <a:t>Cognitive Phase</a:t>
            </a:r>
            <a:endParaRPr lang="en-US" altLang="en-US" dirty="0">
              <a:solidFill>
                <a:srgbClr val="0066FF"/>
              </a:solidFill>
            </a:endParaRPr>
          </a:p>
        </p:txBody>
      </p:sp>
      <p:sp>
        <p:nvSpPr>
          <p:cNvPr id="151555" name="Rectangle 3"/>
          <p:cNvSpPr>
            <a:spLocks noGrp="1" noChangeArrowheads="1"/>
          </p:cNvSpPr>
          <p:nvPr>
            <p:ph type="body" sz="half" idx="1"/>
          </p:nvPr>
        </p:nvSpPr>
        <p:spPr>
          <a:xfrm>
            <a:off x="1403648" y="692696"/>
            <a:ext cx="7272040" cy="5327104"/>
          </a:xfrm>
        </p:spPr>
        <p:txBody>
          <a:bodyPr>
            <a:normAutofit fontScale="92500" lnSpcReduction="20000"/>
          </a:bodyPr>
          <a:lstStyle/>
          <a:p>
            <a:pPr eaLnBrk="1" hangingPunct="1">
              <a:lnSpc>
                <a:spcPct val="80000"/>
              </a:lnSpc>
            </a:pPr>
            <a:r>
              <a:rPr lang="en-GB" altLang="en-US" sz="2400" dirty="0">
                <a:solidFill>
                  <a:schemeClr val="bg1"/>
                </a:solidFill>
              </a:rPr>
              <a:t>Primary Concern to understand what is to be done – how is performance to be scored, how best to attempt first few trials.</a:t>
            </a:r>
          </a:p>
          <a:p>
            <a:pPr eaLnBrk="1" hangingPunct="1">
              <a:lnSpc>
                <a:spcPct val="80000"/>
              </a:lnSpc>
            </a:pPr>
            <a:r>
              <a:rPr lang="en-GB" altLang="en-US" sz="2400" dirty="0">
                <a:solidFill>
                  <a:schemeClr val="bg1"/>
                </a:solidFill>
              </a:rPr>
              <a:t>Considerable cognitive activity required to determine appropriate strategies.</a:t>
            </a:r>
          </a:p>
          <a:p>
            <a:pPr eaLnBrk="1" hangingPunct="1">
              <a:lnSpc>
                <a:spcPct val="80000"/>
              </a:lnSpc>
            </a:pPr>
            <a:endParaRPr lang="en-GB" altLang="en-US" sz="2400" dirty="0"/>
          </a:p>
          <a:p>
            <a:pPr eaLnBrk="1" hangingPunct="1">
              <a:lnSpc>
                <a:spcPct val="80000"/>
              </a:lnSpc>
            </a:pPr>
            <a:endParaRPr lang="en-GB" altLang="en-US" sz="2400" dirty="0"/>
          </a:p>
          <a:p>
            <a:pPr eaLnBrk="1" hangingPunct="1">
              <a:lnSpc>
                <a:spcPct val="80000"/>
              </a:lnSpc>
            </a:pPr>
            <a:endParaRPr lang="en-GB" altLang="en-US" sz="2400" dirty="0"/>
          </a:p>
          <a:p>
            <a:pPr eaLnBrk="1" hangingPunct="1">
              <a:lnSpc>
                <a:spcPct val="80000"/>
              </a:lnSpc>
            </a:pPr>
            <a:r>
              <a:rPr lang="en-GB" altLang="en-US" sz="2400" dirty="0">
                <a:solidFill>
                  <a:schemeClr val="bg1"/>
                </a:solidFill>
              </a:rPr>
              <a:t>Good strategies are retained / inappropriate ones are discarded.</a:t>
            </a:r>
          </a:p>
          <a:p>
            <a:pPr eaLnBrk="1" hangingPunct="1">
              <a:lnSpc>
                <a:spcPct val="80000"/>
              </a:lnSpc>
            </a:pPr>
            <a:r>
              <a:rPr lang="en-GB" altLang="en-US" sz="2400" dirty="0">
                <a:solidFill>
                  <a:schemeClr val="bg1"/>
                </a:solidFill>
              </a:rPr>
              <a:t>Performance gains – dramatic.</a:t>
            </a:r>
          </a:p>
          <a:p>
            <a:pPr eaLnBrk="1" hangingPunct="1">
              <a:lnSpc>
                <a:spcPct val="80000"/>
              </a:lnSpc>
            </a:pPr>
            <a:r>
              <a:rPr lang="en-GB" altLang="en-US" sz="2400" dirty="0">
                <a:solidFill>
                  <a:schemeClr val="bg1"/>
                </a:solidFill>
              </a:rPr>
              <a:t>Performance inconsistent – attempting different ways of solving the problem.</a:t>
            </a:r>
          </a:p>
          <a:p>
            <a:pPr eaLnBrk="1" hangingPunct="1">
              <a:lnSpc>
                <a:spcPct val="80000"/>
              </a:lnSpc>
            </a:pPr>
            <a:r>
              <a:rPr lang="en-GB" altLang="en-US" sz="2400" dirty="0">
                <a:solidFill>
                  <a:schemeClr val="bg1"/>
                </a:solidFill>
              </a:rPr>
              <a:t>Use of instructions, augmented feedback and other training techniques are most effective during this phase.</a:t>
            </a:r>
          </a:p>
          <a:p>
            <a:pPr eaLnBrk="1" hangingPunct="1">
              <a:lnSpc>
                <a:spcPct val="80000"/>
              </a:lnSpc>
            </a:pPr>
            <a:r>
              <a:rPr lang="en-GB" altLang="en-US" sz="2400" dirty="0">
                <a:solidFill>
                  <a:schemeClr val="bg1"/>
                </a:solidFill>
              </a:rPr>
              <a:t>Adams (1971) termed this stage the verbal-motor stage.</a:t>
            </a:r>
          </a:p>
          <a:p>
            <a:pPr eaLnBrk="1" hangingPunct="1">
              <a:lnSpc>
                <a:spcPct val="80000"/>
              </a:lnSpc>
            </a:pPr>
            <a:endParaRPr lang="en-US" altLang="en-US" sz="2400" dirty="0"/>
          </a:p>
        </p:txBody>
      </p:sp>
      <p:pic>
        <p:nvPicPr>
          <p:cNvPr id="151556" name="Picture 4" descr="cindybail">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5737678" y="1916832"/>
            <a:ext cx="1480981" cy="1086172"/>
          </a:xfrm>
        </p:spPr>
      </p:pic>
      <p:pic>
        <p:nvPicPr>
          <p:cNvPr id="151559" name="Picture 7" descr="niki">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58687" y="1916833"/>
            <a:ext cx="1480981" cy="10861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1555">
                                            <p:txEl>
                                              <p:pRg st="0" end="0"/>
                                            </p:txEl>
                                          </p:spTgt>
                                        </p:tgtEl>
                                        <p:attrNameLst>
                                          <p:attrName>style.visibility</p:attrName>
                                        </p:attrNameLst>
                                      </p:cBhvr>
                                      <p:to>
                                        <p:strVal val="visible"/>
                                      </p:to>
                                    </p:set>
                                    <p:anim calcmode="lin" valueType="num">
                                      <p:cBhvr>
                                        <p:cTn id="7" dur="500" fill="hold"/>
                                        <p:tgtEl>
                                          <p:spTgt spid="15155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1555">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151555">
                                            <p:txEl>
                                              <p:pRg st="1" end="1"/>
                                            </p:txEl>
                                          </p:spTgt>
                                        </p:tgtEl>
                                        <p:attrNameLst>
                                          <p:attrName>style.visibility</p:attrName>
                                        </p:attrNameLst>
                                      </p:cBhvr>
                                      <p:to>
                                        <p:strVal val="visible"/>
                                      </p:to>
                                    </p:set>
                                    <p:anim calcmode="lin" valueType="num">
                                      <p:cBhvr>
                                        <p:cTn id="11" dur="500" fill="hold"/>
                                        <p:tgtEl>
                                          <p:spTgt spid="151555">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1555">
                                            <p:txEl>
                                              <p:pRg st="1" end="1"/>
                                            </p:txEl>
                                          </p:spTgt>
                                        </p:tgtEl>
                                        <p:attrNameLst>
                                          <p:attrName>ppt_h</p:attrName>
                                        </p:attrNameLst>
                                      </p:cBhvr>
                                      <p:tavLst>
                                        <p:tav tm="0">
                                          <p:val>
                                            <p:fltVal val="0"/>
                                          </p:val>
                                        </p:tav>
                                        <p:tav tm="100000">
                                          <p:val>
                                            <p:strVal val="#ppt_h"/>
                                          </p:val>
                                        </p:tav>
                                      </p:tavLst>
                                    </p:anim>
                                  </p:childTnLst>
                                </p:cTn>
                              </p:par>
                              <p:par>
                                <p:cTn id="13" presetID="2" presetClass="entr" presetSubtype="4" fill="hold" nodeType="withEffect">
                                  <p:stCondLst>
                                    <p:cond delay="0"/>
                                  </p:stCondLst>
                                  <p:childTnLst>
                                    <p:set>
                                      <p:cBhvr>
                                        <p:cTn id="14" dur="1" fill="hold">
                                          <p:stCondLst>
                                            <p:cond delay="0"/>
                                          </p:stCondLst>
                                        </p:cTn>
                                        <p:tgtEl>
                                          <p:spTgt spid="151556"/>
                                        </p:tgtEl>
                                        <p:attrNameLst>
                                          <p:attrName>style.visibility</p:attrName>
                                        </p:attrNameLst>
                                      </p:cBhvr>
                                      <p:to>
                                        <p:strVal val="visible"/>
                                      </p:to>
                                    </p:set>
                                    <p:anim calcmode="lin" valueType="num">
                                      <p:cBhvr additive="base">
                                        <p:cTn id="15" dur="500" fill="hold"/>
                                        <p:tgtEl>
                                          <p:spTgt spid="151556"/>
                                        </p:tgtEl>
                                        <p:attrNameLst>
                                          <p:attrName>ppt_x</p:attrName>
                                        </p:attrNameLst>
                                      </p:cBhvr>
                                      <p:tavLst>
                                        <p:tav tm="0">
                                          <p:val>
                                            <p:strVal val="#ppt_x"/>
                                          </p:val>
                                        </p:tav>
                                        <p:tav tm="100000">
                                          <p:val>
                                            <p:strVal val="#ppt_x"/>
                                          </p:val>
                                        </p:tav>
                                      </p:tavLst>
                                    </p:anim>
                                    <p:anim calcmode="lin" valueType="num">
                                      <p:cBhvr additive="base">
                                        <p:cTn id="16" dur="500" fill="hold"/>
                                        <p:tgtEl>
                                          <p:spTgt spid="151556"/>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3" presetClass="entr" presetSubtype="16" fill="hold" nodeType="clickEffect">
                                  <p:stCondLst>
                                    <p:cond delay="0"/>
                                  </p:stCondLst>
                                  <p:childTnLst>
                                    <p:set>
                                      <p:cBhvr>
                                        <p:cTn id="20" dur="1" fill="hold">
                                          <p:stCondLst>
                                            <p:cond delay="0"/>
                                          </p:stCondLst>
                                        </p:cTn>
                                        <p:tgtEl>
                                          <p:spTgt spid="151555">
                                            <p:txEl>
                                              <p:pRg st="5" end="5"/>
                                            </p:txEl>
                                          </p:spTgt>
                                        </p:tgtEl>
                                        <p:attrNameLst>
                                          <p:attrName>style.visibility</p:attrName>
                                        </p:attrNameLst>
                                      </p:cBhvr>
                                      <p:to>
                                        <p:strVal val="visible"/>
                                      </p:to>
                                    </p:set>
                                    <p:anim calcmode="lin" valueType="num">
                                      <p:cBhvr>
                                        <p:cTn id="21" dur="500" fill="hold"/>
                                        <p:tgtEl>
                                          <p:spTgt spid="151555">
                                            <p:txEl>
                                              <p:pRg st="5" end="5"/>
                                            </p:txEl>
                                          </p:spTgt>
                                        </p:tgtEl>
                                        <p:attrNameLst>
                                          <p:attrName>ppt_w</p:attrName>
                                        </p:attrNameLst>
                                      </p:cBhvr>
                                      <p:tavLst>
                                        <p:tav tm="0">
                                          <p:val>
                                            <p:fltVal val="0"/>
                                          </p:val>
                                        </p:tav>
                                        <p:tav tm="100000">
                                          <p:val>
                                            <p:strVal val="#ppt_w"/>
                                          </p:val>
                                        </p:tav>
                                      </p:tavLst>
                                    </p:anim>
                                    <p:anim calcmode="lin" valueType="num">
                                      <p:cBhvr>
                                        <p:cTn id="22" dur="500" fill="hold"/>
                                        <p:tgtEl>
                                          <p:spTgt spid="151555">
                                            <p:txEl>
                                              <p:pRg st="5" end="5"/>
                                            </p:txEl>
                                          </p:spTgt>
                                        </p:tgtEl>
                                        <p:attrNameLst>
                                          <p:attrName>ppt_h</p:attrName>
                                        </p:attrNameLst>
                                      </p:cBhvr>
                                      <p:tavLst>
                                        <p:tav tm="0">
                                          <p:val>
                                            <p:fltVal val="0"/>
                                          </p:val>
                                        </p:tav>
                                        <p:tav tm="100000">
                                          <p:val>
                                            <p:strVal val="#ppt_h"/>
                                          </p:val>
                                        </p:tav>
                                      </p:tavLst>
                                    </p:anim>
                                  </p:childTnLst>
                                </p:cTn>
                              </p:par>
                              <p:par>
                                <p:cTn id="23" presetID="23" presetClass="entr" presetSubtype="16" fill="hold" nodeType="withEffect">
                                  <p:stCondLst>
                                    <p:cond delay="0"/>
                                  </p:stCondLst>
                                  <p:childTnLst>
                                    <p:set>
                                      <p:cBhvr>
                                        <p:cTn id="24" dur="1" fill="hold">
                                          <p:stCondLst>
                                            <p:cond delay="0"/>
                                          </p:stCondLst>
                                        </p:cTn>
                                        <p:tgtEl>
                                          <p:spTgt spid="151555">
                                            <p:txEl>
                                              <p:pRg st="6" end="6"/>
                                            </p:txEl>
                                          </p:spTgt>
                                        </p:tgtEl>
                                        <p:attrNameLst>
                                          <p:attrName>style.visibility</p:attrName>
                                        </p:attrNameLst>
                                      </p:cBhvr>
                                      <p:to>
                                        <p:strVal val="visible"/>
                                      </p:to>
                                    </p:set>
                                    <p:anim calcmode="lin" valueType="num">
                                      <p:cBhvr>
                                        <p:cTn id="25" dur="500" fill="hold"/>
                                        <p:tgtEl>
                                          <p:spTgt spid="151555">
                                            <p:txEl>
                                              <p:pRg st="6" end="6"/>
                                            </p:txEl>
                                          </p:spTgt>
                                        </p:tgtEl>
                                        <p:attrNameLst>
                                          <p:attrName>ppt_w</p:attrName>
                                        </p:attrNameLst>
                                      </p:cBhvr>
                                      <p:tavLst>
                                        <p:tav tm="0">
                                          <p:val>
                                            <p:fltVal val="0"/>
                                          </p:val>
                                        </p:tav>
                                        <p:tav tm="100000">
                                          <p:val>
                                            <p:strVal val="#ppt_w"/>
                                          </p:val>
                                        </p:tav>
                                      </p:tavLst>
                                    </p:anim>
                                    <p:anim calcmode="lin" valueType="num">
                                      <p:cBhvr>
                                        <p:cTn id="26" dur="500" fill="hold"/>
                                        <p:tgtEl>
                                          <p:spTgt spid="151555">
                                            <p:txEl>
                                              <p:pRg st="6" end="6"/>
                                            </p:txEl>
                                          </p:spTgt>
                                        </p:tgtEl>
                                        <p:attrNameLst>
                                          <p:attrName>ppt_h</p:attrName>
                                        </p:attrNameLst>
                                      </p:cBhvr>
                                      <p:tavLst>
                                        <p:tav tm="0">
                                          <p:val>
                                            <p:fltVal val="0"/>
                                          </p:val>
                                        </p:tav>
                                        <p:tav tm="100000">
                                          <p:val>
                                            <p:strVal val="#ppt_h"/>
                                          </p:val>
                                        </p:tav>
                                      </p:tavLst>
                                    </p:anim>
                                  </p:childTnLst>
                                </p:cTn>
                              </p:par>
                              <p:par>
                                <p:cTn id="27" presetID="23" presetClass="entr" presetSubtype="16" fill="hold" nodeType="withEffect">
                                  <p:stCondLst>
                                    <p:cond delay="0"/>
                                  </p:stCondLst>
                                  <p:childTnLst>
                                    <p:set>
                                      <p:cBhvr>
                                        <p:cTn id="28" dur="1" fill="hold">
                                          <p:stCondLst>
                                            <p:cond delay="0"/>
                                          </p:stCondLst>
                                        </p:cTn>
                                        <p:tgtEl>
                                          <p:spTgt spid="151555">
                                            <p:txEl>
                                              <p:pRg st="7" end="7"/>
                                            </p:txEl>
                                          </p:spTgt>
                                        </p:tgtEl>
                                        <p:attrNameLst>
                                          <p:attrName>style.visibility</p:attrName>
                                        </p:attrNameLst>
                                      </p:cBhvr>
                                      <p:to>
                                        <p:strVal val="visible"/>
                                      </p:to>
                                    </p:set>
                                    <p:anim calcmode="lin" valueType="num">
                                      <p:cBhvr>
                                        <p:cTn id="29" dur="500" fill="hold"/>
                                        <p:tgtEl>
                                          <p:spTgt spid="151555">
                                            <p:txEl>
                                              <p:pRg st="7" end="7"/>
                                            </p:txEl>
                                          </p:spTgt>
                                        </p:tgtEl>
                                        <p:attrNameLst>
                                          <p:attrName>ppt_w</p:attrName>
                                        </p:attrNameLst>
                                      </p:cBhvr>
                                      <p:tavLst>
                                        <p:tav tm="0">
                                          <p:val>
                                            <p:fltVal val="0"/>
                                          </p:val>
                                        </p:tav>
                                        <p:tav tm="100000">
                                          <p:val>
                                            <p:strVal val="#ppt_w"/>
                                          </p:val>
                                        </p:tav>
                                      </p:tavLst>
                                    </p:anim>
                                    <p:anim calcmode="lin" valueType="num">
                                      <p:cBhvr>
                                        <p:cTn id="30" dur="500" fill="hold"/>
                                        <p:tgtEl>
                                          <p:spTgt spid="151555">
                                            <p:txEl>
                                              <p:pRg st="7" end="7"/>
                                            </p:txEl>
                                          </p:spTgt>
                                        </p:tgtEl>
                                        <p:attrNameLst>
                                          <p:attrName>ppt_h</p:attrName>
                                        </p:attrNameLst>
                                      </p:cBhvr>
                                      <p:tavLst>
                                        <p:tav tm="0">
                                          <p:val>
                                            <p:fltVal val="0"/>
                                          </p:val>
                                        </p:tav>
                                        <p:tav tm="100000">
                                          <p:val>
                                            <p:strVal val="#ppt_h"/>
                                          </p:val>
                                        </p:tav>
                                      </p:tavLst>
                                    </p:anim>
                                  </p:childTnLst>
                                </p:cTn>
                              </p:par>
                              <p:par>
                                <p:cTn id="31" presetID="8" presetClass="entr" presetSubtype="16" fill="hold" nodeType="withEffect">
                                  <p:stCondLst>
                                    <p:cond delay="0"/>
                                  </p:stCondLst>
                                  <p:childTnLst>
                                    <p:set>
                                      <p:cBhvr>
                                        <p:cTn id="32" dur="1" fill="hold">
                                          <p:stCondLst>
                                            <p:cond delay="0"/>
                                          </p:stCondLst>
                                        </p:cTn>
                                        <p:tgtEl>
                                          <p:spTgt spid="151559"/>
                                        </p:tgtEl>
                                        <p:attrNameLst>
                                          <p:attrName>style.visibility</p:attrName>
                                        </p:attrNameLst>
                                      </p:cBhvr>
                                      <p:to>
                                        <p:strVal val="visible"/>
                                      </p:to>
                                    </p:set>
                                    <p:animEffect transition="in" filter="diamond(in)">
                                      <p:cBhvr>
                                        <p:cTn id="33" dur="2000"/>
                                        <p:tgtEl>
                                          <p:spTgt spid="151559"/>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23" presetClass="entr" presetSubtype="16" fill="hold" nodeType="clickEffect">
                                  <p:stCondLst>
                                    <p:cond delay="0"/>
                                  </p:stCondLst>
                                  <p:childTnLst>
                                    <p:set>
                                      <p:cBhvr>
                                        <p:cTn id="37" dur="1" fill="hold">
                                          <p:stCondLst>
                                            <p:cond delay="0"/>
                                          </p:stCondLst>
                                        </p:cTn>
                                        <p:tgtEl>
                                          <p:spTgt spid="151555">
                                            <p:txEl>
                                              <p:pRg st="8" end="8"/>
                                            </p:txEl>
                                          </p:spTgt>
                                        </p:tgtEl>
                                        <p:attrNameLst>
                                          <p:attrName>style.visibility</p:attrName>
                                        </p:attrNameLst>
                                      </p:cBhvr>
                                      <p:to>
                                        <p:strVal val="visible"/>
                                      </p:to>
                                    </p:set>
                                    <p:anim calcmode="lin" valueType="num">
                                      <p:cBhvr>
                                        <p:cTn id="38" dur="500" fill="hold"/>
                                        <p:tgtEl>
                                          <p:spTgt spid="151555">
                                            <p:txEl>
                                              <p:pRg st="8" end="8"/>
                                            </p:txEl>
                                          </p:spTgt>
                                        </p:tgtEl>
                                        <p:attrNameLst>
                                          <p:attrName>ppt_w</p:attrName>
                                        </p:attrNameLst>
                                      </p:cBhvr>
                                      <p:tavLst>
                                        <p:tav tm="0">
                                          <p:val>
                                            <p:fltVal val="0"/>
                                          </p:val>
                                        </p:tav>
                                        <p:tav tm="100000">
                                          <p:val>
                                            <p:strVal val="#ppt_w"/>
                                          </p:val>
                                        </p:tav>
                                      </p:tavLst>
                                    </p:anim>
                                    <p:anim calcmode="lin" valueType="num">
                                      <p:cBhvr>
                                        <p:cTn id="39" dur="500" fill="hold"/>
                                        <p:tgtEl>
                                          <p:spTgt spid="151555">
                                            <p:txEl>
                                              <p:pRg st="8" end="8"/>
                                            </p:txEl>
                                          </p:spTgt>
                                        </p:tgtEl>
                                        <p:attrNameLst>
                                          <p:attrName>ppt_h</p:attrName>
                                        </p:attrNameLst>
                                      </p:cBhvr>
                                      <p:tavLst>
                                        <p:tav tm="0">
                                          <p:val>
                                            <p:fltVal val="0"/>
                                          </p:val>
                                        </p:tav>
                                        <p:tav tm="100000">
                                          <p:val>
                                            <p:strVal val="#ppt_h"/>
                                          </p:val>
                                        </p:tav>
                                      </p:tavLst>
                                    </p:anim>
                                  </p:childTnLst>
                                </p:cTn>
                              </p:par>
                              <p:par>
                                <p:cTn id="40" presetID="23" presetClass="entr" presetSubtype="16" fill="hold" nodeType="withEffect">
                                  <p:stCondLst>
                                    <p:cond delay="0"/>
                                  </p:stCondLst>
                                  <p:childTnLst>
                                    <p:set>
                                      <p:cBhvr>
                                        <p:cTn id="41" dur="1" fill="hold">
                                          <p:stCondLst>
                                            <p:cond delay="0"/>
                                          </p:stCondLst>
                                        </p:cTn>
                                        <p:tgtEl>
                                          <p:spTgt spid="151555">
                                            <p:txEl>
                                              <p:pRg st="9" end="9"/>
                                            </p:txEl>
                                          </p:spTgt>
                                        </p:tgtEl>
                                        <p:attrNameLst>
                                          <p:attrName>style.visibility</p:attrName>
                                        </p:attrNameLst>
                                      </p:cBhvr>
                                      <p:to>
                                        <p:strVal val="visible"/>
                                      </p:to>
                                    </p:set>
                                    <p:anim calcmode="lin" valueType="num">
                                      <p:cBhvr>
                                        <p:cTn id="42" dur="500" fill="hold"/>
                                        <p:tgtEl>
                                          <p:spTgt spid="151555">
                                            <p:txEl>
                                              <p:pRg st="9" end="9"/>
                                            </p:txEl>
                                          </p:spTgt>
                                        </p:tgtEl>
                                        <p:attrNameLst>
                                          <p:attrName>ppt_w</p:attrName>
                                        </p:attrNameLst>
                                      </p:cBhvr>
                                      <p:tavLst>
                                        <p:tav tm="0">
                                          <p:val>
                                            <p:fltVal val="0"/>
                                          </p:val>
                                        </p:tav>
                                        <p:tav tm="100000">
                                          <p:val>
                                            <p:strVal val="#ppt_w"/>
                                          </p:val>
                                        </p:tav>
                                      </p:tavLst>
                                    </p:anim>
                                    <p:anim calcmode="lin" valueType="num">
                                      <p:cBhvr>
                                        <p:cTn id="43" dur="500" fill="hold"/>
                                        <p:tgtEl>
                                          <p:spTgt spid="151555">
                                            <p:txEl>
                                              <p:pRg st="9" end="9"/>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905000" y="228600"/>
            <a:ext cx="3315072" cy="1447800"/>
          </a:xfrm>
        </p:spPr>
        <p:txBody>
          <a:bodyPr/>
          <a:lstStyle/>
          <a:p>
            <a:pPr eaLnBrk="1" hangingPunct="1"/>
            <a:r>
              <a:rPr lang="en-GB" altLang="en-US" dirty="0">
                <a:solidFill>
                  <a:srgbClr val="0066FF"/>
                </a:solidFill>
              </a:rPr>
              <a:t>Associative Phase</a:t>
            </a:r>
            <a:endParaRPr lang="en-US" altLang="en-US" dirty="0">
              <a:solidFill>
                <a:srgbClr val="0066FF"/>
              </a:solidFill>
            </a:endParaRPr>
          </a:p>
        </p:txBody>
      </p:sp>
      <p:sp>
        <p:nvSpPr>
          <p:cNvPr id="152579" name="Rectangle 3"/>
          <p:cNvSpPr>
            <a:spLocks noGrp="1" noChangeArrowheads="1"/>
          </p:cNvSpPr>
          <p:nvPr>
            <p:ph type="body" sz="half" idx="1"/>
          </p:nvPr>
        </p:nvSpPr>
        <p:spPr>
          <a:xfrm>
            <a:off x="1187624" y="2132856"/>
            <a:ext cx="7561089" cy="4114800"/>
          </a:xfrm>
        </p:spPr>
        <p:txBody>
          <a:bodyPr>
            <a:normAutofit lnSpcReduction="10000"/>
          </a:bodyPr>
          <a:lstStyle/>
          <a:p>
            <a:pPr eaLnBrk="1" hangingPunct="1">
              <a:lnSpc>
                <a:spcPct val="80000"/>
              </a:lnSpc>
            </a:pPr>
            <a:r>
              <a:rPr lang="en-GB" altLang="en-US" sz="2400" dirty="0">
                <a:solidFill>
                  <a:schemeClr val="bg1"/>
                </a:solidFill>
              </a:rPr>
              <a:t>Second phase begins when the individual has determined the most effective way of doing the task.</a:t>
            </a:r>
          </a:p>
          <a:p>
            <a:pPr eaLnBrk="1" hangingPunct="1">
              <a:lnSpc>
                <a:spcPct val="80000"/>
              </a:lnSpc>
            </a:pPr>
            <a:r>
              <a:rPr lang="en-GB" altLang="en-US" sz="2400" dirty="0">
                <a:solidFill>
                  <a:schemeClr val="bg1"/>
                </a:solidFill>
              </a:rPr>
              <a:t>Subtle adjustments are made in how the skill is performed.</a:t>
            </a:r>
          </a:p>
          <a:p>
            <a:pPr eaLnBrk="1" hangingPunct="1">
              <a:lnSpc>
                <a:spcPct val="80000"/>
              </a:lnSpc>
            </a:pPr>
            <a:r>
              <a:rPr lang="en-GB" altLang="en-US" sz="2400" dirty="0">
                <a:solidFill>
                  <a:schemeClr val="bg1"/>
                </a:solidFill>
              </a:rPr>
              <a:t>Performance improvements are more gradual and performance becomes more consistent.</a:t>
            </a:r>
          </a:p>
          <a:p>
            <a:pPr eaLnBrk="1" hangingPunct="1">
              <a:lnSpc>
                <a:spcPct val="80000"/>
              </a:lnSpc>
            </a:pPr>
            <a:endParaRPr lang="en-GB" altLang="en-US" sz="2400" dirty="0">
              <a:solidFill>
                <a:schemeClr val="bg1"/>
              </a:solidFill>
            </a:endParaRPr>
          </a:p>
          <a:p>
            <a:pPr eaLnBrk="1" hangingPunct="1">
              <a:lnSpc>
                <a:spcPct val="80000"/>
              </a:lnSpc>
            </a:pPr>
            <a:r>
              <a:rPr lang="en-GB" altLang="en-US" sz="2400" dirty="0">
                <a:solidFill>
                  <a:schemeClr val="bg1"/>
                </a:solidFill>
              </a:rPr>
              <a:t>Can persist for days or weeks with gradual changes made.</a:t>
            </a:r>
          </a:p>
          <a:p>
            <a:pPr eaLnBrk="1" hangingPunct="1">
              <a:lnSpc>
                <a:spcPct val="80000"/>
              </a:lnSpc>
            </a:pPr>
            <a:r>
              <a:rPr lang="en-GB" altLang="en-US" sz="2400" dirty="0">
                <a:solidFill>
                  <a:schemeClr val="bg1"/>
                </a:solidFill>
              </a:rPr>
              <a:t>This stage is most often studied in motor learning and is called the motor stage by Adams (1971).</a:t>
            </a:r>
            <a:endParaRPr lang="en-US" altLang="en-US" sz="2400" dirty="0">
              <a:solidFill>
                <a:schemeClr val="bg1"/>
              </a:solidFill>
            </a:endParaRPr>
          </a:p>
        </p:txBody>
      </p:sp>
      <p:pic>
        <p:nvPicPr>
          <p:cNvPr id="152585" name="Picture 9" descr="snowboarding">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5868144" y="355600"/>
            <a:ext cx="1727200" cy="1435100"/>
          </a:xfrm>
        </p:spPr>
      </p:pic>
      <p:pic>
        <p:nvPicPr>
          <p:cNvPr id="152587" name="Picture 11" descr="C3">
            <a:hlinkClick r:id="rId5"/>
          </p:cNvPr>
          <p:cNvPicPr>
            <a:picLocks noGrp="1" noChangeAspect="1" noChangeArrowheads="1"/>
          </p:cNvPicPr>
          <p:nvPr>
            <p:ph sz="quarter" idx="3"/>
          </p:nvPr>
        </p:nvPicPr>
        <p:blipFill>
          <a:blip r:embed="rId6">
            <a:extLst>
              <a:ext uri="{28A0092B-C50C-407E-A947-70E740481C1C}">
                <a14:useLocalDpi xmlns:a14="http://schemas.microsoft.com/office/drawing/2010/main" val="0"/>
              </a:ext>
            </a:extLst>
          </a:blip>
          <a:stretch>
            <a:fillRect/>
          </a:stretch>
        </p:blipFill>
        <p:spPr>
          <a:xfrm>
            <a:off x="7803069" y="127000"/>
            <a:ext cx="1244600" cy="1892300"/>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2579">
                                            <p:txEl>
                                              <p:pRg st="0" end="0"/>
                                            </p:txEl>
                                          </p:spTgt>
                                        </p:tgtEl>
                                        <p:attrNameLst>
                                          <p:attrName>style.visibility</p:attrName>
                                        </p:attrNameLst>
                                      </p:cBhvr>
                                      <p:to>
                                        <p:strVal val="visible"/>
                                      </p:to>
                                    </p:set>
                                    <p:anim calcmode="lin" valueType="num">
                                      <p:cBhvr>
                                        <p:cTn id="7" dur="500" fill="hold"/>
                                        <p:tgtEl>
                                          <p:spTgt spid="15257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2579">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152579">
                                            <p:txEl>
                                              <p:pRg st="1" end="1"/>
                                            </p:txEl>
                                          </p:spTgt>
                                        </p:tgtEl>
                                        <p:attrNameLst>
                                          <p:attrName>style.visibility</p:attrName>
                                        </p:attrNameLst>
                                      </p:cBhvr>
                                      <p:to>
                                        <p:strVal val="visible"/>
                                      </p:to>
                                    </p:set>
                                    <p:anim calcmode="lin" valueType="num">
                                      <p:cBhvr>
                                        <p:cTn id="11" dur="500" fill="hold"/>
                                        <p:tgtEl>
                                          <p:spTgt spid="152579">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2579">
                                            <p:txEl>
                                              <p:pRg st="1" end="1"/>
                                            </p:txEl>
                                          </p:spTgt>
                                        </p:tgtEl>
                                        <p:attrNameLst>
                                          <p:attrName>ppt_h</p:attrName>
                                        </p:attrNameLst>
                                      </p:cBhvr>
                                      <p:tavLst>
                                        <p:tav tm="0">
                                          <p:val>
                                            <p:fltVal val="0"/>
                                          </p:val>
                                        </p:tav>
                                        <p:tav tm="100000">
                                          <p:val>
                                            <p:strVal val="#ppt_h"/>
                                          </p:val>
                                        </p:tav>
                                      </p:tavLst>
                                    </p:anim>
                                  </p:childTnLst>
                                </p:cTn>
                              </p:par>
                              <p:par>
                                <p:cTn id="13" presetID="23" presetClass="entr" presetSubtype="16" fill="hold" nodeType="withEffect">
                                  <p:stCondLst>
                                    <p:cond delay="0"/>
                                  </p:stCondLst>
                                  <p:childTnLst>
                                    <p:set>
                                      <p:cBhvr>
                                        <p:cTn id="14" dur="1" fill="hold">
                                          <p:stCondLst>
                                            <p:cond delay="0"/>
                                          </p:stCondLst>
                                        </p:cTn>
                                        <p:tgtEl>
                                          <p:spTgt spid="152579">
                                            <p:txEl>
                                              <p:pRg st="2" end="2"/>
                                            </p:txEl>
                                          </p:spTgt>
                                        </p:tgtEl>
                                        <p:attrNameLst>
                                          <p:attrName>style.visibility</p:attrName>
                                        </p:attrNameLst>
                                      </p:cBhvr>
                                      <p:to>
                                        <p:strVal val="visible"/>
                                      </p:to>
                                    </p:set>
                                    <p:anim calcmode="lin" valueType="num">
                                      <p:cBhvr>
                                        <p:cTn id="15" dur="500" fill="hold"/>
                                        <p:tgtEl>
                                          <p:spTgt spid="152579">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52579">
                                            <p:txEl>
                                              <p:pRg st="2" end="2"/>
                                            </p:txEl>
                                          </p:spTgt>
                                        </p:tgtEl>
                                        <p:attrNameLst>
                                          <p:attrName>ppt_h</p:attrName>
                                        </p:attrNameLst>
                                      </p:cBhvr>
                                      <p:tavLst>
                                        <p:tav tm="0">
                                          <p:val>
                                            <p:fltVal val="0"/>
                                          </p:val>
                                        </p:tav>
                                        <p:tav tm="100000">
                                          <p:val>
                                            <p:strVal val="#ppt_h"/>
                                          </p:val>
                                        </p:tav>
                                      </p:tavLst>
                                    </p:anim>
                                  </p:childTnLst>
                                </p:cTn>
                              </p:par>
                              <p:par>
                                <p:cTn id="17" presetID="5" presetClass="entr" presetSubtype="10" fill="hold" nodeType="withEffect">
                                  <p:stCondLst>
                                    <p:cond delay="0"/>
                                  </p:stCondLst>
                                  <p:childTnLst>
                                    <p:set>
                                      <p:cBhvr>
                                        <p:cTn id="18" dur="1" fill="hold">
                                          <p:stCondLst>
                                            <p:cond delay="0"/>
                                          </p:stCondLst>
                                        </p:cTn>
                                        <p:tgtEl>
                                          <p:spTgt spid="152585"/>
                                        </p:tgtEl>
                                        <p:attrNameLst>
                                          <p:attrName>style.visibility</p:attrName>
                                        </p:attrNameLst>
                                      </p:cBhvr>
                                      <p:to>
                                        <p:strVal val="visible"/>
                                      </p:to>
                                    </p:set>
                                    <p:animEffect transition="in" filter="checkerboard(across)">
                                      <p:cBhvr>
                                        <p:cTn id="19" dur="500"/>
                                        <p:tgtEl>
                                          <p:spTgt spid="152585"/>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3" presetClass="entr" presetSubtype="16" fill="hold" nodeType="clickEffect">
                                  <p:stCondLst>
                                    <p:cond delay="0"/>
                                  </p:stCondLst>
                                  <p:childTnLst>
                                    <p:set>
                                      <p:cBhvr>
                                        <p:cTn id="23" dur="1" fill="hold">
                                          <p:stCondLst>
                                            <p:cond delay="0"/>
                                          </p:stCondLst>
                                        </p:cTn>
                                        <p:tgtEl>
                                          <p:spTgt spid="152579">
                                            <p:txEl>
                                              <p:pRg st="4" end="4"/>
                                            </p:txEl>
                                          </p:spTgt>
                                        </p:tgtEl>
                                        <p:attrNameLst>
                                          <p:attrName>style.visibility</p:attrName>
                                        </p:attrNameLst>
                                      </p:cBhvr>
                                      <p:to>
                                        <p:strVal val="visible"/>
                                      </p:to>
                                    </p:set>
                                    <p:anim calcmode="lin" valueType="num">
                                      <p:cBhvr>
                                        <p:cTn id="24" dur="500" fill="hold"/>
                                        <p:tgtEl>
                                          <p:spTgt spid="152579">
                                            <p:txEl>
                                              <p:pRg st="4" end="4"/>
                                            </p:txEl>
                                          </p:spTgt>
                                        </p:tgtEl>
                                        <p:attrNameLst>
                                          <p:attrName>ppt_w</p:attrName>
                                        </p:attrNameLst>
                                      </p:cBhvr>
                                      <p:tavLst>
                                        <p:tav tm="0">
                                          <p:val>
                                            <p:fltVal val="0"/>
                                          </p:val>
                                        </p:tav>
                                        <p:tav tm="100000">
                                          <p:val>
                                            <p:strVal val="#ppt_w"/>
                                          </p:val>
                                        </p:tav>
                                      </p:tavLst>
                                    </p:anim>
                                    <p:anim calcmode="lin" valueType="num">
                                      <p:cBhvr>
                                        <p:cTn id="25" dur="500" fill="hold"/>
                                        <p:tgtEl>
                                          <p:spTgt spid="152579">
                                            <p:txEl>
                                              <p:pRg st="4" end="4"/>
                                            </p:txEl>
                                          </p:spTgt>
                                        </p:tgtEl>
                                        <p:attrNameLst>
                                          <p:attrName>ppt_h</p:attrName>
                                        </p:attrNameLst>
                                      </p:cBhvr>
                                      <p:tavLst>
                                        <p:tav tm="0">
                                          <p:val>
                                            <p:fltVal val="0"/>
                                          </p:val>
                                        </p:tav>
                                        <p:tav tm="100000">
                                          <p:val>
                                            <p:strVal val="#ppt_h"/>
                                          </p:val>
                                        </p:tav>
                                      </p:tavLst>
                                    </p:anim>
                                  </p:childTnLst>
                                </p:cTn>
                              </p:par>
                              <p:par>
                                <p:cTn id="26" presetID="23" presetClass="entr" presetSubtype="16" fill="hold" nodeType="withEffect">
                                  <p:stCondLst>
                                    <p:cond delay="0"/>
                                  </p:stCondLst>
                                  <p:childTnLst>
                                    <p:set>
                                      <p:cBhvr>
                                        <p:cTn id="27" dur="1" fill="hold">
                                          <p:stCondLst>
                                            <p:cond delay="0"/>
                                          </p:stCondLst>
                                        </p:cTn>
                                        <p:tgtEl>
                                          <p:spTgt spid="152579">
                                            <p:txEl>
                                              <p:pRg st="5" end="5"/>
                                            </p:txEl>
                                          </p:spTgt>
                                        </p:tgtEl>
                                        <p:attrNameLst>
                                          <p:attrName>style.visibility</p:attrName>
                                        </p:attrNameLst>
                                      </p:cBhvr>
                                      <p:to>
                                        <p:strVal val="visible"/>
                                      </p:to>
                                    </p:set>
                                    <p:anim calcmode="lin" valueType="num">
                                      <p:cBhvr>
                                        <p:cTn id="28" dur="500" fill="hold"/>
                                        <p:tgtEl>
                                          <p:spTgt spid="152579">
                                            <p:txEl>
                                              <p:pRg st="5" end="5"/>
                                            </p:txEl>
                                          </p:spTgt>
                                        </p:tgtEl>
                                        <p:attrNameLst>
                                          <p:attrName>ppt_w</p:attrName>
                                        </p:attrNameLst>
                                      </p:cBhvr>
                                      <p:tavLst>
                                        <p:tav tm="0">
                                          <p:val>
                                            <p:fltVal val="0"/>
                                          </p:val>
                                        </p:tav>
                                        <p:tav tm="100000">
                                          <p:val>
                                            <p:strVal val="#ppt_w"/>
                                          </p:val>
                                        </p:tav>
                                      </p:tavLst>
                                    </p:anim>
                                    <p:anim calcmode="lin" valueType="num">
                                      <p:cBhvr>
                                        <p:cTn id="29" dur="500" fill="hold"/>
                                        <p:tgtEl>
                                          <p:spTgt spid="152579">
                                            <p:txEl>
                                              <p:pRg st="5" end="5"/>
                                            </p:txEl>
                                          </p:spTgt>
                                        </p:tgtEl>
                                        <p:attrNameLst>
                                          <p:attrName>ppt_h</p:attrName>
                                        </p:attrNameLst>
                                      </p:cBhvr>
                                      <p:tavLst>
                                        <p:tav tm="0">
                                          <p:val>
                                            <p:fltVal val="0"/>
                                          </p:val>
                                        </p:tav>
                                        <p:tav tm="100000">
                                          <p:val>
                                            <p:strVal val="#ppt_h"/>
                                          </p:val>
                                        </p:tav>
                                      </p:tavLst>
                                    </p:anim>
                                  </p:childTnLst>
                                </p:cTn>
                              </p:par>
                              <p:par>
                                <p:cTn id="30" presetID="23" presetClass="entr" presetSubtype="16" fill="hold" nodeType="withEffect">
                                  <p:stCondLst>
                                    <p:cond delay="0"/>
                                  </p:stCondLst>
                                  <p:childTnLst>
                                    <p:set>
                                      <p:cBhvr>
                                        <p:cTn id="31" dur="1" fill="hold">
                                          <p:stCondLst>
                                            <p:cond delay="0"/>
                                          </p:stCondLst>
                                        </p:cTn>
                                        <p:tgtEl>
                                          <p:spTgt spid="152587"/>
                                        </p:tgtEl>
                                        <p:attrNameLst>
                                          <p:attrName>style.visibility</p:attrName>
                                        </p:attrNameLst>
                                      </p:cBhvr>
                                      <p:to>
                                        <p:strVal val="visible"/>
                                      </p:to>
                                    </p:set>
                                    <p:anim calcmode="lin" valueType="num">
                                      <p:cBhvr>
                                        <p:cTn id="32" dur="500" fill="hold"/>
                                        <p:tgtEl>
                                          <p:spTgt spid="152587"/>
                                        </p:tgtEl>
                                        <p:attrNameLst>
                                          <p:attrName>ppt_w</p:attrName>
                                        </p:attrNameLst>
                                      </p:cBhvr>
                                      <p:tavLst>
                                        <p:tav tm="0">
                                          <p:val>
                                            <p:fltVal val="0"/>
                                          </p:val>
                                        </p:tav>
                                        <p:tav tm="100000">
                                          <p:val>
                                            <p:strVal val="#ppt_w"/>
                                          </p:val>
                                        </p:tav>
                                      </p:tavLst>
                                    </p:anim>
                                    <p:anim calcmode="lin" valueType="num">
                                      <p:cBhvr>
                                        <p:cTn id="33" dur="500" fill="hold"/>
                                        <p:tgtEl>
                                          <p:spTgt spid="15258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Autonomous Phase</a:t>
            </a:r>
            <a:endParaRPr lang="en-US" altLang="en-US" dirty="0"/>
          </a:p>
        </p:txBody>
      </p:sp>
      <p:sp>
        <p:nvSpPr>
          <p:cNvPr id="153603" name="Rectangle 3"/>
          <p:cNvSpPr>
            <a:spLocks noGrp="1" noChangeArrowheads="1"/>
          </p:cNvSpPr>
          <p:nvPr>
            <p:ph type="body" sz="half" idx="1"/>
          </p:nvPr>
        </p:nvSpPr>
        <p:spPr>
          <a:xfrm>
            <a:off x="1259632" y="1905000"/>
            <a:ext cx="7633543" cy="4114800"/>
          </a:xfrm>
        </p:spPr>
        <p:txBody>
          <a:bodyPr/>
          <a:lstStyle/>
          <a:p>
            <a:pPr eaLnBrk="1" hangingPunct="1">
              <a:lnSpc>
                <a:spcPct val="80000"/>
              </a:lnSpc>
            </a:pPr>
            <a:r>
              <a:rPr lang="en-GB" altLang="en-US" sz="2400" dirty="0">
                <a:solidFill>
                  <a:schemeClr val="bg1"/>
                </a:solidFill>
              </a:rPr>
              <a:t>After many months / years the learner enters the autonomous phase. </a:t>
            </a:r>
          </a:p>
          <a:p>
            <a:pPr eaLnBrk="1" hangingPunct="1">
              <a:lnSpc>
                <a:spcPct val="80000"/>
              </a:lnSpc>
            </a:pPr>
            <a:r>
              <a:rPr lang="en-GB" altLang="en-US" sz="2400" dirty="0">
                <a:solidFill>
                  <a:schemeClr val="bg1"/>
                </a:solidFill>
              </a:rPr>
              <a:t>Skill is largely automatic.</a:t>
            </a:r>
          </a:p>
          <a:p>
            <a:pPr eaLnBrk="1" hangingPunct="1">
              <a:lnSpc>
                <a:spcPct val="80000"/>
              </a:lnSpc>
            </a:pPr>
            <a:r>
              <a:rPr lang="en-GB" altLang="en-US" sz="2400" dirty="0">
                <a:solidFill>
                  <a:schemeClr val="bg1"/>
                </a:solidFill>
              </a:rPr>
              <a:t>Task can be performed with less interference from other simultaneous activities – counting backwards in 3</a:t>
            </a:r>
            <a:r>
              <a:rPr lang="ja-JP" altLang="en-GB" sz="2400">
                <a:solidFill>
                  <a:schemeClr val="bg1"/>
                </a:solidFill>
              </a:rPr>
              <a:t>’</a:t>
            </a:r>
            <a:r>
              <a:rPr lang="en-GB" altLang="ja-JP" sz="2400" dirty="0">
                <a:solidFill>
                  <a:schemeClr val="bg1"/>
                </a:solidFill>
              </a:rPr>
              <a:t>s from 100 whilst putting.</a:t>
            </a:r>
          </a:p>
          <a:p>
            <a:pPr eaLnBrk="1" hangingPunct="1">
              <a:lnSpc>
                <a:spcPct val="80000"/>
              </a:lnSpc>
            </a:pPr>
            <a:r>
              <a:rPr lang="en-GB" altLang="en-US" sz="2400" dirty="0">
                <a:solidFill>
                  <a:schemeClr val="bg1"/>
                </a:solidFill>
              </a:rPr>
              <a:t>Seemingly performing without paying attention</a:t>
            </a:r>
          </a:p>
          <a:p>
            <a:pPr eaLnBrk="1" hangingPunct="1">
              <a:lnSpc>
                <a:spcPct val="80000"/>
              </a:lnSpc>
            </a:pPr>
            <a:r>
              <a:rPr lang="en-GB" altLang="en-US" sz="2400" dirty="0">
                <a:solidFill>
                  <a:schemeClr val="bg1"/>
                </a:solidFill>
              </a:rPr>
              <a:t>Practical implications for research – laboratory tasks.</a:t>
            </a:r>
          </a:p>
          <a:p>
            <a:pPr eaLnBrk="1" hangingPunct="1">
              <a:lnSpc>
                <a:spcPct val="80000"/>
              </a:lnSpc>
            </a:pPr>
            <a:r>
              <a:rPr lang="en-GB" altLang="en-US" sz="2400" dirty="0">
                <a:solidFill>
                  <a:schemeClr val="bg1"/>
                </a:solidFill>
              </a:rPr>
              <a:t>Research using reaction time / decision making tasks – more required.</a:t>
            </a:r>
            <a:endParaRPr lang="en-US" altLang="en-US" sz="2400" dirty="0">
              <a:solidFill>
                <a:schemeClr val="bg1"/>
              </a:solidFill>
            </a:endParaRPr>
          </a:p>
        </p:txBody>
      </p:sp>
      <p:pic>
        <p:nvPicPr>
          <p:cNvPr id="153605" name="Picture 5" descr="skiing">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1259632" y="228600"/>
            <a:ext cx="2305050" cy="1512888"/>
          </a:xfrm>
        </p:spPr>
      </p:pic>
      <p:pic>
        <p:nvPicPr>
          <p:cNvPr id="153608" name="Picture 8" descr="snow_lg">
            <a:hlinkClick r:id="rId5"/>
          </p:cNvPr>
          <p:cNvPicPr>
            <a:picLocks noGrp="1" noChangeAspect="1" noChangeArrowheads="1"/>
          </p:cNvPicPr>
          <p:nvPr>
            <p:ph sz="quarter" idx="3"/>
          </p:nvPr>
        </p:nvPicPr>
        <p:blipFill>
          <a:blip r:embed="rId6">
            <a:extLst>
              <a:ext uri="{28A0092B-C50C-407E-A947-70E740481C1C}">
                <a14:useLocalDpi xmlns:a14="http://schemas.microsoft.com/office/drawing/2010/main" val="0"/>
              </a:ext>
            </a:extLst>
          </a:blip>
          <a:srcRect/>
          <a:stretch>
            <a:fillRect/>
          </a:stretch>
        </p:blipFill>
        <p:spPr>
          <a:xfrm>
            <a:off x="6877174" y="5577666"/>
            <a:ext cx="2016001" cy="1112168"/>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anim calcmode="lin" valueType="num">
                                      <p:cBhvr>
                                        <p:cTn id="7" dur="500" fill="hold"/>
                                        <p:tgtEl>
                                          <p:spTgt spid="15360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3603">
                                            <p:txEl>
                                              <p:pRg st="0" end="0"/>
                                            </p:txEl>
                                          </p:spTgt>
                                        </p:tgtEl>
                                        <p:attrNameLst>
                                          <p:attrName>ppt_h</p:attrName>
                                        </p:attrNameLst>
                                      </p:cBhvr>
                                      <p:tavLst>
                                        <p:tav tm="0">
                                          <p:val>
                                            <p:strVal val="#ppt_h"/>
                                          </p:val>
                                        </p:tav>
                                        <p:tav tm="100000">
                                          <p:val>
                                            <p:strVal val="#ppt_h"/>
                                          </p:val>
                                        </p:tav>
                                      </p:tavLst>
                                    </p:anim>
                                  </p:childTnLst>
                                </p:cTn>
                              </p:par>
                              <p:par>
                                <p:cTn id="9" presetID="17" presetClass="entr" presetSubtype="10" fill="hold" nodeType="withEffect">
                                  <p:stCondLst>
                                    <p:cond delay="0"/>
                                  </p:stCondLst>
                                  <p:childTnLst>
                                    <p:set>
                                      <p:cBhvr>
                                        <p:cTn id="10" dur="1" fill="hold">
                                          <p:stCondLst>
                                            <p:cond delay="0"/>
                                          </p:stCondLst>
                                        </p:cTn>
                                        <p:tgtEl>
                                          <p:spTgt spid="153603">
                                            <p:txEl>
                                              <p:pRg st="1" end="1"/>
                                            </p:txEl>
                                          </p:spTgt>
                                        </p:tgtEl>
                                        <p:attrNameLst>
                                          <p:attrName>style.visibility</p:attrName>
                                        </p:attrNameLst>
                                      </p:cBhvr>
                                      <p:to>
                                        <p:strVal val="visible"/>
                                      </p:to>
                                    </p:set>
                                    <p:anim calcmode="lin" valueType="num">
                                      <p:cBhvr>
                                        <p:cTn id="11" dur="500" fill="hold"/>
                                        <p:tgtEl>
                                          <p:spTgt spid="153603">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3603">
                                            <p:txEl>
                                              <p:pRg st="1" end="1"/>
                                            </p:txEl>
                                          </p:spTgt>
                                        </p:tgtEl>
                                        <p:attrNameLst>
                                          <p:attrName>ppt_h</p:attrName>
                                        </p:attrNameLst>
                                      </p:cBhvr>
                                      <p:tavLst>
                                        <p:tav tm="0">
                                          <p:val>
                                            <p:strVal val="#ppt_h"/>
                                          </p:val>
                                        </p:tav>
                                        <p:tav tm="100000">
                                          <p:val>
                                            <p:strVal val="#ppt_h"/>
                                          </p:val>
                                        </p:tav>
                                      </p:tavLst>
                                    </p:anim>
                                  </p:childTnLst>
                                </p:cTn>
                              </p:par>
                              <p:par>
                                <p:cTn id="13" presetID="17" presetClass="entr" presetSubtype="10" fill="hold" nodeType="withEffect">
                                  <p:stCondLst>
                                    <p:cond delay="0"/>
                                  </p:stCondLst>
                                  <p:childTnLst>
                                    <p:set>
                                      <p:cBhvr>
                                        <p:cTn id="14" dur="1" fill="hold">
                                          <p:stCondLst>
                                            <p:cond delay="0"/>
                                          </p:stCondLst>
                                        </p:cTn>
                                        <p:tgtEl>
                                          <p:spTgt spid="153603">
                                            <p:txEl>
                                              <p:pRg st="2" end="2"/>
                                            </p:txEl>
                                          </p:spTgt>
                                        </p:tgtEl>
                                        <p:attrNameLst>
                                          <p:attrName>style.visibility</p:attrName>
                                        </p:attrNameLst>
                                      </p:cBhvr>
                                      <p:to>
                                        <p:strVal val="visible"/>
                                      </p:to>
                                    </p:set>
                                    <p:anim calcmode="lin" valueType="num">
                                      <p:cBhvr>
                                        <p:cTn id="15" dur="500" fill="hold"/>
                                        <p:tgtEl>
                                          <p:spTgt spid="153603">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53603">
                                            <p:txEl>
                                              <p:pRg st="2" end="2"/>
                                            </p:txEl>
                                          </p:spTgt>
                                        </p:tgtEl>
                                        <p:attrNameLst>
                                          <p:attrName>ppt_h</p:attrName>
                                        </p:attrNameLst>
                                      </p:cBhvr>
                                      <p:tavLst>
                                        <p:tav tm="0">
                                          <p:val>
                                            <p:strVal val="#ppt_h"/>
                                          </p:val>
                                        </p:tav>
                                        <p:tav tm="100000">
                                          <p:val>
                                            <p:strVal val="#ppt_h"/>
                                          </p:val>
                                        </p:tav>
                                      </p:tavLst>
                                    </p:anim>
                                  </p:childTnLst>
                                </p:cTn>
                              </p:par>
                              <p:par>
                                <p:cTn id="17" presetID="23" presetClass="entr" presetSubtype="16" fill="hold" nodeType="withEffect">
                                  <p:stCondLst>
                                    <p:cond delay="0"/>
                                  </p:stCondLst>
                                  <p:childTnLst>
                                    <p:set>
                                      <p:cBhvr>
                                        <p:cTn id="18" dur="1" fill="hold">
                                          <p:stCondLst>
                                            <p:cond delay="0"/>
                                          </p:stCondLst>
                                        </p:cTn>
                                        <p:tgtEl>
                                          <p:spTgt spid="153605"/>
                                        </p:tgtEl>
                                        <p:attrNameLst>
                                          <p:attrName>style.visibility</p:attrName>
                                        </p:attrNameLst>
                                      </p:cBhvr>
                                      <p:to>
                                        <p:strVal val="visible"/>
                                      </p:to>
                                    </p:set>
                                    <p:anim calcmode="lin" valueType="num">
                                      <p:cBhvr>
                                        <p:cTn id="19" dur="500" fill="hold"/>
                                        <p:tgtEl>
                                          <p:spTgt spid="153605"/>
                                        </p:tgtEl>
                                        <p:attrNameLst>
                                          <p:attrName>ppt_w</p:attrName>
                                        </p:attrNameLst>
                                      </p:cBhvr>
                                      <p:tavLst>
                                        <p:tav tm="0">
                                          <p:val>
                                            <p:fltVal val="0"/>
                                          </p:val>
                                        </p:tav>
                                        <p:tav tm="100000">
                                          <p:val>
                                            <p:strVal val="#ppt_w"/>
                                          </p:val>
                                        </p:tav>
                                      </p:tavLst>
                                    </p:anim>
                                    <p:anim calcmode="lin" valueType="num">
                                      <p:cBhvr>
                                        <p:cTn id="20" dur="500" fill="hold"/>
                                        <p:tgtEl>
                                          <p:spTgt spid="153605"/>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16" fill="hold" nodeType="clickEffect">
                                  <p:stCondLst>
                                    <p:cond delay="0"/>
                                  </p:stCondLst>
                                  <p:childTnLst>
                                    <p:set>
                                      <p:cBhvr>
                                        <p:cTn id="24" dur="1" fill="hold">
                                          <p:stCondLst>
                                            <p:cond delay="0"/>
                                          </p:stCondLst>
                                        </p:cTn>
                                        <p:tgtEl>
                                          <p:spTgt spid="153603">
                                            <p:txEl>
                                              <p:pRg st="3" end="3"/>
                                            </p:txEl>
                                          </p:spTgt>
                                        </p:tgtEl>
                                        <p:attrNameLst>
                                          <p:attrName>style.visibility</p:attrName>
                                        </p:attrNameLst>
                                      </p:cBhvr>
                                      <p:to>
                                        <p:strVal val="visible"/>
                                      </p:to>
                                    </p:set>
                                    <p:anim calcmode="lin" valueType="num">
                                      <p:cBhvr>
                                        <p:cTn id="25" dur="500" fill="hold"/>
                                        <p:tgtEl>
                                          <p:spTgt spid="153603">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153603">
                                            <p:txEl>
                                              <p:pRg st="3" end="3"/>
                                            </p:txEl>
                                          </p:spTgt>
                                        </p:tgtEl>
                                        <p:attrNameLst>
                                          <p:attrName>ppt_h</p:attrName>
                                        </p:attrNameLst>
                                      </p:cBhvr>
                                      <p:tavLst>
                                        <p:tav tm="0">
                                          <p:val>
                                            <p:fltVal val="0"/>
                                          </p:val>
                                        </p:tav>
                                        <p:tav tm="100000">
                                          <p:val>
                                            <p:strVal val="#ppt_h"/>
                                          </p:val>
                                        </p:tav>
                                      </p:tavLst>
                                    </p:anim>
                                  </p:childTnLst>
                                </p:cTn>
                              </p:par>
                              <p:par>
                                <p:cTn id="27" presetID="23" presetClass="entr" presetSubtype="16" fill="hold" nodeType="withEffect">
                                  <p:stCondLst>
                                    <p:cond delay="0"/>
                                  </p:stCondLst>
                                  <p:childTnLst>
                                    <p:set>
                                      <p:cBhvr>
                                        <p:cTn id="28" dur="1" fill="hold">
                                          <p:stCondLst>
                                            <p:cond delay="0"/>
                                          </p:stCondLst>
                                        </p:cTn>
                                        <p:tgtEl>
                                          <p:spTgt spid="153603">
                                            <p:txEl>
                                              <p:pRg st="4" end="4"/>
                                            </p:txEl>
                                          </p:spTgt>
                                        </p:tgtEl>
                                        <p:attrNameLst>
                                          <p:attrName>style.visibility</p:attrName>
                                        </p:attrNameLst>
                                      </p:cBhvr>
                                      <p:to>
                                        <p:strVal val="visible"/>
                                      </p:to>
                                    </p:set>
                                    <p:anim calcmode="lin" valueType="num">
                                      <p:cBhvr>
                                        <p:cTn id="29" dur="500" fill="hold"/>
                                        <p:tgtEl>
                                          <p:spTgt spid="153603">
                                            <p:txEl>
                                              <p:pRg st="4" end="4"/>
                                            </p:txEl>
                                          </p:spTgt>
                                        </p:tgtEl>
                                        <p:attrNameLst>
                                          <p:attrName>ppt_w</p:attrName>
                                        </p:attrNameLst>
                                      </p:cBhvr>
                                      <p:tavLst>
                                        <p:tav tm="0">
                                          <p:val>
                                            <p:fltVal val="0"/>
                                          </p:val>
                                        </p:tav>
                                        <p:tav tm="100000">
                                          <p:val>
                                            <p:strVal val="#ppt_w"/>
                                          </p:val>
                                        </p:tav>
                                      </p:tavLst>
                                    </p:anim>
                                    <p:anim calcmode="lin" valueType="num">
                                      <p:cBhvr>
                                        <p:cTn id="30" dur="500" fill="hold"/>
                                        <p:tgtEl>
                                          <p:spTgt spid="153603">
                                            <p:txEl>
                                              <p:pRg st="4" end="4"/>
                                            </p:txEl>
                                          </p:spTgt>
                                        </p:tgtEl>
                                        <p:attrNameLst>
                                          <p:attrName>ppt_h</p:attrName>
                                        </p:attrNameLst>
                                      </p:cBhvr>
                                      <p:tavLst>
                                        <p:tav tm="0">
                                          <p:val>
                                            <p:fltVal val="0"/>
                                          </p:val>
                                        </p:tav>
                                        <p:tav tm="100000">
                                          <p:val>
                                            <p:strVal val="#ppt_h"/>
                                          </p:val>
                                        </p:tav>
                                      </p:tavLst>
                                    </p:anim>
                                  </p:childTnLst>
                                </p:cTn>
                              </p:par>
                              <p:par>
                                <p:cTn id="31" presetID="23" presetClass="entr" presetSubtype="16" fill="hold" nodeType="withEffect">
                                  <p:stCondLst>
                                    <p:cond delay="0"/>
                                  </p:stCondLst>
                                  <p:childTnLst>
                                    <p:set>
                                      <p:cBhvr>
                                        <p:cTn id="32" dur="1" fill="hold">
                                          <p:stCondLst>
                                            <p:cond delay="0"/>
                                          </p:stCondLst>
                                        </p:cTn>
                                        <p:tgtEl>
                                          <p:spTgt spid="153603">
                                            <p:txEl>
                                              <p:pRg st="5" end="5"/>
                                            </p:txEl>
                                          </p:spTgt>
                                        </p:tgtEl>
                                        <p:attrNameLst>
                                          <p:attrName>style.visibility</p:attrName>
                                        </p:attrNameLst>
                                      </p:cBhvr>
                                      <p:to>
                                        <p:strVal val="visible"/>
                                      </p:to>
                                    </p:set>
                                    <p:anim calcmode="lin" valueType="num">
                                      <p:cBhvr>
                                        <p:cTn id="33" dur="500" fill="hold"/>
                                        <p:tgtEl>
                                          <p:spTgt spid="153603">
                                            <p:txEl>
                                              <p:pRg st="5" end="5"/>
                                            </p:txEl>
                                          </p:spTgt>
                                        </p:tgtEl>
                                        <p:attrNameLst>
                                          <p:attrName>ppt_w</p:attrName>
                                        </p:attrNameLst>
                                      </p:cBhvr>
                                      <p:tavLst>
                                        <p:tav tm="0">
                                          <p:val>
                                            <p:fltVal val="0"/>
                                          </p:val>
                                        </p:tav>
                                        <p:tav tm="100000">
                                          <p:val>
                                            <p:strVal val="#ppt_w"/>
                                          </p:val>
                                        </p:tav>
                                      </p:tavLst>
                                    </p:anim>
                                    <p:anim calcmode="lin" valueType="num">
                                      <p:cBhvr>
                                        <p:cTn id="34" dur="500" fill="hold"/>
                                        <p:tgtEl>
                                          <p:spTgt spid="153603">
                                            <p:txEl>
                                              <p:pRg st="5" end="5"/>
                                            </p:txEl>
                                          </p:spTgt>
                                        </p:tgtEl>
                                        <p:attrNameLst>
                                          <p:attrName>ppt_h</p:attrName>
                                        </p:attrNameLst>
                                      </p:cBhvr>
                                      <p:tavLst>
                                        <p:tav tm="0">
                                          <p:val>
                                            <p:fltVal val="0"/>
                                          </p:val>
                                        </p:tav>
                                        <p:tav tm="100000">
                                          <p:val>
                                            <p:strVal val="#ppt_h"/>
                                          </p:val>
                                        </p:tav>
                                      </p:tavLst>
                                    </p:anim>
                                  </p:childTnLst>
                                </p:cTn>
                              </p:par>
                              <p:par>
                                <p:cTn id="35" presetID="17" presetClass="entr" presetSubtype="10" fill="hold" nodeType="withEffect">
                                  <p:stCondLst>
                                    <p:cond delay="0"/>
                                  </p:stCondLst>
                                  <p:childTnLst>
                                    <p:set>
                                      <p:cBhvr>
                                        <p:cTn id="36" dur="1" fill="hold">
                                          <p:stCondLst>
                                            <p:cond delay="0"/>
                                          </p:stCondLst>
                                        </p:cTn>
                                        <p:tgtEl>
                                          <p:spTgt spid="153608"/>
                                        </p:tgtEl>
                                        <p:attrNameLst>
                                          <p:attrName>style.visibility</p:attrName>
                                        </p:attrNameLst>
                                      </p:cBhvr>
                                      <p:to>
                                        <p:strVal val="visible"/>
                                      </p:to>
                                    </p:set>
                                    <p:anim calcmode="lin" valueType="num">
                                      <p:cBhvr>
                                        <p:cTn id="37" dur="500" fill="hold"/>
                                        <p:tgtEl>
                                          <p:spTgt spid="153608"/>
                                        </p:tgtEl>
                                        <p:attrNameLst>
                                          <p:attrName>ppt_w</p:attrName>
                                        </p:attrNameLst>
                                      </p:cBhvr>
                                      <p:tavLst>
                                        <p:tav tm="0">
                                          <p:val>
                                            <p:fltVal val="0"/>
                                          </p:val>
                                        </p:tav>
                                        <p:tav tm="100000">
                                          <p:val>
                                            <p:strVal val="#ppt_w"/>
                                          </p:val>
                                        </p:tav>
                                      </p:tavLst>
                                    </p:anim>
                                    <p:anim calcmode="lin" valueType="num">
                                      <p:cBhvr>
                                        <p:cTn id="38" dur="500" fill="hold"/>
                                        <p:tgtEl>
                                          <p:spTgt spid="15360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403648" y="692696"/>
            <a:ext cx="1602571" cy="1077229"/>
          </a:xfrm>
        </p:spPr>
        <p:txBody>
          <a:bodyPr/>
          <a:lstStyle/>
          <a:p>
            <a:pPr eaLnBrk="1" hangingPunct="1"/>
            <a:r>
              <a:rPr lang="en-GB" altLang="en-US" dirty="0"/>
              <a:t>Task:</a:t>
            </a:r>
            <a:endParaRPr lang="en-US" altLang="en-US" dirty="0"/>
          </a:p>
        </p:txBody>
      </p:sp>
      <p:sp>
        <p:nvSpPr>
          <p:cNvPr id="29699" name="Rectangle 3"/>
          <p:cNvSpPr>
            <a:spLocks noGrp="1" noChangeArrowheads="1"/>
          </p:cNvSpPr>
          <p:nvPr>
            <p:ph idx="1"/>
          </p:nvPr>
        </p:nvSpPr>
        <p:spPr>
          <a:xfrm>
            <a:off x="1115616" y="1556792"/>
            <a:ext cx="6723712" cy="4493152"/>
          </a:xfrm>
        </p:spPr>
        <p:txBody>
          <a:bodyPr>
            <a:normAutofit fontScale="85000" lnSpcReduction="20000"/>
          </a:bodyPr>
          <a:lstStyle/>
          <a:p>
            <a:pPr eaLnBrk="1" hangingPunct="1"/>
            <a:r>
              <a:rPr lang="en-GB" altLang="en-US" sz="2800" b="1" dirty="0"/>
              <a:t>In groups:</a:t>
            </a:r>
          </a:p>
          <a:p>
            <a:pPr eaLnBrk="1" hangingPunct="1"/>
            <a:r>
              <a:rPr lang="en-GB" altLang="en-US" sz="2800" dirty="0"/>
              <a:t>Between the group, write down 3 different skills  where you have passed through the cognitive, associative stages to the autonomous stage.</a:t>
            </a:r>
          </a:p>
          <a:p>
            <a:pPr eaLnBrk="1" hangingPunct="1"/>
            <a:r>
              <a:rPr lang="en-GB" altLang="en-US" sz="2800" dirty="0"/>
              <a:t>Provide detail of what was happening at each stage to justify why you were at that stage.</a:t>
            </a:r>
          </a:p>
          <a:p>
            <a:pPr eaLnBrk="1" hangingPunct="1"/>
            <a:r>
              <a:rPr lang="en-GB" altLang="en-US" sz="2800" dirty="0"/>
              <a:t>Be prepared to report back to the rest of the group. </a:t>
            </a:r>
          </a:p>
          <a:p>
            <a:pPr eaLnBrk="1" hangingPunct="1"/>
            <a:r>
              <a:rPr lang="en-GB" altLang="en-US" sz="2800" dirty="0"/>
              <a:t>You have 10 minutes to do this….</a:t>
            </a:r>
            <a:endParaRPr lang="en-US" altLang="en-US" sz="2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b="1" u="sng"/>
              <a:t>Movement Preparation:</a:t>
            </a:r>
            <a:endParaRPr lang="en-GB" altLang="en-US"/>
          </a:p>
        </p:txBody>
      </p:sp>
      <p:sp>
        <p:nvSpPr>
          <p:cNvPr id="124931" name="Rectangle 3"/>
          <p:cNvSpPr>
            <a:spLocks noGrp="1" noChangeArrowheads="1"/>
          </p:cNvSpPr>
          <p:nvPr>
            <p:ph type="body" sz="half" idx="1"/>
          </p:nvPr>
        </p:nvSpPr>
        <p:spPr>
          <a:xfrm>
            <a:off x="1187624" y="1905000"/>
            <a:ext cx="7561089" cy="4114800"/>
          </a:xfrm>
        </p:spPr>
        <p:txBody>
          <a:bodyPr>
            <a:normAutofit fontScale="77500" lnSpcReduction="20000"/>
          </a:bodyPr>
          <a:lstStyle/>
          <a:p>
            <a:pPr eaLnBrk="1" hangingPunct="1"/>
            <a:r>
              <a:rPr lang="en-GB" altLang="en-US" sz="2400" dirty="0">
                <a:solidFill>
                  <a:schemeClr val="bg1"/>
                </a:solidFill>
              </a:rPr>
              <a:t>Performing any voluntary, coordinated movement requires </a:t>
            </a:r>
            <a:r>
              <a:rPr lang="en-GB" altLang="en-US" sz="2400" b="1" u="sng" dirty="0">
                <a:solidFill>
                  <a:schemeClr val="bg1"/>
                </a:solidFill>
              </a:rPr>
              <a:t>A LOT</a:t>
            </a:r>
            <a:r>
              <a:rPr lang="en-GB" altLang="en-US" sz="2400" dirty="0">
                <a:solidFill>
                  <a:schemeClr val="bg1"/>
                </a:solidFill>
              </a:rPr>
              <a:t> of preparation of the motor control system.</a:t>
            </a:r>
          </a:p>
          <a:p>
            <a:pPr eaLnBrk="1" hangingPunct="1"/>
            <a:r>
              <a:rPr lang="en-GB" altLang="en-US" sz="2400" dirty="0">
                <a:solidFill>
                  <a:schemeClr val="bg1"/>
                </a:solidFill>
              </a:rPr>
              <a:t>Sports such as running, swimming, clay-pigeon shooting incorporate the importance of preparation into the rules; i.e., an audible signal warning the competitors to get ready. </a:t>
            </a:r>
            <a:endParaRPr lang="en-GB" altLang="en-US" sz="2400" b="1" dirty="0">
              <a:solidFill>
                <a:schemeClr val="bg1"/>
              </a:solidFill>
            </a:endParaRPr>
          </a:p>
          <a:p>
            <a:pPr eaLnBrk="1" hangingPunct="1"/>
            <a:endParaRPr lang="en-GB" altLang="en-US" sz="2400" b="1" dirty="0">
              <a:solidFill>
                <a:schemeClr val="bg1"/>
              </a:solidFill>
            </a:endParaRPr>
          </a:p>
          <a:p>
            <a:pPr eaLnBrk="1" hangingPunct="1"/>
            <a:endParaRPr lang="en-GB" altLang="en-US" sz="2400" b="1" dirty="0">
              <a:solidFill>
                <a:schemeClr val="bg1"/>
              </a:solidFill>
            </a:endParaRPr>
          </a:p>
          <a:p>
            <a:pPr eaLnBrk="1" hangingPunct="1"/>
            <a:endParaRPr lang="en-GB" altLang="en-US" sz="2400" b="1" dirty="0">
              <a:solidFill>
                <a:schemeClr val="bg1"/>
              </a:solidFill>
            </a:endParaRPr>
          </a:p>
          <a:p>
            <a:pPr eaLnBrk="1" hangingPunct="1"/>
            <a:r>
              <a:rPr lang="en-GB" altLang="en-US" sz="2400" b="1" dirty="0">
                <a:solidFill>
                  <a:schemeClr val="bg1"/>
                </a:solidFill>
              </a:rPr>
              <a:t>Factors that influence preparation? </a:t>
            </a:r>
            <a:endParaRPr lang="en-GB" altLang="en-US" sz="2400" dirty="0">
              <a:solidFill>
                <a:schemeClr val="bg1"/>
              </a:solidFill>
            </a:endParaRPr>
          </a:p>
          <a:p>
            <a:pPr eaLnBrk="1" hangingPunct="1"/>
            <a:r>
              <a:rPr lang="en-GB" altLang="en-US" sz="2400" dirty="0">
                <a:solidFill>
                  <a:schemeClr val="bg1"/>
                </a:solidFill>
              </a:rPr>
              <a:t>The skill or task, the situation, personal factors.</a:t>
            </a:r>
          </a:p>
        </p:txBody>
      </p:sp>
      <p:pic>
        <p:nvPicPr>
          <p:cNvPr id="124933" name="Picture 5" descr="k_blocks">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1979712" y="508000"/>
            <a:ext cx="1701800" cy="1282700"/>
          </a:xfrm>
        </p:spPr>
      </p:pic>
      <p:pic>
        <p:nvPicPr>
          <p:cNvPr id="124936" name="Picture 8" descr="shooter">
            <a:hlinkClick r:id="rId5"/>
          </p:cNvPr>
          <p:cNvPicPr>
            <a:picLocks noGrp="1" noChangeAspect="1" noChangeArrowheads="1"/>
          </p:cNvPicPr>
          <p:nvPr>
            <p:ph sz="quarter" idx="3"/>
          </p:nvPr>
        </p:nvPicPr>
        <p:blipFill>
          <a:blip r:embed="rId6">
            <a:extLst>
              <a:ext uri="{28A0092B-C50C-407E-A947-70E740481C1C}">
                <a14:useLocalDpi xmlns:a14="http://schemas.microsoft.com/office/drawing/2010/main" val="0"/>
              </a:ext>
            </a:extLst>
          </a:blip>
          <a:srcRect/>
          <a:stretch>
            <a:fillRect/>
          </a:stretch>
        </p:blipFill>
        <p:spPr>
          <a:xfrm>
            <a:off x="6804248" y="3934180"/>
            <a:ext cx="1800225" cy="1296988"/>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24931">
                                            <p:txEl>
                                              <p:pRg st="1" end="1"/>
                                            </p:txEl>
                                          </p:spTgt>
                                        </p:tgtEl>
                                        <p:attrNameLst>
                                          <p:attrName>style.visibility</p:attrName>
                                        </p:attrNameLst>
                                      </p:cBhvr>
                                      <p:to>
                                        <p:strVal val="visible"/>
                                      </p:to>
                                    </p:set>
                                    <p:anim calcmode="lin" valueType="num">
                                      <p:cBhvr>
                                        <p:cTn id="7" dur="500" fill="hold"/>
                                        <p:tgtEl>
                                          <p:spTgt spid="124931">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124931">
                                            <p:txEl>
                                              <p:pRg st="1" end="1"/>
                                            </p:txEl>
                                          </p:spTgt>
                                        </p:tgtEl>
                                        <p:attrNameLst>
                                          <p:attrName>ppt_h</p:attrName>
                                        </p:attrNameLst>
                                      </p:cBhvr>
                                      <p:tavLst>
                                        <p:tav tm="0">
                                          <p:val>
                                            <p:fltVal val="0"/>
                                          </p:val>
                                        </p:tav>
                                        <p:tav tm="100000">
                                          <p:val>
                                            <p:strVal val="#ppt_h"/>
                                          </p:val>
                                        </p:tav>
                                      </p:tavLst>
                                    </p:anim>
                                  </p:childTnLst>
                                </p:cTn>
                              </p:par>
                              <p:par>
                                <p:cTn id="9" presetID="8" presetClass="entr" presetSubtype="16" fill="hold" nodeType="withEffect">
                                  <p:stCondLst>
                                    <p:cond delay="0"/>
                                  </p:stCondLst>
                                  <p:childTnLst>
                                    <p:set>
                                      <p:cBhvr>
                                        <p:cTn id="10" dur="1" fill="hold">
                                          <p:stCondLst>
                                            <p:cond delay="0"/>
                                          </p:stCondLst>
                                        </p:cTn>
                                        <p:tgtEl>
                                          <p:spTgt spid="124933"/>
                                        </p:tgtEl>
                                        <p:attrNameLst>
                                          <p:attrName>style.visibility</p:attrName>
                                        </p:attrNameLst>
                                      </p:cBhvr>
                                      <p:to>
                                        <p:strVal val="visible"/>
                                      </p:to>
                                    </p:set>
                                    <p:animEffect transition="in" filter="diamond(in)">
                                      <p:cBhvr>
                                        <p:cTn id="11" dur="2000"/>
                                        <p:tgtEl>
                                          <p:spTgt spid="124933"/>
                                        </p:tgtEl>
                                      </p:cBhvr>
                                    </p:animEffect>
                                  </p:childTnLst>
                                </p:cTn>
                              </p:par>
                              <p:par>
                                <p:cTn id="12" presetID="8" presetClass="entr" presetSubtype="16" fill="hold" nodeType="withEffect">
                                  <p:stCondLst>
                                    <p:cond delay="0"/>
                                  </p:stCondLst>
                                  <p:childTnLst>
                                    <p:set>
                                      <p:cBhvr>
                                        <p:cTn id="13" dur="1" fill="hold">
                                          <p:stCondLst>
                                            <p:cond delay="0"/>
                                          </p:stCondLst>
                                        </p:cTn>
                                        <p:tgtEl>
                                          <p:spTgt spid="124936"/>
                                        </p:tgtEl>
                                        <p:attrNameLst>
                                          <p:attrName>style.visibility</p:attrName>
                                        </p:attrNameLst>
                                      </p:cBhvr>
                                      <p:to>
                                        <p:strVal val="visible"/>
                                      </p:to>
                                    </p:set>
                                    <p:animEffect transition="in" filter="diamond(in)">
                                      <p:cBhvr>
                                        <p:cTn id="14" dur="2000"/>
                                        <p:tgtEl>
                                          <p:spTgt spid="124936"/>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nodeType="clickEffect">
                                  <p:stCondLst>
                                    <p:cond delay="0"/>
                                  </p:stCondLst>
                                  <p:childTnLst>
                                    <p:set>
                                      <p:cBhvr>
                                        <p:cTn id="18" dur="1" fill="hold">
                                          <p:stCondLst>
                                            <p:cond delay="0"/>
                                          </p:stCondLst>
                                        </p:cTn>
                                        <p:tgtEl>
                                          <p:spTgt spid="124931">
                                            <p:txEl>
                                              <p:pRg st="5" end="5"/>
                                            </p:txEl>
                                          </p:spTgt>
                                        </p:tgtEl>
                                        <p:attrNameLst>
                                          <p:attrName>style.visibility</p:attrName>
                                        </p:attrNameLst>
                                      </p:cBhvr>
                                      <p:to>
                                        <p:strVal val="visible"/>
                                      </p:to>
                                    </p:set>
                                    <p:anim calcmode="lin" valueType="num">
                                      <p:cBhvr>
                                        <p:cTn id="19" dur="500" fill="hold"/>
                                        <p:tgtEl>
                                          <p:spTgt spid="124931">
                                            <p:txEl>
                                              <p:pRg st="5" end="5"/>
                                            </p:txEl>
                                          </p:spTgt>
                                        </p:tgtEl>
                                        <p:attrNameLst>
                                          <p:attrName>ppt_w</p:attrName>
                                        </p:attrNameLst>
                                      </p:cBhvr>
                                      <p:tavLst>
                                        <p:tav tm="0">
                                          <p:val>
                                            <p:fltVal val="0"/>
                                          </p:val>
                                        </p:tav>
                                        <p:tav tm="100000">
                                          <p:val>
                                            <p:strVal val="#ppt_w"/>
                                          </p:val>
                                        </p:tav>
                                      </p:tavLst>
                                    </p:anim>
                                    <p:anim calcmode="lin" valueType="num">
                                      <p:cBhvr>
                                        <p:cTn id="20" dur="500" fill="hold"/>
                                        <p:tgtEl>
                                          <p:spTgt spid="124931">
                                            <p:txEl>
                                              <p:pRg st="5" end="5"/>
                                            </p:txEl>
                                          </p:spTgt>
                                        </p:tgtEl>
                                        <p:attrNameLst>
                                          <p:attrName>ppt_h</p:attrName>
                                        </p:attrNameLst>
                                      </p:cBhvr>
                                      <p:tavLst>
                                        <p:tav tm="0">
                                          <p:val>
                                            <p:fltVal val="0"/>
                                          </p:val>
                                        </p:tav>
                                        <p:tav tm="100000">
                                          <p:val>
                                            <p:strVal val="#ppt_h"/>
                                          </p:val>
                                        </p:tav>
                                      </p:tavLst>
                                    </p:anim>
                                  </p:childTnLst>
                                </p:cTn>
                              </p:par>
                              <p:par>
                                <p:cTn id="21" presetID="23" presetClass="entr" presetSubtype="16" fill="hold" nodeType="withEffect">
                                  <p:stCondLst>
                                    <p:cond delay="0"/>
                                  </p:stCondLst>
                                  <p:childTnLst>
                                    <p:set>
                                      <p:cBhvr>
                                        <p:cTn id="22" dur="1" fill="hold">
                                          <p:stCondLst>
                                            <p:cond delay="0"/>
                                          </p:stCondLst>
                                        </p:cTn>
                                        <p:tgtEl>
                                          <p:spTgt spid="124931">
                                            <p:txEl>
                                              <p:pRg st="6" end="6"/>
                                            </p:txEl>
                                          </p:spTgt>
                                        </p:tgtEl>
                                        <p:attrNameLst>
                                          <p:attrName>style.visibility</p:attrName>
                                        </p:attrNameLst>
                                      </p:cBhvr>
                                      <p:to>
                                        <p:strVal val="visible"/>
                                      </p:to>
                                    </p:set>
                                    <p:anim calcmode="lin" valueType="num">
                                      <p:cBhvr>
                                        <p:cTn id="23" dur="500" fill="hold"/>
                                        <p:tgtEl>
                                          <p:spTgt spid="124931">
                                            <p:txEl>
                                              <p:pRg st="6" end="6"/>
                                            </p:txEl>
                                          </p:spTgt>
                                        </p:tgtEl>
                                        <p:attrNameLst>
                                          <p:attrName>ppt_w</p:attrName>
                                        </p:attrNameLst>
                                      </p:cBhvr>
                                      <p:tavLst>
                                        <p:tav tm="0">
                                          <p:val>
                                            <p:fltVal val="0"/>
                                          </p:val>
                                        </p:tav>
                                        <p:tav tm="100000">
                                          <p:val>
                                            <p:strVal val="#ppt_w"/>
                                          </p:val>
                                        </p:tav>
                                      </p:tavLst>
                                    </p:anim>
                                    <p:anim calcmode="lin" valueType="num">
                                      <p:cBhvr>
                                        <p:cTn id="24" dur="500" fill="hold"/>
                                        <p:tgtEl>
                                          <p:spTgt spid="124931">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619672" y="764704"/>
            <a:ext cx="2162944" cy="1057275"/>
          </a:xfrm>
        </p:spPr>
        <p:txBody>
          <a:bodyPr/>
          <a:lstStyle/>
          <a:p>
            <a:pPr eaLnBrk="1" hangingPunct="1"/>
            <a:r>
              <a:rPr lang="en-GB" altLang="en-US" dirty="0"/>
              <a:t>Summary:</a:t>
            </a:r>
          </a:p>
        </p:txBody>
      </p:sp>
      <p:sp>
        <p:nvSpPr>
          <p:cNvPr id="31747" name="Rectangle 3"/>
          <p:cNvSpPr>
            <a:spLocks noGrp="1" noChangeArrowheads="1"/>
          </p:cNvSpPr>
          <p:nvPr>
            <p:ph idx="1"/>
          </p:nvPr>
        </p:nvSpPr>
        <p:spPr>
          <a:xfrm>
            <a:off x="1331639" y="1196975"/>
            <a:ext cx="7510735" cy="5400675"/>
          </a:xfrm>
        </p:spPr>
        <p:txBody>
          <a:bodyPr/>
          <a:lstStyle/>
          <a:p>
            <a:pPr eaLnBrk="1" hangingPunct="1">
              <a:lnSpc>
                <a:spcPct val="80000"/>
              </a:lnSpc>
            </a:pPr>
            <a:endParaRPr lang="en-GB" altLang="en-US" dirty="0"/>
          </a:p>
          <a:p>
            <a:pPr eaLnBrk="1" hangingPunct="1">
              <a:lnSpc>
                <a:spcPct val="80000"/>
              </a:lnSpc>
            </a:pPr>
            <a:r>
              <a:rPr lang="en-GB" altLang="en-US" dirty="0"/>
              <a:t>Stages of learning according to Fitts &amp; Posner (1967).</a:t>
            </a:r>
          </a:p>
          <a:p>
            <a:pPr eaLnBrk="1" hangingPunct="1">
              <a:lnSpc>
                <a:spcPct val="80000"/>
              </a:lnSpc>
            </a:pPr>
            <a:r>
              <a:rPr lang="en-GB" altLang="en-US" dirty="0"/>
              <a:t>Classification of sports skills as to whether they are open/closed, part/whole, gross/fine, self paced/externally paced, continuous/discrete.</a:t>
            </a:r>
          </a:p>
          <a:p>
            <a:pPr eaLnBrk="1" hangingPunct="1">
              <a:lnSpc>
                <a:spcPct val="80000"/>
              </a:lnSpc>
            </a:pPr>
            <a:r>
              <a:rPr lang="en-GB" altLang="en-US" dirty="0"/>
              <a:t>Understanding and identification of motor ability. </a:t>
            </a:r>
          </a:p>
          <a:p>
            <a:pPr eaLnBrk="1" hangingPunct="1">
              <a:lnSpc>
                <a:spcPct val="80000"/>
              </a:lnSpc>
            </a:pPr>
            <a:r>
              <a:rPr lang="en-GB" altLang="en-US" dirty="0"/>
              <a:t>Practical implications of the analysis of movement patterns.</a:t>
            </a:r>
          </a:p>
          <a:p>
            <a:pPr lvl="1" eaLnBrk="1" hangingPunct="1">
              <a:lnSpc>
                <a:spcPct val="80000"/>
              </a:lnSpc>
              <a:buFontTx/>
              <a:buNone/>
            </a:pPr>
            <a:endParaRPr lang="en-GB" altLang="en-US" sz="3200" dirty="0">
              <a:ea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905000" y="692696"/>
            <a:ext cx="1514872" cy="983704"/>
          </a:xfrm>
        </p:spPr>
        <p:txBody>
          <a:bodyPr/>
          <a:lstStyle/>
          <a:p>
            <a:r>
              <a:rPr lang="en-GB" altLang="en-US" dirty="0">
                <a:solidFill>
                  <a:schemeClr val="bg1"/>
                </a:solidFill>
              </a:rPr>
              <a:t>Task ….</a:t>
            </a:r>
          </a:p>
        </p:txBody>
      </p:sp>
      <p:sp>
        <p:nvSpPr>
          <p:cNvPr id="32771" name="Text Placeholder 2"/>
          <p:cNvSpPr>
            <a:spLocks noGrp="1"/>
          </p:cNvSpPr>
          <p:nvPr>
            <p:ph type="body" sz="half" idx="1"/>
          </p:nvPr>
        </p:nvSpPr>
        <p:spPr>
          <a:xfrm>
            <a:off x="1187624" y="1905000"/>
            <a:ext cx="6956251" cy="4114800"/>
          </a:xfrm>
        </p:spPr>
        <p:txBody>
          <a:bodyPr/>
          <a:lstStyle/>
          <a:p>
            <a:r>
              <a:rPr lang="en-GB" altLang="en-US" dirty="0">
                <a:solidFill>
                  <a:schemeClr val="bg1"/>
                </a:solidFill>
              </a:rPr>
              <a:t>Using key handouts (and other library resources)…Familiarise yourself with:</a:t>
            </a:r>
          </a:p>
          <a:p>
            <a:pPr>
              <a:buFont typeface="Wingdings" panose="05000000000000000000" pitchFamily="2" charset="2"/>
              <a:buNone/>
            </a:pPr>
            <a:endParaRPr lang="en-GB" altLang="en-US" dirty="0">
              <a:solidFill>
                <a:schemeClr val="bg1"/>
              </a:solidFill>
            </a:endParaRPr>
          </a:p>
          <a:p>
            <a:pPr lvl="1"/>
            <a:r>
              <a:rPr lang="en-GB" altLang="en-US" dirty="0">
                <a:solidFill>
                  <a:schemeClr val="bg1"/>
                </a:solidFill>
                <a:ea typeface="Arial" panose="020B0604020202020204" pitchFamily="34" charset="0"/>
              </a:rPr>
              <a:t>Gentile</a:t>
            </a:r>
            <a:r>
              <a:rPr lang="ja-JP" altLang="en-GB" dirty="0">
                <a:solidFill>
                  <a:schemeClr val="bg1"/>
                </a:solidFill>
                <a:ea typeface="MS PGothic" panose="020B0600070205080204" pitchFamily="34" charset="-128"/>
              </a:rPr>
              <a:t>’</a:t>
            </a:r>
            <a:r>
              <a:rPr lang="en-GB" altLang="ja-JP" dirty="0">
                <a:solidFill>
                  <a:schemeClr val="bg1"/>
                </a:solidFill>
                <a:ea typeface="MS PGothic" panose="020B0600070205080204" pitchFamily="34" charset="-128"/>
              </a:rPr>
              <a:t>s Two Dimensional Taxonomy</a:t>
            </a:r>
          </a:p>
          <a:p>
            <a:pPr lvl="1"/>
            <a:r>
              <a:rPr lang="en-GB" altLang="en-US" dirty="0" err="1">
                <a:solidFill>
                  <a:schemeClr val="bg1"/>
                </a:solidFill>
                <a:ea typeface="Arial" panose="020B0604020202020204" pitchFamily="34" charset="0"/>
              </a:rPr>
              <a:t>Fitts</a:t>
            </a:r>
            <a:r>
              <a:rPr lang="en-GB" altLang="en-US" dirty="0">
                <a:solidFill>
                  <a:schemeClr val="bg1"/>
                </a:solidFill>
                <a:ea typeface="Arial" panose="020B0604020202020204" pitchFamily="34" charset="0"/>
              </a:rPr>
              <a:t> &amp; Posner</a:t>
            </a:r>
            <a:r>
              <a:rPr lang="ja-JP" altLang="en-GB" dirty="0">
                <a:solidFill>
                  <a:schemeClr val="bg1"/>
                </a:solidFill>
                <a:ea typeface="MS PGothic" panose="020B0600070205080204" pitchFamily="34" charset="-128"/>
              </a:rPr>
              <a:t>’</a:t>
            </a:r>
            <a:r>
              <a:rPr lang="en-GB" altLang="ja-JP" dirty="0">
                <a:solidFill>
                  <a:schemeClr val="bg1"/>
                </a:solidFill>
                <a:ea typeface="MS PGothic" panose="020B0600070205080204" pitchFamily="34" charset="-128"/>
              </a:rPr>
              <a:t>s Stages of learning</a:t>
            </a:r>
          </a:p>
          <a:p>
            <a:pPr lvl="2"/>
            <a:r>
              <a:rPr lang="en-GB" altLang="ja-JP" dirty="0">
                <a:solidFill>
                  <a:schemeClr val="bg1"/>
                </a:solidFill>
                <a:ea typeface="MS PGothic" panose="020B0600070205080204" pitchFamily="34" charset="-128"/>
              </a:rPr>
              <a:t>Web link below as a starting point </a:t>
            </a:r>
          </a:p>
          <a:p>
            <a:pPr lvl="2"/>
            <a:r>
              <a:rPr lang="en-GB" altLang="en-US" dirty="0">
                <a:solidFill>
                  <a:schemeClr val="bg1"/>
                </a:solidFill>
                <a:ea typeface="Arial" panose="020B0604020202020204" pitchFamily="34" charset="0"/>
              </a:rPr>
              <a:t>https://sportscienceinsider.com/stages-of-learning/</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808056"/>
            <a:ext cx="5878011" cy="1077229"/>
          </a:xfrm>
        </p:spPr>
        <p:txBody>
          <a:bodyPr/>
          <a:lstStyle/>
          <a:p>
            <a:r>
              <a:rPr lang="en-GB" dirty="0"/>
              <a:t>Task: Article with applied example</a:t>
            </a:r>
          </a:p>
        </p:txBody>
      </p:sp>
      <p:sp>
        <p:nvSpPr>
          <p:cNvPr id="3" name="Content Placeholder 2"/>
          <p:cNvSpPr>
            <a:spLocks noGrp="1"/>
          </p:cNvSpPr>
          <p:nvPr>
            <p:ph idx="1"/>
          </p:nvPr>
        </p:nvSpPr>
        <p:spPr>
          <a:xfrm>
            <a:off x="1187624" y="2049878"/>
            <a:ext cx="6651704" cy="4000066"/>
          </a:xfrm>
        </p:spPr>
        <p:txBody>
          <a:bodyPr>
            <a:normAutofit fontScale="85000" lnSpcReduction="20000"/>
          </a:bodyPr>
          <a:lstStyle/>
          <a:p>
            <a:r>
              <a:rPr lang="en-GB" sz="1800" b="1" u="sng" dirty="0"/>
              <a:t>The role of feedback at each stage of learning…</a:t>
            </a:r>
          </a:p>
          <a:p>
            <a:r>
              <a:rPr lang="en-GB" sz="1800" dirty="0"/>
              <a:t>Abstract </a:t>
            </a:r>
          </a:p>
          <a:p>
            <a:r>
              <a:rPr lang="en-GB" sz="1800" dirty="0"/>
              <a:t>The purpose of this article is to provide a brief review of the principles of motor control and learning. Different models of motor control from historical to contemporary are presented with emphasis on the systems model. Concepts of motor learning including skill acquisition, measurement of learning, and methods to promote skill acquisition by examining the many facets of practice scheduling and use of feedback are provided. A fictional client case is introduced and threaded throughout the article to facilitate understanding of these concepts and how they can be applied to clinical practice.</a:t>
            </a:r>
            <a:endParaRPr lang="en-GB" sz="1800" dirty="0">
              <a:solidFill>
                <a:schemeClr val="accent1">
                  <a:lumMod val="40000"/>
                  <a:lumOff val="60000"/>
                </a:schemeClr>
              </a:solidFill>
              <a:hlinkClick r:id="rId2"/>
            </a:endParaRPr>
          </a:p>
          <a:p>
            <a:endParaRPr lang="en-GB" dirty="0">
              <a:solidFill>
                <a:schemeClr val="accent1">
                  <a:lumMod val="40000"/>
                  <a:lumOff val="60000"/>
                </a:schemeClr>
              </a:solidFill>
              <a:hlinkClick r:id="rId2"/>
            </a:endParaRPr>
          </a:p>
          <a:p>
            <a:r>
              <a:rPr lang="en-GB" dirty="0">
                <a:solidFill>
                  <a:schemeClr val="accent1">
                    <a:lumMod val="40000"/>
                    <a:lumOff val="60000"/>
                  </a:schemeClr>
                </a:solidFill>
                <a:hlinkClick r:id="rId2"/>
              </a:rPr>
              <a:t>https://www.ncbi.nlm.nih.gov/pmc/articles/PMC3773509/pdf/nihms-502120.pdf</a:t>
            </a:r>
            <a:endParaRPr lang="en-GB" dirty="0">
              <a:solidFill>
                <a:schemeClr val="accent1">
                  <a:lumMod val="40000"/>
                  <a:lumOff val="60000"/>
                </a:schemeClr>
              </a:solidFill>
            </a:endParaRPr>
          </a:p>
        </p:txBody>
      </p:sp>
    </p:spTree>
    <p:extLst>
      <p:ext uri="{BB962C8B-B14F-4D97-AF65-F5344CB8AC3E}">
        <p14:creationId xmlns:p14="http://schemas.microsoft.com/office/powerpoint/2010/main" val="7734589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11560" y="808056"/>
            <a:ext cx="5878011" cy="1077229"/>
          </a:xfrm>
        </p:spPr>
        <p:txBody>
          <a:bodyPr/>
          <a:lstStyle/>
          <a:p>
            <a:pPr eaLnBrk="1" hangingPunct="1"/>
            <a:r>
              <a:rPr lang="en-GB" altLang="en-US"/>
              <a:t>Directed Reading: Provided.</a:t>
            </a:r>
          </a:p>
        </p:txBody>
      </p:sp>
      <p:sp>
        <p:nvSpPr>
          <p:cNvPr id="33795" name="Rectangle 3"/>
          <p:cNvSpPr>
            <a:spLocks noGrp="1" noChangeArrowheads="1"/>
          </p:cNvSpPr>
          <p:nvPr>
            <p:ph idx="1"/>
          </p:nvPr>
        </p:nvSpPr>
        <p:spPr>
          <a:xfrm>
            <a:off x="1115616" y="2049878"/>
            <a:ext cx="6723712" cy="4000066"/>
          </a:xfrm>
        </p:spPr>
        <p:txBody>
          <a:bodyPr/>
          <a:lstStyle/>
          <a:p>
            <a:pPr eaLnBrk="1" hangingPunct="1"/>
            <a:r>
              <a:rPr lang="en-GB" altLang="en-US" dirty="0"/>
              <a:t>Schmidt, R.A. (1991). </a:t>
            </a:r>
            <a:r>
              <a:rPr lang="en-GB" altLang="en-US" i="1" dirty="0"/>
              <a:t>Motor Learning and Performance: From Principles to Practice.</a:t>
            </a:r>
            <a:r>
              <a:rPr lang="en-GB" altLang="en-US" dirty="0"/>
              <a:t> Champaign, IL: Human Kinetics. </a:t>
            </a:r>
          </a:p>
          <a:p>
            <a:pPr eaLnBrk="1" hangingPunct="1"/>
            <a:r>
              <a:rPr lang="en-GB" altLang="en-US" dirty="0"/>
              <a:t>Magill, R.A. (2001). </a:t>
            </a:r>
            <a:r>
              <a:rPr lang="en-GB" altLang="en-US" i="1" dirty="0"/>
              <a:t>Motor Learning and Performance: Concepts and Applications (6th Edition).</a:t>
            </a:r>
            <a:r>
              <a:rPr lang="en-GB" altLang="en-US" dirty="0"/>
              <a:t> Boston, MA: Mc Graw-Hill.</a:t>
            </a:r>
          </a:p>
          <a:p>
            <a:pPr eaLnBrk="1" hangingPunct="1"/>
            <a:r>
              <a:rPr lang="en-GB" altLang="en-US" dirty="0"/>
              <a:t>See Module outline – skill acquisition resources.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{BC564A05-2375-4947-A984-4F75C07FFAE6}tf16401378</Template>
  <TotalTime>2437</TotalTime>
  <Words>1999</Words>
  <Application>Microsoft Macintosh PowerPoint</Application>
  <PresentationFormat>On-screen Show (4:3)</PresentationFormat>
  <Paragraphs>274</Paragraphs>
  <Slides>30</Slides>
  <Notes>28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MS PGothic</vt:lpstr>
      <vt:lpstr>Arial</vt:lpstr>
      <vt:lpstr>MS Shell Dlg 2</vt:lpstr>
      <vt:lpstr>Wingdings</vt:lpstr>
      <vt:lpstr>Wingdings 3</vt:lpstr>
      <vt:lpstr>Madison</vt:lpstr>
      <vt:lpstr>Skill Acquisition: Stages of Learning </vt:lpstr>
      <vt:lpstr>Learning Outcomes</vt:lpstr>
      <vt:lpstr>Skill:</vt:lpstr>
      <vt:lpstr>Skill Definitions:</vt:lpstr>
      <vt:lpstr>Task Analysis</vt:lpstr>
      <vt:lpstr>SKILLED PERFORMANCE</vt:lpstr>
      <vt:lpstr>Skill Classification Systems</vt:lpstr>
      <vt:lpstr>One Dimensional Classification Systems</vt:lpstr>
      <vt:lpstr>Gross / Fine Skills</vt:lpstr>
      <vt:lpstr>Discrete / Continuous</vt:lpstr>
      <vt:lpstr>Open &amp; Closed Skill Classification</vt:lpstr>
      <vt:lpstr>Motor-Cognitive Skill Classification</vt:lpstr>
      <vt:lpstr>Scaled Profile – Racing Start in Swimming</vt:lpstr>
      <vt:lpstr>Scaled Profile – Racing Start in Swimming</vt:lpstr>
      <vt:lpstr>Gentile’s Two Dimensional Taxonomy</vt:lpstr>
      <vt:lpstr>Function of Action</vt:lpstr>
      <vt:lpstr> Taxonomy with 16 skill categories. </vt:lpstr>
      <vt:lpstr>Motor Abilities: Natural ability or learned skill?</vt:lpstr>
      <vt:lpstr>Task…</vt:lpstr>
      <vt:lpstr>PRACTICAL IMPLICATIONS OF THE ANALYSIS OF MOVEMENT PATTERNS</vt:lpstr>
      <vt:lpstr>Stages of Learning</vt:lpstr>
      <vt:lpstr>Cognitive Phase</vt:lpstr>
      <vt:lpstr>Associative Phase</vt:lpstr>
      <vt:lpstr>Autonomous Phase</vt:lpstr>
      <vt:lpstr>Task:</vt:lpstr>
      <vt:lpstr>Movement Preparation:</vt:lpstr>
      <vt:lpstr>Summary:</vt:lpstr>
      <vt:lpstr>Task ….</vt:lpstr>
      <vt:lpstr>Task: Article with applied example</vt:lpstr>
      <vt:lpstr>Directed Reading: Provided.</vt:lpstr>
    </vt:vector>
  </TitlesOfParts>
  <Company>Hartpury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 Acquisition in Sport</dc:title>
  <dc:creator>Alison Hall</dc:creator>
  <cp:lastModifiedBy>Alison Connaughton</cp:lastModifiedBy>
  <cp:revision>58</cp:revision>
  <cp:lastPrinted>1601-01-01T00:00:00Z</cp:lastPrinted>
  <dcterms:created xsi:type="dcterms:W3CDTF">2002-10-25T14:17:36Z</dcterms:created>
  <dcterms:modified xsi:type="dcterms:W3CDTF">2026-01-26T21:08:57Z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9</vt:i4>
  </property>
</Properties>
</file>