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59" r:id="rId1"/>
    <p:sldMasterId id="2147483780" r:id="rId2"/>
  </p:sldMasterIdLst>
  <p:notesMasterIdLst>
    <p:notesMasterId r:id="rId24"/>
  </p:notesMasterIdLst>
  <p:handoutMasterIdLst>
    <p:handoutMasterId r:id="rId25"/>
  </p:handoutMasterIdLst>
  <p:sldIdLst>
    <p:sldId id="410" r:id="rId3"/>
    <p:sldId id="422" r:id="rId4"/>
    <p:sldId id="420" r:id="rId5"/>
    <p:sldId id="452" r:id="rId6"/>
    <p:sldId id="425" r:id="rId7"/>
    <p:sldId id="421" r:id="rId8"/>
    <p:sldId id="426" r:id="rId9"/>
    <p:sldId id="428" r:id="rId10"/>
    <p:sldId id="430" r:id="rId11"/>
    <p:sldId id="432" r:id="rId12"/>
    <p:sldId id="434" r:id="rId13"/>
    <p:sldId id="436" r:id="rId14"/>
    <p:sldId id="438" r:id="rId15"/>
    <p:sldId id="440" r:id="rId16"/>
    <p:sldId id="443" r:id="rId17"/>
    <p:sldId id="449" r:id="rId18"/>
    <p:sldId id="444" r:id="rId19"/>
    <p:sldId id="447" r:id="rId20"/>
    <p:sldId id="450" r:id="rId21"/>
    <p:sldId id="451" r:id="rId22"/>
    <p:sldId id="418" r:id="rId23"/>
  </p:sldIdLst>
  <p:sldSz cx="9144000" cy="6858000" type="screen4x3"/>
  <p:notesSz cx="6648450" cy="981075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8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8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8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800" kern="1200">
        <a:solidFill>
          <a:schemeClr val="tx1"/>
        </a:solidFill>
        <a:latin typeface="Arial" charset="0"/>
        <a:ea typeface="+mn-ea"/>
        <a:cs typeface="+mn-cs"/>
      </a:defRPr>
    </a:lvl9pPr>
  </p:defaultTextStyle>
  <p:modifyVerifier cryptProviderType="rsaFull" cryptAlgorithmClass="hash" cryptAlgorithmType="typeAny" cryptAlgorithmSid="4" spinCount="100000" saltData="P/GRZHnkZdXN8mCzD5Dhvg==" hashData="UA1K5U+8gOsiLcfwMlCfX8XqvcA="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CC"/>
    <a:srgbClr val="0099FF"/>
    <a:srgbClr val="66CCFF"/>
    <a:srgbClr val="FF0000"/>
    <a:srgbClr val="FFFF00"/>
    <a:srgbClr val="99CCFF"/>
    <a:srgbClr val="003366"/>
    <a:srgbClr val="00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765" autoAdjust="0"/>
    <p:restoredTop sz="69272" autoAdjust="0"/>
  </p:normalViewPr>
  <p:slideViewPr>
    <p:cSldViewPr>
      <p:cViewPr>
        <p:scale>
          <a:sx n="80" d="100"/>
          <a:sy n="80" d="100"/>
        </p:scale>
        <p:origin x="-672" y="-3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456"/>
    </p:cViewPr>
  </p:sorterViewPr>
  <p:notesViewPr>
    <p:cSldViewPr>
      <p:cViewPr varScale="1">
        <p:scale>
          <a:sx n="87" d="100"/>
          <a:sy n="87" d="100"/>
        </p:scale>
        <p:origin x="-2268" y="-84"/>
      </p:cViewPr>
      <p:guideLst>
        <p:guide orient="horz" pos="3090"/>
        <p:guide pos="2093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wmf"/></Relationships>
</file>

<file path=ppt/handoutMasters/_rels/handoutMaster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1313" cy="490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67138" y="0"/>
            <a:ext cx="2881312" cy="490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5410" name="Rectangle 2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1793875" y="9344025"/>
            <a:ext cx="3070225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100" b="1">
                <a:latin typeface="Arial" charset="0"/>
              </a:defRPr>
            </a:lvl1pPr>
          </a:lstStyle>
          <a:p>
            <a:pPr>
              <a:defRPr/>
            </a:pPr>
            <a:fld id="{329E3596-5C21-45B6-9F45-75E1C82F56B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pic>
        <p:nvPicPr>
          <p:cNvPr id="27653" name="Picture 3" descr="BPP_blacktin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2163" y="9461500"/>
            <a:ext cx="566737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162162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1313" cy="490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67138" y="0"/>
            <a:ext cx="2881312" cy="490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662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71538" y="735013"/>
            <a:ext cx="4906962" cy="36798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0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7413" y="4659313"/>
            <a:ext cx="4873625" cy="4416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26630" name="Rectangle 8"/>
          <p:cNvSpPr>
            <a:spLocks noChangeArrowheads="1"/>
          </p:cNvSpPr>
          <p:nvPr/>
        </p:nvSpPr>
        <p:spPr bwMode="auto">
          <a:xfrm>
            <a:off x="1793875" y="9344025"/>
            <a:ext cx="3070225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fld id="{C4850515-E9EA-4606-8BB2-285DFAFAA650}" type="slidenum">
              <a:rPr lang="en-GB" altLang="en-US" sz="1100" b="1"/>
              <a:pPr algn="ctr" eaLnBrk="1" hangingPunct="1"/>
              <a:t>‹#›</a:t>
            </a:fld>
            <a:endParaRPr lang="en-GB" altLang="en-US" sz="1100" b="1"/>
          </a:p>
        </p:txBody>
      </p:sp>
      <p:pic>
        <p:nvPicPr>
          <p:cNvPr id="26631" name="Picture 9" descr="BPP_blacktin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2163" y="9461500"/>
            <a:ext cx="566737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564825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5540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08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dirty="0">
              <a:ea typeface="ＭＳ Ｐゴシック" pitchFamily="-84" charset="-128"/>
              <a:cs typeface="ＭＳ Ｐゴシック" pitchFamily="-84" charset="-128"/>
            </a:endParaRPr>
          </a:p>
        </p:txBody>
      </p:sp>
      <p:sp>
        <p:nvSpPr>
          <p:cNvPr id="46083" name="Slide Number Placeholder 3"/>
          <p:cNvSpPr>
            <a:spLocks noGrp="1"/>
          </p:cNvSpPr>
          <p:nvPr>
            <p:ph type="sldNum" sz="quarter" idx="5"/>
          </p:nvPr>
        </p:nvSpPr>
        <p:spPr bwMode="auto">
          <a:xfrm>
            <a:off x="3765916" y="9318510"/>
            <a:ext cx="2880995" cy="490538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fld id="{7B5F7391-E4C7-FA42-B569-4756392AA47C}" type="slidenum">
              <a:rPr lang="en-US"/>
              <a:pPr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915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dirty="0">
              <a:ea typeface="ＭＳ Ｐゴシック" pitchFamily="-84" charset="-128"/>
              <a:cs typeface="ＭＳ Ｐゴシック" pitchFamily="-84" charset="-128"/>
            </a:endParaRPr>
          </a:p>
        </p:txBody>
      </p:sp>
      <p:sp>
        <p:nvSpPr>
          <p:cNvPr id="49155" name="Slide Number Placeholder 3"/>
          <p:cNvSpPr>
            <a:spLocks noGrp="1"/>
          </p:cNvSpPr>
          <p:nvPr>
            <p:ph type="sldNum" sz="quarter" idx="5"/>
          </p:nvPr>
        </p:nvSpPr>
        <p:spPr bwMode="auto">
          <a:xfrm>
            <a:off x="3765916" y="9318510"/>
            <a:ext cx="2880995" cy="490538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fld id="{2594D532-0E4D-7845-874B-2ACC068874F4}" type="slidenum">
              <a:rPr lang="en-US"/>
              <a:pPr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222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dirty="0">
              <a:ea typeface="ＭＳ Ｐゴシック" pitchFamily="-84" charset="-128"/>
              <a:cs typeface="ＭＳ Ｐゴシック" pitchFamily="-84" charset="-128"/>
            </a:endParaRPr>
          </a:p>
        </p:txBody>
      </p:sp>
      <p:sp>
        <p:nvSpPr>
          <p:cNvPr id="52227" name="Slide Number Placeholder 3"/>
          <p:cNvSpPr>
            <a:spLocks noGrp="1"/>
          </p:cNvSpPr>
          <p:nvPr>
            <p:ph type="sldNum" sz="quarter" idx="5"/>
          </p:nvPr>
        </p:nvSpPr>
        <p:spPr bwMode="auto">
          <a:xfrm>
            <a:off x="3765916" y="9318510"/>
            <a:ext cx="2880995" cy="490538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fld id="{BB373F56-EA9C-434D-9207-3F66BF088561}" type="slidenum">
              <a:rPr lang="en-US"/>
              <a:pPr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529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dirty="0">
              <a:ea typeface="ＭＳ Ｐゴシック" pitchFamily="-84" charset="-128"/>
              <a:cs typeface="ＭＳ Ｐゴシック" pitchFamily="-84" charset="-128"/>
            </a:endParaRPr>
          </a:p>
        </p:txBody>
      </p:sp>
      <p:sp>
        <p:nvSpPr>
          <p:cNvPr id="55299" name="Slide Number Placeholder 3"/>
          <p:cNvSpPr>
            <a:spLocks noGrp="1"/>
          </p:cNvSpPr>
          <p:nvPr>
            <p:ph type="sldNum" sz="quarter" idx="5"/>
          </p:nvPr>
        </p:nvSpPr>
        <p:spPr bwMode="auto">
          <a:xfrm>
            <a:off x="3765916" y="9318510"/>
            <a:ext cx="2880995" cy="490538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fld id="{DE4A605E-BFD1-7E4C-8EA8-5D751B225BAB}" type="slidenum">
              <a:rPr lang="en-US"/>
              <a:pPr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837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dirty="0">
              <a:ea typeface="ＭＳ Ｐゴシック" pitchFamily="-84" charset="-128"/>
              <a:cs typeface="ＭＳ Ｐゴシック" pitchFamily="-84" charset="-128"/>
            </a:endParaRPr>
          </a:p>
        </p:txBody>
      </p:sp>
      <p:sp>
        <p:nvSpPr>
          <p:cNvPr id="58371" name="Slide Number Placeholder 3"/>
          <p:cNvSpPr>
            <a:spLocks noGrp="1"/>
          </p:cNvSpPr>
          <p:nvPr>
            <p:ph type="sldNum" sz="quarter" idx="5"/>
          </p:nvPr>
        </p:nvSpPr>
        <p:spPr bwMode="auto">
          <a:xfrm>
            <a:off x="3765916" y="9318510"/>
            <a:ext cx="2880995" cy="490538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fld id="{D7879886-5B43-CD41-B16C-DC75E4598A51}" type="slidenum">
              <a:rPr lang="en-US"/>
              <a:pPr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4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dirty="0">
              <a:ea typeface="ＭＳ Ｐゴシック" pitchFamily="-84" charset="-128"/>
              <a:cs typeface="ＭＳ Ｐゴシック" pitchFamily="-84" charset="-128"/>
            </a:endParaRPr>
          </a:p>
        </p:txBody>
      </p:sp>
      <p:sp>
        <p:nvSpPr>
          <p:cNvPr id="61443" name="Slide Number Placeholder 3"/>
          <p:cNvSpPr>
            <a:spLocks noGrp="1"/>
          </p:cNvSpPr>
          <p:nvPr>
            <p:ph type="sldNum" sz="quarter" idx="5"/>
          </p:nvPr>
        </p:nvSpPr>
        <p:spPr bwMode="auto">
          <a:xfrm>
            <a:off x="3765916" y="9318510"/>
            <a:ext cx="2880995" cy="490538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fld id="{8B66FB88-5EF8-4841-965D-0E63C9E64EE0}" type="slidenum">
              <a:rPr lang="en-US"/>
              <a:pPr/>
              <a:t>12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553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dirty="0">
              <a:ea typeface="ＭＳ Ｐゴシック" pitchFamily="-84" charset="-128"/>
              <a:cs typeface="ＭＳ Ｐゴシック" pitchFamily="-84" charset="-128"/>
            </a:endParaRPr>
          </a:p>
        </p:txBody>
      </p:sp>
      <p:sp>
        <p:nvSpPr>
          <p:cNvPr id="65539" name="Slide Number Placeholder 3"/>
          <p:cNvSpPr>
            <a:spLocks noGrp="1"/>
          </p:cNvSpPr>
          <p:nvPr>
            <p:ph type="sldNum" sz="quarter" idx="5"/>
          </p:nvPr>
        </p:nvSpPr>
        <p:spPr bwMode="auto">
          <a:xfrm>
            <a:off x="3765916" y="9318510"/>
            <a:ext cx="2880995" cy="490538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fld id="{44BCC7EC-C1E0-2A46-A4A4-20506929110D}" type="slidenum">
              <a:rPr lang="en-US"/>
              <a:pPr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861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dirty="0">
              <a:ea typeface="ＭＳ Ｐゴシック" pitchFamily="-84" charset="-128"/>
              <a:cs typeface="ＭＳ Ｐゴシック" pitchFamily="-84" charset="-128"/>
            </a:endParaRPr>
          </a:p>
        </p:txBody>
      </p:sp>
      <p:sp>
        <p:nvSpPr>
          <p:cNvPr id="68611" name="Slide Number Placeholder 3"/>
          <p:cNvSpPr>
            <a:spLocks noGrp="1"/>
          </p:cNvSpPr>
          <p:nvPr>
            <p:ph type="sldNum" sz="quarter" idx="5"/>
          </p:nvPr>
        </p:nvSpPr>
        <p:spPr bwMode="auto">
          <a:xfrm>
            <a:off x="3765916" y="9318510"/>
            <a:ext cx="2880995" cy="490538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fld id="{26A779E2-F597-0B47-8136-8286C0C44846}" type="slidenum">
              <a:rPr lang="en-US"/>
              <a:pPr/>
              <a:t>14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270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dirty="0">
              <a:ea typeface="ＭＳ Ｐゴシック" pitchFamily="-84" charset="-128"/>
              <a:cs typeface="ＭＳ Ｐゴシック" pitchFamily="-84" charset="-128"/>
            </a:endParaRPr>
          </a:p>
        </p:txBody>
      </p:sp>
      <p:sp>
        <p:nvSpPr>
          <p:cNvPr id="72707" name="Slide Number Placeholder 3"/>
          <p:cNvSpPr>
            <a:spLocks noGrp="1"/>
          </p:cNvSpPr>
          <p:nvPr>
            <p:ph type="sldNum" sz="quarter" idx="5"/>
          </p:nvPr>
        </p:nvSpPr>
        <p:spPr bwMode="auto">
          <a:xfrm>
            <a:off x="3765916" y="9318510"/>
            <a:ext cx="2880995" cy="490538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fld id="{5BBFFBCB-BC5A-D44A-A73D-9253E0A70CF7}" type="slidenum">
              <a:rPr lang="en-US"/>
              <a:pPr/>
              <a:t>15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782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dirty="0">
              <a:ea typeface="ＭＳ Ｐゴシック" pitchFamily="-84" charset="-128"/>
              <a:cs typeface="ＭＳ Ｐゴシック" pitchFamily="-84" charset="-128"/>
            </a:endParaRPr>
          </a:p>
        </p:txBody>
      </p:sp>
      <p:sp>
        <p:nvSpPr>
          <p:cNvPr id="77827" name="Slide Number Placeholder 3"/>
          <p:cNvSpPr>
            <a:spLocks noGrp="1"/>
          </p:cNvSpPr>
          <p:nvPr>
            <p:ph type="sldNum" sz="quarter" idx="5"/>
          </p:nvPr>
        </p:nvSpPr>
        <p:spPr bwMode="auto">
          <a:xfrm>
            <a:off x="3765916" y="9318510"/>
            <a:ext cx="2880995" cy="490538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fld id="{36E0D9B7-AC2F-CD4A-82AC-49791FBB797B}" type="slidenum">
              <a:rPr lang="en-US"/>
              <a:pPr/>
              <a:t>18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Line 21"/>
          <p:cNvSpPr>
            <a:spLocks noChangeShapeType="1"/>
          </p:cNvSpPr>
          <p:nvPr/>
        </p:nvSpPr>
        <p:spPr bwMode="auto">
          <a:xfrm>
            <a:off x="0" y="1052513"/>
            <a:ext cx="9144000" cy="1587"/>
          </a:xfrm>
          <a:prstGeom prst="line">
            <a:avLst/>
          </a:prstGeom>
          <a:noFill/>
          <a:ln w="127000">
            <a:solidFill>
              <a:srgbClr val="0033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" name="Rectangle 13"/>
          <p:cNvSpPr>
            <a:spLocks noChangeArrowheads="1"/>
          </p:cNvSpPr>
          <p:nvPr/>
        </p:nvSpPr>
        <p:spPr bwMode="auto">
          <a:xfrm>
            <a:off x="0" y="0"/>
            <a:ext cx="4572000" cy="908050"/>
          </a:xfrm>
          <a:prstGeom prst="rect">
            <a:avLst/>
          </a:prstGeom>
          <a:solidFill>
            <a:srgbClr val="0033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en-GB" altLang="en-US" sz="3600">
              <a:solidFill>
                <a:srgbClr val="FFFF99"/>
              </a:solidFill>
            </a:endParaRPr>
          </a:p>
        </p:txBody>
      </p:sp>
      <p:sp>
        <p:nvSpPr>
          <p:cNvPr id="5" name="Line 23"/>
          <p:cNvSpPr>
            <a:spLocks noChangeShapeType="1"/>
          </p:cNvSpPr>
          <p:nvPr/>
        </p:nvSpPr>
        <p:spPr bwMode="auto">
          <a:xfrm>
            <a:off x="0" y="935038"/>
            <a:ext cx="9144000" cy="0"/>
          </a:xfrm>
          <a:prstGeom prst="line">
            <a:avLst/>
          </a:prstGeom>
          <a:noFill/>
          <a:ln w="38100">
            <a:solidFill>
              <a:srgbClr val="0033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6" name="Picture 2" descr="Law_V2_pages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917" b="85695"/>
          <a:stretch>
            <a:fillRect/>
          </a:stretch>
        </p:blipFill>
        <p:spPr bwMode="auto">
          <a:xfrm>
            <a:off x="4427538" y="0"/>
            <a:ext cx="4716462" cy="887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25"/>
          <p:cNvSpPr>
            <a:spLocks noChangeArrowheads="1"/>
          </p:cNvSpPr>
          <p:nvPr/>
        </p:nvSpPr>
        <p:spPr bwMode="auto">
          <a:xfrm>
            <a:off x="1692275" y="6110288"/>
            <a:ext cx="7451725" cy="747712"/>
          </a:xfrm>
          <a:prstGeom prst="rect">
            <a:avLst/>
          </a:prstGeom>
          <a:solidFill>
            <a:srgbClr val="0033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/>
            <a:endParaRPr lang="en-GB" altLang="en-US" sz="500" b="1">
              <a:solidFill>
                <a:srgbClr val="000066"/>
              </a:solidFill>
            </a:endParaRPr>
          </a:p>
          <a:p>
            <a:pPr algn="ctr"/>
            <a:r>
              <a:rPr lang="en-GB" altLang="en-US" sz="1800" b="1">
                <a:solidFill>
                  <a:srgbClr val="000066"/>
                </a:solidFill>
              </a:rPr>
              <a:t>				</a:t>
            </a:r>
            <a:r>
              <a:rPr lang="en-GB" altLang="en-US" sz="2000" b="1">
                <a:solidFill>
                  <a:schemeClr val="bg1"/>
                </a:solidFill>
                <a:latin typeface="Gill Sans MT" pitchFamily="34" charset="0"/>
              </a:rPr>
              <a:t>www.bppbusiness.com</a:t>
            </a:r>
          </a:p>
          <a:p>
            <a:endParaRPr lang="en-GB" altLang="en-US" sz="1800"/>
          </a:p>
        </p:txBody>
      </p:sp>
      <p:pic>
        <p:nvPicPr>
          <p:cNvPr id="8" name="Picture 26" descr="BPP_UC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800" y="5949950"/>
            <a:ext cx="1370013" cy="836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 Box 27"/>
          <p:cNvSpPr txBox="1">
            <a:spLocks noChangeArrowheads="1"/>
          </p:cNvSpPr>
          <p:nvPr/>
        </p:nvSpPr>
        <p:spPr bwMode="auto">
          <a:xfrm>
            <a:off x="36513" y="5589588"/>
            <a:ext cx="9107487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defRPr/>
            </a:pPr>
            <a:endParaRPr lang="en-GB" sz="1800" smtClean="0"/>
          </a:p>
        </p:txBody>
      </p:sp>
      <p:sp>
        <p:nvSpPr>
          <p:cNvPr id="20582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763713" y="1268413"/>
            <a:ext cx="6832600" cy="1752600"/>
          </a:xfrm>
        </p:spPr>
        <p:txBody>
          <a:bodyPr/>
          <a:lstStyle>
            <a:lvl1pPr marL="0" indent="0" algn="r">
              <a:buFontTx/>
              <a:buNone/>
              <a:defRPr sz="4800"/>
            </a:lvl1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9290709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Slide </a:t>
            </a:r>
            <a:fld id="{1B7CEDE9-3F09-4F6B-86F4-30B8E8F1A75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A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708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Slide </a:t>
            </a:r>
            <a:fld id="{CEA9480F-2FC9-42BA-A99A-A782D7F1B24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A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0448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850" y="981075"/>
            <a:ext cx="4171950" cy="48244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1075"/>
            <a:ext cx="4171950" cy="48244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Slide </a:t>
            </a:r>
            <a:fld id="{0681825C-2644-47D3-B9C3-DFD8FC02483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A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4465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Slide </a:t>
            </a:r>
            <a:fld id="{3B1EA7A1-8AD0-44D6-A897-BBF83FB786F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8" name="Rectangle 1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A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67109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Slide </a:t>
            </a:r>
            <a:fld id="{A2E36BB3-16F8-49A3-87F6-6F5CB213625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A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975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Slide </a:t>
            </a:r>
            <a:fld id="{B5ADE873-9FA6-4BE7-AA78-34397C9E28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A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53302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Slide </a:t>
            </a:r>
            <a:fld id="{F024A4BB-F030-4554-BBF9-E017D8DBF63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A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89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Slide </a:t>
            </a:r>
            <a:fld id="{3C10321C-9298-4E5D-84AA-94DDA32713D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A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66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Slide </a:t>
            </a:r>
            <a:fld id="{D9D4A2A6-7696-4F19-8424-A11E710E858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A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94109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96075" y="274638"/>
            <a:ext cx="2124075" cy="5530850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23850" y="274638"/>
            <a:ext cx="6219825" cy="55308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Slide </a:t>
            </a:r>
            <a:fld id="{FF652D86-1D03-4012-B6AD-5607D03DB5F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smtClean="0"/>
              <a:t>A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6149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5940425" y="6237288"/>
            <a:ext cx="2724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1800" b="1">
                <a:solidFill>
                  <a:srgbClr val="000066"/>
                </a:solidFill>
              </a:rPr>
              <a:t>www.bppbusiness.com</a:t>
            </a:r>
          </a:p>
        </p:txBody>
      </p:sp>
      <p:sp>
        <p:nvSpPr>
          <p:cNvPr id="5" name="Rectangle 13"/>
          <p:cNvSpPr>
            <a:spLocks noChangeArrowheads="1"/>
          </p:cNvSpPr>
          <p:nvPr/>
        </p:nvSpPr>
        <p:spPr bwMode="auto">
          <a:xfrm>
            <a:off x="1692275" y="6110288"/>
            <a:ext cx="7451725" cy="747712"/>
          </a:xfrm>
          <a:prstGeom prst="rect">
            <a:avLst/>
          </a:prstGeom>
          <a:solidFill>
            <a:srgbClr val="0033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/>
            <a:endParaRPr lang="en-GB" altLang="en-US" sz="500" b="1">
              <a:solidFill>
                <a:srgbClr val="000066"/>
              </a:solidFill>
            </a:endParaRPr>
          </a:p>
          <a:p>
            <a:pPr algn="ctr"/>
            <a:r>
              <a:rPr lang="en-GB" altLang="en-US" sz="1800" b="1">
                <a:solidFill>
                  <a:srgbClr val="000066"/>
                </a:solidFill>
              </a:rPr>
              <a:t>				</a:t>
            </a:r>
            <a:r>
              <a:rPr lang="en-GB" altLang="en-US" sz="2000" b="1">
                <a:solidFill>
                  <a:schemeClr val="bg1"/>
                </a:solidFill>
                <a:latin typeface="Gill Sans MT" pitchFamily="34" charset="0"/>
              </a:rPr>
              <a:t>www.bppbusiness.com</a:t>
            </a:r>
          </a:p>
          <a:p>
            <a:endParaRPr lang="en-GB" altLang="en-US" sz="1800"/>
          </a:p>
        </p:txBody>
      </p:sp>
      <p:pic>
        <p:nvPicPr>
          <p:cNvPr id="6" name="Picture 14" descr="BPP_UC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800" y="5949950"/>
            <a:ext cx="1370013" cy="836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 descr="Law_V2_pages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917" b="85695"/>
          <a:stretch>
            <a:fillRect/>
          </a:stretch>
        </p:blipFill>
        <p:spPr bwMode="auto">
          <a:xfrm>
            <a:off x="4427538" y="0"/>
            <a:ext cx="4716462" cy="887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3"/>
          <p:cNvSpPr>
            <a:spLocks noChangeArrowheads="1"/>
          </p:cNvSpPr>
          <p:nvPr/>
        </p:nvSpPr>
        <p:spPr bwMode="auto">
          <a:xfrm>
            <a:off x="0" y="0"/>
            <a:ext cx="4572000" cy="908050"/>
          </a:xfrm>
          <a:prstGeom prst="rect">
            <a:avLst/>
          </a:prstGeom>
          <a:solidFill>
            <a:srgbClr val="0033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en-GB" altLang="en-US" sz="4400">
              <a:solidFill>
                <a:schemeClr val="tx2"/>
              </a:solidFill>
            </a:endParaRPr>
          </a:p>
        </p:txBody>
      </p:sp>
      <p:sp>
        <p:nvSpPr>
          <p:cNvPr id="9" name="Line 17"/>
          <p:cNvSpPr>
            <a:spLocks noChangeShapeType="1"/>
          </p:cNvSpPr>
          <p:nvPr/>
        </p:nvSpPr>
        <p:spPr bwMode="auto">
          <a:xfrm>
            <a:off x="0" y="935038"/>
            <a:ext cx="9144000" cy="0"/>
          </a:xfrm>
          <a:prstGeom prst="line">
            <a:avLst/>
          </a:prstGeom>
          <a:noFill/>
          <a:ln w="38100">
            <a:solidFill>
              <a:srgbClr val="0033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" name="Line 18"/>
          <p:cNvSpPr>
            <a:spLocks noChangeShapeType="1"/>
          </p:cNvSpPr>
          <p:nvPr/>
        </p:nvSpPr>
        <p:spPr bwMode="auto">
          <a:xfrm>
            <a:off x="0" y="1052513"/>
            <a:ext cx="9144000" cy="1587"/>
          </a:xfrm>
          <a:prstGeom prst="line">
            <a:avLst/>
          </a:prstGeom>
          <a:noFill/>
          <a:ln w="127000">
            <a:solidFill>
              <a:srgbClr val="0033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21218" name="Rectangle 2"/>
          <p:cNvSpPr>
            <a:spLocks noGrp="1" noChangeArrowheads="1"/>
          </p:cNvSpPr>
          <p:nvPr>
            <p:ph type="ctrTitle"/>
          </p:nvPr>
        </p:nvSpPr>
        <p:spPr bwMode="auto">
          <a:xfrm>
            <a:off x="685800" y="2130425"/>
            <a:ext cx="7772400" cy="1470025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521219" name="Rectangle 3"/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371600" y="3886200"/>
            <a:ext cx="6400800" cy="17526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>
              <a:buFontTx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475041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A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0E8FC116-AF70-4F93-AF23-13CDE8E2ECF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50221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/>
          <a:lstStyle>
            <a:extLst/>
          </a:lstStyle>
          <a:p>
            <a:fld id="{8DBDA817-8866-4DDE-B511-2C5875595A66}" type="datetimeFigureOut">
              <a:rPr lang="en-GB" smtClean="0"/>
              <a:t>24/10/2014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/>
          <a:lstStyle>
            <a:extLst/>
          </a:lstStyle>
          <a:p>
            <a:fld id="{2103F7CA-98D0-45F7-8C12-03E01BB12621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9676319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323850" y="981075"/>
            <a:ext cx="8496300" cy="4824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20480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250825" y="6337300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 b="1">
                <a:solidFill>
                  <a:schemeClr val="accent2"/>
                </a:solidFill>
                <a:latin typeface="Arial" charset="0"/>
              </a:defRPr>
            </a:lvl1pPr>
          </a:lstStyle>
          <a:p>
            <a:pPr>
              <a:defRPr/>
            </a:pPr>
            <a:r>
              <a:rPr lang="en-US"/>
              <a:t>Slide </a:t>
            </a:r>
            <a:fld id="{3BAD7CD5-3ABE-47F6-9DCF-72191D7520D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pic>
        <p:nvPicPr>
          <p:cNvPr id="1028" name="Picture 10" descr="BPP_cmyk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5994400"/>
            <a:ext cx="1101725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11" name="Rectangle 11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1">
                <a:solidFill>
                  <a:schemeClr val="accent2"/>
                </a:solidFill>
                <a:latin typeface="Arial" charset="0"/>
              </a:defRPr>
            </a:lvl1pPr>
          </a:lstStyle>
          <a:p>
            <a:pPr>
              <a:defRPr/>
            </a:pPr>
            <a:r>
              <a:rPr lang="en-GB" smtClean="0"/>
              <a:t>A</a:t>
            </a:r>
            <a:endParaRPr lang="en-GB"/>
          </a:p>
        </p:txBody>
      </p:sp>
      <p:sp>
        <p:nvSpPr>
          <p:cNvPr id="1030" name="Rectangle 3"/>
          <p:cNvSpPr>
            <a:spLocks noChangeArrowheads="1"/>
          </p:cNvSpPr>
          <p:nvPr/>
        </p:nvSpPr>
        <p:spPr bwMode="auto">
          <a:xfrm>
            <a:off x="0" y="0"/>
            <a:ext cx="4572000" cy="908050"/>
          </a:xfrm>
          <a:prstGeom prst="rect">
            <a:avLst/>
          </a:prstGeom>
          <a:solidFill>
            <a:srgbClr val="0033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en-GB" altLang="en-US" sz="3600">
              <a:solidFill>
                <a:srgbClr val="FFFF99"/>
              </a:solidFill>
            </a:endParaRPr>
          </a:p>
        </p:txBody>
      </p:sp>
      <p:sp>
        <p:nvSpPr>
          <p:cNvPr id="1031" name="Line 13"/>
          <p:cNvSpPr>
            <a:spLocks noChangeShapeType="1"/>
          </p:cNvSpPr>
          <p:nvPr/>
        </p:nvSpPr>
        <p:spPr bwMode="auto">
          <a:xfrm>
            <a:off x="0" y="935038"/>
            <a:ext cx="9144000" cy="0"/>
          </a:xfrm>
          <a:prstGeom prst="line">
            <a:avLst/>
          </a:prstGeom>
          <a:noFill/>
          <a:ln w="38100">
            <a:solidFill>
              <a:srgbClr val="0033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1032" name="Picture 2" descr="Law_V2_pages4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917" b="85695"/>
          <a:stretch>
            <a:fillRect/>
          </a:stretch>
        </p:blipFill>
        <p:spPr bwMode="auto">
          <a:xfrm>
            <a:off x="4427538" y="0"/>
            <a:ext cx="4716462" cy="887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33" name="Rectangle 15"/>
          <p:cNvSpPr>
            <a:spLocks noChangeArrowheads="1"/>
          </p:cNvSpPr>
          <p:nvPr/>
        </p:nvSpPr>
        <p:spPr bwMode="auto">
          <a:xfrm>
            <a:off x="1692275" y="5957888"/>
            <a:ext cx="7451725" cy="900112"/>
          </a:xfrm>
          <a:prstGeom prst="rect">
            <a:avLst/>
          </a:prstGeom>
          <a:solidFill>
            <a:srgbClr val="0033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50000"/>
              </a:spcBef>
            </a:pPr>
            <a:endParaRPr lang="en-GB" altLang="en-US" sz="500" b="1">
              <a:solidFill>
                <a:srgbClr val="000066"/>
              </a:solidFill>
            </a:endParaRPr>
          </a:p>
          <a:p>
            <a:pPr algn="ctr" eaLnBrk="1" hangingPunct="1">
              <a:spcBef>
                <a:spcPct val="50000"/>
              </a:spcBef>
            </a:pPr>
            <a:r>
              <a:rPr lang="en-GB" altLang="en-US" sz="1800" b="1">
                <a:solidFill>
                  <a:srgbClr val="000066"/>
                </a:solidFill>
              </a:rPr>
              <a:t>				</a:t>
            </a:r>
            <a:r>
              <a:rPr lang="en-GB" altLang="en-US" sz="2000" b="1">
                <a:solidFill>
                  <a:schemeClr val="bg1"/>
                </a:solidFill>
                <a:latin typeface="Gill Sans MT" pitchFamily="34" charset="0"/>
              </a:rPr>
              <a:t>www.bppbusiness.com</a:t>
            </a:r>
          </a:p>
          <a:p>
            <a:pPr algn="ctr" eaLnBrk="1" hangingPunct="1">
              <a:spcBef>
                <a:spcPct val="50000"/>
              </a:spcBef>
            </a:pPr>
            <a:endParaRPr lang="en-GB" altLang="en-US" sz="1200" b="1">
              <a:solidFill>
                <a:schemeClr val="bg1"/>
              </a:solidFill>
              <a:latin typeface="Gill Sans MT" pitchFamily="34" charset="0"/>
            </a:endParaRPr>
          </a:p>
        </p:txBody>
      </p:sp>
      <p:pic>
        <p:nvPicPr>
          <p:cNvPr id="1034" name="Picture 16" descr="BPP_UC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288" y="5954713"/>
            <a:ext cx="1370012" cy="836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35" name="Text Box 17"/>
          <p:cNvSpPr txBox="1">
            <a:spLocks noChangeArrowheads="1"/>
          </p:cNvSpPr>
          <p:nvPr/>
        </p:nvSpPr>
        <p:spPr bwMode="auto">
          <a:xfrm>
            <a:off x="0" y="5594350"/>
            <a:ext cx="9107488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8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8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8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endParaRPr lang="en-GB" sz="1800" smtClean="0"/>
          </a:p>
        </p:txBody>
      </p:sp>
      <p:sp>
        <p:nvSpPr>
          <p:cNvPr id="1036" name="Line 19"/>
          <p:cNvSpPr>
            <a:spLocks noChangeShapeType="1"/>
          </p:cNvSpPr>
          <p:nvPr/>
        </p:nvSpPr>
        <p:spPr bwMode="auto">
          <a:xfrm>
            <a:off x="0" y="1052513"/>
            <a:ext cx="9144000" cy="1587"/>
          </a:xfrm>
          <a:prstGeom prst="line">
            <a:avLst/>
          </a:prstGeom>
          <a:noFill/>
          <a:ln w="127000">
            <a:solidFill>
              <a:srgbClr val="003366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2" r:id="rId1"/>
    <p:sldLayoutId id="2147483833" r:id="rId2"/>
    <p:sldLayoutId id="2147483834" r:id="rId3"/>
    <p:sldLayoutId id="2147483835" r:id="rId4"/>
    <p:sldLayoutId id="2147483836" r:id="rId5"/>
    <p:sldLayoutId id="2147483837" r:id="rId6"/>
    <p:sldLayoutId id="2147483838" r:id="rId7"/>
    <p:sldLayoutId id="2147483839" r:id="rId8"/>
    <p:sldLayoutId id="2147483840" r:id="rId9"/>
    <p:sldLayoutId id="2147483841" r:id="rId10"/>
    <p:sldLayoutId id="2147483842" r:id="rId11"/>
  </p:sldLayoutIdLst>
  <p:hf sldNum="0"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rgbClr val="FFFF99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rgbClr val="FFFF99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rgbClr val="FFFF99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rgbClr val="FFFF99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rgbClr val="FFFF99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rgbClr val="FFFF99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rgbClr val="FFFF99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rgbClr val="FFFF99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rgbClr val="FFFF99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accent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accent2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accent2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accent2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accent2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accent2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accent2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accent2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accent2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843" r:id="rId1"/>
    <p:sldLayoutId id="2147483845" r:id="rId2"/>
    <p:sldLayoutId id="2147483846" r:id="rId3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Arial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Arial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Arial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Arial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Arial" charset="0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gif"/><Relationship Id="rId5" Type="http://schemas.openxmlformats.org/officeDocument/2006/relationships/image" Target="../media/image14.gif"/><Relationship Id="rId4" Type="http://schemas.openxmlformats.org/officeDocument/2006/relationships/image" Target="../media/image13.gi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8.wmf"/><Relationship Id="rId4" Type="http://schemas.openxmlformats.org/officeDocument/2006/relationships/oleObject" Target="../embeddings/oleObject1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altLang="en-US" sz="4800" b="1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Accounting fundamentals</a:t>
            </a:r>
            <a:endParaRPr lang="en-GB" sz="4800" dirty="0"/>
          </a:p>
        </p:txBody>
      </p:sp>
      <p:pic>
        <p:nvPicPr>
          <p:cNvPr id="4" name="Picture 4"/>
          <p:cNvPicPr>
            <a:picLocks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581128"/>
            <a:ext cx="1676400" cy="1844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34300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B050"/>
                </a:solidFill>
              </a:rPr>
              <a:t>RECORDING </a:t>
            </a:r>
            <a:r>
              <a:rPr lang="en-GB" b="1" dirty="0" smtClean="0">
                <a:solidFill>
                  <a:srgbClr val="00B050"/>
                </a:solidFill>
              </a:rPr>
              <a:t>TRANSACTIONS</a:t>
            </a:r>
          </a:p>
          <a:p>
            <a:r>
              <a:rPr lang="en-GB" b="1" i="1" dirty="0" smtClean="0">
                <a:solidFill>
                  <a:srgbClr val="00B050"/>
                </a:solidFill>
              </a:rPr>
              <a:t>The journal</a:t>
            </a:r>
            <a:endParaRPr lang="en-GB" b="1" i="1" dirty="0">
              <a:solidFill>
                <a:srgbClr val="00B050"/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5085184"/>
            <a:ext cx="1049263" cy="11521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11349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0.00347 L 0.03455 -0.00347 C 0.05087 -0.00347 0.06927 -0.01713 0.08559 -0.01921 C 0.09757 -0.01921 0.12031 -0.00648 0.13056 -0.00648 C 0.14462 -0.00648 0.15886 -0.01041 0.18542 -0.01041 L 0.20382 -0.16203 L 0.22431 0.02107 L 0.24879 -0.00347 L 0.26893 -0.01041 L 0.31806 -0.0044 C 0.34045 -0.0074 0.35886 -0.02014 0.38108 -0.025 C 0.38924 -0.02592 0.40764 -0.02708 0.42014 -0.025 C 0.43212 -0.02291 0.44236 -0.00949 0.44636 -0.00856 C 0.45261 -0.0044 0.46684 -0.00856 0.475 -0.00648 L 0.48733 -0.00347 L 0.50972 -0.00347 " pathEditMode="relative" rAng="0" ptsTypes="FfffFFFFFffffFFF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486" y="-67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8856" y="146507"/>
            <a:ext cx="4428882" cy="24314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r>
              <a:rPr kumimoji="0" lang="en-GB" sz="1200" b="1" i="0" u="none" strike="noStrike" cap="none" normalizeH="0" baseline="0" dirty="0" smtClean="0">
                <a:ln>
                  <a:noFill/>
                </a:ln>
                <a:solidFill>
                  <a:srgbClr val="0033CC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Types of books of original entry</a:t>
            </a:r>
            <a:endParaRPr kumimoji="0" lang="en-GB" sz="1200" b="0" i="0" u="none" strike="noStrike" cap="none" normalizeH="0" baseline="0" dirty="0" smtClean="0">
              <a:ln>
                <a:noFill/>
              </a:ln>
              <a:solidFill>
                <a:srgbClr val="0033CC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GB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Sales day book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– for credit sales</a:t>
            </a:r>
            <a:endParaRPr kumimoji="0" lang="en-GB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GB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Purchases day book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– for credit purchases</a:t>
            </a:r>
            <a:endParaRPr kumimoji="0" lang="en-GB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GB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Returns inwards day book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– for returns inwards</a:t>
            </a:r>
            <a:endParaRPr kumimoji="0" lang="en-GB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GB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Returns outwards day book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– for returns outwards</a:t>
            </a:r>
            <a:endParaRPr kumimoji="0" lang="en-GB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GB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Cash book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– for receipts and payments of cash and cheques</a:t>
            </a:r>
            <a:endParaRPr kumimoji="0" lang="en-GB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GB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General journal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– for all other items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457200" algn="l"/>
              </a:tabLst>
            </a:pPr>
            <a:endParaRPr lang="en-GB" sz="100" dirty="0"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457200" algn="l"/>
              </a:tabLst>
            </a:pPr>
            <a:endParaRPr kumimoji="0" lang="en-GB" sz="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r>
              <a:rPr kumimoji="0" lang="en-GB" sz="1200" b="1" i="0" u="none" strike="noStrike" cap="none" normalizeH="0" baseline="0" dirty="0" smtClean="0">
                <a:ln>
                  <a:noFill/>
                </a:ln>
                <a:solidFill>
                  <a:srgbClr val="0033CC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Types of ledgers</a:t>
            </a:r>
            <a:endParaRPr kumimoji="0" lang="en-GB" sz="1200" b="0" i="0" u="none" strike="noStrike" cap="none" normalizeH="0" baseline="0" dirty="0" smtClean="0">
              <a:ln>
                <a:noFill/>
              </a:ln>
              <a:solidFill>
                <a:srgbClr val="0033CC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The different types of ledgers most businesses use are:</a:t>
            </a:r>
            <a:endParaRPr kumimoji="0" lang="en-GB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GB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Sales ledger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– for customers’ personal accounts</a:t>
            </a:r>
            <a:endParaRPr kumimoji="0" lang="en-GB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GB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Purchases ledger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– for suppliers’ personal accounts</a:t>
            </a:r>
            <a:endParaRPr kumimoji="0" lang="en-GB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>
                <a:tab pos="457200" algn="l"/>
              </a:tabLst>
            </a:pPr>
            <a:r>
              <a:rPr kumimoji="0" lang="en-GB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General ledger</a:t>
            </a:r>
            <a:r>
              <a:rPr kumimoji="0" lang="en-GB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– for all remaining double entry accounts</a:t>
            </a:r>
            <a:endParaRPr kumimoji="0" lang="en-GB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3" name="Picture 5" descr="1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7738" y="557972"/>
            <a:ext cx="4706262" cy="6017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0" y="497205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6" name="Picture 182" descr="C14NF00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76" y="2839552"/>
            <a:ext cx="4402242" cy="1895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/>
          <p:nvPr/>
        </p:nvSpPr>
        <p:spPr>
          <a:xfrm>
            <a:off x="1467321" y="2577942"/>
            <a:ext cx="1511952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b="1" dirty="0">
                <a:solidFill>
                  <a:srgbClr val="0033CC"/>
                </a:solidFill>
              </a:rPr>
              <a:t>Posting credit sales</a:t>
            </a:r>
            <a:endParaRPr lang="en-GB" sz="1100" dirty="0">
              <a:solidFill>
                <a:srgbClr val="0033CC"/>
              </a:solidFill>
            </a:endParaRPr>
          </a:p>
        </p:txBody>
      </p:sp>
      <p:pic>
        <p:nvPicPr>
          <p:cNvPr id="3077" name="Picture 181" descr="C15NF00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102855"/>
            <a:ext cx="4437738" cy="1657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/>
          <p:nvPr/>
        </p:nvSpPr>
        <p:spPr>
          <a:xfrm>
            <a:off x="1285760" y="4841245"/>
            <a:ext cx="1866217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b="1" dirty="0">
                <a:solidFill>
                  <a:srgbClr val="00B050"/>
                </a:solidFill>
              </a:rPr>
              <a:t>Posting credit purchases</a:t>
            </a:r>
            <a:endParaRPr lang="en-GB" sz="1100" dirty="0">
              <a:solidFill>
                <a:srgbClr val="00B050"/>
              </a:solidFill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407614" y="188640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pPr lvl="0">
              <a:tabLst>
                <a:tab pos="457200" algn="l"/>
              </a:tabLst>
            </a:pPr>
            <a:r>
              <a:rPr lang="en-GB" sz="1800" b="1" dirty="0">
                <a:solidFill>
                  <a:srgbClr val="0033CC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A diagram of the books commonly used</a:t>
            </a:r>
            <a:endParaRPr lang="en-GB" sz="1050" dirty="0">
              <a:solidFill>
                <a:srgbClr val="0033CC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1930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4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8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5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38" presetClass="entr" presetSubtype="0" accel="50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9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8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9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6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6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2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64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65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6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6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68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7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7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7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4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6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77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7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7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80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8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8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8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9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9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7" dur="500"/>
                                        <p:tgtEl>
                                          <p:spTgt spid="3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9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1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251520" y="332656"/>
            <a:ext cx="3528392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/>
              <a:t>The information contained </a:t>
            </a:r>
            <a:endParaRPr lang="en-GB" sz="2000" dirty="0" smtClean="0"/>
          </a:p>
          <a:p>
            <a:r>
              <a:rPr lang="en-GB" sz="2000" dirty="0" smtClean="0"/>
              <a:t>in </a:t>
            </a:r>
            <a:r>
              <a:rPr lang="en-GB" sz="2000" dirty="0"/>
              <a:t>the books of prime </a:t>
            </a:r>
            <a:r>
              <a:rPr lang="en-GB" sz="2000" dirty="0" smtClean="0"/>
              <a:t>entry </a:t>
            </a:r>
          </a:p>
          <a:p>
            <a:r>
              <a:rPr lang="en-GB" sz="2000" dirty="0" smtClean="0"/>
              <a:t>is </a:t>
            </a:r>
            <a:r>
              <a:rPr lang="en-GB" sz="2000" b="1" i="1" dirty="0">
                <a:solidFill>
                  <a:schemeClr val="bg2">
                    <a:lumMod val="75000"/>
                  </a:schemeClr>
                </a:solidFill>
              </a:rPr>
              <a:t>summarised</a:t>
            </a:r>
            <a:r>
              <a:rPr lang="en-GB" sz="2000" dirty="0"/>
              <a:t> and </a:t>
            </a:r>
            <a:r>
              <a:rPr lang="en-GB" sz="2000" b="1" i="1" dirty="0">
                <a:solidFill>
                  <a:schemeClr val="accent6">
                    <a:lumMod val="75000"/>
                  </a:schemeClr>
                </a:solidFill>
              </a:rPr>
              <a:t>posted</a:t>
            </a:r>
            <a:r>
              <a:rPr lang="en-GB" sz="2000" dirty="0"/>
              <a:t> to accounts in the </a:t>
            </a:r>
            <a:r>
              <a:rPr lang="en-GB" sz="2000" dirty="0" smtClean="0"/>
              <a:t>general </a:t>
            </a:r>
            <a:r>
              <a:rPr lang="en-GB" sz="2000" dirty="0"/>
              <a:t>ledger.</a:t>
            </a:r>
          </a:p>
          <a:p>
            <a:endParaRPr lang="en-GB" sz="2000" dirty="0" smtClean="0"/>
          </a:p>
          <a:p>
            <a:r>
              <a:rPr lang="en-GB" sz="2000" dirty="0" smtClean="0"/>
              <a:t>It </a:t>
            </a:r>
            <a:r>
              <a:rPr lang="en-GB" sz="2000" dirty="0"/>
              <a:t>contains details of assets, liabilities and capital, income and expenditure and so profit and loss. It consists of a large number of different accounts, each account having its own purpose or 'name' and an identity or code. </a:t>
            </a:r>
          </a:p>
        </p:txBody>
      </p:sp>
      <p:sp>
        <p:nvSpPr>
          <p:cNvPr id="12" name="AutoShape 10"/>
          <p:cNvSpPr>
            <a:spLocks noChangeArrowheads="1"/>
          </p:cNvSpPr>
          <p:nvPr/>
        </p:nvSpPr>
        <p:spPr bwMode="auto">
          <a:xfrm rot="4727291">
            <a:off x="2403848" y="1526774"/>
            <a:ext cx="304800" cy="381000"/>
          </a:xfrm>
          <a:prstGeom prst="rightArrow">
            <a:avLst>
              <a:gd name="adj1" fmla="val 59519"/>
              <a:gd name="adj2" fmla="val 25000"/>
            </a:avLst>
          </a:prstGeom>
          <a:solidFill>
            <a:srgbClr val="FFFF99"/>
          </a:solidFill>
          <a:ln w="1587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31840" y="6492875"/>
            <a:ext cx="2895600" cy="365125"/>
          </a:xfrm>
        </p:spPr>
        <p:txBody>
          <a:bodyPr/>
          <a:lstStyle/>
          <a:p>
            <a:pPr algn="ctr"/>
            <a:r>
              <a:rPr lang="en-GB" sz="1100" dirty="0" smtClean="0"/>
              <a:t>AΩ</a:t>
            </a:r>
            <a:endParaRPr lang="en-GB" sz="1100" dirty="0"/>
          </a:p>
        </p:txBody>
      </p:sp>
      <p:pic>
        <p:nvPicPr>
          <p:cNvPr id="4" name="Picture 2" descr="BE20STCH03_06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1624" y="0"/>
            <a:ext cx="5032375" cy="638132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13" name="Rectangle 12"/>
          <p:cNvSpPr/>
          <p:nvPr/>
        </p:nvSpPr>
        <p:spPr>
          <a:xfrm>
            <a:off x="76080" y="1810464"/>
            <a:ext cx="4639936" cy="50475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b="1" i="1" u="sng" dirty="0">
                <a:solidFill>
                  <a:schemeClr val="tx2"/>
                </a:solidFill>
              </a:rPr>
              <a:t>Examples of accounts in the nominal </a:t>
            </a:r>
            <a:r>
              <a:rPr lang="en-GB" sz="1600" b="1" i="1" u="sng" dirty="0" smtClean="0">
                <a:solidFill>
                  <a:schemeClr val="tx2"/>
                </a:solidFill>
              </a:rPr>
              <a:t>ledger:</a:t>
            </a:r>
            <a:endParaRPr lang="en-GB" sz="1600" b="1" i="1" u="sng" dirty="0">
              <a:solidFill>
                <a:schemeClr val="tx2"/>
              </a:solidFill>
            </a:endParaRPr>
          </a:p>
          <a:p>
            <a:r>
              <a:rPr lang="en-GB" sz="1800" dirty="0" smtClean="0">
                <a:solidFill>
                  <a:srgbClr val="00B0F0"/>
                </a:solidFill>
              </a:rPr>
              <a:t>Plant </a:t>
            </a:r>
            <a:r>
              <a:rPr lang="en-GB" sz="1800" dirty="0">
                <a:solidFill>
                  <a:srgbClr val="00B0F0"/>
                </a:solidFill>
              </a:rPr>
              <a:t>and machinery at cost (fixed asset)</a:t>
            </a:r>
          </a:p>
          <a:p>
            <a:r>
              <a:rPr lang="en-GB" sz="1800" dirty="0" smtClean="0">
                <a:solidFill>
                  <a:srgbClr val="00B0F0"/>
                </a:solidFill>
              </a:rPr>
              <a:t>Motor </a:t>
            </a:r>
            <a:r>
              <a:rPr lang="en-GB" sz="1800" dirty="0">
                <a:solidFill>
                  <a:srgbClr val="00B0F0"/>
                </a:solidFill>
              </a:rPr>
              <a:t>vehicles at cost (fixed asset)</a:t>
            </a:r>
          </a:p>
          <a:p>
            <a:r>
              <a:rPr lang="en-GB" sz="1800" dirty="0" smtClean="0">
                <a:solidFill>
                  <a:srgbClr val="00B0F0"/>
                </a:solidFill>
              </a:rPr>
              <a:t>Plant </a:t>
            </a:r>
            <a:r>
              <a:rPr lang="en-GB" sz="1800" dirty="0">
                <a:solidFill>
                  <a:srgbClr val="00B0F0"/>
                </a:solidFill>
              </a:rPr>
              <a:t>and machinery, provision for </a:t>
            </a:r>
            <a:r>
              <a:rPr lang="en-GB" sz="1800" dirty="0" err="1" smtClean="0">
                <a:solidFill>
                  <a:srgbClr val="00B0F0"/>
                </a:solidFill>
              </a:rPr>
              <a:t>depn</a:t>
            </a:r>
            <a:endParaRPr lang="en-GB" sz="1800" dirty="0">
              <a:solidFill>
                <a:srgbClr val="00B0F0"/>
              </a:solidFill>
            </a:endParaRPr>
          </a:p>
          <a:p>
            <a:r>
              <a:rPr lang="en-GB" sz="1800" dirty="0" smtClean="0">
                <a:solidFill>
                  <a:srgbClr val="00B0F0"/>
                </a:solidFill>
              </a:rPr>
              <a:t>Motor </a:t>
            </a:r>
            <a:r>
              <a:rPr lang="en-GB" sz="1800" dirty="0">
                <a:solidFill>
                  <a:srgbClr val="00B0F0"/>
                </a:solidFill>
              </a:rPr>
              <a:t>vehicles, provision for </a:t>
            </a:r>
            <a:r>
              <a:rPr lang="en-GB" sz="1800" dirty="0" err="1" smtClean="0">
                <a:solidFill>
                  <a:srgbClr val="00B0F0"/>
                </a:solidFill>
              </a:rPr>
              <a:t>depn</a:t>
            </a:r>
            <a:endParaRPr lang="en-GB" sz="1800" dirty="0">
              <a:solidFill>
                <a:srgbClr val="00B0F0"/>
              </a:solidFill>
            </a:endParaRPr>
          </a:p>
          <a:p>
            <a:r>
              <a:rPr lang="en-GB" sz="1800" dirty="0" smtClean="0">
                <a:solidFill>
                  <a:srgbClr val="00B050"/>
                </a:solidFill>
              </a:rPr>
              <a:t>Proprietor's </a:t>
            </a:r>
            <a:r>
              <a:rPr lang="en-GB" sz="1800" dirty="0">
                <a:solidFill>
                  <a:srgbClr val="00B050"/>
                </a:solidFill>
              </a:rPr>
              <a:t>capital (liability</a:t>
            </a:r>
            <a:r>
              <a:rPr lang="en-GB" sz="1800" dirty="0" smtClean="0">
                <a:solidFill>
                  <a:srgbClr val="00B050"/>
                </a:solidFill>
              </a:rPr>
              <a:t>)</a:t>
            </a:r>
          </a:p>
          <a:p>
            <a:r>
              <a:rPr lang="en-GB" sz="1800" dirty="0" smtClean="0">
                <a:solidFill>
                  <a:srgbClr val="C00000"/>
                </a:solidFill>
              </a:rPr>
              <a:t>Stocks – finished goods (current asset)</a:t>
            </a:r>
          </a:p>
          <a:p>
            <a:r>
              <a:rPr lang="en-GB" sz="1800" dirty="0" smtClean="0">
                <a:solidFill>
                  <a:srgbClr val="C00000"/>
                </a:solidFill>
              </a:rPr>
              <a:t>Stocks – raw materials (current asset) </a:t>
            </a:r>
          </a:p>
          <a:p>
            <a:r>
              <a:rPr lang="en-GB" sz="1800" dirty="0" smtClean="0">
                <a:solidFill>
                  <a:schemeClr val="accent6">
                    <a:lumMod val="50000"/>
                  </a:schemeClr>
                </a:solidFill>
              </a:rPr>
              <a:t>Total </a:t>
            </a:r>
            <a:r>
              <a:rPr lang="en-GB" sz="1800" dirty="0">
                <a:solidFill>
                  <a:schemeClr val="accent6">
                    <a:lumMod val="50000"/>
                  </a:schemeClr>
                </a:solidFill>
              </a:rPr>
              <a:t>debtors (current asset)</a:t>
            </a:r>
          </a:p>
          <a:p>
            <a:r>
              <a:rPr lang="en-GB" sz="1800" dirty="0" smtClean="0">
                <a:solidFill>
                  <a:schemeClr val="accent6">
                    <a:lumMod val="50000"/>
                  </a:schemeClr>
                </a:solidFill>
              </a:rPr>
              <a:t>Total </a:t>
            </a:r>
            <a:r>
              <a:rPr lang="en-GB" sz="1800" dirty="0">
                <a:solidFill>
                  <a:schemeClr val="accent6">
                    <a:lumMod val="50000"/>
                  </a:schemeClr>
                </a:solidFill>
              </a:rPr>
              <a:t>creditors (current liability)</a:t>
            </a:r>
          </a:p>
          <a:p>
            <a:r>
              <a:rPr lang="en-GB" sz="1800" dirty="0" smtClean="0">
                <a:solidFill>
                  <a:schemeClr val="bg2">
                    <a:lumMod val="75000"/>
                  </a:schemeClr>
                </a:solidFill>
              </a:rPr>
              <a:t>Wages </a:t>
            </a:r>
            <a:r>
              <a:rPr lang="en-GB" sz="1800" dirty="0">
                <a:solidFill>
                  <a:schemeClr val="bg2">
                    <a:lumMod val="75000"/>
                  </a:schemeClr>
                </a:solidFill>
              </a:rPr>
              <a:t>and salaries (expense item)</a:t>
            </a:r>
          </a:p>
          <a:p>
            <a:r>
              <a:rPr lang="en-GB" sz="1800" dirty="0" smtClean="0">
                <a:solidFill>
                  <a:schemeClr val="bg2">
                    <a:lumMod val="75000"/>
                  </a:schemeClr>
                </a:solidFill>
              </a:rPr>
              <a:t>Rent </a:t>
            </a:r>
            <a:r>
              <a:rPr lang="en-GB" sz="1800" dirty="0">
                <a:solidFill>
                  <a:schemeClr val="bg2">
                    <a:lumMod val="75000"/>
                  </a:schemeClr>
                </a:solidFill>
              </a:rPr>
              <a:t>and rates (expense item)</a:t>
            </a:r>
          </a:p>
          <a:p>
            <a:r>
              <a:rPr lang="en-GB" sz="1800" dirty="0" smtClean="0">
                <a:solidFill>
                  <a:schemeClr val="bg2">
                    <a:lumMod val="75000"/>
                  </a:schemeClr>
                </a:solidFill>
              </a:rPr>
              <a:t>Advertising </a:t>
            </a:r>
            <a:r>
              <a:rPr lang="en-GB" sz="1800" dirty="0">
                <a:solidFill>
                  <a:schemeClr val="bg2">
                    <a:lumMod val="75000"/>
                  </a:schemeClr>
                </a:solidFill>
              </a:rPr>
              <a:t>expenses (expense item)</a:t>
            </a:r>
          </a:p>
          <a:p>
            <a:r>
              <a:rPr lang="en-GB" sz="1800" dirty="0" smtClean="0">
                <a:solidFill>
                  <a:schemeClr val="bg2">
                    <a:lumMod val="75000"/>
                  </a:schemeClr>
                </a:solidFill>
              </a:rPr>
              <a:t>Bank </a:t>
            </a:r>
            <a:r>
              <a:rPr lang="en-GB" sz="1800" dirty="0">
                <a:solidFill>
                  <a:schemeClr val="bg2">
                    <a:lumMod val="75000"/>
                  </a:schemeClr>
                </a:solidFill>
              </a:rPr>
              <a:t>charges (expense item)</a:t>
            </a:r>
          </a:p>
          <a:p>
            <a:r>
              <a:rPr lang="en-GB" sz="1800" dirty="0" smtClean="0">
                <a:solidFill>
                  <a:schemeClr val="bg2">
                    <a:lumMod val="75000"/>
                  </a:schemeClr>
                </a:solidFill>
              </a:rPr>
              <a:t>Motor </a:t>
            </a:r>
            <a:r>
              <a:rPr lang="en-GB" sz="1800" dirty="0">
                <a:solidFill>
                  <a:schemeClr val="bg2">
                    <a:lumMod val="75000"/>
                  </a:schemeClr>
                </a:solidFill>
              </a:rPr>
              <a:t>expenses (expense item</a:t>
            </a:r>
            <a:r>
              <a:rPr lang="en-GB" sz="1800" dirty="0" smtClean="0">
                <a:solidFill>
                  <a:schemeClr val="bg2">
                    <a:lumMod val="75000"/>
                  </a:schemeClr>
                </a:solidFill>
              </a:rPr>
              <a:t>)</a:t>
            </a:r>
          </a:p>
          <a:p>
            <a:r>
              <a:rPr lang="en-GB" sz="1800" dirty="0" smtClean="0">
                <a:solidFill>
                  <a:schemeClr val="bg2">
                    <a:lumMod val="75000"/>
                  </a:schemeClr>
                </a:solidFill>
              </a:rPr>
              <a:t>Telephone </a:t>
            </a:r>
            <a:r>
              <a:rPr lang="en-GB" sz="1800" dirty="0">
                <a:solidFill>
                  <a:schemeClr val="bg2">
                    <a:lumMod val="75000"/>
                  </a:schemeClr>
                </a:solidFill>
              </a:rPr>
              <a:t>expenses (expense item</a:t>
            </a:r>
            <a:r>
              <a:rPr lang="en-GB" sz="1800" dirty="0" smtClean="0">
                <a:solidFill>
                  <a:schemeClr val="bg2">
                    <a:lumMod val="75000"/>
                  </a:schemeClr>
                </a:solidFill>
              </a:rPr>
              <a:t>)</a:t>
            </a:r>
          </a:p>
          <a:p>
            <a:r>
              <a:rPr lang="en-GB" sz="1800" dirty="0" smtClean="0">
                <a:solidFill>
                  <a:srgbClr val="FFFF00"/>
                </a:solidFill>
              </a:rPr>
              <a:t>Sales (income or revenue item)</a:t>
            </a:r>
          </a:p>
          <a:p>
            <a:r>
              <a:rPr lang="en-GB" sz="1800" dirty="0" smtClean="0">
                <a:solidFill>
                  <a:srgbClr val="FFFF00"/>
                </a:solidFill>
              </a:rPr>
              <a:t>Total cash or bank overdraft </a:t>
            </a:r>
            <a:endParaRPr lang="en-GB" sz="2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3729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2.96296E-6 L 0.14966 0.36505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483" y="182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6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7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2" presetClass="exit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Scale>
                                      <p:cBhvr>
                                        <p:cTn id="63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250000" y="250000"/>
                                    </p:animScale>
                                    <p:animMotion origin="layout" path="M 0.0000 0.0000 C 0.03802 0.0 0.1441 0.02341 0.1826 0.0915 C 0.22118 0.15964 0.24705 0.31256 0.2318 0.4083 C 0.21649 0.50394 0.20747 0.57948 0.0908 0.6661 C -0.02552 0.75279 -0.37517 0.88508 -0.4674 0.9289" pathEditMode="relative" ptsTypes="">
                                      <p:cBhvr>
                                        <p:cTn id="64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900" decel="100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900" decel="100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900" decel="1000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900" decel="100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"/>
                                  </p:iterate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08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09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"/>
                                  </p:iterate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6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7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2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1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1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1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1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1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1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1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1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1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1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1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1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1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3" dur="500" fill="hold"/>
                                        <p:tgtEl>
                                          <p:spTgt spid="1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500" fill="hold"/>
                                        <p:tgtEl>
                                          <p:spTgt spid="1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 animBg="1"/>
      <p:bldP spid="12" grpId="1" animBg="1"/>
      <p:bldP spid="12" grpId="2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05309" y="692696"/>
            <a:ext cx="7416824" cy="29854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u="sng" dirty="0">
                <a:solidFill>
                  <a:srgbClr val="0099FF"/>
                </a:solidFill>
                <a:latin typeface="+mj-lt"/>
              </a:rPr>
              <a:t>A journal entry contains</a:t>
            </a:r>
            <a:r>
              <a:rPr lang="en-GB" b="1" u="sng" dirty="0" smtClean="0">
                <a:solidFill>
                  <a:srgbClr val="0099FF"/>
                </a:solidFill>
                <a:latin typeface="+mj-lt"/>
              </a:rPr>
              <a:t>:</a:t>
            </a:r>
          </a:p>
          <a:p>
            <a:endParaRPr lang="en-GB" sz="1400" i="1" u="sng" dirty="0">
              <a:solidFill>
                <a:srgbClr val="0099FF"/>
              </a:solidFill>
            </a:endParaRPr>
          </a:p>
          <a:p>
            <a:pPr>
              <a:buFont typeface="Wingdings" pitchFamily="2" charset="2"/>
              <a:buNone/>
            </a:pPr>
            <a:r>
              <a:rPr lang="en-GB" dirty="0" smtClean="0">
                <a:solidFill>
                  <a:srgbClr val="00B050"/>
                </a:solidFill>
              </a:rPr>
              <a:t>The </a:t>
            </a:r>
            <a:r>
              <a:rPr lang="en-GB" dirty="0">
                <a:solidFill>
                  <a:srgbClr val="00B050"/>
                </a:solidFill>
              </a:rPr>
              <a:t>date</a:t>
            </a:r>
          </a:p>
          <a:p>
            <a:pPr>
              <a:buFont typeface="Wingdings" pitchFamily="2" charset="2"/>
              <a:buNone/>
            </a:pPr>
            <a:r>
              <a:rPr lang="en-GB" dirty="0" smtClean="0">
                <a:solidFill>
                  <a:srgbClr val="00B050"/>
                </a:solidFill>
              </a:rPr>
              <a:t>The </a:t>
            </a:r>
            <a:r>
              <a:rPr lang="en-GB" dirty="0">
                <a:solidFill>
                  <a:srgbClr val="00B050"/>
                </a:solidFill>
              </a:rPr>
              <a:t>account to be debited and the amount</a:t>
            </a:r>
          </a:p>
          <a:p>
            <a:pPr>
              <a:buFont typeface="Wingdings" pitchFamily="2" charset="2"/>
              <a:buNone/>
            </a:pPr>
            <a:r>
              <a:rPr lang="en-GB" dirty="0" smtClean="0">
                <a:solidFill>
                  <a:srgbClr val="00B050"/>
                </a:solidFill>
              </a:rPr>
              <a:t>The </a:t>
            </a:r>
            <a:r>
              <a:rPr lang="en-GB" dirty="0">
                <a:solidFill>
                  <a:srgbClr val="00B050"/>
                </a:solidFill>
              </a:rPr>
              <a:t>account to be credited and the amount</a:t>
            </a:r>
          </a:p>
          <a:p>
            <a:pPr>
              <a:buFont typeface="Wingdings" pitchFamily="2" charset="2"/>
              <a:buNone/>
            </a:pPr>
            <a:r>
              <a:rPr lang="en-GB" dirty="0" smtClean="0">
                <a:solidFill>
                  <a:srgbClr val="0033CC"/>
                </a:solidFill>
              </a:rPr>
              <a:t>An </a:t>
            </a:r>
            <a:r>
              <a:rPr lang="en-GB" dirty="0">
                <a:solidFill>
                  <a:srgbClr val="0033CC"/>
                </a:solidFill>
              </a:rPr>
              <a:t>explanation of the transaction</a:t>
            </a:r>
          </a:p>
          <a:p>
            <a:pPr>
              <a:buFont typeface="Wingdings" pitchFamily="2" charset="2"/>
              <a:buNone/>
            </a:pPr>
            <a:r>
              <a:rPr lang="en-GB" dirty="0" smtClean="0">
                <a:solidFill>
                  <a:schemeClr val="bg2">
                    <a:lumMod val="75000"/>
                  </a:schemeClr>
                </a:solidFill>
              </a:rPr>
              <a:t>A </a:t>
            </a:r>
            <a:r>
              <a:rPr lang="en-GB" dirty="0">
                <a:solidFill>
                  <a:schemeClr val="bg2">
                    <a:lumMod val="75000"/>
                  </a:schemeClr>
                </a:solidFill>
              </a:rPr>
              <a:t>folio reference to the source documents</a:t>
            </a: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3287721" y="144016"/>
            <a:ext cx="2696344" cy="548680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accent2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accent2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accent2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+mn-lt"/>
              </a:defRPr>
            </a:lvl9pPr>
          </a:lstStyle>
          <a:p>
            <a:pPr marL="0" indent="0">
              <a:buNone/>
            </a:pPr>
            <a:r>
              <a:rPr lang="en-GB" b="1" i="1" kern="0" dirty="0" smtClean="0">
                <a:solidFill>
                  <a:srgbClr val="00B050"/>
                </a:solidFill>
              </a:rPr>
              <a:t>The journal</a:t>
            </a:r>
            <a:endParaRPr lang="en-GB" b="1" i="1" kern="0" dirty="0">
              <a:solidFill>
                <a:srgbClr val="00B050"/>
              </a:solidFill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2555776" y="567165"/>
            <a:ext cx="4273715" cy="489498"/>
          </a:xfrm>
          <a:prstGeom prst="rect">
            <a:avLst/>
          </a:prstGeom>
        </p:spPr>
        <p:txBody>
          <a:bodyPr anchorCtr="0"/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FFFF99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FFFF99"/>
                </a:solidFill>
                <a:latin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FFFF99"/>
                </a:solidFill>
                <a:latin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FFFF99"/>
                </a:solidFill>
                <a:latin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FFFF99"/>
                </a:solidFill>
                <a:latin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FFFF99"/>
                </a:solidFill>
                <a:latin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FFFF99"/>
                </a:solidFill>
                <a:latin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FFFF99"/>
                </a:solidFill>
                <a:latin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FFFF99"/>
                </a:solidFill>
                <a:latin typeface="Arial" charset="0"/>
              </a:defRPr>
            </a:lvl9pPr>
          </a:lstStyle>
          <a:p>
            <a:r>
              <a:rPr lang="en-GB" sz="2400" b="1" kern="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Typical uses of the journal</a:t>
            </a:r>
            <a:endParaRPr lang="en-US" sz="2400" b="1" kern="0" dirty="0">
              <a:solidFill>
                <a:schemeClr val="tx2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179512" y="1052736"/>
            <a:ext cx="8376598" cy="1872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accent2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accent2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accent2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+mn-lt"/>
              </a:defRPr>
            </a:lvl9pPr>
          </a:lstStyle>
          <a:p>
            <a:pPr marL="0" indent="0">
              <a:buNone/>
            </a:pPr>
            <a:r>
              <a:rPr lang="en-GB" sz="2400" kern="0" dirty="0" smtClean="0"/>
              <a:t>The purchase and sale of fixed assets.</a:t>
            </a:r>
          </a:p>
          <a:p>
            <a:pPr marL="0" indent="0">
              <a:buNone/>
            </a:pPr>
            <a:r>
              <a:rPr lang="en-GB" sz="2400" kern="0" dirty="0" smtClean="0"/>
              <a:t>Writing-off bad debts.</a:t>
            </a:r>
          </a:p>
          <a:p>
            <a:pPr marL="0" indent="0">
              <a:buNone/>
            </a:pPr>
            <a:r>
              <a:rPr lang="en-GB" sz="2400" kern="0" dirty="0" smtClean="0"/>
              <a:t>The correction of errors in the ledger accounts.</a:t>
            </a:r>
          </a:p>
          <a:p>
            <a:pPr marL="0" indent="0">
              <a:buNone/>
            </a:pPr>
            <a:r>
              <a:rPr lang="en-GB" sz="2400" kern="0" dirty="0" smtClean="0"/>
              <a:t>Adjustments to any of the entries in the ledgers.</a:t>
            </a:r>
            <a:endParaRPr lang="en-US" sz="2400" kern="0" dirty="0"/>
          </a:p>
        </p:txBody>
      </p:sp>
      <p:pic>
        <p:nvPicPr>
          <p:cNvPr id="7" name="Picture 2" descr="Y:\Graphics\Powerpoint\PE_UK\PE312-WOOD_12e\Final files\GIF\ch17\page193-1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8776" y="3501008"/>
            <a:ext cx="8039099" cy="1784268"/>
          </a:xfrm>
          <a:prstGeom prst="rect">
            <a:avLst/>
          </a:prstGeom>
          <a:noFill/>
        </p:spPr>
      </p:pic>
      <p:pic>
        <p:nvPicPr>
          <p:cNvPr id="9" name="Picture 2" descr="Y:\Graphics\Powerpoint\PE_UK\PE312-WOOD_12e\Final files\GIF\ch17\page195-1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227" y="3678129"/>
            <a:ext cx="8042566" cy="1767095"/>
          </a:xfrm>
          <a:prstGeom prst="rect">
            <a:avLst/>
          </a:prstGeom>
          <a:noFill/>
        </p:spPr>
      </p:pic>
      <p:pic>
        <p:nvPicPr>
          <p:cNvPr id="10" name="Picture 2" descr="Y:\Graphics\Powerpoint\PE_UK\PE312-WOOD_12e\Final files\GIF\ch17\page195-5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3678129"/>
            <a:ext cx="8068363" cy="1767095"/>
          </a:xfrm>
          <a:prstGeom prst="rect">
            <a:avLst/>
          </a:prstGeom>
          <a:noFill/>
        </p:spPr>
      </p:pic>
      <p:sp>
        <p:nvSpPr>
          <p:cNvPr id="11" name="Rectangle 10"/>
          <p:cNvSpPr/>
          <p:nvPr/>
        </p:nvSpPr>
        <p:spPr>
          <a:xfrm>
            <a:off x="231190" y="1056663"/>
            <a:ext cx="853968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Font typeface="Wingdings" pitchFamily="2" charset="2"/>
              <a:buNone/>
            </a:pPr>
            <a:r>
              <a:rPr lang="en-GB" sz="1600" dirty="0"/>
              <a:t>We had not yet paid for an office printer we bought on credit for £310 because it was not working properly when installed. On 12 July 2013 we returned it to the supplier, RS Ltd. An allowance of £310 was offered by the supplier and accepted. As a result, we no longer owe the supplier anything for the printer.</a:t>
            </a:r>
            <a:endParaRPr lang="en-US" sz="1600" dirty="0"/>
          </a:p>
        </p:txBody>
      </p:sp>
      <p:sp>
        <p:nvSpPr>
          <p:cNvPr id="12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/>
          <a:p>
            <a:pPr>
              <a:defRPr/>
            </a:pPr>
            <a:r>
              <a:rPr lang="en-GB" dirty="0" smtClean="0"/>
              <a:t>A</a:t>
            </a:r>
            <a:r>
              <a:rPr lang="el-GR" dirty="0" smtClean="0"/>
              <a:t>Ω</a:t>
            </a:r>
            <a:endParaRPr lang="en-GB" dirty="0"/>
          </a:p>
        </p:txBody>
      </p:sp>
      <p:pic>
        <p:nvPicPr>
          <p:cNvPr id="13" name="Picture 3" descr="Y:\Graphics\Powerpoint\PE_UK\PE312-WOOD_12e\Final files\GIF\ch17\page199-3.gi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6354" y="2098089"/>
            <a:ext cx="8062913" cy="2023007"/>
          </a:xfrm>
          <a:prstGeom prst="rect">
            <a:avLst/>
          </a:prstGeom>
          <a:noFill/>
        </p:spPr>
      </p:pic>
      <p:pic>
        <p:nvPicPr>
          <p:cNvPr id="14" name="Picture 2" descr="Y:\Graphics\Powerpoint\PE_UK\PE312-WOOD_12e\Final files\GIF\ch17\page199-2.gi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5628" y="4335317"/>
            <a:ext cx="8062913" cy="176486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56902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 tmFilter="0,0; .5, 1; 1, 1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 tmFilter="0,0; .5, 1; 1, 1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 tmFilter="0,0; .5, 1; 1, 1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 tmFilter="0,0; .5, 1; 1, 1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5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-0.0500*(ppt_x*0.9511+(1-ppt_y)*0.3090)"/>
                                          </p:val>
                                        </p:tav>
                                        <p:tav tm="10000">
                                          <p:val>
                                            <p:strVal val="ppt_x+-0.1000*(ppt_x*0.8090+(1-ppt_y)*0.5878)"/>
                                          </p:val>
                                        </p:tav>
                                        <p:tav tm="15000">
                                          <p:val>
                                            <p:strVal val="ppt_x+-0.1500*(ppt_x*0.5878+(1-ppt_y)*0.8090)"/>
                                          </p:val>
                                        </p:tav>
                                        <p:tav tm="20000">
                                          <p:val>
                                            <p:strVal val="ppt_x+-0.2000*(ppt_x*0.3090+(1-ppt_y)*0.9511)"/>
                                          </p:val>
                                        </p:tav>
                                        <p:tav tm="25000">
                                          <p:val>
                                            <p:strVal val="ppt_x+-0.2500*(ppt_x*-0.0000+(1-ppt_y)*1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x+-0.3000*(ppt_x*-0.3090+(1-ppt_y)*0.9511)"/>
                                          </p:val>
                                        </p:tav>
                                        <p:tav tm="35000">
                                          <p:val>
                                            <p:strVal val="ppt_x+-0.3500*(ppt_x*-0.5878+(1-ppt_y)*0.8090)"/>
                                          </p:val>
                                        </p:tav>
                                        <p:tav tm="40000">
                                          <p:val>
                                            <p:strVal val="ppt_x+-0.4000*(ppt_x*-0.8090+(1-ppt_y)*0.5878)"/>
                                          </p:val>
                                        </p:tav>
                                        <p:tav tm="45000">
                                          <p:val>
                                            <p:strVal val="ppt_x+-0.4500*(ppt_x*-0.9511+(1-ppt_y)*0.3090)"/>
                                          </p:val>
                                        </p:tav>
                                        <p:tav tm="50000">
                                          <p:val>
                                            <p:strVal val="ppt_x+-0.5000*(ppt_x*-1.0000+(1-ppt_y)*-0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x+-0.5500*(ppt_x*-0.9511+(1-ppt_y)*-0.3090)"/>
                                          </p:val>
                                        </p:tav>
                                        <p:tav tm="60000">
                                          <p:val>
                                            <p:strVal val="ppt_x+-0.6000*(ppt_x*-0.8090+(1-ppt_y)*-0.5878)"/>
                                          </p:val>
                                        </p:tav>
                                        <p:tav tm="65000">
                                          <p:val>
                                            <p:strVal val="ppt_x+-0.6500*(ppt_x*-0.5878+(1-ppt_y)*-0.8090)"/>
                                          </p:val>
                                        </p:tav>
                                        <p:tav tm="70000">
                                          <p:val>
                                            <p:strVal val="ppt_x+-0.7000*(ppt_x*-0.3090+(1-ppt_y)*-0.9511)"/>
                                          </p:val>
                                        </p:tav>
                                        <p:tav tm="75000">
                                          <p:val>
                                            <p:strVal val="ppt_x+-0.7500*(ppt_x*0.0000+(1-ppt_y)*-1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x+-0.8000*(ppt_x*0.3090+(1-ppt_y)*-0.9511)"/>
                                          </p:val>
                                        </p:tav>
                                        <p:tav tm="85000">
                                          <p:val>
                                            <p:strVal val="ppt_x+-0.8500*(ppt_x*0.5878+(1-ppt_y)*-0.8090)"/>
                                          </p:val>
                                        </p:tav>
                                        <p:tav tm="90000">
                                          <p:val>
                                            <p:strVal val="ppt_x+-0.9000*(ppt_x*0.8090+(1-ppt_y)*-0.5878)"/>
                                          </p:val>
                                        </p:tav>
                                        <p:tav tm="95000">
                                          <p:val>
                                            <p:strVal val="ppt_x+-0.9500*(ppt_x*0.9511+(1-ppt_y)*-0.3090)"/>
                                          </p:val>
                                        </p:tav>
                                        <p:tav tm="100000">
                                          <p:val>
                                            <p:strVal val="ppt_x+-1.0000*(ppt_x*1.0000+(1-ppt_y)*0.0000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-0.0500*(ppt_x*0.3090-(1-ppt_y)*0.9511)"/>
                                          </p:val>
                                        </p:tav>
                                        <p:tav tm="10000">
                                          <p:val>
                                            <p:strVal val="ppt_y+-0.1000*(ppt_x*0.5878-(1-ppt_y)*0.8090)"/>
                                          </p:val>
                                        </p:tav>
                                        <p:tav tm="15000">
                                          <p:val>
                                            <p:strVal val="ppt_y+-0.1500*(ppt_x*0.8090-(1-ppt_y)*0.5878)"/>
                                          </p:val>
                                        </p:tav>
                                        <p:tav tm="20000">
                                          <p:val>
                                            <p:strVal val="ppt_y+-0.2000*(ppt_x*0.9511-(1-ppt_y)*0.3090)"/>
                                          </p:val>
                                        </p:tav>
                                        <p:tav tm="25000">
                                          <p:val>
                                            <p:strVal val="ppt_y+-0.2500*(ppt_x*1.0000-(1-ppt_y)*-0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y+-0.3000*(ppt_x*0.9511-(1-ppt_y)*-0.3090)"/>
                                          </p:val>
                                        </p:tav>
                                        <p:tav tm="35000">
                                          <p:val>
                                            <p:strVal val="ppt_y+-0.3500*(ppt_x*0.8090-(1-ppt_y)*-0.5878)"/>
                                          </p:val>
                                        </p:tav>
                                        <p:tav tm="40000">
                                          <p:val>
                                            <p:strVal val="ppt_y+-0.4000*(ppt_x*0.5878-(1-ppt_y)*-0.8090)"/>
                                          </p:val>
                                        </p:tav>
                                        <p:tav tm="45000">
                                          <p:val>
                                            <p:strVal val="ppt_y+-0.4500*(ppt_x*0.3090-(1-ppt_y)*-0.9511)"/>
                                          </p:val>
                                        </p:tav>
                                        <p:tav tm="50000">
                                          <p:val>
                                            <p:strVal val="ppt_y+-0.5000*(ppt_x*-0.0000-(1-ppt_y)*-1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y+-0.5500*(ppt_x*-0.3090-(1-ppt_y)*-0.9511)"/>
                                          </p:val>
                                        </p:tav>
                                        <p:tav tm="60000">
                                          <p:val>
                                            <p:strVal val="ppt_y+-0.6000*(ppt_x*-0.5878-(1-ppt_y)*-0.8090)"/>
                                          </p:val>
                                        </p:tav>
                                        <p:tav tm="65000">
                                          <p:val>
                                            <p:strVal val="ppt_y+-0.6500*(ppt_x*-0.8090-(1-ppt_y)*-0.5878)"/>
                                          </p:val>
                                        </p:tav>
                                        <p:tav tm="70000">
                                          <p:val>
                                            <p:strVal val="ppt_y+-0.7000*(ppt_x*-0.9511-(1-ppt_y)*-0.3090)"/>
                                          </p:val>
                                        </p:tav>
                                        <p:tav tm="75000">
                                          <p:val>
                                            <p:strVal val="ppt_y+-0.7500*(ppt_x*-1.0000-(1-ppt_y)*0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y+-0.8000*(ppt_x*-0.9511-(1-ppt_y)*0.3090)"/>
                                          </p:val>
                                        </p:tav>
                                        <p:tav tm="85000">
                                          <p:val>
                                            <p:strVal val="ppt_y+-0.8500*(ppt_x*-0.8090-(1-ppt_y)*0.5878)"/>
                                          </p:val>
                                        </p:tav>
                                        <p:tav tm="90000">
                                          <p:val>
                                            <p:strVal val="ppt_y+-0.9000*(ppt_x*-0.5878-(1-ppt_y)*0.8090)"/>
                                          </p:val>
                                        </p:tav>
                                        <p:tav tm="95000">
                                          <p:val>
                                            <p:strVal val="ppt_y+-0.9500*(ppt_x*-0.3090-(1-ppt_y)*0.9511)"/>
                                          </p:val>
                                        </p:tav>
                                        <p:tav tm="100000">
                                          <p:val>
                                            <p:strVal val="ppt_y+-1.0000*(ppt_x*0.0000-(1-ppt_y)*1.0000)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5" presetClass="exit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-0.0500*(ppt_x*0.9511+(1-ppt_y)*0.3090)"/>
                                          </p:val>
                                        </p:tav>
                                        <p:tav tm="10000">
                                          <p:val>
                                            <p:strVal val="ppt_x+-0.1000*(ppt_x*0.8090+(1-ppt_y)*0.5878)"/>
                                          </p:val>
                                        </p:tav>
                                        <p:tav tm="15000">
                                          <p:val>
                                            <p:strVal val="ppt_x+-0.1500*(ppt_x*0.5878+(1-ppt_y)*0.8090)"/>
                                          </p:val>
                                        </p:tav>
                                        <p:tav tm="20000">
                                          <p:val>
                                            <p:strVal val="ppt_x+-0.2000*(ppt_x*0.3090+(1-ppt_y)*0.9511)"/>
                                          </p:val>
                                        </p:tav>
                                        <p:tav tm="25000">
                                          <p:val>
                                            <p:strVal val="ppt_x+-0.2500*(ppt_x*-0.0000+(1-ppt_y)*1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x+-0.3000*(ppt_x*-0.3090+(1-ppt_y)*0.9511)"/>
                                          </p:val>
                                        </p:tav>
                                        <p:tav tm="35000">
                                          <p:val>
                                            <p:strVal val="ppt_x+-0.3500*(ppt_x*-0.5878+(1-ppt_y)*0.8090)"/>
                                          </p:val>
                                        </p:tav>
                                        <p:tav tm="40000">
                                          <p:val>
                                            <p:strVal val="ppt_x+-0.4000*(ppt_x*-0.8090+(1-ppt_y)*0.5878)"/>
                                          </p:val>
                                        </p:tav>
                                        <p:tav tm="45000">
                                          <p:val>
                                            <p:strVal val="ppt_x+-0.4500*(ppt_x*-0.9511+(1-ppt_y)*0.3090)"/>
                                          </p:val>
                                        </p:tav>
                                        <p:tav tm="50000">
                                          <p:val>
                                            <p:strVal val="ppt_x+-0.5000*(ppt_x*-1.0000+(1-ppt_y)*-0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x+-0.5500*(ppt_x*-0.9511+(1-ppt_y)*-0.3090)"/>
                                          </p:val>
                                        </p:tav>
                                        <p:tav tm="60000">
                                          <p:val>
                                            <p:strVal val="ppt_x+-0.6000*(ppt_x*-0.8090+(1-ppt_y)*-0.5878)"/>
                                          </p:val>
                                        </p:tav>
                                        <p:tav tm="65000">
                                          <p:val>
                                            <p:strVal val="ppt_x+-0.6500*(ppt_x*-0.5878+(1-ppt_y)*-0.8090)"/>
                                          </p:val>
                                        </p:tav>
                                        <p:tav tm="70000">
                                          <p:val>
                                            <p:strVal val="ppt_x+-0.7000*(ppt_x*-0.3090+(1-ppt_y)*-0.9511)"/>
                                          </p:val>
                                        </p:tav>
                                        <p:tav tm="75000">
                                          <p:val>
                                            <p:strVal val="ppt_x+-0.7500*(ppt_x*0.0000+(1-ppt_y)*-1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x+-0.8000*(ppt_x*0.3090+(1-ppt_y)*-0.9511)"/>
                                          </p:val>
                                        </p:tav>
                                        <p:tav tm="85000">
                                          <p:val>
                                            <p:strVal val="ppt_x+-0.8500*(ppt_x*0.5878+(1-ppt_y)*-0.8090)"/>
                                          </p:val>
                                        </p:tav>
                                        <p:tav tm="90000">
                                          <p:val>
                                            <p:strVal val="ppt_x+-0.9000*(ppt_x*0.8090+(1-ppt_y)*-0.5878)"/>
                                          </p:val>
                                        </p:tav>
                                        <p:tav tm="95000">
                                          <p:val>
                                            <p:strVal val="ppt_x+-0.9500*(ppt_x*0.9511+(1-ppt_y)*-0.3090)"/>
                                          </p:val>
                                        </p:tav>
                                        <p:tav tm="100000">
                                          <p:val>
                                            <p:strVal val="ppt_x+-1.0000*(ppt_x*1.0000+(1-ppt_y)*0.0000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-0.0500*(ppt_x*0.3090-(1-ppt_y)*0.9511)"/>
                                          </p:val>
                                        </p:tav>
                                        <p:tav tm="10000">
                                          <p:val>
                                            <p:strVal val="ppt_y+-0.1000*(ppt_x*0.5878-(1-ppt_y)*0.8090)"/>
                                          </p:val>
                                        </p:tav>
                                        <p:tav tm="15000">
                                          <p:val>
                                            <p:strVal val="ppt_y+-0.1500*(ppt_x*0.8090-(1-ppt_y)*0.5878)"/>
                                          </p:val>
                                        </p:tav>
                                        <p:tav tm="20000">
                                          <p:val>
                                            <p:strVal val="ppt_y+-0.2000*(ppt_x*0.9511-(1-ppt_y)*0.3090)"/>
                                          </p:val>
                                        </p:tav>
                                        <p:tav tm="25000">
                                          <p:val>
                                            <p:strVal val="ppt_y+-0.2500*(ppt_x*1.0000-(1-ppt_y)*-0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y+-0.3000*(ppt_x*0.9511-(1-ppt_y)*-0.3090)"/>
                                          </p:val>
                                        </p:tav>
                                        <p:tav tm="35000">
                                          <p:val>
                                            <p:strVal val="ppt_y+-0.3500*(ppt_x*0.8090-(1-ppt_y)*-0.5878)"/>
                                          </p:val>
                                        </p:tav>
                                        <p:tav tm="40000">
                                          <p:val>
                                            <p:strVal val="ppt_y+-0.4000*(ppt_x*0.5878-(1-ppt_y)*-0.8090)"/>
                                          </p:val>
                                        </p:tav>
                                        <p:tav tm="45000">
                                          <p:val>
                                            <p:strVal val="ppt_y+-0.4500*(ppt_x*0.3090-(1-ppt_y)*-0.9511)"/>
                                          </p:val>
                                        </p:tav>
                                        <p:tav tm="50000">
                                          <p:val>
                                            <p:strVal val="ppt_y+-0.5000*(ppt_x*-0.0000-(1-ppt_y)*-1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y+-0.5500*(ppt_x*-0.3090-(1-ppt_y)*-0.9511)"/>
                                          </p:val>
                                        </p:tav>
                                        <p:tav tm="60000">
                                          <p:val>
                                            <p:strVal val="ppt_y+-0.6000*(ppt_x*-0.5878-(1-ppt_y)*-0.8090)"/>
                                          </p:val>
                                        </p:tav>
                                        <p:tav tm="65000">
                                          <p:val>
                                            <p:strVal val="ppt_y+-0.6500*(ppt_x*-0.8090-(1-ppt_y)*-0.5878)"/>
                                          </p:val>
                                        </p:tav>
                                        <p:tav tm="70000">
                                          <p:val>
                                            <p:strVal val="ppt_y+-0.7000*(ppt_x*-0.9511-(1-ppt_y)*-0.3090)"/>
                                          </p:val>
                                        </p:tav>
                                        <p:tav tm="75000">
                                          <p:val>
                                            <p:strVal val="ppt_y+-0.7500*(ppt_x*-1.0000-(1-ppt_y)*0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y+-0.8000*(ppt_x*-0.9511-(1-ppt_y)*0.3090)"/>
                                          </p:val>
                                        </p:tav>
                                        <p:tav tm="85000">
                                          <p:val>
                                            <p:strVal val="ppt_y+-0.8500*(ppt_x*-0.8090-(1-ppt_y)*0.5878)"/>
                                          </p:val>
                                        </p:tav>
                                        <p:tav tm="90000">
                                          <p:val>
                                            <p:strVal val="ppt_y+-0.9000*(ppt_x*-0.5878-(1-ppt_y)*0.8090)"/>
                                          </p:val>
                                        </p:tav>
                                        <p:tav tm="95000">
                                          <p:val>
                                            <p:strVal val="ppt_y+-0.9500*(ppt_x*-0.3090-(1-ppt_y)*0.9511)"/>
                                          </p:val>
                                        </p:tav>
                                        <p:tav tm="100000">
                                          <p:val>
                                            <p:strVal val="ppt_y+-1.0000*(ppt_x*0.0000-(1-ppt_y)*1.0000)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5" presetClass="exit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-0.0500*(ppt_x*0.9511+(1-ppt_y)*0.3090)"/>
                                          </p:val>
                                        </p:tav>
                                        <p:tav tm="10000">
                                          <p:val>
                                            <p:strVal val="ppt_x+-0.1000*(ppt_x*0.8090+(1-ppt_y)*0.5878)"/>
                                          </p:val>
                                        </p:tav>
                                        <p:tav tm="15000">
                                          <p:val>
                                            <p:strVal val="ppt_x+-0.1500*(ppt_x*0.5878+(1-ppt_y)*0.8090)"/>
                                          </p:val>
                                        </p:tav>
                                        <p:tav tm="20000">
                                          <p:val>
                                            <p:strVal val="ppt_x+-0.2000*(ppt_x*0.3090+(1-ppt_y)*0.9511)"/>
                                          </p:val>
                                        </p:tav>
                                        <p:tav tm="25000">
                                          <p:val>
                                            <p:strVal val="ppt_x+-0.2500*(ppt_x*-0.0000+(1-ppt_y)*1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x+-0.3000*(ppt_x*-0.3090+(1-ppt_y)*0.9511)"/>
                                          </p:val>
                                        </p:tav>
                                        <p:tav tm="35000">
                                          <p:val>
                                            <p:strVal val="ppt_x+-0.3500*(ppt_x*-0.5878+(1-ppt_y)*0.8090)"/>
                                          </p:val>
                                        </p:tav>
                                        <p:tav tm="40000">
                                          <p:val>
                                            <p:strVal val="ppt_x+-0.4000*(ppt_x*-0.8090+(1-ppt_y)*0.5878)"/>
                                          </p:val>
                                        </p:tav>
                                        <p:tav tm="45000">
                                          <p:val>
                                            <p:strVal val="ppt_x+-0.4500*(ppt_x*-0.9511+(1-ppt_y)*0.3090)"/>
                                          </p:val>
                                        </p:tav>
                                        <p:tav tm="50000">
                                          <p:val>
                                            <p:strVal val="ppt_x+-0.5000*(ppt_x*-1.0000+(1-ppt_y)*-0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x+-0.5500*(ppt_x*-0.9511+(1-ppt_y)*-0.3090)"/>
                                          </p:val>
                                        </p:tav>
                                        <p:tav tm="60000">
                                          <p:val>
                                            <p:strVal val="ppt_x+-0.6000*(ppt_x*-0.8090+(1-ppt_y)*-0.5878)"/>
                                          </p:val>
                                        </p:tav>
                                        <p:tav tm="65000">
                                          <p:val>
                                            <p:strVal val="ppt_x+-0.6500*(ppt_x*-0.5878+(1-ppt_y)*-0.8090)"/>
                                          </p:val>
                                        </p:tav>
                                        <p:tav tm="70000">
                                          <p:val>
                                            <p:strVal val="ppt_x+-0.7000*(ppt_x*-0.3090+(1-ppt_y)*-0.9511)"/>
                                          </p:val>
                                        </p:tav>
                                        <p:tav tm="75000">
                                          <p:val>
                                            <p:strVal val="ppt_x+-0.7500*(ppt_x*0.0000+(1-ppt_y)*-1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x+-0.8000*(ppt_x*0.3090+(1-ppt_y)*-0.9511)"/>
                                          </p:val>
                                        </p:tav>
                                        <p:tav tm="85000">
                                          <p:val>
                                            <p:strVal val="ppt_x+-0.8500*(ppt_x*0.5878+(1-ppt_y)*-0.8090)"/>
                                          </p:val>
                                        </p:tav>
                                        <p:tav tm="90000">
                                          <p:val>
                                            <p:strVal val="ppt_x+-0.9000*(ppt_x*0.8090+(1-ppt_y)*-0.5878)"/>
                                          </p:val>
                                        </p:tav>
                                        <p:tav tm="95000">
                                          <p:val>
                                            <p:strVal val="ppt_x+-0.9500*(ppt_x*0.9511+(1-ppt_y)*-0.3090)"/>
                                          </p:val>
                                        </p:tav>
                                        <p:tav tm="100000">
                                          <p:val>
                                            <p:strVal val="ppt_x+-1.0000*(ppt_x*1.0000+(1-ppt_y)*0.0000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-0.0500*(ppt_x*0.3090-(1-ppt_y)*0.9511)"/>
                                          </p:val>
                                        </p:tav>
                                        <p:tav tm="10000">
                                          <p:val>
                                            <p:strVal val="ppt_y+-0.1000*(ppt_x*0.5878-(1-ppt_y)*0.8090)"/>
                                          </p:val>
                                        </p:tav>
                                        <p:tav tm="15000">
                                          <p:val>
                                            <p:strVal val="ppt_y+-0.1500*(ppt_x*0.8090-(1-ppt_y)*0.5878)"/>
                                          </p:val>
                                        </p:tav>
                                        <p:tav tm="20000">
                                          <p:val>
                                            <p:strVal val="ppt_y+-0.2000*(ppt_x*0.9511-(1-ppt_y)*0.3090)"/>
                                          </p:val>
                                        </p:tav>
                                        <p:tav tm="25000">
                                          <p:val>
                                            <p:strVal val="ppt_y+-0.2500*(ppt_x*1.0000-(1-ppt_y)*-0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y+-0.3000*(ppt_x*0.9511-(1-ppt_y)*-0.3090)"/>
                                          </p:val>
                                        </p:tav>
                                        <p:tav tm="35000">
                                          <p:val>
                                            <p:strVal val="ppt_y+-0.3500*(ppt_x*0.8090-(1-ppt_y)*-0.5878)"/>
                                          </p:val>
                                        </p:tav>
                                        <p:tav tm="40000">
                                          <p:val>
                                            <p:strVal val="ppt_y+-0.4000*(ppt_x*0.5878-(1-ppt_y)*-0.8090)"/>
                                          </p:val>
                                        </p:tav>
                                        <p:tav tm="45000">
                                          <p:val>
                                            <p:strVal val="ppt_y+-0.4500*(ppt_x*0.3090-(1-ppt_y)*-0.9511)"/>
                                          </p:val>
                                        </p:tav>
                                        <p:tav tm="50000">
                                          <p:val>
                                            <p:strVal val="ppt_y+-0.5000*(ppt_x*-0.0000-(1-ppt_y)*-1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y+-0.5500*(ppt_x*-0.3090-(1-ppt_y)*-0.9511)"/>
                                          </p:val>
                                        </p:tav>
                                        <p:tav tm="60000">
                                          <p:val>
                                            <p:strVal val="ppt_y+-0.6000*(ppt_x*-0.5878-(1-ppt_y)*-0.8090)"/>
                                          </p:val>
                                        </p:tav>
                                        <p:tav tm="65000">
                                          <p:val>
                                            <p:strVal val="ppt_y+-0.6500*(ppt_x*-0.8090-(1-ppt_y)*-0.5878)"/>
                                          </p:val>
                                        </p:tav>
                                        <p:tav tm="70000">
                                          <p:val>
                                            <p:strVal val="ppt_y+-0.7000*(ppt_x*-0.9511-(1-ppt_y)*-0.3090)"/>
                                          </p:val>
                                        </p:tav>
                                        <p:tav tm="75000">
                                          <p:val>
                                            <p:strVal val="ppt_y+-0.7500*(ppt_x*-1.0000-(1-ppt_y)*0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y+-0.8000*(ppt_x*-0.9511-(1-ppt_y)*0.3090)"/>
                                          </p:val>
                                        </p:tav>
                                        <p:tav tm="85000">
                                          <p:val>
                                            <p:strVal val="ppt_y+-0.8500*(ppt_x*-0.8090-(1-ppt_y)*0.5878)"/>
                                          </p:val>
                                        </p:tav>
                                        <p:tav tm="90000">
                                          <p:val>
                                            <p:strVal val="ppt_y+-0.9000*(ppt_x*-0.5878-(1-ppt_y)*0.8090)"/>
                                          </p:val>
                                        </p:tav>
                                        <p:tav tm="95000">
                                          <p:val>
                                            <p:strVal val="ppt_y+-0.9500*(ppt_x*-0.3090-(1-ppt_y)*0.9511)"/>
                                          </p:val>
                                        </p:tav>
                                        <p:tav tm="100000">
                                          <p:val>
                                            <p:strVal val="ppt_y+-1.0000*(ppt_x*0.0000-(1-ppt_y)*1.0000)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5" presetClass="exit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-0.0500*(ppt_x*0.9511+(1-ppt_y)*0.3090)"/>
                                          </p:val>
                                        </p:tav>
                                        <p:tav tm="10000">
                                          <p:val>
                                            <p:strVal val="ppt_x+-0.1000*(ppt_x*0.8090+(1-ppt_y)*0.5878)"/>
                                          </p:val>
                                        </p:tav>
                                        <p:tav tm="15000">
                                          <p:val>
                                            <p:strVal val="ppt_x+-0.1500*(ppt_x*0.5878+(1-ppt_y)*0.8090)"/>
                                          </p:val>
                                        </p:tav>
                                        <p:tav tm="20000">
                                          <p:val>
                                            <p:strVal val="ppt_x+-0.2000*(ppt_x*0.3090+(1-ppt_y)*0.9511)"/>
                                          </p:val>
                                        </p:tav>
                                        <p:tav tm="25000">
                                          <p:val>
                                            <p:strVal val="ppt_x+-0.2500*(ppt_x*-0.0000+(1-ppt_y)*1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x+-0.3000*(ppt_x*-0.3090+(1-ppt_y)*0.9511)"/>
                                          </p:val>
                                        </p:tav>
                                        <p:tav tm="35000">
                                          <p:val>
                                            <p:strVal val="ppt_x+-0.3500*(ppt_x*-0.5878+(1-ppt_y)*0.8090)"/>
                                          </p:val>
                                        </p:tav>
                                        <p:tav tm="40000">
                                          <p:val>
                                            <p:strVal val="ppt_x+-0.4000*(ppt_x*-0.8090+(1-ppt_y)*0.5878)"/>
                                          </p:val>
                                        </p:tav>
                                        <p:tav tm="45000">
                                          <p:val>
                                            <p:strVal val="ppt_x+-0.4500*(ppt_x*-0.9511+(1-ppt_y)*0.3090)"/>
                                          </p:val>
                                        </p:tav>
                                        <p:tav tm="50000">
                                          <p:val>
                                            <p:strVal val="ppt_x+-0.5000*(ppt_x*-1.0000+(1-ppt_y)*-0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x+-0.5500*(ppt_x*-0.9511+(1-ppt_y)*-0.3090)"/>
                                          </p:val>
                                        </p:tav>
                                        <p:tav tm="60000">
                                          <p:val>
                                            <p:strVal val="ppt_x+-0.6000*(ppt_x*-0.8090+(1-ppt_y)*-0.5878)"/>
                                          </p:val>
                                        </p:tav>
                                        <p:tav tm="65000">
                                          <p:val>
                                            <p:strVal val="ppt_x+-0.6500*(ppt_x*-0.5878+(1-ppt_y)*-0.8090)"/>
                                          </p:val>
                                        </p:tav>
                                        <p:tav tm="70000">
                                          <p:val>
                                            <p:strVal val="ppt_x+-0.7000*(ppt_x*-0.3090+(1-ppt_y)*-0.9511)"/>
                                          </p:val>
                                        </p:tav>
                                        <p:tav tm="75000">
                                          <p:val>
                                            <p:strVal val="ppt_x+-0.7500*(ppt_x*0.0000+(1-ppt_y)*-1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x+-0.8000*(ppt_x*0.3090+(1-ppt_y)*-0.9511)"/>
                                          </p:val>
                                        </p:tav>
                                        <p:tav tm="85000">
                                          <p:val>
                                            <p:strVal val="ppt_x+-0.8500*(ppt_x*0.5878+(1-ppt_y)*-0.8090)"/>
                                          </p:val>
                                        </p:tav>
                                        <p:tav tm="90000">
                                          <p:val>
                                            <p:strVal val="ppt_x+-0.9000*(ppt_x*0.8090+(1-ppt_y)*-0.5878)"/>
                                          </p:val>
                                        </p:tav>
                                        <p:tav tm="95000">
                                          <p:val>
                                            <p:strVal val="ppt_x+-0.9500*(ppt_x*0.9511+(1-ppt_y)*-0.3090)"/>
                                          </p:val>
                                        </p:tav>
                                        <p:tav tm="100000">
                                          <p:val>
                                            <p:strVal val="ppt_x+-1.0000*(ppt_x*1.0000+(1-ppt_y)*0.0000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-0.0500*(ppt_x*0.3090-(1-ppt_y)*0.9511)"/>
                                          </p:val>
                                        </p:tav>
                                        <p:tav tm="10000">
                                          <p:val>
                                            <p:strVal val="ppt_y+-0.1000*(ppt_x*0.5878-(1-ppt_y)*0.8090)"/>
                                          </p:val>
                                        </p:tav>
                                        <p:tav tm="15000">
                                          <p:val>
                                            <p:strVal val="ppt_y+-0.1500*(ppt_x*0.8090-(1-ppt_y)*0.5878)"/>
                                          </p:val>
                                        </p:tav>
                                        <p:tav tm="20000">
                                          <p:val>
                                            <p:strVal val="ppt_y+-0.2000*(ppt_x*0.9511-(1-ppt_y)*0.3090)"/>
                                          </p:val>
                                        </p:tav>
                                        <p:tav tm="25000">
                                          <p:val>
                                            <p:strVal val="ppt_y+-0.2500*(ppt_x*1.0000-(1-ppt_y)*-0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y+-0.3000*(ppt_x*0.9511-(1-ppt_y)*-0.3090)"/>
                                          </p:val>
                                        </p:tav>
                                        <p:tav tm="35000">
                                          <p:val>
                                            <p:strVal val="ppt_y+-0.3500*(ppt_x*0.8090-(1-ppt_y)*-0.5878)"/>
                                          </p:val>
                                        </p:tav>
                                        <p:tav tm="40000">
                                          <p:val>
                                            <p:strVal val="ppt_y+-0.4000*(ppt_x*0.5878-(1-ppt_y)*-0.8090)"/>
                                          </p:val>
                                        </p:tav>
                                        <p:tav tm="45000">
                                          <p:val>
                                            <p:strVal val="ppt_y+-0.4500*(ppt_x*0.3090-(1-ppt_y)*-0.9511)"/>
                                          </p:val>
                                        </p:tav>
                                        <p:tav tm="50000">
                                          <p:val>
                                            <p:strVal val="ppt_y+-0.5000*(ppt_x*-0.0000-(1-ppt_y)*-1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y+-0.5500*(ppt_x*-0.3090-(1-ppt_y)*-0.9511)"/>
                                          </p:val>
                                        </p:tav>
                                        <p:tav tm="60000">
                                          <p:val>
                                            <p:strVal val="ppt_y+-0.6000*(ppt_x*-0.5878-(1-ppt_y)*-0.8090)"/>
                                          </p:val>
                                        </p:tav>
                                        <p:tav tm="65000">
                                          <p:val>
                                            <p:strVal val="ppt_y+-0.6500*(ppt_x*-0.8090-(1-ppt_y)*-0.5878)"/>
                                          </p:val>
                                        </p:tav>
                                        <p:tav tm="70000">
                                          <p:val>
                                            <p:strVal val="ppt_y+-0.7000*(ppt_x*-0.9511-(1-ppt_y)*-0.3090)"/>
                                          </p:val>
                                        </p:tav>
                                        <p:tav tm="75000">
                                          <p:val>
                                            <p:strVal val="ppt_y+-0.7500*(ppt_x*-1.0000-(1-ppt_y)*0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y+-0.8000*(ppt_x*-0.9511-(1-ppt_y)*0.3090)"/>
                                          </p:val>
                                        </p:tav>
                                        <p:tav tm="85000">
                                          <p:val>
                                            <p:strVal val="ppt_y+-0.8500*(ppt_x*-0.8090-(1-ppt_y)*0.5878)"/>
                                          </p:val>
                                        </p:tav>
                                        <p:tav tm="90000">
                                          <p:val>
                                            <p:strVal val="ppt_y+-0.9000*(ppt_x*-0.5878-(1-ppt_y)*0.8090)"/>
                                          </p:val>
                                        </p:tav>
                                        <p:tav tm="95000">
                                          <p:val>
                                            <p:strVal val="ppt_y+-0.9500*(ppt_x*-0.3090-(1-ppt_y)*0.9511)"/>
                                          </p:val>
                                        </p:tav>
                                        <p:tav tm="100000">
                                          <p:val>
                                            <p:strVal val="ppt_y+-1.0000*(ppt_x*0.0000-(1-ppt_y)*1.0000)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5" presetClass="exit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-0.0500*(ppt_x*0.9511+(1-ppt_y)*0.3090)"/>
                                          </p:val>
                                        </p:tav>
                                        <p:tav tm="10000">
                                          <p:val>
                                            <p:strVal val="ppt_x+-0.1000*(ppt_x*0.8090+(1-ppt_y)*0.5878)"/>
                                          </p:val>
                                        </p:tav>
                                        <p:tav tm="15000">
                                          <p:val>
                                            <p:strVal val="ppt_x+-0.1500*(ppt_x*0.5878+(1-ppt_y)*0.8090)"/>
                                          </p:val>
                                        </p:tav>
                                        <p:tav tm="20000">
                                          <p:val>
                                            <p:strVal val="ppt_x+-0.2000*(ppt_x*0.3090+(1-ppt_y)*0.9511)"/>
                                          </p:val>
                                        </p:tav>
                                        <p:tav tm="25000">
                                          <p:val>
                                            <p:strVal val="ppt_x+-0.2500*(ppt_x*-0.0000+(1-ppt_y)*1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x+-0.3000*(ppt_x*-0.3090+(1-ppt_y)*0.9511)"/>
                                          </p:val>
                                        </p:tav>
                                        <p:tav tm="35000">
                                          <p:val>
                                            <p:strVal val="ppt_x+-0.3500*(ppt_x*-0.5878+(1-ppt_y)*0.8090)"/>
                                          </p:val>
                                        </p:tav>
                                        <p:tav tm="40000">
                                          <p:val>
                                            <p:strVal val="ppt_x+-0.4000*(ppt_x*-0.8090+(1-ppt_y)*0.5878)"/>
                                          </p:val>
                                        </p:tav>
                                        <p:tav tm="45000">
                                          <p:val>
                                            <p:strVal val="ppt_x+-0.4500*(ppt_x*-0.9511+(1-ppt_y)*0.3090)"/>
                                          </p:val>
                                        </p:tav>
                                        <p:tav tm="50000">
                                          <p:val>
                                            <p:strVal val="ppt_x+-0.5000*(ppt_x*-1.0000+(1-ppt_y)*-0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x+-0.5500*(ppt_x*-0.9511+(1-ppt_y)*-0.3090)"/>
                                          </p:val>
                                        </p:tav>
                                        <p:tav tm="60000">
                                          <p:val>
                                            <p:strVal val="ppt_x+-0.6000*(ppt_x*-0.8090+(1-ppt_y)*-0.5878)"/>
                                          </p:val>
                                        </p:tav>
                                        <p:tav tm="65000">
                                          <p:val>
                                            <p:strVal val="ppt_x+-0.6500*(ppt_x*-0.5878+(1-ppt_y)*-0.8090)"/>
                                          </p:val>
                                        </p:tav>
                                        <p:tav tm="70000">
                                          <p:val>
                                            <p:strVal val="ppt_x+-0.7000*(ppt_x*-0.3090+(1-ppt_y)*-0.9511)"/>
                                          </p:val>
                                        </p:tav>
                                        <p:tav tm="75000">
                                          <p:val>
                                            <p:strVal val="ppt_x+-0.7500*(ppt_x*0.0000+(1-ppt_y)*-1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x+-0.8000*(ppt_x*0.3090+(1-ppt_y)*-0.9511)"/>
                                          </p:val>
                                        </p:tav>
                                        <p:tav tm="85000">
                                          <p:val>
                                            <p:strVal val="ppt_x+-0.8500*(ppt_x*0.5878+(1-ppt_y)*-0.8090)"/>
                                          </p:val>
                                        </p:tav>
                                        <p:tav tm="90000">
                                          <p:val>
                                            <p:strVal val="ppt_x+-0.9000*(ppt_x*0.8090+(1-ppt_y)*-0.5878)"/>
                                          </p:val>
                                        </p:tav>
                                        <p:tav tm="95000">
                                          <p:val>
                                            <p:strVal val="ppt_x+-0.9500*(ppt_x*0.9511+(1-ppt_y)*-0.3090)"/>
                                          </p:val>
                                        </p:tav>
                                        <p:tav tm="100000">
                                          <p:val>
                                            <p:strVal val="ppt_x+-1.0000*(ppt_x*1.0000+(1-ppt_y)*0.0000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-0.0500*(ppt_x*0.3090-(1-ppt_y)*0.9511)"/>
                                          </p:val>
                                        </p:tav>
                                        <p:tav tm="10000">
                                          <p:val>
                                            <p:strVal val="ppt_y+-0.1000*(ppt_x*0.5878-(1-ppt_y)*0.8090)"/>
                                          </p:val>
                                        </p:tav>
                                        <p:tav tm="15000">
                                          <p:val>
                                            <p:strVal val="ppt_y+-0.1500*(ppt_x*0.8090-(1-ppt_y)*0.5878)"/>
                                          </p:val>
                                        </p:tav>
                                        <p:tav tm="20000">
                                          <p:val>
                                            <p:strVal val="ppt_y+-0.2000*(ppt_x*0.9511-(1-ppt_y)*0.3090)"/>
                                          </p:val>
                                        </p:tav>
                                        <p:tav tm="25000">
                                          <p:val>
                                            <p:strVal val="ppt_y+-0.2500*(ppt_x*1.0000-(1-ppt_y)*-0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y+-0.3000*(ppt_x*0.9511-(1-ppt_y)*-0.3090)"/>
                                          </p:val>
                                        </p:tav>
                                        <p:tav tm="35000">
                                          <p:val>
                                            <p:strVal val="ppt_y+-0.3500*(ppt_x*0.8090-(1-ppt_y)*-0.5878)"/>
                                          </p:val>
                                        </p:tav>
                                        <p:tav tm="40000">
                                          <p:val>
                                            <p:strVal val="ppt_y+-0.4000*(ppt_x*0.5878-(1-ppt_y)*-0.8090)"/>
                                          </p:val>
                                        </p:tav>
                                        <p:tav tm="45000">
                                          <p:val>
                                            <p:strVal val="ppt_y+-0.4500*(ppt_x*0.3090-(1-ppt_y)*-0.9511)"/>
                                          </p:val>
                                        </p:tav>
                                        <p:tav tm="50000">
                                          <p:val>
                                            <p:strVal val="ppt_y+-0.5000*(ppt_x*-0.0000-(1-ppt_y)*-1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y+-0.5500*(ppt_x*-0.3090-(1-ppt_y)*-0.9511)"/>
                                          </p:val>
                                        </p:tav>
                                        <p:tav tm="60000">
                                          <p:val>
                                            <p:strVal val="ppt_y+-0.6000*(ppt_x*-0.5878-(1-ppt_y)*-0.8090)"/>
                                          </p:val>
                                        </p:tav>
                                        <p:tav tm="65000">
                                          <p:val>
                                            <p:strVal val="ppt_y+-0.6500*(ppt_x*-0.8090-(1-ppt_y)*-0.5878)"/>
                                          </p:val>
                                        </p:tav>
                                        <p:tav tm="70000">
                                          <p:val>
                                            <p:strVal val="ppt_y+-0.7000*(ppt_x*-0.9511-(1-ppt_y)*-0.3090)"/>
                                          </p:val>
                                        </p:tav>
                                        <p:tav tm="75000">
                                          <p:val>
                                            <p:strVal val="ppt_y+-0.7500*(ppt_x*-1.0000-(1-ppt_y)*0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y+-0.8000*(ppt_x*-0.9511-(1-ppt_y)*0.3090)"/>
                                          </p:val>
                                        </p:tav>
                                        <p:tav tm="85000">
                                          <p:val>
                                            <p:strVal val="ppt_y+-0.8500*(ppt_x*-0.8090-(1-ppt_y)*0.5878)"/>
                                          </p:val>
                                        </p:tav>
                                        <p:tav tm="90000">
                                          <p:val>
                                            <p:strVal val="ppt_y+-0.9000*(ppt_x*-0.5878-(1-ppt_y)*0.8090)"/>
                                          </p:val>
                                        </p:tav>
                                        <p:tav tm="95000">
                                          <p:val>
                                            <p:strVal val="ppt_y+-0.9500*(ppt_x*-0.3090-(1-ppt_y)*0.9511)"/>
                                          </p:val>
                                        </p:tav>
                                        <p:tav tm="100000">
                                          <p:val>
                                            <p:strVal val="ppt_y+-1.0000*(ppt_x*0.0000-(1-ppt_y)*1.0000)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 tmFilter="0,0; .5, 1; 1, 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4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8" presetClass="exit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15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dissolve">
                                      <p:cBhvr>
                                        <p:cTn id="15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dissolve">
                                      <p:cBhvr>
                                        <p:cTn id="16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3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dissolve">
                                      <p:cBhvr>
                                        <p:cTn id="16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9" presetID="9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8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4" grpId="0" build="p"/>
      <p:bldP spid="5" grpId="0"/>
      <p:bldP spid="5" grpId="1"/>
      <p:bldP spid="6" grpId="0" build="allAtOnce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A</a:t>
            </a:r>
            <a:r>
              <a:rPr lang="el-GR" dirty="0" smtClean="0"/>
              <a:t>Ω</a:t>
            </a:r>
            <a:endParaRPr lang="en-GB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5714139"/>
              </p:ext>
            </p:extLst>
          </p:nvPr>
        </p:nvGraphicFramePr>
        <p:xfrm>
          <a:off x="68949" y="1137932"/>
          <a:ext cx="5727187" cy="160934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14619"/>
                <a:gridCol w="720080"/>
                <a:gridCol w="1224136"/>
                <a:gridCol w="1152128"/>
                <a:gridCol w="1008112"/>
                <a:gridCol w="1008112"/>
              </a:tblGrid>
              <a:tr h="0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 </a:t>
                      </a:r>
                      <a:r>
                        <a:rPr lang="en-GB" sz="1200" b="1" dirty="0" smtClean="0">
                          <a:effectLst/>
                        </a:rPr>
                        <a:t>   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 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 Total amount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 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smtClean="0">
                          <a:effectLst/>
                        </a:rPr>
                        <a:t>Date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smtClean="0">
                          <a:effectLst/>
                        </a:rPr>
                        <a:t>Invoice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</a:rPr>
                        <a:t>  Customer</a:t>
                      </a:r>
                      <a:endParaRPr lang="en-GB" sz="1200" b="1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 invoiced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 Boot sales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</a:rPr>
                        <a:t> Shoe sales</a:t>
                      </a:r>
                      <a:endParaRPr lang="en-GB" sz="1200" b="1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smtClean="0">
                          <a:effectLst/>
                        </a:rPr>
                        <a:t>20X0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 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 £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</a:rPr>
                        <a:t> £</a:t>
                      </a:r>
                      <a:endParaRPr lang="en-GB" sz="1200" b="1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</a:rPr>
                        <a:t> £</a:t>
                      </a:r>
                      <a:endParaRPr lang="en-GB" sz="1200" b="1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smtClean="0">
                          <a:effectLst/>
                        </a:rPr>
                        <a:t>Jan </a:t>
                      </a:r>
                      <a:r>
                        <a:rPr lang="en-GB" sz="1200" b="1" dirty="0">
                          <a:effectLst/>
                        </a:rPr>
                        <a:t>10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  247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smtClean="0">
                          <a:effectLst/>
                        </a:rPr>
                        <a:t>Jones </a:t>
                      </a:r>
                      <a:r>
                        <a:rPr lang="en-GB" sz="1200" b="1" dirty="0">
                          <a:effectLst/>
                        </a:rPr>
                        <a:t>&amp; Co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399415" algn="dec"/>
                        </a:tabLst>
                      </a:pPr>
                      <a:r>
                        <a:rPr lang="en-GB" sz="1200" b="1" dirty="0">
                          <a:effectLst/>
                        </a:rPr>
                        <a:t>  105.00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399415" algn="dec"/>
                        </a:tabLst>
                      </a:pPr>
                      <a:r>
                        <a:rPr lang="en-GB" sz="1200" b="1" dirty="0">
                          <a:effectLst/>
                        </a:rPr>
                        <a:t>  60.00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399415" algn="dec"/>
                        </a:tabLst>
                      </a:pPr>
                      <a:r>
                        <a:rPr lang="en-GB" sz="1200" b="1">
                          <a:effectLst/>
                        </a:rPr>
                        <a:t>  45.00</a:t>
                      </a:r>
                      <a:endParaRPr lang="en-GB" sz="1200" b="1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  248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smtClean="0">
                          <a:effectLst/>
                        </a:rPr>
                        <a:t>Smith </a:t>
                      </a:r>
                      <a:r>
                        <a:rPr lang="en-GB" sz="1200" b="1" dirty="0">
                          <a:effectLst/>
                        </a:rPr>
                        <a:t>Ltd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399415" algn="dec"/>
                        </a:tabLst>
                      </a:pPr>
                      <a:r>
                        <a:rPr lang="en-GB" sz="1200" b="1" dirty="0">
                          <a:effectLst/>
                        </a:rPr>
                        <a:t>  86.40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399415" algn="dec"/>
                        </a:tabLst>
                      </a:pPr>
                      <a:r>
                        <a:rPr lang="en-GB" sz="1200" b="1" dirty="0">
                          <a:effectLst/>
                        </a:rPr>
                        <a:t>  86.40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399415" algn="dec"/>
                        </a:tabLst>
                      </a:pPr>
                      <a:r>
                        <a:rPr lang="en-GB" sz="1200" b="1" dirty="0">
                          <a:effectLst/>
                        </a:rPr>
                        <a:t> 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  249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smtClean="0">
                          <a:effectLst/>
                        </a:rPr>
                        <a:t>Alex </a:t>
                      </a:r>
                      <a:r>
                        <a:rPr lang="en-GB" sz="1200" b="1" dirty="0">
                          <a:effectLst/>
                        </a:rPr>
                        <a:t>&amp; Co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399415" algn="dec"/>
                        </a:tabLst>
                      </a:pPr>
                      <a:r>
                        <a:rPr lang="en-GB" sz="1200" b="1" dirty="0">
                          <a:effectLst/>
                        </a:rPr>
                        <a:t>  31.80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399415" algn="dec"/>
                        </a:tabLst>
                      </a:pPr>
                      <a:r>
                        <a:rPr lang="en-GB" sz="1200" b="1" dirty="0">
                          <a:effectLst/>
                        </a:rPr>
                        <a:t> 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399415" algn="dec"/>
                        </a:tabLst>
                      </a:pPr>
                      <a:r>
                        <a:rPr lang="en-GB" sz="1200" b="1">
                          <a:effectLst/>
                        </a:rPr>
                        <a:t>  31.80</a:t>
                      </a:r>
                      <a:endParaRPr lang="en-GB" sz="1200" b="1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  250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smtClean="0">
                          <a:effectLst/>
                        </a:rPr>
                        <a:t>Alpha College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399415" algn="dec"/>
                        </a:tabLst>
                      </a:pPr>
                      <a:r>
                        <a:rPr lang="en-GB" sz="1200" b="1" u="sng" dirty="0">
                          <a:effectLst/>
                        </a:rPr>
                        <a:t>  1,264.60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399415" algn="dec"/>
                        </a:tabLst>
                      </a:pPr>
                      <a:r>
                        <a:rPr lang="en-GB" sz="1200" b="1" u="sng" dirty="0">
                          <a:effectLst/>
                        </a:rPr>
                        <a:t>  800.30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399415" algn="dec"/>
                        </a:tabLst>
                      </a:pPr>
                      <a:r>
                        <a:rPr lang="en-GB" sz="1200" b="1" u="sng">
                          <a:effectLst/>
                        </a:rPr>
                        <a:t>  464.30</a:t>
                      </a:r>
                      <a:endParaRPr lang="en-GB" sz="1200" b="1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 dirty="0">
                          <a:effectLst/>
                        </a:rPr>
                        <a:t> 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 dirty="0">
                          <a:effectLst/>
                        </a:rPr>
                        <a:t> 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399415" algn="dec"/>
                        </a:tabLst>
                      </a:pPr>
                      <a:r>
                        <a:rPr lang="en-GB" sz="1200" b="1" u="dbl" dirty="0">
                          <a:effectLst/>
                        </a:rPr>
                        <a:t>  1,487.80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399415" algn="dec"/>
                        </a:tabLst>
                      </a:pPr>
                      <a:r>
                        <a:rPr lang="en-GB" sz="1200" b="1" u="dbl" dirty="0">
                          <a:effectLst/>
                        </a:rPr>
                        <a:t>  946.70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399415" algn="dec"/>
                        </a:tabLst>
                      </a:pPr>
                      <a:r>
                        <a:rPr lang="en-GB" sz="1200" b="1" u="dbl" dirty="0">
                          <a:effectLst/>
                        </a:rPr>
                        <a:t>  541.10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</a:tr>
            </a:tbl>
          </a:graphicData>
        </a:graphic>
      </p:graphicFrame>
      <p:sp>
        <p:nvSpPr>
          <p:cNvPr id="7" name="Rectangle 6"/>
          <p:cNvSpPr/>
          <p:nvPr/>
        </p:nvSpPr>
        <p:spPr>
          <a:xfrm>
            <a:off x="683568" y="737822"/>
            <a:ext cx="205216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b="1" dirty="0">
                <a:solidFill>
                  <a:srgbClr val="66CCFF"/>
                </a:solidFill>
              </a:rPr>
              <a:t>Sales day book</a:t>
            </a:r>
            <a:endParaRPr lang="en-GB" sz="2000" dirty="0">
              <a:solidFill>
                <a:srgbClr val="66CCFF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141207" y="836712"/>
            <a:ext cx="300595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b="1" dirty="0" smtClean="0">
                <a:solidFill>
                  <a:srgbClr val="FF0000"/>
                </a:solidFill>
              </a:rPr>
              <a:t>Sales returns day </a:t>
            </a:r>
            <a:r>
              <a:rPr lang="en-GB" sz="2000" b="1" dirty="0">
                <a:solidFill>
                  <a:srgbClr val="FF0000"/>
                </a:solidFill>
              </a:rPr>
              <a:t>book</a:t>
            </a:r>
            <a:endParaRPr lang="en-GB" sz="2000" dirty="0">
              <a:solidFill>
                <a:srgbClr val="FF0000"/>
              </a:solidFill>
            </a:endParaRPr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3798040"/>
              </p:ext>
            </p:extLst>
          </p:nvPr>
        </p:nvGraphicFramePr>
        <p:xfrm>
          <a:off x="4184753" y="3342675"/>
          <a:ext cx="4752528" cy="160934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48072"/>
                <a:gridCol w="936104"/>
                <a:gridCol w="936104"/>
                <a:gridCol w="1008112"/>
                <a:gridCol w="1224136"/>
              </a:tblGrid>
              <a:tr h="198022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endParaRPr lang="en-GB" sz="1200" b="1" dirty="0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endParaRPr lang="en-GB" sz="1200" b="1" dirty="0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rgbClr val="002060"/>
                          </a:solidFill>
                          <a:effectLst/>
                        </a:rPr>
                        <a:t> Total </a:t>
                      </a:r>
                      <a:endParaRPr lang="en-GB" sz="1200" b="1" dirty="0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endParaRPr lang="en-GB" sz="1200" b="1" dirty="0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endParaRPr lang="en-GB" sz="1200" b="1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</a:tr>
              <a:tr h="198022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rgbClr val="002060"/>
                          </a:solidFill>
                          <a:effectLst/>
                        </a:rPr>
                        <a:t>  Date</a:t>
                      </a:r>
                      <a:endParaRPr lang="en-GB" sz="1200" b="1" dirty="0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rgbClr val="002060"/>
                          </a:solidFill>
                          <a:effectLst/>
                        </a:rPr>
                        <a:t>  Supplier</a:t>
                      </a:r>
                      <a:endParaRPr lang="en-GB" sz="1200" b="1" dirty="0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rgbClr val="002060"/>
                          </a:solidFill>
                          <a:effectLst/>
                        </a:rPr>
                        <a:t> invoiced</a:t>
                      </a:r>
                      <a:endParaRPr lang="en-GB" sz="1200" b="1" dirty="0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solidFill>
                            <a:srgbClr val="002060"/>
                          </a:solidFill>
                          <a:effectLst/>
                        </a:rPr>
                        <a:t> Purchases</a:t>
                      </a:r>
                      <a:endParaRPr lang="en-GB" sz="1200" b="1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solidFill>
                            <a:srgbClr val="002060"/>
                          </a:solidFill>
                          <a:effectLst/>
                        </a:rPr>
                        <a:t> Electricity etc</a:t>
                      </a:r>
                      <a:endParaRPr lang="en-GB" sz="1200" b="1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</a:tr>
              <a:tr h="198022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rgbClr val="002060"/>
                          </a:solidFill>
                          <a:effectLst/>
                        </a:rPr>
                        <a:t>  20X8</a:t>
                      </a:r>
                      <a:endParaRPr lang="en-GB" sz="1200" b="1" dirty="0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endParaRPr lang="en-GB" sz="1200" b="1" dirty="0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rgbClr val="002060"/>
                          </a:solidFill>
                          <a:effectLst/>
                        </a:rPr>
                        <a:t> £</a:t>
                      </a:r>
                      <a:endParaRPr lang="en-GB" sz="1200" b="1" dirty="0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rgbClr val="002060"/>
                          </a:solidFill>
                          <a:effectLst/>
                        </a:rPr>
                        <a:t> £</a:t>
                      </a:r>
                      <a:endParaRPr lang="en-GB" sz="1200" b="1" dirty="0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solidFill>
                            <a:srgbClr val="002060"/>
                          </a:solidFill>
                          <a:effectLst/>
                        </a:rPr>
                        <a:t> £</a:t>
                      </a:r>
                      <a:endParaRPr lang="en-GB" sz="1200" b="1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</a:tr>
              <a:tr h="198022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smtClean="0">
                          <a:solidFill>
                            <a:srgbClr val="002060"/>
                          </a:solidFill>
                          <a:effectLst/>
                        </a:rPr>
                        <a:t>Mar </a:t>
                      </a:r>
                      <a:r>
                        <a:rPr lang="en-GB" sz="1200" b="1" dirty="0">
                          <a:solidFill>
                            <a:srgbClr val="002060"/>
                          </a:solidFill>
                          <a:effectLst/>
                        </a:rPr>
                        <a:t>15</a:t>
                      </a:r>
                      <a:endParaRPr lang="en-GB" sz="1200" b="1" dirty="0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smtClean="0">
                          <a:solidFill>
                            <a:srgbClr val="002060"/>
                          </a:solidFill>
                          <a:effectLst/>
                        </a:rPr>
                        <a:t>Cook Ltd</a:t>
                      </a:r>
                      <a:endParaRPr lang="en-GB" sz="1200" b="1" dirty="0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471170" algn="dec"/>
                        </a:tabLst>
                      </a:pPr>
                      <a:r>
                        <a:rPr lang="en-GB" sz="1200" b="1" dirty="0">
                          <a:solidFill>
                            <a:srgbClr val="002060"/>
                          </a:solidFill>
                          <a:effectLst/>
                        </a:rPr>
                        <a:t>  315.00</a:t>
                      </a:r>
                      <a:endParaRPr lang="en-GB" sz="1200" b="1" dirty="0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471170" algn="dec"/>
                        </a:tabLst>
                      </a:pPr>
                      <a:r>
                        <a:rPr lang="en-GB" sz="1200" b="1">
                          <a:solidFill>
                            <a:srgbClr val="002060"/>
                          </a:solidFill>
                          <a:effectLst/>
                        </a:rPr>
                        <a:t>  315.00</a:t>
                      </a:r>
                      <a:endParaRPr lang="en-GB" sz="1200" b="1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471170" algn="dec"/>
                        </a:tabLst>
                      </a:pPr>
                      <a:r>
                        <a:rPr lang="en-GB" sz="12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endParaRPr lang="en-GB" sz="1200" b="1" dirty="0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</a:tr>
              <a:tr h="198022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endParaRPr lang="en-GB" sz="1200" b="1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smtClean="0">
                          <a:solidFill>
                            <a:srgbClr val="002060"/>
                          </a:solidFill>
                          <a:effectLst/>
                        </a:rPr>
                        <a:t>W </a:t>
                      </a:r>
                      <a:r>
                        <a:rPr lang="en-GB" sz="1200" b="1" dirty="0">
                          <a:solidFill>
                            <a:srgbClr val="002060"/>
                          </a:solidFill>
                          <a:effectLst/>
                        </a:rPr>
                        <a:t>Butler</a:t>
                      </a:r>
                      <a:endParaRPr lang="en-GB" sz="1200" b="1" dirty="0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471170" algn="dec"/>
                        </a:tabLst>
                      </a:pPr>
                      <a:r>
                        <a:rPr lang="en-GB" sz="1200" b="1" dirty="0">
                          <a:solidFill>
                            <a:srgbClr val="002060"/>
                          </a:solidFill>
                          <a:effectLst/>
                        </a:rPr>
                        <a:t>  29.40</a:t>
                      </a:r>
                      <a:endParaRPr lang="en-GB" sz="1200" b="1" dirty="0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471170" algn="dec"/>
                        </a:tabLst>
                      </a:pPr>
                      <a:r>
                        <a:rPr lang="en-GB" sz="1200" b="1">
                          <a:solidFill>
                            <a:srgbClr val="002060"/>
                          </a:solidFill>
                          <a:effectLst/>
                        </a:rPr>
                        <a:t>  29.40</a:t>
                      </a:r>
                      <a:endParaRPr lang="en-GB" sz="1200" b="1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471170" algn="dec"/>
                        </a:tabLst>
                      </a:pPr>
                      <a:r>
                        <a:rPr lang="en-GB" sz="12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endParaRPr lang="en-GB" sz="1200" b="1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</a:tr>
              <a:tr h="198022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endParaRPr lang="en-GB" sz="1200" b="1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smtClean="0">
                          <a:solidFill>
                            <a:srgbClr val="002060"/>
                          </a:solidFill>
                          <a:effectLst/>
                        </a:rPr>
                        <a:t>BBB Ltd</a:t>
                      </a:r>
                      <a:endParaRPr lang="en-GB" sz="1200" b="1" dirty="0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471170" algn="dec"/>
                        </a:tabLst>
                      </a:pPr>
                      <a:r>
                        <a:rPr lang="en-GB" sz="1200" b="1" dirty="0">
                          <a:solidFill>
                            <a:srgbClr val="002060"/>
                          </a:solidFill>
                          <a:effectLst/>
                        </a:rPr>
                        <a:t>  116.80</a:t>
                      </a:r>
                      <a:endParaRPr lang="en-GB" sz="1200" b="1" dirty="0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471170" algn="dec"/>
                        </a:tabLst>
                      </a:pPr>
                      <a:r>
                        <a:rPr lang="en-GB" sz="12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endParaRPr lang="en-GB" sz="1200" b="1" dirty="0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471170" algn="dec"/>
                        </a:tabLst>
                      </a:pPr>
                      <a:r>
                        <a:rPr lang="en-GB" sz="1200" b="1">
                          <a:solidFill>
                            <a:srgbClr val="002060"/>
                          </a:solidFill>
                          <a:effectLst/>
                        </a:rPr>
                        <a:t>  116.80</a:t>
                      </a:r>
                      <a:endParaRPr lang="en-GB" sz="1200" b="1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</a:tr>
              <a:tr h="198022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endParaRPr lang="en-GB" sz="1200" b="1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smtClean="0">
                          <a:solidFill>
                            <a:srgbClr val="002060"/>
                          </a:solidFill>
                          <a:effectLst/>
                        </a:rPr>
                        <a:t>Show Fair</a:t>
                      </a:r>
                      <a:endParaRPr lang="en-GB" sz="1200" b="1" dirty="0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471170" algn="dec"/>
                        </a:tabLst>
                      </a:pPr>
                      <a:r>
                        <a:rPr lang="en-GB" sz="1200" b="1" u="sng" dirty="0">
                          <a:solidFill>
                            <a:srgbClr val="002060"/>
                          </a:solidFill>
                          <a:effectLst/>
                        </a:rPr>
                        <a:t>  100.00</a:t>
                      </a:r>
                      <a:endParaRPr lang="en-GB" sz="1200" b="1" dirty="0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471170" algn="dec"/>
                        </a:tabLst>
                      </a:pPr>
                      <a:r>
                        <a:rPr lang="en-GB" sz="1200" b="1" u="sng" dirty="0">
                          <a:solidFill>
                            <a:srgbClr val="002060"/>
                          </a:solidFill>
                          <a:effectLst/>
                        </a:rPr>
                        <a:t>  100.00</a:t>
                      </a:r>
                      <a:endParaRPr lang="en-GB" sz="1200" b="1" dirty="0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marR="291465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sng">
                          <a:solidFill>
                            <a:srgbClr val="002060"/>
                          </a:solidFill>
                          <a:effectLst/>
                        </a:rPr>
                        <a:t>            </a:t>
                      </a:r>
                      <a:r>
                        <a:rPr lang="en-GB" sz="12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endParaRPr lang="en-GB" sz="1200" b="1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</a:tr>
              <a:tr h="198022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endParaRPr lang="en-GB" sz="1200" b="1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u="none" strike="noStrike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endParaRPr lang="en-GB" sz="1200" b="1" dirty="0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471170" algn="dec"/>
                        </a:tabLst>
                      </a:pPr>
                      <a:r>
                        <a:rPr lang="en-GB" sz="1200" b="1" u="dbl" dirty="0">
                          <a:solidFill>
                            <a:srgbClr val="002060"/>
                          </a:solidFill>
                          <a:effectLst/>
                        </a:rPr>
                        <a:t>  561.20</a:t>
                      </a:r>
                      <a:endParaRPr lang="en-GB" sz="1200" b="1" dirty="0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471170" algn="dec"/>
                        </a:tabLst>
                      </a:pPr>
                      <a:r>
                        <a:rPr lang="en-GB" sz="1200" b="1" u="dbl" dirty="0">
                          <a:solidFill>
                            <a:srgbClr val="002060"/>
                          </a:solidFill>
                          <a:effectLst/>
                        </a:rPr>
                        <a:t>  444.40</a:t>
                      </a:r>
                      <a:endParaRPr lang="en-GB" sz="1200" b="1" dirty="0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471170" algn="dec"/>
                        </a:tabLst>
                      </a:pPr>
                      <a:r>
                        <a:rPr lang="en-GB" sz="1200" b="1" u="dbl" dirty="0">
                          <a:solidFill>
                            <a:srgbClr val="002060"/>
                          </a:solidFill>
                          <a:effectLst/>
                        </a:rPr>
                        <a:t>  116.80</a:t>
                      </a:r>
                      <a:endParaRPr lang="en-GB" sz="1200" b="1" dirty="0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le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5982161"/>
              </p:ext>
            </p:extLst>
          </p:nvPr>
        </p:nvGraphicFramePr>
        <p:xfrm>
          <a:off x="5871035" y="1157331"/>
          <a:ext cx="3220289" cy="88966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72017"/>
                <a:gridCol w="1728192"/>
                <a:gridCol w="720080"/>
              </a:tblGrid>
              <a:tr h="222417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Date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Customer and goods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</a:rPr>
                        <a:t>Amount</a:t>
                      </a:r>
                      <a:endParaRPr lang="en-GB" sz="1200" b="1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</a:tr>
              <a:tr h="222417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20X8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 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£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</a:tr>
              <a:tr h="222417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30 April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Owen Plenty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</a:tr>
              <a:tr h="222417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 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3 pairs 'Texas' boots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903605" algn="dec"/>
                        </a:tabLst>
                      </a:pPr>
                      <a:r>
                        <a:rPr lang="en-GB" sz="1200" b="1" dirty="0">
                          <a:effectLst/>
                        </a:rPr>
                        <a:t>135.00	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sp>
        <p:nvSpPr>
          <p:cNvPr id="14" name="Rectangle 13"/>
          <p:cNvSpPr/>
          <p:nvPr/>
        </p:nvSpPr>
        <p:spPr>
          <a:xfrm>
            <a:off x="5292080" y="2942565"/>
            <a:ext cx="253787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b="1" dirty="0" smtClean="0">
                <a:solidFill>
                  <a:schemeClr val="accent3">
                    <a:lumMod val="75000"/>
                  </a:schemeClr>
                </a:solidFill>
              </a:rPr>
              <a:t>Purchase </a:t>
            </a:r>
            <a:r>
              <a:rPr lang="en-GB" sz="2000" b="1" dirty="0">
                <a:solidFill>
                  <a:schemeClr val="accent3">
                    <a:lumMod val="75000"/>
                  </a:schemeClr>
                </a:solidFill>
              </a:rPr>
              <a:t>day book</a:t>
            </a:r>
            <a:endParaRPr lang="en-GB" sz="20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179512" y="4581128"/>
            <a:ext cx="349166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b="1" dirty="0" smtClean="0">
                <a:solidFill>
                  <a:srgbClr val="FFC000"/>
                </a:solidFill>
              </a:rPr>
              <a:t>Purchase returns day </a:t>
            </a:r>
            <a:r>
              <a:rPr lang="en-GB" sz="2000" b="1" dirty="0">
                <a:solidFill>
                  <a:srgbClr val="FFC000"/>
                </a:solidFill>
              </a:rPr>
              <a:t>book</a:t>
            </a:r>
            <a:endParaRPr lang="en-GB" sz="2000" dirty="0">
              <a:solidFill>
                <a:srgbClr val="FFC000"/>
              </a:solidFill>
            </a:endParaRPr>
          </a:p>
        </p:txBody>
      </p:sp>
      <p:graphicFrame>
        <p:nvGraphicFramePr>
          <p:cNvPr id="17" name="Table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5734108"/>
              </p:ext>
            </p:extLst>
          </p:nvPr>
        </p:nvGraphicFramePr>
        <p:xfrm>
          <a:off x="149569" y="4981238"/>
          <a:ext cx="4104456" cy="80467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65372"/>
                <a:gridCol w="2036163"/>
                <a:gridCol w="1102921"/>
              </a:tblGrid>
              <a:tr h="0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Date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gradFill flip="none" rotWithShape="1">
                      <a:gsLst>
                        <a:gs pos="0">
                          <a:srgbClr val="FFFF00">
                            <a:shade val="30000"/>
                            <a:satMod val="115000"/>
                          </a:srgbClr>
                        </a:gs>
                        <a:gs pos="50000">
                          <a:srgbClr val="FFFF00">
                            <a:shade val="67500"/>
                            <a:satMod val="115000"/>
                          </a:srgbClr>
                        </a:gs>
                        <a:gs pos="100000">
                          <a:srgbClr val="FFFF00">
                            <a:shade val="100000"/>
                            <a:satMod val="115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Supplier and goods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gradFill flip="none" rotWithShape="1">
                      <a:gsLst>
                        <a:gs pos="0">
                          <a:srgbClr val="FFFF00">
                            <a:shade val="30000"/>
                            <a:satMod val="115000"/>
                          </a:srgbClr>
                        </a:gs>
                        <a:gs pos="50000">
                          <a:srgbClr val="FFFF00">
                            <a:shade val="67500"/>
                            <a:satMod val="115000"/>
                          </a:srgbClr>
                        </a:gs>
                        <a:gs pos="100000">
                          <a:srgbClr val="FFFF00">
                            <a:shade val="100000"/>
                            <a:satMod val="115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Amount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gradFill flip="none" rotWithShape="1">
                      <a:gsLst>
                        <a:gs pos="0">
                          <a:srgbClr val="FFFF00">
                            <a:shade val="30000"/>
                            <a:satMod val="115000"/>
                          </a:srgbClr>
                        </a:gs>
                        <a:gs pos="50000">
                          <a:srgbClr val="FFFF00">
                            <a:shade val="67500"/>
                            <a:satMod val="115000"/>
                          </a:srgbClr>
                        </a:gs>
                        <a:gs pos="100000">
                          <a:srgbClr val="FFFF00">
                            <a:shade val="100000"/>
                            <a:satMod val="115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</a:rPr>
                        <a:t>20X8</a:t>
                      </a:r>
                      <a:endParaRPr lang="en-GB" sz="1200" b="1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gradFill flip="none" rotWithShape="1">
                      <a:gsLst>
                        <a:gs pos="0">
                          <a:srgbClr val="FFFF00">
                            <a:shade val="30000"/>
                            <a:satMod val="115000"/>
                          </a:srgbClr>
                        </a:gs>
                        <a:gs pos="50000">
                          <a:srgbClr val="FFFF00">
                            <a:shade val="67500"/>
                            <a:satMod val="115000"/>
                          </a:srgbClr>
                        </a:gs>
                        <a:gs pos="100000">
                          <a:srgbClr val="FFFF00">
                            <a:shade val="100000"/>
                            <a:satMod val="115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 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gradFill flip="none" rotWithShape="1">
                      <a:gsLst>
                        <a:gs pos="0">
                          <a:srgbClr val="FFFF00">
                            <a:shade val="30000"/>
                            <a:satMod val="115000"/>
                          </a:srgbClr>
                        </a:gs>
                        <a:gs pos="50000">
                          <a:srgbClr val="FFFF00">
                            <a:shade val="67500"/>
                            <a:satMod val="115000"/>
                          </a:srgbClr>
                        </a:gs>
                        <a:gs pos="100000">
                          <a:srgbClr val="FFFF00">
                            <a:shade val="100000"/>
                            <a:satMod val="115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£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gradFill flip="none" rotWithShape="1">
                      <a:gsLst>
                        <a:gs pos="0">
                          <a:srgbClr val="FFFF00">
                            <a:shade val="30000"/>
                            <a:satMod val="115000"/>
                          </a:srgbClr>
                        </a:gs>
                        <a:gs pos="50000">
                          <a:srgbClr val="FFFF00">
                            <a:shade val="67500"/>
                            <a:satMod val="115000"/>
                          </a:srgbClr>
                        </a:gs>
                        <a:gs pos="100000">
                          <a:srgbClr val="FFFF00">
                            <a:shade val="100000"/>
                            <a:satMod val="115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</a:rPr>
                        <a:t>29 April</a:t>
                      </a:r>
                      <a:endParaRPr lang="en-GB" sz="1200" b="1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gradFill flip="none" rotWithShape="1">
                      <a:gsLst>
                        <a:gs pos="0">
                          <a:srgbClr val="FFFF00">
                            <a:shade val="30000"/>
                            <a:satMod val="115000"/>
                          </a:srgbClr>
                        </a:gs>
                        <a:gs pos="50000">
                          <a:srgbClr val="FFFF00">
                            <a:shade val="67500"/>
                            <a:satMod val="115000"/>
                          </a:srgbClr>
                        </a:gs>
                        <a:gs pos="100000">
                          <a:srgbClr val="FFFF00">
                            <a:shade val="100000"/>
                            <a:satMod val="115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Boxes Ltd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gradFill flip="none" rotWithShape="1">
                      <a:gsLst>
                        <a:gs pos="0">
                          <a:srgbClr val="FFFF00">
                            <a:shade val="30000"/>
                            <a:satMod val="115000"/>
                          </a:srgbClr>
                        </a:gs>
                        <a:gs pos="50000">
                          <a:srgbClr val="FFFF00">
                            <a:shade val="67500"/>
                            <a:satMod val="115000"/>
                          </a:srgbClr>
                        </a:gs>
                        <a:gs pos="100000">
                          <a:srgbClr val="FFFF00">
                            <a:shade val="100000"/>
                            <a:satMod val="115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 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gradFill flip="none" rotWithShape="1">
                      <a:gsLst>
                        <a:gs pos="0">
                          <a:srgbClr val="FFFF00">
                            <a:shade val="30000"/>
                            <a:satMod val="115000"/>
                          </a:srgbClr>
                        </a:gs>
                        <a:gs pos="50000">
                          <a:srgbClr val="FFFF00">
                            <a:shade val="67500"/>
                            <a:satMod val="115000"/>
                          </a:srgbClr>
                        </a:gs>
                        <a:gs pos="100000">
                          <a:srgbClr val="FFFF00">
                            <a:shade val="100000"/>
                            <a:satMod val="115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gradFill flip="none" rotWithShape="1">
                      <a:gsLst>
                        <a:gs pos="0">
                          <a:srgbClr val="FFFF00">
                            <a:shade val="30000"/>
                            <a:satMod val="115000"/>
                          </a:srgbClr>
                        </a:gs>
                        <a:gs pos="50000">
                          <a:srgbClr val="FFFF00">
                            <a:shade val="67500"/>
                            <a:satMod val="115000"/>
                          </a:srgbClr>
                        </a:gs>
                        <a:gs pos="100000">
                          <a:srgbClr val="FFFF00">
                            <a:shade val="100000"/>
                            <a:satMod val="115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300 cardboard boxes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gradFill flip="none" rotWithShape="1">
                      <a:gsLst>
                        <a:gs pos="0">
                          <a:srgbClr val="FFFF00">
                            <a:shade val="30000"/>
                            <a:satMod val="115000"/>
                          </a:srgbClr>
                        </a:gs>
                        <a:gs pos="50000">
                          <a:srgbClr val="FFFF00">
                            <a:shade val="67500"/>
                            <a:satMod val="115000"/>
                          </a:srgbClr>
                        </a:gs>
                        <a:gs pos="100000">
                          <a:srgbClr val="FFFF00">
                            <a:shade val="100000"/>
                            <a:satMod val="115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723265" algn="dec"/>
                        </a:tabLst>
                      </a:pPr>
                      <a:r>
                        <a:rPr lang="en-GB" sz="1200" b="1" dirty="0">
                          <a:effectLst/>
                        </a:rPr>
                        <a:t>46.60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gradFill flip="none" rotWithShape="1">
                      <a:gsLst>
                        <a:gs pos="0">
                          <a:srgbClr val="FFFF00">
                            <a:shade val="30000"/>
                            <a:satMod val="115000"/>
                          </a:srgbClr>
                        </a:gs>
                        <a:gs pos="50000">
                          <a:srgbClr val="FFFF00">
                            <a:shade val="67500"/>
                            <a:satMod val="115000"/>
                          </a:srgbClr>
                        </a:gs>
                        <a:gs pos="100000">
                          <a:srgbClr val="FFFF00">
                            <a:shade val="100000"/>
                            <a:satMod val="115000"/>
                          </a:srgb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</a:tr>
            </a:tbl>
          </a:graphicData>
        </a:graphic>
      </p:graphicFrame>
      <p:pic>
        <p:nvPicPr>
          <p:cNvPr id="18" name="Picture 13"/>
          <p:cNvPicPr>
            <a:picLocks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23267">
            <a:off x="5945469" y="6039349"/>
            <a:ext cx="1080730" cy="6893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" name="Subtitle 2"/>
          <p:cNvSpPr txBox="1">
            <a:spLocks/>
          </p:cNvSpPr>
          <p:nvPr/>
        </p:nvSpPr>
        <p:spPr>
          <a:xfrm>
            <a:off x="3347864" y="260648"/>
            <a:ext cx="2696344" cy="335750"/>
          </a:xfrm>
          <a:prstGeom prst="rect">
            <a:avLst/>
          </a:prstGeom>
        </p:spPr>
        <p:txBody>
          <a:bodyPr>
            <a:normAutofit fontScale="62500" lnSpcReduction="20000"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accent2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accent2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accent2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+mn-lt"/>
              </a:defRPr>
            </a:lvl9pPr>
          </a:lstStyle>
          <a:p>
            <a:pPr marL="0" indent="0">
              <a:buNone/>
            </a:pPr>
            <a:r>
              <a:rPr lang="en-GB" b="1" i="1" kern="0" dirty="0" smtClean="0">
                <a:solidFill>
                  <a:srgbClr val="00B050"/>
                </a:solidFill>
              </a:rPr>
              <a:t>Day book analysis</a:t>
            </a:r>
            <a:endParaRPr lang="en-GB" b="1" i="1" kern="0" dirty="0">
              <a:solidFill>
                <a:srgbClr val="00B050"/>
              </a:solidFill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452300" y="498158"/>
            <a:ext cx="8136904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/>
              <a:t>Entries in the day books are totalled and analysed before posting to the nominal ledger.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9087317"/>
              </p:ext>
            </p:extLst>
          </p:nvPr>
        </p:nvGraphicFramePr>
        <p:xfrm>
          <a:off x="94586" y="2924944"/>
          <a:ext cx="3973358" cy="40233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32998"/>
                <a:gridCol w="1368152"/>
                <a:gridCol w="936104"/>
                <a:gridCol w="936104"/>
              </a:tblGrid>
              <a:tr h="0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DEBIT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Debtors account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381635" algn="dec"/>
                        </a:tabLst>
                      </a:pPr>
                      <a:r>
                        <a:rPr lang="en-GB" sz="1200" b="1">
                          <a:effectLst/>
                        </a:rPr>
                        <a:t>£1,487.80</a:t>
                      </a:r>
                      <a:endParaRPr lang="en-GB" sz="1200" b="1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381635" algn="dec"/>
                        </a:tabLst>
                      </a:pPr>
                      <a:r>
                        <a:rPr lang="en-GB" sz="1200" b="1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</a:rPr>
                        <a:t>CREDIT</a:t>
                      </a:r>
                      <a:endParaRPr lang="en-GB" sz="1200" b="1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Sales account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381635" algn="dec"/>
                        </a:tabLst>
                      </a:pPr>
                      <a:r>
                        <a:rPr lang="en-GB" sz="1200" b="1" dirty="0">
                          <a:effectLst/>
                        </a:rPr>
                        <a:t> 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381635" algn="dec"/>
                        </a:tabLst>
                      </a:pPr>
                      <a:r>
                        <a:rPr lang="en-GB" sz="1200" b="1" dirty="0">
                          <a:effectLst/>
                        </a:rPr>
                        <a:t>£1,487.80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3" name="Table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8290279"/>
              </p:ext>
            </p:extLst>
          </p:nvPr>
        </p:nvGraphicFramePr>
        <p:xfrm>
          <a:off x="107504" y="3485783"/>
          <a:ext cx="3960440" cy="80467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20080"/>
                <a:gridCol w="1800200"/>
                <a:gridCol w="792088"/>
                <a:gridCol w="648072"/>
              </a:tblGrid>
              <a:tr h="0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 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 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504825" algn="l"/>
                        </a:tabLst>
                      </a:pPr>
                      <a:r>
                        <a:rPr lang="en-GB" sz="1200" b="1">
                          <a:effectLst/>
                        </a:rPr>
                        <a:t>£</a:t>
                      </a:r>
                      <a:endParaRPr lang="en-GB" sz="1200" b="1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</a:rPr>
                        <a:t>£</a:t>
                      </a:r>
                      <a:endParaRPr lang="en-GB" sz="1200" b="1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DEBIT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Debtors account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381635" algn="dec"/>
                        </a:tabLst>
                      </a:pPr>
                      <a:r>
                        <a:rPr lang="en-GB" sz="1200" b="1">
                          <a:effectLst/>
                        </a:rPr>
                        <a:t>1,487.80</a:t>
                      </a:r>
                      <a:endParaRPr lang="en-GB" sz="1200" b="1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381635" algn="dec"/>
                        </a:tabLst>
                      </a:pPr>
                      <a:r>
                        <a:rPr lang="en-GB" sz="1200" b="1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</a:rPr>
                        <a:t>CREDIT</a:t>
                      </a:r>
                      <a:endParaRPr lang="en-GB" sz="1200" b="1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Sale of shoes account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381635" algn="dec"/>
                        </a:tabLst>
                      </a:pPr>
                      <a:r>
                        <a:rPr lang="en-GB" sz="1200" b="1" dirty="0">
                          <a:effectLst/>
                        </a:rPr>
                        <a:t> 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381635" algn="dec"/>
                        </a:tabLst>
                      </a:pPr>
                      <a:r>
                        <a:rPr lang="en-GB" sz="1200" b="1" dirty="0">
                          <a:effectLst/>
                        </a:rPr>
                        <a:t>541.10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Sale of boots account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381635" algn="dec"/>
                        </a:tabLst>
                      </a:pPr>
                      <a:r>
                        <a:rPr lang="en-GB" sz="1200" b="1" dirty="0">
                          <a:effectLst/>
                        </a:rPr>
                        <a:t> 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381635" algn="dec"/>
                        </a:tabLst>
                      </a:pPr>
                      <a:r>
                        <a:rPr lang="en-GB" sz="1200" b="1" dirty="0">
                          <a:effectLst/>
                        </a:rPr>
                        <a:t>946.70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66CC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1" name="Table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9846350"/>
              </p:ext>
            </p:extLst>
          </p:nvPr>
        </p:nvGraphicFramePr>
        <p:xfrm>
          <a:off x="5799620" y="2204864"/>
          <a:ext cx="3312368" cy="60350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20080"/>
                <a:gridCol w="1728192"/>
                <a:gridCol w="432048"/>
                <a:gridCol w="432048"/>
              </a:tblGrid>
              <a:tr h="0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 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 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466725" algn="l"/>
                        </a:tabLst>
                      </a:pPr>
                      <a:r>
                        <a:rPr lang="en-GB" sz="1200" b="1" dirty="0">
                          <a:effectLst/>
                        </a:rPr>
                        <a:t>£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</a:rPr>
                        <a:t>£</a:t>
                      </a:r>
                      <a:endParaRPr lang="en-GB" sz="1200" b="1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DEBIT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Sales returns – boots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291465" algn="dec"/>
                        </a:tabLst>
                      </a:pPr>
                      <a:r>
                        <a:rPr lang="en-GB" sz="1200" b="1" dirty="0" smtClean="0">
                          <a:effectLst/>
                        </a:rPr>
                        <a:t>135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291465" algn="dec"/>
                        </a:tabLst>
                      </a:pPr>
                      <a:r>
                        <a:rPr lang="en-GB" sz="1200" b="1" dirty="0">
                          <a:effectLst/>
                        </a:rPr>
                        <a:t> 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</a:rPr>
                        <a:t>CREDIT</a:t>
                      </a:r>
                      <a:endParaRPr lang="en-GB" sz="1200" b="1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Debtors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291465" algn="dec"/>
                        </a:tabLst>
                      </a:pPr>
                      <a:r>
                        <a:rPr lang="en-GB" sz="1200" b="1" dirty="0">
                          <a:effectLst/>
                        </a:rPr>
                        <a:t> 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291465" algn="dec"/>
                        </a:tabLst>
                      </a:pPr>
                      <a:r>
                        <a:rPr lang="en-GB" sz="1200" b="1" dirty="0" smtClean="0">
                          <a:effectLst/>
                        </a:rPr>
                        <a:t>135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2" name="Table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1944289"/>
              </p:ext>
            </p:extLst>
          </p:nvPr>
        </p:nvGraphicFramePr>
        <p:xfrm>
          <a:off x="5004047" y="5226832"/>
          <a:ext cx="3312368" cy="80467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41422"/>
                <a:gridCol w="1089097"/>
                <a:gridCol w="784508"/>
                <a:gridCol w="697341"/>
              </a:tblGrid>
              <a:tr h="0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 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 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</a:rPr>
                        <a:t>£</a:t>
                      </a:r>
                      <a:endParaRPr lang="en-GB" sz="1200" b="1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</a:rPr>
                        <a:t>£</a:t>
                      </a:r>
                      <a:endParaRPr lang="en-GB" sz="1200" b="1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85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DEBIT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Purchases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291465" algn="dec"/>
                        </a:tabLst>
                      </a:pPr>
                      <a:r>
                        <a:rPr lang="en-GB" sz="1200" b="1">
                          <a:effectLst/>
                        </a:rPr>
                        <a:t>444.40</a:t>
                      </a:r>
                      <a:endParaRPr lang="en-GB" sz="1200" b="1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291465" algn="dec"/>
                        </a:tabLst>
                      </a:pPr>
                      <a:r>
                        <a:rPr lang="en-GB" sz="1200" b="1" dirty="0">
                          <a:effectLst/>
                        </a:rPr>
                        <a:t> 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85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Electricity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291465" algn="dec"/>
                        </a:tabLst>
                      </a:pPr>
                      <a:r>
                        <a:rPr lang="en-GB" sz="1200" b="1" dirty="0">
                          <a:effectLst/>
                        </a:rPr>
                        <a:t>116.80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291465" algn="dec"/>
                        </a:tabLst>
                      </a:pPr>
                      <a:r>
                        <a:rPr lang="en-GB" sz="1200" b="1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85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</a:rPr>
                        <a:t>CREDIT</a:t>
                      </a:r>
                      <a:endParaRPr lang="en-GB" sz="1200" b="1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</a:rPr>
                        <a:t>Creditors</a:t>
                      </a:r>
                      <a:endParaRPr lang="en-GB" sz="1200" b="1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291465" algn="dec"/>
                        </a:tabLst>
                      </a:pPr>
                      <a:r>
                        <a:rPr lang="en-GB" sz="1200" b="1" dirty="0">
                          <a:effectLst/>
                        </a:rPr>
                        <a:t> 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291465" algn="dec"/>
                        </a:tabLst>
                      </a:pPr>
                      <a:r>
                        <a:rPr lang="en-GB" sz="1200" b="1" dirty="0">
                          <a:effectLst/>
                        </a:rPr>
                        <a:t>561.20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3" name="Table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224252"/>
              </p:ext>
            </p:extLst>
          </p:nvPr>
        </p:nvGraphicFramePr>
        <p:xfrm>
          <a:off x="179512" y="5912783"/>
          <a:ext cx="3672408" cy="60350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64096"/>
                <a:gridCol w="1584176"/>
                <a:gridCol w="576064"/>
                <a:gridCol w="648072"/>
              </a:tblGrid>
              <a:tr h="0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 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gradFill flip="none" rotWithShape="1">
                      <a:gsLst>
                        <a:gs pos="0">
                          <a:srgbClr val="FFC000">
                            <a:shade val="30000"/>
                            <a:satMod val="115000"/>
                          </a:srgbClr>
                        </a:gs>
                        <a:gs pos="50000">
                          <a:srgbClr val="FFC000">
                            <a:shade val="67500"/>
                            <a:satMod val="115000"/>
                          </a:srgbClr>
                        </a:gs>
                        <a:gs pos="100000">
                          <a:srgbClr val="FFC000">
                            <a:shade val="100000"/>
                            <a:satMod val="115000"/>
                          </a:srgbClr>
                        </a:gs>
                      </a:gsLst>
                      <a:path path="circle">
                        <a:fillToRect l="100000" b="100000"/>
                      </a:path>
                      <a:tileRect t="-100000" r="-100000"/>
                    </a:gra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 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gradFill flip="none" rotWithShape="1">
                      <a:gsLst>
                        <a:gs pos="0">
                          <a:srgbClr val="FFC000">
                            <a:shade val="30000"/>
                            <a:satMod val="115000"/>
                          </a:srgbClr>
                        </a:gs>
                        <a:gs pos="50000">
                          <a:srgbClr val="FFC000">
                            <a:shade val="67500"/>
                            <a:satMod val="115000"/>
                          </a:srgbClr>
                        </a:gs>
                        <a:gs pos="100000">
                          <a:srgbClr val="FFC000">
                            <a:shade val="100000"/>
                            <a:satMod val="115000"/>
                          </a:srgbClr>
                        </a:gs>
                      </a:gsLst>
                      <a:path path="circle">
                        <a:fillToRect l="100000" b="100000"/>
                      </a:path>
                      <a:tileRect t="-100000" r="-100000"/>
                    </a:gra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571500" algn="l"/>
                        </a:tabLst>
                      </a:pPr>
                      <a:r>
                        <a:rPr lang="en-GB" sz="1200" b="1">
                          <a:effectLst/>
                        </a:rPr>
                        <a:t>£</a:t>
                      </a:r>
                      <a:endParaRPr lang="en-GB" sz="1200" b="1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gradFill flip="none" rotWithShape="1">
                      <a:gsLst>
                        <a:gs pos="0">
                          <a:srgbClr val="FFC000">
                            <a:shade val="30000"/>
                            <a:satMod val="115000"/>
                          </a:srgbClr>
                        </a:gs>
                        <a:gs pos="50000">
                          <a:srgbClr val="FFC000">
                            <a:shade val="67500"/>
                            <a:satMod val="115000"/>
                          </a:srgbClr>
                        </a:gs>
                        <a:gs pos="100000">
                          <a:srgbClr val="FFC000">
                            <a:shade val="100000"/>
                            <a:satMod val="115000"/>
                          </a:srgbClr>
                        </a:gs>
                      </a:gsLst>
                      <a:path path="circle">
                        <a:fillToRect l="100000" b="100000"/>
                      </a:path>
                      <a:tileRect t="-100000" r="-100000"/>
                    </a:gra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£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gradFill flip="none" rotWithShape="1">
                      <a:gsLst>
                        <a:gs pos="0">
                          <a:srgbClr val="FFC000">
                            <a:shade val="30000"/>
                            <a:satMod val="115000"/>
                          </a:srgbClr>
                        </a:gs>
                        <a:gs pos="50000">
                          <a:srgbClr val="FFC000">
                            <a:shade val="67500"/>
                            <a:satMod val="115000"/>
                          </a:srgbClr>
                        </a:gs>
                        <a:gs pos="100000">
                          <a:srgbClr val="FFC000">
                            <a:shade val="100000"/>
                            <a:satMod val="115000"/>
                          </a:srgbClr>
                        </a:gs>
                      </a:gsLst>
                      <a:path path="circle">
                        <a:fillToRect l="100000" b="100000"/>
                      </a:path>
                      <a:tileRect t="-100000" r="-100000"/>
                    </a:gra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DEBIT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gradFill flip="none" rotWithShape="1">
                      <a:gsLst>
                        <a:gs pos="0">
                          <a:srgbClr val="FFC000">
                            <a:shade val="30000"/>
                            <a:satMod val="115000"/>
                          </a:srgbClr>
                        </a:gs>
                        <a:gs pos="50000">
                          <a:srgbClr val="FFC000">
                            <a:shade val="67500"/>
                            <a:satMod val="115000"/>
                          </a:srgbClr>
                        </a:gs>
                        <a:gs pos="100000">
                          <a:srgbClr val="FFC000">
                            <a:shade val="100000"/>
                            <a:satMod val="115000"/>
                          </a:srgbClr>
                        </a:gs>
                      </a:gsLst>
                      <a:path path="circle">
                        <a:fillToRect l="100000" b="100000"/>
                      </a:path>
                      <a:tileRect t="-100000" r="-100000"/>
                    </a:gra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Creditors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gradFill flip="none" rotWithShape="1">
                      <a:gsLst>
                        <a:gs pos="0">
                          <a:srgbClr val="FFC000">
                            <a:shade val="30000"/>
                            <a:satMod val="115000"/>
                          </a:srgbClr>
                        </a:gs>
                        <a:gs pos="50000">
                          <a:srgbClr val="FFC000">
                            <a:shade val="67500"/>
                            <a:satMod val="115000"/>
                          </a:srgbClr>
                        </a:gs>
                        <a:gs pos="100000">
                          <a:srgbClr val="FFC000">
                            <a:shade val="100000"/>
                            <a:satMod val="115000"/>
                          </a:srgbClr>
                        </a:gs>
                      </a:gsLst>
                      <a:path path="circle">
                        <a:fillToRect l="100000" b="100000"/>
                      </a:path>
                      <a:tileRect t="-100000" r="-100000"/>
                    </a:gra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291465" algn="dec"/>
                        </a:tabLst>
                      </a:pPr>
                      <a:r>
                        <a:rPr lang="en-GB" sz="1200" b="1">
                          <a:effectLst/>
                        </a:rPr>
                        <a:t>46.60</a:t>
                      </a:r>
                      <a:endParaRPr lang="en-GB" sz="1200" b="1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gradFill flip="none" rotWithShape="1">
                      <a:gsLst>
                        <a:gs pos="0">
                          <a:srgbClr val="FFC000">
                            <a:shade val="30000"/>
                            <a:satMod val="115000"/>
                          </a:srgbClr>
                        </a:gs>
                        <a:gs pos="50000">
                          <a:srgbClr val="FFC000">
                            <a:shade val="67500"/>
                            <a:satMod val="115000"/>
                          </a:srgbClr>
                        </a:gs>
                        <a:gs pos="100000">
                          <a:srgbClr val="FFC000">
                            <a:shade val="100000"/>
                            <a:satMod val="115000"/>
                          </a:srgbClr>
                        </a:gs>
                      </a:gsLst>
                      <a:path path="circle">
                        <a:fillToRect l="100000" b="100000"/>
                      </a:path>
                      <a:tileRect t="-100000" r="-100000"/>
                    </a:gra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291465" algn="dec"/>
                        </a:tabLst>
                      </a:pPr>
                      <a:r>
                        <a:rPr lang="en-GB" sz="1200" b="1">
                          <a:effectLst/>
                        </a:rPr>
                        <a:t> </a:t>
                      </a:r>
                      <a:endParaRPr lang="en-GB" sz="1200" b="1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gradFill flip="none" rotWithShape="1">
                      <a:gsLst>
                        <a:gs pos="0">
                          <a:srgbClr val="FFC000">
                            <a:shade val="30000"/>
                            <a:satMod val="115000"/>
                          </a:srgbClr>
                        </a:gs>
                        <a:gs pos="50000">
                          <a:srgbClr val="FFC000">
                            <a:shade val="67500"/>
                            <a:satMod val="115000"/>
                          </a:srgbClr>
                        </a:gs>
                        <a:gs pos="100000">
                          <a:srgbClr val="FFC000">
                            <a:shade val="100000"/>
                            <a:satMod val="115000"/>
                          </a:srgbClr>
                        </a:gs>
                      </a:gsLst>
                      <a:path path="circle">
                        <a:fillToRect l="100000" b="100000"/>
                      </a:path>
                      <a:tileRect t="-100000" r="-100000"/>
                    </a:gra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effectLst/>
                        </a:rPr>
                        <a:t>CREDIT</a:t>
                      </a:r>
                      <a:endParaRPr lang="en-GB" sz="1200" b="1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gradFill flip="none" rotWithShape="1">
                      <a:gsLst>
                        <a:gs pos="0">
                          <a:srgbClr val="FFC000">
                            <a:shade val="30000"/>
                            <a:satMod val="115000"/>
                          </a:srgbClr>
                        </a:gs>
                        <a:gs pos="50000">
                          <a:srgbClr val="FFC000">
                            <a:shade val="67500"/>
                            <a:satMod val="115000"/>
                          </a:srgbClr>
                        </a:gs>
                        <a:gs pos="100000">
                          <a:srgbClr val="FFC000">
                            <a:shade val="100000"/>
                            <a:satMod val="115000"/>
                          </a:srgbClr>
                        </a:gs>
                      </a:gsLst>
                      <a:path path="circle">
                        <a:fillToRect l="100000" b="100000"/>
                      </a:path>
                      <a:tileRect t="-100000" r="-100000"/>
                    </a:gra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effectLst/>
                        </a:rPr>
                        <a:t>Purchases returns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gradFill flip="none" rotWithShape="1">
                      <a:gsLst>
                        <a:gs pos="0">
                          <a:srgbClr val="FFC000">
                            <a:shade val="30000"/>
                            <a:satMod val="115000"/>
                          </a:srgbClr>
                        </a:gs>
                        <a:gs pos="50000">
                          <a:srgbClr val="FFC000">
                            <a:shade val="67500"/>
                            <a:satMod val="115000"/>
                          </a:srgbClr>
                        </a:gs>
                        <a:gs pos="100000">
                          <a:srgbClr val="FFC000">
                            <a:shade val="100000"/>
                            <a:satMod val="115000"/>
                          </a:srgbClr>
                        </a:gs>
                      </a:gsLst>
                      <a:path path="circle">
                        <a:fillToRect l="100000" b="100000"/>
                      </a:path>
                      <a:tileRect t="-100000" r="-100000"/>
                    </a:gra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291465" algn="dec"/>
                        </a:tabLst>
                      </a:pPr>
                      <a:r>
                        <a:rPr lang="en-GB" sz="1200" b="1" dirty="0">
                          <a:effectLst/>
                        </a:rPr>
                        <a:t> 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gradFill flip="none" rotWithShape="1">
                      <a:gsLst>
                        <a:gs pos="0">
                          <a:srgbClr val="FFC000">
                            <a:shade val="30000"/>
                            <a:satMod val="115000"/>
                          </a:srgbClr>
                        </a:gs>
                        <a:gs pos="50000">
                          <a:srgbClr val="FFC000">
                            <a:shade val="67500"/>
                            <a:satMod val="115000"/>
                          </a:srgbClr>
                        </a:gs>
                        <a:gs pos="100000">
                          <a:srgbClr val="FFC000">
                            <a:shade val="100000"/>
                            <a:satMod val="115000"/>
                          </a:srgbClr>
                        </a:gs>
                      </a:gsLst>
                      <a:path path="circle">
                        <a:fillToRect l="100000" b="100000"/>
                      </a:path>
                      <a:tileRect t="-100000" r="-100000"/>
                    </a:gra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291465" algn="dec"/>
                        </a:tabLst>
                      </a:pPr>
                      <a:r>
                        <a:rPr lang="en-GB" sz="1200" b="1" dirty="0">
                          <a:effectLst/>
                        </a:rPr>
                        <a:t>46.60</a:t>
                      </a:r>
                      <a:endParaRPr lang="en-GB" sz="1200" b="1" dirty="0"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gradFill flip="none" rotWithShape="1">
                      <a:gsLst>
                        <a:gs pos="0">
                          <a:srgbClr val="FFC000">
                            <a:shade val="30000"/>
                            <a:satMod val="115000"/>
                          </a:srgbClr>
                        </a:gs>
                        <a:gs pos="50000">
                          <a:srgbClr val="FFC000">
                            <a:shade val="67500"/>
                            <a:satMod val="115000"/>
                          </a:srgbClr>
                        </a:gs>
                        <a:gs pos="100000">
                          <a:srgbClr val="FFC000">
                            <a:shade val="100000"/>
                            <a:satMod val="115000"/>
                          </a:srgbClr>
                        </a:gs>
                      </a:gsLst>
                      <a:path path="circle">
                        <a:fillToRect l="100000" b="100000"/>
                      </a:path>
                      <a:tileRect t="-100000" r="-100000"/>
                    </a:gra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43079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900" decel="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4" grpId="0"/>
      <p:bldP spid="15" grpId="0"/>
      <p:bldP spid="19" grpId="0" build="p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 txBox="1">
            <a:spLocks/>
          </p:cNvSpPr>
          <p:nvPr/>
        </p:nvSpPr>
        <p:spPr>
          <a:xfrm>
            <a:off x="3321079" y="0"/>
            <a:ext cx="2696344" cy="548680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accent2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accent2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accent2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+mn-lt"/>
              </a:defRPr>
            </a:lvl9pPr>
          </a:lstStyle>
          <a:p>
            <a:pPr marL="0" indent="0">
              <a:buNone/>
            </a:pPr>
            <a:r>
              <a:rPr lang="en-GB" b="1" i="1" kern="0" dirty="0" smtClean="0">
                <a:solidFill>
                  <a:srgbClr val="00B050"/>
                </a:solidFill>
              </a:rPr>
              <a:t>The journal</a:t>
            </a:r>
            <a:endParaRPr lang="en-GB" b="1" i="1" kern="0" dirty="0">
              <a:solidFill>
                <a:srgbClr val="00B05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611560" y="548680"/>
            <a:ext cx="799288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/>
              <a:t>The following is a summary of the transactions of 'Hair by Fiona' hairdressing business of which Fiona </a:t>
            </a:r>
            <a:r>
              <a:rPr lang="en-GB" sz="1400" dirty="0" smtClean="0"/>
              <a:t>is </a:t>
            </a:r>
            <a:r>
              <a:rPr lang="en-GB" sz="1400" dirty="0"/>
              <a:t>the sole proprietor</a:t>
            </a:r>
            <a:r>
              <a:rPr lang="en-GB" sz="1400" dirty="0" smtClean="0"/>
              <a:t>.</a:t>
            </a:r>
            <a:r>
              <a:rPr lang="en-GB" sz="1400" dirty="0"/>
              <a:t> Show the transactions by means of journal entries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3538898"/>
              </p:ext>
            </p:extLst>
          </p:nvPr>
        </p:nvGraphicFramePr>
        <p:xfrm>
          <a:off x="745214" y="1071900"/>
          <a:ext cx="7668852" cy="140817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59690"/>
                <a:gridCol w="6109162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tabLst>
                          <a:tab pos="180340" algn="l"/>
                        </a:tabLst>
                      </a:pPr>
                      <a:r>
                        <a:rPr lang="en-GB" sz="1400" dirty="0">
                          <a:solidFill>
                            <a:srgbClr val="002060"/>
                          </a:solidFill>
                          <a:effectLst/>
                        </a:rPr>
                        <a:t>1 January</a:t>
                      </a:r>
                      <a:endParaRPr lang="en-GB" sz="1400" dirty="0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tabLst>
                          <a:tab pos="180340" algn="l"/>
                        </a:tabLst>
                      </a:pPr>
                      <a:r>
                        <a:rPr lang="en-GB" sz="1400" dirty="0">
                          <a:solidFill>
                            <a:srgbClr val="002060"/>
                          </a:solidFill>
                          <a:effectLst/>
                        </a:rPr>
                        <a:t>Put in cash of £2,000 as capital</a:t>
                      </a:r>
                      <a:endParaRPr lang="en-GB" sz="1400" dirty="0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FF00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tabLst>
                          <a:tab pos="180340" algn="l"/>
                        </a:tabLst>
                      </a:pPr>
                      <a:r>
                        <a:rPr lang="en-GB" sz="1400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endParaRPr lang="en-GB" sz="1400" dirty="0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tabLst>
                          <a:tab pos="180340" algn="l"/>
                        </a:tabLst>
                      </a:pPr>
                      <a:r>
                        <a:rPr lang="en-GB" sz="1400" dirty="0">
                          <a:solidFill>
                            <a:srgbClr val="002060"/>
                          </a:solidFill>
                          <a:effectLst/>
                        </a:rPr>
                        <a:t>Purchased brushes and combs for cash £50</a:t>
                      </a:r>
                      <a:endParaRPr lang="en-GB" sz="1400" dirty="0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FF00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tabLst>
                          <a:tab pos="180340" algn="l"/>
                        </a:tabLst>
                      </a:pPr>
                      <a:r>
                        <a:rPr lang="en-GB" sz="1400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endParaRPr lang="en-GB" sz="1400" dirty="0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tabLst>
                          <a:tab pos="180340" algn="l"/>
                        </a:tabLst>
                      </a:pPr>
                      <a:r>
                        <a:rPr lang="en-GB" sz="1400" dirty="0">
                          <a:solidFill>
                            <a:srgbClr val="002060"/>
                          </a:solidFill>
                          <a:effectLst/>
                        </a:rPr>
                        <a:t>Purchased hair driers from </a:t>
                      </a:r>
                      <a:r>
                        <a:rPr lang="en-GB" sz="1400" dirty="0" smtClean="0">
                          <a:solidFill>
                            <a:srgbClr val="002060"/>
                          </a:solidFill>
                          <a:effectLst/>
                        </a:rPr>
                        <a:t>Dyson Ltd </a:t>
                      </a:r>
                      <a:r>
                        <a:rPr lang="en-GB" sz="1400" dirty="0">
                          <a:solidFill>
                            <a:srgbClr val="002060"/>
                          </a:solidFill>
                          <a:effectLst/>
                        </a:rPr>
                        <a:t>on credit £150</a:t>
                      </a:r>
                      <a:endParaRPr lang="en-GB" sz="1400" dirty="0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FF00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tabLst>
                          <a:tab pos="180340" algn="l"/>
                        </a:tabLst>
                      </a:pPr>
                      <a:r>
                        <a:rPr lang="en-GB" sz="1400">
                          <a:solidFill>
                            <a:srgbClr val="002060"/>
                          </a:solidFill>
                          <a:effectLst/>
                        </a:rPr>
                        <a:t>30 January</a:t>
                      </a:r>
                      <a:endParaRPr lang="en-GB" sz="1400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tabLst>
                          <a:tab pos="180340" algn="l"/>
                        </a:tabLst>
                      </a:pPr>
                      <a:r>
                        <a:rPr lang="en-GB" sz="1400" dirty="0">
                          <a:solidFill>
                            <a:srgbClr val="002060"/>
                          </a:solidFill>
                          <a:effectLst/>
                        </a:rPr>
                        <a:t>Paid three months rent to 31 March £300</a:t>
                      </a:r>
                      <a:endParaRPr lang="en-GB" sz="1400" dirty="0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FF00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tabLst>
                          <a:tab pos="180340" algn="l"/>
                        </a:tabLst>
                      </a:pPr>
                      <a:r>
                        <a:rPr lang="en-GB" sz="1400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endParaRPr lang="en-GB" sz="1400" dirty="0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tabLst>
                          <a:tab pos="180340" algn="l"/>
                        </a:tabLst>
                      </a:pPr>
                      <a:r>
                        <a:rPr lang="en-GB" sz="1400" dirty="0">
                          <a:solidFill>
                            <a:srgbClr val="002060"/>
                          </a:solidFill>
                          <a:effectLst/>
                        </a:rPr>
                        <a:t>Collected and paid in takings £600</a:t>
                      </a:r>
                      <a:endParaRPr lang="en-GB" sz="1400" dirty="0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FF00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tabLst>
                          <a:tab pos="180340" algn="l"/>
                        </a:tabLst>
                      </a:pPr>
                      <a:r>
                        <a:rPr lang="en-GB" sz="1400" dirty="0">
                          <a:solidFill>
                            <a:srgbClr val="002060"/>
                          </a:solidFill>
                          <a:effectLst/>
                        </a:rPr>
                        <a:t>31 January</a:t>
                      </a:r>
                      <a:endParaRPr lang="en-GB" sz="1400" dirty="0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0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  <a:tabLst>
                          <a:tab pos="180340" algn="l"/>
                        </a:tabLst>
                      </a:pPr>
                      <a:r>
                        <a:rPr lang="en-GB" sz="1400" dirty="0">
                          <a:solidFill>
                            <a:srgbClr val="002060"/>
                          </a:solidFill>
                          <a:effectLst/>
                        </a:rPr>
                        <a:t>Gave Mrs Sullivan a perm, </a:t>
                      </a:r>
                      <a:r>
                        <a:rPr lang="en-GB" sz="1400" dirty="0" smtClean="0">
                          <a:solidFill>
                            <a:srgbClr val="002060"/>
                          </a:solidFill>
                          <a:effectLst/>
                        </a:rPr>
                        <a:t>highlights, etc. </a:t>
                      </a:r>
                      <a:r>
                        <a:rPr lang="en-GB" sz="1400" dirty="0">
                          <a:solidFill>
                            <a:srgbClr val="002060"/>
                          </a:solidFill>
                          <a:effectLst/>
                        </a:rPr>
                        <a:t>on credit £80</a:t>
                      </a:r>
                      <a:endParaRPr lang="en-GB" sz="1400" dirty="0">
                        <a:solidFill>
                          <a:srgbClr val="002060"/>
                        </a:solidFill>
                        <a:effectLst/>
                        <a:latin typeface="Aldine721 B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8" name="Footer Placeholder 2"/>
          <p:cNvSpPr txBox="1">
            <a:spLocks/>
          </p:cNvSpPr>
          <p:nvPr/>
        </p:nvSpPr>
        <p:spPr bwMode="auto">
          <a:xfrm>
            <a:off x="3131840" y="6492875"/>
            <a:ext cx="2895600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1400" b="1" kern="1200">
                <a:solidFill>
                  <a:schemeClr val="accent2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8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8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8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8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r>
              <a:rPr lang="en-GB" sz="1100" dirty="0" smtClean="0"/>
              <a:t>AΩ</a:t>
            </a:r>
            <a:endParaRPr lang="en-GB" sz="1100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1736598"/>
              </p:ext>
            </p:extLst>
          </p:nvPr>
        </p:nvGraphicFramePr>
        <p:xfrm>
          <a:off x="763290" y="2564904"/>
          <a:ext cx="7632700" cy="63207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79500"/>
                <a:gridCol w="4940300"/>
                <a:gridCol w="825500"/>
                <a:gridCol w="787400"/>
              </a:tblGrid>
              <a:tr h="0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kern="1200" dirty="0">
                          <a:effectLst/>
                        </a:rPr>
                        <a:t>1 January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kern="1200" dirty="0">
                          <a:effectLst/>
                        </a:rPr>
                        <a:t>DEBIT	Cash at bank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384810" algn="dec"/>
                        </a:tabLst>
                      </a:pPr>
                      <a:r>
                        <a:rPr lang="en-GB" sz="1200" b="1" kern="1200">
                          <a:effectLst/>
                        </a:rPr>
                        <a:t>2,000</a:t>
                      </a:r>
                      <a:endParaRPr lang="en-GB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384810" algn="dec"/>
                        </a:tabLst>
                      </a:pPr>
                      <a:r>
                        <a:rPr lang="en-GB" sz="1200" b="1" kern="1200">
                          <a:effectLst/>
                        </a:rPr>
                        <a:t> </a:t>
                      </a:r>
                      <a:endParaRPr lang="en-GB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rgbClr val="99CC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kern="1200" dirty="0">
                          <a:effectLst/>
                        </a:rPr>
                        <a:t> 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kern="1200" dirty="0">
                          <a:effectLst/>
                        </a:rPr>
                        <a:t>CREDIT	Fiona </a:t>
                      </a:r>
                      <a:r>
                        <a:rPr lang="en-GB" sz="1200" b="1" kern="1200" dirty="0" smtClean="0">
                          <a:effectLst/>
                        </a:rPr>
                        <a:t>– </a:t>
                      </a:r>
                      <a:r>
                        <a:rPr lang="en-GB" sz="1200" b="1" kern="1200" dirty="0">
                          <a:effectLst/>
                        </a:rPr>
                        <a:t>capital account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384810" algn="dec"/>
                        </a:tabLst>
                      </a:pPr>
                      <a:r>
                        <a:rPr lang="en-GB" sz="1200" b="1" kern="1200">
                          <a:effectLst/>
                        </a:rPr>
                        <a:t> </a:t>
                      </a:r>
                      <a:endParaRPr lang="en-GB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384810" algn="dec"/>
                        </a:tabLst>
                      </a:pPr>
                      <a:r>
                        <a:rPr lang="en-GB" sz="1200" b="1" kern="1200" dirty="0">
                          <a:effectLst/>
                        </a:rPr>
                        <a:t>2,000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rgbClr val="99CC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kern="1200" dirty="0">
                          <a:effectLst/>
                        </a:rPr>
                        <a:t> 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kern="1200" dirty="0">
                          <a:effectLst/>
                        </a:rPr>
                        <a:t>Initial capital introduced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384810" algn="dec"/>
                        </a:tabLst>
                      </a:pPr>
                      <a:r>
                        <a:rPr lang="en-GB" sz="1200" b="1" kern="1200" dirty="0">
                          <a:effectLst/>
                        </a:rPr>
                        <a:t> 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384810" algn="dec"/>
                        </a:tabLst>
                      </a:pPr>
                      <a:r>
                        <a:rPr lang="en-GB" sz="1200" b="1" kern="1200" dirty="0">
                          <a:effectLst/>
                        </a:rPr>
                        <a:t> 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rgbClr val="99CC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9362950"/>
              </p:ext>
            </p:extLst>
          </p:nvPr>
        </p:nvGraphicFramePr>
        <p:xfrm>
          <a:off x="763290" y="3284984"/>
          <a:ext cx="7632699" cy="63207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74139"/>
                <a:gridCol w="4915762"/>
                <a:gridCol w="821399"/>
                <a:gridCol w="821399"/>
              </a:tblGrid>
              <a:tr h="0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200" b="1" kern="1200" dirty="0">
                          <a:effectLst/>
                        </a:rPr>
                        <a:t>1 January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200" b="1" kern="1200" dirty="0">
                          <a:effectLst/>
                        </a:rPr>
                        <a:t>DEBIT	Brushes and combs account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tabLst>
                          <a:tab pos="384810" algn="dec"/>
                        </a:tabLst>
                      </a:pPr>
                      <a:r>
                        <a:rPr lang="en-GB" sz="1200" b="1" kern="1200" dirty="0">
                          <a:effectLst/>
                        </a:rPr>
                        <a:t>50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tabLst>
                          <a:tab pos="384810" algn="dec"/>
                        </a:tabLst>
                      </a:pP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kern="1200" dirty="0">
                          <a:effectLst/>
                        </a:rPr>
                        <a:t> 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kern="1200" dirty="0">
                          <a:effectLst/>
                        </a:rPr>
                        <a:t>CREDIT	Cash at bank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384810" algn="dec"/>
                        </a:tabLst>
                      </a:pPr>
                      <a:r>
                        <a:rPr lang="en-GB" sz="1200" b="1" kern="1200" dirty="0">
                          <a:effectLst/>
                        </a:rPr>
                        <a:t> 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tabLst>
                          <a:tab pos="384810" algn="dec"/>
                        </a:tabLst>
                      </a:pPr>
                      <a:r>
                        <a:rPr lang="en-GB" sz="1200" b="1" kern="1200" dirty="0" smtClean="0">
                          <a:effectLst/>
                        </a:rPr>
                        <a:t>50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kern="1200" dirty="0">
                          <a:effectLst/>
                        </a:rPr>
                        <a:t> 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kern="1200" dirty="0">
                          <a:effectLst/>
                        </a:rPr>
                        <a:t>The purchase for cash of brushes and combs as fixed assets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384810" algn="dec"/>
                        </a:tabLst>
                      </a:pPr>
                      <a:r>
                        <a:rPr lang="en-GB" sz="1200" b="1" kern="1200" dirty="0">
                          <a:effectLst/>
                        </a:rPr>
                        <a:t> 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384810" algn="dec"/>
                        </a:tabLst>
                      </a:pP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chemeClr val="bg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3751411"/>
              </p:ext>
            </p:extLst>
          </p:nvPr>
        </p:nvGraphicFramePr>
        <p:xfrm>
          <a:off x="763290" y="4005064"/>
          <a:ext cx="7632699" cy="632079"/>
        </p:xfrm>
        <a:graphic>
          <a:graphicData uri="http://schemas.openxmlformats.org/drawingml/2006/table">
            <a:tbl>
              <a:tblPr>
                <a:effectLst/>
                <a:tableStyleId>{5C22544A-7EE6-4342-B048-85BDC9FD1C3A}</a:tableStyleId>
              </a:tblPr>
              <a:tblGrid>
                <a:gridCol w="1074139"/>
                <a:gridCol w="4915762"/>
                <a:gridCol w="821399"/>
                <a:gridCol w="821399"/>
              </a:tblGrid>
              <a:tr h="0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200" b="1" kern="1200" dirty="0">
                          <a:effectLst/>
                        </a:rPr>
                        <a:t>1 January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200" b="1" kern="1200">
                          <a:effectLst/>
                        </a:rPr>
                        <a:t>DEBIT	Hair dryer account</a:t>
                      </a:r>
                      <a:endParaRPr lang="en-GB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tabLst>
                          <a:tab pos="384810" algn="dec"/>
                        </a:tabLst>
                      </a:pPr>
                      <a:r>
                        <a:rPr lang="en-GB" sz="1200" b="1" kern="1200" dirty="0">
                          <a:effectLst/>
                        </a:rPr>
                        <a:t>150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tabLst>
                          <a:tab pos="384810" algn="dec"/>
                        </a:tabLst>
                      </a:pPr>
                      <a:endParaRPr lang="en-GB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rgbClr val="FFFF00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kern="1200" dirty="0">
                          <a:effectLst/>
                        </a:rPr>
                        <a:t> 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kern="1200" dirty="0">
                          <a:effectLst/>
                        </a:rPr>
                        <a:t>CREDIT	Sundry creditors account *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384810" algn="dec"/>
                        </a:tabLst>
                      </a:pPr>
                      <a:r>
                        <a:rPr lang="en-GB" sz="1200" b="1" kern="1200">
                          <a:effectLst/>
                        </a:rPr>
                        <a:t> </a:t>
                      </a:r>
                      <a:endParaRPr lang="en-GB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45720" marR="0" indent="-91440" algn="ctr" defTabSz="914400" rtl="0" eaLnBrk="1" fontAlgn="auto" latinLnBrk="0" hangingPunct="1">
                        <a:lnSpc>
                          <a:spcPct val="11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384810" algn="dec"/>
                        </a:tabLst>
                        <a:defRPr/>
                      </a:pPr>
                      <a:r>
                        <a:rPr lang="en-GB" sz="1200" b="1" kern="1200" dirty="0" smtClean="0">
                          <a:effectLst/>
                        </a:rPr>
                        <a:t>150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rgbClr val="FFFF00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kern="1200">
                          <a:effectLst/>
                        </a:rPr>
                        <a:t> </a:t>
                      </a:r>
                      <a:endParaRPr lang="en-GB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kern="1200" dirty="0">
                          <a:effectLst/>
                        </a:rPr>
                        <a:t>The purchase on credit of hair driers as fixed assets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384810" algn="dec"/>
                        </a:tabLst>
                      </a:pPr>
                      <a:r>
                        <a:rPr lang="en-GB" sz="1200" b="1" kern="1200" dirty="0">
                          <a:effectLst/>
                        </a:rPr>
                        <a:t> 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384810" algn="dec"/>
                        </a:tabLst>
                      </a:pP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2574882"/>
              </p:ext>
            </p:extLst>
          </p:nvPr>
        </p:nvGraphicFramePr>
        <p:xfrm>
          <a:off x="763290" y="4725144"/>
          <a:ext cx="7632699" cy="632079"/>
        </p:xfrm>
        <a:graphic>
          <a:graphicData uri="http://schemas.openxmlformats.org/drawingml/2006/table">
            <a:tbl>
              <a:tblPr>
                <a:effectLst/>
                <a:tableStyleId>{5C22544A-7EE6-4342-B048-85BDC9FD1C3A}</a:tableStyleId>
              </a:tblPr>
              <a:tblGrid>
                <a:gridCol w="1074139"/>
                <a:gridCol w="4915762"/>
                <a:gridCol w="821399"/>
                <a:gridCol w="821399"/>
              </a:tblGrid>
              <a:tr h="0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200" b="1" kern="1200" dirty="0">
                          <a:effectLst/>
                        </a:rPr>
                        <a:t>30 January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200" b="1" kern="1200" dirty="0">
                          <a:effectLst/>
                        </a:rPr>
                        <a:t>DEBIT	Rent account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tabLst>
                          <a:tab pos="384810" algn="dec"/>
                        </a:tabLst>
                      </a:pPr>
                      <a:r>
                        <a:rPr lang="en-GB" sz="1200" b="1" kern="1200" dirty="0">
                          <a:effectLst/>
                        </a:rPr>
                        <a:t>300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tabLst>
                          <a:tab pos="384810" algn="dec"/>
                        </a:tabLst>
                      </a:pP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rgbClr val="99CC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kern="1200" dirty="0">
                          <a:effectLst/>
                        </a:rPr>
                        <a:t> 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kern="1200" dirty="0">
                          <a:effectLst/>
                        </a:rPr>
                        <a:t>CREDIT	Cash at bank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384810" algn="dec"/>
                        </a:tabLst>
                      </a:pPr>
                      <a:r>
                        <a:rPr lang="en-GB" sz="1200" b="1" kern="1200" dirty="0">
                          <a:effectLst/>
                        </a:rPr>
                        <a:t> 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marR="0" indent="-91440" algn="ctr" defTabSz="914400" rtl="0" eaLnBrk="1" fontAlgn="auto" latinLnBrk="0" hangingPunct="1">
                        <a:lnSpc>
                          <a:spcPct val="11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384810" algn="dec"/>
                        </a:tabLst>
                        <a:defRPr/>
                      </a:pPr>
                      <a:r>
                        <a:rPr lang="en-GB" sz="1200" b="1" kern="1200" dirty="0" smtClean="0">
                          <a:effectLst/>
                        </a:rPr>
                        <a:t>300</a:t>
                      </a:r>
                      <a:endParaRPr lang="en-GB" sz="1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rgbClr val="99CC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kern="1200" dirty="0">
                          <a:effectLst/>
                        </a:rPr>
                        <a:t> 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kern="1200" dirty="0">
                          <a:effectLst/>
                        </a:rPr>
                        <a:t>The payment of rent to 31 March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384810" algn="dec"/>
                        </a:tabLst>
                      </a:pPr>
                      <a:r>
                        <a:rPr lang="en-GB" sz="1200" b="1" kern="1200" dirty="0">
                          <a:effectLst/>
                        </a:rPr>
                        <a:t> 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384810" algn="dec"/>
                        </a:tabLst>
                      </a:pP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rgbClr val="99CC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3330456"/>
              </p:ext>
            </p:extLst>
          </p:nvPr>
        </p:nvGraphicFramePr>
        <p:xfrm>
          <a:off x="763290" y="5445224"/>
          <a:ext cx="7632699" cy="63207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74139"/>
                <a:gridCol w="4915762"/>
                <a:gridCol w="821399"/>
                <a:gridCol w="821399"/>
              </a:tblGrid>
              <a:tr h="0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200" b="1" kern="1200" dirty="0">
                          <a:effectLst/>
                        </a:rPr>
                        <a:t>30 January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200" b="1" kern="1200" dirty="0">
                          <a:effectLst/>
                        </a:rPr>
                        <a:t>DEBIT	Cash at bank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tabLst>
                          <a:tab pos="384810" algn="dec"/>
                        </a:tabLst>
                      </a:pPr>
                      <a:r>
                        <a:rPr lang="en-GB" sz="1200" b="1" kern="1200">
                          <a:effectLst/>
                        </a:rPr>
                        <a:t>600</a:t>
                      </a:r>
                      <a:endParaRPr lang="en-GB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tabLst>
                          <a:tab pos="384810" algn="dec"/>
                        </a:tabLst>
                      </a:pPr>
                      <a:endParaRPr lang="en-GB" sz="11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kern="1200" dirty="0">
                          <a:effectLst/>
                        </a:rPr>
                        <a:t> 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kern="1200" dirty="0">
                          <a:effectLst/>
                        </a:rPr>
                        <a:t>CREDIT	Sales (or takings account)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384810" algn="dec"/>
                        </a:tabLst>
                      </a:pPr>
                      <a:r>
                        <a:rPr lang="en-GB" sz="1200" b="1" kern="1200" dirty="0">
                          <a:effectLst/>
                        </a:rPr>
                        <a:t> 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marR="0" indent="-91440" algn="ctr" defTabSz="914400" rtl="0" eaLnBrk="1" fontAlgn="auto" latinLnBrk="0" hangingPunct="1">
                        <a:lnSpc>
                          <a:spcPct val="11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384810" algn="dec"/>
                        </a:tabLst>
                        <a:defRPr/>
                      </a:pPr>
                      <a:r>
                        <a:rPr lang="en-GB" sz="1200" b="1" kern="1200" dirty="0" smtClean="0">
                          <a:effectLst/>
                        </a:rPr>
                        <a:t>600</a:t>
                      </a:r>
                      <a:endParaRPr lang="en-GB" sz="1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kern="1200" dirty="0">
                          <a:effectLst/>
                        </a:rPr>
                        <a:t> 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kern="1200" dirty="0">
                          <a:effectLst/>
                        </a:rPr>
                        <a:t>Cash takings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384810" algn="dec"/>
                        </a:tabLst>
                      </a:pPr>
                      <a:r>
                        <a:rPr lang="en-GB" sz="1200" b="1" kern="1200" dirty="0">
                          <a:effectLst/>
                        </a:rPr>
                        <a:t> 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384810" algn="dec"/>
                        </a:tabLst>
                      </a:pP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chemeClr val="accent5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le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8240287"/>
              </p:ext>
            </p:extLst>
          </p:nvPr>
        </p:nvGraphicFramePr>
        <p:xfrm>
          <a:off x="763290" y="6176835"/>
          <a:ext cx="7632699" cy="63207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74139"/>
                <a:gridCol w="4915762"/>
                <a:gridCol w="821399"/>
                <a:gridCol w="821399"/>
              </a:tblGrid>
              <a:tr h="0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200" b="1" kern="1200" dirty="0">
                          <a:effectLst/>
                        </a:rPr>
                        <a:t>31 January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</a:pPr>
                      <a:r>
                        <a:rPr lang="en-GB" sz="1200" b="1" kern="1200" dirty="0">
                          <a:effectLst/>
                        </a:rPr>
                        <a:t>DEBIT	Debtors account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tabLst>
                          <a:tab pos="384810" algn="dec"/>
                        </a:tabLst>
                      </a:pPr>
                      <a:r>
                        <a:rPr lang="en-GB" sz="1200" b="1" kern="1200" dirty="0">
                          <a:effectLst/>
                        </a:rPr>
                        <a:t>80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Bef>
                          <a:spcPts val="600"/>
                        </a:spcBef>
                        <a:spcAft>
                          <a:spcPts val="0"/>
                        </a:spcAft>
                        <a:tabLst>
                          <a:tab pos="384810" algn="dec"/>
                        </a:tabLst>
                      </a:pP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kern="1200" dirty="0">
                          <a:effectLst/>
                        </a:rPr>
                        <a:t> 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kern="1200" dirty="0">
                          <a:effectLst/>
                        </a:rPr>
                        <a:t>CREDIT	Sales account (or takings account)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384810" algn="dec"/>
                        </a:tabLst>
                      </a:pPr>
                      <a:r>
                        <a:rPr lang="en-GB" sz="1200" b="1" kern="1200" dirty="0">
                          <a:effectLst/>
                        </a:rPr>
                        <a:t> 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marR="0" indent="-91440" algn="ctr" defTabSz="914400" rtl="0" eaLnBrk="1" fontAlgn="auto" latinLnBrk="0" hangingPunct="1">
                        <a:lnSpc>
                          <a:spcPct val="11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384810" algn="dec"/>
                        </a:tabLst>
                        <a:defRPr/>
                      </a:pPr>
                      <a:r>
                        <a:rPr lang="en-GB" sz="1200" b="1" kern="1200" dirty="0" smtClean="0">
                          <a:effectLst/>
                        </a:rPr>
                        <a:t>80</a:t>
                      </a:r>
                      <a:endParaRPr lang="en-GB" sz="12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kern="1200" dirty="0">
                          <a:effectLst/>
                        </a:rPr>
                        <a:t> 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just">
                        <a:lnSpc>
                          <a:spcPct val="110000"/>
                        </a:lnSpc>
                        <a:spcAft>
                          <a:spcPts val="0"/>
                        </a:spcAft>
                      </a:pPr>
                      <a:r>
                        <a:rPr lang="en-GB" sz="1200" b="1" kern="1200" dirty="0">
                          <a:effectLst/>
                        </a:rPr>
                        <a:t>The provision of a hair‑do on credit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384810" algn="dec"/>
                        </a:tabLst>
                      </a:pPr>
                      <a:r>
                        <a:rPr lang="en-GB" sz="1200" b="1" kern="1200" dirty="0">
                          <a:effectLst/>
                        </a:rPr>
                        <a:t> </a:t>
                      </a: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-91440" algn="ctr">
                        <a:lnSpc>
                          <a:spcPct val="110000"/>
                        </a:lnSpc>
                        <a:spcAft>
                          <a:spcPts val="0"/>
                        </a:spcAft>
                        <a:tabLst>
                          <a:tab pos="384810" algn="dec"/>
                        </a:tabLst>
                      </a:pPr>
                      <a:endParaRPr lang="en-GB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66645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2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3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04056"/>
          </a:xfrm>
        </p:spPr>
        <p:txBody>
          <a:bodyPr/>
          <a:lstStyle/>
          <a:p>
            <a:pPr eaLnBrk="1" hangingPunct="1"/>
            <a:r>
              <a:rPr lang="en-US" sz="3600" b="1" dirty="0">
                <a:solidFill>
                  <a:schemeClr val="accent2">
                    <a:lumMod val="60000"/>
                    <a:lumOff val="40000"/>
                  </a:schemeClr>
                </a:solidFill>
                <a:ea typeface="ＭＳ Ｐゴシック" pitchFamily="-84" charset="-128"/>
                <a:cs typeface="ＭＳ Ｐゴシック" pitchFamily="-84" charset="-128"/>
              </a:rPr>
              <a:t>Example</a:t>
            </a:r>
          </a:p>
        </p:txBody>
      </p:sp>
      <p:sp>
        <p:nvSpPr>
          <p:cNvPr id="45058" name="Content Placeholder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540060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US" sz="2000" dirty="0" smtClean="0">
                <a:ea typeface="ＭＳ Ｐゴシック" pitchFamily="-84" charset="-128"/>
                <a:cs typeface="ＭＳ Ｐゴシック" pitchFamily="-84" charset="-128"/>
              </a:rPr>
              <a:t>Alexander </a:t>
            </a:r>
            <a:r>
              <a:rPr lang="en-US" sz="2000" dirty="0" err="1" smtClean="0">
                <a:ea typeface="ＭＳ Ｐゴシック" pitchFamily="-84" charset="-128"/>
                <a:cs typeface="ＭＳ Ｐゴシック" pitchFamily="-84" charset="-128"/>
              </a:rPr>
              <a:t>i</a:t>
            </a:r>
            <a:r>
              <a:rPr lang="en-GB" sz="2000" dirty="0" err="1" smtClean="0"/>
              <a:t>ntroduced</a:t>
            </a:r>
            <a:r>
              <a:rPr lang="en-GB" sz="2000" dirty="0" smtClean="0"/>
              <a:t> $10,000 </a:t>
            </a:r>
            <a:r>
              <a:rPr lang="en-GB" sz="2000" dirty="0"/>
              <a:t>cash as </a:t>
            </a:r>
            <a:r>
              <a:rPr lang="en-GB" sz="2000" dirty="0" smtClean="0"/>
              <a:t>capital for Alpha Consulting. </a:t>
            </a:r>
          </a:p>
          <a:p>
            <a:pPr marL="0" indent="0" eaLnBrk="1" hangingPunct="1">
              <a:buNone/>
            </a:pPr>
            <a:r>
              <a:rPr lang="en-US" sz="2000" dirty="0" smtClean="0">
                <a:solidFill>
                  <a:srgbClr val="0099FF"/>
                </a:solidFill>
                <a:ea typeface="ＭＳ Ｐゴシック" pitchFamily="-84" charset="-128"/>
                <a:cs typeface="ＭＳ Ｐゴシック" pitchFamily="-84" charset="-128"/>
              </a:rPr>
              <a:t>Journal</a:t>
            </a:r>
            <a:endParaRPr lang="en-US" sz="2000" dirty="0">
              <a:solidFill>
                <a:srgbClr val="0099FF"/>
              </a:solidFill>
              <a:ea typeface="ＭＳ Ｐゴシック" pitchFamily="-84" charset="-128"/>
              <a:cs typeface="ＭＳ Ｐゴシック" pitchFamily="-84" charset="-128"/>
            </a:endParaRPr>
          </a:p>
          <a:p>
            <a:pPr eaLnBrk="1" hangingPunct="1"/>
            <a:endParaRPr lang="en-US" sz="2000" dirty="0">
              <a:ea typeface="ＭＳ Ｐゴシック" pitchFamily="-84" charset="-128"/>
              <a:cs typeface="ＭＳ Ｐゴシック" pitchFamily="-84" charset="-128"/>
            </a:endParaRPr>
          </a:p>
          <a:p>
            <a:pPr eaLnBrk="1" hangingPunct="1"/>
            <a:endParaRPr lang="en-US" sz="2000" dirty="0">
              <a:ea typeface="ＭＳ Ｐゴシック" pitchFamily="-84" charset="-128"/>
              <a:cs typeface="ＭＳ Ｐゴシック" pitchFamily="-84" charset="-128"/>
            </a:endParaRPr>
          </a:p>
          <a:p>
            <a:pPr eaLnBrk="1" hangingPunct="1">
              <a:buFont typeface="Arial" pitchFamily="-84" charset="0"/>
              <a:buNone/>
            </a:pPr>
            <a:endParaRPr lang="en-US" sz="2000" dirty="0">
              <a:ea typeface="ＭＳ Ｐゴシック" pitchFamily="-84" charset="-128"/>
              <a:cs typeface="ＭＳ Ｐゴシック" pitchFamily="-84" charset="-128"/>
            </a:endParaRPr>
          </a:p>
          <a:p>
            <a:pPr marL="0" indent="0" eaLnBrk="1" hangingPunct="1">
              <a:buNone/>
            </a:pPr>
            <a:r>
              <a:rPr lang="en-US" sz="2000" dirty="0" smtClean="0">
                <a:solidFill>
                  <a:srgbClr val="00B050"/>
                </a:solidFill>
                <a:ea typeface="ＭＳ Ｐゴシック" pitchFamily="-84" charset="-128"/>
                <a:cs typeface="ＭＳ Ｐゴシック" pitchFamily="-84" charset="-128"/>
              </a:rPr>
              <a:t>Posting </a:t>
            </a:r>
            <a:r>
              <a:rPr lang="en-US" sz="2000" dirty="0">
                <a:solidFill>
                  <a:srgbClr val="00B050"/>
                </a:solidFill>
                <a:ea typeface="ＭＳ Ｐゴシック" pitchFamily="-84" charset="-128"/>
                <a:cs typeface="ＭＳ Ｐゴシック" pitchFamily="-84" charset="-128"/>
              </a:rPr>
              <a:t>to General Ledger</a:t>
            </a:r>
          </a:p>
          <a:p>
            <a:pPr eaLnBrk="1" hangingPunct="1"/>
            <a:endParaRPr lang="en-US" sz="2000" dirty="0">
              <a:ea typeface="ＭＳ Ｐゴシック" pitchFamily="-84" charset="-128"/>
              <a:cs typeface="ＭＳ Ｐゴシック" pitchFamily="-84" charset="-128"/>
            </a:endParaRPr>
          </a:p>
          <a:p>
            <a:pPr eaLnBrk="1" hangingPunct="1">
              <a:buFont typeface="Arial" pitchFamily="-84" charset="0"/>
              <a:buNone/>
            </a:pPr>
            <a:endParaRPr lang="en-US" sz="2000" dirty="0">
              <a:ea typeface="ＭＳ Ｐゴシック" pitchFamily="-84" charset="-128"/>
              <a:cs typeface="ＭＳ Ｐゴシック" pitchFamily="-84" charset="-128"/>
            </a:endParaRPr>
          </a:p>
        </p:txBody>
      </p:sp>
      <p:graphicFrame>
        <p:nvGraphicFramePr>
          <p:cNvPr id="7" name="Content Placeholder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8020515"/>
              </p:ext>
            </p:extLst>
          </p:nvPr>
        </p:nvGraphicFramePr>
        <p:xfrm>
          <a:off x="471385" y="1772816"/>
          <a:ext cx="8231188" cy="1114425"/>
        </p:xfrm>
        <a:graphic>
          <a:graphicData uri="http://schemas.openxmlformats.org/drawingml/2006/table">
            <a:tbl>
              <a:tblPr/>
              <a:tblGrid>
                <a:gridCol w="993775"/>
                <a:gridCol w="2435225"/>
                <a:gridCol w="2400300"/>
                <a:gridCol w="2401888"/>
              </a:tblGrid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Date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Account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Debit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Credit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Cash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$10,000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     </a:t>
                      </a:r>
                      <a: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Capital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$10,000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7335393"/>
              </p:ext>
            </p:extLst>
          </p:nvPr>
        </p:nvGraphicFramePr>
        <p:xfrm>
          <a:off x="4788024" y="3284984"/>
          <a:ext cx="2781300" cy="914400"/>
        </p:xfrm>
        <a:graphic>
          <a:graphicData uri="http://schemas.openxmlformats.org/drawingml/2006/table">
            <a:tbl>
              <a:tblPr/>
              <a:tblGrid>
                <a:gridCol w="1390650"/>
                <a:gridCol w="1390650"/>
              </a:tblGrid>
              <a:tr h="304800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Capital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10,000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6162194"/>
              </p:ext>
            </p:extLst>
          </p:nvPr>
        </p:nvGraphicFramePr>
        <p:xfrm>
          <a:off x="929481" y="3356992"/>
          <a:ext cx="2557463" cy="914400"/>
        </p:xfrm>
        <a:graphic>
          <a:graphicData uri="http://schemas.openxmlformats.org/drawingml/2006/table">
            <a:tbl>
              <a:tblPr/>
              <a:tblGrid>
                <a:gridCol w="1277938"/>
                <a:gridCol w="1279525"/>
              </a:tblGrid>
              <a:tr h="304800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Cash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10,000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" name="Rectangle 9"/>
          <p:cNvSpPr/>
          <p:nvPr/>
        </p:nvSpPr>
        <p:spPr>
          <a:xfrm>
            <a:off x="647824" y="4318793"/>
            <a:ext cx="1762125" cy="47835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>
                <a:solidFill>
                  <a:srgbClr val="FFFFFF"/>
                </a:solidFill>
                <a:ea typeface="ＭＳ Ｐゴシック" charset="0"/>
                <a:cs typeface="ＭＳ Ｐゴシック" charset="0"/>
              </a:rPr>
              <a:t>ASSETS</a:t>
            </a:r>
          </a:p>
        </p:txBody>
      </p:sp>
      <p:sp>
        <p:nvSpPr>
          <p:cNvPr id="11" name="Rectangle 10"/>
          <p:cNvSpPr/>
          <p:nvPr/>
        </p:nvSpPr>
        <p:spPr>
          <a:xfrm>
            <a:off x="3187824" y="4318793"/>
            <a:ext cx="2336800" cy="47835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>
                <a:solidFill>
                  <a:srgbClr val="FFFFFF"/>
                </a:solidFill>
                <a:ea typeface="ＭＳ Ｐゴシック" charset="0"/>
                <a:cs typeface="ＭＳ Ｐゴシック" charset="0"/>
              </a:rPr>
              <a:t>LIABILITIES</a:t>
            </a:r>
          </a:p>
        </p:txBody>
      </p:sp>
      <p:sp>
        <p:nvSpPr>
          <p:cNvPr id="12" name="Rectangle 11"/>
          <p:cNvSpPr/>
          <p:nvPr/>
        </p:nvSpPr>
        <p:spPr>
          <a:xfrm>
            <a:off x="6219949" y="4318793"/>
            <a:ext cx="2336800" cy="47835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 smtClean="0">
                <a:solidFill>
                  <a:srgbClr val="FFFFFF"/>
                </a:solidFill>
                <a:ea typeface="ＭＳ Ｐゴシック" charset="0"/>
                <a:cs typeface="ＭＳ Ｐゴシック" charset="0"/>
              </a:rPr>
              <a:t>CAPITAL</a:t>
            </a:r>
            <a:endParaRPr lang="en-US" dirty="0">
              <a:solidFill>
                <a:srgbClr val="FFFFFF"/>
              </a:solidFill>
              <a:ea typeface="ＭＳ Ｐゴシック" charset="0"/>
              <a:cs typeface="ＭＳ Ｐゴシック" charset="0"/>
            </a:endParaRPr>
          </a:p>
        </p:txBody>
      </p:sp>
      <p:sp>
        <p:nvSpPr>
          <p:cNvPr id="13" name="Equal 12"/>
          <p:cNvSpPr/>
          <p:nvPr/>
        </p:nvSpPr>
        <p:spPr>
          <a:xfrm>
            <a:off x="2555999" y="4318793"/>
            <a:ext cx="496887" cy="530225"/>
          </a:xfrm>
          <a:prstGeom prst="mathEqual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Plus 13"/>
          <p:cNvSpPr/>
          <p:nvPr/>
        </p:nvSpPr>
        <p:spPr>
          <a:xfrm>
            <a:off x="5654799" y="4327523"/>
            <a:ext cx="412750" cy="512763"/>
          </a:xfrm>
          <a:prstGeom prst="mathPlus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aphicFrame>
        <p:nvGraphicFramePr>
          <p:cNvPr id="15" name="Table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9778863"/>
              </p:ext>
            </p:extLst>
          </p:nvPr>
        </p:nvGraphicFramePr>
        <p:xfrm>
          <a:off x="6279480" y="4979901"/>
          <a:ext cx="2217737" cy="1114425"/>
        </p:xfrm>
        <a:graphic>
          <a:graphicData uri="http://schemas.openxmlformats.org/drawingml/2006/table">
            <a:tbl>
              <a:tblPr/>
              <a:tblGrid>
                <a:gridCol w="1108075"/>
                <a:gridCol w="1109662"/>
              </a:tblGrid>
              <a:tr h="371475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Capital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10,000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6" name="Table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3833317"/>
              </p:ext>
            </p:extLst>
          </p:nvPr>
        </p:nvGraphicFramePr>
        <p:xfrm>
          <a:off x="647824" y="5003347"/>
          <a:ext cx="2043113" cy="1114425"/>
        </p:xfrm>
        <a:graphic>
          <a:graphicData uri="http://schemas.openxmlformats.org/drawingml/2006/table">
            <a:tbl>
              <a:tblPr/>
              <a:tblGrid>
                <a:gridCol w="1022350"/>
                <a:gridCol w="1020763"/>
              </a:tblGrid>
              <a:tr h="371475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Cash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10,000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7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4211960" y="6309320"/>
            <a:ext cx="583704" cy="457200"/>
          </a:xfrm>
        </p:spPr>
        <p:txBody>
          <a:bodyPr/>
          <a:lstStyle/>
          <a:p>
            <a:pPr algn="ctr">
              <a:defRPr/>
            </a:pPr>
            <a:r>
              <a:rPr lang="en-GB" sz="1200" dirty="0" smtClean="0">
                <a:solidFill>
                  <a:srgbClr val="0033CC"/>
                </a:solidFill>
              </a:rPr>
              <a:t>A</a:t>
            </a:r>
            <a:r>
              <a:rPr lang="el-GR" sz="1200" dirty="0" smtClean="0">
                <a:solidFill>
                  <a:srgbClr val="0033CC"/>
                </a:solidFill>
              </a:rPr>
              <a:t>Ω</a:t>
            </a:r>
            <a:endParaRPr lang="en-GB" sz="1200" dirty="0">
              <a:solidFill>
                <a:srgbClr val="0033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1691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5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5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50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5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50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50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50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50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50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50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50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50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50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50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50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50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50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50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505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505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505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57" grpId="0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Content Placeholder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76064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sz="1600" dirty="0"/>
              <a:t>Alpha</a:t>
            </a:r>
            <a:r>
              <a:rPr lang="en-US" sz="1600" dirty="0" smtClean="0">
                <a:ea typeface="ＭＳ Ｐゴシック" pitchFamily="-84" charset="-128"/>
                <a:cs typeface="ＭＳ Ｐゴシック" pitchFamily="-84" charset="-128"/>
              </a:rPr>
              <a:t> </a:t>
            </a:r>
            <a:r>
              <a:rPr lang="en-US" sz="1600" dirty="0">
                <a:ea typeface="ＭＳ Ｐゴシック" pitchFamily="-84" charset="-128"/>
                <a:cs typeface="ＭＳ Ｐゴシック" pitchFamily="-84" charset="-128"/>
              </a:rPr>
              <a:t>Consulting purchases office supplies agreeing to pay $350 within 30 days.</a:t>
            </a:r>
          </a:p>
          <a:p>
            <a:pPr marL="0" indent="0" eaLnBrk="1" hangingPunct="1">
              <a:buNone/>
            </a:pPr>
            <a:r>
              <a:rPr lang="en-US" sz="2000" dirty="0" smtClean="0">
                <a:solidFill>
                  <a:srgbClr val="0099FF"/>
                </a:solidFill>
                <a:ea typeface="ＭＳ Ｐゴシック" pitchFamily="-84" charset="-128"/>
                <a:cs typeface="ＭＳ Ｐゴシック" pitchFamily="-84" charset="-128"/>
              </a:rPr>
              <a:t>Journal</a:t>
            </a:r>
            <a:endParaRPr lang="en-US" sz="2000" dirty="0">
              <a:solidFill>
                <a:srgbClr val="0099FF"/>
              </a:solidFill>
              <a:ea typeface="ＭＳ Ｐゴシック" pitchFamily="-84" charset="-128"/>
              <a:cs typeface="ＭＳ Ｐゴシック" pitchFamily="-84" charset="-128"/>
            </a:endParaRPr>
          </a:p>
          <a:p>
            <a:pPr marL="0" indent="0" eaLnBrk="1" hangingPunct="1">
              <a:buNone/>
            </a:pPr>
            <a:endParaRPr lang="en-US" sz="2000" dirty="0">
              <a:ea typeface="ＭＳ Ｐゴシック" pitchFamily="-84" charset="-128"/>
              <a:cs typeface="ＭＳ Ｐゴシック" pitchFamily="-84" charset="-128"/>
            </a:endParaRPr>
          </a:p>
          <a:p>
            <a:pPr eaLnBrk="1" hangingPunct="1"/>
            <a:endParaRPr lang="en-US" sz="2000" dirty="0">
              <a:ea typeface="ＭＳ Ｐゴシック" pitchFamily="-84" charset="-128"/>
              <a:cs typeface="ＭＳ Ｐゴシック" pitchFamily="-84" charset="-128"/>
            </a:endParaRPr>
          </a:p>
          <a:p>
            <a:pPr eaLnBrk="1" hangingPunct="1">
              <a:buFont typeface="Arial" pitchFamily="-84" charset="0"/>
              <a:buNone/>
            </a:pPr>
            <a:endParaRPr lang="en-US" sz="2000" dirty="0">
              <a:ea typeface="ＭＳ Ｐゴシック" pitchFamily="-84" charset="-128"/>
              <a:cs typeface="ＭＳ Ｐゴシック" pitchFamily="-84" charset="-128"/>
            </a:endParaRPr>
          </a:p>
          <a:p>
            <a:pPr marL="0" indent="0" eaLnBrk="1" hangingPunct="1">
              <a:buNone/>
            </a:pPr>
            <a:r>
              <a:rPr lang="en-US" sz="2000" dirty="0" smtClean="0">
                <a:solidFill>
                  <a:srgbClr val="00B050"/>
                </a:solidFill>
                <a:ea typeface="ＭＳ Ｐゴシック" pitchFamily="-84" charset="-128"/>
                <a:cs typeface="ＭＳ Ｐゴシック" pitchFamily="-84" charset="-128"/>
              </a:rPr>
              <a:t>Posting </a:t>
            </a:r>
            <a:r>
              <a:rPr lang="en-US" sz="2000" dirty="0">
                <a:solidFill>
                  <a:srgbClr val="00B050"/>
                </a:solidFill>
                <a:ea typeface="ＭＳ Ｐゴシック" pitchFamily="-84" charset="-128"/>
                <a:cs typeface="ＭＳ Ｐゴシック" pitchFamily="-84" charset="-128"/>
              </a:rPr>
              <a:t>to General Ledger</a:t>
            </a:r>
          </a:p>
          <a:p>
            <a:pPr marL="0" indent="0" eaLnBrk="1" hangingPunct="1">
              <a:buNone/>
            </a:pPr>
            <a:endParaRPr lang="en-US" sz="2000" dirty="0">
              <a:ea typeface="ＭＳ Ｐゴシック" pitchFamily="-84" charset="-128"/>
              <a:cs typeface="ＭＳ Ｐゴシック" pitchFamily="-84" charset="-128"/>
            </a:endParaRPr>
          </a:p>
          <a:p>
            <a:pPr eaLnBrk="1" hangingPunct="1">
              <a:buFont typeface="Arial" pitchFamily="-84" charset="0"/>
              <a:buNone/>
            </a:pPr>
            <a:endParaRPr lang="en-US" sz="2000" dirty="0">
              <a:ea typeface="ＭＳ Ｐゴシック" pitchFamily="-84" charset="-128"/>
              <a:cs typeface="ＭＳ Ｐゴシック" pitchFamily="-84" charset="-128"/>
            </a:endParaRPr>
          </a:p>
        </p:txBody>
      </p:sp>
      <p:graphicFrame>
        <p:nvGraphicFramePr>
          <p:cNvPr id="7" name="Content Placeholder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118861"/>
              </p:ext>
            </p:extLst>
          </p:nvPr>
        </p:nvGraphicFramePr>
        <p:xfrm>
          <a:off x="467544" y="1556792"/>
          <a:ext cx="8231188" cy="1114425"/>
        </p:xfrm>
        <a:graphic>
          <a:graphicData uri="http://schemas.openxmlformats.org/drawingml/2006/table">
            <a:tbl>
              <a:tblPr/>
              <a:tblGrid>
                <a:gridCol w="993775"/>
                <a:gridCol w="2435225"/>
                <a:gridCol w="2400300"/>
                <a:gridCol w="2401888"/>
              </a:tblGrid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Date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Account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Debit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Credit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2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Supplies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$350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     Accounts Payable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$350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0822195"/>
              </p:ext>
            </p:extLst>
          </p:nvPr>
        </p:nvGraphicFramePr>
        <p:xfrm>
          <a:off x="5404644" y="2924944"/>
          <a:ext cx="2455862" cy="1114425"/>
        </p:xfrm>
        <a:graphic>
          <a:graphicData uri="http://schemas.openxmlformats.org/drawingml/2006/table">
            <a:tbl>
              <a:tblPr/>
              <a:tblGrid>
                <a:gridCol w="1228725"/>
                <a:gridCol w="1227137"/>
              </a:tblGrid>
              <a:tr h="371475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Accounts Payable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350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3805989"/>
              </p:ext>
            </p:extLst>
          </p:nvPr>
        </p:nvGraphicFramePr>
        <p:xfrm>
          <a:off x="904301" y="3068960"/>
          <a:ext cx="2133600" cy="1114425"/>
        </p:xfrm>
        <a:graphic>
          <a:graphicData uri="http://schemas.openxmlformats.org/drawingml/2006/table">
            <a:tbl>
              <a:tblPr/>
              <a:tblGrid>
                <a:gridCol w="1066800"/>
                <a:gridCol w="1066800"/>
              </a:tblGrid>
              <a:tr h="371475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Supplies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350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pPr eaLnBrk="1" hangingPunct="1"/>
            <a:r>
              <a:rPr lang="en-US" sz="3600" b="1" dirty="0">
                <a:solidFill>
                  <a:schemeClr val="accent2">
                    <a:lumMod val="60000"/>
                    <a:lumOff val="40000"/>
                  </a:schemeClr>
                </a:solidFill>
                <a:ea typeface="ＭＳ Ｐゴシック" pitchFamily="-84" charset="-128"/>
                <a:cs typeface="ＭＳ Ｐゴシック" pitchFamily="-84" charset="-128"/>
              </a:rPr>
              <a:t>Example</a:t>
            </a:r>
          </a:p>
        </p:txBody>
      </p:sp>
      <p:graphicFrame>
        <p:nvGraphicFramePr>
          <p:cNvPr id="16" name="Table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8080738"/>
              </p:ext>
            </p:extLst>
          </p:nvPr>
        </p:nvGraphicFramePr>
        <p:xfrm>
          <a:off x="6254401" y="4778842"/>
          <a:ext cx="2217737" cy="1114425"/>
        </p:xfrm>
        <a:graphic>
          <a:graphicData uri="http://schemas.openxmlformats.org/drawingml/2006/table">
            <a:tbl>
              <a:tblPr/>
              <a:tblGrid>
                <a:gridCol w="1108075"/>
                <a:gridCol w="1109662"/>
              </a:tblGrid>
              <a:tr h="371475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Capital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10,000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7" name="Table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9277704"/>
              </p:ext>
            </p:extLst>
          </p:nvPr>
        </p:nvGraphicFramePr>
        <p:xfrm>
          <a:off x="482250" y="4778807"/>
          <a:ext cx="2043113" cy="914400"/>
        </p:xfrm>
        <a:graphic>
          <a:graphicData uri="http://schemas.openxmlformats.org/drawingml/2006/table">
            <a:tbl>
              <a:tblPr/>
              <a:tblGrid>
                <a:gridCol w="1022350"/>
                <a:gridCol w="1020763"/>
              </a:tblGrid>
              <a:tr h="294147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Cash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294147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10,000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4147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8" name="Table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591549"/>
              </p:ext>
            </p:extLst>
          </p:nvPr>
        </p:nvGraphicFramePr>
        <p:xfrm>
          <a:off x="3162745" y="4778806"/>
          <a:ext cx="2308225" cy="1114425"/>
        </p:xfrm>
        <a:graphic>
          <a:graphicData uri="http://schemas.openxmlformats.org/drawingml/2006/table">
            <a:tbl>
              <a:tblPr/>
              <a:tblGrid>
                <a:gridCol w="1154112"/>
                <a:gridCol w="1154113"/>
              </a:tblGrid>
              <a:tr h="371475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Accounts Payable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350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9" name="Table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3523691"/>
              </p:ext>
            </p:extLst>
          </p:nvPr>
        </p:nvGraphicFramePr>
        <p:xfrm>
          <a:off x="394938" y="5661248"/>
          <a:ext cx="2217738" cy="914400"/>
        </p:xfrm>
        <a:graphic>
          <a:graphicData uri="http://schemas.openxmlformats.org/drawingml/2006/table">
            <a:tbl>
              <a:tblPr/>
              <a:tblGrid>
                <a:gridCol w="1109663"/>
                <a:gridCol w="1108075"/>
              </a:tblGrid>
              <a:tr h="264029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Supplies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264029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350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4029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0" name="Rectangle 19"/>
          <p:cNvSpPr/>
          <p:nvPr/>
        </p:nvSpPr>
        <p:spPr>
          <a:xfrm>
            <a:off x="622745" y="4221088"/>
            <a:ext cx="1762125" cy="47835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>
                <a:solidFill>
                  <a:srgbClr val="FFFFFF"/>
                </a:solidFill>
                <a:ea typeface="ＭＳ Ｐゴシック" charset="0"/>
                <a:cs typeface="ＭＳ Ｐゴシック" charset="0"/>
              </a:rPr>
              <a:t>ASSETS</a:t>
            </a:r>
          </a:p>
        </p:txBody>
      </p:sp>
      <p:sp>
        <p:nvSpPr>
          <p:cNvPr id="21" name="Rectangle 20"/>
          <p:cNvSpPr/>
          <p:nvPr/>
        </p:nvSpPr>
        <p:spPr>
          <a:xfrm>
            <a:off x="3162745" y="4221088"/>
            <a:ext cx="2336800" cy="47835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>
                <a:solidFill>
                  <a:srgbClr val="FFFFFF"/>
                </a:solidFill>
                <a:ea typeface="ＭＳ Ｐゴシック" charset="0"/>
                <a:cs typeface="ＭＳ Ｐゴシック" charset="0"/>
              </a:rPr>
              <a:t>LIABILITIES</a:t>
            </a:r>
          </a:p>
        </p:txBody>
      </p:sp>
      <p:sp>
        <p:nvSpPr>
          <p:cNvPr id="22" name="Rectangle 21"/>
          <p:cNvSpPr/>
          <p:nvPr/>
        </p:nvSpPr>
        <p:spPr>
          <a:xfrm>
            <a:off x="6194870" y="4221088"/>
            <a:ext cx="2336800" cy="47835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 smtClean="0">
                <a:solidFill>
                  <a:srgbClr val="FFFFFF"/>
                </a:solidFill>
                <a:ea typeface="ＭＳ Ｐゴシック" charset="0"/>
                <a:cs typeface="ＭＳ Ｐゴシック" charset="0"/>
              </a:rPr>
              <a:t>CAPITAL</a:t>
            </a:r>
            <a:endParaRPr lang="en-US" dirty="0">
              <a:solidFill>
                <a:srgbClr val="FFFFFF"/>
              </a:solidFill>
              <a:ea typeface="ＭＳ Ｐゴシック" charset="0"/>
              <a:cs typeface="ＭＳ Ｐゴシック" charset="0"/>
            </a:endParaRPr>
          </a:p>
        </p:txBody>
      </p:sp>
      <p:sp>
        <p:nvSpPr>
          <p:cNvPr id="23" name="Equal 22"/>
          <p:cNvSpPr/>
          <p:nvPr/>
        </p:nvSpPr>
        <p:spPr>
          <a:xfrm>
            <a:off x="2530920" y="4221088"/>
            <a:ext cx="496887" cy="530225"/>
          </a:xfrm>
          <a:prstGeom prst="mathEqual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4" name="Plus 23"/>
          <p:cNvSpPr/>
          <p:nvPr/>
        </p:nvSpPr>
        <p:spPr>
          <a:xfrm>
            <a:off x="5629720" y="4229818"/>
            <a:ext cx="412750" cy="512763"/>
          </a:xfrm>
          <a:prstGeom prst="mathPlus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5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4211960" y="6309320"/>
            <a:ext cx="583704" cy="457200"/>
          </a:xfrm>
        </p:spPr>
        <p:txBody>
          <a:bodyPr/>
          <a:lstStyle/>
          <a:p>
            <a:pPr algn="ctr">
              <a:defRPr/>
            </a:pPr>
            <a:r>
              <a:rPr lang="en-GB" sz="1200" dirty="0" smtClean="0">
                <a:solidFill>
                  <a:srgbClr val="0033CC"/>
                </a:solidFill>
              </a:rPr>
              <a:t>A</a:t>
            </a:r>
            <a:r>
              <a:rPr lang="el-GR" sz="1200" dirty="0" smtClean="0">
                <a:solidFill>
                  <a:srgbClr val="0033CC"/>
                </a:solidFill>
              </a:rPr>
              <a:t>Ω</a:t>
            </a:r>
            <a:endParaRPr lang="en-GB" sz="1200" dirty="0">
              <a:solidFill>
                <a:srgbClr val="0033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631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5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81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81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481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81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81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81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Content Placeholder 2"/>
          <p:cNvSpPr>
            <a:spLocks noGrp="1"/>
          </p:cNvSpPr>
          <p:nvPr>
            <p:ph idx="1"/>
          </p:nvPr>
        </p:nvSpPr>
        <p:spPr>
          <a:xfrm>
            <a:off x="323528" y="692696"/>
            <a:ext cx="8363272" cy="576064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US" sz="2000" dirty="0" smtClean="0">
                <a:ea typeface="ＭＳ Ｐゴシック" pitchFamily="-84" charset="-128"/>
                <a:cs typeface="ＭＳ Ｐゴシック" pitchFamily="-84" charset="-128"/>
              </a:rPr>
              <a:t>The </a:t>
            </a:r>
            <a:r>
              <a:rPr lang="en-US" sz="2000" dirty="0">
                <a:ea typeface="ＭＳ Ｐゴシック" pitchFamily="-84" charset="-128"/>
                <a:cs typeface="ＭＳ Ｐゴシック" pitchFamily="-84" charset="-128"/>
              </a:rPr>
              <a:t>business purchases equipment, paying cash of $4,000.</a:t>
            </a:r>
          </a:p>
          <a:p>
            <a:pPr marL="0" indent="0" eaLnBrk="1" hangingPunct="1">
              <a:buNone/>
            </a:pPr>
            <a:r>
              <a:rPr lang="en-US" sz="2000" dirty="0" smtClean="0">
                <a:solidFill>
                  <a:srgbClr val="0099FF"/>
                </a:solidFill>
                <a:ea typeface="ＭＳ Ｐゴシック" pitchFamily="-84" charset="-128"/>
                <a:cs typeface="ＭＳ Ｐゴシック" pitchFamily="-84" charset="-128"/>
              </a:rPr>
              <a:t>Journal</a:t>
            </a:r>
            <a:endParaRPr lang="en-US" sz="2000" dirty="0">
              <a:solidFill>
                <a:srgbClr val="0099FF"/>
              </a:solidFill>
              <a:ea typeface="ＭＳ Ｐゴシック" pitchFamily="-84" charset="-128"/>
              <a:cs typeface="ＭＳ Ｐゴシック" pitchFamily="-84" charset="-128"/>
            </a:endParaRPr>
          </a:p>
          <a:p>
            <a:pPr marL="0" indent="0" eaLnBrk="1" hangingPunct="1">
              <a:buNone/>
            </a:pPr>
            <a:endParaRPr lang="en-US" sz="2000" dirty="0">
              <a:ea typeface="ＭＳ Ｐゴシック" pitchFamily="-84" charset="-128"/>
              <a:cs typeface="ＭＳ Ｐゴシック" pitchFamily="-84" charset="-128"/>
            </a:endParaRPr>
          </a:p>
          <a:p>
            <a:pPr eaLnBrk="1" hangingPunct="1"/>
            <a:endParaRPr lang="en-US" sz="2000" dirty="0">
              <a:ea typeface="ＭＳ Ｐゴシック" pitchFamily="-84" charset="-128"/>
              <a:cs typeface="ＭＳ Ｐゴシック" pitchFamily="-84" charset="-128"/>
            </a:endParaRPr>
          </a:p>
          <a:p>
            <a:pPr eaLnBrk="1" hangingPunct="1">
              <a:buFont typeface="Arial" pitchFamily="-84" charset="0"/>
              <a:buNone/>
            </a:pPr>
            <a:endParaRPr lang="en-US" sz="2000" dirty="0">
              <a:ea typeface="ＭＳ Ｐゴシック" pitchFamily="-84" charset="-128"/>
              <a:cs typeface="ＭＳ Ｐゴシック" pitchFamily="-84" charset="-128"/>
            </a:endParaRPr>
          </a:p>
          <a:p>
            <a:pPr marL="0" indent="0" eaLnBrk="1" hangingPunct="1">
              <a:buNone/>
            </a:pPr>
            <a:r>
              <a:rPr lang="en-US" sz="2000" dirty="0" smtClean="0">
                <a:solidFill>
                  <a:srgbClr val="00B050"/>
                </a:solidFill>
                <a:ea typeface="ＭＳ Ｐゴシック" pitchFamily="-84" charset="-128"/>
                <a:cs typeface="ＭＳ Ｐゴシック" pitchFamily="-84" charset="-128"/>
              </a:rPr>
              <a:t>Posting </a:t>
            </a:r>
            <a:r>
              <a:rPr lang="en-US" sz="2000" dirty="0">
                <a:solidFill>
                  <a:srgbClr val="00B050"/>
                </a:solidFill>
                <a:ea typeface="ＭＳ Ｐゴシック" pitchFamily="-84" charset="-128"/>
                <a:cs typeface="ＭＳ Ｐゴシック" pitchFamily="-84" charset="-128"/>
              </a:rPr>
              <a:t>to General Ledger</a:t>
            </a:r>
          </a:p>
          <a:p>
            <a:pPr marL="0" indent="0" eaLnBrk="1" hangingPunct="1">
              <a:buNone/>
            </a:pPr>
            <a:endParaRPr lang="en-US" sz="2000" dirty="0" smtClean="0">
              <a:ea typeface="ＭＳ Ｐゴシック" pitchFamily="-84" charset="-128"/>
              <a:cs typeface="ＭＳ Ｐゴシック" pitchFamily="-84" charset="-128"/>
            </a:endParaRPr>
          </a:p>
          <a:p>
            <a:pPr eaLnBrk="1" hangingPunct="1">
              <a:buFont typeface="Arial" pitchFamily="-84" charset="0"/>
              <a:buNone/>
            </a:pPr>
            <a:endParaRPr lang="en-US" sz="2000" dirty="0">
              <a:ea typeface="ＭＳ Ｐゴシック" pitchFamily="-84" charset="-128"/>
              <a:cs typeface="ＭＳ Ｐゴシック" pitchFamily="-84" charset="-128"/>
            </a:endParaRPr>
          </a:p>
        </p:txBody>
      </p:sp>
      <p:graphicFrame>
        <p:nvGraphicFramePr>
          <p:cNvPr id="7" name="Content Placeholder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785127"/>
              </p:ext>
            </p:extLst>
          </p:nvPr>
        </p:nvGraphicFramePr>
        <p:xfrm>
          <a:off x="467544" y="1412776"/>
          <a:ext cx="8231188" cy="1114425"/>
        </p:xfrm>
        <a:graphic>
          <a:graphicData uri="http://schemas.openxmlformats.org/drawingml/2006/table">
            <a:tbl>
              <a:tblPr/>
              <a:tblGrid>
                <a:gridCol w="993775"/>
                <a:gridCol w="2435225"/>
                <a:gridCol w="2400300"/>
                <a:gridCol w="2401888"/>
              </a:tblGrid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Date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Account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Debit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Credit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3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Equipment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$4,000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     Cash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$4,000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768718"/>
              </p:ext>
            </p:extLst>
          </p:nvPr>
        </p:nvGraphicFramePr>
        <p:xfrm>
          <a:off x="5798864" y="2636912"/>
          <a:ext cx="2166937" cy="609600"/>
        </p:xfrm>
        <a:graphic>
          <a:graphicData uri="http://schemas.openxmlformats.org/drawingml/2006/table">
            <a:tbl>
              <a:tblPr/>
              <a:tblGrid>
                <a:gridCol w="1082675"/>
                <a:gridCol w="1084262"/>
              </a:tblGrid>
              <a:tr h="288032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Cash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288032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10,000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4,000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0521407"/>
              </p:ext>
            </p:extLst>
          </p:nvPr>
        </p:nvGraphicFramePr>
        <p:xfrm>
          <a:off x="343729" y="5656637"/>
          <a:ext cx="2133600" cy="609600"/>
        </p:xfrm>
        <a:graphic>
          <a:graphicData uri="http://schemas.openxmlformats.org/drawingml/2006/table">
            <a:tbl>
              <a:tblPr/>
              <a:tblGrid>
                <a:gridCol w="1066800"/>
                <a:gridCol w="1066800"/>
              </a:tblGrid>
              <a:tr h="240027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Equipment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240027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4,000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634082"/>
          </a:xfrm>
        </p:spPr>
        <p:txBody>
          <a:bodyPr/>
          <a:lstStyle/>
          <a:p>
            <a:pPr eaLnBrk="1" hangingPunct="1"/>
            <a:r>
              <a:rPr lang="en-US" sz="3600" b="1" dirty="0">
                <a:solidFill>
                  <a:schemeClr val="accent2">
                    <a:lumMod val="60000"/>
                    <a:lumOff val="40000"/>
                  </a:schemeClr>
                </a:solidFill>
                <a:ea typeface="ＭＳ Ｐゴシック" pitchFamily="-84" charset="-128"/>
                <a:cs typeface="ＭＳ Ｐゴシック" pitchFamily="-84" charset="-128"/>
              </a:rPr>
              <a:t>Example</a:t>
            </a:r>
          </a:p>
        </p:txBody>
      </p:sp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0272536"/>
              </p:ext>
            </p:extLst>
          </p:nvPr>
        </p:nvGraphicFramePr>
        <p:xfrm>
          <a:off x="6161123" y="4288521"/>
          <a:ext cx="2217737" cy="1114425"/>
        </p:xfrm>
        <a:graphic>
          <a:graphicData uri="http://schemas.openxmlformats.org/drawingml/2006/table">
            <a:tbl>
              <a:tblPr/>
              <a:tblGrid>
                <a:gridCol w="1108075"/>
                <a:gridCol w="1109662"/>
              </a:tblGrid>
              <a:tr h="371475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Capital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10,000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2" name="Table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9407873"/>
              </p:ext>
            </p:extLst>
          </p:nvPr>
        </p:nvGraphicFramePr>
        <p:xfrm>
          <a:off x="388972" y="4288486"/>
          <a:ext cx="2043113" cy="609600"/>
        </p:xfrm>
        <a:graphic>
          <a:graphicData uri="http://schemas.openxmlformats.org/drawingml/2006/table">
            <a:tbl>
              <a:tblPr/>
              <a:tblGrid>
                <a:gridCol w="1022350"/>
                <a:gridCol w="1020763"/>
              </a:tblGrid>
              <a:tr h="294147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Cash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294147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10,000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4,000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3" name="Table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5331201"/>
              </p:ext>
            </p:extLst>
          </p:nvPr>
        </p:nvGraphicFramePr>
        <p:xfrm>
          <a:off x="3069467" y="4288485"/>
          <a:ext cx="2308225" cy="1114425"/>
        </p:xfrm>
        <a:graphic>
          <a:graphicData uri="http://schemas.openxmlformats.org/drawingml/2006/table">
            <a:tbl>
              <a:tblPr/>
              <a:tblGrid>
                <a:gridCol w="1154112"/>
                <a:gridCol w="1154113"/>
              </a:tblGrid>
              <a:tr h="371475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Accounts Payable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350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4" name="Table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878075"/>
              </p:ext>
            </p:extLst>
          </p:nvPr>
        </p:nvGraphicFramePr>
        <p:xfrm>
          <a:off x="301660" y="4936557"/>
          <a:ext cx="2217738" cy="609600"/>
        </p:xfrm>
        <a:graphic>
          <a:graphicData uri="http://schemas.openxmlformats.org/drawingml/2006/table">
            <a:tbl>
              <a:tblPr/>
              <a:tblGrid>
                <a:gridCol w="1109663"/>
                <a:gridCol w="1108075"/>
              </a:tblGrid>
              <a:tr h="264029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Supplies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264029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350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5" name="Rectangle 14"/>
          <p:cNvSpPr/>
          <p:nvPr/>
        </p:nvSpPr>
        <p:spPr>
          <a:xfrm>
            <a:off x="529467" y="3730767"/>
            <a:ext cx="1762125" cy="47835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>
                <a:solidFill>
                  <a:srgbClr val="FFFFFF"/>
                </a:solidFill>
                <a:ea typeface="ＭＳ Ｐゴシック" charset="0"/>
                <a:cs typeface="ＭＳ Ｐゴシック" charset="0"/>
              </a:rPr>
              <a:t>ASSETS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3069467" y="3730767"/>
            <a:ext cx="2336800" cy="47835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>
                <a:solidFill>
                  <a:srgbClr val="FFFFFF"/>
                </a:solidFill>
                <a:ea typeface="ＭＳ Ｐゴシック" charset="0"/>
                <a:cs typeface="ＭＳ Ｐゴシック" charset="0"/>
              </a:rPr>
              <a:t>LIABILITIES</a:t>
            </a:r>
          </a:p>
        </p:txBody>
      </p:sp>
      <p:sp>
        <p:nvSpPr>
          <p:cNvPr id="17" name="Rectangle 16"/>
          <p:cNvSpPr/>
          <p:nvPr/>
        </p:nvSpPr>
        <p:spPr>
          <a:xfrm>
            <a:off x="6101592" y="3730767"/>
            <a:ext cx="2336800" cy="47835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 smtClean="0">
                <a:solidFill>
                  <a:srgbClr val="FFFFFF"/>
                </a:solidFill>
                <a:ea typeface="ＭＳ Ｐゴシック" charset="0"/>
                <a:cs typeface="ＭＳ Ｐゴシック" charset="0"/>
              </a:rPr>
              <a:t>CAPITAL</a:t>
            </a:r>
            <a:endParaRPr lang="en-US" dirty="0">
              <a:solidFill>
                <a:srgbClr val="FFFFFF"/>
              </a:solidFill>
              <a:ea typeface="ＭＳ Ｐゴシック" charset="0"/>
              <a:cs typeface="ＭＳ Ｐゴシック" charset="0"/>
            </a:endParaRPr>
          </a:p>
        </p:txBody>
      </p:sp>
      <p:sp>
        <p:nvSpPr>
          <p:cNvPr id="18" name="Equal 17"/>
          <p:cNvSpPr/>
          <p:nvPr/>
        </p:nvSpPr>
        <p:spPr>
          <a:xfrm>
            <a:off x="2437642" y="3730767"/>
            <a:ext cx="496887" cy="530225"/>
          </a:xfrm>
          <a:prstGeom prst="mathEqual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9" name="Plus 18"/>
          <p:cNvSpPr/>
          <p:nvPr/>
        </p:nvSpPr>
        <p:spPr>
          <a:xfrm>
            <a:off x="5536442" y="3739497"/>
            <a:ext cx="412750" cy="512763"/>
          </a:xfrm>
          <a:prstGeom prst="mathPlus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aphicFrame>
        <p:nvGraphicFramePr>
          <p:cNvPr id="20" name="Table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46039566"/>
              </p:ext>
            </p:extLst>
          </p:nvPr>
        </p:nvGraphicFramePr>
        <p:xfrm>
          <a:off x="860460" y="2924944"/>
          <a:ext cx="2133600" cy="609600"/>
        </p:xfrm>
        <a:graphic>
          <a:graphicData uri="http://schemas.openxmlformats.org/drawingml/2006/table">
            <a:tbl>
              <a:tblPr/>
              <a:tblGrid>
                <a:gridCol w="1066800"/>
                <a:gridCol w="1066800"/>
              </a:tblGrid>
              <a:tr h="240027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Equipment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240027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4,000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1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4211960" y="6309320"/>
            <a:ext cx="583704" cy="457200"/>
          </a:xfrm>
        </p:spPr>
        <p:txBody>
          <a:bodyPr/>
          <a:lstStyle/>
          <a:p>
            <a:pPr algn="ctr">
              <a:defRPr/>
            </a:pPr>
            <a:r>
              <a:rPr lang="en-GB" sz="1200" dirty="0" smtClean="0">
                <a:solidFill>
                  <a:srgbClr val="0033CC"/>
                </a:solidFill>
              </a:rPr>
              <a:t>A</a:t>
            </a:r>
            <a:r>
              <a:rPr lang="el-GR" sz="1200" dirty="0" smtClean="0">
                <a:solidFill>
                  <a:srgbClr val="0033CC"/>
                </a:solidFill>
              </a:rPr>
              <a:t>Ω</a:t>
            </a:r>
            <a:endParaRPr lang="en-GB" sz="1200" dirty="0">
              <a:solidFill>
                <a:srgbClr val="0033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024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2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12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12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12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 tmFilter="0,0; .5, 1; 1, 1"/>
                                        <p:tgtEl>
                                          <p:spTgt spid="512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12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12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12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12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9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0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Content Placeholder 2"/>
          <p:cNvSpPr>
            <a:spLocks noGrp="1"/>
          </p:cNvSpPr>
          <p:nvPr>
            <p:ph idx="1"/>
          </p:nvPr>
        </p:nvSpPr>
        <p:spPr>
          <a:xfrm>
            <a:off x="323528" y="908720"/>
            <a:ext cx="8496944" cy="5688632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sz="1400" dirty="0"/>
              <a:t>Alpha</a:t>
            </a:r>
            <a:r>
              <a:rPr lang="en-US" sz="1400" dirty="0" smtClean="0">
                <a:ea typeface="ＭＳ Ｐゴシック" pitchFamily="-84" charset="-128"/>
                <a:cs typeface="ＭＳ Ｐゴシック" pitchFamily="-84" charset="-128"/>
              </a:rPr>
              <a:t> </a:t>
            </a:r>
            <a:r>
              <a:rPr lang="en-US" sz="1400" dirty="0">
                <a:ea typeface="ＭＳ Ｐゴシック" pitchFamily="-84" charset="-128"/>
                <a:cs typeface="ＭＳ Ｐゴシック" pitchFamily="-84" charset="-128"/>
              </a:rPr>
              <a:t>Consulting borrows $12,000 cash from the bank and signs a two-year note payable to the bank.</a:t>
            </a:r>
          </a:p>
          <a:p>
            <a:pPr marL="0" indent="0" eaLnBrk="1" hangingPunct="1">
              <a:buNone/>
            </a:pPr>
            <a:r>
              <a:rPr lang="en-US" sz="2000" dirty="0">
                <a:solidFill>
                  <a:srgbClr val="0070C0"/>
                </a:solidFill>
                <a:ea typeface="ＭＳ Ｐゴシック" pitchFamily="-84" charset="-128"/>
                <a:cs typeface="ＭＳ Ｐゴシック" pitchFamily="-84" charset="-128"/>
              </a:rPr>
              <a:t>J</a:t>
            </a:r>
            <a:r>
              <a:rPr lang="en-US" sz="2000" dirty="0" smtClean="0">
                <a:solidFill>
                  <a:srgbClr val="0070C0"/>
                </a:solidFill>
                <a:ea typeface="ＭＳ Ｐゴシック" pitchFamily="-84" charset="-128"/>
                <a:cs typeface="ＭＳ Ｐゴシック" pitchFamily="-84" charset="-128"/>
              </a:rPr>
              <a:t>ournal</a:t>
            </a:r>
            <a:endParaRPr lang="en-US" sz="2000" dirty="0">
              <a:solidFill>
                <a:srgbClr val="0070C0"/>
              </a:solidFill>
              <a:ea typeface="ＭＳ Ｐゴシック" pitchFamily="-84" charset="-128"/>
              <a:cs typeface="ＭＳ Ｐゴシック" pitchFamily="-84" charset="-128"/>
            </a:endParaRPr>
          </a:p>
          <a:p>
            <a:pPr eaLnBrk="1" hangingPunct="1"/>
            <a:endParaRPr lang="en-US" sz="2000" dirty="0">
              <a:ea typeface="ＭＳ Ｐゴシック" pitchFamily="-84" charset="-128"/>
              <a:cs typeface="ＭＳ Ｐゴシック" pitchFamily="-84" charset="-128"/>
            </a:endParaRPr>
          </a:p>
          <a:p>
            <a:pPr eaLnBrk="1" hangingPunct="1"/>
            <a:endParaRPr lang="en-US" sz="2000" dirty="0">
              <a:ea typeface="ＭＳ Ｐゴシック" pitchFamily="-84" charset="-128"/>
              <a:cs typeface="ＭＳ Ｐゴシック" pitchFamily="-84" charset="-128"/>
            </a:endParaRPr>
          </a:p>
          <a:p>
            <a:pPr marL="0" indent="0" eaLnBrk="1" hangingPunct="1">
              <a:buNone/>
            </a:pPr>
            <a:endParaRPr lang="en-US" sz="2000" dirty="0">
              <a:ea typeface="ＭＳ Ｐゴシック" pitchFamily="-84" charset="-128"/>
              <a:cs typeface="ＭＳ Ｐゴシック" pitchFamily="-84" charset="-128"/>
            </a:endParaRPr>
          </a:p>
          <a:p>
            <a:pPr marL="0" indent="0" eaLnBrk="1" hangingPunct="1">
              <a:buNone/>
            </a:pPr>
            <a:r>
              <a:rPr lang="en-US" sz="2000" dirty="0" smtClean="0">
                <a:solidFill>
                  <a:srgbClr val="00B050"/>
                </a:solidFill>
                <a:ea typeface="ＭＳ Ｐゴシック" pitchFamily="-84" charset="-128"/>
                <a:cs typeface="ＭＳ Ｐゴシック" pitchFamily="-84" charset="-128"/>
              </a:rPr>
              <a:t>Posting </a:t>
            </a:r>
            <a:r>
              <a:rPr lang="en-US" sz="2000" dirty="0">
                <a:solidFill>
                  <a:srgbClr val="00B050"/>
                </a:solidFill>
                <a:ea typeface="ＭＳ Ｐゴシック" pitchFamily="-84" charset="-128"/>
                <a:cs typeface="ＭＳ Ｐゴシック" pitchFamily="-84" charset="-128"/>
              </a:rPr>
              <a:t>to General Ledger</a:t>
            </a:r>
          </a:p>
          <a:p>
            <a:pPr eaLnBrk="1" hangingPunct="1"/>
            <a:endParaRPr lang="en-US" sz="2000" dirty="0" smtClean="0">
              <a:ea typeface="ＭＳ Ｐゴシック" pitchFamily="-84" charset="-128"/>
              <a:cs typeface="ＭＳ Ｐゴシック" pitchFamily="-84" charset="-128"/>
            </a:endParaRPr>
          </a:p>
          <a:p>
            <a:pPr eaLnBrk="1" hangingPunct="1">
              <a:buFont typeface="Arial" pitchFamily="-84" charset="0"/>
              <a:buNone/>
            </a:pPr>
            <a:endParaRPr lang="en-US" sz="2000" dirty="0">
              <a:ea typeface="ＭＳ Ｐゴシック" pitchFamily="-84" charset="-128"/>
              <a:cs typeface="ＭＳ Ｐゴシック" pitchFamily="-84" charset="-128"/>
            </a:endParaRPr>
          </a:p>
        </p:txBody>
      </p:sp>
      <p:graphicFrame>
        <p:nvGraphicFramePr>
          <p:cNvPr id="7" name="Content Placeholder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6245914"/>
              </p:ext>
            </p:extLst>
          </p:nvPr>
        </p:nvGraphicFramePr>
        <p:xfrm>
          <a:off x="395536" y="1556792"/>
          <a:ext cx="8231188" cy="1114425"/>
        </p:xfrm>
        <a:graphic>
          <a:graphicData uri="http://schemas.openxmlformats.org/drawingml/2006/table">
            <a:tbl>
              <a:tblPr/>
              <a:tblGrid>
                <a:gridCol w="993775"/>
                <a:gridCol w="2435225"/>
                <a:gridCol w="2400300"/>
                <a:gridCol w="2401888"/>
              </a:tblGrid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Date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Account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Debit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Credit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4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Cash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$12,000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     Note </a:t>
                      </a:r>
                      <a: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Payable  (Loan)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$12,000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2203388"/>
              </p:ext>
            </p:extLst>
          </p:nvPr>
        </p:nvGraphicFramePr>
        <p:xfrm>
          <a:off x="5076056" y="2924944"/>
          <a:ext cx="2360613" cy="742950"/>
        </p:xfrm>
        <a:graphic>
          <a:graphicData uri="http://schemas.openxmlformats.org/drawingml/2006/table">
            <a:tbl>
              <a:tblPr/>
              <a:tblGrid>
                <a:gridCol w="1179513"/>
                <a:gridCol w="1181100"/>
              </a:tblGrid>
              <a:tr h="371475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Note Payable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12,000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7121504"/>
              </p:ext>
            </p:extLst>
          </p:nvPr>
        </p:nvGraphicFramePr>
        <p:xfrm>
          <a:off x="334997" y="4535940"/>
          <a:ext cx="2270125" cy="914400"/>
        </p:xfrm>
        <a:graphic>
          <a:graphicData uri="http://schemas.openxmlformats.org/drawingml/2006/table">
            <a:tbl>
              <a:tblPr/>
              <a:tblGrid>
                <a:gridCol w="1135062"/>
                <a:gridCol w="1135063"/>
              </a:tblGrid>
              <a:tr h="192021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Cash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192021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10,000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4,000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2021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12,000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pPr eaLnBrk="1" hangingPunct="1"/>
            <a:r>
              <a:rPr lang="en-US" sz="3600" b="1" dirty="0">
                <a:solidFill>
                  <a:schemeClr val="accent2">
                    <a:lumMod val="60000"/>
                    <a:lumOff val="40000"/>
                  </a:schemeClr>
                </a:solidFill>
                <a:ea typeface="ＭＳ Ｐゴシック" pitchFamily="-84" charset="-128"/>
                <a:cs typeface="ＭＳ Ｐゴシック" pitchFamily="-84" charset="-128"/>
              </a:rPr>
              <a:t>Example</a:t>
            </a:r>
          </a:p>
        </p:txBody>
      </p:sp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0344441"/>
              </p:ext>
            </p:extLst>
          </p:nvPr>
        </p:nvGraphicFramePr>
        <p:xfrm>
          <a:off x="403260" y="5949280"/>
          <a:ext cx="2133600" cy="609600"/>
        </p:xfrm>
        <a:graphic>
          <a:graphicData uri="http://schemas.openxmlformats.org/drawingml/2006/table">
            <a:tbl>
              <a:tblPr/>
              <a:tblGrid>
                <a:gridCol w="1066800"/>
                <a:gridCol w="1066800"/>
              </a:tblGrid>
              <a:tr h="240027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Equipment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240027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4,000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2" name="Table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25789481"/>
              </p:ext>
            </p:extLst>
          </p:nvPr>
        </p:nvGraphicFramePr>
        <p:xfrm>
          <a:off x="6220654" y="4581164"/>
          <a:ext cx="2217737" cy="1114425"/>
        </p:xfrm>
        <a:graphic>
          <a:graphicData uri="http://schemas.openxmlformats.org/drawingml/2006/table">
            <a:tbl>
              <a:tblPr/>
              <a:tblGrid>
                <a:gridCol w="1108075"/>
                <a:gridCol w="1109662"/>
              </a:tblGrid>
              <a:tr h="371475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Capital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10,000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4" name="Table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0179414"/>
              </p:ext>
            </p:extLst>
          </p:nvPr>
        </p:nvGraphicFramePr>
        <p:xfrm>
          <a:off x="3128998" y="4581128"/>
          <a:ext cx="2308225" cy="1114425"/>
        </p:xfrm>
        <a:graphic>
          <a:graphicData uri="http://schemas.openxmlformats.org/drawingml/2006/table">
            <a:tbl>
              <a:tblPr/>
              <a:tblGrid>
                <a:gridCol w="1154112"/>
                <a:gridCol w="1154113"/>
              </a:tblGrid>
              <a:tr h="371475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Accounts Payable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350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5" name="Table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2236176"/>
              </p:ext>
            </p:extLst>
          </p:nvPr>
        </p:nvGraphicFramePr>
        <p:xfrm>
          <a:off x="361191" y="5445224"/>
          <a:ext cx="2217738" cy="609600"/>
        </p:xfrm>
        <a:graphic>
          <a:graphicData uri="http://schemas.openxmlformats.org/drawingml/2006/table">
            <a:tbl>
              <a:tblPr/>
              <a:tblGrid>
                <a:gridCol w="1109663"/>
                <a:gridCol w="1108075"/>
              </a:tblGrid>
              <a:tr h="264029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Supplies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264029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350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6" name="Rectangle 15"/>
          <p:cNvSpPr/>
          <p:nvPr/>
        </p:nvSpPr>
        <p:spPr>
          <a:xfrm>
            <a:off x="588998" y="4023410"/>
            <a:ext cx="1762125" cy="47835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>
                <a:solidFill>
                  <a:srgbClr val="FFFFFF"/>
                </a:solidFill>
                <a:ea typeface="ＭＳ Ｐゴシック" charset="0"/>
                <a:cs typeface="ＭＳ Ｐゴシック" charset="0"/>
              </a:rPr>
              <a:t>ASSETS</a:t>
            </a:r>
          </a:p>
        </p:txBody>
      </p:sp>
      <p:sp>
        <p:nvSpPr>
          <p:cNvPr id="17" name="Rectangle 16"/>
          <p:cNvSpPr/>
          <p:nvPr/>
        </p:nvSpPr>
        <p:spPr>
          <a:xfrm>
            <a:off x="3128998" y="4023410"/>
            <a:ext cx="2336800" cy="47835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>
                <a:solidFill>
                  <a:srgbClr val="FFFFFF"/>
                </a:solidFill>
                <a:ea typeface="ＭＳ Ｐゴシック" charset="0"/>
                <a:cs typeface="ＭＳ Ｐゴシック" charset="0"/>
              </a:rPr>
              <a:t>LIABILITIES</a:t>
            </a:r>
          </a:p>
        </p:txBody>
      </p:sp>
      <p:sp>
        <p:nvSpPr>
          <p:cNvPr id="18" name="Rectangle 17"/>
          <p:cNvSpPr/>
          <p:nvPr/>
        </p:nvSpPr>
        <p:spPr>
          <a:xfrm>
            <a:off x="6161123" y="4023410"/>
            <a:ext cx="2336800" cy="47835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 smtClean="0">
                <a:solidFill>
                  <a:srgbClr val="FFFFFF"/>
                </a:solidFill>
                <a:ea typeface="ＭＳ Ｐゴシック" charset="0"/>
                <a:cs typeface="ＭＳ Ｐゴシック" charset="0"/>
              </a:rPr>
              <a:t>CAPITAL</a:t>
            </a:r>
            <a:endParaRPr lang="en-US" dirty="0">
              <a:solidFill>
                <a:srgbClr val="FFFFFF"/>
              </a:solidFill>
              <a:ea typeface="ＭＳ Ｐゴシック" charset="0"/>
              <a:cs typeface="ＭＳ Ｐゴシック" charset="0"/>
            </a:endParaRPr>
          </a:p>
        </p:txBody>
      </p:sp>
      <p:sp>
        <p:nvSpPr>
          <p:cNvPr id="19" name="Equal 18"/>
          <p:cNvSpPr/>
          <p:nvPr/>
        </p:nvSpPr>
        <p:spPr>
          <a:xfrm>
            <a:off x="2497173" y="4023410"/>
            <a:ext cx="496887" cy="530225"/>
          </a:xfrm>
          <a:prstGeom prst="mathEqual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0" name="Plus 19"/>
          <p:cNvSpPr/>
          <p:nvPr/>
        </p:nvSpPr>
        <p:spPr>
          <a:xfrm>
            <a:off x="5595973" y="4032140"/>
            <a:ext cx="412750" cy="512763"/>
          </a:xfrm>
          <a:prstGeom prst="mathPlus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aphicFrame>
        <p:nvGraphicFramePr>
          <p:cNvPr id="21" name="Table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600748"/>
              </p:ext>
            </p:extLst>
          </p:nvPr>
        </p:nvGraphicFramePr>
        <p:xfrm>
          <a:off x="440540" y="2924944"/>
          <a:ext cx="2270125" cy="914400"/>
        </p:xfrm>
        <a:graphic>
          <a:graphicData uri="http://schemas.openxmlformats.org/drawingml/2006/table">
            <a:tbl>
              <a:tblPr/>
              <a:tblGrid>
                <a:gridCol w="1135062"/>
                <a:gridCol w="1135063"/>
              </a:tblGrid>
              <a:tr h="175169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Cash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175169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10,000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4,000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5169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12,000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22" name="Table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0567765"/>
              </p:ext>
            </p:extLst>
          </p:nvPr>
        </p:nvGraphicFramePr>
        <p:xfrm>
          <a:off x="3157573" y="5661248"/>
          <a:ext cx="2308225" cy="1114425"/>
        </p:xfrm>
        <a:graphic>
          <a:graphicData uri="http://schemas.openxmlformats.org/drawingml/2006/table">
            <a:tbl>
              <a:tblPr/>
              <a:tblGrid>
                <a:gridCol w="1154112"/>
                <a:gridCol w="1154113"/>
              </a:tblGrid>
              <a:tr h="371475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Note </a:t>
                      </a:r>
                      <a: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Payable (Loan) 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12,000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4211960" y="6597352"/>
            <a:ext cx="583704" cy="169168"/>
          </a:xfrm>
        </p:spPr>
        <p:txBody>
          <a:bodyPr/>
          <a:lstStyle/>
          <a:p>
            <a:pPr algn="ctr">
              <a:defRPr/>
            </a:pPr>
            <a:r>
              <a:rPr lang="en-GB" sz="1200" dirty="0" smtClean="0">
                <a:solidFill>
                  <a:srgbClr val="0033CC"/>
                </a:solidFill>
              </a:rPr>
              <a:t>A</a:t>
            </a:r>
            <a:r>
              <a:rPr lang="el-GR" sz="1200" dirty="0" smtClean="0">
                <a:solidFill>
                  <a:srgbClr val="0033CC"/>
                </a:solidFill>
              </a:rPr>
              <a:t>Ω</a:t>
            </a:r>
            <a:endParaRPr lang="en-GB" sz="1200" dirty="0">
              <a:solidFill>
                <a:srgbClr val="0033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022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42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42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42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42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42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42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562074"/>
          </a:xfrm>
        </p:spPr>
        <p:txBody>
          <a:bodyPr/>
          <a:lstStyle/>
          <a:p>
            <a:pPr eaLnBrk="1" hangingPunct="1"/>
            <a:r>
              <a:rPr lang="en-US" sz="3600" b="1" dirty="0">
                <a:solidFill>
                  <a:srgbClr val="00B0F0"/>
                </a:solidFill>
                <a:ea typeface="ＭＳ Ｐゴシック" pitchFamily="-84" charset="-128"/>
                <a:cs typeface="ＭＳ Ｐゴシック" pitchFamily="-84" charset="-128"/>
              </a:rPr>
              <a:t>Example</a:t>
            </a:r>
          </a:p>
        </p:txBody>
      </p:sp>
      <p:sp>
        <p:nvSpPr>
          <p:cNvPr id="57346" name="Content Placeholder 2"/>
          <p:cNvSpPr>
            <a:spLocks noGrp="1"/>
          </p:cNvSpPr>
          <p:nvPr>
            <p:ph idx="1"/>
          </p:nvPr>
        </p:nvSpPr>
        <p:spPr>
          <a:xfrm>
            <a:off x="323528" y="836712"/>
            <a:ext cx="8363272" cy="5832648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sz="2000" dirty="0"/>
              <a:t>Alpha</a:t>
            </a:r>
            <a:r>
              <a:rPr lang="en-US" sz="2000" dirty="0" smtClean="0">
                <a:ea typeface="ＭＳ Ｐゴシック" pitchFamily="-84" charset="-128"/>
                <a:cs typeface="ＭＳ Ｐゴシック" pitchFamily="-84" charset="-128"/>
              </a:rPr>
              <a:t> Consulting collects </a:t>
            </a:r>
            <a:r>
              <a:rPr lang="en-US" sz="2000" dirty="0">
                <a:ea typeface="ＭＳ Ｐゴシック" pitchFamily="-84" charset="-128"/>
                <a:cs typeface="ＭＳ Ｐゴシック" pitchFamily="-84" charset="-128"/>
              </a:rPr>
              <a:t>$1,200 of cash for services provided.</a:t>
            </a:r>
          </a:p>
          <a:p>
            <a:pPr marL="0" indent="0" eaLnBrk="1" hangingPunct="1">
              <a:buNone/>
            </a:pPr>
            <a:r>
              <a:rPr lang="en-US" sz="2000" dirty="0" smtClean="0">
                <a:solidFill>
                  <a:srgbClr val="00B0F0"/>
                </a:solidFill>
                <a:ea typeface="ＭＳ Ｐゴシック" pitchFamily="-84" charset="-128"/>
                <a:cs typeface="ＭＳ Ｐゴシック" pitchFamily="-84" charset="-128"/>
              </a:rPr>
              <a:t>Journal</a:t>
            </a:r>
            <a:endParaRPr lang="en-US" sz="2000" dirty="0">
              <a:solidFill>
                <a:srgbClr val="00B0F0"/>
              </a:solidFill>
              <a:ea typeface="ＭＳ Ｐゴシック" pitchFamily="-84" charset="-128"/>
              <a:cs typeface="ＭＳ Ｐゴシック" pitchFamily="-84" charset="-128"/>
            </a:endParaRPr>
          </a:p>
          <a:p>
            <a:pPr eaLnBrk="1" hangingPunct="1"/>
            <a:endParaRPr lang="en-US" sz="2000" dirty="0">
              <a:ea typeface="ＭＳ Ｐゴシック" pitchFamily="-84" charset="-128"/>
              <a:cs typeface="ＭＳ Ｐゴシック" pitchFamily="-84" charset="-128"/>
            </a:endParaRPr>
          </a:p>
          <a:p>
            <a:pPr eaLnBrk="1" hangingPunct="1"/>
            <a:endParaRPr lang="en-US" sz="2000" dirty="0">
              <a:ea typeface="ＭＳ Ｐゴシック" pitchFamily="-84" charset="-128"/>
              <a:cs typeface="ＭＳ Ｐゴシック" pitchFamily="-84" charset="-128"/>
            </a:endParaRPr>
          </a:p>
          <a:p>
            <a:pPr marL="0" indent="0" eaLnBrk="1" hangingPunct="1">
              <a:buNone/>
            </a:pPr>
            <a:endParaRPr lang="en-US" sz="1000" dirty="0">
              <a:ea typeface="ＭＳ Ｐゴシック" pitchFamily="-84" charset="-128"/>
              <a:cs typeface="ＭＳ Ｐゴシック" pitchFamily="-84" charset="-128"/>
            </a:endParaRPr>
          </a:p>
          <a:p>
            <a:pPr marL="0" indent="0" eaLnBrk="1" hangingPunct="1">
              <a:buNone/>
            </a:pPr>
            <a:r>
              <a:rPr lang="en-US" sz="2000" dirty="0" smtClean="0">
                <a:solidFill>
                  <a:srgbClr val="00B050"/>
                </a:solidFill>
                <a:ea typeface="ＭＳ Ｐゴシック" pitchFamily="-84" charset="-128"/>
                <a:cs typeface="ＭＳ Ｐゴシック" pitchFamily="-84" charset="-128"/>
              </a:rPr>
              <a:t>Posting </a:t>
            </a:r>
            <a:r>
              <a:rPr lang="en-US" sz="2000" dirty="0">
                <a:solidFill>
                  <a:srgbClr val="00B050"/>
                </a:solidFill>
                <a:ea typeface="ＭＳ Ｐゴシック" pitchFamily="-84" charset="-128"/>
                <a:cs typeface="ＭＳ Ｐゴシック" pitchFamily="-84" charset="-128"/>
              </a:rPr>
              <a:t>to General Ledger</a:t>
            </a:r>
          </a:p>
          <a:p>
            <a:pPr marL="0" indent="0" eaLnBrk="1" hangingPunct="1">
              <a:buNone/>
            </a:pPr>
            <a:endParaRPr lang="en-US" sz="2000" dirty="0">
              <a:ea typeface="ＭＳ Ｐゴシック" pitchFamily="-84" charset="-128"/>
              <a:cs typeface="ＭＳ Ｐゴシック" pitchFamily="-84" charset="-128"/>
            </a:endParaRPr>
          </a:p>
          <a:p>
            <a:pPr eaLnBrk="1" hangingPunct="1">
              <a:buFont typeface="Arial" pitchFamily="-84" charset="0"/>
              <a:buNone/>
            </a:pPr>
            <a:endParaRPr lang="en-US" sz="2000" dirty="0">
              <a:ea typeface="ＭＳ Ｐゴシック" pitchFamily="-84" charset="-128"/>
              <a:cs typeface="ＭＳ Ｐゴシック" pitchFamily="-84" charset="-128"/>
            </a:endParaRPr>
          </a:p>
        </p:txBody>
      </p:sp>
      <p:graphicFrame>
        <p:nvGraphicFramePr>
          <p:cNvPr id="7" name="Content Placeholder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8281457"/>
              </p:ext>
            </p:extLst>
          </p:nvPr>
        </p:nvGraphicFramePr>
        <p:xfrm>
          <a:off x="467544" y="1556792"/>
          <a:ext cx="8231188" cy="981075"/>
        </p:xfrm>
        <a:graphic>
          <a:graphicData uri="http://schemas.openxmlformats.org/drawingml/2006/table">
            <a:tbl>
              <a:tblPr/>
              <a:tblGrid>
                <a:gridCol w="993775"/>
                <a:gridCol w="2435225"/>
                <a:gridCol w="2400300"/>
                <a:gridCol w="2401888"/>
              </a:tblGrid>
              <a:tr h="299467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Date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Account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Debit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Credit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5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Cash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$1,200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193154"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     Service Revenue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$1,200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1867248"/>
              </p:ext>
            </p:extLst>
          </p:nvPr>
        </p:nvGraphicFramePr>
        <p:xfrm>
          <a:off x="5508104" y="2780928"/>
          <a:ext cx="1728787" cy="742950"/>
        </p:xfrm>
        <a:graphic>
          <a:graphicData uri="http://schemas.openxmlformats.org/drawingml/2006/table">
            <a:tbl>
              <a:tblPr/>
              <a:tblGrid>
                <a:gridCol w="863600"/>
                <a:gridCol w="865187"/>
              </a:tblGrid>
              <a:tr h="371475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Service Revenue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1,200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3585952"/>
              </p:ext>
            </p:extLst>
          </p:nvPr>
        </p:nvGraphicFramePr>
        <p:xfrm>
          <a:off x="995398" y="2790037"/>
          <a:ext cx="2133600" cy="1219200"/>
        </p:xfrm>
        <a:graphic>
          <a:graphicData uri="http://schemas.openxmlformats.org/drawingml/2006/table">
            <a:tbl>
              <a:tblPr/>
              <a:tblGrid>
                <a:gridCol w="1066800"/>
                <a:gridCol w="1066800"/>
              </a:tblGrid>
              <a:tr h="266501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Cash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266501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10,000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4,000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6501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12,000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6501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1,200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3617854"/>
              </p:ext>
            </p:extLst>
          </p:nvPr>
        </p:nvGraphicFramePr>
        <p:xfrm>
          <a:off x="403260" y="6093296"/>
          <a:ext cx="2133600" cy="609600"/>
        </p:xfrm>
        <a:graphic>
          <a:graphicData uri="http://schemas.openxmlformats.org/drawingml/2006/table">
            <a:tbl>
              <a:tblPr/>
              <a:tblGrid>
                <a:gridCol w="1066800"/>
                <a:gridCol w="1066800"/>
              </a:tblGrid>
              <a:tr h="240027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Equipment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240027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4,000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2" name="Table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2197216"/>
              </p:ext>
            </p:extLst>
          </p:nvPr>
        </p:nvGraphicFramePr>
        <p:xfrm>
          <a:off x="6220654" y="4581164"/>
          <a:ext cx="2217737" cy="1114425"/>
        </p:xfrm>
        <a:graphic>
          <a:graphicData uri="http://schemas.openxmlformats.org/drawingml/2006/table">
            <a:tbl>
              <a:tblPr/>
              <a:tblGrid>
                <a:gridCol w="1108075"/>
                <a:gridCol w="1109662"/>
              </a:tblGrid>
              <a:tr h="371475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Capital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10,000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3" name="Table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1399059"/>
              </p:ext>
            </p:extLst>
          </p:nvPr>
        </p:nvGraphicFramePr>
        <p:xfrm>
          <a:off x="3128998" y="4581128"/>
          <a:ext cx="2308225" cy="1114425"/>
        </p:xfrm>
        <a:graphic>
          <a:graphicData uri="http://schemas.openxmlformats.org/drawingml/2006/table">
            <a:tbl>
              <a:tblPr/>
              <a:tblGrid>
                <a:gridCol w="1154112"/>
                <a:gridCol w="1154113"/>
              </a:tblGrid>
              <a:tr h="371475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Accounts Payable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350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4" name="Table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2132626"/>
              </p:ext>
            </p:extLst>
          </p:nvPr>
        </p:nvGraphicFramePr>
        <p:xfrm>
          <a:off x="361191" y="5589240"/>
          <a:ext cx="2217738" cy="609600"/>
        </p:xfrm>
        <a:graphic>
          <a:graphicData uri="http://schemas.openxmlformats.org/drawingml/2006/table">
            <a:tbl>
              <a:tblPr/>
              <a:tblGrid>
                <a:gridCol w="1109663"/>
                <a:gridCol w="1108075"/>
              </a:tblGrid>
              <a:tr h="264029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Supplies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264029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350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5" name="Rectangle 14"/>
          <p:cNvSpPr/>
          <p:nvPr/>
        </p:nvSpPr>
        <p:spPr>
          <a:xfrm>
            <a:off x="588998" y="4023410"/>
            <a:ext cx="1762125" cy="47835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>
                <a:solidFill>
                  <a:srgbClr val="FFFFFF"/>
                </a:solidFill>
                <a:ea typeface="ＭＳ Ｐゴシック" charset="0"/>
                <a:cs typeface="ＭＳ Ｐゴシック" charset="0"/>
              </a:rPr>
              <a:t>ASSETS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3128998" y="4023410"/>
            <a:ext cx="2336800" cy="47835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>
                <a:solidFill>
                  <a:srgbClr val="FFFFFF"/>
                </a:solidFill>
                <a:ea typeface="ＭＳ Ｐゴシック" charset="0"/>
                <a:cs typeface="ＭＳ Ｐゴシック" charset="0"/>
              </a:rPr>
              <a:t>LIABILITIES</a:t>
            </a:r>
          </a:p>
        </p:txBody>
      </p:sp>
      <p:sp>
        <p:nvSpPr>
          <p:cNvPr id="17" name="Rectangle 16"/>
          <p:cNvSpPr/>
          <p:nvPr/>
        </p:nvSpPr>
        <p:spPr>
          <a:xfrm>
            <a:off x="6161123" y="4023410"/>
            <a:ext cx="2336800" cy="47835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 smtClean="0">
                <a:solidFill>
                  <a:srgbClr val="FFFFFF"/>
                </a:solidFill>
                <a:ea typeface="ＭＳ Ｐゴシック" charset="0"/>
                <a:cs typeface="ＭＳ Ｐゴシック" charset="0"/>
              </a:rPr>
              <a:t>CAPITAL</a:t>
            </a:r>
            <a:endParaRPr lang="en-US" dirty="0">
              <a:solidFill>
                <a:srgbClr val="FFFFFF"/>
              </a:solidFill>
              <a:ea typeface="ＭＳ Ｐゴシック" charset="0"/>
              <a:cs typeface="ＭＳ Ｐゴシック" charset="0"/>
            </a:endParaRPr>
          </a:p>
        </p:txBody>
      </p:sp>
      <p:sp>
        <p:nvSpPr>
          <p:cNvPr id="18" name="Equal 17"/>
          <p:cNvSpPr/>
          <p:nvPr/>
        </p:nvSpPr>
        <p:spPr>
          <a:xfrm>
            <a:off x="2497173" y="4023410"/>
            <a:ext cx="496887" cy="530225"/>
          </a:xfrm>
          <a:prstGeom prst="mathEqual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9" name="Plus 18"/>
          <p:cNvSpPr/>
          <p:nvPr/>
        </p:nvSpPr>
        <p:spPr>
          <a:xfrm>
            <a:off x="5595973" y="4032140"/>
            <a:ext cx="412750" cy="512763"/>
          </a:xfrm>
          <a:prstGeom prst="mathPlus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aphicFrame>
        <p:nvGraphicFramePr>
          <p:cNvPr id="20" name="Table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6977799"/>
              </p:ext>
            </p:extLst>
          </p:nvPr>
        </p:nvGraphicFramePr>
        <p:xfrm>
          <a:off x="403260" y="4501769"/>
          <a:ext cx="2133600" cy="1219200"/>
        </p:xfrm>
        <a:graphic>
          <a:graphicData uri="http://schemas.openxmlformats.org/drawingml/2006/table">
            <a:tbl>
              <a:tblPr/>
              <a:tblGrid>
                <a:gridCol w="1066800"/>
                <a:gridCol w="1066800"/>
              </a:tblGrid>
              <a:tr h="252028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Cash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252028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10,000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4,000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2028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12,000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2028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1,200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21" name="Table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2150014"/>
              </p:ext>
            </p:extLst>
          </p:nvPr>
        </p:nvGraphicFramePr>
        <p:xfrm>
          <a:off x="3157573" y="5661248"/>
          <a:ext cx="2308225" cy="742950"/>
        </p:xfrm>
        <a:graphic>
          <a:graphicData uri="http://schemas.openxmlformats.org/drawingml/2006/table">
            <a:tbl>
              <a:tblPr/>
              <a:tblGrid>
                <a:gridCol w="1154112"/>
                <a:gridCol w="1154113"/>
              </a:tblGrid>
              <a:tr h="371475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Note Payable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12,000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22" name="Table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4938408"/>
              </p:ext>
            </p:extLst>
          </p:nvPr>
        </p:nvGraphicFramePr>
        <p:xfrm>
          <a:off x="6280186" y="5661248"/>
          <a:ext cx="2217737" cy="742950"/>
        </p:xfrm>
        <a:graphic>
          <a:graphicData uri="http://schemas.openxmlformats.org/drawingml/2006/table">
            <a:tbl>
              <a:tblPr/>
              <a:tblGrid>
                <a:gridCol w="1108075"/>
                <a:gridCol w="1109662"/>
              </a:tblGrid>
              <a:tr h="371475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Service Revenue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1,200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23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4211960" y="6525344"/>
            <a:ext cx="583704" cy="241176"/>
          </a:xfrm>
        </p:spPr>
        <p:txBody>
          <a:bodyPr/>
          <a:lstStyle/>
          <a:p>
            <a:pPr algn="ctr">
              <a:defRPr/>
            </a:pPr>
            <a:r>
              <a:rPr lang="en-GB" sz="1200" dirty="0" smtClean="0">
                <a:solidFill>
                  <a:srgbClr val="0033CC"/>
                </a:solidFill>
              </a:rPr>
              <a:t>A</a:t>
            </a:r>
            <a:r>
              <a:rPr lang="el-GR" sz="1200" dirty="0" smtClean="0">
                <a:solidFill>
                  <a:srgbClr val="0033CC"/>
                </a:solidFill>
              </a:rPr>
              <a:t>Ω</a:t>
            </a:r>
            <a:endParaRPr lang="en-GB" sz="1200" dirty="0">
              <a:solidFill>
                <a:srgbClr val="0033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6684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73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73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73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73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45" grpId="0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pPr eaLnBrk="1" hangingPunct="1"/>
            <a:r>
              <a:rPr lang="en-US" sz="3600" b="1" dirty="0">
                <a:solidFill>
                  <a:schemeClr val="accent2">
                    <a:lumMod val="60000"/>
                    <a:lumOff val="40000"/>
                  </a:schemeClr>
                </a:solidFill>
                <a:ea typeface="ＭＳ Ｐゴシック" pitchFamily="-84" charset="-128"/>
                <a:cs typeface="ＭＳ Ｐゴシック" pitchFamily="-84" charset="-128"/>
              </a:rPr>
              <a:t>Example</a:t>
            </a:r>
          </a:p>
        </p:txBody>
      </p:sp>
      <p:sp>
        <p:nvSpPr>
          <p:cNvPr id="60418" name="Content Placeholder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6021288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sz="2000" dirty="0"/>
              <a:t>Alpha</a:t>
            </a:r>
            <a:r>
              <a:rPr lang="en-US" sz="2000" dirty="0" smtClean="0">
                <a:ea typeface="ＭＳ Ｐゴシック" pitchFamily="-84" charset="-128"/>
                <a:cs typeface="ＭＳ Ｐゴシック" pitchFamily="-84" charset="-128"/>
              </a:rPr>
              <a:t> </a:t>
            </a:r>
            <a:r>
              <a:rPr lang="en-US" sz="2000" dirty="0">
                <a:ea typeface="ＭＳ Ｐゴシック" pitchFamily="-84" charset="-128"/>
                <a:cs typeface="ＭＳ Ｐゴシック" pitchFamily="-84" charset="-128"/>
              </a:rPr>
              <a:t>Consulting performs $1,900 of services on account.</a:t>
            </a:r>
          </a:p>
          <a:p>
            <a:pPr marL="0" indent="0" algn="just" eaLnBrk="1" hangingPunct="1">
              <a:buNone/>
            </a:pPr>
            <a:r>
              <a:rPr lang="en-US" sz="2000" dirty="0" smtClean="0">
                <a:solidFill>
                  <a:schemeClr val="accent2">
                    <a:lumMod val="60000"/>
                    <a:lumOff val="40000"/>
                  </a:schemeClr>
                </a:solidFill>
                <a:ea typeface="ＭＳ Ｐゴシック" pitchFamily="-84" charset="-128"/>
                <a:cs typeface="ＭＳ Ｐゴシック" pitchFamily="-84" charset="-128"/>
              </a:rPr>
              <a:t>Journal</a:t>
            </a:r>
            <a:endParaRPr lang="en-US" sz="2000" dirty="0">
              <a:solidFill>
                <a:schemeClr val="accent2">
                  <a:lumMod val="60000"/>
                  <a:lumOff val="40000"/>
                </a:schemeClr>
              </a:solidFill>
              <a:ea typeface="ＭＳ Ｐゴシック" pitchFamily="-84" charset="-128"/>
              <a:cs typeface="ＭＳ Ｐゴシック" pitchFamily="-84" charset="-128"/>
            </a:endParaRPr>
          </a:p>
          <a:p>
            <a:pPr eaLnBrk="1" hangingPunct="1"/>
            <a:endParaRPr lang="en-US" sz="2000" dirty="0">
              <a:ea typeface="ＭＳ Ｐゴシック" pitchFamily="-84" charset="-128"/>
              <a:cs typeface="ＭＳ Ｐゴシック" pitchFamily="-84" charset="-128"/>
            </a:endParaRPr>
          </a:p>
          <a:p>
            <a:pPr eaLnBrk="1" hangingPunct="1"/>
            <a:endParaRPr lang="en-US" sz="2000" dirty="0">
              <a:ea typeface="ＭＳ Ｐゴシック" pitchFamily="-84" charset="-128"/>
              <a:cs typeface="ＭＳ Ｐゴシック" pitchFamily="-84" charset="-128"/>
            </a:endParaRPr>
          </a:p>
          <a:p>
            <a:pPr eaLnBrk="1" hangingPunct="1">
              <a:buFont typeface="Arial" pitchFamily="-84" charset="0"/>
              <a:buNone/>
            </a:pPr>
            <a:endParaRPr lang="en-US" sz="2000" dirty="0">
              <a:ea typeface="ＭＳ Ｐゴシック" pitchFamily="-84" charset="-128"/>
              <a:cs typeface="ＭＳ Ｐゴシック" pitchFamily="-84" charset="-128"/>
            </a:endParaRPr>
          </a:p>
          <a:p>
            <a:pPr marL="0" indent="0" eaLnBrk="1" hangingPunct="1">
              <a:buNone/>
            </a:pPr>
            <a:r>
              <a:rPr lang="en-US" sz="2000" dirty="0" smtClean="0">
                <a:solidFill>
                  <a:srgbClr val="00B050"/>
                </a:solidFill>
                <a:ea typeface="ＭＳ Ｐゴシック" pitchFamily="-84" charset="-128"/>
                <a:cs typeface="ＭＳ Ｐゴシック" pitchFamily="-84" charset="-128"/>
              </a:rPr>
              <a:t>Posting </a:t>
            </a:r>
            <a:r>
              <a:rPr lang="en-US" sz="2000" dirty="0">
                <a:solidFill>
                  <a:srgbClr val="00B050"/>
                </a:solidFill>
                <a:ea typeface="ＭＳ Ｐゴシック" pitchFamily="-84" charset="-128"/>
                <a:cs typeface="ＭＳ Ｐゴシック" pitchFamily="-84" charset="-128"/>
              </a:rPr>
              <a:t>to General Ledger</a:t>
            </a:r>
          </a:p>
          <a:p>
            <a:pPr marL="0" indent="0" eaLnBrk="1" hangingPunct="1">
              <a:buNone/>
            </a:pPr>
            <a:endParaRPr lang="en-US" sz="2000" dirty="0">
              <a:ea typeface="ＭＳ Ｐゴシック" pitchFamily="-84" charset="-128"/>
              <a:cs typeface="ＭＳ Ｐゴシック" pitchFamily="-84" charset="-128"/>
            </a:endParaRPr>
          </a:p>
          <a:p>
            <a:pPr eaLnBrk="1" hangingPunct="1">
              <a:buFont typeface="Arial" pitchFamily="-84" charset="0"/>
              <a:buNone/>
            </a:pPr>
            <a:endParaRPr lang="en-US" sz="2000" dirty="0">
              <a:ea typeface="ＭＳ Ｐゴシック" pitchFamily="-84" charset="-128"/>
              <a:cs typeface="ＭＳ Ｐゴシック" pitchFamily="-84" charset="-128"/>
            </a:endParaRPr>
          </a:p>
        </p:txBody>
      </p:sp>
      <p:graphicFrame>
        <p:nvGraphicFramePr>
          <p:cNvPr id="7" name="Content Placeholder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8167867"/>
              </p:ext>
            </p:extLst>
          </p:nvPr>
        </p:nvGraphicFramePr>
        <p:xfrm>
          <a:off x="467544" y="1556792"/>
          <a:ext cx="8231188" cy="1114425"/>
        </p:xfrm>
        <a:graphic>
          <a:graphicData uri="http://schemas.openxmlformats.org/drawingml/2006/table">
            <a:tbl>
              <a:tblPr/>
              <a:tblGrid>
                <a:gridCol w="993775"/>
                <a:gridCol w="2435225"/>
                <a:gridCol w="2400300"/>
                <a:gridCol w="2401888"/>
              </a:tblGrid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Date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Account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Debit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Credit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6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Account Receivable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$1,900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     Service Revenue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$1,900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1116903"/>
              </p:ext>
            </p:extLst>
          </p:nvPr>
        </p:nvGraphicFramePr>
        <p:xfrm>
          <a:off x="6372200" y="2636912"/>
          <a:ext cx="2251075" cy="1114425"/>
        </p:xfrm>
        <a:graphic>
          <a:graphicData uri="http://schemas.openxmlformats.org/drawingml/2006/table">
            <a:tbl>
              <a:tblPr/>
              <a:tblGrid>
                <a:gridCol w="1125538"/>
                <a:gridCol w="1125537"/>
              </a:tblGrid>
              <a:tr h="371475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Service Revenue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1,200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1,900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2429441"/>
              </p:ext>
            </p:extLst>
          </p:nvPr>
        </p:nvGraphicFramePr>
        <p:xfrm>
          <a:off x="3992316" y="2636912"/>
          <a:ext cx="2163762" cy="1114425"/>
        </p:xfrm>
        <a:graphic>
          <a:graphicData uri="http://schemas.openxmlformats.org/drawingml/2006/table">
            <a:tbl>
              <a:tblPr/>
              <a:tblGrid>
                <a:gridCol w="1082675"/>
                <a:gridCol w="1081087"/>
              </a:tblGrid>
              <a:tr h="371475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Account Receivable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1,900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1876206"/>
              </p:ext>
            </p:extLst>
          </p:nvPr>
        </p:nvGraphicFramePr>
        <p:xfrm>
          <a:off x="417547" y="5733256"/>
          <a:ext cx="2133600" cy="609600"/>
        </p:xfrm>
        <a:graphic>
          <a:graphicData uri="http://schemas.openxmlformats.org/drawingml/2006/table">
            <a:tbl>
              <a:tblPr/>
              <a:tblGrid>
                <a:gridCol w="1066800"/>
                <a:gridCol w="1066800"/>
              </a:tblGrid>
              <a:tr h="240027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Equipment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240027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4,000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7125426"/>
              </p:ext>
            </p:extLst>
          </p:nvPr>
        </p:nvGraphicFramePr>
        <p:xfrm>
          <a:off x="6234941" y="4196462"/>
          <a:ext cx="2217737" cy="742950"/>
        </p:xfrm>
        <a:graphic>
          <a:graphicData uri="http://schemas.openxmlformats.org/drawingml/2006/table">
            <a:tbl>
              <a:tblPr/>
              <a:tblGrid>
                <a:gridCol w="1108075"/>
                <a:gridCol w="1109662"/>
              </a:tblGrid>
              <a:tr h="371475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Capital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10,000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2" name="Table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3114994"/>
              </p:ext>
            </p:extLst>
          </p:nvPr>
        </p:nvGraphicFramePr>
        <p:xfrm>
          <a:off x="3143285" y="4365104"/>
          <a:ext cx="2308225" cy="1114425"/>
        </p:xfrm>
        <a:graphic>
          <a:graphicData uri="http://schemas.openxmlformats.org/drawingml/2006/table">
            <a:tbl>
              <a:tblPr/>
              <a:tblGrid>
                <a:gridCol w="1154112"/>
                <a:gridCol w="1154113"/>
              </a:tblGrid>
              <a:tr h="371475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Accounts Payable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350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3" name="Table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2406753"/>
              </p:ext>
            </p:extLst>
          </p:nvPr>
        </p:nvGraphicFramePr>
        <p:xfrm>
          <a:off x="375478" y="5229200"/>
          <a:ext cx="2217738" cy="609600"/>
        </p:xfrm>
        <a:graphic>
          <a:graphicData uri="http://schemas.openxmlformats.org/drawingml/2006/table">
            <a:tbl>
              <a:tblPr/>
              <a:tblGrid>
                <a:gridCol w="1109663"/>
                <a:gridCol w="1108075"/>
              </a:tblGrid>
              <a:tr h="264029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Supplies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264029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350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4" name="Rectangle 13"/>
          <p:cNvSpPr/>
          <p:nvPr/>
        </p:nvSpPr>
        <p:spPr>
          <a:xfrm>
            <a:off x="603285" y="3789457"/>
            <a:ext cx="1762125" cy="35268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>
                <a:solidFill>
                  <a:srgbClr val="FFFFFF"/>
                </a:solidFill>
                <a:ea typeface="ＭＳ Ｐゴシック" charset="0"/>
                <a:cs typeface="ＭＳ Ｐゴシック" charset="0"/>
              </a:rPr>
              <a:t>ASSETS</a:t>
            </a:r>
          </a:p>
        </p:txBody>
      </p:sp>
      <p:sp>
        <p:nvSpPr>
          <p:cNvPr id="15" name="Rectangle 14"/>
          <p:cNvSpPr/>
          <p:nvPr/>
        </p:nvSpPr>
        <p:spPr>
          <a:xfrm>
            <a:off x="3143285" y="3789457"/>
            <a:ext cx="2336800" cy="35268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>
                <a:solidFill>
                  <a:srgbClr val="FFFFFF"/>
                </a:solidFill>
                <a:ea typeface="ＭＳ Ｐゴシック" charset="0"/>
                <a:cs typeface="ＭＳ Ｐゴシック" charset="0"/>
              </a:rPr>
              <a:t>LIABILITIES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6175410" y="3789457"/>
            <a:ext cx="2336800" cy="35268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 smtClean="0">
                <a:solidFill>
                  <a:srgbClr val="FFFFFF"/>
                </a:solidFill>
                <a:ea typeface="ＭＳ Ｐゴシック" charset="0"/>
                <a:cs typeface="ＭＳ Ｐゴシック" charset="0"/>
              </a:rPr>
              <a:t>CAPITAL</a:t>
            </a:r>
            <a:endParaRPr lang="en-US" dirty="0">
              <a:solidFill>
                <a:srgbClr val="FFFFFF"/>
              </a:solidFill>
              <a:ea typeface="ＭＳ Ｐゴシック" charset="0"/>
              <a:cs typeface="ＭＳ Ｐゴシック" charset="0"/>
            </a:endParaRPr>
          </a:p>
        </p:txBody>
      </p:sp>
      <p:sp>
        <p:nvSpPr>
          <p:cNvPr id="17" name="Equal 16"/>
          <p:cNvSpPr/>
          <p:nvPr/>
        </p:nvSpPr>
        <p:spPr>
          <a:xfrm>
            <a:off x="2511460" y="3803083"/>
            <a:ext cx="496887" cy="390929"/>
          </a:xfrm>
          <a:prstGeom prst="mathEqual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8" name="Plus 17"/>
          <p:cNvSpPr/>
          <p:nvPr/>
        </p:nvSpPr>
        <p:spPr>
          <a:xfrm>
            <a:off x="5610260" y="3807225"/>
            <a:ext cx="412750" cy="378055"/>
          </a:xfrm>
          <a:prstGeom prst="mathPlus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aphicFrame>
        <p:nvGraphicFramePr>
          <p:cNvPr id="19" name="Table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0324988"/>
              </p:ext>
            </p:extLst>
          </p:nvPr>
        </p:nvGraphicFramePr>
        <p:xfrm>
          <a:off x="417547" y="4111024"/>
          <a:ext cx="2133600" cy="1219200"/>
        </p:xfrm>
        <a:graphic>
          <a:graphicData uri="http://schemas.openxmlformats.org/drawingml/2006/table">
            <a:tbl>
              <a:tblPr/>
              <a:tblGrid>
                <a:gridCol w="1066800"/>
                <a:gridCol w="1066800"/>
              </a:tblGrid>
              <a:tr h="253762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Cash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253762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10,000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4,000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3762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12,000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3762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1,200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20" name="Table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6623850"/>
              </p:ext>
            </p:extLst>
          </p:nvPr>
        </p:nvGraphicFramePr>
        <p:xfrm>
          <a:off x="3171860" y="5445224"/>
          <a:ext cx="2308225" cy="742950"/>
        </p:xfrm>
        <a:graphic>
          <a:graphicData uri="http://schemas.openxmlformats.org/drawingml/2006/table">
            <a:tbl>
              <a:tblPr/>
              <a:tblGrid>
                <a:gridCol w="1154112"/>
                <a:gridCol w="1154113"/>
              </a:tblGrid>
              <a:tr h="371475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Note Payable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12,000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22" name="Table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1336651"/>
              </p:ext>
            </p:extLst>
          </p:nvPr>
        </p:nvGraphicFramePr>
        <p:xfrm>
          <a:off x="438295" y="6248400"/>
          <a:ext cx="2043113" cy="609600"/>
        </p:xfrm>
        <a:graphic>
          <a:graphicData uri="http://schemas.openxmlformats.org/drawingml/2006/table">
            <a:tbl>
              <a:tblPr/>
              <a:tblGrid>
                <a:gridCol w="1022350"/>
                <a:gridCol w="1020763"/>
              </a:tblGrid>
              <a:tr h="169143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Account Receivable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169143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1,900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23" name="Table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4182209"/>
              </p:ext>
            </p:extLst>
          </p:nvPr>
        </p:nvGraphicFramePr>
        <p:xfrm>
          <a:off x="6301468" y="5157192"/>
          <a:ext cx="2251075" cy="1114425"/>
        </p:xfrm>
        <a:graphic>
          <a:graphicData uri="http://schemas.openxmlformats.org/drawingml/2006/table">
            <a:tbl>
              <a:tblPr/>
              <a:tblGrid>
                <a:gridCol w="1125538"/>
                <a:gridCol w="1125537"/>
              </a:tblGrid>
              <a:tr h="371475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Service Revenue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1,200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1,900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21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4211960" y="6525344"/>
            <a:ext cx="583704" cy="241176"/>
          </a:xfrm>
        </p:spPr>
        <p:txBody>
          <a:bodyPr/>
          <a:lstStyle/>
          <a:p>
            <a:pPr algn="ctr">
              <a:defRPr/>
            </a:pPr>
            <a:r>
              <a:rPr lang="en-GB" sz="1200" dirty="0" smtClean="0">
                <a:solidFill>
                  <a:srgbClr val="0033CC"/>
                </a:solidFill>
              </a:rPr>
              <a:t>A</a:t>
            </a:r>
            <a:r>
              <a:rPr lang="el-GR" sz="1200" dirty="0" smtClean="0">
                <a:solidFill>
                  <a:srgbClr val="0033CC"/>
                </a:solidFill>
              </a:rPr>
              <a:t>Ω</a:t>
            </a:r>
            <a:endParaRPr lang="en-GB" sz="1200" dirty="0">
              <a:solidFill>
                <a:srgbClr val="0033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6208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04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04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04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04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04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04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04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04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04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04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04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04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900" decel="100000" fill="hold"/>
                                        <p:tgtEl>
                                          <p:spTgt spid="604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041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00"/>
                            </p:stCondLst>
                            <p:childTnLst>
                              <p:par>
                                <p:cTn id="54" presetID="5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9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9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9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9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0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0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0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0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1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17" grpId="0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490066"/>
          </a:xfrm>
        </p:spPr>
        <p:txBody>
          <a:bodyPr/>
          <a:lstStyle/>
          <a:p>
            <a:pPr eaLnBrk="1" hangingPunct="1"/>
            <a:r>
              <a:rPr lang="en-US" sz="3600" b="1" dirty="0">
                <a:solidFill>
                  <a:schemeClr val="accent2">
                    <a:lumMod val="40000"/>
                    <a:lumOff val="60000"/>
                  </a:schemeClr>
                </a:solidFill>
                <a:ea typeface="ＭＳ Ｐゴシック" pitchFamily="-84" charset="-128"/>
                <a:cs typeface="ＭＳ Ｐゴシック" pitchFamily="-84" charset="-128"/>
              </a:rPr>
              <a:t>Example</a:t>
            </a:r>
          </a:p>
        </p:txBody>
      </p:sp>
      <p:sp>
        <p:nvSpPr>
          <p:cNvPr id="64514" name="Content Placeholder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6093296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sz="2000" dirty="0"/>
              <a:t>Alpha</a:t>
            </a:r>
            <a:r>
              <a:rPr lang="en-US" sz="2000" dirty="0" smtClean="0">
                <a:ea typeface="ＭＳ Ｐゴシック" pitchFamily="-84" charset="-128"/>
                <a:cs typeface="ＭＳ Ｐゴシック" pitchFamily="-84" charset="-128"/>
              </a:rPr>
              <a:t> </a:t>
            </a:r>
            <a:r>
              <a:rPr lang="en-US" sz="2000" dirty="0">
                <a:ea typeface="ＭＳ Ｐゴシック" pitchFamily="-84" charset="-128"/>
                <a:cs typeface="ＭＳ Ｐゴシック" pitchFamily="-84" charset="-128"/>
              </a:rPr>
              <a:t>Consulting pays $150 to the store where it purchased $350 worth of supplies in Transaction (2</a:t>
            </a:r>
            <a:r>
              <a:rPr lang="en-US" sz="2000" dirty="0" smtClean="0">
                <a:ea typeface="ＭＳ Ｐゴシック" pitchFamily="-84" charset="-128"/>
                <a:cs typeface="ＭＳ Ｐゴシック" pitchFamily="-84" charset="-128"/>
              </a:rPr>
              <a:t>).</a:t>
            </a:r>
          </a:p>
          <a:p>
            <a:pPr marL="0" indent="0" eaLnBrk="1" hangingPunct="1">
              <a:buNone/>
            </a:pPr>
            <a:r>
              <a:rPr lang="en-US" sz="2000" dirty="0">
                <a:solidFill>
                  <a:schemeClr val="accent2">
                    <a:lumMod val="40000"/>
                    <a:lumOff val="60000"/>
                  </a:schemeClr>
                </a:solidFill>
                <a:ea typeface="ＭＳ Ｐゴシック" pitchFamily="-84" charset="-128"/>
                <a:cs typeface="ＭＳ Ｐゴシック" pitchFamily="-84" charset="-128"/>
              </a:rPr>
              <a:t>J</a:t>
            </a:r>
            <a:r>
              <a:rPr lang="en-US" sz="2000" dirty="0" smtClean="0">
                <a:solidFill>
                  <a:schemeClr val="accent2">
                    <a:lumMod val="40000"/>
                    <a:lumOff val="60000"/>
                  </a:schemeClr>
                </a:solidFill>
                <a:ea typeface="ＭＳ Ｐゴシック" pitchFamily="-84" charset="-128"/>
                <a:cs typeface="ＭＳ Ｐゴシック" pitchFamily="-84" charset="-128"/>
              </a:rPr>
              <a:t>ournal</a:t>
            </a:r>
            <a:endParaRPr lang="en-US" sz="2000" dirty="0">
              <a:solidFill>
                <a:schemeClr val="accent2">
                  <a:lumMod val="40000"/>
                  <a:lumOff val="60000"/>
                </a:schemeClr>
              </a:solidFill>
              <a:ea typeface="ＭＳ Ｐゴシック" pitchFamily="-84" charset="-128"/>
              <a:cs typeface="ＭＳ Ｐゴシック" pitchFamily="-84" charset="-128"/>
            </a:endParaRPr>
          </a:p>
          <a:p>
            <a:pPr eaLnBrk="1" hangingPunct="1"/>
            <a:endParaRPr lang="en-US" sz="2000" dirty="0">
              <a:ea typeface="ＭＳ Ｐゴシック" pitchFamily="-84" charset="-128"/>
              <a:cs typeface="ＭＳ Ｐゴシック" pitchFamily="-84" charset="-128"/>
            </a:endParaRPr>
          </a:p>
          <a:p>
            <a:pPr marL="0" indent="0" eaLnBrk="1" hangingPunct="1">
              <a:buNone/>
            </a:pPr>
            <a:endParaRPr lang="en-US" sz="2000" dirty="0">
              <a:ea typeface="ＭＳ Ｐゴシック" pitchFamily="-84" charset="-128"/>
              <a:cs typeface="ＭＳ Ｐゴシック" pitchFamily="-84" charset="-128"/>
            </a:endParaRPr>
          </a:p>
          <a:p>
            <a:pPr marL="0" indent="0" eaLnBrk="1" hangingPunct="1">
              <a:buNone/>
            </a:pPr>
            <a:endParaRPr lang="en-US" sz="500" dirty="0">
              <a:ea typeface="ＭＳ Ｐゴシック" pitchFamily="-84" charset="-128"/>
              <a:cs typeface="ＭＳ Ｐゴシック" pitchFamily="-84" charset="-128"/>
            </a:endParaRPr>
          </a:p>
          <a:p>
            <a:pPr marL="0" indent="0" eaLnBrk="1" hangingPunct="1">
              <a:buNone/>
            </a:pPr>
            <a:r>
              <a:rPr lang="en-US" sz="2000" dirty="0">
                <a:solidFill>
                  <a:srgbClr val="00B050"/>
                </a:solidFill>
                <a:ea typeface="ＭＳ Ｐゴシック" pitchFamily="-84" charset="-128"/>
                <a:cs typeface="ＭＳ Ｐゴシック" pitchFamily="-84" charset="-128"/>
              </a:rPr>
              <a:t>Posting to General Ledger</a:t>
            </a:r>
          </a:p>
          <a:p>
            <a:pPr eaLnBrk="1" hangingPunct="1"/>
            <a:endParaRPr lang="en-US" sz="2000" dirty="0">
              <a:ea typeface="ＭＳ Ｐゴシック" pitchFamily="-84" charset="-128"/>
              <a:cs typeface="ＭＳ Ｐゴシック" pitchFamily="-84" charset="-128"/>
            </a:endParaRPr>
          </a:p>
          <a:p>
            <a:pPr eaLnBrk="1" hangingPunct="1">
              <a:buFont typeface="Arial" pitchFamily="-84" charset="0"/>
              <a:buNone/>
            </a:pPr>
            <a:endParaRPr lang="en-US" sz="2000" dirty="0">
              <a:ea typeface="ＭＳ Ｐゴシック" pitchFamily="-84" charset="-128"/>
              <a:cs typeface="ＭＳ Ｐゴシック" pitchFamily="-84" charset="-128"/>
            </a:endParaRPr>
          </a:p>
        </p:txBody>
      </p:sp>
      <p:graphicFrame>
        <p:nvGraphicFramePr>
          <p:cNvPr id="7" name="Content Placeholder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1005827"/>
              </p:ext>
            </p:extLst>
          </p:nvPr>
        </p:nvGraphicFramePr>
        <p:xfrm>
          <a:off x="467544" y="1772817"/>
          <a:ext cx="8231188" cy="914400"/>
        </p:xfrm>
        <a:graphic>
          <a:graphicData uri="http://schemas.openxmlformats.org/drawingml/2006/table">
            <a:tbl>
              <a:tblPr/>
              <a:tblGrid>
                <a:gridCol w="993775"/>
                <a:gridCol w="2435225"/>
                <a:gridCol w="2400300"/>
                <a:gridCol w="2401888"/>
              </a:tblGrid>
              <a:tr h="216024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Date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Account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Debit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Credit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7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Account Payable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$150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     Cash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$150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9460683"/>
              </p:ext>
            </p:extLst>
          </p:nvPr>
        </p:nvGraphicFramePr>
        <p:xfrm>
          <a:off x="6460496" y="2611517"/>
          <a:ext cx="2043112" cy="1244600"/>
        </p:xfrm>
        <a:graphic>
          <a:graphicData uri="http://schemas.openxmlformats.org/drawingml/2006/table">
            <a:tbl>
              <a:tblPr/>
              <a:tblGrid>
                <a:gridCol w="1020762"/>
                <a:gridCol w="1022350"/>
              </a:tblGrid>
              <a:tr h="311150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Cash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11150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10,000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4,000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1150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12,000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1150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1,200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4095889"/>
              </p:ext>
            </p:extLst>
          </p:nvPr>
        </p:nvGraphicFramePr>
        <p:xfrm>
          <a:off x="3867185" y="2708920"/>
          <a:ext cx="2308225" cy="742950"/>
        </p:xfrm>
        <a:graphic>
          <a:graphicData uri="http://schemas.openxmlformats.org/drawingml/2006/table">
            <a:tbl>
              <a:tblPr/>
              <a:tblGrid>
                <a:gridCol w="1154113"/>
                <a:gridCol w="1154112"/>
              </a:tblGrid>
              <a:tr h="371475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Accounts Payable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150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350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2863357"/>
              </p:ext>
            </p:extLst>
          </p:nvPr>
        </p:nvGraphicFramePr>
        <p:xfrm>
          <a:off x="417547" y="5661248"/>
          <a:ext cx="2133600" cy="609600"/>
        </p:xfrm>
        <a:graphic>
          <a:graphicData uri="http://schemas.openxmlformats.org/drawingml/2006/table">
            <a:tbl>
              <a:tblPr/>
              <a:tblGrid>
                <a:gridCol w="1066800"/>
                <a:gridCol w="1066800"/>
              </a:tblGrid>
              <a:tr h="180699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Equipment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180699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4,000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1101494"/>
              </p:ext>
            </p:extLst>
          </p:nvPr>
        </p:nvGraphicFramePr>
        <p:xfrm>
          <a:off x="6234941" y="4245353"/>
          <a:ext cx="2217737" cy="609600"/>
        </p:xfrm>
        <a:graphic>
          <a:graphicData uri="http://schemas.openxmlformats.org/drawingml/2006/table">
            <a:tbl>
              <a:tblPr/>
              <a:tblGrid>
                <a:gridCol w="1108075"/>
                <a:gridCol w="1109662"/>
              </a:tblGrid>
              <a:tr h="220227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Capital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220227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10,000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3" name="Table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6061280"/>
              </p:ext>
            </p:extLst>
          </p:nvPr>
        </p:nvGraphicFramePr>
        <p:xfrm>
          <a:off x="375478" y="5157192"/>
          <a:ext cx="2217738" cy="609600"/>
        </p:xfrm>
        <a:graphic>
          <a:graphicData uri="http://schemas.openxmlformats.org/drawingml/2006/table">
            <a:tbl>
              <a:tblPr/>
              <a:tblGrid>
                <a:gridCol w="1109663"/>
                <a:gridCol w="1108075"/>
              </a:tblGrid>
              <a:tr h="180699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Supplies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180699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350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4" name="Rectangle 13"/>
          <p:cNvSpPr/>
          <p:nvPr/>
        </p:nvSpPr>
        <p:spPr>
          <a:xfrm>
            <a:off x="603285" y="3838349"/>
            <a:ext cx="1762125" cy="20909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1600" b="1" spc="600" dirty="0">
                <a:solidFill>
                  <a:srgbClr val="FFFFFF"/>
                </a:solidFill>
                <a:ea typeface="ＭＳ Ｐゴシック" charset="0"/>
                <a:cs typeface="ＭＳ Ｐゴシック" charset="0"/>
              </a:rPr>
              <a:t>ASSETS</a:t>
            </a:r>
          </a:p>
        </p:txBody>
      </p:sp>
      <p:sp>
        <p:nvSpPr>
          <p:cNvPr id="15" name="Rectangle 14"/>
          <p:cNvSpPr/>
          <p:nvPr/>
        </p:nvSpPr>
        <p:spPr>
          <a:xfrm>
            <a:off x="3143285" y="3838349"/>
            <a:ext cx="2336800" cy="20909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1600" b="1" spc="600" dirty="0">
                <a:solidFill>
                  <a:srgbClr val="FFFFFF"/>
                </a:solidFill>
                <a:ea typeface="ＭＳ Ｐゴシック" charset="0"/>
                <a:cs typeface="ＭＳ Ｐゴシック" charset="0"/>
              </a:rPr>
              <a:t>LIABILITIES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6175410" y="3838349"/>
            <a:ext cx="2336800" cy="20909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1600" b="1" spc="600" dirty="0" smtClean="0">
                <a:solidFill>
                  <a:srgbClr val="FFFFFF"/>
                </a:solidFill>
                <a:ea typeface="ＭＳ Ｐゴシック" charset="0"/>
                <a:cs typeface="ＭＳ Ｐゴシック" charset="0"/>
              </a:rPr>
              <a:t>CAPITAL</a:t>
            </a:r>
            <a:endParaRPr lang="en-US" sz="1600" b="1" spc="600" dirty="0">
              <a:solidFill>
                <a:srgbClr val="FFFFFF"/>
              </a:solidFill>
              <a:ea typeface="ＭＳ Ｐゴシック" charset="0"/>
              <a:cs typeface="ＭＳ Ｐゴシック" charset="0"/>
            </a:endParaRPr>
          </a:p>
        </p:txBody>
      </p:sp>
      <p:sp>
        <p:nvSpPr>
          <p:cNvPr id="17" name="Equal 16"/>
          <p:cNvSpPr/>
          <p:nvPr/>
        </p:nvSpPr>
        <p:spPr>
          <a:xfrm>
            <a:off x="2511460" y="3851975"/>
            <a:ext cx="496887" cy="231760"/>
          </a:xfrm>
          <a:prstGeom prst="mathEqual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8" name="Plus 17"/>
          <p:cNvSpPr/>
          <p:nvPr/>
        </p:nvSpPr>
        <p:spPr>
          <a:xfrm>
            <a:off x="5610260" y="3856117"/>
            <a:ext cx="412750" cy="224128"/>
          </a:xfrm>
          <a:prstGeom prst="mathPlus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aphicFrame>
        <p:nvGraphicFramePr>
          <p:cNvPr id="20" name="Table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2724637"/>
              </p:ext>
            </p:extLst>
          </p:nvPr>
        </p:nvGraphicFramePr>
        <p:xfrm>
          <a:off x="3171860" y="5494115"/>
          <a:ext cx="2308225" cy="609600"/>
        </p:xfrm>
        <a:graphic>
          <a:graphicData uri="http://schemas.openxmlformats.org/drawingml/2006/table">
            <a:tbl>
              <a:tblPr/>
              <a:tblGrid>
                <a:gridCol w="1154112"/>
                <a:gridCol w="1154113"/>
              </a:tblGrid>
              <a:tr h="220227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Note Payable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220227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12,000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21" name="Table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4386956"/>
              </p:ext>
            </p:extLst>
          </p:nvPr>
        </p:nvGraphicFramePr>
        <p:xfrm>
          <a:off x="462790" y="6165304"/>
          <a:ext cx="2043113" cy="609600"/>
        </p:xfrm>
        <a:graphic>
          <a:graphicData uri="http://schemas.openxmlformats.org/drawingml/2006/table">
            <a:tbl>
              <a:tblPr/>
              <a:tblGrid>
                <a:gridCol w="1022350"/>
                <a:gridCol w="1020763"/>
              </a:tblGrid>
              <a:tr h="180699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Account Receivable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180699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1,900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22" name="Table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2242782"/>
              </p:ext>
            </p:extLst>
          </p:nvPr>
        </p:nvGraphicFramePr>
        <p:xfrm>
          <a:off x="6301468" y="5206084"/>
          <a:ext cx="2251075" cy="914400"/>
        </p:xfrm>
        <a:graphic>
          <a:graphicData uri="http://schemas.openxmlformats.org/drawingml/2006/table">
            <a:tbl>
              <a:tblPr/>
              <a:tblGrid>
                <a:gridCol w="1125538"/>
                <a:gridCol w="1125537"/>
              </a:tblGrid>
              <a:tr h="220227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Service Revenue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220227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1,200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0227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1,900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23" name="Table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613466"/>
              </p:ext>
            </p:extLst>
          </p:nvPr>
        </p:nvGraphicFramePr>
        <p:xfrm>
          <a:off x="462791" y="3995674"/>
          <a:ext cx="2043112" cy="1219200"/>
        </p:xfrm>
        <a:graphic>
          <a:graphicData uri="http://schemas.openxmlformats.org/drawingml/2006/table">
            <a:tbl>
              <a:tblPr/>
              <a:tblGrid>
                <a:gridCol w="1020762"/>
                <a:gridCol w="1022350"/>
              </a:tblGrid>
              <a:tr h="232360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Cash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232360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10,000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4,000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2360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12,000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232360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1,200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24" name="Table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309687"/>
              </p:ext>
            </p:extLst>
          </p:nvPr>
        </p:nvGraphicFramePr>
        <p:xfrm>
          <a:off x="3213658" y="4365104"/>
          <a:ext cx="2308225" cy="742950"/>
        </p:xfrm>
        <a:graphic>
          <a:graphicData uri="http://schemas.openxmlformats.org/drawingml/2006/table">
            <a:tbl>
              <a:tblPr/>
              <a:tblGrid>
                <a:gridCol w="1154113"/>
                <a:gridCol w="1154112"/>
              </a:tblGrid>
              <a:tr h="371475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Accounts Payable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150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350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5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4211960" y="6453336"/>
            <a:ext cx="583704" cy="313184"/>
          </a:xfrm>
        </p:spPr>
        <p:txBody>
          <a:bodyPr/>
          <a:lstStyle/>
          <a:p>
            <a:pPr algn="ctr">
              <a:defRPr/>
            </a:pPr>
            <a:r>
              <a:rPr lang="en-GB" sz="1200" dirty="0" smtClean="0">
                <a:solidFill>
                  <a:srgbClr val="0033CC"/>
                </a:solidFill>
              </a:rPr>
              <a:t>A</a:t>
            </a:r>
            <a:r>
              <a:rPr lang="el-GR" sz="1200" dirty="0" smtClean="0">
                <a:solidFill>
                  <a:srgbClr val="0033CC"/>
                </a:solidFill>
              </a:rPr>
              <a:t>Ω</a:t>
            </a:r>
            <a:endParaRPr lang="en-GB" sz="1200" dirty="0">
              <a:solidFill>
                <a:srgbClr val="0033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4992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45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45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45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645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45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45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645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45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45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45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645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 tmFilter="0,0; .5, 1; 1, 1"/>
                                        <p:tgtEl>
                                          <p:spTgt spid="645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0"/>
                            </p:stCondLst>
                            <p:childTnLst>
                              <p:par>
                                <p:cTn id="5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3" grpId="0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5" name="Title 1"/>
          <p:cNvSpPr>
            <a:spLocks noGrp="1"/>
          </p:cNvSpPr>
          <p:nvPr>
            <p:ph type="title"/>
          </p:nvPr>
        </p:nvSpPr>
        <p:spPr>
          <a:xfrm>
            <a:off x="467544" y="22847"/>
            <a:ext cx="8229600" cy="360040"/>
          </a:xfrm>
        </p:spPr>
        <p:txBody>
          <a:bodyPr/>
          <a:lstStyle/>
          <a:p>
            <a:pPr eaLnBrk="1" hangingPunct="1"/>
            <a:r>
              <a:rPr lang="en-US" sz="3200" b="1" dirty="0">
                <a:solidFill>
                  <a:schemeClr val="accent2">
                    <a:lumMod val="60000"/>
                    <a:lumOff val="40000"/>
                  </a:schemeClr>
                </a:solidFill>
                <a:ea typeface="ＭＳ Ｐゴシック" pitchFamily="-84" charset="-128"/>
                <a:cs typeface="ＭＳ Ｐゴシック" pitchFamily="-84" charset="-128"/>
              </a:rPr>
              <a:t>Example</a:t>
            </a:r>
          </a:p>
        </p:txBody>
      </p:sp>
      <p:sp>
        <p:nvSpPr>
          <p:cNvPr id="67586" name="Content Placeholder 2"/>
          <p:cNvSpPr>
            <a:spLocks noGrp="1"/>
          </p:cNvSpPr>
          <p:nvPr>
            <p:ph idx="1"/>
          </p:nvPr>
        </p:nvSpPr>
        <p:spPr>
          <a:xfrm>
            <a:off x="323528" y="476672"/>
            <a:ext cx="8363272" cy="6264696"/>
          </a:xfrm>
        </p:spPr>
        <p:txBody>
          <a:bodyPr/>
          <a:lstStyle/>
          <a:p>
            <a:pPr marL="0" indent="0" eaLnBrk="1" hangingPunct="1">
              <a:spcBef>
                <a:spcPts val="0"/>
              </a:spcBef>
              <a:buNone/>
            </a:pPr>
            <a:r>
              <a:rPr lang="en-US" sz="1600" dirty="0" smtClean="0">
                <a:ea typeface="ＭＳ Ｐゴシック" pitchFamily="-84" charset="-128"/>
                <a:cs typeface="ＭＳ Ｐゴシック" pitchFamily="-84" charset="-128"/>
              </a:rPr>
              <a:t>During </a:t>
            </a:r>
            <a:r>
              <a:rPr lang="en-US" sz="1600" dirty="0">
                <a:ea typeface="ＭＳ Ｐゴシック" pitchFamily="-84" charset="-128"/>
                <a:cs typeface="ＭＳ Ｐゴシック" pitchFamily="-84" charset="-128"/>
              </a:rPr>
              <a:t>the month, </a:t>
            </a:r>
            <a:r>
              <a:rPr lang="en-GB" sz="1600" dirty="0"/>
              <a:t>Alpha</a:t>
            </a:r>
            <a:r>
              <a:rPr lang="en-US" sz="1600" dirty="0" smtClean="0">
                <a:ea typeface="ＭＳ Ｐゴシック" pitchFamily="-84" charset="-128"/>
                <a:cs typeface="ＭＳ Ｐゴシック" pitchFamily="-84" charset="-128"/>
              </a:rPr>
              <a:t> </a:t>
            </a:r>
            <a:r>
              <a:rPr lang="en-US" sz="1600" dirty="0">
                <a:ea typeface="ＭＳ Ｐゴシック" pitchFamily="-84" charset="-128"/>
                <a:cs typeface="ＭＳ Ｐゴシック" pitchFamily="-84" charset="-128"/>
              </a:rPr>
              <a:t>Consulting paid cash of $1,700 for expenses incurred such as salaries ($600), building rent ($900), and utilities ($200).</a:t>
            </a:r>
          </a:p>
          <a:p>
            <a:pPr marL="0" indent="0" eaLnBrk="1" hangingPunct="1">
              <a:buNone/>
            </a:pPr>
            <a:r>
              <a:rPr lang="en-US" sz="2000" dirty="0" smtClean="0">
                <a:solidFill>
                  <a:schemeClr val="accent2">
                    <a:lumMod val="60000"/>
                    <a:lumOff val="40000"/>
                  </a:schemeClr>
                </a:solidFill>
                <a:ea typeface="ＭＳ Ｐゴシック" pitchFamily="-84" charset="-128"/>
                <a:cs typeface="ＭＳ Ｐゴシック" pitchFamily="-84" charset="-128"/>
              </a:rPr>
              <a:t>Journal</a:t>
            </a:r>
            <a:endParaRPr lang="en-US" sz="2000" dirty="0">
              <a:solidFill>
                <a:schemeClr val="accent2">
                  <a:lumMod val="60000"/>
                  <a:lumOff val="40000"/>
                </a:schemeClr>
              </a:solidFill>
              <a:ea typeface="ＭＳ Ｐゴシック" pitchFamily="-84" charset="-128"/>
              <a:cs typeface="ＭＳ Ｐゴシック" pitchFamily="-84" charset="-128"/>
            </a:endParaRPr>
          </a:p>
          <a:p>
            <a:pPr eaLnBrk="1" hangingPunct="1">
              <a:buFont typeface="Arial" pitchFamily="-84" charset="0"/>
              <a:buNone/>
            </a:pPr>
            <a:endParaRPr lang="en-US" sz="2000" dirty="0">
              <a:ea typeface="ＭＳ Ｐゴシック" pitchFamily="-84" charset="-128"/>
              <a:cs typeface="ＭＳ Ｐゴシック" pitchFamily="-84" charset="-128"/>
            </a:endParaRPr>
          </a:p>
          <a:p>
            <a:pPr eaLnBrk="1" hangingPunct="1">
              <a:buFont typeface="Arial" pitchFamily="-84" charset="0"/>
              <a:buNone/>
            </a:pPr>
            <a:endParaRPr lang="en-US" sz="2000" dirty="0">
              <a:ea typeface="ＭＳ Ｐゴシック" pitchFamily="-84" charset="-128"/>
              <a:cs typeface="ＭＳ Ｐゴシック" pitchFamily="-84" charset="-128"/>
            </a:endParaRPr>
          </a:p>
        </p:txBody>
      </p:sp>
      <p:graphicFrame>
        <p:nvGraphicFramePr>
          <p:cNvPr id="7" name="Content Placeholder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2992544"/>
              </p:ext>
            </p:extLst>
          </p:nvPr>
        </p:nvGraphicFramePr>
        <p:xfrm>
          <a:off x="325343" y="1340768"/>
          <a:ext cx="8239125" cy="1524000"/>
        </p:xfrm>
        <a:graphic>
          <a:graphicData uri="http://schemas.openxmlformats.org/drawingml/2006/table">
            <a:tbl>
              <a:tblPr/>
              <a:tblGrid>
                <a:gridCol w="993775"/>
                <a:gridCol w="2438400"/>
                <a:gridCol w="2403475"/>
                <a:gridCol w="2403475"/>
              </a:tblGrid>
              <a:tr h="273630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Date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Account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Debit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Credit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273630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8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Salaries Expense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$600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273630"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Rent Expense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$900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273630"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Utilities Expense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$200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273630"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     Cash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$1,700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</a:tbl>
          </a:graphicData>
        </a:graphic>
      </p:graphicFrame>
      <p:sp>
        <p:nvSpPr>
          <p:cNvPr id="3" name="Rectangle 2"/>
          <p:cNvSpPr/>
          <p:nvPr/>
        </p:nvSpPr>
        <p:spPr>
          <a:xfrm>
            <a:off x="327158" y="2934324"/>
            <a:ext cx="317586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indent="0" eaLnBrk="1" hangingPunct="1">
              <a:buNone/>
            </a:pPr>
            <a:r>
              <a:rPr lang="en-US" sz="2000" dirty="0" smtClean="0">
                <a:solidFill>
                  <a:srgbClr val="00B050"/>
                </a:solidFill>
                <a:ea typeface="ＭＳ Ｐゴシック" pitchFamily="-84" charset="-128"/>
                <a:cs typeface="ＭＳ Ｐゴシック" pitchFamily="-84" charset="-128"/>
              </a:rPr>
              <a:t>Posting to General Ledger</a:t>
            </a:r>
            <a:endParaRPr lang="en-US" sz="2000" dirty="0">
              <a:solidFill>
                <a:srgbClr val="00B050"/>
              </a:solidFill>
              <a:ea typeface="ＭＳ Ｐゴシック" pitchFamily="-84" charset="-128"/>
              <a:cs typeface="ＭＳ Ｐゴシック" pitchFamily="-84" charset="-128"/>
            </a:endParaRPr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9985601"/>
              </p:ext>
            </p:extLst>
          </p:nvPr>
        </p:nvGraphicFramePr>
        <p:xfrm>
          <a:off x="332421" y="3330242"/>
          <a:ext cx="2079339" cy="609600"/>
        </p:xfrm>
        <a:graphic>
          <a:graphicData uri="http://schemas.openxmlformats.org/drawingml/2006/table">
            <a:tbl>
              <a:tblPr/>
              <a:tblGrid>
                <a:gridCol w="1038954"/>
                <a:gridCol w="1040385"/>
              </a:tblGrid>
              <a:tr h="191571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Salaries Expense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191571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600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3846266"/>
              </p:ext>
            </p:extLst>
          </p:nvPr>
        </p:nvGraphicFramePr>
        <p:xfrm>
          <a:off x="2555776" y="3334434"/>
          <a:ext cx="2088232" cy="609600"/>
        </p:xfrm>
        <a:graphic>
          <a:graphicData uri="http://schemas.openxmlformats.org/drawingml/2006/table">
            <a:tbl>
              <a:tblPr/>
              <a:tblGrid>
                <a:gridCol w="1043398"/>
                <a:gridCol w="1044834"/>
              </a:tblGrid>
              <a:tr h="216024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Rent Expense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216024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900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4968182"/>
              </p:ext>
            </p:extLst>
          </p:nvPr>
        </p:nvGraphicFramePr>
        <p:xfrm>
          <a:off x="5822192" y="4941168"/>
          <a:ext cx="1414104" cy="609600"/>
        </p:xfrm>
        <a:graphic>
          <a:graphicData uri="http://schemas.openxmlformats.org/drawingml/2006/table">
            <a:tbl>
              <a:tblPr/>
              <a:tblGrid>
                <a:gridCol w="706565"/>
                <a:gridCol w="707539"/>
              </a:tblGrid>
              <a:tr h="252028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Utilities Expense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252028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200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9968077"/>
              </p:ext>
            </p:extLst>
          </p:nvPr>
        </p:nvGraphicFramePr>
        <p:xfrm>
          <a:off x="6804248" y="2780928"/>
          <a:ext cx="2043112" cy="1219200"/>
        </p:xfrm>
        <a:graphic>
          <a:graphicData uri="http://schemas.openxmlformats.org/drawingml/2006/table">
            <a:tbl>
              <a:tblPr/>
              <a:tblGrid>
                <a:gridCol w="1020762"/>
                <a:gridCol w="1022350"/>
              </a:tblGrid>
              <a:tr h="248706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Cash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252428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10,000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4,000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2428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12,000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2428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1,200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1,700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2" name="Table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8778458"/>
              </p:ext>
            </p:extLst>
          </p:nvPr>
        </p:nvGraphicFramePr>
        <p:xfrm>
          <a:off x="1331640" y="5301208"/>
          <a:ext cx="1296144" cy="609600"/>
        </p:xfrm>
        <a:graphic>
          <a:graphicData uri="http://schemas.openxmlformats.org/drawingml/2006/table">
            <a:tbl>
              <a:tblPr/>
              <a:tblGrid>
                <a:gridCol w="648072"/>
                <a:gridCol w="648072"/>
              </a:tblGrid>
              <a:tr h="180699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Equipment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180699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4,000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3" name="Table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4734549"/>
              </p:ext>
            </p:extLst>
          </p:nvPr>
        </p:nvGraphicFramePr>
        <p:xfrm>
          <a:off x="5800198" y="4195963"/>
          <a:ext cx="1415950" cy="609600"/>
        </p:xfrm>
        <a:graphic>
          <a:graphicData uri="http://schemas.openxmlformats.org/drawingml/2006/table">
            <a:tbl>
              <a:tblPr/>
              <a:tblGrid>
                <a:gridCol w="707469"/>
                <a:gridCol w="708481"/>
              </a:tblGrid>
              <a:tr h="141126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Capital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141126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10,000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4" name="Table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2987037"/>
              </p:ext>
            </p:extLst>
          </p:nvPr>
        </p:nvGraphicFramePr>
        <p:xfrm>
          <a:off x="107504" y="5229200"/>
          <a:ext cx="1159516" cy="609600"/>
        </p:xfrm>
        <a:graphic>
          <a:graphicData uri="http://schemas.openxmlformats.org/drawingml/2006/table">
            <a:tbl>
              <a:tblPr/>
              <a:tblGrid>
                <a:gridCol w="580173"/>
                <a:gridCol w="579343"/>
              </a:tblGrid>
              <a:tr h="180699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Supplies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180699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350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5" name="Rectangle 14"/>
          <p:cNvSpPr/>
          <p:nvPr/>
        </p:nvSpPr>
        <p:spPr>
          <a:xfrm>
            <a:off x="608842" y="4009207"/>
            <a:ext cx="1762125" cy="12983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1200" b="1" spc="600" dirty="0">
                <a:solidFill>
                  <a:srgbClr val="FFFFFF"/>
                </a:solidFill>
                <a:ea typeface="ＭＳ Ｐゴシック" charset="0"/>
                <a:cs typeface="ＭＳ Ｐゴシック" charset="0"/>
              </a:rPr>
              <a:t>ASSETS</a:t>
            </a:r>
          </a:p>
        </p:txBody>
      </p:sp>
      <p:sp>
        <p:nvSpPr>
          <p:cNvPr id="16" name="Rectangle 15"/>
          <p:cNvSpPr/>
          <p:nvPr/>
        </p:nvSpPr>
        <p:spPr>
          <a:xfrm>
            <a:off x="3148842" y="4009207"/>
            <a:ext cx="2336800" cy="12983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1200" b="1" spc="600" dirty="0">
                <a:solidFill>
                  <a:srgbClr val="FFFFFF"/>
                </a:solidFill>
                <a:ea typeface="ＭＳ Ｐゴシック" charset="0"/>
                <a:cs typeface="ＭＳ Ｐゴシック" charset="0"/>
              </a:rPr>
              <a:t>LIABILITIES</a:t>
            </a:r>
          </a:p>
        </p:txBody>
      </p:sp>
      <p:sp>
        <p:nvSpPr>
          <p:cNvPr id="17" name="Rectangle 16"/>
          <p:cNvSpPr/>
          <p:nvPr/>
        </p:nvSpPr>
        <p:spPr>
          <a:xfrm>
            <a:off x="6180967" y="4009207"/>
            <a:ext cx="2336800" cy="129832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1200" b="1" spc="600" dirty="0" smtClean="0">
                <a:solidFill>
                  <a:srgbClr val="FFFFFF"/>
                </a:solidFill>
                <a:ea typeface="ＭＳ Ｐゴシック" charset="0"/>
                <a:cs typeface="ＭＳ Ｐゴシック" charset="0"/>
              </a:rPr>
              <a:t>CAPITAL</a:t>
            </a:r>
            <a:endParaRPr lang="en-US" sz="1200" b="1" spc="600" dirty="0">
              <a:solidFill>
                <a:srgbClr val="FFFFFF"/>
              </a:solidFill>
              <a:ea typeface="ＭＳ Ｐゴシック" charset="0"/>
              <a:cs typeface="ＭＳ Ｐゴシック" charset="0"/>
            </a:endParaRPr>
          </a:p>
        </p:txBody>
      </p:sp>
      <p:sp>
        <p:nvSpPr>
          <p:cNvPr id="18" name="Equal 17"/>
          <p:cNvSpPr/>
          <p:nvPr/>
        </p:nvSpPr>
        <p:spPr>
          <a:xfrm>
            <a:off x="2517017" y="3958243"/>
            <a:ext cx="496887" cy="231760"/>
          </a:xfrm>
          <a:prstGeom prst="mathEqual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9" name="Plus 18"/>
          <p:cNvSpPr/>
          <p:nvPr/>
        </p:nvSpPr>
        <p:spPr>
          <a:xfrm>
            <a:off x="5615817" y="3971835"/>
            <a:ext cx="412750" cy="224128"/>
          </a:xfrm>
          <a:prstGeom prst="mathPlus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aphicFrame>
        <p:nvGraphicFramePr>
          <p:cNvPr id="20" name="Table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9236728"/>
              </p:ext>
            </p:extLst>
          </p:nvPr>
        </p:nvGraphicFramePr>
        <p:xfrm>
          <a:off x="3177417" y="5744231"/>
          <a:ext cx="2308225" cy="609600"/>
        </p:xfrm>
        <a:graphic>
          <a:graphicData uri="http://schemas.openxmlformats.org/drawingml/2006/table">
            <a:tbl>
              <a:tblPr/>
              <a:tblGrid>
                <a:gridCol w="1154112"/>
                <a:gridCol w="1154113"/>
              </a:tblGrid>
              <a:tr h="220227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Note Payable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220227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12,000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21" name="Table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5858764"/>
              </p:ext>
            </p:extLst>
          </p:nvPr>
        </p:nvGraphicFramePr>
        <p:xfrm>
          <a:off x="363400" y="5949280"/>
          <a:ext cx="1727389" cy="609600"/>
        </p:xfrm>
        <a:graphic>
          <a:graphicData uri="http://schemas.openxmlformats.org/drawingml/2006/table">
            <a:tbl>
              <a:tblPr/>
              <a:tblGrid>
                <a:gridCol w="864365"/>
                <a:gridCol w="863024"/>
              </a:tblGrid>
              <a:tr h="180699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Account Receivable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180699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1,900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22" name="Table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0192468"/>
              </p:ext>
            </p:extLst>
          </p:nvPr>
        </p:nvGraphicFramePr>
        <p:xfrm>
          <a:off x="7349367" y="4195963"/>
          <a:ext cx="1399097" cy="914400"/>
        </p:xfrm>
        <a:graphic>
          <a:graphicData uri="http://schemas.openxmlformats.org/drawingml/2006/table">
            <a:tbl>
              <a:tblPr/>
              <a:tblGrid>
                <a:gridCol w="699549"/>
                <a:gridCol w="699548"/>
              </a:tblGrid>
              <a:tr h="164360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Service Revenue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164360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1,200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4360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1,900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24" name="Table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8495796"/>
              </p:ext>
            </p:extLst>
          </p:nvPr>
        </p:nvGraphicFramePr>
        <p:xfrm>
          <a:off x="3219215" y="4615220"/>
          <a:ext cx="2308225" cy="742950"/>
        </p:xfrm>
        <a:graphic>
          <a:graphicData uri="http://schemas.openxmlformats.org/drawingml/2006/table">
            <a:tbl>
              <a:tblPr/>
              <a:tblGrid>
                <a:gridCol w="1154113"/>
                <a:gridCol w="1154112"/>
              </a:tblGrid>
              <a:tr h="371475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Accounts Payable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150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350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25" name="Table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3753451"/>
              </p:ext>
            </p:extLst>
          </p:nvPr>
        </p:nvGraphicFramePr>
        <p:xfrm>
          <a:off x="473905" y="4098036"/>
          <a:ext cx="2043112" cy="1219200"/>
        </p:xfrm>
        <a:graphic>
          <a:graphicData uri="http://schemas.openxmlformats.org/drawingml/2006/table">
            <a:tbl>
              <a:tblPr/>
              <a:tblGrid>
                <a:gridCol w="1020762"/>
                <a:gridCol w="1022350"/>
              </a:tblGrid>
              <a:tr h="234945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Cash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23494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10,000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4,000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94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12,000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94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1,200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1,700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6" name="Table 2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8145958"/>
              </p:ext>
            </p:extLst>
          </p:nvPr>
        </p:nvGraphicFramePr>
        <p:xfrm>
          <a:off x="7342435" y="5085184"/>
          <a:ext cx="1406029" cy="618281"/>
        </p:xfrm>
        <a:graphic>
          <a:graphicData uri="http://schemas.openxmlformats.org/drawingml/2006/table">
            <a:tbl>
              <a:tblPr/>
              <a:tblGrid>
                <a:gridCol w="703015"/>
                <a:gridCol w="703014"/>
              </a:tblGrid>
              <a:tr h="313481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Salaries Expense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262582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600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27" name="Table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8140417"/>
              </p:ext>
            </p:extLst>
          </p:nvPr>
        </p:nvGraphicFramePr>
        <p:xfrm>
          <a:off x="7379273" y="5661248"/>
          <a:ext cx="1342096" cy="609600"/>
        </p:xfrm>
        <a:graphic>
          <a:graphicData uri="http://schemas.openxmlformats.org/drawingml/2006/table">
            <a:tbl>
              <a:tblPr/>
              <a:tblGrid>
                <a:gridCol w="670586"/>
                <a:gridCol w="671510"/>
              </a:tblGrid>
              <a:tr h="216024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Rent Expense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216024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900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28" name="Table 2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4841148"/>
              </p:ext>
            </p:extLst>
          </p:nvPr>
        </p:nvGraphicFramePr>
        <p:xfrm>
          <a:off x="4908765" y="3134379"/>
          <a:ext cx="1414104" cy="609600"/>
        </p:xfrm>
        <a:graphic>
          <a:graphicData uri="http://schemas.openxmlformats.org/drawingml/2006/table">
            <a:tbl>
              <a:tblPr/>
              <a:tblGrid>
                <a:gridCol w="706565"/>
                <a:gridCol w="707539"/>
              </a:tblGrid>
              <a:tr h="252028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Utilities Expense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252028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200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9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4211960" y="6525344"/>
            <a:ext cx="583704" cy="241176"/>
          </a:xfrm>
        </p:spPr>
        <p:txBody>
          <a:bodyPr/>
          <a:lstStyle/>
          <a:p>
            <a:pPr algn="ctr">
              <a:defRPr/>
            </a:pPr>
            <a:r>
              <a:rPr lang="en-GB" sz="1200" dirty="0" smtClean="0">
                <a:solidFill>
                  <a:srgbClr val="0033CC"/>
                </a:solidFill>
              </a:rPr>
              <a:t>A</a:t>
            </a:r>
            <a:r>
              <a:rPr lang="el-GR" sz="1200" dirty="0" smtClean="0">
                <a:solidFill>
                  <a:srgbClr val="0033CC"/>
                </a:solidFill>
              </a:rPr>
              <a:t>Ω</a:t>
            </a:r>
            <a:endParaRPr lang="en-GB" sz="1200" dirty="0">
              <a:solidFill>
                <a:srgbClr val="0033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5373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75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75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75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75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75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45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"/>
                            </p:stCondLst>
                            <p:childTnLst>
                              <p:par>
                                <p:cTn id="60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5" grpId="0"/>
      <p:bldP spid="3" grpId="0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1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490066"/>
          </a:xfrm>
        </p:spPr>
        <p:txBody>
          <a:bodyPr/>
          <a:lstStyle/>
          <a:p>
            <a:pPr eaLnBrk="1" hangingPunct="1"/>
            <a:r>
              <a:rPr lang="en-US" sz="3600" b="1" dirty="0">
                <a:solidFill>
                  <a:schemeClr val="accent2">
                    <a:lumMod val="60000"/>
                    <a:lumOff val="40000"/>
                  </a:schemeClr>
                </a:solidFill>
                <a:ea typeface="ＭＳ Ｐゴシック" pitchFamily="-84" charset="-128"/>
                <a:cs typeface="ＭＳ Ｐゴシック" pitchFamily="-84" charset="-128"/>
              </a:rPr>
              <a:t>Example</a:t>
            </a:r>
          </a:p>
        </p:txBody>
      </p:sp>
      <p:sp>
        <p:nvSpPr>
          <p:cNvPr id="71682" name="Content Placeholder 2"/>
          <p:cNvSpPr>
            <a:spLocks noGrp="1"/>
          </p:cNvSpPr>
          <p:nvPr>
            <p:ph idx="1"/>
          </p:nvPr>
        </p:nvSpPr>
        <p:spPr>
          <a:xfrm>
            <a:off x="457200" y="620688"/>
            <a:ext cx="8435280" cy="5505475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US" sz="2000" dirty="0" smtClean="0">
                <a:ea typeface="ＭＳ Ｐゴシック" pitchFamily="-84" charset="-128"/>
                <a:cs typeface="ＭＳ Ｐゴシック" pitchFamily="-84" charset="-128"/>
              </a:rPr>
              <a:t>Alexander, the owner</a:t>
            </a:r>
            <a:r>
              <a:rPr lang="en-US" sz="2000" dirty="0">
                <a:ea typeface="ＭＳ Ｐゴシック" pitchFamily="-84" charset="-128"/>
                <a:cs typeface="ＭＳ Ｐゴシック" pitchFamily="-84" charset="-128"/>
              </a:rPr>
              <a:t>, withdraws </a:t>
            </a:r>
            <a:r>
              <a:rPr lang="en-US" sz="2000" dirty="0" smtClean="0">
                <a:ea typeface="ＭＳ Ｐゴシック" pitchFamily="-84" charset="-128"/>
                <a:cs typeface="ＭＳ Ｐゴシック" pitchFamily="-84" charset="-128"/>
              </a:rPr>
              <a:t>$</a:t>
            </a:r>
            <a:r>
              <a:rPr lang="en-US" sz="2000" dirty="0">
                <a:ea typeface="ＭＳ Ｐゴシック" pitchFamily="-84" charset="-128"/>
                <a:cs typeface="ＭＳ Ｐゴシック" pitchFamily="-84" charset="-128"/>
              </a:rPr>
              <a:t>500 of </a:t>
            </a:r>
            <a:r>
              <a:rPr lang="en-US" sz="2000" dirty="0" smtClean="0">
                <a:ea typeface="ＭＳ Ｐゴシック" pitchFamily="-84" charset="-128"/>
                <a:cs typeface="ＭＳ Ｐゴシック" pitchFamily="-84" charset="-128"/>
              </a:rPr>
              <a:t>cash for her own personal use.</a:t>
            </a:r>
            <a:endParaRPr lang="en-US" sz="2000" dirty="0">
              <a:ea typeface="ＭＳ Ｐゴシック" pitchFamily="-84" charset="-128"/>
              <a:cs typeface="ＭＳ Ｐゴシック" pitchFamily="-84" charset="-128"/>
            </a:endParaRPr>
          </a:p>
          <a:p>
            <a:pPr marL="0" indent="0" eaLnBrk="1" hangingPunct="1">
              <a:buNone/>
            </a:pPr>
            <a:r>
              <a:rPr lang="en-US" sz="2000" dirty="0" smtClean="0">
                <a:solidFill>
                  <a:schemeClr val="accent2">
                    <a:lumMod val="60000"/>
                    <a:lumOff val="40000"/>
                  </a:schemeClr>
                </a:solidFill>
                <a:ea typeface="ＭＳ Ｐゴシック" pitchFamily="-84" charset="-128"/>
                <a:cs typeface="ＭＳ Ｐゴシック" pitchFamily="-84" charset="-128"/>
              </a:rPr>
              <a:t>Journal</a:t>
            </a:r>
            <a:endParaRPr lang="en-US" sz="2000" dirty="0">
              <a:solidFill>
                <a:schemeClr val="accent2">
                  <a:lumMod val="60000"/>
                  <a:lumOff val="40000"/>
                </a:schemeClr>
              </a:solidFill>
              <a:ea typeface="ＭＳ Ｐゴシック" pitchFamily="-84" charset="-128"/>
              <a:cs typeface="ＭＳ Ｐゴシック" pitchFamily="-84" charset="-128"/>
            </a:endParaRPr>
          </a:p>
          <a:p>
            <a:pPr marL="0" indent="0" eaLnBrk="1" hangingPunct="1">
              <a:buNone/>
            </a:pPr>
            <a:endParaRPr lang="en-US" sz="2000" dirty="0">
              <a:ea typeface="ＭＳ Ｐゴシック" pitchFamily="-84" charset="-128"/>
              <a:cs typeface="ＭＳ Ｐゴシック" pitchFamily="-84" charset="-128"/>
            </a:endParaRPr>
          </a:p>
          <a:p>
            <a:pPr eaLnBrk="1" hangingPunct="1"/>
            <a:endParaRPr lang="en-US" sz="2000" dirty="0">
              <a:ea typeface="ＭＳ Ｐゴシック" pitchFamily="-84" charset="-128"/>
              <a:cs typeface="ＭＳ Ｐゴシック" pitchFamily="-84" charset="-128"/>
            </a:endParaRPr>
          </a:p>
          <a:p>
            <a:pPr marL="0" indent="0" eaLnBrk="1" hangingPunct="1">
              <a:buNone/>
            </a:pPr>
            <a:endParaRPr lang="en-US" sz="1000" dirty="0" smtClean="0">
              <a:ea typeface="ＭＳ Ｐゴシック" pitchFamily="-84" charset="-128"/>
              <a:cs typeface="ＭＳ Ｐゴシック" pitchFamily="-84" charset="-128"/>
            </a:endParaRPr>
          </a:p>
          <a:p>
            <a:pPr marL="0" indent="0" eaLnBrk="1" hangingPunct="1">
              <a:buNone/>
            </a:pPr>
            <a:endParaRPr lang="en-US" sz="2000" dirty="0" smtClean="0">
              <a:solidFill>
                <a:srgbClr val="00B050"/>
              </a:solidFill>
              <a:ea typeface="ＭＳ Ｐゴシック" pitchFamily="-84" charset="-128"/>
              <a:cs typeface="ＭＳ Ｐゴシック" pitchFamily="-84" charset="-128"/>
            </a:endParaRPr>
          </a:p>
          <a:p>
            <a:pPr marL="0" indent="0" eaLnBrk="1" hangingPunct="1">
              <a:buNone/>
            </a:pPr>
            <a:r>
              <a:rPr lang="en-US" sz="2000" dirty="0" smtClean="0">
                <a:solidFill>
                  <a:srgbClr val="00B050"/>
                </a:solidFill>
                <a:ea typeface="ＭＳ Ｐゴシック" pitchFamily="-84" charset="-128"/>
                <a:cs typeface="ＭＳ Ｐゴシック" pitchFamily="-84" charset="-128"/>
              </a:rPr>
              <a:t>Posting </a:t>
            </a:r>
            <a:r>
              <a:rPr lang="en-US" sz="2000" dirty="0">
                <a:solidFill>
                  <a:srgbClr val="00B050"/>
                </a:solidFill>
                <a:ea typeface="ＭＳ Ｐゴシック" pitchFamily="-84" charset="-128"/>
                <a:cs typeface="ＭＳ Ｐゴシック" pitchFamily="-84" charset="-128"/>
              </a:rPr>
              <a:t>to General Ledger</a:t>
            </a:r>
          </a:p>
          <a:p>
            <a:pPr eaLnBrk="1" hangingPunct="1"/>
            <a:endParaRPr lang="en-US" sz="2000" dirty="0">
              <a:ea typeface="ＭＳ Ｐゴシック" pitchFamily="-84" charset="-128"/>
              <a:cs typeface="ＭＳ Ｐゴシック" pitchFamily="-84" charset="-128"/>
            </a:endParaRPr>
          </a:p>
          <a:p>
            <a:pPr eaLnBrk="1" hangingPunct="1">
              <a:buFont typeface="Arial" pitchFamily="-84" charset="0"/>
              <a:buNone/>
            </a:pPr>
            <a:endParaRPr lang="en-US" sz="2000" dirty="0">
              <a:ea typeface="ＭＳ Ｐゴシック" pitchFamily="-84" charset="-128"/>
              <a:cs typeface="ＭＳ Ｐゴシック" pitchFamily="-84" charset="-128"/>
            </a:endParaRPr>
          </a:p>
        </p:txBody>
      </p:sp>
      <p:graphicFrame>
        <p:nvGraphicFramePr>
          <p:cNvPr id="7" name="Content Placeholder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2678491"/>
              </p:ext>
            </p:extLst>
          </p:nvPr>
        </p:nvGraphicFramePr>
        <p:xfrm>
          <a:off x="395536" y="1340768"/>
          <a:ext cx="8231188" cy="914400"/>
        </p:xfrm>
        <a:graphic>
          <a:graphicData uri="http://schemas.openxmlformats.org/drawingml/2006/table">
            <a:tbl>
              <a:tblPr/>
              <a:tblGrid>
                <a:gridCol w="993775"/>
                <a:gridCol w="2435225"/>
                <a:gridCol w="2400300"/>
                <a:gridCol w="2401888"/>
              </a:tblGrid>
              <a:tr h="240026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Date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Account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Debit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Credit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240026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9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Drawings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$500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240026"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     Cash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$500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458199"/>
              </p:ext>
            </p:extLst>
          </p:nvPr>
        </p:nvGraphicFramePr>
        <p:xfrm>
          <a:off x="5364088" y="3140968"/>
          <a:ext cx="2438400" cy="1524000"/>
        </p:xfrm>
        <a:graphic>
          <a:graphicData uri="http://schemas.openxmlformats.org/drawingml/2006/table">
            <a:tbl>
              <a:tblPr/>
              <a:tblGrid>
                <a:gridCol w="1219200"/>
                <a:gridCol w="1219200"/>
              </a:tblGrid>
              <a:tr h="205492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Cash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205492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10,000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4,000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05492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12,000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05492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1,200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1,700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05492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500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9652008"/>
              </p:ext>
            </p:extLst>
          </p:nvPr>
        </p:nvGraphicFramePr>
        <p:xfrm>
          <a:off x="2051720" y="3429000"/>
          <a:ext cx="2306638" cy="720080"/>
        </p:xfrm>
        <a:graphic>
          <a:graphicData uri="http://schemas.openxmlformats.org/drawingml/2006/table">
            <a:tbl>
              <a:tblPr/>
              <a:tblGrid>
                <a:gridCol w="1154113"/>
                <a:gridCol w="1152525"/>
              </a:tblGrid>
              <a:tr h="360040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Drawings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500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8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4211960" y="6453336"/>
            <a:ext cx="583704" cy="313184"/>
          </a:xfrm>
        </p:spPr>
        <p:txBody>
          <a:bodyPr/>
          <a:lstStyle/>
          <a:p>
            <a:pPr algn="ctr">
              <a:defRPr/>
            </a:pPr>
            <a:r>
              <a:rPr lang="en-GB" sz="1200" dirty="0" smtClean="0">
                <a:solidFill>
                  <a:srgbClr val="0033CC"/>
                </a:solidFill>
              </a:rPr>
              <a:t>A</a:t>
            </a:r>
            <a:r>
              <a:rPr lang="el-GR" sz="1200" dirty="0" smtClean="0">
                <a:solidFill>
                  <a:srgbClr val="0033CC"/>
                </a:solidFill>
              </a:rPr>
              <a:t>Ω</a:t>
            </a:r>
            <a:endParaRPr lang="en-GB" sz="1200" dirty="0">
              <a:solidFill>
                <a:srgbClr val="0033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4306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6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6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6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68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6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68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6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68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6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68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68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16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16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16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16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16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16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2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3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4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5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800" decel="100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3124200" y="5816351"/>
            <a:ext cx="2895600" cy="457200"/>
          </a:xfrm>
        </p:spPr>
        <p:txBody>
          <a:bodyPr/>
          <a:lstStyle/>
          <a:p>
            <a:pPr>
              <a:defRPr/>
            </a:pPr>
            <a:r>
              <a:rPr lang="en-GB" smtClean="0"/>
              <a:t>A</a:t>
            </a:r>
            <a:endParaRPr lang="en-GB"/>
          </a:p>
        </p:txBody>
      </p:sp>
      <p:graphicFrame>
        <p:nvGraphicFramePr>
          <p:cNvPr id="3" name="Content Placeholder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4506660"/>
              </p:ext>
            </p:extLst>
          </p:nvPr>
        </p:nvGraphicFramePr>
        <p:xfrm>
          <a:off x="395536" y="116632"/>
          <a:ext cx="8231188" cy="914400"/>
        </p:xfrm>
        <a:graphic>
          <a:graphicData uri="http://schemas.openxmlformats.org/drawingml/2006/table">
            <a:tbl>
              <a:tblPr/>
              <a:tblGrid>
                <a:gridCol w="993775"/>
                <a:gridCol w="2435225"/>
                <a:gridCol w="2400300"/>
                <a:gridCol w="2401888"/>
              </a:tblGrid>
              <a:tr h="25679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Date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Account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Debit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Credit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</a:tr>
              <a:tr h="25679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Cash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$10,000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256795"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     </a:t>
                      </a:r>
                      <a: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Capital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$10,000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Content Placeholder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4753180"/>
              </p:ext>
            </p:extLst>
          </p:nvPr>
        </p:nvGraphicFramePr>
        <p:xfrm>
          <a:off x="395536" y="1052735"/>
          <a:ext cx="8231188" cy="609600"/>
        </p:xfrm>
        <a:graphic>
          <a:graphicData uri="http://schemas.openxmlformats.org/drawingml/2006/table">
            <a:tbl>
              <a:tblPr/>
              <a:tblGrid>
                <a:gridCol w="993775"/>
                <a:gridCol w="2435225"/>
                <a:gridCol w="2400300"/>
                <a:gridCol w="2401888"/>
              </a:tblGrid>
              <a:tr h="264029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2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Supplies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$350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264029"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     Accounts Payable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$350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Content Placeholder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5587384"/>
              </p:ext>
            </p:extLst>
          </p:nvPr>
        </p:nvGraphicFramePr>
        <p:xfrm>
          <a:off x="395536" y="1700807"/>
          <a:ext cx="8231188" cy="609600"/>
        </p:xfrm>
        <a:graphic>
          <a:graphicData uri="http://schemas.openxmlformats.org/drawingml/2006/table">
            <a:tbl>
              <a:tblPr/>
              <a:tblGrid>
                <a:gridCol w="993775"/>
                <a:gridCol w="2435225"/>
                <a:gridCol w="2400300"/>
                <a:gridCol w="2401888"/>
              </a:tblGrid>
              <a:tr h="264029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3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Equipment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$4,000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264029"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     Cash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$4,000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Content Placeholder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9810100"/>
              </p:ext>
            </p:extLst>
          </p:nvPr>
        </p:nvGraphicFramePr>
        <p:xfrm>
          <a:off x="395536" y="2348879"/>
          <a:ext cx="8231188" cy="609600"/>
        </p:xfrm>
        <a:graphic>
          <a:graphicData uri="http://schemas.openxmlformats.org/drawingml/2006/table">
            <a:tbl>
              <a:tblPr/>
              <a:tblGrid>
                <a:gridCol w="993775"/>
                <a:gridCol w="2435225"/>
                <a:gridCol w="2400300"/>
                <a:gridCol w="2401888"/>
              </a:tblGrid>
              <a:tr h="264029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4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Cash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$12,000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264029"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     Note </a:t>
                      </a:r>
                      <a: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Payable (Loan)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$12,000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Content Placeholder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3808200"/>
              </p:ext>
            </p:extLst>
          </p:nvPr>
        </p:nvGraphicFramePr>
        <p:xfrm>
          <a:off x="395536" y="2996951"/>
          <a:ext cx="8231188" cy="609600"/>
        </p:xfrm>
        <a:graphic>
          <a:graphicData uri="http://schemas.openxmlformats.org/drawingml/2006/table">
            <a:tbl>
              <a:tblPr/>
              <a:tblGrid>
                <a:gridCol w="993775"/>
                <a:gridCol w="2435225"/>
                <a:gridCol w="2400300"/>
                <a:gridCol w="2401888"/>
              </a:tblGrid>
              <a:tr h="177552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5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Cash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$1,200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     Service Revenue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$1,200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Content Placeholder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7113064"/>
              </p:ext>
            </p:extLst>
          </p:nvPr>
        </p:nvGraphicFramePr>
        <p:xfrm>
          <a:off x="395536" y="3645023"/>
          <a:ext cx="8231188" cy="609600"/>
        </p:xfrm>
        <a:graphic>
          <a:graphicData uri="http://schemas.openxmlformats.org/drawingml/2006/table">
            <a:tbl>
              <a:tblPr/>
              <a:tblGrid>
                <a:gridCol w="993775"/>
                <a:gridCol w="2435225"/>
                <a:gridCol w="2400300"/>
                <a:gridCol w="2401888"/>
              </a:tblGrid>
              <a:tr h="240027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6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Account Receivable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$1,900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182488"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     Service Revenue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$1,900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Content Placeholder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7672203"/>
              </p:ext>
            </p:extLst>
          </p:nvPr>
        </p:nvGraphicFramePr>
        <p:xfrm>
          <a:off x="395536" y="4293095"/>
          <a:ext cx="8231188" cy="609600"/>
        </p:xfrm>
        <a:graphic>
          <a:graphicData uri="http://schemas.openxmlformats.org/drawingml/2006/table">
            <a:tbl>
              <a:tblPr/>
              <a:tblGrid>
                <a:gridCol w="993775"/>
                <a:gridCol w="2435225"/>
                <a:gridCol w="2400300"/>
                <a:gridCol w="2401888"/>
              </a:tblGrid>
              <a:tr h="216024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7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Account Payable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$150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216024"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     Cash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$150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Content Placeholder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0598733"/>
              </p:ext>
            </p:extLst>
          </p:nvPr>
        </p:nvGraphicFramePr>
        <p:xfrm>
          <a:off x="395536" y="4941167"/>
          <a:ext cx="8239125" cy="1219200"/>
        </p:xfrm>
        <a:graphic>
          <a:graphicData uri="http://schemas.openxmlformats.org/drawingml/2006/table">
            <a:tbl>
              <a:tblPr/>
              <a:tblGrid>
                <a:gridCol w="993775"/>
                <a:gridCol w="2438400"/>
                <a:gridCol w="2403475"/>
                <a:gridCol w="2403475"/>
              </a:tblGrid>
              <a:tr h="165721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8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Salaries Expense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$600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252028"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Rent Expense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$900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252028"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Utilities Expense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$200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165720"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     Cash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$1,700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Content Placeholder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6271598"/>
              </p:ext>
            </p:extLst>
          </p:nvPr>
        </p:nvGraphicFramePr>
        <p:xfrm>
          <a:off x="395536" y="6165304"/>
          <a:ext cx="8231188" cy="609600"/>
        </p:xfrm>
        <a:graphic>
          <a:graphicData uri="http://schemas.openxmlformats.org/drawingml/2006/table">
            <a:tbl>
              <a:tblPr/>
              <a:tblGrid>
                <a:gridCol w="993775"/>
                <a:gridCol w="2435225"/>
                <a:gridCol w="2400300"/>
                <a:gridCol w="2401888"/>
              </a:tblGrid>
              <a:tr h="142673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9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Drawings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$500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127249"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     Cash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$500</a:t>
                      </a:r>
                    </a:p>
                  </a:txBody>
                  <a:tcPr marL="106714" marR="106714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</a:tbl>
          </a:graphicData>
        </a:graphic>
      </p:graphicFrame>
      <p:sp>
        <p:nvSpPr>
          <p:cNvPr id="13" name="Subtitle 2"/>
          <p:cNvSpPr txBox="1">
            <a:spLocks/>
          </p:cNvSpPr>
          <p:nvPr/>
        </p:nvSpPr>
        <p:spPr>
          <a:xfrm rot="18654874">
            <a:off x="2523236" y="3711986"/>
            <a:ext cx="3476985" cy="548680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accent2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accent2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accent2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accent2"/>
                </a:solidFill>
                <a:latin typeface="+mn-lt"/>
              </a:defRPr>
            </a:lvl9pPr>
          </a:lstStyle>
          <a:p>
            <a:pPr marL="0" indent="0">
              <a:buNone/>
            </a:pPr>
            <a:r>
              <a:rPr lang="en-GB" sz="4000" b="1" i="1" kern="0" dirty="0" smtClean="0">
                <a:solidFill>
                  <a:srgbClr val="00B050"/>
                </a:solidFill>
              </a:rPr>
              <a:t>The journal</a:t>
            </a:r>
            <a:endParaRPr lang="en-GB" sz="4000" b="1" i="1" kern="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4560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29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pPr eaLnBrk="1" hangingPunct="1"/>
            <a:r>
              <a:rPr lang="en-US" sz="4000" b="1" dirty="0">
                <a:solidFill>
                  <a:schemeClr val="accent2">
                    <a:lumMod val="60000"/>
                    <a:lumOff val="40000"/>
                  </a:schemeClr>
                </a:solidFill>
                <a:ea typeface="ＭＳ Ｐゴシック" pitchFamily="-84" charset="-128"/>
                <a:cs typeface="ＭＳ Ｐゴシック" pitchFamily="-84" charset="-128"/>
              </a:rPr>
              <a:t>General Ledger</a:t>
            </a:r>
          </a:p>
        </p:txBody>
      </p:sp>
      <p:sp>
        <p:nvSpPr>
          <p:cNvPr id="5" name="Rectangle 4"/>
          <p:cNvSpPr/>
          <p:nvPr/>
        </p:nvSpPr>
        <p:spPr>
          <a:xfrm>
            <a:off x="592138" y="1371600"/>
            <a:ext cx="1762125" cy="812800"/>
          </a:xfrm>
          <a:prstGeom prst="rect">
            <a:avLst/>
          </a:prstGeom>
          <a:solidFill>
            <a:srgbClr val="66CC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>
                <a:solidFill>
                  <a:srgbClr val="FFFFFF"/>
                </a:solidFill>
                <a:ea typeface="ＭＳ Ｐゴシック" charset="0"/>
                <a:cs typeface="ＭＳ Ｐゴシック" charset="0"/>
              </a:rPr>
              <a:t>ASSETS</a:t>
            </a:r>
          </a:p>
        </p:txBody>
      </p:sp>
      <p:sp>
        <p:nvSpPr>
          <p:cNvPr id="6" name="Rectangle 5"/>
          <p:cNvSpPr/>
          <p:nvPr/>
        </p:nvSpPr>
        <p:spPr>
          <a:xfrm>
            <a:off x="3132138" y="1371600"/>
            <a:ext cx="2336800" cy="812800"/>
          </a:xfrm>
          <a:prstGeom prst="rect">
            <a:avLst/>
          </a:prstGeom>
          <a:solidFill>
            <a:srgbClr val="66CC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>
                <a:solidFill>
                  <a:srgbClr val="FFFFFF"/>
                </a:solidFill>
                <a:ea typeface="ＭＳ Ｐゴシック" charset="0"/>
                <a:cs typeface="ＭＳ Ｐゴシック" charset="0"/>
              </a:rPr>
              <a:t>LIABILITIES</a:t>
            </a:r>
          </a:p>
        </p:txBody>
      </p:sp>
      <p:sp>
        <p:nvSpPr>
          <p:cNvPr id="7" name="Rectangle 6"/>
          <p:cNvSpPr/>
          <p:nvPr/>
        </p:nvSpPr>
        <p:spPr>
          <a:xfrm>
            <a:off x="6164263" y="1371600"/>
            <a:ext cx="2336800" cy="812800"/>
          </a:xfrm>
          <a:prstGeom prst="rect">
            <a:avLst/>
          </a:prstGeom>
          <a:solidFill>
            <a:srgbClr val="66CCFF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 smtClean="0">
                <a:solidFill>
                  <a:srgbClr val="FFFFFF"/>
                </a:solidFill>
                <a:ea typeface="ＭＳ Ｐゴシック" charset="0"/>
                <a:cs typeface="ＭＳ Ｐゴシック" charset="0"/>
              </a:rPr>
              <a:t>CAPITAL </a:t>
            </a:r>
            <a:endParaRPr lang="en-US" dirty="0">
              <a:solidFill>
                <a:srgbClr val="FFFFFF"/>
              </a:solidFill>
              <a:ea typeface="ＭＳ Ｐゴシック" charset="0"/>
              <a:cs typeface="ＭＳ Ｐゴシック" charset="0"/>
            </a:endParaRPr>
          </a:p>
        </p:txBody>
      </p:sp>
      <p:sp>
        <p:nvSpPr>
          <p:cNvPr id="8" name="Equal 7"/>
          <p:cNvSpPr/>
          <p:nvPr/>
        </p:nvSpPr>
        <p:spPr>
          <a:xfrm>
            <a:off x="2500313" y="1501775"/>
            <a:ext cx="496887" cy="530225"/>
          </a:xfrm>
          <a:prstGeom prst="mathEqual">
            <a:avLst/>
          </a:prstGeom>
          <a:solidFill>
            <a:srgbClr val="FFFF00"/>
          </a:solidFill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lus 8"/>
          <p:cNvSpPr/>
          <p:nvPr/>
        </p:nvSpPr>
        <p:spPr>
          <a:xfrm>
            <a:off x="5599113" y="1501775"/>
            <a:ext cx="412750" cy="512763"/>
          </a:xfrm>
          <a:prstGeom prst="mathPlus">
            <a:avLst/>
          </a:prstGeom>
          <a:solidFill>
            <a:srgbClr val="FFFF00"/>
          </a:solidFill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2542019"/>
              </p:ext>
            </p:extLst>
          </p:nvPr>
        </p:nvGraphicFramePr>
        <p:xfrm>
          <a:off x="6164263" y="2251075"/>
          <a:ext cx="2217737" cy="609600"/>
        </p:xfrm>
        <a:graphic>
          <a:graphicData uri="http://schemas.openxmlformats.org/drawingml/2006/table">
            <a:tbl>
              <a:tblPr/>
              <a:tblGrid>
                <a:gridCol w="1108075"/>
                <a:gridCol w="1109662"/>
              </a:tblGrid>
              <a:tr h="304800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Capital 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10,000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1" name="Table 10"/>
          <p:cNvGraphicFramePr>
            <a:graphicFrameLocks noGrp="1"/>
          </p:cNvGraphicFramePr>
          <p:nvPr/>
        </p:nvGraphicFramePr>
        <p:xfrm>
          <a:off x="457200" y="2522538"/>
          <a:ext cx="2043113" cy="1857375"/>
        </p:xfrm>
        <a:graphic>
          <a:graphicData uri="http://schemas.openxmlformats.org/drawingml/2006/table">
            <a:tbl>
              <a:tblPr/>
              <a:tblGrid>
                <a:gridCol w="1022350"/>
                <a:gridCol w="1020763"/>
              </a:tblGrid>
              <a:tr h="371475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Cash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10,000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4,000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12,000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1,200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1,700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500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2" name="Table 11"/>
          <p:cNvGraphicFramePr>
            <a:graphicFrameLocks noGrp="1"/>
          </p:cNvGraphicFramePr>
          <p:nvPr/>
        </p:nvGraphicFramePr>
        <p:xfrm>
          <a:off x="3132138" y="2522538"/>
          <a:ext cx="2308225" cy="1114425"/>
        </p:xfrm>
        <a:graphic>
          <a:graphicData uri="http://schemas.openxmlformats.org/drawingml/2006/table">
            <a:tbl>
              <a:tblPr/>
              <a:tblGrid>
                <a:gridCol w="1154112"/>
                <a:gridCol w="1154113"/>
              </a:tblGrid>
              <a:tr h="371475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Accounts Payable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150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350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3" name="Table 12"/>
          <p:cNvGraphicFramePr>
            <a:graphicFrameLocks noGrp="1"/>
          </p:cNvGraphicFramePr>
          <p:nvPr/>
        </p:nvGraphicFramePr>
        <p:xfrm>
          <a:off x="457200" y="4360863"/>
          <a:ext cx="2043113" cy="609600"/>
        </p:xfrm>
        <a:graphic>
          <a:graphicData uri="http://schemas.openxmlformats.org/drawingml/2006/table">
            <a:tbl>
              <a:tblPr/>
              <a:tblGrid>
                <a:gridCol w="1022350"/>
                <a:gridCol w="1020763"/>
              </a:tblGrid>
              <a:tr h="304800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Supplies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350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4" name="Table 13"/>
          <p:cNvGraphicFramePr>
            <a:graphicFrameLocks noGrp="1"/>
          </p:cNvGraphicFramePr>
          <p:nvPr/>
        </p:nvGraphicFramePr>
        <p:xfrm>
          <a:off x="457200" y="5013325"/>
          <a:ext cx="2043113" cy="609600"/>
        </p:xfrm>
        <a:graphic>
          <a:graphicData uri="http://schemas.openxmlformats.org/drawingml/2006/table">
            <a:tbl>
              <a:tblPr/>
              <a:tblGrid>
                <a:gridCol w="1022350"/>
                <a:gridCol w="1020763"/>
              </a:tblGrid>
              <a:tr h="304800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Equipment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4,000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5" name="Table 14"/>
          <p:cNvGraphicFramePr>
            <a:graphicFrameLocks noGrp="1"/>
          </p:cNvGraphicFramePr>
          <p:nvPr/>
        </p:nvGraphicFramePr>
        <p:xfrm>
          <a:off x="3132138" y="3649663"/>
          <a:ext cx="2308225" cy="1114425"/>
        </p:xfrm>
        <a:graphic>
          <a:graphicData uri="http://schemas.openxmlformats.org/drawingml/2006/table">
            <a:tbl>
              <a:tblPr/>
              <a:tblGrid>
                <a:gridCol w="1154112"/>
                <a:gridCol w="1154113"/>
              </a:tblGrid>
              <a:tr h="371475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Note Payable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12,000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6" name="Table 15"/>
          <p:cNvGraphicFramePr>
            <a:graphicFrameLocks noGrp="1"/>
          </p:cNvGraphicFramePr>
          <p:nvPr/>
        </p:nvGraphicFramePr>
        <p:xfrm>
          <a:off x="6164263" y="2911475"/>
          <a:ext cx="2217737" cy="914400"/>
        </p:xfrm>
        <a:graphic>
          <a:graphicData uri="http://schemas.openxmlformats.org/drawingml/2006/table">
            <a:tbl>
              <a:tblPr/>
              <a:tblGrid>
                <a:gridCol w="1108075"/>
                <a:gridCol w="1109662"/>
              </a:tblGrid>
              <a:tr h="304800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Service Revenue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1,200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1,900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7" name="Table 16"/>
          <p:cNvGraphicFramePr>
            <a:graphicFrameLocks noGrp="1"/>
          </p:cNvGraphicFramePr>
          <p:nvPr/>
        </p:nvGraphicFramePr>
        <p:xfrm>
          <a:off x="457200" y="5719763"/>
          <a:ext cx="2043113" cy="609600"/>
        </p:xfrm>
        <a:graphic>
          <a:graphicData uri="http://schemas.openxmlformats.org/drawingml/2006/table">
            <a:tbl>
              <a:tblPr/>
              <a:tblGrid>
                <a:gridCol w="1022350"/>
                <a:gridCol w="1020763"/>
              </a:tblGrid>
              <a:tr h="304800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Account Receivable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1,900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8" name="Table 17"/>
          <p:cNvGraphicFramePr>
            <a:graphicFrameLocks noGrp="1"/>
          </p:cNvGraphicFramePr>
          <p:nvPr/>
        </p:nvGraphicFramePr>
        <p:xfrm>
          <a:off x="6164263" y="3844925"/>
          <a:ext cx="2306637" cy="609600"/>
        </p:xfrm>
        <a:graphic>
          <a:graphicData uri="http://schemas.openxmlformats.org/drawingml/2006/table">
            <a:tbl>
              <a:tblPr/>
              <a:tblGrid>
                <a:gridCol w="1152525"/>
                <a:gridCol w="1154112"/>
              </a:tblGrid>
              <a:tr h="304800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Salaries Expense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600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9" name="Table 18"/>
          <p:cNvGraphicFramePr>
            <a:graphicFrameLocks noGrp="1"/>
          </p:cNvGraphicFramePr>
          <p:nvPr/>
        </p:nvGraphicFramePr>
        <p:xfrm>
          <a:off x="6164263" y="4492625"/>
          <a:ext cx="2306637" cy="609600"/>
        </p:xfrm>
        <a:graphic>
          <a:graphicData uri="http://schemas.openxmlformats.org/drawingml/2006/table">
            <a:tbl>
              <a:tblPr/>
              <a:tblGrid>
                <a:gridCol w="1152525"/>
                <a:gridCol w="1154112"/>
              </a:tblGrid>
              <a:tr h="304800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Rent Expense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900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20" name="Table 19"/>
          <p:cNvGraphicFramePr>
            <a:graphicFrameLocks noGrp="1"/>
          </p:cNvGraphicFramePr>
          <p:nvPr/>
        </p:nvGraphicFramePr>
        <p:xfrm>
          <a:off x="6164263" y="5149850"/>
          <a:ext cx="2306637" cy="609600"/>
        </p:xfrm>
        <a:graphic>
          <a:graphicData uri="http://schemas.openxmlformats.org/drawingml/2006/table">
            <a:tbl>
              <a:tblPr/>
              <a:tblGrid>
                <a:gridCol w="1152525"/>
                <a:gridCol w="1154112"/>
              </a:tblGrid>
              <a:tr h="304800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Utilities Expense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200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21" name="Table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3157227"/>
              </p:ext>
            </p:extLst>
          </p:nvPr>
        </p:nvGraphicFramePr>
        <p:xfrm>
          <a:off x="6164263" y="5724525"/>
          <a:ext cx="2336800" cy="673100"/>
        </p:xfrm>
        <a:graphic>
          <a:graphicData uri="http://schemas.openxmlformats.org/drawingml/2006/table">
            <a:tbl>
              <a:tblPr/>
              <a:tblGrid>
                <a:gridCol w="1168400"/>
                <a:gridCol w="1168400"/>
              </a:tblGrid>
              <a:tr h="336550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Drawings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500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2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4008686" y="6586233"/>
            <a:ext cx="583704" cy="241176"/>
          </a:xfrm>
        </p:spPr>
        <p:txBody>
          <a:bodyPr/>
          <a:lstStyle/>
          <a:p>
            <a:pPr algn="ctr">
              <a:defRPr/>
            </a:pPr>
            <a:r>
              <a:rPr lang="en-GB" sz="1200" dirty="0" smtClean="0">
                <a:solidFill>
                  <a:srgbClr val="0033CC"/>
                </a:solidFill>
              </a:rPr>
              <a:t>A</a:t>
            </a:r>
            <a:r>
              <a:rPr lang="el-GR" sz="1200" dirty="0" smtClean="0">
                <a:solidFill>
                  <a:srgbClr val="0033CC"/>
                </a:solidFill>
              </a:rPr>
              <a:t>Ω</a:t>
            </a:r>
            <a:endParaRPr lang="en-GB" sz="1200" dirty="0">
              <a:solidFill>
                <a:srgbClr val="0033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0411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37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37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37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29" grpId="0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1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pPr eaLnBrk="1" hangingPunct="1"/>
            <a:r>
              <a:rPr lang="en-US" sz="3600" b="1" dirty="0">
                <a:solidFill>
                  <a:srgbClr val="00B0F0"/>
                </a:solidFill>
                <a:ea typeface="ＭＳ Ｐゴシック" pitchFamily="-84" charset="-128"/>
                <a:cs typeface="ＭＳ Ｐゴシック" pitchFamily="-84" charset="-128"/>
              </a:rPr>
              <a:t>Balancing the T-accounts</a:t>
            </a:r>
          </a:p>
        </p:txBody>
      </p:sp>
      <p:sp>
        <p:nvSpPr>
          <p:cNvPr id="76802" name="Content Placeholder 2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026563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US" sz="2000" dirty="0">
                <a:solidFill>
                  <a:srgbClr val="00B050"/>
                </a:solidFill>
                <a:ea typeface="ＭＳ Ｐゴシック" pitchFamily="-84" charset="-128"/>
                <a:cs typeface="ＭＳ Ｐゴシック" pitchFamily="-84" charset="-128"/>
              </a:rPr>
              <a:t>After the transactions are recorded and posted to the T-accounts, you will calculate each account</a:t>
            </a:r>
            <a:r>
              <a:rPr lang="ja-JP" altLang="en-US" sz="2000" dirty="0">
                <a:solidFill>
                  <a:srgbClr val="00B050"/>
                </a:solidFill>
                <a:ea typeface="ＭＳ Ｐゴシック" pitchFamily="-84" charset="-128"/>
                <a:cs typeface="ＭＳ Ｐゴシック" pitchFamily="-84" charset="-128"/>
              </a:rPr>
              <a:t>’</a:t>
            </a:r>
            <a:r>
              <a:rPr lang="en-US" altLang="ja-JP" sz="2000" dirty="0">
                <a:solidFill>
                  <a:srgbClr val="00B050"/>
                </a:solidFill>
                <a:ea typeface="ＭＳ Ｐゴシック" pitchFamily="-84" charset="-128"/>
                <a:cs typeface="ＭＳ Ｐゴシック" pitchFamily="-84" charset="-128"/>
              </a:rPr>
              <a:t>s balance</a:t>
            </a:r>
            <a:endParaRPr lang="en-US" sz="2000" dirty="0">
              <a:solidFill>
                <a:srgbClr val="00B050"/>
              </a:solidFill>
              <a:ea typeface="ＭＳ Ｐゴシック" pitchFamily="-84" charset="-128"/>
              <a:cs typeface="ＭＳ Ｐゴシック" pitchFamily="-84" charset="-128"/>
            </a:endParaRPr>
          </a:p>
        </p:txBody>
      </p:sp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6117989"/>
              </p:ext>
            </p:extLst>
          </p:nvPr>
        </p:nvGraphicFramePr>
        <p:xfrm>
          <a:off x="2627784" y="1700808"/>
          <a:ext cx="3370262" cy="3591399"/>
        </p:xfrm>
        <a:graphic>
          <a:graphicData uri="http://schemas.openxmlformats.org/drawingml/2006/table">
            <a:tbl>
              <a:tblPr/>
              <a:tblGrid>
                <a:gridCol w="752475"/>
                <a:gridCol w="998537"/>
                <a:gridCol w="866775"/>
                <a:gridCol w="752475"/>
              </a:tblGrid>
              <a:tr h="513057">
                <a:tc gridSpan="4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Cash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513057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800" b="1" i="0" u="none" strike="noStrike" cap="none" normalizeH="0" baseline="0" dirty="0">
                        <a:ln>
                          <a:noFill/>
                        </a:ln>
                        <a:solidFill>
                          <a:srgbClr val="00B05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10,000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4,000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800" b="1" i="0" u="none" strike="noStrike" cap="none" normalizeH="0" baseline="0" dirty="0">
                        <a:ln>
                          <a:noFill/>
                        </a:ln>
                        <a:solidFill>
                          <a:srgbClr val="00B05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13057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rgbClr val="00B05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12,000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rgbClr val="00B05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13057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rgbClr val="00B05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1,200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1,700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rgbClr val="00B05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13057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rgbClr val="00B05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rgbClr val="00B05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500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rgbClr val="00B05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13057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rgbClr val="00B05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rgbClr val="00B05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800" b="1" i="0" u="none" strike="noStrike" cap="none" normalizeH="0" baseline="0" dirty="0">
                        <a:ln>
                          <a:noFill/>
                        </a:ln>
                        <a:solidFill>
                          <a:srgbClr val="00B05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800" b="1" i="0" u="none" strike="noStrike" cap="none" normalizeH="0" baseline="0" dirty="0">
                        <a:ln>
                          <a:noFill/>
                        </a:ln>
                        <a:solidFill>
                          <a:srgbClr val="00B05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13057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Bal</a:t>
                      </a:r>
                      <a:endParaRPr kumimoji="0" lang="en-US" sz="1800" b="1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16,850</a:t>
                      </a:r>
                      <a:endParaRPr kumimoji="0" lang="en-US" sz="1800" b="1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800" b="1" i="0" u="none" strike="noStrike" cap="none" normalizeH="0" baseline="0" dirty="0">
                        <a:ln>
                          <a:noFill/>
                        </a:ln>
                        <a:solidFill>
                          <a:srgbClr val="FFFF0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800" b="1" i="0" u="none" strike="noStrike" cap="none" normalizeH="0" baseline="0" dirty="0">
                        <a:ln>
                          <a:noFill/>
                        </a:ln>
                        <a:solidFill>
                          <a:srgbClr val="00B05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5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4211960" y="6453336"/>
            <a:ext cx="583704" cy="313184"/>
          </a:xfrm>
        </p:spPr>
        <p:txBody>
          <a:bodyPr/>
          <a:lstStyle/>
          <a:p>
            <a:pPr algn="ctr">
              <a:defRPr/>
            </a:pPr>
            <a:r>
              <a:rPr lang="en-GB" sz="1200" dirty="0" smtClean="0">
                <a:solidFill>
                  <a:srgbClr val="0033CC"/>
                </a:solidFill>
              </a:rPr>
              <a:t>A</a:t>
            </a:r>
            <a:r>
              <a:rPr lang="el-GR" sz="1200" dirty="0" smtClean="0">
                <a:solidFill>
                  <a:srgbClr val="0033CC"/>
                </a:solidFill>
              </a:rPr>
              <a:t>Ω</a:t>
            </a:r>
            <a:endParaRPr lang="en-GB" sz="1200" dirty="0">
              <a:solidFill>
                <a:srgbClr val="0033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6155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2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5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768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768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768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1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Content Placeholder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83505191"/>
              </p:ext>
            </p:extLst>
          </p:nvPr>
        </p:nvGraphicFramePr>
        <p:xfrm>
          <a:off x="4841351" y="116632"/>
          <a:ext cx="4036579" cy="6570292"/>
        </p:xfrm>
        <a:graphic>
          <a:graphicData uri="http://schemas.openxmlformats.org/drawingml/2006/table">
            <a:tbl>
              <a:tblPr firstRow="1" bandRow="1">
                <a:tableStyleId>{3C2FFA5D-87B4-456A-9821-1D502468CF0F}</a:tableStyleId>
              </a:tblPr>
              <a:tblGrid>
                <a:gridCol w="1962897"/>
                <a:gridCol w="926054"/>
                <a:gridCol w="1147628"/>
              </a:tblGrid>
              <a:tr h="906247">
                <a:tc gridSpan="3">
                  <a:txBody>
                    <a:bodyPr/>
                    <a:lstStyle/>
                    <a:p>
                      <a:pPr algn="ctr"/>
                      <a:r>
                        <a:rPr lang="en-US" sz="1800" b="1" u="none" strike="noStrike" kern="1200" baseline="0" dirty="0" smtClean="0">
                          <a:solidFill>
                            <a:srgbClr val="0033CC"/>
                          </a:solidFill>
                        </a:rPr>
                        <a:t>Alpha Consulting</a:t>
                      </a:r>
                    </a:p>
                    <a:p>
                      <a:pPr algn="ctr"/>
                      <a:r>
                        <a:rPr lang="en-US" sz="1800" b="1" u="none" strike="noStrike" kern="1200" baseline="0" dirty="0" smtClean="0">
                          <a:solidFill>
                            <a:srgbClr val="0033CC"/>
                          </a:solidFill>
                        </a:rPr>
                        <a:t>Trial Balance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</a:tr>
              <a:tr h="377603">
                <a:tc>
                  <a:txBody>
                    <a:bodyPr/>
                    <a:lstStyle/>
                    <a:p>
                      <a:r>
                        <a:rPr lang="en-US" sz="1400" b="0" dirty="0" smtClean="0"/>
                        <a:t>ACCOUNT</a:t>
                      </a:r>
                      <a:r>
                        <a:rPr lang="en-US" sz="1400" b="0" baseline="0" dirty="0" smtClean="0"/>
                        <a:t> TITLE</a:t>
                      </a:r>
                      <a:endParaRPr lang="en-US" sz="1400" b="0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US" sz="1400" b="0" dirty="0" smtClean="0"/>
                        <a:t>BALANCE</a:t>
                      </a:r>
                      <a:endParaRPr lang="en-US" sz="1400" b="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b="1" dirty="0"/>
                    </a:p>
                  </a:txBody>
                  <a:tcPr/>
                </a:tc>
              </a:tr>
              <a:tr h="377603">
                <a:tc>
                  <a:txBody>
                    <a:bodyPr/>
                    <a:lstStyle/>
                    <a:p>
                      <a:endParaRPr lang="en-US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dirty="0" smtClean="0"/>
                        <a:t>DEBIT</a:t>
                      </a:r>
                      <a:endParaRPr lang="en-US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dirty="0" smtClean="0"/>
                        <a:t>CREDIT</a:t>
                      </a:r>
                      <a:endParaRPr lang="en-US" sz="1400" b="0" dirty="0"/>
                    </a:p>
                  </a:txBody>
                  <a:tcPr/>
                </a:tc>
              </a:tr>
              <a:tr h="377603">
                <a:tc>
                  <a:txBody>
                    <a:bodyPr/>
                    <a:lstStyle/>
                    <a:p>
                      <a:r>
                        <a:rPr lang="en-US" sz="1400" b="0" i="0" dirty="0" smtClean="0">
                          <a:solidFill>
                            <a:srgbClr val="0070C0"/>
                          </a:solidFill>
                        </a:rPr>
                        <a:t>Cash</a:t>
                      </a:r>
                      <a:endParaRPr lang="en-US" sz="1400" b="0" i="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i="0" dirty="0" smtClean="0"/>
                        <a:t>16,850</a:t>
                      </a:r>
                      <a:endParaRPr lang="en-US" sz="1400" b="0" i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1400" b="0" dirty="0"/>
                    </a:p>
                  </a:txBody>
                  <a:tcPr/>
                </a:tc>
              </a:tr>
              <a:tr h="377603">
                <a:tc>
                  <a:txBody>
                    <a:bodyPr/>
                    <a:lstStyle/>
                    <a:p>
                      <a:r>
                        <a:rPr lang="en-US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Rent</a:t>
                      </a:r>
                      <a:endParaRPr lang="en-US" sz="1400" b="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dirty="0" smtClean="0"/>
                        <a:t>900</a:t>
                      </a:r>
                      <a:endParaRPr lang="en-US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1400" b="0" dirty="0"/>
                    </a:p>
                  </a:txBody>
                  <a:tcPr/>
                </a:tc>
              </a:tr>
              <a:tr h="377603">
                <a:tc>
                  <a:txBody>
                    <a:bodyPr/>
                    <a:lstStyle/>
                    <a:p>
                      <a:r>
                        <a:rPr lang="en-US" sz="1400" b="0" dirty="0" smtClean="0">
                          <a:solidFill>
                            <a:srgbClr val="7030A0"/>
                          </a:solidFill>
                        </a:rPr>
                        <a:t>Equipment</a:t>
                      </a:r>
                      <a:endParaRPr lang="en-US" sz="1400" b="0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dirty="0" smtClean="0"/>
                        <a:t>4,000</a:t>
                      </a:r>
                      <a:endParaRPr lang="en-US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1400" b="0" dirty="0"/>
                    </a:p>
                  </a:txBody>
                  <a:tcPr/>
                </a:tc>
              </a:tr>
              <a:tr h="377603">
                <a:tc>
                  <a:txBody>
                    <a:bodyPr/>
                    <a:lstStyle/>
                    <a:p>
                      <a:r>
                        <a:rPr lang="en-US" sz="1400" b="0" dirty="0" smtClean="0"/>
                        <a:t>Accounts Payable</a:t>
                      </a:r>
                      <a:endParaRPr lang="en-US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dirty="0" smtClean="0"/>
                        <a:t>200</a:t>
                      </a:r>
                      <a:endParaRPr lang="en-US" sz="1400" b="0" dirty="0"/>
                    </a:p>
                  </a:txBody>
                  <a:tcPr/>
                </a:tc>
              </a:tr>
              <a:tr h="377603">
                <a:tc>
                  <a:txBody>
                    <a:bodyPr/>
                    <a:lstStyle/>
                    <a:p>
                      <a:r>
                        <a:rPr lang="en-US" sz="1400" b="0" dirty="0" smtClean="0">
                          <a:solidFill>
                            <a:srgbClr val="0099FF"/>
                          </a:solidFill>
                        </a:rPr>
                        <a:t>Note Payable</a:t>
                      </a:r>
                      <a:endParaRPr lang="en-US" sz="1400" b="0" dirty="0">
                        <a:solidFill>
                          <a:srgbClr val="0099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dirty="0" smtClean="0"/>
                        <a:t>12,000</a:t>
                      </a:r>
                      <a:endParaRPr lang="en-US" sz="1400" b="0" dirty="0"/>
                    </a:p>
                  </a:txBody>
                  <a:tcPr/>
                </a:tc>
              </a:tr>
              <a:tr h="377603">
                <a:tc>
                  <a:txBody>
                    <a:bodyPr/>
                    <a:lstStyle/>
                    <a:p>
                      <a:r>
                        <a:rPr lang="en-US" sz="1400" b="0" dirty="0" smtClean="0">
                          <a:solidFill>
                            <a:srgbClr val="00B0F0"/>
                          </a:solidFill>
                        </a:rPr>
                        <a:t>Capital</a:t>
                      </a:r>
                      <a:endParaRPr lang="en-US" sz="1400" b="0" dirty="0">
                        <a:solidFill>
                          <a:srgbClr val="00B0F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dirty="0" smtClean="0"/>
                        <a:t>10,000</a:t>
                      </a:r>
                      <a:endParaRPr lang="en-US" sz="1400" b="0" dirty="0"/>
                    </a:p>
                  </a:txBody>
                  <a:tcPr/>
                </a:tc>
              </a:tr>
              <a:tr h="377603">
                <a:tc>
                  <a:txBody>
                    <a:bodyPr/>
                    <a:lstStyle/>
                    <a:p>
                      <a:r>
                        <a:rPr lang="en-US" sz="1400" b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Drawings</a:t>
                      </a:r>
                      <a:endParaRPr lang="en-US" sz="1400" b="0" dirty="0">
                        <a:solidFill>
                          <a:schemeClr val="bg1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dirty="0" smtClean="0"/>
                        <a:t>500</a:t>
                      </a:r>
                      <a:endParaRPr lang="en-US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1400" b="0" dirty="0"/>
                    </a:p>
                  </a:txBody>
                  <a:tcPr/>
                </a:tc>
              </a:tr>
              <a:tr h="377603">
                <a:tc>
                  <a:txBody>
                    <a:bodyPr/>
                    <a:lstStyle/>
                    <a:p>
                      <a:r>
                        <a:rPr lang="en-US" sz="1400" b="0" dirty="0" smtClean="0"/>
                        <a:t>Service</a:t>
                      </a:r>
                      <a:r>
                        <a:rPr lang="en-US" sz="1400" b="0" baseline="0" dirty="0" smtClean="0"/>
                        <a:t> Revenue</a:t>
                      </a:r>
                      <a:endParaRPr lang="en-US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dirty="0" smtClean="0"/>
                        <a:t>3,100</a:t>
                      </a:r>
                      <a:endParaRPr lang="en-US" sz="1400" b="0" dirty="0"/>
                    </a:p>
                  </a:txBody>
                  <a:tcPr/>
                </a:tc>
              </a:tr>
              <a:tr h="377603">
                <a:tc>
                  <a:txBody>
                    <a:bodyPr/>
                    <a:lstStyle/>
                    <a:p>
                      <a:r>
                        <a:rPr lang="en-US" sz="1400" b="0" dirty="0" smtClean="0">
                          <a:solidFill>
                            <a:schemeClr val="accent6"/>
                          </a:solidFill>
                        </a:rPr>
                        <a:t>Utilities Expense</a:t>
                      </a:r>
                      <a:endParaRPr lang="en-US" sz="1400" b="0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dirty="0" smtClean="0"/>
                        <a:t>200</a:t>
                      </a:r>
                      <a:endParaRPr lang="en-US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1400" b="0" dirty="0"/>
                    </a:p>
                  </a:txBody>
                  <a:tcPr/>
                </a:tc>
              </a:tr>
              <a:tr h="377603">
                <a:tc>
                  <a:txBody>
                    <a:bodyPr/>
                    <a:lstStyle/>
                    <a:p>
                      <a:r>
                        <a:rPr lang="en-US" sz="1400" b="0" dirty="0" smtClean="0">
                          <a:solidFill>
                            <a:srgbClr val="00B050"/>
                          </a:solidFill>
                        </a:rPr>
                        <a:t>Salaries</a:t>
                      </a:r>
                      <a:endParaRPr lang="en-US" sz="1400" b="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dirty="0" smtClean="0"/>
                        <a:t>600</a:t>
                      </a:r>
                      <a:endParaRPr lang="en-US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1400" b="0" dirty="0"/>
                    </a:p>
                  </a:txBody>
                  <a:tcPr/>
                </a:tc>
              </a:tr>
              <a:tr h="377603">
                <a:tc>
                  <a:txBody>
                    <a:bodyPr/>
                    <a:lstStyle/>
                    <a:p>
                      <a:r>
                        <a:rPr lang="en-US" sz="1400" b="0" dirty="0" smtClean="0">
                          <a:solidFill>
                            <a:srgbClr val="FF0000"/>
                          </a:solidFill>
                        </a:rPr>
                        <a:t>Accounts receivable</a:t>
                      </a:r>
                      <a:endParaRPr lang="en-US" sz="1400" b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dirty="0" smtClean="0"/>
                        <a:t>1,900</a:t>
                      </a:r>
                      <a:endParaRPr lang="en-US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1400" b="0" dirty="0"/>
                    </a:p>
                  </a:txBody>
                  <a:tcPr/>
                </a:tc>
              </a:tr>
              <a:tr h="377603">
                <a:tc>
                  <a:txBody>
                    <a:bodyPr/>
                    <a:lstStyle/>
                    <a:p>
                      <a:r>
                        <a:rPr lang="en-US" sz="1400" b="0" dirty="0" smtClean="0">
                          <a:solidFill>
                            <a:srgbClr val="C00000"/>
                          </a:solidFill>
                        </a:rPr>
                        <a:t>Supplies</a:t>
                      </a:r>
                      <a:endParaRPr lang="en-US" sz="1400" b="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dirty="0" smtClean="0"/>
                        <a:t>350</a:t>
                      </a:r>
                      <a:endParaRPr lang="en-US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sz="1400" b="0" dirty="0"/>
                    </a:p>
                  </a:txBody>
                  <a:tcPr/>
                </a:tc>
              </a:tr>
              <a:tr h="377603">
                <a:tc>
                  <a:txBody>
                    <a:bodyPr/>
                    <a:lstStyle/>
                    <a:p>
                      <a:r>
                        <a:rPr lang="en-US" sz="1400" b="0" dirty="0" smtClean="0"/>
                        <a:t>Total</a:t>
                      </a:r>
                      <a:endParaRPr lang="en-US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dirty="0" smtClean="0"/>
                        <a:t>25,300</a:t>
                      </a:r>
                      <a:endParaRPr lang="en-US" sz="1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b="0" dirty="0" smtClean="0"/>
                        <a:t>25,300</a:t>
                      </a:r>
                      <a:endParaRPr lang="en-US" sz="1400" b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4211960" y="6525344"/>
            <a:ext cx="583704" cy="241176"/>
          </a:xfrm>
        </p:spPr>
        <p:txBody>
          <a:bodyPr/>
          <a:lstStyle/>
          <a:p>
            <a:pPr algn="ctr">
              <a:defRPr/>
            </a:pPr>
            <a:r>
              <a:rPr lang="en-GB" sz="1200" dirty="0" smtClean="0">
                <a:solidFill>
                  <a:srgbClr val="0033CC"/>
                </a:solidFill>
              </a:rPr>
              <a:t>A</a:t>
            </a:r>
            <a:r>
              <a:rPr lang="el-GR" sz="1200" dirty="0" smtClean="0">
                <a:solidFill>
                  <a:srgbClr val="0033CC"/>
                </a:solidFill>
              </a:rPr>
              <a:t>Ω</a:t>
            </a:r>
            <a:endParaRPr lang="en-GB" sz="1200" dirty="0">
              <a:solidFill>
                <a:srgbClr val="0033CC"/>
              </a:solidFill>
            </a:endParaRP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0267112"/>
              </p:ext>
            </p:extLst>
          </p:nvPr>
        </p:nvGraphicFramePr>
        <p:xfrm>
          <a:off x="2483768" y="548680"/>
          <a:ext cx="2217737" cy="664840"/>
        </p:xfrm>
        <a:graphic>
          <a:graphicData uri="http://schemas.openxmlformats.org/drawingml/2006/table">
            <a:tbl>
              <a:tblPr/>
              <a:tblGrid>
                <a:gridCol w="1108075"/>
                <a:gridCol w="1109662"/>
              </a:tblGrid>
              <a:tr h="360040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F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Capital 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rgbClr val="00B0F0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10,000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4087346"/>
              </p:ext>
            </p:extLst>
          </p:nvPr>
        </p:nvGraphicFramePr>
        <p:xfrm>
          <a:off x="251520" y="188640"/>
          <a:ext cx="2043113" cy="1857375"/>
        </p:xfrm>
        <a:graphic>
          <a:graphicData uri="http://schemas.openxmlformats.org/drawingml/2006/table">
            <a:tbl>
              <a:tblPr/>
              <a:tblGrid>
                <a:gridCol w="1022350"/>
                <a:gridCol w="1020763"/>
              </a:tblGrid>
              <a:tr h="371475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Cash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10,000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4,000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12,000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1,200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1,700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500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2353712"/>
              </p:ext>
            </p:extLst>
          </p:nvPr>
        </p:nvGraphicFramePr>
        <p:xfrm>
          <a:off x="251520" y="4221088"/>
          <a:ext cx="2308225" cy="1114425"/>
        </p:xfrm>
        <a:graphic>
          <a:graphicData uri="http://schemas.openxmlformats.org/drawingml/2006/table">
            <a:tbl>
              <a:tblPr/>
              <a:tblGrid>
                <a:gridCol w="1154112"/>
                <a:gridCol w="1154113"/>
              </a:tblGrid>
              <a:tr h="371475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Accounts Payable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150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350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9943415"/>
              </p:ext>
            </p:extLst>
          </p:nvPr>
        </p:nvGraphicFramePr>
        <p:xfrm>
          <a:off x="251520" y="2026965"/>
          <a:ext cx="2043113" cy="609600"/>
        </p:xfrm>
        <a:graphic>
          <a:graphicData uri="http://schemas.openxmlformats.org/drawingml/2006/table">
            <a:tbl>
              <a:tblPr/>
              <a:tblGrid>
                <a:gridCol w="1022350"/>
                <a:gridCol w="1020763"/>
              </a:tblGrid>
              <a:tr h="304800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Supplies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350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5949640"/>
              </p:ext>
            </p:extLst>
          </p:nvPr>
        </p:nvGraphicFramePr>
        <p:xfrm>
          <a:off x="251520" y="2679427"/>
          <a:ext cx="2043113" cy="609600"/>
        </p:xfrm>
        <a:graphic>
          <a:graphicData uri="http://schemas.openxmlformats.org/drawingml/2006/table">
            <a:tbl>
              <a:tblPr/>
              <a:tblGrid>
                <a:gridCol w="1022350"/>
                <a:gridCol w="1020763"/>
              </a:tblGrid>
              <a:tr h="304800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Equipment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4,000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6667344"/>
              </p:ext>
            </p:extLst>
          </p:nvPr>
        </p:nvGraphicFramePr>
        <p:xfrm>
          <a:off x="251520" y="5348213"/>
          <a:ext cx="2308225" cy="1114425"/>
        </p:xfrm>
        <a:graphic>
          <a:graphicData uri="http://schemas.openxmlformats.org/drawingml/2006/table">
            <a:tbl>
              <a:tblPr/>
              <a:tblGrid>
                <a:gridCol w="1154112"/>
                <a:gridCol w="1154113"/>
              </a:tblGrid>
              <a:tr h="371475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99FF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Note Payable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12,000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2" name="Table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4877016"/>
              </p:ext>
            </p:extLst>
          </p:nvPr>
        </p:nvGraphicFramePr>
        <p:xfrm>
          <a:off x="2483768" y="1209080"/>
          <a:ext cx="2217737" cy="914400"/>
        </p:xfrm>
        <a:graphic>
          <a:graphicData uri="http://schemas.openxmlformats.org/drawingml/2006/table">
            <a:tbl>
              <a:tblPr/>
              <a:tblGrid>
                <a:gridCol w="1108075"/>
                <a:gridCol w="1109662"/>
              </a:tblGrid>
              <a:tr h="304800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Service Revenue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1,200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1,900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3" name="Table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7045809"/>
              </p:ext>
            </p:extLst>
          </p:nvPr>
        </p:nvGraphicFramePr>
        <p:xfrm>
          <a:off x="251520" y="3385865"/>
          <a:ext cx="2043113" cy="609600"/>
        </p:xfrm>
        <a:graphic>
          <a:graphicData uri="http://schemas.openxmlformats.org/drawingml/2006/table">
            <a:tbl>
              <a:tblPr/>
              <a:tblGrid>
                <a:gridCol w="1022350"/>
                <a:gridCol w="1020763"/>
              </a:tblGrid>
              <a:tr h="304800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Account Receivable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1,900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4" name="Table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4495241"/>
              </p:ext>
            </p:extLst>
          </p:nvPr>
        </p:nvGraphicFramePr>
        <p:xfrm>
          <a:off x="2483768" y="2142530"/>
          <a:ext cx="2306637" cy="609600"/>
        </p:xfrm>
        <a:graphic>
          <a:graphicData uri="http://schemas.openxmlformats.org/drawingml/2006/table">
            <a:tbl>
              <a:tblPr/>
              <a:tblGrid>
                <a:gridCol w="1152525"/>
                <a:gridCol w="1154112"/>
              </a:tblGrid>
              <a:tr h="304800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Salaries 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00B050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Expense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600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5" name="Table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1557872"/>
              </p:ext>
            </p:extLst>
          </p:nvPr>
        </p:nvGraphicFramePr>
        <p:xfrm>
          <a:off x="2483768" y="2790230"/>
          <a:ext cx="2306637" cy="609600"/>
        </p:xfrm>
        <a:graphic>
          <a:graphicData uri="http://schemas.openxmlformats.org/drawingml/2006/table">
            <a:tbl>
              <a:tblPr/>
              <a:tblGrid>
                <a:gridCol w="1152525"/>
                <a:gridCol w="1154112"/>
              </a:tblGrid>
              <a:tr h="304800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Rent Expense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900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6" name="Table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6353602"/>
              </p:ext>
            </p:extLst>
          </p:nvPr>
        </p:nvGraphicFramePr>
        <p:xfrm>
          <a:off x="2483768" y="3447455"/>
          <a:ext cx="2306637" cy="609600"/>
        </p:xfrm>
        <a:graphic>
          <a:graphicData uri="http://schemas.openxmlformats.org/drawingml/2006/table">
            <a:tbl>
              <a:tblPr/>
              <a:tblGrid>
                <a:gridCol w="1152525"/>
                <a:gridCol w="1154112"/>
              </a:tblGrid>
              <a:tr h="304800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accent6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Utilities Expense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200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7" name="Table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3802623"/>
              </p:ext>
            </p:extLst>
          </p:nvPr>
        </p:nvGraphicFramePr>
        <p:xfrm>
          <a:off x="2483768" y="4022130"/>
          <a:ext cx="2336800" cy="673100"/>
        </p:xfrm>
        <a:graphic>
          <a:graphicData uri="http://schemas.openxmlformats.org/drawingml/2006/table">
            <a:tbl>
              <a:tblPr/>
              <a:tblGrid>
                <a:gridCol w="1168400"/>
                <a:gridCol w="1168400"/>
              </a:tblGrid>
              <a:tr h="336550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Drawings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500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60836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52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21092E-6 L 0.65226 0.11633 " pathEditMode="relative" rAng="0" ptsTypes="AA">
                                      <p:cBhvr>
                                        <p:cTn id="7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604" y="58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1.32285E-6 L 0.40157 -0.10869 " pathEditMode="relative" rAng="0" ptsTypes="AA">
                                      <p:cBhvr>
                                        <p:cTn id="8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69" y="-54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9" presetClass="exit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6087E-6 L 0.33785 -2.6087E-6 C 0.48941 -2.6087E-6 0.67587 -0.0111 0.67587 -0.02012 L 0.67587 -0.04024 " pathEditMode="relative" rAng="0" ptsTypes="FfFF">
                                      <p:cBhvr>
                                        <p:cTn id="9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785" y="-20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4.7086E-6 L 0.39357 -4.7086E-6 C 0.57013 -4.7086E-6 0.78732 -0.06868 0.78732 -0.12465 L 0.78732 -0.24907 " pathEditMode="relative" rAng="0" ptsTypes="FfFF">
                                      <p:cBhvr>
                                        <p:cTn id="10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358" y="-124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4.52359E-6 L 0.38576 -4.52359E-6 C 0.55868 -4.52359E-6 0.77152 -0.09389 0.77152 -0.16998 L 0.77152 -0.33973 " pathEditMode="relative" rAng="0" ptsTypes="FfFF">
                                      <p:cBhvr>
                                        <p:cTn id="1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576" y="-169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3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1.83164E-6 L -1.94444E-6 0.21901 C -1.94444E-6 0.31707 0.13993 0.43802 0.25434 0.43802 L 0.50868 0.43802 " pathEditMode="relative" rAng="0" ptsTypes="FfFF">
                                      <p:cBhvr>
                                        <p:cTn id="1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434" y="219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1.2951E-7 L 0.39983 -0.02012 " pathEditMode="relative" rAng="0" ptsTypes="AA">
                                      <p:cBhvr>
                                        <p:cTn id="13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983" y="-10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3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7.12303E-7 L -1.94444E-6 0.22271 C -1.94444E-6 0.32239 0.14445 0.44542 0.26215 0.44542 L 0.52448 0.44542 " pathEditMode="relative" rAng="0" ptsTypes="FfFF">
                                      <p:cBhvr>
                                        <p:cTn id="14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215" y="222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8" presetClass="exit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15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3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7 -0.00532 L -0.00017 0.08649 C -0.00017 0.12766 0.10816 0.1783 0.19653 0.1783 L 0.39341 0.1783 " pathEditMode="relative" rAng="0" ptsTypes="FfFF">
                                      <p:cBhvr>
                                        <p:cTn id="15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670" y="91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9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3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4.24607E-6 L -3.05556E-6 0.21832 C -3.05556E-6 0.31615 0.10834 0.43664 0.1967 0.43664 L 0.39358 0.43664 " pathEditMode="relative" rAng="0" ptsTypes="FfFF">
                                      <p:cBhvr>
                                        <p:cTn id="16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670" y="218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0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42276E-6 L 0.65226 0.29764 " pathEditMode="relative" rAng="0" ptsTypes="AA">
                                      <p:cBhvr>
                                        <p:cTn id="17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604" y="148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5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1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3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1.72988E-6 L -2.5E-6 0.27937 C -2.5E-6 0.40449 0.17535 0.55851 0.31823 0.55851 L 0.63663 0.55851 " pathEditMode="relative" rAng="0" ptsTypes="FfFF">
                                      <p:cBhvr>
                                        <p:cTn id="18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823" y="279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9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1"/>
          <p:cNvSpPr>
            <a:spLocks noGrp="1"/>
          </p:cNvSpPr>
          <p:nvPr>
            <p:ph type="ftr" sz="quarter" idx="11"/>
          </p:nvPr>
        </p:nvSpPr>
        <p:spPr>
          <a:xfrm>
            <a:off x="4211960" y="6525344"/>
            <a:ext cx="583704" cy="241176"/>
          </a:xfrm>
        </p:spPr>
        <p:txBody>
          <a:bodyPr/>
          <a:lstStyle/>
          <a:p>
            <a:pPr algn="ctr">
              <a:defRPr/>
            </a:pPr>
            <a:r>
              <a:rPr lang="en-GB" sz="1200" dirty="0" smtClean="0">
                <a:solidFill>
                  <a:srgbClr val="0033CC"/>
                </a:solidFill>
              </a:rPr>
              <a:t>A</a:t>
            </a:r>
            <a:r>
              <a:rPr lang="el-GR" sz="1200" dirty="0" smtClean="0">
                <a:solidFill>
                  <a:srgbClr val="0033CC"/>
                </a:solidFill>
              </a:rPr>
              <a:t>Ω</a:t>
            </a:r>
            <a:endParaRPr lang="en-GB" sz="1200" dirty="0">
              <a:solidFill>
                <a:srgbClr val="0033CC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827584" y="258707"/>
            <a:ext cx="748883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T</a:t>
            </a:r>
            <a:r>
              <a:rPr lang="en-GB" sz="32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he </a:t>
            </a:r>
            <a:r>
              <a:rPr lang="en-GB" sz="32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main parts of the accounting </a:t>
            </a:r>
            <a:r>
              <a:rPr lang="en-GB" sz="32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cycle</a:t>
            </a:r>
            <a:endParaRPr lang="en-GB" sz="32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6" name="Picture 11" descr="bd04999_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843482"/>
            <a:ext cx="2033972" cy="1195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5364088" y="2317181"/>
            <a:ext cx="3377320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 smtClean="0">
                <a:solidFill>
                  <a:srgbClr val="0070C0"/>
                </a:solidFill>
              </a:rPr>
              <a:t>Sales </a:t>
            </a:r>
            <a:r>
              <a:rPr lang="en-GB" sz="2000" dirty="0">
                <a:solidFill>
                  <a:srgbClr val="0070C0"/>
                </a:solidFill>
              </a:rPr>
              <a:t>day </a:t>
            </a:r>
            <a:r>
              <a:rPr lang="en-GB" sz="2000" dirty="0" smtClean="0">
                <a:solidFill>
                  <a:srgbClr val="0070C0"/>
                </a:solidFill>
              </a:rPr>
              <a:t>book</a:t>
            </a:r>
            <a:endParaRPr lang="en-GB" sz="2000" b="1" i="1" dirty="0"/>
          </a:p>
          <a:p>
            <a:r>
              <a:rPr lang="en-GB" sz="2000" dirty="0" smtClean="0">
                <a:solidFill>
                  <a:srgbClr val="00B050"/>
                </a:solidFill>
              </a:rPr>
              <a:t>Purchase </a:t>
            </a:r>
            <a:r>
              <a:rPr lang="en-GB" sz="2000" dirty="0">
                <a:solidFill>
                  <a:srgbClr val="00B050"/>
                </a:solidFill>
              </a:rPr>
              <a:t>day </a:t>
            </a:r>
            <a:r>
              <a:rPr lang="en-GB" sz="2000" dirty="0" smtClean="0">
                <a:solidFill>
                  <a:srgbClr val="00B050"/>
                </a:solidFill>
              </a:rPr>
              <a:t>book</a:t>
            </a:r>
            <a:endParaRPr lang="en-GB" sz="2000" b="1" i="1" dirty="0"/>
          </a:p>
          <a:p>
            <a:r>
              <a:rPr lang="en-GB" sz="2000" dirty="0" smtClean="0">
                <a:solidFill>
                  <a:srgbClr val="0099FF"/>
                </a:solidFill>
              </a:rPr>
              <a:t>Sales </a:t>
            </a:r>
            <a:r>
              <a:rPr lang="en-GB" sz="2000" dirty="0">
                <a:solidFill>
                  <a:srgbClr val="0099FF"/>
                </a:solidFill>
              </a:rPr>
              <a:t>returns day </a:t>
            </a:r>
            <a:r>
              <a:rPr lang="en-GB" sz="2000" dirty="0" smtClean="0">
                <a:solidFill>
                  <a:srgbClr val="0099FF"/>
                </a:solidFill>
              </a:rPr>
              <a:t>book</a:t>
            </a:r>
            <a:endParaRPr lang="en-GB" sz="2000" b="1" i="1" dirty="0"/>
          </a:p>
          <a:p>
            <a:r>
              <a:rPr lang="en-GB" sz="2000" dirty="0" smtClean="0">
                <a:solidFill>
                  <a:srgbClr val="C00000"/>
                </a:solidFill>
              </a:rPr>
              <a:t>Purchases </a:t>
            </a:r>
            <a:r>
              <a:rPr lang="en-GB" sz="2000" dirty="0">
                <a:solidFill>
                  <a:srgbClr val="C00000"/>
                </a:solidFill>
              </a:rPr>
              <a:t>returns </a:t>
            </a:r>
            <a:r>
              <a:rPr lang="en-GB" sz="2000" dirty="0" smtClean="0">
                <a:solidFill>
                  <a:srgbClr val="C00000"/>
                </a:solidFill>
              </a:rPr>
              <a:t>day book</a:t>
            </a:r>
            <a:endParaRPr lang="en-GB" sz="2000" b="1" i="1" dirty="0"/>
          </a:p>
          <a:p>
            <a:r>
              <a:rPr lang="en-GB" sz="20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Journal</a:t>
            </a:r>
            <a:endParaRPr lang="en-GB" sz="2000" b="1" i="1" dirty="0"/>
          </a:p>
          <a:p>
            <a:r>
              <a:rPr lang="en-GB" sz="2000" dirty="0" smtClean="0"/>
              <a:t>Cash book</a:t>
            </a:r>
            <a:endParaRPr lang="en-GB" sz="2000" b="1" i="1" dirty="0"/>
          </a:p>
          <a:p>
            <a:r>
              <a:rPr lang="en-GB" sz="2000" dirty="0" smtClean="0">
                <a:solidFill>
                  <a:srgbClr val="FFC000"/>
                </a:solidFill>
              </a:rPr>
              <a:t>Petty </a:t>
            </a:r>
            <a:r>
              <a:rPr lang="en-GB" sz="2000" dirty="0">
                <a:solidFill>
                  <a:srgbClr val="FFC000"/>
                </a:solidFill>
              </a:rPr>
              <a:t>cash book</a:t>
            </a:r>
            <a:endParaRPr lang="en-GB" sz="2000" b="1" i="1" dirty="0">
              <a:solidFill>
                <a:srgbClr val="FFC000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355334" y="1052736"/>
            <a:ext cx="8137574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lvl="0" indent="-514350">
              <a:buAutoNum type="arabicPeriod"/>
            </a:pPr>
            <a:r>
              <a:rPr lang="en-GB" dirty="0" smtClean="0">
                <a:solidFill>
                  <a:srgbClr val="00B050"/>
                </a:solidFill>
              </a:rPr>
              <a:t>Collect </a:t>
            </a:r>
            <a:r>
              <a:rPr lang="en-GB" dirty="0">
                <a:solidFill>
                  <a:srgbClr val="00B050"/>
                </a:solidFill>
              </a:rPr>
              <a:t>source </a:t>
            </a:r>
            <a:r>
              <a:rPr lang="en-GB" dirty="0" smtClean="0">
                <a:solidFill>
                  <a:srgbClr val="00B050"/>
                </a:solidFill>
              </a:rPr>
              <a:t>documents</a:t>
            </a:r>
          </a:p>
          <a:p>
            <a:pPr lvl="0"/>
            <a:endParaRPr lang="en-GB" dirty="0"/>
          </a:p>
          <a:p>
            <a:pPr lvl="0"/>
            <a:r>
              <a:rPr lang="en-GB" dirty="0" smtClean="0">
                <a:solidFill>
                  <a:srgbClr val="0070C0"/>
                </a:solidFill>
              </a:rPr>
              <a:t>2.</a:t>
            </a:r>
            <a:r>
              <a:rPr lang="en-GB" dirty="0" smtClean="0"/>
              <a:t> </a:t>
            </a:r>
            <a:r>
              <a:rPr lang="en-GB" dirty="0" smtClean="0">
                <a:solidFill>
                  <a:srgbClr val="0070C0"/>
                </a:solidFill>
              </a:rPr>
              <a:t>Enter </a:t>
            </a:r>
            <a:r>
              <a:rPr lang="en-GB" dirty="0">
                <a:solidFill>
                  <a:srgbClr val="0070C0"/>
                </a:solidFill>
              </a:rPr>
              <a:t>transactions in the books of original </a:t>
            </a:r>
            <a:r>
              <a:rPr lang="en-GB" dirty="0" smtClean="0">
                <a:solidFill>
                  <a:srgbClr val="0070C0"/>
                </a:solidFill>
              </a:rPr>
              <a:t>entry</a:t>
            </a:r>
          </a:p>
          <a:p>
            <a:pPr lvl="0"/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3. Post to </a:t>
            </a:r>
            <a:r>
              <a:rPr lang="en-GB" dirty="0" smtClean="0">
                <a:solidFill>
                  <a:srgbClr val="FF0000"/>
                </a:solidFill>
              </a:rPr>
              <a:t>ledgers</a:t>
            </a:r>
          </a:p>
          <a:p>
            <a:endParaRPr lang="en-GB" dirty="0"/>
          </a:p>
          <a:p>
            <a:r>
              <a:rPr lang="en-GB" dirty="0">
                <a:solidFill>
                  <a:srgbClr val="66CCFF"/>
                </a:solidFill>
              </a:rPr>
              <a:t>4. Extract trial </a:t>
            </a:r>
            <a:r>
              <a:rPr lang="en-GB" dirty="0" smtClean="0">
                <a:solidFill>
                  <a:srgbClr val="66CCFF"/>
                </a:solidFill>
              </a:rPr>
              <a:t>balance</a:t>
            </a:r>
          </a:p>
          <a:p>
            <a:endParaRPr lang="en-GB" dirty="0"/>
          </a:p>
          <a:p>
            <a:r>
              <a:rPr lang="en-GB" dirty="0">
                <a:solidFill>
                  <a:schemeClr val="tx2">
                    <a:lumMod val="65000"/>
                    <a:lumOff val="35000"/>
                  </a:schemeClr>
                </a:solidFill>
              </a:rPr>
              <a:t>5. Prepare the income </a:t>
            </a:r>
            <a:r>
              <a:rPr lang="en-GB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statement</a:t>
            </a:r>
          </a:p>
          <a:p>
            <a:endParaRPr lang="en-GB" dirty="0"/>
          </a:p>
          <a:p>
            <a:r>
              <a:rPr lang="en-GB" dirty="0"/>
              <a:t>6. Draw up the statement of financial position</a:t>
            </a:r>
          </a:p>
        </p:txBody>
      </p:sp>
      <p:sp>
        <p:nvSpPr>
          <p:cNvPr id="10" name="Rectangle 9"/>
          <p:cNvSpPr/>
          <p:nvPr/>
        </p:nvSpPr>
        <p:spPr>
          <a:xfrm>
            <a:off x="4211960" y="2283842"/>
            <a:ext cx="3635896" cy="23698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b="1" dirty="0"/>
              <a:t>Sales order</a:t>
            </a:r>
            <a:r>
              <a:rPr lang="en-GB" sz="1600" dirty="0"/>
              <a:t>. A customer writes out or signs an order for goods or services he requires</a:t>
            </a:r>
            <a:r>
              <a:rPr lang="en-GB" sz="1600" dirty="0" smtClean="0"/>
              <a:t>.</a:t>
            </a:r>
          </a:p>
          <a:p>
            <a:endParaRPr lang="en-GB" sz="1000" dirty="0"/>
          </a:p>
          <a:p>
            <a:r>
              <a:rPr lang="en-GB" sz="1600" b="1" dirty="0" smtClean="0"/>
              <a:t>Purchase </a:t>
            </a:r>
            <a:r>
              <a:rPr lang="en-GB" sz="1600" b="1" dirty="0"/>
              <a:t>order</a:t>
            </a:r>
            <a:r>
              <a:rPr lang="en-GB" sz="1600" dirty="0"/>
              <a:t>. A business orders from another business goods or services, such as material supplies.</a:t>
            </a:r>
          </a:p>
          <a:p>
            <a:endParaRPr lang="en-GB" sz="1000" dirty="0">
              <a:sym typeface="Symbol"/>
            </a:endParaRPr>
          </a:p>
          <a:p>
            <a:r>
              <a:rPr lang="en-GB" sz="1600" b="1" dirty="0" smtClean="0"/>
              <a:t>Receipt.</a:t>
            </a:r>
            <a:r>
              <a:rPr lang="en-GB" sz="1600" dirty="0" smtClean="0"/>
              <a:t> A written confirmation that money has been paid.</a:t>
            </a:r>
            <a:endParaRPr lang="en-GB" sz="1600" dirty="0"/>
          </a:p>
        </p:txBody>
      </p:sp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8039942"/>
              </p:ext>
            </p:extLst>
          </p:nvPr>
        </p:nvGraphicFramePr>
        <p:xfrm>
          <a:off x="6698295" y="2420888"/>
          <a:ext cx="2043113" cy="1857375"/>
        </p:xfrm>
        <a:graphic>
          <a:graphicData uri="http://schemas.openxmlformats.org/drawingml/2006/table">
            <a:tbl>
              <a:tblPr/>
              <a:tblGrid>
                <a:gridCol w="1022350"/>
                <a:gridCol w="1020763"/>
              </a:tblGrid>
              <a:tr h="371475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Cash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10,000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4,000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12,000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1,200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1,700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500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2" name="Table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6800571"/>
              </p:ext>
            </p:extLst>
          </p:nvPr>
        </p:nvGraphicFramePr>
        <p:xfrm>
          <a:off x="6698295" y="4259213"/>
          <a:ext cx="2043113" cy="609600"/>
        </p:xfrm>
        <a:graphic>
          <a:graphicData uri="http://schemas.openxmlformats.org/drawingml/2006/table">
            <a:tbl>
              <a:tblPr/>
              <a:tblGrid>
                <a:gridCol w="1022350"/>
                <a:gridCol w="1020763"/>
              </a:tblGrid>
              <a:tr h="304800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Supplies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350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3" name="Table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3637745"/>
              </p:ext>
            </p:extLst>
          </p:nvPr>
        </p:nvGraphicFramePr>
        <p:xfrm>
          <a:off x="6698295" y="4911675"/>
          <a:ext cx="2043113" cy="609600"/>
        </p:xfrm>
        <a:graphic>
          <a:graphicData uri="http://schemas.openxmlformats.org/drawingml/2006/table">
            <a:tbl>
              <a:tblPr/>
              <a:tblGrid>
                <a:gridCol w="1022350"/>
                <a:gridCol w="1020763"/>
              </a:tblGrid>
              <a:tr h="304800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Equipment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4,000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4" name="Table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8226601"/>
              </p:ext>
            </p:extLst>
          </p:nvPr>
        </p:nvGraphicFramePr>
        <p:xfrm>
          <a:off x="6698295" y="5618113"/>
          <a:ext cx="2043113" cy="609600"/>
        </p:xfrm>
        <a:graphic>
          <a:graphicData uri="http://schemas.openxmlformats.org/drawingml/2006/table">
            <a:tbl>
              <a:tblPr/>
              <a:tblGrid>
                <a:gridCol w="1022350"/>
                <a:gridCol w="1020763"/>
              </a:tblGrid>
              <a:tr h="304800">
                <a:tc gridSpan="2"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Account Receivable</a:t>
                      </a:r>
                    </a:p>
                  </a:txBody>
                  <a:tcPr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charset="0"/>
                          <a:ea typeface="ＭＳ Ｐゴシック" charset="0"/>
                          <a:cs typeface="ＭＳ Ｐゴシック" charset="0"/>
                        </a:rPr>
                        <a:t>1,900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charset="0"/>
                        <a:ea typeface="ＭＳ Ｐゴシック" charset="0"/>
                        <a:cs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12564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7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8" presetClass="exit" presetSubtype="0" accel="50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3000"/>
                                  </p:iterate>
                                  <p:childTnLst>
                                    <p:anim calcmode="lin" valueType="num">
                                      <p:cBhvr>
                                        <p:cTn id="3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4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8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9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5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-0.0500*(ppt_x*0.9511+(1-ppt_y)*0.3090)"/>
                                          </p:val>
                                        </p:tav>
                                        <p:tav tm="10000">
                                          <p:val>
                                            <p:strVal val="ppt_x+-0.1000*(ppt_x*0.8090+(1-ppt_y)*0.5878)"/>
                                          </p:val>
                                        </p:tav>
                                        <p:tav tm="15000">
                                          <p:val>
                                            <p:strVal val="ppt_x+-0.1500*(ppt_x*0.5878+(1-ppt_y)*0.8090)"/>
                                          </p:val>
                                        </p:tav>
                                        <p:tav tm="20000">
                                          <p:val>
                                            <p:strVal val="ppt_x+-0.2000*(ppt_x*0.3090+(1-ppt_y)*0.9511)"/>
                                          </p:val>
                                        </p:tav>
                                        <p:tav tm="25000">
                                          <p:val>
                                            <p:strVal val="ppt_x+-0.2500*(ppt_x*-0.0000+(1-ppt_y)*1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x+-0.3000*(ppt_x*-0.3090+(1-ppt_y)*0.9511)"/>
                                          </p:val>
                                        </p:tav>
                                        <p:tav tm="35000">
                                          <p:val>
                                            <p:strVal val="ppt_x+-0.3500*(ppt_x*-0.5878+(1-ppt_y)*0.8090)"/>
                                          </p:val>
                                        </p:tav>
                                        <p:tav tm="40000">
                                          <p:val>
                                            <p:strVal val="ppt_x+-0.4000*(ppt_x*-0.8090+(1-ppt_y)*0.5878)"/>
                                          </p:val>
                                        </p:tav>
                                        <p:tav tm="45000">
                                          <p:val>
                                            <p:strVal val="ppt_x+-0.4500*(ppt_x*-0.9511+(1-ppt_y)*0.3090)"/>
                                          </p:val>
                                        </p:tav>
                                        <p:tav tm="50000">
                                          <p:val>
                                            <p:strVal val="ppt_x+-0.5000*(ppt_x*-1.0000+(1-ppt_y)*-0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x+-0.5500*(ppt_x*-0.9511+(1-ppt_y)*-0.3090)"/>
                                          </p:val>
                                        </p:tav>
                                        <p:tav tm="60000">
                                          <p:val>
                                            <p:strVal val="ppt_x+-0.6000*(ppt_x*-0.8090+(1-ppt_y)*-0.5878)"/>
                                          </p:val>
                                        </p:tav>
                                        <p:tav tm="65000">
                                          <p:val>
                                            <p:strVal val="ppt_x+-0.6500*(ppt_x*-0.5878+(1-ppt_y)*-0.8090)"/>
                                          </p:val>
                                        </p:tav>
                                        <p:tav tm="70000">
                                          <p:val>
                                            <p:strVal val="ppt_x+-0.7000*(ppt_x*-0.3090+(1-ppt_y)*-0.9511)"/>
                                          </p:val>
                                        </p:tav>
                                        <p:tav tm="75000">
                                          <p:val>
                                            <p:strVal val="ppt_x+-0.7500*(ppt_x*0.0000+(1-ppt_y)*-1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x+-0.8000*(ppt_x*0.3090+(1-ppt_y)*-0.9511)"/>
                                          </p:val>
                                        </p:tav>
                                        <p:tav tm="85000">
                                          <p:val>
                                            <p:strVal val="ppt_x+-0.8500*(ppt_x*0.5878+(1-ppt_y)*-0.8090)"/>
                                          </p:val>
                                        </p:tav>
                                        <p:tav tm="90000">
                                          <p:val>
                                            <p:strVal val="ppt_x+-0.9000*(ppt_x*0.8090+(1-ppt_y)*-0.5878)"/>
                                          </p:val>
                                        </p:tav>
                                        <p:tav tm="95000">
                                          <p:val>
                                            <p:strVal val="ppt_x+-0.9500*(ppt_x*0.9511+(1-ppt_y)*-0.3090)"/>
                                          </p:val>
                                        </p:tav>
                                        <p:tav tm="100000">
                                          <p:val>
                                            <p:strVal val="ppt_x+-1.0000*(ppt_x*1.0000+(1-ppt_y)*0.0000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-0.0500*(ppt_x*0.3090-(1-ppt_y)*0.9511)"/>
                                          </p:val>
                                        </p:tav>
                                        <p:tav tm="10000">
                                          <p:val>
                                            <p:strVal val="ppt_y+-0.1000*(ppt_x*0.5878-(1-ppt_y)*0.8090)"/>
                                          </p:val>
                                        </p:tav>
                                        <p:tav tm="15000">
                                          <p:val>
                                            <p:strVal val="ppt_y+-0.1500*(ppt_x*0.8090-(1-ppt_y)*0.5878)"/>
                                          </p:val>
                                        </p:tav>
                                        <p:tav tm="20000">
                                          <p:val>
                                            <p:strVal val="ppt_y+-0.2000*(ppt_x*0.9511-(1-ppt_y)*0.3090)"/>
                                          </p:val>
                                        </p:tav>
                                        <p:tav tm="25000">
                                          <p:val>
                                            <p:strVal val="ppt_y+-0.2500*(ppt_x*1.0000-(1-ppt_y)*-0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y+-0.3000*(ppt_x*0.9511-(1-ppt_y)*-0.3090)"/>
                                          </p:val>
                                        </p:tav>
                                        <p:tav tm="35000">
                                          <p:val>
                                            <p:strVal val="ppt_y+-0.3500*(ppt_x*0.8090-(1-ppt_y)*-0.5878)"/>
                                          </p:val>
                                        </p:tav>
                                        <p:tav tm="40000">
                                          <p:val>
                                            <p:strVal val="ppt_y+-0.4000*(ppt_x*0.5878-(1-ppt_y)*-0.8090)"/>
                                          </p:val>
                                        </p:tav>
                                        <p:tav tm="45000">
                                          <p:val>
                                            <p:strVal val="ppt_y+-0.4500*(ppt_x*0.3090-(1-ppt_y)*-0.9511)"/>
                                          </p:val>
                                        </p:tav>
                                        <p:tav tm="50000">
                                          <p:val>
                                            <p:strVal val="ppt_y+-0.5000*(ppt_x*-0.0000-(1-ppt_y)*-1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y+-0.5500*(ppt_x*-0.3090-(1-ppt_y)*-0.9511)"/>
                                          </p:val>
                                        </p:tav>
                                        <p:tav tm="60000">
                                          <p:val>
                                            <p:strVal val="ppt_y+-0.6000*(ppt_x*-0.5878-(1-ppt_y)*-0.8090)"/>
                                          </p:val>
                                        </p:tav>
                                        <p:tav tm="65000">
                                          <p:val>
                                            <p:strVal val="ppt_y+-0.6500*(ppt_x*-0.8090-(1-ppt_y)*-0.5878)"/>
                                          </p:val>
                                        </p:tav>
                                        <p:tav tm="70000">
                                          <p:val>
                                            <p:strVal val="ppt_y+-0.7000*(ppt_x*-0.9511-(1-ppt_y)*-0.3090)"/>
                                          </p:val>
                                        </p:tav>
                                        <p:tav tm="75000">
                                          <p:val>
                                            <p:strVal val="ppt_y+-0.7500*(ppt_x*-1.0000-(1-ppt_y)*0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y+-0.8000*(ppt_x*-0.9511-(1-ppt_y)*0.3090)"/>
                                          </p:val>
                                        </p:tav>
                                        <p:tav tm="85000">
                                          <p:val>
                                            <p:strVal val="ppt_y+-0.8500*(ppt_x*-0.8090-(1-ppt_y)*0.5878)"/>
                                          </p:val>
                                        </p:tav>
                                        <p:tav tm="90000">
                                          <p:val>
                                            <p:strVal val="ppt_y+-0.9000*(ppt_x*-0.5878-(1-ppt_y)*0.8090)"/>
                                          </p:val>
                                        </p:tav>
                                        <p:tav tm="95000">
                                          <p:val>
                                            <p:strVal val="ppt_y+-0.9500*(ppt_x*-0.3090-(1-ppt_y)*0.9511)"/>
                                          </p:val>
                                        </p:tav>
                                        <p:tav tm="100000">
                                          <p:val>
                                            <p:strVal val="ppt_y+-1.0000*(ppt_x*0.0000-(1-ppt_y)*1.0000)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7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47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47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47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900" decel="100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7" dur="500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500" tmFilter="0,0; .5, 1; 1, 1"/>
                                        <p:tgtEl>
                                          <p:spTgt spid="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7" grpId="1"/>
      <p:bldP spid="10" grpId="0"/>
      <p:bldP spid="10" grpId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331640" y="1052736"/>
            <a:ext cx="655272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200" b="1" kern="0" dirty="0"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Thank You for Your Attention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755576" y="2636912"/>
            <a:ext cx="320869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Tx/>
              <a:buNone/>
            </a:pPr>
            <a:r>
              <a:rPr lang="en-US" sz="36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</a:t>
            </a:r>
            <a:r>
              <a:rPr lang="en-US" dirty="0">
                <a:solidFill>
                  <a:schemeClr val="tx2"/>
                </a:solidFill>
              </a:rPr>
              <a:t>?</a:t>
            </a:r>
          </a:p>
        </p:txBody>
      </p:sp>
      <p:graphicFrame>
        <p:nvGraphicFramePr>
          <p:cNvPr id="4" name="Object 3">
            <a:hlinkClick r:id="" action="ppaction://ole?verb=0"/>
          </p:cNvPr>
          <p:cNvGraphicFramePr>
            <a:graphicFrameLocks/>
          </p:cNvGraphicFramePr>
          <p:nvPr/>
        </p:nvGraphicFramePr>
        <p:xfrm>
          <a:off x="5113338" y="1985963"/>
          <a:ext cx="2905125" cy="4130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468" name="Clip" r:id="rId4" imgW="2905125" imgH="4130675" progId="">
                  <p:embed/>
                </p:oleObj>
              </mc:Choice>
              <mc:Fallback>
                <p:oleObj name="Clip" r:id="rId4" imgW="2905125" imgH="4130675" progId="">
                  <p:embed/>
                  <p:pic>
                    <p:nvPicPr>
                      <p:cNvPr id="0" name="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13338" y="1985963"/>
                        <a:ext cx="2905125" cy="41306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84197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theme1.xml><?xml version="1.0" encoding="utf-8"?>
<a:theme xmlns:a="http://schemas.openxmlformats.org/drawingml/2006/main" name="Custom Design">
  <a:themeElements>
    <a:clrScheme name="Custom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Custom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99"/>
        </a:solidFill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108000" tIns="46800" rIns="90000" bIns="46800" numCol="1" anchor="ctr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99"/>
        </a:solidFill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108000" tIns="46800" rIns="90000" bIns="46800" numCol="1" anchor="ctr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Custom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4_Custom Design">
  <a:themeElements>
    <a:clrScheme name="1_Custom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4_Custom Design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99"/>
        </a:solidFill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108000" tIns="46800" rIns="90000" bIns="46800" numCol="1" anchor="ctr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99"/>
        </a:solidFill>
        <a:ln w="2857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108000" tIns="46800" rIns="90000" bIns="46800" numCol="1" anchor="ctr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1_Custom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ustom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ustom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ustom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ustom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ustom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ustom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ustom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ustom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ustom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ustom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ustom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5664</TotalTime>
  <Words>1754</Words>
  <Application>Microsoft Office PowerPoint</Application>
  <PresentationFormat>On-screen Show (4:3)</PresentationFormat>
  <Paragraphs>908</Paragraphs>
  <Slides>21</Slides>
  <Notes>11</Notes>
  <HiddenSlides>0</HiddenSlides>
  <MMClips>0</MMClips>
  <ScaleCrop>false</ScaleCrop>
  <HeadingPairs>
    <vt:vector size="6" baseType="variant"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4" baseType="lpstr">
      <vt:lpstr>Custom Design</vt:lpstr>
      <vt:lpstr>4_Custom Design</vt:lpstr>
      <vt:lpstr>Clip</vt:lpstr>
      <vt:lpstr>Accounting fundamentals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Example</vt:lpstr>
      <vt:lpstr>Example</vt:lpstr>
      <vt:lpstr>Example</vt:lpstr>
      <vt:lpstr>Example</vt:lpstr>
      <vt:lpstr>Example</vt:lpstr>
      <vt:lpstr>Example</vt:lpstr>
      <vt:lpstr>Example</vt:lpstr>
      <vt:lpstr>Example</vt:lpstr>
      <vt:lpstr>Example</vt:lpstr>
      <vt:lpstr>PowerPoint Presentation</vt:lpstr>
      <vt:lpstr>General Ledger</vt:lpstr>
      <vt:lpstr>Balancing the T-accounts</vt:lpstr>
      <vt:lpstr>PowerPoint Presentation</vt:lpstr>
      <vt:lpstr>PowerPoint Presentation</vt:lpstr>
      <vt:lpstr>PowerPoint Presentation</vt:lpstr>
    </vt:vector>
  </TitlesOfParts>
  <Company>BPP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Accounting for Business</dc:title>
  <dc:creator>A</dc:creator>
  <cp:lastModifiedBy>Apollo Group User</cp:lastModifiedBy>
  <cp:revision>468</cp:revision>
  <cp:lastPrinted>1601-01-01T00:00:00Z</cp:lastPrinted>
  <dcterms:created xsi:type="dcterms:W3CDTF">2002-01-09T11:27:07Z</dcterms:created>
  <dcterms:modified xsi:type="dcterms:W3CDTF">2014-10-24T12:37:52Z</dcterms:modified>
</cp:coreProperties>
</file>