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A4C90D-FC3A-4786-B615-E8524CBB800D}" v="117" dt="2023-07-27T19:58:02.5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1" autoAdjust="0"/>
    <p:restoredTop sz="68886" autoAdjust="0"/>
  </p:normalViewPr>
  <p:slideViewPr>
    <p:cSldViewPr snapToGrid="0">
      <p:cViewPr varScale="1">
        <p:scale>
          <a:sx n="57" d="100"/>
          <a:sy n="57" d="100"/>
        </p:scale>
        <p:origin x="1450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Kiril" userId="eae89f3f2c27e5ce" providerId="LiveId" clId="{BCA4C90D-FC3A-4786-B615-E8524CBB800D}"/>
    <pc:docChg chg="undo custSel modSld">
      <pc:chgData name="Alex Kiril" userId="eae89f3f2c27e5ce" providerId="LiveId" clId="{BCA4C90D-FC3A-4786-B615-E8524CBB800D}" dt="2023-07-27T20:12:16.489" v="279" actId="27636"/>
      <pc:docMkLst>
        <pc:docMk/>
      </pc:docMkLst>
      <pc:sldChg chg="modSp mod modNotesTx">
        <pc:chgData name="Alex Kiril" userId="eae89f3f2c27e5ce" providerId="LiveId" clId="{BCA4C90D-FC3A-4786-B615-E8524CBB800D}" dt="2023-07-27T20:11:31.466" v="277" actId="20577"/>
        <pc:sldMkLst>
          <pc:docMk/>
          <pc:sldMk cId="4150322153" sldId="257"/>
        </pc:sldMkLst>
        <pc:spChg chg="mod">
          <ac:chgData name="Alex Kiril" userId="eae89f3f2c27e5ce" providerId="LiveId" clId="{BCA4C90D-FC3A-4786-B615-E8524CBB800D}" dt="2023-07-27T20:01:18.279" v="190" actId="1076"/>
          <ac:spMkLst>
            <pc:docMk/>
            <pc:sldMk cId="4150322153" sldId="257"/>
            <ac:spMk id="3" creationId="{BA3FA5DB-88ED-4D6C-ADD4-218F24E2E6D9}"/>
          </ac:spMkLst>
        </pc:spChg>
      </pc:sldChg>
      <pc:sldChg chg="modSp modNotesTx">
        <pc:chgData name="Alex Kiril" userId="eae89f3f2c27e5ce" providerId="LiveId" clId="{BCA4C90D-FC3A-4786-B615-E8524CBB800D}" dt="2023-07-27T20:11:29.091" v="276" actId="20577"/>
        <pc:sldMkLst>
          <pc:docMk/>
          <pc:sldMk cId="3600610105" sldId="258"/>
        </pc:sldMkLst>
        <pc:graphicFrameChg chg="mod">
          <ac:chgData name="Alex Kiril" userId="eae89f3f2c27e5ce" providerId="LiveId" clId="{BCA4C90D-FC3A-4786-B615-E8524CBB800D}" dt="2023-07-27T19:49:55.992" v="52" actId="20577"/>
          <ac:graphicFrameMkLst>
            <pc:docMk/>
            <pc:sldMk cId="3600610105" sldId="258"/>
            <ac:graphicFrameMk id="5" creationId="{03A5A58B-0690-52AE-FCC6-E60C8FBB5FE1}"/>
          </ac:graphicFrameMkLst>
        </pc:graphicFrameChg>
      </pc:sldChg>
      <pc:sldChg chg="modSp mod modNotesTx">
        <pc:chgData name="Alex Kiril" userId="eae89f3f2c27e5ce" providerId="LiveId" clId="{BCA4C90D-FC3A-4786-B615-E8524CBB800D}" dt="2023-07-27T20:11:26.061" v="275" actId="20577"/>
        <pc:sldMkLst>
          <pc:docMk/>
          <pc:sldMk cId="2449754153" sldId="259"/>
        </pc:sldMkLst>
        <pc:spChg chg="mod">
          <ac:chgData name="Alex Kiril" userId="eae89f3f2c27e5ce" providerId="LiveId" clId="{BCA4C90D-FC3A-4786-B615-E8524CBB800D}" dt="2023-07-27T20:06:19.491" v="250" actId="20577"/>
          <ac:spMkLst>
            <pc:docMk/>
            <pc:sldMk cId="2449754153" sldId="259"/>
            <ac:spMk id="3" creationId="{8D824932-686D-4AA0-A180-7BA3624FD632}"/>
          </ac:spMkLst>
        </pc:spChg>
      </pc:sldChg>
      <pc:sldChg chg="modSp mod modNotesTx">
        <pc:chgData name="Alex Kiril" userId="eae89f3f2c27e5ce" providerId="LiveId" clId="{BCA4C90D-FC3A-4786-B615-E8524CBB800D}" dt="2023-07-27T20:11:20.262" v="270" actId="20577"/>
        <pc:sldMkLst>
          <pc:docMk/>
          <pc:sldMk cId="2742595475" sldId="260"/>
        </pc:sldMkLst>
        <pc:spChg chg="mod">
          <ac:chgData name="Alex Kiril" userId="eae89f3f2c27e5ce" providerId="LiveId" clId="{BCA4C90D-FC3A-4786-B615-E8524CBB800D}" dt="2023-07-27T19:51:08.122" v="74" actId="20577"/>
          <ac:spMkLst>
            <pc:docMk/>
            <pc:sldMk cId="2742595475" sldId="260"/>
            <ac:spMk id="62" creationId="{F4C66F9A-46C4-412F-A914-2468BA0468D5}"/>
          </ac:spMkLst>
        </pc:spChg>
      </pc:sldChg>
      <pc:sldChg chg="modNotesTx">
        <pc:chgData name="Alex Kiril" userId="eae89f3f2c27e5ce" providerId="LiveId" clId="{BCA4C90D-FC3A-4786-B615-E8524CBB800D}" dt="2023-07-27T20:11:16.294" v="269" actId="20577"/>
        <pc:sldMkLst>
          <pc:docMk/>
          <pc:sldMk cId="1072864841" sldId="261"/>
        </pc:sldMkLst>
      </pc:sldChg>
      <pc:sldChg chg="modSp modNotesTx">
        <pc:chgData name="Alex Kiril" userId="eae89f3f2c27e5ce" providerId="LiveId" clId="{BCA4C90D-FC3A-4786-B615-E8524CBB800D}" dt="2023-07-27T20:11:13.606" v="268" actId="20577"/>
        <pc:sldMkLst>
          <pc:docMk/>
          <pc:sldMk cId="1698100392" sldId="262"/>
        </pc:sldMkLst>
        <pc:graphicFrameChg chg="mod">
          <ac:chgData name="Alex Kiril" userId="eae89f3f2c27e5ce" providerId="LiveId" clId="{BCA4C90D-FC3A-4786-B615-E8524CBB800D}" dt="2023-07-27T19:53:28.934" v="86" actId="20577"/>
          <ac:graphicFrameMkLst>
            <pc:docMk/>
            <pc:sldMk cId="1698100392" sldId="262"/>
            <ac:graphicFrameMk id="5" creationId="{D20BB8F4-4B44-32E9-D895-3942DE0D9AED}"/>
          </ac:graphicFrameMkLst>
        </pc:graphicFrameChg>
      </pc:sldChg>
      <pc:sldChg chg="modSp mod modNotesTx">
        <pc:chgData name="Alex Kiril" userId="eae89f3f2c27e5ce" providerId="LiveId" clId="{BCA4C90D-FC3A-4786-B615-E8524CBB800D}" dt="2023-07-27T20:11:11.059" v="267" actId="20577"/>
        <pc:sldMkLst>
          <pc:docMk/>
          <pc:sldMk cId="2247195879" sldId="263"/>
        </pc:sldMkLst>
        <pc:graphicFrameChg chg="mod modGraphic">
          <ac:chgData name="Alex Kiril" userId="eae89f3f2c27e5ce" providerId="LiveId" clId="{BCA4C90D-FC3A-4786-B615-E8524CBB800D}" dt="2023-07-27T19:58:09.370" v="151" actId="1076"/>
          <ac:graphicFrameMkLst>
            <pc:docMk/>
            <pc:sldMk cId="2247195879" sldId="263"/>
            <ac:graphicFrameMk id="5" creationId="{0F4FFA15-977A-9272-9E47-59B0F65B4EBA}"/>
          </ac:graphicFrameMkLst>
        </pc:graphicFrameChg>
      </pc:sldChg>
      <pc:sldChg chg="modSp mod modNotesTx">
        <pc:chgData name="Alex Kiril" userId="eae89f3f2c27e5ce" providerId="LiveId" clId="{BCA4C90D-FC3A-4786-B615-E8524CBB800D}" dt="2023-07-27T20:11:08.325" v="266" actId="20577"/>
        <pc:sldMkLst>
          <pc:docMk/>
          <pc:sldMk cId="1900260731" sldId="264"/>
        </pc:sldMkLst>
        <pc:spChg chg="mod">
          <ac:chgData name="Alex Kiril" userId="eae89f3f2c27e5ce" providerId="LiveId" clId="{BCA4C90D-FC3A-4786-B615-E8524CBB800D}" dt="2023-07-27T19:58:31.865" v="165" actId="20577"/>
          <ac:spMkLst>
            <pc:docMk/>
            <pc:sldMk cId="1900260731" sldId="264"/>
            <ac:spMk id="3" creationId="{64385858-7D13-44AD-BA2D-73E50778A81B}"/>
          </ac:spMkLst>
        </pc:spChg>
      </pc:sldChg>
      <pc:sldChg chg="modSp mod modNotesTx">
        <pc:chgData name="Alex Kiril" userId="eae89f3f2c27e5ce" providerId="LiveId" clId="{BCA4C90D-FC3A-4786-B615-E8524CBB800D}" dt="2023-07-27T20:11:05.617" v="265" actId="20577"/>
        <pc:sldMkLst>
          <pc:docMk/>
          <pc:sldMk cId="2806959503" sldId="265"/>
        </pc:sldMkLst>
        <pc:spChg chg="mod">
          <ac:chgData name="Alex Kiril" userId="eae89f3f2c27e5ce" providerId="LiveId" clId="{BCA4C90D-FC3A-4786-B615-E8524CBB800D}" dt="2023-07-27T19:59:25.320" v="177" actId="1076"/>
          <ac:spMkLst>
            <pc:docMk/>
            <pc:sldMk cId="2806959503" sldId="265"/>
            <ac:spMk id="2" creationId="{F36A2A4B-0998-417A-BF59-03E1CAEDEF88}"/>
          </ac:spMkLst>
        </pc:spChg>
        <pc:spChg chg="mod">
          <ac:chgData name="Alex Kiril" userId="eae89f3f2c27e5ce" providerId="LiveId" clId="{BCA4C90D-FC3A-4786-B615-E8524CBB800D}" dt="2023-07-27T19:59:31.444" v="180" actId="403"/>
          <ac:spMkLst>
            <pc:docMk/>
            <pc:sldMk cId="2806959503" sldId="265"/>
            <ac:spMk id="3" creationId="{04A53E28-86DD-4E04-B4AA-5B32CC7B7181}"/>
          </ac:spMkLst>
        </pc:spChg>
      </pc:sldChg>
      <pc:sldChg chg="modNotesTx">
        <pc:chgData name="Alex Kiril" userId="eae89f3f2c27e5ce" providerId="LiveId" clId="{BCA4C90D-FC3A-4786-B615-E8524CBB800D}" dt="2023-07-27T20:11:03.211" v="264" actId="20577"/>
        <pc:sldMkLst>
          <pc:docMk/>
          <pc:sldMk cId="2956708184" sldId="266"/>
        </pc:sldMkLst>
      </pc:sldChg>
      <pc:sldChg chg="modNotesTx">
        <pc:chgData name="Alex Kiril" userId="eae89f3f2c27e5ce" providerId="LiveId" clId="{BCA4C90D-FC3A-4786-B615-E8524CBB800D}" dt="2023-07-27T20:11:01.099" v="263" actId="20577"/>
        <pc:sldMkLst>
          <pc:docMk/>
          <pc:sldMk cId="754588976" sldId="267"/>
        </pc:sldMkLst>
      </pc:sldChg>
      <pc:sldChg chg="modNotesTx">
        <pc:chgData name="Alex Kiril" userId="eae89f3f2c27e5ce" providerId="LiveId" clId="{BCA4C90D-FC3A-4786-B615-E8524CBB800D}" dt="2023-07-27T20:10:58.271" v="262" actId="20577"/>
        <pc:sldMkLst>
          <pc:docMk/>
          <pc:sldMk cId="2316237824" sldId="268"/>
        </pc:sldMkLst>
      </pc:sldChg>
      <pc:sldChg chg="modNotesTx">
        <pc:chgData name="Alex Kiril" userId="eae89f3f2c27e5ce" providerId="LiveId" clId="{BCA4C90D-FC3A-4786-B615-E8524CBB800D}" dt="2023-07-27T20:10:54.003" v="261" actId="20577"/>
        <pc:sldMkLst>
          <pc:docMk/>
          <pc:sldMk cId="3049600656" sldId="269"/>
        </pc:sldMkLst>
      </pc:sldChg>
      <pc:sldChg chg="modSp mod">
        <pc:chgData name="Alex Kiril" userId="eae89f3f2c27e5ce" providerId="LiveId" clId="{BCA4C90D-FC3A-4786-B615-E8524CBB800D}" dt="2023-07-27T20:12:16.489" v="279" actId="27636"/>
        <pc:sldMkLst>
          <pc:docMk/>
          <pc:sldMk cId="3417381592" sldId="270"/>
        </pc:sldMkLst>
        <pc:spChg chg="mod">
          <ac:chgData name="Alex Kiril" userId="eae89f3f2c27e5ce" providerId="LiveId" clId="{BCA4C90D-FC3A-4786-B615-E8524CBB800D}" dt="2023-07-27T20:12:16.489" v="279" actId="27636"/>
          <ac:spMkLst>
            <pc:docMk/>
            <pc:sldMk cId="3417381592" sldId="270"/>
            <ac:spMk id="3" creationId="{20060D99-10D7-461B-8CE7-45703D698BE1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E7C95A-94A9-40ED-86B8-13F24BD794E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6275337-3AD7-4018-9323-9B662F4B54A6}">
      <dgm:prSet custT="1"/>
      <dgm:spPr/>
      <dgm:t>
        <a:bodyPr/>
        <a:lstStyle/>
        <a:p>
          <a:r>
            <a: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Effective intercultural communication in a joint venture requires figuring out relevant theory</a:t>
          </a:r>
          <a:r>
            <a: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</dgm:t>
    </dgm:pt>
    <dgm:pt modelId="{FB165A34-B1F9-442F-A5C2-6AD1F54EFB4F}" type="parTrans" cxnId="{FDD38003-1590-48A4-9C57-2D0F0E0B14A2}">
      <dgm:prSet/>
      <dgm:spPr/>
      <dgm:t>
        <a:bodyPr/>
        <a:lstStyle/>
        <a:p>
          <a:endParaRPr lang="en-US"/>
        </a:p>
      </dgm:t>
    </dgm:pt>
    <dgm:pt modelId="{EDD495F4-20DD-470C-9F47-A335DC034418}" type="sibTrans" cxnId="{FDD38003-1590-48A4-9C57-2D0F0E0B14A2}">
      <dgm:prSet/>
      <dgm:spPr/>
      <dgm:t>
        <a:bodyPr/>
        <a:lstStyle/>
        <a:p>
          <a:endParaRPr lang="en-US"/>
        </a:p>
      </dgm:t>
    </dgm:pt>
    <dgm:pt modelId="{AF50993C-5699-40F9-A316-D4DAC092B566}">
      <dgm:prSet custT="1"/>
      <dgm:spPr/>
      <dgm:t>
        <a:bodyPr/>
        <a:lstStyle/>
        <a:p>
          <a:r>
            <a:rPr lang="en-US" sz="1900" dirty="0"/>
            <a:t>K</a:t>
          </a:r>
          <a:r>
            <a: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ey hypotheses: Hofstede's Cultural Aspects, High-Context vs. Low-Context Societies, and Cross-Cultural Adaptation Theory.</a:t>
          </a:r>
        </a:p>
      </dgm:t>
    </dgm:pt>
    <dgm:pt modelId="{2FB9CD3B-C2C3-4F16-A4A2-B96C4B47CDB7}" type="parTrans" cxnId="{0EDA12E2-62B8-4D32-956C-84E00D7191BB}">
      <dgm:prSet/>
      <dgm:spPr/>
      <dgm:t>
        <a:bodyPr/>
        <a:lstStyle/>
        <a:p>
          <a:endParaRPr lang="en-US"/>
        </a:p>
      </dgm:t>
    </dgm:pt>
    <dgm:pt modelId="{D8AD08B1-6095-489C-8999-9A0298861B21}" type="sibTrans" cxnId="{0EDA12E2-62B8-4D32-956C-84E00D7191BB}">
      <dgm:prSet/>
      <dgm:spPr/>
      <dgm:t>
        <a:bodyPr/>
        <a:lstStyle/>
        <a:p>
          <a:endParaRPr lang="en-US"/>
        </a:p>
      </dgm:t>
    </dgm:pt>
    <dgm:pt modelId="{69FE0710-8BEE-41ED-8B66-7122B7EE3C7C}">
      <dgm:prSet custT="1"/>
      <dgm:spPr/>
      <dgm:t>
        <a:bodyPr/>
        <a:lstStyle/>
        <a:p>
          <a:r>
            <a: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These theories give significant bits of knowledge into cultural disparities and communication styles among diverse societies (Jackson, 2018).</a:t>
          </a:r>
        </a:p>
      </dgm:t>
    </dgm:pt>
    <dgm:pt modelId="{04833F12-2765-492F-92F0-402825C4EDA2}" type="parTrans" cxnId="{A98BCEF9-C941-4667-B3C3-85414318895B}">
      <dgm:prSet/>
      <dgm:spPr/>
      <dgm:t>
        <a:bodyPr/>
        <a:lstStyle/>
        <a:p>
          <a:endParaRPr lang="en-US"/>
        </a:p>
      </dgm:t>
    </dgm:pt>
    <dgm:pt modelId="{70A7997C-B0AF-42C5-B670-7A6DFCA57AF5}" type="sibTrans" cxnId="{A98BCEF9-C941-4667-B3C3-85414318895B}">
      <dgm:prSet/>
      <dgm:spPr/>
      <dgm:t>
        <a:bodyPr/>
        <a:lstStyle/>
        <a:p>
          <a:endParaRPr lang="en-US"/>
        </a:p>
      </dgm:t>
    </dgm:pt>
    <dgm:pt modelId="{707D61B2-C003-41A6-8838-8908BADB24EC}">
      <dgm:prSet custT="1"/>
      <dgm:spPr/>
      <dgm:t>
        <a:bodyPr/>
        <a:lstStyle/>
        <a:p>
          <a:r>
            <a: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Managers and directors can apply these speculations to improve group working and advance effective collaboration. </a:t>
          </a:r>
        </a:p>
      </dgm:t>
    </dgm:pt>
    <dgm:pt modelId="{BEE3A0D9-A746-4431-9750-17FF3DA26FF0}" type="parTrans" cxnId="{BE384B8C-2FC4-4434-A82E-89A076A7F667}">
      <dgm:prSet/>
      <dgm:spPr/>
      <dgm:t>
        <a:bodyPr/>
        <a:lstStyle/>
        <a:p>
          <a:endParaRPr lang="en-US"/>
        </a:p>
      </dgm:t>
    </dgm:pt>
    <dgm:pt modelId="{5984D580-E78C-4E6D-ADD9-ECF82746855E}" type="sibTrans" cxnId="{BE384B8C-2FC4-4434-A82E-89A076A7F667}">
      <dgm:prSet/>
      <dgm:spPr/>
      <dgm:t>
        <a:bodyPr/>
        <a:lstStyle/>
        <a:p>
          <a:endParaRPr lang="en-US"/>
        </a:p>
      </dgm:t>
    </dgm:pt>
    <dgm:pt modelId="{42DA4626-F040-4792-967E-CF14ADDD6863}" type="pres">
      <dgm:prSet presAssocID="{BFE7C95A-94A9-40ED-86B8-13F24BD794E4}" presName="matrix" presStyleCnt="0">
        <dgm:presLayoutVars>
          <dgm:chMax val="1"/>
          <dgm:dir/>
          <dgm:resizeHandles val="exact"/>
        </dgm:presLayoutVars>
      </dgm:prSet>
      <dgm:spPr/>
    </dgm:pt>
    <dgm:pt modelId="{E7869AC9-BC7A-42C1-A41A-9112B63B0793}" type="pres">
      <dgm:prSet presAssocID="{BFE7C95A-94A9-40ED-86B8-13F24BD794E4}" presName="diamond" presStyleLbl="bgShp" presStyleIdx="0" presStyleCnt="1"/>
      <dgm:spPr/>
    </dgm:pt>
    <dgm:pt modelId="{35077AC5-7F6B-42EE-AA1E-F1FB1BC7359A}" type="pres">
      <dgm:prSet presAssocID="{BFE7C95A-94A9-40ED-86B8-13F24BD794E4}" presName="quad1" presStyleLbl="node1" presStyleIdx="0" presStyleCnt="4" custScaleY="117178">
        <dgm:presLayoutVars>
          <dgm:chMax val="0"/>
          <dgm:chPref val="0"/>
          <dgm:bulletEnabled val="1"/>
        </dgm:presLayoutVars>
      </dgm:prSet>
      <dgm:spPr/>
    </dgm:pt>
    <dgm:pt modelId="{9C9365AF-84BB-4344-AA20-F59DF0CE289E}" type="pres">
      <dgm:prSet presAssocID="{BFE7C95A-94A9-40ED-86B8-13F24BD794E4}" presName="quad2" presStyleLbl="node1" presStyleIdx="1" presStyleCnt="4" custScaleY="118346">
        <dgm:presLayoutVars>
          <dgm:chMax val="0"/>
          <dgm:chPref val="0"/>
          <dgm:bulletEnabled val="1"/>
        </dgm:presLayoutVars>
      </dgm:prSet>
      <dgm:spPr/>
    </dgm:pt>
    <dgm:pt modelId="{D451EC18-6852-40D1-B83B-13240CFA2D5C}" type="pres">
      <dgm:prSet presAssocID="{BFE7C95A-94A9-40ED-86B8-13F24BD794E4}" presName="quad3" presStyleLbl="node1" presStyleIdx="2" presStyleCnt="4" custScaleY="113672" custLinFactNeighborX="2336" custLinFactNeighborY="11682">
        <dgm:presLayoutVars>
          <dgm:chMax val="0"/>
          <dgm:chPref val="0"/>
          <dgm:bulletEnabled val="1"/>
        </dgm:presLayoutVars>
      </dgm:prSet>
      <dgm:spPr/>
    </dgm:pt>
    <dgm:pt modelId="{F14897A0-D2F5-4625-B6BE-1E516A1EFA8D}" type="pres">
      <dgm:prSet presAssocID="{BFE7C95A-94A9-40ED-86B8-13F24BD794E4}" presName="quad4" presStyleLbl="node1" presStyleIdx="3" presStyleCnt="4" custScaleY="111780" custLinFactNeighborX="1168" custLinFactNeighborY="10876">
        <dgm:presLayoutVars>
          <dgm:chMax val="0"/>
          <dgm:chPref val="0"/>
          <dgm:bulletEnabled val="1"/>
        </dgm:presLayoutVars>
      </dgm:prSet>
      <dgm:spPr/>
    </dgm:pt>
  </dgm:ptLst>
  <dgm:cxnLst>
    <dgm:cxn modelId="{FDD38003-1590-48A4-9C57-2D0F0E0B14A2}" srcId="{BFE7C95A-94A9-40ED-86B8-13F24BD794E4}" destId="{86275337-3AD7-4018-9323-9B662F4B54A6}" srcOrd="0" destOrd="0" parTransId="{FB165A34-B1F9-442F-A5C2-6AD1F54EFB4F}" sibTransId="{EDD495F4-20DD-470C-9F47-A335DC034418}"/>
    <dgm:cxn modelId="{C1FD034E-289B-41BB-83D9-00FF007CA060}" type="presOf" srcId="{69FE0710-8BEE-41ED-8B66-7122B7EE3C7C}" destId="{D451EC18-6852-40D1-B83B-13240CFA2D5C}" srcOrd="0" destOrd="0" presId="urn:microsoft.com/office/officeart/2005/8/layout/matrix3"/>
    <dgm:cxn modelId="{16557154-C12C-4E83-8B49-5E35FE1C071A}" type="presOf" srcId="{BFE7C95A-94A9-40ED-86B8-13F24BD794E4}" destId="{42DA4626-F040-4792-967E-CF14ADDD6863}" srcOrd="0" destOrd="0" presId="urn:microsoft.com/office/officeart/2005/8/layout/matrix3"/>
    <dgm:cxn modelId="{978D507E-E212-417B-BA47-AE7AAF97BC26}" type="presOf" srcId="{86275337-3AD7-4018-9323-9B662F4B54A6}" destId="{35077AC5-7F6B-42EE-AA1E-F1FB1BC7359A}" srcOrd="0" destOrd="0" presId="urn:microsoft.com/office/officeart/2005/8/layout/matrix3"/>
    <dgm:cxn modelId="{BE384B8C-2FC4-4434-A82E-89A076A7F667}" srcId="{BFE7C95A-94A9-40ED-86B8-13F24BD794E4}" destId="{707D61B2-C003-41A6-8838-8908BADB24EC}" srcOrd="3" destOrd="0" parTransId="{BEE3A0D9-A746-4431-9750-17FF3DA26FF0}" sibTransId="{5984D580-E78C-4E6D-ADD9-ECF82746855E}"/>
    <dgm:cxn modelId="{26C24F9A-4BE5-4007-A6D5-154BDB96A387}" type="presOf" srcId="{707D61B2-C003-41A6-8838-8908BADB24EC}" destId="{F14897A0-D2F5-4625-B6BE-1E516A1EFA8D}" srcOrd="0" destOrd="0" presId="urn:microsoft.com/office/officeart/2005/8/layout/matrix3"/>
    <dgm:cxn modelId="{0EDA12E2-62B8-4D32-956C-84E00D7191BB}" srcId="{BFE7C95A-94A9-40ED-86B8-13F24BD794E4}" destId="{AF50993C-5699-40F9-A316-D4DAC092B566}" srcOrd="1" destOrd="0" parTransId="{2FB9CD3B-C2C3-4F16-A4A2-B96C4B47CDB7}" sibTransId="{D8AD08B1-6095-489C-8999-9A0298861B21}"/>
    <dgm:cxn modelId="{33230EF3-018E-44B3-8782-9F8F2FA2A04F}" type="presOf" srcId="{AF50993C-5699-40F9-A316-D4DAC092B566}" destId="{9C9365AF-84BB-4344-AA20-F59DF0CE289E}" srcOrd="0" destOrd="0" presId="urn:microsoft.com/office/officeart/2005/8/layout/matrix3"/>
    <dgm:cxn modelId="{A98BCEF9-C941-4667-B3C3-85414318895B}" srcId="{BFE7C95A-94A9-40ED-86B8-13F24BD794E4}" destId="{69FE0710-8BEE-41ED-8B66-7122B7EE3C7C}" srcOrd="2" destOrd="0" parTransId="{04833F12-2765-492F-92F0-402825C4EDA2}" sibTransId="{70A7997C-B0AF-42C5-B670-7A6DFCA57AF5}"/>
    <dgm:cxn modelId="{EAA60EE6-D8FD-4CAD-A061-B82483FAB66E}" type="presParOf" srcId="{42DA4626-F040-4792-967E-CF14ADDD6863}" destId="{E7869AC9-BC7A-42C1-A41A-9112B63B0793}" srcOrd="0" destOrd="0" presId="urn:microsoft.com/office/officeart/2005/8/layout/matrix3"/>
    <dgm:cxn modelId="{CD248C54-CBE2-49B7-96A2-E7EAAC67F23B}" type="presParOf" srcId="{42DA4626-F040-4792-967E-CF14ADDD6863}" destId="{35077AC5-7F6B-42EE-AA1E-F1FB1BC7359A}" srcOrd="1" destOrd="0" presId="urn:microsoft.com/office/officeart/2005/8/layout/matrix3"/>
    <dgm:cxn modelId="{8C6A67D3-C3CC-460B-9756-A6228B8FAAE3}" type="presParOf" srcId="{42DA4626-F040-4792-967E-CF14ADDD6863}" destId="{9C9365AF-84BB-4344-AA20-F59DF0CE289E}" srcOrd="2" destOrd="0" presId="urn:microsoft.com/office/officeart/2005/8/layout/matrix3"/>
    <dgm:cxn modelId="{5D425BB7-66EC-455D-A01D-A24E8FF2B5D3}" type="presParOf" srcId="{42DA4626-F040-4792-967E-CF14ADDD6863}" destId="{D451EC18-6852-40D1-B83B-13240CFA2D5C}" srcOrd="3" destOrd="0" presId="urn:microsoft.com/office/officeart/2005/8/layout/matrix3"/>
    <dgm:cxn modelId="{0C32B9C2-8059-473B-AD93-9130FD1B1AB8}" type="presParOf" srcId="{42DA4626-F040-4792-967E-CF14ADDD6863}" destId="{F14897A0-D2F5-4625-B6BE-1E516A1EFA8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A5A9B9-2A30-45CA-B6FD-CE724277724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802A8F5-7FDD-49A4-8D37-0D26020B1A6B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Building trust is fundamental for effective joint ventures.</a:t>
          </a:r>
        </a:p>
      </dgm:t>
    </dgm:pt>
    <dgm:pt modelId="{B43C7A63-019B-4B74-8321-D1F8AE7A452A}" type="parTrans" cxnId="{91F65F72-BF0F-4F40-A506-95B33DF12239}">
      <dgm:prSet/>
      <dgm:spPr/>
      <dgm:t>
        <a:bodyPr/>
        <a:lstStyle/>
        <a:p>
          <a:endParaRPr lang="en-US"/>
        </a:p>
      </dgm:t>
    </dgm:pt>
    <dgm:pt modelId="{3654CEBE-4015-41B0-8464-83A1426390E8}" type="sibTrans" cxnId="{91F65F72-BF0F-4F40-A506-95B33DF12239}">
      <dgm:prSet/>
      <dgm:spPr/>
      <dgm:t>
        <a:bodyPr/>
        <a:lstStyle/>
        <a:p>
          <a:endParaRPr lang="en-US"/>
        </a:p>
      </dgm:t>
    </dgm:pt>
    <dgm:pt modelId="{648A32A9-AE2B-43AC-9DB4-F0F09B65506E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Cultural differences can influence the trust-building process (</a:t>
          </a:r>
          <a:r>
            <a: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Smith et al., 2020)</a:t>
          </a:r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</dgm:t>
    </dgm:pt>
    <dgm:pt modelId="{3CEC7EAA-E500-44D2-BF21-C9B7966DBED8}" type="parTrans" cxnId="{55FFB22C-04BB-4369-A172-09DF0AB1BBF3}">
      <dgm:prSet/>
      <dgm:spPr/>
      <dgm:t>
        <a:bodyPr/>
        <a:lstStyle/>
        <a:p>
          <a:endParaRPr lang="en-US"/>
        </a:p>
      </dgm:t>
    </dgm:pt>
    <dgm:pt modelId="{A376E5FA-0332-482C-9211-83C3CF8D9F1E}" type="sibTrans" cxnId="{55FFB22C-04BB-4369-A172-09DF0AB1BBF3}">
      <dgm:prSet/>
      <dgm:spPr/>
      <dgm:t>
        <a:bodyPr/>
        <a:lstStyle/>
        <a:p>
          <a:endParaRPr lang="en-US"/>
        </a:p>
      </dgm:t>
    </dgm:pt>
    <dgm:pt modelId="{15CDB227-D69F-4C37-8289-82B6D45F48A6}">
      <dgm:prSet/>
      <dgm:spPr/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Procedures to establish trust and affinity include undivided attention, mutual respect, and respecting responsibilities.</a:t>
          </a:r>
        </a:p>
      </dgm:t>
    </dgm:pt>
    <dgm:pt modelId="{9EBA0565-08C5-42C2-85AC-59B514D85D80}" type="parTrans" cxnId="{408A485D-F6B4-4591-B851-4AD5E965431E}">
      <dgm:prSet/>
      <dgm:spPr/>
      <dgm:t>
        <a:bodyPr/>
        <a:lstStyle/>
        <a:p>
          <a:endParaRPr lang="en-US"/>
        </a:p>
      </dgm:t>
    </dgm:pt>
    <dgm:pt modelId="{20CE6D80-FBB5-45FF-A1ED-DFC58F3733EB}" type="sibTrans" cxnId="{408A485D-F6B4-4591-B851-4AD5E965431E}">
      <dgm:prSet/>
      <dgm:spPr/>
      <dgm:t>
        <a:bodyPr/>
        <a:lstStyle/>
        <a:p>
          <a:endParaRPr lang="en-US"/>
        </a:p>
      </dgm:t>
    </dgm:pt>
    <dgm:pt modelId="{A0993C83-4421-439B-85EC-4AB26F0EF721}">
      <dgm:prSet custT="1"/>
      <dgm:spPr/>
      <dgm:t>
        <a:bodyPr/>
        <a:lstStyle/>
        <a:p>
          <a:r>
            <a:rPr lang="en-US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Leaders should know that trust might be established diversely in various societies. Mutual respect, undivided attention and respecting responsibilities are key variables in building trust in any intercultural setting (</a:t>
          </a:r>
          <a:r>
            <a:rPr lang="en-US" sz="16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Gudykunst</a:t>
          </a:r>
          <a:r>
            <a:rPr lang="en-US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and Kim, 2017).</a:t>
          </a:r>
        </a:p>
      </dgm:t>
    </dgm:pt>
    <dgm:pt modelId="{647AAFC2-0501-4392-9C51-F036B40807DC}" type="parTrans" cxnId="{2D16CFDF-6332-4355-954F-8A56280FF8C8}">
      <dgm:prSet/>
      <dgm:spPr/>
      <dgm:t>
        <a:bodyPr/>
        <a:lstStyle/>
        <a:p>
          <a:endParaRPr lang="en-US"/>
        </a:p>
      </dgm:t>
    </dgm:pt>
    <dgm:pt modelId="{1358DDFF-FF04-4C3B-8839-D80A84F36FEE}" type="sibTrans" cxnId="{2D16CFDF-6332-4355-954F-8A56280FF8C8}">
      <dgm:prSet/>
      <dgm:spPr/>
      <dgm:t>
        <a:bodyPr/>
        <a:lstStyle/>
        <a:p>
          <a:endParaRPr lang="en-US"/>
        </a:p>
      </dgm:t>
    </dgm:pt>
    <dgm:pt modelId="{9817E6C2-9B8C-4477-BF2B-BD2AD14B4330}" type="pres">
      <dgm:prSet presAssocID="{8FA5A9B9-2A30-45CA-B6FD-CE724277724B}" presName="linear" presStyleCnt="0">
        <dgm:presLayoutVars>
          <dgm:animLvl val="lvl"/>
          <dgm:resizeHandles val="exact"/>
        </dgm:presLayoutVars>
      </dgm:prSet>
      <dgm:spPr/>
    </dgm:pt>
    <dgm:pt modelId="{E769C824-241D-41FC-82C6-8C02375906EA}" type="pres">
      <dgm:prSet presAssocID="{C802A8F5-7FDD-49A4-8D37-0D26020B1A6B}" presName="parentText" presStyleLbl="node1" presStyleIdx="0" presStyleCnt="4" custLinFactY="-1056" custLinFactNeighborX="-1774" custLinFactNeighborY="-100000">
        <dgm:presLayoutVars>
          <dgm:chMax val="0"/>
          <dgm:bulletEnabled val="1"/>
        </dgm:presLayoutVars>
      </dgm:prSet>
      <dgm:spPr/>
    </dgm:pt>
    <dgm:pt modelId="{B470CB65-8D8A-4884-8F20-7A61D9EE7810}" type="pres">
      <dgm:prSet presAssocID="{3654CEBE-4015-41B0-8464-83A1426390E8}" presName="spacer" presStyleCnt="0"/>
      <dgm:spPr/>
    </dgm:pt>
    <dgm:pt modelId="{F68FD83F-3595-4EDE-B7BB-B6551CB89F00}" type="pres">
      <dgm:prSet presAssocID="{648A32A9-AE2B-43AC-9DB4-F0F09B6550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90F1890-701A-46C1-8C93-D9F312172A75}" type="pres">
      <dgm:prSet presAssocID="{A376E5FA-0332-482C-9211-83C3CF8D9F1E}" presName="spacer" presStyleCnt="0"/>
      <dgm:spPr/>
    </dgm:pt>
    <dgm:pt modelId="{1F8E7240-DA6A-4F73-A9A9-C60D02B97005}" type="pres">
      <dgm:prSet presAssocID="{15CDB227-D69F-4C37-8289-82B6D45F48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F482B3F-81A7-446F-AC71-AB366821D584}" type="pres">
      <dgm:prSet presAssocID="{20CE6D80-FBB5-45FF-A1ED-DFC58F3733EB}" presName="spacer" presStyleCnt="0"/>
      <dgm:spPr/>
    </dgm:pt>
    <dgm:pt modelId="{0BB2B9E7-23EB-4747-A35B-3216FBA0F47D}" type="pres">
      <dgm:prSet presAssocID="{A0993C83-4421-439B-85EC-4AB26F0EF72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B1AE00E-FD1F-4801-8D8F-0729A6FFAE8C}" type="presOf" srcId="{15CDB227-D69F-4C37-8289-82B6D45F48A6}" destId="{1F8E7240-DA6A-4F73-A9A9-C60D02B97005}" srcOrd="0" destOrd="0" presId="urn:microsoft.com/office/officeart/2005/8/layout/vList2"/>
    <dgm:cxn modelId="{0988B719-3AD6-4ACA-92B0-5D43E86E31C1}" type="presOf" srcId="{C802A8F5-7FDD-49A4-8D37-0D26020B1A6B}" destId="{E769C824-241D-41FC-82C6-8C02375906EA}" srcOrd="0" destOrd="0" presId="urn:microsoft.com/office/officeart/2005/8/layout/vList2"/>
    <dgm:cxn modelId="{55FFB22C-04BB-4369-A172-09DF0AB1BBF3}" srcId="{8FA5A9B9-2A30-45CA-B6FD-CE724277724B}" destId="{648A32A9-AE2B-43AC-9DB4-F0F09B65506E}" srcOrd="1" destOrd="0" parTransId="{3CEC7EAA-E500-44D2-BF21-C9B7966DBED8}" sibTransId="{A376E5FA-0332-482C-9211-83C3CF8D9F1E}"/>
    <dgm:cxn modelId="{408A485D-F6B4-4591-B851-4AD5E965431E}" srcId="{8FA5A9B9-2A30-45CA-B6FD-CE724277724B}" destId="{15CDB227-D69F-4C37-8289-82B6D45F48A6}" srcOrd="2" destOrd="0" parTransId="{9EBA0565-08C5-42C2-85AC-59B514D85D80}" sibTransId="{20CE6D80-FBB5-45FF-A1ED-DFC58F3733EB}"/>
    <dgm:cxn modelId="{91F65F72-BF0F-4F40-A506-95B33DF12239}" srcId="{8FA5A9B9-2A30-45CA-B6FD-CE724277724B}" destId="{C802A8F5-7FDD-49A4-8D37-0D26020B1A6B}" srcOrd="0" destOrd="0" parTransId="{B43C7A63-019B-4B74-8321-D1F8AE7A452A}" sibTransId="{3654CEBE-4015-41B0-8464-83A1426390E8}"/>
    <dgm:cxn modelId="{0371B452-5952-4CAC-B083-678553340F92}" type="presOf" srcId="{8FA5A9B9-2A30-45CA-B6FD-CE724277724B}" destId="{9817E6C2-9B8C-4477-BF2B-BD2AD14B4330}" srcOrd="0" destOrd="0" presId="urn:microsoft.com/office/officeart/2005/8/layout/vList2"/>
    <dgm:cxn modelId="{152B3874-C54F-47DF-863C-B2A0EB78C495}" type="presOf" srcId="{A0993C83-4421-439B-85EC-4AB26F0EF721}" destId="{0BB2B9E7-23EB-4747-A35B-3216FBA0F47D}" srcOrd="0" destOrd="0" presId="urn:microsoft.com/office/officeart/2005/8/layout/vList2"/>
    <dgm:cxn modelId="{6335BECE-3DB6-4E04-9E13-80D4A0D53345}" type="presOf" srcId="{648A32A9-AE2B-43AC-9DB4-F0F09B65506E}" destId="{F68FD83F-3595-4EDE-B7BB-B6551CB89F00}" srcOrd="0" destOrd="0" presId="urn:microsoft.com/office/officeart/2005/8/layout/vList2"/>
    <dgm:cxn modelId="{2D16CFDF-6332-4355-954F-8A56280FF8C8}" srcId="{8FA5A9B9-2A30-45CA-B6FD-CE724277724B}" destId="{A0993C83-4421-439B-85EC-4AB26F0EF721}" srcOrd="3" destOrd="0" parTransId="{647AAFC2-0501-4392-9C51-F036B40807DC}" sibTransId="{1358DDFF-FF04-4C3B-8839-D80A84F36FEE}"/>
    <dgm:cxn modelId="{EB96FCFF-F715-4B1A-A5EE-9FE7A2350E80}" type="presParOf" srcId="{9817E6C2-9B8C-4477-BF2B-BD2AD14B4330}" destId="{E769C824-241D-41FC-82C6-8C02375906EA}" srcOrd="0" destOrd="0" presId="urn:microsoft.com/office/officeart/2005/8/layout/vList2"/>
    <dgm:cxn modelId="{E0807D98-0347-4047-90BA-49786DA22D1D}" type="presParOf" srcId="{9817E6C2-9B8C-4477-BF2B-BD2AD14B4330}" destId="{B470CB65-8D8A-4884-8F20-7A61D9EE7810}" srcOrd="1" destOrd="0" presId="urn:microsoft.com/office/officeart/2005/8/layout/vList2"/>
    <dgm:cxn modelId="{AE4FA38F-4893-49F9-8642-BD764FEC3B25}" type="presParOf" srcId="{9817E6C2-9B8C-4477-BF2B-BD2AD14B4330}" destId="{F68FD83F-3595-4EDE-B7BB-B6551CB89F00}" srcOrd="2" destOrd="0" presId="urn:microsoft.com/office/officeart/2005/8/layout/vList2"/>
    <dgm:cxn modelId="{63EB4E00-11B8-4234-A979-DA5394006CF6}" type="presParOf" srcId="{9817E6C2-9B8C-4477-BF2B-BD2AD14B4330}" destId="{D90F1890-701A-46C1-8C93-D9F312172A75}" srcOrd="3" destOrd="0" presId="urn:microsoft.com/office/officeart/2005/8/layout/vList2"/>
    <dgm:cxn modelId="{8453E5CD-09AC-4AF8-A403-3CD5BDE4EE18}" type="presParOf" srcId="{9817E6C2-9B8C-4477-BF2B-BD2AD14B4330}" destId="{1F8E7240-DA6A-4F73-A9A9-C60D02B97005}" srcOrd="4" destOrd="0" presId="urn:microsoft.com/office/officeart/2005/8/layout/vList2"/>
    <dgm:cxn modelId="{9E0678F5-244A-4BCC-83C3-BE6FA7828BFC}" type="presParOf" srcId="{9817E6C2-9B8C-4477-BF2B-BD2AD14B4330}" destId="{2F482B3F-81A7-446F-AC71-AB366821D584}" srcOrd="5" destOrd="0" presId="urn:microsoft.com/office/officeart/2005/8/layout/vList2"/>
    <dgm:cxn modelId="{2B2C5B42-A26A-4ED1-A4E6-A9863A130AFE}" type="presParOf" srcId="{9817E6C2-9B8C-4477-BF2B-BD2AD14B4330}" destId="{0BB2B9E7-23EB-4747-A35B-3216FBA0F47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E66701-6AE9-4A07-97D1-D34C05D1C6D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164D45E1-4257-4304-9821-E679B12D7278}">
      <dgm:prSet custT="1"/>
      <dgm:spPr/>
      <dgm:t>
        <a:bodyPr/>
        <a:lstStyle/>
        <a:p>
          <a:r>
            <a: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Language barriers can impact viable communication in joint ventures (Chen and Lv., 2018).</a:t>
          </a:r>
        </a:p>
      </dgm:t>
    </dgm:pt>
    <dgm:pt modelId="{00520AC2-1A7C-4542-B1CA-2C0C8ECAF1D9}" type="parTrans" cxnId="{99A8EFC1-B0EA-420F-8372-B4E018F60341}">
      <dgm:prSet/>
      <dgm:spPr/>
      <dgm:t>
        <a:bodyPr/>
        <a:lstStyle/>
        <a:p>
          <a:endParaRPr lang="en-US"/>
        </a:p>
      </dgm:t>
    </dgm:pt>
    <dgm:pt modelId="{654AC34C-DE5F-4042-AA09-9B91B3AE54F3}" type="sibTrans" cxnId="{99A8EFC1-B0EA-420F-8372-B4E018F60341}">
      <dgm:prSet/>
      <dgm:spPr/>
      <dgm:t>
        <a:bodyPr/>
        <a:lstStyle/>
        <a:p>
          <a:endParaRPr lang="en-US"/>
        </a:p>
      </dgm:t>
    </dgm:pt>
    <dgm:pt modelId="{C6149839-3E47-413A-BA83-ACB3715401D5}">
      <dgm:prSet custT="1"/>
      <dgm:spPr/>
      <dgm:t>
        <a:bodyPr/>
        <a:lstStyle/>
        <a:p>
          <a:r>
            <a: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Offer language  training to employees and representatives to further develop their language capability.</a:t>
          </a:r>
        </a:p>
      </dgm:t>
    </dgm:pt>
    <dgm:pt modelId="{DED8BCCD-ECB6-4FC8-99E7-D4F415DA4C7E}" type="parTrans" cxnId="{90AA3111-5638-4A70-A2CA-17FFE2142C6B}">
      <dgm:prSet/>
      <dgm:spPr/>
      <dgm:t>
        <a:bodyPr/>
        <a:lstStyle/>
        <a:p>
          <a:endParaRPr lang="en-US"/>
        </a:p>
      </dgm:t>
    </dgm:pt>
    <dgm:pt modelId="{4377E804-7349-4F17-91BC-94FCDF9E18E7}" type="sibTrans" cxnId="{90AA3111-5638-4A70-A2CA-17FFE2142C6B}">
      <dgm:prSet/>
      <dgm:spPr/>
      <dgm:t>
        <a:bodyPr/>
        <a:lstStyle/>
        <a:p>
          <a:endParaRPr lang="en-US"/>
        </a:p>
      </dgm:t>
    </dgm:pt>
    <dgm:pt modelId="{C27A7BDD-ADF1-42C2-82CD-48D45CCCF87A}">
      <dgm:prSet custT="1"/>
      <dgm:spPr/>
      <dgm:t>
        <a:bodyPr/>
        <a:lstStyle/>
        <a:p>
          <a:r>
            <a: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</dgm:t>
    </dgm:pt>
    <dgm:pt modelId="{9784E243-6D9F-4B42-B200-E2CC35D1C614}" type="parTrans" cxnId="{BBA87F74-AC5E-463A-BC9E-F074FD92D16F}">
      <dgm:prSet/>
      <dgm:spPr/>
      <dgm:t>
        <a:bodyPr/>
        <a:lstStyle/>
        <a:p>
          <a:endParaRPr lang="en-US"/>
        </a:p>
      </dgm:t>
    </dgm:pt>
    <dgm:pt modelId="{04B4D9A5-177A-431A-829A-1B2F0837ABD6}" type="sibTrans" cxnId="{BBA87F74-AC5E-463A-BC9E-F074FD92D16F}">
      <dgm:prSet/>
      <dgm:spPr/>
      <dgm:t>
        <a:bodyPr/>
        <a:lstStyle/>
        <a:p>
          <a:endParaRPr lang="en-US"/>
        </a:p>
      </dgm:t>
    </dgm:pt>
    <dgm:pt modelId="{A44524DA-6FED-48CB-91FB-D39B7C74649C}">
      <dgm:prSet custT="1"/>
      <dgm:spPr/>
      <dgm:t>
        <a:bodyPr/>
        <a:lstStyle/>
        <a:p>
          <a:r>
            <a:rPr lang="en-US" sz="20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Utilizing professional interpreters can help provide accurate understanding and prevent misunderstandings (Samovar et al., 2019).</a:t>
          </a:r>
        </a:p>
      </dgm:t>
    </dgm:pt>
    <dgm:pt modelId="{7DA0751D-9ACE-40CC-9B18-0774E0F47F36}" type="parTrans" cxnId="{BC440A89-3D0A-40C8-9A62-FD4EF76601AD}">
      <dgm:prSet/>
      <dgm:spPr/>
      <dgm:t>
        <a:bodyPr/>
        <a:lstStyle/>
        <a:p>
          <a:endParaRPr lang="en-US"/>
        </a:p>
      </dgm:t>
    </dgm:pt>
    <dgm:pt modelId="{47D01980-F21B-4515-B61F-E7AFE2B084C8}" type="sibTrans" cxnId="{BC440A89-3D0A-40C8-9A62-FD4EF76601AD}">
      <dgm:prSet/>
      <dgm:spPr/>
      <dgm:t>
        <a:bodyPr/>
        <a:lstStyle/>
        <a:p>
          <a:endParaRPr lang="en-US"/>
        </a:p>
      </dgm:t>
    </dgm:pt>
    <dgm:pt modelId="{B541B104-A8A4-46CD-8BE1-A3948A501A36}" type="pres">
      <dgm:prSet presAssocID="{DBE66701-6AE9-4A07-97D1-D34C05D1C6DB}" presName="root" presStyleCnt="0">
        <dgm:presLayoutVars>
          <dgm:dir/>
          <dgm:resizeHandles val="exact"/>
        </dgm:presLayoutVars>
      </dgm:prSet>
      <dgm:spPr/>
    </dgm:pt>
    <dgm:pt modelId="{99461D69-E0E4-4F27-8D32-20AFB5BC4E28}" type="pres">
      <dgm:prSet presAssocID="{164D45E1-4257-4304-9821-E679B12D7278}" presName="compNode" presStyleCnt="0"/>
      <dgm:spPr/>
    </dgm:pt>
    <dgm:pt modelId="{1A460C8E-5B4D-400E-8969-DF4A78BF56F1}" type="pres">
      <dgm:prSet presAssocID="{164D45E1-4257-4304-9821-E679B12D727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D2B9D92-C37B-43B0-BC31-C0BC48CBB1C0}" type="pres">
      <dgm:prSet presAssocID="{164D45E1-4257-4304-9821-E679B12D7278}" presName="spaceRect" presStyleCnt="0"/>
      <dgm:spPr/>
    </dgm:pt>
    <dgm:pt modelId="{3DC284E3-A0BE-4C0B-AAEC-D55881972FC8}" type="pres">
      <dgm:prSet presAssocID="{164D45E1-4257-4304-9821-E679B12D7278}" presName="textRect" presStyleLbl="revTx" presStyleIdx="0" presStyleCnt="4">
        <dgm:presLayoutVars>
          <dgm:chMax val="1"/>
          <dgm:chPref val="1"/>
        </dgm:presLayoutVars>
      </dgm:prSet>
      <dgm:spPr/>
    </dgm:pt>
    <dgm:pt modelId="{68CF7E3F-B290-49C7-8660-62A4E2226155}" type="pres">
      <dgm:prSet presAssocID="{654AC34C-DE5F-4042-AA09-9B91B3AE54F3}" presName="sibTrans" presStyleCnt="0"/>
      <dgm:spPr/>
    </dgm:pt>
    <dgm:pt modelId="{6D5F99F0-449D-4034-A1B6-53B6FFF09C6D}" type="pres">
      <dgm:prSet presAssocID="{C6149839-3E47-413A-BA83-ACB3715401D5}" presName="compNode" presStyleCnt="0"/>
      <dgm:spPr/>
    </dgm:pt>
    <dgm:pt modelId="{28D8488A-836E-4DA8-90B4-F2315DDB1432}" type="pres">
      <dgm:prSet presAssocID="{C6149839-3E47-413A-BA83-ACB3715401D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A5E22F1-0D32-4829-9822-CFDE7F189B98}" type="pres">
      <dgm:prSet presAssocID="{C6149839-3E47-413A-BA83-ACB3715401D5}" presName="spaceRect" presStyleCnt="0"/>
      <dgm:spPr/>
    </dgm:pt>
    <dgm:pt modelId="{A1FC37C6-90DB-4138-A9DA-D5C0F072C4AF}" type="pres">
      <dgm:prSet presAssocID="{C6149839-3E47-413A-BA83-ACB3715401D5}" presName="textRect" presStyleLbl="revTx" presStyleIdx="1" presStyleCnt="4">
        <dgm:presLayoutVars>
          <dgm:chMax val="1"/>
          <dgm:chPref val="1"/>
        </dgm:presLayoutVars>
      </dgm:prSet>
      <dgm:spPr/>
    </dgm:pt>
    <dgm:pt modelId="{12872703-5B2F-4C92-8814-2E4E7C066E7F}" type="pres">
      <dgm:prSet presAssocID="{4377E804-7349-4F17-91BC-94FCDF9E18E7}" presName="sibTrans" presStyleCnt="0"/>
      <dgm:spPr/>
    </dgm:pt>
    <dgm:pt modelId="{18F9A0AF-A0BE-4844-BF35-9BF630C63AFE}" type="pres">
      <dgm:prSet presAssocID="{C27A7BDD-ADF1-42C2-82CD-48D45CCCF87A}" presName="compNode" presStyleCnt="0"/>
      <dgm:spPr/>
    </dgm:pt>
    <dgm:pt modelId="{36CF476A-DC6C-44BA-BE89-94CED7936B58}" type="pres">
      <dgm:prSet presAssocID="{C27A7BDD-ADF1-42C2-82CD-48D45CCCF87A}" presName="iconRect" presStyleLbl="node1" presStyleIdx="2" presStyleCnt="4" custLinFactNeighborX="32668" custLinFactNeighborY="-53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0DD0D72-A932-42CB-90F7-F7DB79E8EC0A}" type="pres">
      <dgm:prSet presAssocID="{C27A7BDD-ADF1-42C2-82CD-48D45CCCF87A}" presName="spaceRect" presStyleCnt="0"/>
      <dgm:spPr/>
    </dgm:pt>
    <dgm:pt modelId="{6CA248BC-9C5E-430B-B23A-A62624EFD0B6}" type="pres">
      <dgm:prSet presAssocID="{C27A7BDD-ADF1-42C2-82CD-48D45CCCF87A}" presName="textRect" presStyleLbl="revTx" presStyleIdx="2" presStyleCnt="4">
        <dgm:presLayoutVars>
          <dgm:chMax val="1"/>
          <dgm:chPref val="1"/>
        </dgm:presLayoutVars>
      </dgm:prSet>
      <dgm:spPr/>
    </dgm:pt>
    <dgm:pt modelId="{6FC27AF4-7D4E-4A51-A686-5F40A85A4E5F}" type="pres">
      <dgm:prSet presAssocID="{04B4D9A5-177A-431A-829A-1B2F0837ABD6}" presName="sibTrans" presStyleCnt="0"/>
      <dgm:spPr/>
    </dgm:pt>
    <dgm:pt modelId="{5D4CFC5A-E1AF-48A0-B86D-9E190519ED31}" type="pres">
      <dgm:prSet presAssocID="{A44524DA-6FED-48CB-91FB-D39B7C74649C}" presName="compNode" presStyleCnt="0"/>
      <dgm:spPr/>
    </dgm:pt>
    <dgm:pt modelId="{6993CEAE-4F83-4B7A-80E6-8B0EABB34965}" type="pres">
      <dgm:prSet presAssocID="{A44524DA-6FED-48CB-91FB-D39B7C74649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d outline"/>
        </a:ext>
      </dgm:extLst>
    </dgm:pt>
    <dgm:pt modelId="{9D80CEEB-F726-4376-A499-5E5EF87263A3}" type="pres">
      <dgm:prSet presAssocID="{A44524DA-6FED-48CB-91FB-D39B7C74649C}" presName="spaceRect" presStyleCnt="0"/>
      <dgm:spPr/>
    </dgm:pt>
    <dgm:pt modelId="{7801F2E8-53A8-4B0F-85A8-9879F4E75B08}" type="pres">
      <dgm:prSet presAssocID="{A44524DA-6FED-48CB-91FB-D39B7C74649C}" presName="textRect" presStyleLbl="revTx" presStyleIdx="3" presStyleCnt="4" custLinFactNeighborX="-96902" custLinFactNeighborY="-9374">
        <dgm:presLayoutVars>
          <dgm:chMax val="1"/>
          <dgm:chPref val="1"/>
        </dgm:presLayoutVars>
      </dgm:prSet>
      <dgm:spPr/>
    </dgm:pt>
  </dgm:ptLst>
  <dgm:cxnLst>
    <dgm:cxn modelId="{90AA3111-5638-4A70-A2CA-17FFE2142C6B}" srcId="{DBE66701-6AE9-4A07-97D1-D34C05D1C6DB}" destId="{C6149839-3E47-413A-BA83-ACB3715401D5}" srcOrd="1" destOrd="0" parTransId="{DED8BCCD-ECB6-4FC8-99E7-D4F415DA4C7E}" sibTransId="{4377E804-7349-4F17-91BC-94FCDF9E18E7}"/>
    <dgm:cxn modelId="{FED89961-A56B-4FA8-8EA7-FC228F893A33}" type="presOf" srcId="{C6149839-3E47-413A-BA83-ACB3715401D5}" destId="{A1FC37C6-90DB-4138-A9DA-D5C0F072C4AF}" srcOrd="0" destOrd="0" presId="urn:microsoft.com/office/officeart/2018/2/layout/IconLabelList"/>
    <dgm:cxn modelId="{1EAE7B4F-D92D-428A-806F-3C6B5A343BF4}" type="presOf" srcId="{C27A7BDD-ADF1-42C2-82CD-48D45CCCF87A}" destId="{6CA248BC-9C5E-430B-B23A-A62624EFD0B6}" srcOrd="0" destOrd="0" presId="urn:microsoft.com/office/officeart/2018/2/layout/IconLabelList"/>
    <dgm:cxn modelId="{BBA87F74-AC5E-463A-BC9E-F074FD92D16F}" srcId="{DBE66701-6AE9-4A07-97D1-D34C05D1C6DB}" destId="{C27A7BDD-ADF1-42C2-82CD-48D45CCCF87A}" srcOrd="2" destOrd="0" parTransId="{9784E243-6D9F-4B42-B200-E2CC35D1C614}" sibTransId="{04B4D9A5-177A-431A-829A-1B2F0837ABD6}"/>
    <dgm:cxn modelId="{BC440A89-3D0A-40C8-9A62-FD4EF76601AD}" srcId="{DBE66701-6AE9-4A07-97D1-D34C05D1C6DB}" destId="{A44524DA-6FED-48CB-91FB-D39B7C74649C}" srcOrd="3" destOrd="0" parTransId="{7DA0751D-9ACE-40CC-9B18-0774E0F47F36}" sibTransId="{47D01980-F21B-4515-B61F-E7AFE2B084C8}"/>
    <dgm:cxn modelId="{8DF11197-A8D1-461A-BDA4-8211A66FD250}" type="presOf" srcId="{A44524DA-6FED-48CB-91FB-D39B7C74649C}" destId="{7801F2E8-53A8-4B0F-85A8-9879F4E75B08}" srcOrd="0" destOrd="0" presId="urn:microsoft.com/office/officeart/2018/2/layout/IconLabelList"/>
    <dgm:cxn modelId="{4FB052BB-8AF8-48E7-B015-46479B8B1392}" type="presOf" srcId="{DBE66701-6AE9-4A07-97D1-D34C05D1C6DB}" destId="{B541B104-A8A4-46CD-8BE1-A3948A501A36}" srcOrd="0" destOrd="0" presId="urn:microsoft.com/office/officeart/2018/2/layout/IconLabelList"/>
    <dgm:cxn modelId="{99A8EFC1-B0EA-420F-8372-B4E018F60341}" srcId="{DBE66701-6AE9-4A07-97D1-D34C05D1C6DB}" destId="{164D45E1-4257-4304-9821-E679B12D7278}" srcOrd="0" destOrd="0" parTransId="{00520AC2-1A7C-4542-B1CA-2C0C8ECAF1D9}" sibTransId="{654AC34C-DE5F-4042-AA09-9B91B3AE54F3}"/>
    <dgm:cxn modelId="{34332FF6-5478-4E22-9B54-8DB37D8ADAB2}" type="presOf" srcId="{164D45E1-4257-4304-9821-E679B12D7278}" destId="{3DC284E3-A0BE-4C0B-AAEC-D55881972FC8}" srcOrd="0" destOrd="0" presId="urn:microsoft.com/office/officeart/2018/2/layout/IconLabelList"/>
    <dgm:cxn modelId="{2D5E77CE-CC30-4E29-96BB-0297B056DB74}" type="presParOf" srcId="{B541B104-A8A4-46CD-8BE1-A3948A501A36}" destId="{99461D69-E0E4-4F27-8D32-20AFB5BC4E28}" srcOrd="0" destOrd="0" presId="urn:microsoft.com/office/officeart/2018/2/layout/IconLabelList"/>
    <dgm:cxn modelId="{24DB0339-5256-4EED-8ED1-2231530BF916}" type="presParOf" srcId="{99461D69-E0E4-4F27-8D32-20AFB5BC4E28}" destId="{1A460C8E-5B4D-400E-8969-DF4A78BF56F1}" srcOrd="0" destOrd="0" presId="urn:microsoft.com/office/officeart/2018/2/layout/IconLabelList"/>
    <dgm:cxn modelId="{4A3985C9-199B-4FC2-8F6F-982D4FA19DFB}" type="presParOf" srcId="{99461D69-E0E4-4F27-8D32-20AFB5BC4E28}" destId="{6D2B9D92-C37B-43B0-BC31-C0BC48CBB1C0}" srcOrd="1" destOrd="0" presId="urn:microsoft.com/office/officeart/2018/2/layout/IconLabelList"/>
    <dgm:cxn modelId="{61D5AA54-704B-4260-9402-0689C3A6D88B}" type="presParOf" srcId="{99461D69-E0E4-4F27-8D32-20AFB5BC4E28}" destId="{3DC284E3-A0BE-4C0B-AAEC-D55881972FC8}" srcOrd="2" destOrd="0" presId="urn:microsoft.com/office/officeart/2018/2/layout/IconLabelList"/>
    <dgm:cxn modelId="{FBA9F524-90C8-430A-8489-49B022AB6BEC}" type="presParOf" srcId="{B541B104-A8A4-46CD-8BE1-A3948A501A36}" destId="{68CF7E3F-B290-49C7-8660-62A4E2226155}" srcOrd="1" destOrd="0" presId="urn:microsoft.com/office/officeart/2018/2/layout/IconLabelList"/>
    <dgm:cxn modelId="{7A2008DF-77AE-4225-9E3B-CF5F8C239783}" type="presParOf" srcId="{B541B104-A8A4-46CD-8BE1-A3948A501A36}" destId="{6D5F99F0-449D-4034-A1B6-53B6FFF09C6D}" srcOrd="2" destOrd="0" presId="urn:microsoft.com/office/officeart/2018/2/layout/IconLabelList"/>
    <dgm:cxn modelId="{AC4E6D7F-0E7A-4E1F-8859-ACBA94F7681E}" type="presParOf" srcId="{6D5F99F0-449D-4034-A1B6-53B6FFF09C6D}" destId="{28D8488A-836E-4DA8-90B4-F2315DDB1432}" srcOrd="0" destOrd="0" presId="urn:microsoft.com/office/officeart/2018/2/layout/IconLabelList"/>
    <dgm:cxn modelId="{C192CD58-95DC-4EDA-81FD-40AC685EBA3A}" type="presParOf" srcId="{6D5F99F0-449D-4034-A1B6-53B6FFF09C6D}" destId="{AA5E22F1-0D32-4829-9822-CFDE7F189B98}" srcOrd="1" destOrd="0" presId="urn:microsoft.com/office/officeart/2018/2/layout/IconLabelList"/>
    <dgm:cxn modelId="{B2C5E753-98D4-4B41-83B0-347BDBDC9D63}" type="presParOf" srcId="{6D5F99F0-449D-4034-A1B6-53B6FFF09C6D}" destId="{A1FC37C6-90DB-4138-A9DA-D5C0F072C4AF}" srcOrd="2" destOrd="0" presId="urn:microsoft.com/office/officeart/2018/2/layout/IconLabelList"/>
    <dgm:cxn modelId="{812C057E-4ED6-40BB-8E80-D75A50413832}" type="presParOf" srcId="{B541B104-A8A4-46CD-8BE1-A3948A501A36}" destId="{12872703-5B2F-4C92-8814-2E4E7C066E7F}" srcOrd="3" destOrd="0" presId="urn:microsoft.com/office/officeart/2018/2/layout/IconLabelList"/>
    <dgm:cxn modelId="{68D25E37-2E01-4FAE-A557-2A83E6A2718A}" type="presParOf" srcId="{B541B104-A8A4-46CD-8BE1-A3948A501A36}" destId="{18F9A0AF-A0BE-4844-BF35-9BF630C63AFE}" srcOrd="4" destOrd="0" presId="urn:microsoft.com/office/officeart/2018/2/layout/IconLabelList"/>
    <dgm:cxn modelId="{F051BFE5-DBB2-4E14-97BD-3B481AAB4D45}" type="presParOf" srcId="{18F9A0AF-A0BE-4844-BF35-9BF630C63AFE}" destId="{36CF476A-DC6C-44BA-BE89-94CED7936B58}" srcOrd="0" destOrd="0" presId="urn:microsoft.com/office/officeart/2018/2/layout/IconLabelList"/>
    <dgm:cxn modelId="{3341F29D-CD6A-42F4-AD74-C1D79197A99E}" type="presParOf" srcId="{18F9A0AF-A0BE-4844-BF35-9BF630C63AFE}" destId="{C0DD0D72-A932-42CB-90F7-F7DB79E8EC0A}" srcOrd="1" destOrd="0" presId="urn:microsoft.com/office/officeart/2018/2/layout/IconLabelList"/>
    <dgm:cxn modelId="{43B837BA-A3FA-4F5C-946C-04C66E541697}" type="presParOf" srcId="{18F9A0AF-A0BE-4844-BF35-9BF630C63AFE}" destId="{6CA248BC-9C5E-430B-B23A-A62624EFD0B6}" srcOrd="2" destOrd="0" presId="urn:microsoft.com/office/officeart/2018/2/layout/IconLabelList"/>
    <dgm:cxn modelId="{EB813FD8-5BDF-4C9A-BDAA-A37728BFF9AB}" type="presParOf" srcId="{B541B104-A8A4-46CD-8BE1-A3948A501A36}" destId="{6FC27AF4-7D4E-4A51-A686-5F40A85A4E5F}" srcOrd="5" destOrd="0" presId="urn:microsoft.com/office/officeart/2018/2/layout/IconLabelList"/>
    <dgm:cxn modelId="{B9667A4A-71CD-4B76-AF37-AF4D682A45B0}" type="presParOf" srcId="{B541B104-A8A4-46CD-8BE1-A3948A501A36}" destId="{5D4CFC5A-E1AF-48A0-B86D-9E190519ED31}" srcOrd="6" destOrd="0" presId="urn:microsoft.com/office/officeart/2018/2/layout/IconLabelList"/>
    <dgm:cxn modelId="{3140D53A-99DA-4363-BCA8-5CE8B625DC42}" type="presParOf" srcId="{5D4CFC5A-E1AF-48A0-B86D-9E190519ED31}" destId="{6993CEAE-4F83-4B7A-80E6-8B0EABB34965}" srcOrd="0" destOrd="0" presId="urn:microsoft.com/office/officeart/2018/2/layout/IconLabelList"/>
    <dgm:cxn modelId="{18022909-72C0-4397-B0B0-B3906D229C1F}" type="presParOf" srcId="{5D4CFC5A-E1AF-48A0-B86D-9E190519ED31}" destId="{9D80CEEB-F726-4376-A499-5E5EF87263A3}" srcOrd="1" destOrd="0" presId="urn:microsoft.com/office/officeart/2018/2/layout/IconLabelList"/>
    <dgm:cxn modelId="{C10FF8B8-7EEC-478D-BC17-BBD184F9C6BF}" type="presParOf" srcId="{5D4CFC5A-E1AF-48A0-B86D-9E190519ED31}" destId="{7801F2E8-53A8-4B0F-85A8-9879F4E75B0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869AC9-BC7A-42C1-A41A-9112B63B0793}">
      <dsp:nvSpPr>
        <dsp:cNvPr id="0" name=""/>
        <dsp:cNvSpPr/>
      </dsp:nvSpPr>
      <dsp:spPr>
        <a:xfrm>
          <a:off x="214312" y="0"/>
          <a:ext cx="6272212" cy="627221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077AC5-7F6B-42EE-AA1E-F1FB1BC7359A}">
      <dsp:nvSpPr>
        <dsp:cNvPr id="0" name=""/>
        <dsp:cNvSpPr/>
      </dsp:nvSpPr>
      <dsp:spPr>
        <a:xfrm>
          <a:off x="810172" y="385759"/>
          <a:ext cx="2446162" cy="286636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Effective intercultural communication in a joint venture requires figuring out relevant theory</a:t>
          </a:r>
          <a:r>
            <a:rPr lang="en-US" sz="18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</dsp:txBody>
      <dsp:txXfrm>
        <a:off x="929584" y="505171"/>
        <a:ext cx="2207338" cy="2627540"/>
      </dsp:txXfrm>
    </dsp:sp>
    <dsp:sp modelId="{9C9365AF-84BB-4344-AA20-F59DF0CE289E}">
      <dsp:nvSpPr>
        <dsp:cNvPr id="0" name=""/>
        <dsp:cNvSpPr/>
      </dsp:nvSpPr>
      <dsp:spPr>
        <a:xfrm>
          <a:off x="3444501" y="371473"/>
          <a:ext cx="2446162" cy="28949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K</a:t>
          </a:r>
          <a:r>
            <a:rPr lang="en-US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ey hypotheses: Hofstede's Cultural Aspects, High-Context vs. Low-Context Societies, and Cross-Cultural Adaptation Theory.</a:t>
          </a:r>
        </a:p>
      </dsp:txBody>
      <dsp:txXfrm>
        <a:off x="3563913" y="490885"/>
        <a:ext cx="2207338" cy="2656111"/>
      </dsp:txXfrm>
    </dsp:sp>
    <dsp:sp modelId="{D451EC18-6852-40D1-B83B-13240CFA2D5C}">
      <dsp:nvSpPr>
        <dsp:cNvPr id="0" name=""/>
        <dsp:cNvSpPr/>
      </dsp:nvSpPr>
      <dsp:spPr>
        <a:xfrm>
          <a:off x="867315" y="3348730"/>
          <a:ext cx="2446162" cy="278060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These theories give significant bits of knowledge into cultural disparities and communication styles among diverse societies (Jackson, 2018).</a:t>
          </a:r>
        </a:p>
      </dsp:txBody>
      <dsp:txXfrm>
        <a:off x="986727" y="3468142"/>
        <a:ext cx="2207338" cy="2541778"/>
      </dsp:txXfrm>
    </dsp:sp>
    <dsp:sp modelId="{F14897A0-D2F5-4625-B6BE-1E516A1EFA8D}">
      <dsp:nvSpPr>
        <dsp:cNvPr id="0" name=""/>
        <dsp:cNvSpPr/>
      </dsp:nvSpPr>
      <dsp:spPr>
        <a:xfrm>
          <a:off x="3473072" y="3352154"/>
          <a:ext cx="2446162" cy="2734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Managers and directors can apply these speculations to improve group working and advance effective collaboration. </a:t>
          </a:r>
        </a:p>
      </dsp:txBody>
      <dsp:txXfrm>
        <a:off x="3592484" y="3471566"/>
        <a:ext cx="2207338" cy="24954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9C824-241D-41FC-82C6-8C02375906EA}">
      <dsp:nvSpPr>
        <dsp:cNvPr id="0" name=""/>
        <dsp:cNvSpPr/>
      </dsp:nvSpPr>
      <dsp:spPr>
        <a:xfrm>
          <a:off x="0" y="46523"/>
          <a:ext cx="5638800" cy="15644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Building trust is fundamental for effective joint ventures.</a:t>
          </a:r>
        </a:p>
      </dsp:txBody>
      <dsp:txXfrm>
        <a:off x="76371" y="122894"/>
        <a:ext cx="5486058" cy="1411717"/>
      </dsp:txXfrm>
    </dsp:sp>
    <dsp:sp modelId="{F68FD83F-3595-4EDE-B7BB-B6551CB89F00}">
      <dsp:nvSpPr>
        <dsp:cNvPr id="0" name=""/>
        <dsp:cNvSpPr/>
      </dsp:nvSpPr>
      <dsp:spPr>
        <a:xfrm>
          <a:off x="0" y="1759983"/>
          <a:ext cx="5638800" cy="1564459"/>
        </a:xfrm>
        <a:prstGeom prst="roundRect">
          <a:avLst/>
        </a:prstGeom>
        <a:solidFill>
          <a:schemeClr val="accent2">
            <a:hueOff val="843311"/>
            <a:satOff val="-15954"/>
            <a:lumOff val="-111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Cultural differences can influence the trust-building process (</a:t>
          </a:r>
          <a:r>
            <a:rPr lang="en-GB" sz="2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Smith et al., 2020)</a:t>
          </a:r>
          <a:r>
            <a:rPr lang="en-US" sz="2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</dsp:txBody>
      <dsp:txXfrm>
        <a:off x="76371" y="1836354"/>
        <a:ext cx="5486058" cy="1411717"/>
      </dsp:txXfrm>
    </dsp:sp>
    <dsp:sp modelId="{1F8E7240-DA6A-4F73-A9A9-C60D02B97005}">
      <dsp:nvSpPr>
        <dsp:cNvPr id="0" name=""/>
        <dsp:cNvSpPr/>
      </dsp:nvSpPr>
      <dsp:spPr>
        <a:xfrm>
          <a:off x="0" y="3390682"/>
          <a:ext cx="5638800" cy="1564459"/>
        </a:xfrm>
        <a:prstGeom prst="roundRect">
          <a:avLst/>
        </a:prstGeom>
        <a:solidFill>
          <a:schemeClr val="accent2">
            <a:hueOff val="1686623"/>
            <a:satOff val="-31908"/>
            <a:lumOff val="-22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Procedures to establish trust and affinity include undivided attention, mutual respect, and respecting responsibilities.</a:t>
          </a:r>
        </a:p>
      </dsp:txBody>
      <dsp:txXfrm>
        <a:off x="76371" y="3467053"/>
        <a:ext cx="5486058" cy="1411717"/>
      </dsp:txXfrm>
    </dsp:sp>
    <dsp:sp modelId="{0BB2B9E7-23EB-4747-A35B-3216FBA0F47D}">
      <dsp:nvSpPr>
        <dsp:cNvPr id="0" name=""/>
        <dsp:cNvSpPr/>
      </dsp:nvSpPr>
      <dsp:spPr>
        <a:xfrm>
          <a:off x="0" y="5021381"/>
          <a:ext cx="5638800" cy="1564459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Leaders should know that trust might be established diversely in various societies. Mutual respect, undivided attention and respecting responsibilities are key variables in building trust in any intercultural setting (</a:t>
          </a:r>
          <a:r>
            <a:rPr lang="en-US" sz="1600" kern="1200" dirty="0" err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Gudykunst</a:t>
          </a:r>
          <a:r>
            <a:rPr lang="en-US" sz="16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and Kim, 2017).</a:t>
          </a:r>
        </a:p>
      </dsp:txBody>
      <dsp:txXfrm>
        <a:off x="76371" y="5097752"/>
        <a:ext cx="5486058" cy="14117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60C8E-5B4D-400E-8969-DF4A78BF56F1}">
      <dsp:nvSpPr>
        <dsp:cNvPr id="0" name=""/>
        <dsp:cNvSpPr/>
      </dsp:nvSpPr>
      <dsp:spPr>
        <a:xfrm>
          <a:off x="992455" y="50730"/>
          <a:ext cx="687392" cy="687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284E3-A0BE-4C0B-AAEC-D55881972FC8}">
      <dsp:nvSpPr>
        <dsp:cNvPr id="0" name=""/>
        <dsp:cNvSpPr/>
      </dsp:nvSpPr>
      <dsp:spPr>
        <a:xfrm>
          <a:off x="572381" y="1305094"/>
          <a:ext cx="1527539" cy="252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Language barriers can impact viable communication in joint ventures (Chen and Lv., 2018).</a:t>
          </a:r>
        </a:p>
      </dsp:txBody>
      <dsp:txXfrm>
        <a:off x="572381" y="1305094"/>
        <a:ext cx="1527539" cy="2525362"/>
      </dsp:txXfrm>
    </dsp:sp>
    <dsp:sp modelId="{28D8488A-836E-4DA8-90B4-F2315DDB1432}">
      <dsp:nvSpPr>
        <dsp:cNvPr id="0" name=""/>
        <dsp:cNvSpPr/>
      </dsp:nvSpPr>
      <dsp:spPr>
        <a:xfrm>
          <a:off x="2787313" y="50730"/>
          <a:ext cx="687392" cy="687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C37C6-90DB-4138-A9DA-D5C0F072C4AF}">
      <dsp:nvSpPr>
        <dsp:cNvPr id="0" name=""/>
        <dsp:cNvSpPr/>
      </dsp:nvSpPr>
      <dsp:spPr>
        <a:xfrm>
          <a:off x="2367240" y="1305094"/>
          <a:ext cx="1527539" cy="252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Offer language  training to employees and representatives to further develop their language capability.</a:t>
          </a:r>
        </a:p>
      </dsp:txBody>
      <dsp:txXfrm>
        <a:off x="2367240" y="1305094"/>
        <a:ext cx="1527539" cy="2525362"/>
      </dsp:txXfrm>
    </dsp:sp>
    <dsp:sp modelId="{36CF476A-DC6C-44BA-BE89-94CED7936B58}">
      <dsp:nvSpPr>
        <dsp:cNvPr id="0" name=""/>
        <dsp:cNvSpPr/>
      </dsp:nvSpPr>
      <dsp:spPr>
        <a:xfrm>
          <a:off x="4806729" y="47039"/>
          <a:ext cx="687392" cy="687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248BC-9C5E-430B-B23A-A62624EFD0B6}">
      <dsp:nvSpPr>
        <dsp:cNvPr id="0" name=""/>
        <dsp:cNvSpPr/>
      </dsp:nvSpPr>
      <dsp:spPr>
        <a:xfrm>
          <a:off x="4162098" y="1305094"/>
          <a:ext cx="1527539" cy="252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.</a:t>
          </a:r>
        </a:p>
      </dsp:txBody>
      <dsp:txXfrm>
        <a:off x="4162098" y="1305094"/>
        <a:ext cx="1527539" cy="2525362"/>
      </dsp:txXfrm>
    </dsp:sp>
    <dsp:sp modelId="{6993CEAE-4F83-4B7A-80E6-8B0EABB34965}">
      <dsp:nvSpPr>
        <dsp:cNvPr id="0" name=""/>
        <dsp:cNvSpPr/>
      </dsp:nvSpPr>
      <dsp:spPr>
        <a:xfrm>
          <a:off x="6377030" y="50730"/>
          <a:ext cx="687392" cy="687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1F2E8-53A8-4B0F-85A8-9879F4E75B08}">
      <dsp:nvSpPr>
        <dsp:cNvPr id="0" name=""/>
        <dsp:cNvSpPr/>
      </dsp:nvSpPr>
      <dsp:spPr>
        <a:xfrm>
          <a:off x="4476741" y="1068366"/>
          <a:ext cx="1527539" cy="252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Utilizing professional interpreters can help provide accurate understanding and prevent misunderstandings (Samovar et al., 2019).</a:t>
          </a:r>
        </a:p>
      </dsp:txBody>
      <dsp:txXfrm>
        <a:off x="4476741" y="1068366"/>
        <a:ext cx="1527539" cy="25253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40BA1B-8146-495E-95F1-80C4E756BC96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K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1ACA7C-8D1E-4554-B8F6-1D222425FE7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03558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2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178311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3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006556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4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1547923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5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5707960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6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492044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7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6621810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8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056009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9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6232495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10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315272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11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7101403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12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8954778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13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7235316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1ACA7C-8D1E-4554-B8F6-1D222425FE79}" type="slidenum">
              <a:rPr lang="en-KE" smtClean="0"/>
              <a:t>14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139026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240568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212063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717014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706678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K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455869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078422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K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592149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376591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4284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724942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156323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21269-7DCA-4DD8-B826-D48831772101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B3960F-85FA-45B2-AEB4-54176564E6E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853302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029B82E-722D-45BB-B34F-D4423CBF9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F7980BB-894F-43B4-B764-9CE95DEF8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6D9E82D-9E8F-4365-8DD3-F87F575AF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1CD7CE6C-6D35-4CDB-8C9B-3749731FB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1D897CC5-D9DC-4B84-8FEE-769DDB3ED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7F9F68E-05A6-4B4F-A9C4-99F56BA4D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E459AB8-6C83-4017-AD7E-34DDCC29B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7E35D375-D544-4AA6-B2C0-AECF72D6D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30D17F1-A1B0-40BD-8617-EE4D6750C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B66F0F2E-CF96-4F3A-B20B-7A67FED93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6A12D58E-271D-4783-99B0-2C1098B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F9B86422-0052-4CDC-906A-A0991A290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C6847113-CFAE-4362-A26F-0B1D189964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2AD566C5-BF8B-4C51-82C6-4633CAE5B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F156CA36-0366-443D-9A53-7806BDE20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E854E694-6F0F-4143-B88B-DE4C9E02E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65CBB851-7142-4AAB-8038-999CAB8CE9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5560487F-527D-416F-A6A5-16BC6F6264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F3D29D7-04A7-4C39-ABC0-CCFFE39BD3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AB11EF01-3B4E-41D2-9E08-0106F319A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9E2C3217-DC0B-4F91-9F62-A04CDEB2F7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" name="Picture 4" descr="Hanging red and gold lantern">
            <a:extLst>
              <a:ext uri="{FF2B5EF4-FFF2-40B4-BE49-F238E27FC236}">
                <a16:creationId xmlns:a16="http://schemas.microsoft.com/office/drawing/2014/main" id="{00C4D397-6823-40C1-A246-E84B24C96F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01" r="17962" b="-2"/>
          <a:stretch/>
        </p:blipFill>
        <p:spPr>
          <a:xfrm>
            <a:off x="20" y="227"/>
            <a:ext cx="4637303" cy="6858000"/>
          </a:xfrm>
          <a:prstGeom prst="rect">
            <a:avLst/>
          </a:prstGeom>
          <a:ln w="9525">
            <a:noFill/>
          </a:ln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F2B7CF55-CC81-4559-9768-354C7462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55064" y="1186483"/>
            <a:ext cx="5941686" cy="4477933"/>
            <a:chOff x="807084" y="1186483"/>
            <a:chExt cx="5941686" cy="4477933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9FDAF335-846C-48F5-A261-6D242B1ED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780" y="1186483"/>
              <a:ext cx="5940295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Isosceles Triangle 39">
              <a:extLst>
                <a:ext uri="{FF2B5EF4-FFF2-40B4-BE49-F238E27FC236}">
                  <a16:creationId xmlns:a16="http://schemas.microsoft.com/office/drawing/2014/main" id="{598CCBBA-616E-4339-A7DE-6168CEEE5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574311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0FDCDAE4-2A39-4204-B094-CA4F1493D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5941686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1E0A2E-1196-4356-BE50-BD9B9A3A93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43394" y="346030"/>
            <a:ext cx="5769989" cy="34782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 Condensed" panose="020B0502040204020203" pitchFamily="34" charset="0"/>
              </a:rPr>
              <a:t>Navigating Cultural Challenges in British-Chinese Joint Venture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CE377B-DF28-493E-B606-735592CDE9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43396" y="3906266"/>
            <a:ext cx="5769988" cy="2605704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</a:t>
            </a:r>
            <a:r>
              <a:rPr lang="en-US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Kiril Angelov</a:t>
            </a:r>
          </a:p>
          <a:p>
            <a:pPr>
              <a:lnSpc>
                <a:spcPct val="90000"/>
              </a:lnSpc>
            </a:pP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2028274</a:t>
            </a:r>
            <a:endParaRPr lang="en-US" sz="1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LCBB6001 International Business </a:t>
            </a:r>
            <a:r>
              <a:rPr lang="en-US" sz="3800" dirty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Communications</a:t>
            </a:r>
            <a:endParaRPr lang="en-US" sz="24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055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Freeform: Shape 11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0CAED-1B61-4C65-B605-ECA48C94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2349925"/>
            <a:ext cx="2441894" cy="2456442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KE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FA5DB-88ED-4D6C-ADD4-218F24E2E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437" y="470916"/>
            <a:ext cx="6430843" cy="6267539"/>
          </a:xfrm>
        </p:spPr>
        <p:txBody>
          <a:bodyPr>
            <a:normAutofit fontScale="85000" lnSpcReduction="10000"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Welcome to the presentation on “Navigating Cultural Challenges in British-Chinese Joint Venture: Enhancing Intercultural Communication.”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 the present globalized business climate, joint ventures between organizations from various cultural backgrounds are turning out to be  increasingly common.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 will investigate the potential  cultural challenges faced by a UK-based organization with a joint venture  with a Chinese organization.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progress of such partnerships relies on powerful communication and understanding between the two players.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Our presentation will provide insights of knowledge into key intercultural  communication theories and offer useful answers for cultivating a successful partnership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K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3221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E4254-9B8F-455F-A46E-BD7DDEE5D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Framework</a:t>
            </a:r>
            <a:endParaRPr lang="en-KE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A5A58B-0690-52AE-FCC6-E60C8FBB5F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0261266"/>
              </p:ext>
            </p:extLst>
          </p:nvPr>
        </p:nvGraphicFramePr>
        <p:xfrm>
          <a:off x="5014913" y="328614"/>
          <a:ext cx="6700837" cy="6272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06101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5627FE-0AC5-4349-AC08-45A58BEC9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87AAF7B-2090-475D-9C3E-FDC03DD8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2DCEC33-4B31-44BC-99CB-9E4845DC4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04E0A10-D288-4B22-87A1-737B0A37D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A3E042E-4911-425A-84BB-04BF90D0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A49226D-3129-4C5A-9641-3D03BEEA7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9CC3C315-B515-4DD8-AC22-9D8417B37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A961828-F78F-4D56-A98E-037806C63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39D4F9D-3728-42C1-8302-452D51321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4D9647E-354D-4CA8-B4A7-39172E5EA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A3EC74E0-5222-4ACC-BCEC-1AA189D3B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0AE72B4-084D-42E6-ABED-5FD4650D4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C9D1F5DD-8D50-4098-8D2B-10E284752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D48F3941-C3C7-4589-AA46-067F6BB2D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C16BBE9A-4BE3-4401-82C5-8041DB14E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06180330-CCD3-4D14-A652-D60C2825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616C90F6-4133-43A5-B47C-7750FE28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D7C03F90-E828-4414-8A53-92069FFB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ADDE443-75AA-4F32-A2EE-272C4347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ACD281C1-1D59-453F-A33A-D83E39EB0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0217FAC-29FE-4D6B-9BB4-FF41AA75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0D3CC33A-6E36-4A72-9965-8E20FB05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F128F04E-05CD-4035-A32B-6E9ABAB9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BC2574CF-1D35-4994-87BD-5A3378E1A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788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AEB66-7152-4D11-9D15-472FCA2C8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960120"/>
            <a:ext cx="3865695" cy="4171278"/>
          </a:xfrm>
        </p:spPr>
        <p:txBody>
          <a:bodyPr>
            <a:normAutofit/>
          </a:bodyPr>
          <a:lstStyle/>
          <a:p>
            <a:pPr algn="r"/>
            <a:r>
              <a:rPr 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Cultural Differences between the UK and China</a:t>
            </a:r>
            <a:endParaRPr lang="en-KE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8B6AB33-DFE6-4FE4-94FE-C9E25424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24932-686D-4AA0-A180-7BA3624FD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163" y="565151"/>
            <a:ext cx="5902323" cy="4843462"/>
          </a:xfrm>
        </p:spPr>
        <p:txBody>
          <a:bodyPr>
            <a:normAutofit fontScale="92500"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UK and China have distinct cultural differences that might affect their joint venture.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styles (Martin and Nakayama, 2019).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Independence versus cooperation.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Attitudes towards power are instances of cultural disparities (Hofstede et al., 2010).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These differences can prompt misunderstandings and challenges in direction and problem-solving processes collaboration (Gudykunst and Kim, 2017).</a:t>
            </a:r>
            <a:endParaRPr lang="en-KE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7541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8">
            <a:extLst>
              <a:ext uri="{FF2B5EF4-FFF2-40B4-BE49-F238E27FC236}">
                <a16:creationId xmlns:a16="http://schemas.microsoft.com/office/drawing/2014/main" id="{7CC9829A-26F6-4595-8608-1A9F57DA7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10">
            <a:extLst>
              <a:ext uri="{FF2B5EF4-FFF2-40B4-BE49-F238E27FC236}">
                <a16:creationId xmlns:a16="http://schemas.microsoft.com/office/drawing/2014/main" id="{75343792-FB15-4868-8582-6FB07FD06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7CA8F4A2-D471-40D9-BE89-06C70ACF4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E43E1CEC-4E49-49E9-8548-8B05B6374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B7F53ED1-039D-4BD7-A3E5-297729B93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A8487EB7-2469-4867-A80E-D9CD5B230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46143F0D-FDD9-4B87-911C-BBCFB8055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">
              <a:extLst>
                <a:ext uri="{FF2B5EF4-FFF2-40B4-BE49-F238E27FC236}">
                  <a16:creationId xmlns:a16="http://schemas.microsoft.com/office/drawing/2014/main" id="{2CFC98FE-A0AD-4DC3-A501-9F93E7F47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9AF90DC1-0B6B-4A93-A014-09751AD4D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A2DFFBBE-16F4-4A5E-8934-167B73FFE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A5E67C3A-5087-485D-96E5-21B8644E3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4">
              <a:extLst>
                <a:ext uri="{FF2B5EF4-FFF2-40B4-BE49-F238E27FC236}">
                  <a16:creationId xmlns:a16="http://schemas.microsoft.com/office/drawing/2014/main" id="{73EB781F-58BE-4B7A-B99B-B318ADFCC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5">
              <a:extLst>
                <a:ext uri="{FF2B5EF4-FFF2-40B4-BE49-F238E27FC236}">
                  <a16:creationId xmlns:a16="http://schemas.microsoft.com/office/drawing/2014/main" id="{539F2F29-AFA9-4E0B-A2E1-685BA3BB0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6">
              <a:extLst>
                <a:ext uri="{FF2B5EF4-FFF2-40B4-BE49-F238E27FC236}">
                  <a16:creationId xmlns:a16="http://schemas.microsoft.com/office/drawing/2014/main" id="{43647B4C-97BD-4193-A694-A8175A54A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7">
              <a:extLst>
                <a:ext uri="{FF2B5EF4-FFF2-40B4-BE49-F238E27FC236}">
                  <a16:creationId xmlns:a16="http://schemas.microsoft.com/office/drawing/2014/main" id="{06780C14-905F-45FA-A058-1B4832451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5C09B360-91DE-4815-B792-78F1DDAB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9">
              <a:extLst>
                <a:ext uri="{FF2B5EF4-FFF2-40B4-BE49-F238E27FC236}">
                  <a16:creationId xmlns:a16="http://schemas.microsoft.com/office/drawing/2014/main" id="{32364EA9-C91C-4187-AEA7-3E676F04E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0">
              <a:extLst>
                <a:ext uri="{FF2B5EF4-FFF2-40B4-BE49-F238E27FC236}">
                  <a16:creationId xmlns:a16="http://schemas.microsoft.com/office/drawing/2014/main" id="{807D3A95-0DDF-4B14-AD7D-3C5465533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1">
              <a:extLst>
                <a:ext uri="{FF2B5EF4-FFF2-40B4-BE49-F238E27FC236}">
                  <a16:creationId xmlns:a16="http://schemas.microsoft.com/office/drawing/2014/main" id="{18B7A11B-83DF-4C00-836D-1BB371B3B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3478F3A2-7617-467C-9F1C-0024CC840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3">
              <a:extLst>
                <a:ext uri="{FF2B5EF4-FFF2-40B4-BE49-F238E27FC236}">
                  <a16:creationId xmlns:a16="http://schemas.microsoft.com/office/drawing/2014/main" id="{9110FCBA-0E4F-4C72-A148-BA0CC4D7E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4">
              <a:extLst>
                <a:ext uri="{FF2B5EF4-FFF2-40B4-BE49-F238E27FC236}">
                  <a16:creationId xmlns:a16="http://schemas.microsoft.com/office/drawing/2014/main" id="{5F9AC703-6A55-44D2-A2D0-4C80B2C31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5">
              <a:extLst>
                <a:ext uri="{FF2B5EF4-FFF2-40B4-BE49-F238E27FC236}">
                  <a16:creationId xmlns:a16="http://schemas.microsoft.com/office/drawing/2014/main" id="{A950B910-1A21-48FB-9E68-E71923756A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61" name="Group 33">
            <a:extLst>
              <a:ext uri="{FF2B5EF4-FFF2-40B4-BE49-F238E27FC236}">
                <a16:creationId xmlns:a16="http://schemas.microsoft.com/office/drawing/2014/main" id="{F594A2EF-2FF2-48A2-91C9-02790030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0F210D1-1084-4A86-8697-6421DF5C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Isosceles Triangle 22">
              <a:extLst>
                <a:ext uri="{FF2B5EF4-FFF2-40B4-BE49-F238E27FC236}">
                  <a16:creationId xmlns:a16="http://schemas.microsoft.com/office/drawing/2014/main" id="{40B25474-8A86-43C1-B77B-EA2994CB4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3ACEAD7B-B41B-4FE1-AD76-97F79C2C2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87E21B-E108-440A-82A3-97C55FA4A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sz="3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High-Context vs. Low-Context Cultures</a:t>
            </a:r>
            <a:endParaRPr lang="en-KE" sz="37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189376-AB7B-4AB7-A526-2EC6B4E5C1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543" r="2" b="17320"/>
          <a:stretch/>
        </p:blipFill>
        <p:spPr>
          <a:xfrm>
            <a:off x="5374593" y="433972"/>
            <a:ext cx="5769579" cy="2571356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</p:spPr>
      </p:pic>
      <p:sp>
        <p:nvSpPr>
          <p:cNvPr id="62" name="Content Placeholder 2">
            <a:extLst>
              <a:ext uri="{FF2B5EF4-FFF2-40B4-BE49-F238E27FC236}">
                <a16:creationId xmlns:a16="http://schemas.microsoft.com/office/drawing/2014/main" id="{F4C66F9A-46C4-412F-A914-2468BA046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3208338"/>
            <a:ext cx="6281873" cy="36353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High-Context societies depend on implied communication and logical cues.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While Low-Context  societies lean toward immediate and explicit communication societies (Corridor, 1976).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UK is viewed as a low-context culture, while China is a high-setting society.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these differences is vital for effective communication and keeping away from misinterpretations.</a:t>
            </a:r>
            <a:endParaRPr lang="en-KE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595475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EEB5F6-F779-4D4C-B8F8-1E750068B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686" y="795527"/>
            <a:ext cx="4123738" cy="1433323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Hofstede's Cultural Dimensions</a:t>
            </a:r>
            <a:endParaRPr lang="en-KE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F69B15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8B6119-4926-44C0-AEF6-C8AB77089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115" y="1304256"/>
            <a:ext cx="5641848" cy="4231387"/>
          </a:xfrm>
          <a:prstGeom prst="rect">
            <a:avLst/>
          </a:prstGeom>
          <a:ln w="12700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BA34E-E929-4669-B846-E218B3921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3817" y="2014538"/>
            <a:ext cx="4099607" cy="4662487"/>
          </a:xfrm>
        </p:spPr>
        <p:txBody>
          <a:bodyPr>
            <a:normAutofit/>
          </a:bodyPr>
          <a:lstStyle/>
          <a:p>
            <a:pPr>
              <a:buClr>
                <a:srgbClr val="F69B15"/>
              </a:buClr>
            </a:pPr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Hofstede's dimensions incorporate:</a:t>
            </a:r>
          </a:p>
          <a:p>
            <a:pPr lvl="1">
              <a:buClr>
                <a:srgbClr val="F69B15"/>
              </a:buClr>
              <a:buFont typeface="Wingdings" panose="05000000000000000000" pitchFamily="2" charset="2"/>
              <a:buChar char="v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Power Distance</a:t>
            </a:r>
          </a:p>
          <a:p>
            <a:pPr lvl="1">
              <a:buClr>
                <a:srgbClr val="F69B15"/>
              </a:buClr>
              <a:buFont typeface="Wingdings" panose="05000000000000000000" pitchFamily="2" charset="2"/>
              <a:buChar char="v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Independence versus Cooperation</a:t>
            </a:r>
          </a:p>
          <a:p>
            <a:pPr lvl="1">
              <a:buClr>
                <a:srgbClr val="F69B15"/>
              </a:buClr>
              <a:buFont typeface="Wingdings" panose="05000000000000000000" pitchFamily="2" charset="2"/>
              <a:buChar char="v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Masculinity vs. Femininity</a:t>
            </a:r>
          </a:p>
          <a:p>
            <a:pPr lvl="1">
              <a:buClr>
                <a:srgbClr val="F69B15"/>
              </a:buClr>
              <a:buFont typeface="Wingdings" panose="05000000000000000000" pitchFamily="2" charset="2"/>
              <a:buChar char="v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Long term versus Short term Orientation </a:t>
            </a:r>
          </a:p>
          <a:p>
            <a:pPr lvl="1">
              <a:buClr>
                <a:srgbClr val="F69B15"/>
              </a:buClr>
              <a:buFont typeface="Wingdings" panose="05000000000000000000" pitchFamily="2" charset="2"/>
              <a:buChar char="v"/>
            </a:pPr>
            <a:r>
              <a:rPr lang="en-US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Uncertainty Avoidance. </a:t>
            </a:r>
          </a:p>
        </p:txBody>
      </p:sp>
    </p:spTree>
    <p:extLst>
      <p:ext uri="{BB962C8B-B14F-4D97-AF65-F5344CB8AC3E}">
        <p14:creationId xmlns:p14="http://schemas.microsoft.com/office/powerpoint/2010/main" val="107286484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F5B3F-4E78-4302-B202-EA2C32A2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Building Trust and Relationships</a:t>
            </a:r>
            <a:endParaRPr lang="en-KE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0BB8F4-4B44-32E9-D895-3942DE0D9A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5019695"/>
              </p:ext>
            </p:extLst>
          </p:nvPr>
        </p:nvGraphicFramePr>
        <p:xfrm>
          <a:off x="5440363" y="142875"/>
          <a:ext cx="5638800" cy="6715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810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FB2FF5-342A-42EC-AD9D-27EB78F37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Overcoming Language Barriers</a:t>
            </a:r>
            <a:endParaRPr lang="en-KE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4FFA15-977A-9272-9E47-59B0F65B4E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0711728"/>
              </p:ext>
            </p:extLst>
          </p:nvPr>
        </p:nvGraphicFramePr>
        <p:xfrm>
          <a:off x="2584135" y="2109764"/>
          <a:ext cx="8056878" cy="3881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7195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5EFB90-94AC-4C14-9376-D01F2C1A1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1B1573E-AF3F-4D80-BF80-44A28E1C6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012CC16F-199C-4F7A-9665-8F5A5037B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E115EAA9-2E03-4B48-BA5A-41B73514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82A3268-EA3C-42C5-A323-27460DF47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BA9A2EB6-0771-416F-AA3A-77EECB4C4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7320687E-2A38-4ACE-8617-233415CE2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A72BEEB-8797-40D3-9BF2-A58CD4B11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BA189C38-ED65-4A0E-9F13-2A81411AB3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8EE14D65-BD28-4853-843F-C79B8276E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3185A424-B602-4904-B256-717E0EFFB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08D5A4B9-D619-4F6F-9A2F-22844DA3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28E37611-9AF8-4059-8D90-CDEFDD8CD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83E5D5D5-5F10-4D29-BA6D-303DC1385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3F2DA92D-22E5-4F16-A1CB-DB9AD916E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B617A27-498C-48C0-B57E-B83A56CE3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A3CCF4A8-7100-4BEA-8EB6-3ED411A71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EB3489FC-0F07-470E-BB68-E2C234028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F1478D9D-E4E7-4B5A-B2E7-1AD82AD69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6B7E574B-7E50-433F-8F39-35426B346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9F2C599A-2B31-442F-8F5B-AC7ACAA34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65150F6E-C336-401D-AE3C-D46159CD4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5DA00AF6-8B63-4C8B-B744-3CB114C3F2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2BF226F-1E3A-4B66-9054-4A5A2E3B4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B76A9B10-9777-4715-9168-BE68E4131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Isosceles Triangle 22">
              <a:extLst>
                <a:ext uri="{FF2B5EF4-FFF2-40B4-BE49-F238E27FC236}">
                  <a16:creationId xmlns:a16="http://schemas.microsoft.com/office/drawing/2014/main" id="{3F054FCA-BF19-4B4C-8DC7-9C278E2D4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1D19E144-3B1C-479C-B8B5-32D4D77A1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4F79C0-9F0A-4F38-BD21-460C4D19E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sz="3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Non-Verbal Communication</a:t>
            </a:r>
            <a:endParaRPr lang="en-KE" sz="37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C582C1C4-F4D7-44A9-B571-03BE2D6C2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264" y="803187"/>
            <a:ext cx="6269015" cy="2381030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CDF6A4-3100-4134-AF85-57B679F811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7729" y="972144"/>
            <a:ext cx="2730719" cy="2045404"/>
          </a:xfrm>
          <a:prstGeom prst="rect">
            <a:avLst/>
          </a:prstGeom>
          <a:ln w="9525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85858-7D13-44AD-BA2D-73E50778A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3293754"/>
            <a:ext cx="6281873" cy="3321359"/>
          </a:xfrm>
        </p:spPr>
        <p:txBody>
          <a:bodyPr>
            <a:normAutofit fontScale="92500"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Non-verbal signals play a huge part in communication across societies (Lobby, 1976).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Signals non-verbal communication, and facial expressions have changed implications in the UK and China.</a:t>
            </a: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Raising awareness to light of these  differences is essential for staying away from misunderstandings.</a:t>
            </a:r>
            <a:endParaRPr lang="en-KE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26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FF257A-042C-46B5-80D1-3E8CFD334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2836BD6-A1CD-4253-813F-3EDA642A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63EE4AB3-C905-497E-988B-4D7394894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74DC5FF-D912-4C9F-811A-337208A3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E04E6A71-624A-4806-A53E-87BC73A85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1871C83-254F-49CD-8EA7-8CB7089B8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427141DF-5457-4673-B816-C6C5C72AE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BC9A176E-C84F-4816-97D4-426B396FC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81B905A-332A-49BC-9456-7D0337D9B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2EBD9769-DFB9-4970-91FF-137E685AF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21DCB916-2D3C-46BC-9A95-EFC166D96C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189DAD37-FFF7-49FA-8FBB-D20A992D4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D148A64A-D598-4309-BCA9-F67ADE72C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38A95D77-7745-4551-BBD5-3515A074D3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A2C20B7F-80D6-4D48-BB2A-9AEC85494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55589882-0BB8-42B0-B42F-32A75B19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53673B9F-5864-445E-82E7-0A8324FA8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16FF3B3D-59FE-4AE1-AA54-14A691D6BF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901CA0F0-4962-4EC5-BA5B-3F0A967FC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DD02E26-C2AD-4062-85BD-28D172C9E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D7B60BD4-07C1-461F-B38E-B39EBACA3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81BB3F7-E4A5-4BD9-A70D-FDA6C9127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B93A80B5-32BA-48BB-941A-4FC64AC62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9" name="Rectangle 33">
            <a:extLst>
              <a:ext uri="{FF2B5EF4-FFF2-40B4-BE49-F238E27FC236}">
                <a16:creationId xmlns:a16="http://schemas.microsoft.com/office/drawing/2014/main" id="{9C057A66-6E97-4BA5-B4B3-2690ACE3C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Isosceles Triangle 22">
            <a:extLst>
              <a:ext uri="{FF2B5EF4-FFF2-40B4-BE49-F238E27FC236}">
                <a16:creationId xmlns:a16="http://schemas.microsoft.com/office/drawing/2014/main" id="{764884A8-16DD-467F-A648-70B32E20B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76681CD-6924-4550-926C-667FC2C6A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A2A4B-0998-417A-BF59-03E1CAEDE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153" y="741727"/>
            <a:ext cx="5767566" cy="1072378"/>
          </a:xfrm>
        </p:spPr>
        <p:txBody>
          <a:bodyPr anchor="ctr">
            <a:normAutofit fontScale="90000"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Decision-Making Processes</a:t>
            </a:r>
            <a:endParaRPr lang="en-KE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53E28-86DD-4E04-B4AA-5B32CC7B7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1145" y="1634166"/>
            <a:ext cx="5768442" cy="383503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Decision-making approaches  fluctuate across societies (</a:t>
            </a:r>
            <a:r>
              <a:rPr lang="en-US" dirty="0" err="1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Gudykunst</a:t>
            </a:r>
            <a:r>
              <a:rPr lang="en-US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Kim, 2017).</a:t>
            </a:r>
          </a:p>
          <a:p>
            <a:pPr>
              <a:lnSpc>
                <a:spcPct val="110000"/>
              </a:lnSpc>
            </a:pPr>
            <a:r>
              <a:rPr lang="en-US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UK commonly follows a more fair and consultative style, while China often utilizes a progressive and hierarchical methodology.</a:t>
            </a:r>
          </a:p>
          <a:p>
            <a:pPr>
              <a:lnSpc>
                <a:spcPct val="110000"/>
              </a:lnSpc>
            </a:pPr>
            <a:r>
              <a:rPr lang="en-US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Encourage incorporating components from the two societies to make a reasonable decision-making interaction.</a:t>
            </a:r>
          </a:p>
          <a:p>
            <a:pPr>
              <a:lnSpc>
                <a:spcPct val="110000"/>
              </a:lnSpc>
            </a:pPr>
            <a:r>
              <a:rPr lang="en-US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 should empower open conversations and cooperation while also regarding the requirement for clear authority and responsibility (Chen and </a:t>
            </a:r>
            <a:r>
              <a:rPr lang="en-US" dirty="0" err="1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Lv</a:t>
            </a:r>
            <a:r>
              <a:rPr lang="en-US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2018). </a:t>
            </a:r>
            <a:endParaRPr lang="en-KE" dirty="0">
              <a:solidFill>
                <a:srgbClr val="FFFFF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2FD96F3B-0417-2A31-04D2-4F1F8AB96F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79" r="26911"/>
          <a:stretch/>
        </p:blipFill>
        <p:spPr>
          <a:xfrm>
            <a:off x="7549862" y="227"/>
            <a:ext cx="46418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959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FF257A-042C-46B5-80D1-3E8CFD334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2836BD6-A1CD-4253-813F-3EDA642A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63EE4AB3-C905-497E-988B-4D7394894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74DC5FF-D912-4C9F-811A-337208A3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E04E6A71-624A-4806-A53E-87BC73A85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1871C83-254F-49CD-8EA7-8CB7089B8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427141DF-5457-4673-B816-C6C5C72AE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BC9A176E-C84F-4816-97D4-426B396FC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81B905A-332A-49BC-9456-7D0337D9B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2EBD9769-DFB9-4970-91FF-137E685AF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21DCB916-2D3C-46BC-9A95-EFC166D96C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189DAD37-FFF7-49FA-8FBB-D20A992D4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D148A64A-D598-4309-BCA9-F67ADE72C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38A95D77-7745-4551-BBD5-3515A074D3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A2C20B7F-80D6-4D48-BB2A-9AEC85494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55589882-0BB8-42B0-B42F-32A75B19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53673B9F-5864-445E-82E7-0A8324FA8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16FF3B3D-59FE-4AE1-AA54-14A691D6BF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901CA0F0-4962-4EC5-BA5B-3F0A967FC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DD02E26-C2AD-4062-85BD-28D172C9E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D7B60BD4-07C1-461F-B38E-B39EBACA3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81BB3F7-E4A5-4BD9-A70D-FDA6C9127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B93A80B5-32BA-48BB-941A-4FC64AC62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9C057A66-6E97-4BA5-B4B3-2690ACE3C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Isosceles Triangle 22">
            <a:extLst>
              <a:ext uri="{FF2B5EF4-FFF2-40B4-BE49-F238E27FC236}">
                <a16:creationId xmlns:a16="http://schemas.microsoft.com/office/drawing/2014/main" id="{764884A8-16DD-467F-A648-70B32E20B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76681CD-6924-4550-926C-667FC2C6A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0C4DB-F9BB-4034-BEB1-EE5F91B22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254" y="716693"/>
            <a:ext cx="5767566" cy="1072378"/>
          </a:xfrm>
        </p:spPr>
        <p:txBody>
          <a:bodyPr anchor="ctr">
            <a:normAutofit/>
          </a:bodyPr>
          <a:lstStyle/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Conflict Resolution Strategies</a:t>
            </a:r>
            <a:endParaRPr lang="en-KE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677C9-AEC4-4DD9-B68C-A27C9059C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02" y="2179441"/>
            <a:ext cx="5977822" cy="2683606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Cultural differences might lead to  conflicts in a joint venture.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Adopt cooperative conflict methodologies that value relationship protection.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Encourage open communication and compassion to conflicts effectively.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Establishing a protected and supportive environment for resolving conflicts can lead to valuable results and reinforce the partnership (Samovar et al., 2019). </a:t>
            </a:r>
            <a:endParaRPr lang="en-KE" sz="2000" dirty="0">
              <a:solidFill>
                <a:srgbClr val="FFFFF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People shaking hands">
            <a:extLst>
              <a:ext uri="{FF2B5EF4-FFF2-40B4-BE49-F238E27FC236}">
                <a16:creationId xmlns:a16="http://schemas.microsoft.com/office/drawing/2014/main" id="{13BC1A30-CF54-DF0B-05DD-2D59565372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89" r="30447"/>
          <a:stretch/>
        </p:blipFill>
        <p:spPr>
          <a:xfrm>
            <a:off x="7549862" y="227"/>
            <a:ext cx="46418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70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91060F-34FA-4A0D-8D92-11FBDC026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6AB73D0-D220-4D64-A1F1-4F7DB7C53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DC38E817-1478-4A91-9116-35D9F84CF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9ADEED97-84B8-489A-B159-0F17D1922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AB59B8AB-4FE4-4F4D-8C14-A3C138384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00EAD174-BA95-4F97-A239-DBB03B9F3D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7EC04CBC-8F19-41F5-AFCB-974C4EC11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2B022B75-CF3F-4300-8BF3-E32B9F136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A4D8F63B-CB0C-4446-9D50-573B4B2DA3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78E9B2A1-AF62-483F-A05A-CD251527C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5DA82C47-BD91-44F6-8E0C-12A3470CA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232108C4-F78A-477F-B16C-DE796DC67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336E5E4E-DA76-41CC-ADD2-617776B7B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3DD465CB-84F4-4504-99D8-1021BB0EA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6969C05-AD74-4A7D-BEBF-268881670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7E30019-625A-4105-A464-504F2E235B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C26D8C16-5794-4FA7-914E-82C470807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06A4CF19-30D3-4345-8E29-4446D816A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B9DC67E0-357A-4A2B-BF4A-138B4F336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509F48CC-B5D1-4161-9824-D8A0486F0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278BA4BA-B077-49FC-B040-FC3FE2FD7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35A9DEAE-F5FD-408B-A942-640003C068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15486665-B676-4262-9D97-0879DF193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7AF4F1D-2649-4BA6-8241-9043DB477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1682" y="1699589"/>
            <a:ext cx="5936885" cy="3467610"/>
            <a:chOff x="791682" y="1699589"/>
            <a:chExt cx="5936885" cy="3467610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0F62B1DF-8B9A-4396-944C-C916EE877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1682" y="1699589"/>
              <a:ext cx="5936885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Isosceles Triangle 22">
              <a:extLst>
                <a:ext uri="{FF2B5EF4-FFF2-40B4-BE49-F238E27FC236}">
                  <a16:creationId xmlns:a16="http://schemas.microsoft.com/office/drawing/2014/main" id="{D65F13B4-5073-4F61-8B96-408BFB720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602131" y="489479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2B5C59BA-2F36-42BF-AA95-0B3DD56D5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1682" y="2275661"/>
              <a:ext cx="5935796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A3A927-665E-42F6-9369-CEB0349B7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519" y="1599865"/>
            <a:ext cx="5741942" cy="817168"/>
          </a:xfrm>
        </p:spPr>
        <p:txBody>
          <a:bodyPr anchor="ctr">
            <a:normAutofit fontScale="90000"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and Adaptability</a:t>
            </a:r>
            <a:endParaRPr lang="en-KE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4B1D9-F874-4AA1-8B95-93853AA46F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413" y="2139148"/>
            <a:ext cx="5986174" cy="287417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is crucial for mutual understanding and respect (</a:t>
            </a:r>
            <a:r>
              <a:rPr lang="en-US" sz="1600" dirty="0" err="1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Gudykunst</a:t>
            </a:r>
            <a:r>
              <a:rPr lang="en-US" sz="16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Kim, 2017).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Foster cultural flexibility among employees through training and exposure to different societies.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Embrace social diversity as a source  of solidarity and development.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Empowering workers to embrace social responsiveness and flexibility will prompt a dynamic and fruitful organization (Hofstede et al., 2010).</a:t>
            </a:r>
            <a:endParaRPr lang="en-KE" sz="1600" dirty="0">
              <a:solidFill>
                <a:srgbClr val="FFFFF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DFB3049B-B6E4-603A-494C-AE52EA4DFB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13" r="20523"/>
          <a:stretch/>
        </p:blipFill>
        <p:spPr>
          <a:xfrm>
            <a:off x="7549862" y="227"/>
            <a:ext cx="46418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58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F8922C-789A-4D78-9653-1EA90966A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52" y="4741685"/>
            <a:ext cx="5093596" cy="1777829"/>
          </a:xfrm>
        </p:spPr>
        <p:txBody>
          <a:bodyPr>
            <a:normAutofit/>
          </a:bodyPr>
          <a:lstStyle/>
          <a:p>
            <a:pPr algn="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Leveraging Diversity for Innovation</a:t>
            </a:r>
            <a:endParaRPr lang="en-KE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4" descr="Colourful carved figures of humans">
            <a:extLst>
              <a:ext uri="{FF2B5EF4-FFF2-40B4-BE49-F238E27FC236}">
                <a16:creationId xmlns:a16="http://schemas.microsoft.com/office/drawing/2014/main" id="{B4F01B14-48B8-ECBB-19AB-7160FC72F8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9856" b="7197"/>
          <a:stretch/>
        </p:blipFill>
        <p:spPr>
          <a:xfrm>
            <a:off x="20" y="10"/>
            <a:ext cx="12191980" cy="4599422"/>
          </a:xfrm>
          <a:custGeom>
            <a:avLst/>
            <a:gdLst/>
            <a:ahLst/>
            <a:cxnLst/>
            <a:rect l="l" t="t" r="r" b="b"/>
            <a:pathLst>
              <a:path w="12192000" h="4621300">
                <a:moveTo>
                  <a:pt x="0" y="0"/>
                </a:moveTo>
                <a:lnTo>
                  <a:pt x="12192000" y="0"/>
                </a:lnTo>
                <a:lnTo>
                  <a:pt x="12192000" y="3104412"/>
                </a:lnTo>
                <a:lnTo>
                  <a:pt x="12192000" y="3296537"/>
                </a:lnTo>
                <a:lnTo>
                  <a:pt x="12192000" y="4272355"/>
                </a:lnTo>
                <a:lnTo>
                  <a:pt x="12113803" y="4280638"/>
                </a:lnTo>
                <a:cubicBezTo>
                  <a:pt x="10139508" y="4478587"/>
                  <a:pt x="8237152" y="4571590"/>
                  <a:pt x="6753597" y="4604195"/>
                </a:cubicBezTo>
                <a:cubicBezTo>
                  <a:pt x="4940362" y="4644044"/>
                  <a:pt x="2657278" y="4624714"/>
                  <a:pt x="400746" y="4432852"/>
                </a:cubicBezTo>
                <a:lnTo>
                  <a:pt x="0" y="4395876"/>
                </a:lnTo>
                <a:lnTo>
                  <a:pt x="0" y="3296537"/>
                </a:lnTo>
                <a:lnTo>
                  <a:pt x="0" y="3104412"/>
                </a:lnTo>
                <a:close/>
              </a:path>
            </a:pathLst>
          </a:cu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E8AC8D9-F4F5-481C-ADD7-D807EAD66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599" y="4486275"/>
            <a:ext cx="6672627" cy="235899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Embrace  cultural variety as a chance for development.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Various points of view lead to creative critical thinking and unique business techniques.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Establish a comprehensive climate that values commitments from people of various foundations.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 conducive climate that values contributions from people of various social foundations cultivates a cooperative and high-performing labor force (Samovar et al., 2019). </a:t>
            </a:r>
            <a:endParaRPr lang="en-KE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6237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FF257A-042C-46B5-80D1-3E8CFD334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2836BD6-A1CD-4253-813F-3EDA642A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63EE4AB3-C905-497E-988B-4D7394894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74DC5FF-D912-4C9F-811A-337208A3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E04E6A71-624A-4806-A53E-87BC73A85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1871C83-254F-49CD-8EA7-8CB7089B8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427141DF-5457-4673-B816-C6C5C72AE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BC9A176E-C84F-4816-97D4-426B396FC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81B905A-332A-49BC-9456-7D0337D9B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2EBD9769-DFB9-4970-91FF-137E685AF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21DCB916-2D3C-46BC-9A95-EFC166D96C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189DAD37-FFF7-49FA-8FBB-D20A992D4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D148A64A-D598-4309-BCA9-F67ADE72C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38A95D77-7745-4551-BBD5-3515A074D3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A2C20B7F-80D6-4D48-BB2A-9AEC85494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55589882-0BB8-42B0-B42F-32A75B19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53673B9F-5864-445E-82E7-0A8324FA8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16FF3B3D-59FE-4AE1-AA54-14A691D6BF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901CA0F0-4962-4EC5-BA5B-3F0A967FC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DD02E26-C2AD-4062-85BD-28D172C9E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D7B60BD4-07C1-461F-B38E-B39EBACA3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81BB3F7-E4A5-4BD9-A70D-FDA6C9127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B93A80B5-32BA-48BB-941A-4FC64AC62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9C057A66-6E97-4BA5-B4B3-2690ACE3C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Isosceles Triangle 22">
            <a:extLst>
              <a:ext uri="{FF2B5EF4-FFF2-40B4-BE49-F238E27FC236}">
                <a16:creationId xmlns:a16="http://schemas.microsoft.com/office/drawing/2014/main" id="{764884A8-16DD-467F-A648-70B32E20B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76681CD-6924-4550-926C-667FC2C6A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3EB1F-45B8-4294-8785-59D9EDB69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738" y="770111"/>
            <a:ext cx="5767566" cy="1072378"/>
          </a:xfrm>
        </p:spPr>
        <p:txBody>
          <a:bodyPr anchor="ctr">
            <a:normAutofit/>
          </a:bodyPr>
          <a:lstStyle/>
          <a:p>
            <a:r>
              <a:rPr lang="en-US" sz="3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Recommendations</a:t>
            </a:r>
            <a:endParaRPr lang="en-KE" sz="3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2B35D-3F10-457D-A5AB-F8F9EC8F5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545" y="1828803"/>
            <a:ext cx="5768442" cy="357980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10000"/>
              </a:lnSpc>
            </a:pPr>
            <a:r>
              <a:rPr lang="en-US" sz="26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 conclusion, exploring cultural challenges in a British-Chinese joint venture  requires a deep understanding of intercultural communication elements. 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By utilizing intercultural communication theories and adopting practical solutions, Individuals can establish successful communication and build solid organizations 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solidFill>
                  <a:srgbClr val="FFFFF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To guarantee the outcome of the joint venture, it is important to focus on trust-building, address language barriers, and advance  cultural sensitivity</a:t>
            </a:r>
            <a:r>
              <a:rPr lang="en-US" sz="1500" dirty="0">
                <a:solidFill>
                  <a:srgbClr val="FFFFF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10000"/>
              </a:lnSpc>
              <a:buNone/>
            </a:pPr>
            <a:endParaRPr lang="en-KE" sz="1500" dirty="0">
              <a:solidFill>
                <a:srgbClr val="FFFFF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E9E0279C-AD5A-ACDD-2F0F-69641EC7E3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66" r="30162"/>
          <a:stretch/>
        </p:blipFill>
        <p:spPr>
          <a:xfrm>
            <a:off x="7549862" y="227"/>
            <a:ext cx="46418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600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3061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3D296CC-CA82-4C71-A176-6A9FECDB8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075000"/>
          </a:xfrm>
          <a:custGeom>
            <a:avLst/>
            <a:gdLst>
              <a:gd name="connsiteX0" fmla="*/ 0 w 12192000"/>
              <a:gd name="connsiteY0" fmla="*/ 0 h 2075000"/>
              <a:gd name="connsiteX1" fmla="*/ 12192000 w 12192000"/>
              <a:gd name="connsiteY1" fmla="*/ 0 h 2075000"/>
              <a:gd name="connsiteX2" fmla="*/ 12192000 w 12192000"/>
              <a:gd name="connsiteY2" fmla="*/ 558112 h 2075000"/>
              <a:gd name="connsiteX3" fmla="*/ 12192000 w 12192000"/>
              <a:gd name="connsiteY3" fmla="*/ 750237 h 2075000"/>
              <a:gd name="connsiteX4" fmla="*/ 12192000 w 12192000"/>
              <a:gd name="connsiteY4" fmla="*/ 1726055 h 2075000"/>
              <a:gd name="connsiteX5" fmla="*/ 12113803 w 12192000"/>
              <a:gd name="connsiteY5" fmla="*/ 1734338 h 2075000"/>
              <a:gd name="connsiteX6" fmla="*/ 6753597 w 12192000"/>
              <a:gd name="connsiteY6" fmla="*/ 2057895 h 2075000"/>
              <a:gd name="connsiteX7" fmla="*/ 400746 w 12192000"/>
              <a:gd name="connsiteY7" fmla="*/ 1886552 h 2075000"/>
              <a:gd name="connsiteX8" fmla="*/ 0 w 12192000"/>
              <a:gd name="connsiteY8" fmla="*/ 1849576 h 2075000"/>
              <a:gd name="connsiteX9" fmla="*/ 0 w 12192000"/>
              <a:gd name="connsiteY9" fmla="*/ 750237 h 2075000"/>
              <a:gd name="connsiteX10" fmla="*/ 0 w 12192000"/>
              <a:gd name="connsiteY10" fmla="*/ 558112 h 2075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2075000">
                <a:moveTo>
                  <a:pt x="0" y="0"/>
                </a:moveTo>
                <a:lnTo>
                  <a:pt x="12192000" y="0"/>
                </a:lnTo>
                <a:lnTo>
                  <a:pt x="12192000" y="558112"/>
                </a:lnTo>
                <a:lnTo>
                  <a:pt x="12192000" y="750237"/>
                </a:lnTo>
                <a:lnTo>
                  <a:pt x="12192000" y="1726055"/>
                </a:lnTo>
                <a:lnTo>
                  <a:pt x="12113803" y="1734338"/>
                </a:lnTo>
                <a:cubicBezTo>
                  <a:pt x="10139508" y="1932287"/>
                  <a:pt x="8237152" y="2025290"/>
                  <a:pt x="6753597" y="2057895"/>
                </a:cubicBezTo>
                <a:cubicBezTo>
                  <a:pt x="4940362" y="2097744"/>
                  <a:pt x="2657278" y="2078414"/>
                  <a:pt x="400746" y="1886552"/>
                </a:cubicBezTo>
                <a:lnTo>
                  <a:pt x="0" y="1849576"/>
                </a:lnTo>
                <a:lnTo>
                  <a:pt x="0" y="750237"/>
                </a:lnTo>
                <a:lnTo>
                  <a:pt x="0" y="558112"/>
                </a:lnTo>
                <a:close/>
              </a:path>
            </a:pathLst>
          </a:custGeom>
          <a:solidFill>
            <a:schemeClr val="tx1"/>
          </a:solidFill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53794-B13A-4E52-8793-4D9DA6E79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762608"/>
            <a:ext cx="10481519" cy="1003932"/>
          </a:xfrm>
        </p:spPr>
        <p:txBody>
          <a:bodyPr anchor="ctr">
            <a:normAutofit/>
          </a:bodyPr>
          <a:lstStyle/>
          <a:p>
            <a:pPr algn="l"/>
            <a:r>
              <a:rPr lang="en-US" sz="36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KE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60D99-10D7-461B-8CE7-45703D698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903" y="2178959"/>
            <a:ext cx="9349630" cy="466630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sz="1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Gudykunst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W. B., &amp; Kim, Y. Y. (2017). </a:t>
            </a:r>
            <a:r>
              <a:rPr lang="en-US" sz="19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Communicating with strangers: An approach to intercultural communication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>
              <a:lnSpc>
                <a:spcPct val="110000"/>
              </a:lnSpc>
            </a:pP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Martin, J. N., &amp; Nakayama, T. K. (2019). </a:t>
            </a:r>
            <a:r>
              <a:rPr lang="en-US" sz="19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 in contexts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McGraw-Hill Education.</a:t>
            </a:r>
          </a:p>
          <a:p>
            <a:pPr>
              <a:lnSpc>
                <a:spcPct val="110000"/>
              </a:lnSpc>
            </a:pP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Hofstede, G., Hofstede, G. J., &amp; Minkov, M. (2010). </a:t>
            </a:r>
            <a:r>
              <a:rPr lang="en-US" sz="19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Cultures and organizations: Software of the mind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McGraw-Hill.</a:t>
            </a:r>
          </a:p>
          <a:p>
            <a:pPr>
              <a:lnSpc>
                <a:spcPct val="110000"/>
              </a:lnSpc>
            </a:pP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Chen, G., &amp; </a:t>
            </a:r>
            <a:r>
              <a:rPr lang="en-US" sz="19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Lv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Z. (2018). </a:t>
            </a:r>
            <a:r>
              <a:rPr lang="en-US" sz="19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Chinese and Western Negotiating Behaviors: A Cultural Perspective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Frontiers in Psychology, 9, 408.</a:t>
            </a:r>
          </a:p>
          <a:p>
            <a:pPr>
              <a:lnSpc>
                <a:spcPct val="110000"/>
              </a:lnSpc>
            </a:pPr>
            <a:r>
              <a:rPr lang="en-US" sz="19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Jackson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J. P. (2018). </a:t>
            </a:r>
            <a:r>
              <a:rPr lang="en-US" sz="19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Communication: A Global Reader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>
              <a:lnSpc>
                <a:spcPct val="110000"/>
              </a:lnSpc>
            </a:pP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Samovar, L. A., Porter, R. E., McDaniel, E. R., &amp; Roy, C. S. (2019). </a:t>
            </a:r>
            <a:r>
              <a:rPr lang="en-US" sz="19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Communication: A Reader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(15th ed.). Cengage Learning.</a:t>
            </a:r>
          </a:p>
          <a:p>
            <a:pPr>
              <a:lnSpc>
                <a:spcPct val="110000"/>
              </a:lnSpc>
            </a:pP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Smith, P. B., Peterson, M. F., &amp; Schwartz, S. H. (2020). </a:t>
            </a:r>
            <a:r>
              <a:rPr lang="en-US" sz="19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Cultural Values, Sources, and Consequences: A Study of Cultural Differences Among 28 Countries</a:t>
            </a:r>
            <a:r>
              <a:rPr lang="en-US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Psychology Press.</a:t>
            </a:r>
          </a:p>
          <a:p>
            <a:pPr>
              <a:lnSpc>
                <a:spcPct val="110000"/>
              </a:lnSpc>
            </a:pPr>
            <a:endParaRPr lang="en-KE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3815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360</TotalTime>
  <Words>1086</Words>
  <Application>Microsoft Office PowerPoint</Application>
  <PresentationFormat>Widescreen</PresentationFormat>
  <Paragraphs>97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Bahnschrift SemiBold Condensed</vt:lpstr>
      <vt:lpstr>Calibri</vt:lpstr>
      <vt:lpstr>Calibri Light</vt:lpstr>
      <vt:lpstr>Rockwell</vt:lpstr>
      <vt:lpstr>Times New Roman</vt:lpstr>
      <vt:lpstr>Wingdings</vt:lpstr>
      <vt:lpstr>Atlas</vt:lpstr>
      <vt:lpstr>Navigating Cultural Challenges in British-Chinese Joint Venture</vt:lpstr>
      <vt:lpstr>Introduction</vt:lpstr>
      <vt:lpstr>Theoretical Framework</vt:lpstr>
      <vt:lpstr>Cultural Differences between the UK and China</vt:lpstr>
      <vt:lpstr>High-Context vs. Low-Context Cultures</vt:lpstr>
      <vt:lpstr>Hofstede's Cultural Dimensions</vt:lpstr>
      <vt:lpstr>Building Trust and Relationships</vt:lpstr>
      <vt:lpstr>Overcoming Language Barriers</vt:lpstr>
      <vt:lpstr>Non-Verbal Communication</vt:lpstr>
      <vt:lpstr>Decision-Making Processes</vt:lpstr>
      <vt:lpstr>Conflict Resolution Strategies</vt:lpstr>
      <vt:lpstr>Cultural Sensitivity and Adaptability</vt:lpstr>
      <vt:lpstr>Leveraging Diversity for Innovation</vt:lpstr>
      <vt:lpstr>Conclusion and Recommendations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Navigating Cultural Challenges in British-Chinese Joint Venture</dc:title>
  <dc:creator>USER</dc:creator>
  <cp:lastModifiedBy>Alex Kiril</cp:lastModifiedBy>
  <cp:revision>25</cp:revision>
  <dcterms:created xsi:type="dcterms:W3CDTF">2023-07-16T13:24:19Z</dcterms:created>
  <dcterms:modified xsi:type="dcterms:W3CDTF">2023-07-27T20:12:25Z</dcterms:modified>
</cp:coreProperties>
</file>