
<file path=[Content_Types].xml><?xml version="1.0" encoding="utf-8"?>
<Types xmlns="http://schemas.openxmlformats.org/package/2006/content-types">
  <Default Extension="xml" ContentType="application/xml"/>
  <Default Extension="wav" ContentType="audio/wav"/>
  <Default Extension="jpeg" ContentType="image/jpeg"/>
  <Default Extension="jpg" ContentType="image/jpeg"/>
  <Default Extension="rels" ContentType="application/vnd.openxmlformats-package.relationships+xml"/>
  <Default Extension="bin" ContentType="application/vnd.openxmlformats-officedocument.presentationml.printerSettings"/>
  <Default Extension="pn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75" r:id="rId1"/>
  </p:sldMasterIdLst>
  <p:notesMasterIdLst>
    <p:notesMasterId r:id="rId12"/>
  </p:notesMasterIdLst>
  <p:sldIdLst>
    <p:sldId id="256" r:id="rId2"/>
    <p:sldId id="258" r:id="rId3"/>
    <p:sldId id="259" r:id="rId4"/>
    <p:sldId id="264" r:id="rId5"/>
    <p:sldId id="260" r:id="rId6"/>
    <p:sldId id="266" r:id="rId7"/>
    <p:sldId id="261" r:id="rId8"/>
    <p:sldId id="265" r:id="rId9"/>
    <p:sldId id="262" r:id="rId10"/>
    <p:sldId id="257" r:id="rId1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4795" autoAdjust="0"/>
  </p:normalViewPr>
  <p:slideViewPr>
    <p:cSldViewPr snapToGrid="0" snapToObjects="1">
      <p:cViewPr>
        <p:scale>
          <a:sx n="81" d="100"/>
          <a:sy n="81" d="100"/>
        </p:scale>
        <p:origin x="-1432" y="-1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notesMaster" Target="notesMasters/notesMaster1.xml"/><Relationship Id="rId13" Type="http://schemas.openxmlformats.org/officeDocument/2006/relationships/printerSettings" Target="printerSettings/printerSettings1.bin"/><Relationship Id="rId14" Type="http://schemas.openxmlformats.org/officeDocument/2006/relationships/presProps" Target="presProps.xml"/><Relationship Id="rId15" Type="http://schemas.openxmlformats.org/officeDocument/2006/relationships/viewProps" Target="viewProps.xml"/><Relationship Id="rId16" Type="http://schemas.openxmlformats.org/officeDocument/2006/relationships/theme" Target="theme/theme1.xml"/><Relationship Id="rId17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515902-92D5-0146-8ABC-FE3AF15B25FD}" type="datetimeFigureOut">
              <a:rPr lang="en-US" smtClean="0"/>
              <a:t>16/12/19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E9A03B-C864-8A42-9E47-5D8DC409ED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4848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E9A03B-C864-8A42-9E47-5D8DC409ED0A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62570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E9A03B-C864-8A42-9E47-5D8DC409ED0A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460796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E9A03B-C864-8A42-9E47-5D8DC409ED0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69329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dirty="0" smtClean="0">
              <a:effectLst/>
            </a:endParaRPr>
          </a:p>
          <a:p>
            <a:endParaRPr lang="en-US" sz="1200" dirty="0" smtClean="0">
              <a:effectLst/>
            </a:endParaRPr>
          </a:p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 smtClean="0"/>
          </a:p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 smtClean="0"/>
          </a:p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 smtClean="0"/>
          </a:p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 smtClean="0"/>
          </a:p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 smtClean="0"/>
          </a:p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E9A03B-C864-8A42-9E47-5D8DC409ED0A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91776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aseline="0" dirty="0" smtClean="0"/>
              <a:t>created a table with </a:t>
            </a:r>
          </a:p>
          <a:p>
            <a:endParaRPr lang="en-US" baseline="0" dirty="0" smtClean="0"/>
          </a:p>
          <a:p>
            <a:endParaRPr lang="en-US" baseline="0" dirty="0" smtClean="0"/>
          </a:p>
          <a:p>
            <a:r>
              <a:rPr lang="en-US" baseline="0" dirty="0" smtClean="0"/>
              <a:t>The ironman event meets several </a:t>
            </a:r>
            <a:r>
              <a:rPr lang="en-US" baseline="0" dirty="0" err="1" smtClean="0"/>
              <a:t>requeirements</a:t>
            </a:r>
            <a:r>
              <a:rPr lang="en-US" baseline="0" dirty="0" smtClean="0"/>
              <a:t> in  </a:t>
            </a:r>
            <a:r>
              <a:rPr lang="en-US" baseline="0" dirty="0" smtClean="0"/>
              <a:t>the major event </a:t>
            </a:r>
            <a:r>
              <a:rPr lang="en-US" baseline="0" dirty="0" err="1" smtClean="0"/>
              <a:t>startegy</a:t>
            </a:r>
            <a:r>
              <a:rPr lang="en-US" baseline="0" dirty="0" smtClean="0"/>
              <a:t> for wales 2010-2020</a:t>
            </a:r>
            <a:r>
              <a:rPr lang="en-US" baseline="0" dirty="0" smtClean="0"/>
              <a:t> the event </a:t>
            </a:r>
            <a:r>
              <a:rPr lang="en-US" baseline="0" dirty="0" err="1" smtClean="0"/>
              <a:t>contirubtes</a:t>
            </a:r>
            <a:r>
              <a:rPr lang="en-US" baseline="0" dirty="0" smtClean="0"/>
              <a:t> to the economy </a:t>
            </a:r>
          </a:p>
          <a:p>
            <a:r>
              <a:rPr lang="en-US" baseline="0" dirty="0" smtClean="0"/>
              <a:t>People who purchase a VIP race day </a:t>
            </a:r>
            <a:r>
              <a:rPr lang="en-US" baseline="0" dirty="0" err="1" smtClean="0"/>
              <a:t>expercience</a:t>
            </a:r>
            <a:r>
              <a:rPr lang="en-US" baseline="0" dirty="0" smtClean="0"/>
              <a:t> package use local Welsh products and services  by consuming food during the race provided by the local </a:t>
            </a:r>
            <a:r>
              <a:rPr lang="en-US" baseline="0" dirty="0" err="1" smtClean="0"/>
              <a:t>busineses</a:t>
            </a:r>
            <a:r>
              <a:rPr lang="en-US" baseline="0" dirty="0" smtClean="0"/>
              <a:t>.   Socio cultural They bring huge number of </a:t>
            </a:r>
            <a:r>
              <a:rPr lang="en-US" baseline="0" dirty="0" err="1" smtClean="0"/>
              <a:t>visiotrs</a:t>
            </a:r>
            <a:r>
              <a:rPr lang="en-US" baseline="0" dirty="0" smtClean="0"/>
              <a:t> from outside Wales  as mentioned before there were 47 </a:t>
            </a:r>
            <a:r>
              <a:rPr lang="en-US" baseline="0" dirty="0" err="1" smtClean="0"/>
              <a:t>participats</a:t>
            </a:r>
            <a:r>
              <a:rPr lang="en-US" baseline="0" dirty="0" smtClean="0"/>
              <a:t>  in 2016 so its means families came with them  to support them. Also diversity of people attend to experience the event . There are many seasonal  jobs created for Wales- Tenby by the </a:t>
            </a:r>
            <a:r>
              <a:rPr lang="en-US" baseline="0" dirty="0" err="1" smtClean="0"/>
              <a:t>organisation</a:t>
            </a:r>
            <a:r>
              <a:rPr lang="en-US" baseline="0" dirty="0" smtClean="0"/>
              <a:t> during the event. </a:t>
            </a:r>
          </a:p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aseline="0" dirty="0" smtClean="0"/>
              <a:t>Media also is used by the event to offers and promote  an </a:t>
            </a:r>
            <a:r>
              <a:rPr lang="en-US" baseline="0" dirty="0" err="1" smtClean="0"/>
              <a:t>altertive</a:t>
            </a:r>
            <a:r>
              <a:rPr lang="en-US" baseline="0" dirty="0" smtClean="0"/>
              <a:t> way of spending  the time during the event with a great hospitality </a:t>
            </a:r>
            <a:r>
              <a:rPr lang="en-US" baseline="0" dirty="0" smtClean="0"/>
              <a:t>and </a:t>
            </a:r>
            <a:r>
              <a:rPr lang="en-US" dirty="0" smtClean="0"/>
              <a:t> experience</a:t>
            </a:r>
            <a:r>
              <a:rPr lang="en-US" baseline="0" dirty="0" smtClean="0"/>
              <a:t> </a:t>
            </a:r>
            <a:r>
              <a:rPr lang="en-US" dirty="0" smtClean="0"/>
              <a:t> excellent benefits from having a VIP RACE DAY experience</a:t>
            </a:r>
            <a:r>
              <a:rPr lang="en-US" baseline="0" dirty="0" smtClean="0"/>
              <a:t> package. </a:t>
            </a:r>
            <a:endParaRPr lang="en-US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E9A03B-C864-8A42-9E47-5D8DC409ED0A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483970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E9A03B-C864-8A42-9E47-5D8DC409ED0A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711252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E9A03B-C864-8A42-9E47-5D8DC409ED0A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434362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Futhure</a:t>
            </a:r>
            <a:r>
              <a:rPr lang="en-US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recommendations would be </a:t>
            </a:r>
            <a:r>
              <a:rPr lang="en-US" sz="1200" kern="1200" baseline="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saftey</a:t>
            </a:r>
            <a:r>
              <a:rPr lang="en-US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of the event for all people. The previous incident could cause many problems and hurt </a:t>
            </a:r>
            <a:r>
              <a:rPr lang="en-US" sz="1200" kern="1200" baseline="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seriouls</a:t>
            </a:r>
            <a:r>
              <a:rPr lang="en-US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people who were </a:t>
            </a:r>
            <a:r>
              <a:rPr lang="en-US" sz="1200" kern="1200" baseline="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cyling</a:t>
            </a:r>
            <a:r>
              <a:rPr lang="en-US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in the </a:t>
            </a:r>
            <a:r>
              <a:rPr lang="en-US" sz="1200" kern="1200" baseline="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thriatlon</a:t>
            </a:r>
            <a:r>
              <a:rPr lang="en-US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A good </a:t>
            </a:r>
            <a:r>
              <a:rPr lang="en-US" sz="1200" kern="1200" baseline="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soultion</a:t>
            </a:r>
            <a:r>
              <a:rPr lang="en-US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would be more </a:t>
            </a:r>
            <a:r>
              <a:rPr lang="en-US" sz="1200" kern="1200" baseline="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voluaties</a:t>
            </a:r>
            <a:r>
              <a:rPr lang="en-US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who will </a:t>
            </a:r>
            <a:r>
              <a:rPr lang="en-US" sz="1200" kern="1200" baseline="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supersise</a:t>
            </a:r>
            <a:r>
              <a:rPr lang="en-US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the race all the time to make sure that </a:t>
            </a:r>
            <a:r>
              <a:rPr lang="en-US" sz="1200" kern="1200" baseline="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spacetaros</a:t>
            </a:r>
            <a:r>
              <a:rPr lang="en-US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and </a:t>
            </a:r>
            <a:r>
              <a:rPr lang="en-US" sz="1200" kern="1200" baseline="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atlethies</a:t>
            </a:r>
            <a:r>
              <a:rPr lang="en-US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are safe. </a:t>
            </a:r>
            <a:endParaRPr lang="en-US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event should create  </a:t>
            </a:r>
            <a:r>
              <a:rPr lang="en-US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vaiety</a:t>
            </a:r>
            <a:r>
              <a:rPr lang="en-US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of packages for spectators . Not everyone has the same needs. By </a:t>
            </a:r>
            <a:r>
              <a:rPr lang="en-US" sz="1200" kern="1200" baseline="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provding</a:t>
            </a:r>
            <a:r>
              <a:rPr lang="en-US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different options of VIP  there could an </a:t>
            </a:r>
            <a:r>
              <a:rPr lang="en-US" sz="1200" kern="1200" baseline="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increast</a:t>
            </a:r>
            <a:r>
              <a:rPr lang="en-US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with result of a higher number of visitors the place </a:t>
            </a:r>
            <a:endParaRPr lang="en-US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Final</a:t>
            </a:r>
            <a:r>
              <a:rPr lang="en-US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kern="1200" baseline="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recommendtion</a:t>
            </a:r>
            <a:r>
              <a:rPr lang="en-US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would be legacy. The ironman  event in Tenby should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stand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out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from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crowd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and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fight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for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 long-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lasting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future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ensuring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</a:t>
            </a:r>
            <a:r>
              <a:rPr lang="cs-CZ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attendees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who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used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VIP</a:t>
            </a:r>
            <a:r>
              <a:rPr lang="cs-CZ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s-CZ" sz="1200" kern="1200" baseline="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Race</a:t>
            </a:r>
            <a:r>
              <a:rPr lang="cs-CZ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s-CZ" sz="1200" kern="1200" baseline="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day</a:t>
            </a:r>
            <a:r>
              <a:rPr lang="cs-CZ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s-CZ" sz="1200" kern="1200" baseline="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expericene</a:t>
            </a:r>
            <a:r>
              <a:rPr lang="cs-CZ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have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something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to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remember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for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years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to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come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The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legacies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should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aim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to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help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local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community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with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strategies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then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put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in place as to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they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will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delivered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including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creating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financial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plan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for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funding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legacy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and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encouraging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host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community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to support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event. </a:t>
            </a:r>
          </a:p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E9A03B-C864-8A42-9E47-5D8DC409ED0A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64317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Anderson, S. (2015) </a:t>
            </a:r>
            <a:r>
              <a:rPr lang="en-US" i="1" dirty="0" smtClean="0"/>
              <a:t>10 things you need to know about Ironman triathlons, </a:t>
            </a:r>
            <a:r>
              <a:rPr lang="en-US" dirty="0" smtClean="0"/>
              <a:t>Available at: </a:t>
            </a:r>
            <a:r>
              <a:rPr lang="en-US" i="1" u="sng" dirty="0" smtClean="0"/>
              <a:t>https://</a:t>
            </a:r>
            <a:r>
              <a:rPr lang="en-US" i="1" u="sng" dirty="0" err="1" smtClean="0"/>
              <a:t>www.telegraph.co.uk</a:t>
            </a:r>
            <a:r>
              <a:rPr lang="en-US" i="1" u="sng" dirty="0" smtClean="0"/>
              <a:t>/men/active/11904053/10-things-you-need-to-know-about-Ironman-triathlons.html</a:t>
            </a:r>
            <a:r>
              <a:rPr lang="en-US" u="sng" dirty="0" smtClean="0"/>
              <a:t> (Accessed: 2nd December 2019).</a:t>
            </a:r>
          </a:p>
          <a:p>
            <a:r>
              <a:rPr lang="en-US" u="sng" dirty="0" smtClean="0"/>
              <a:t>BBC (2011) </a:t>
            </a:r>
            <a:r>
              <a:rPr lang="en-US" i="1" u="sng" dirty="0" smtClean="0"/>
              <a:t>Tenby Ironman road closure complaints in </a:t>
            </a:r>
            <a:r>
              <a:rPr lang="en-US" i="1" u="sng" dirty="0" err="1" smtClean="0"/>
              <a:t>Pembrokeshire</a:t>
            </a:r>
            <a:r>
              <a:rPr lang="en-US" i="1" u="sng" dirty="0" smtClean="0"/>
              <a:t>, </a:t>
            </a:r>
            <a:r>
              <a:rPr lang="en-US" u="sng" dirty="0" smtClean="0"/>
              <a:t>Available at: </a:t>
            </a:r>
            <a:r>
              <a:rPr lang="en-US" i="1" u="sng" dirty="0" smtClean="0"/>
              <a:t>https://</a:t>
            </a:r>
            <a:r>
              <a:rPr lang="en-US" i="1" u="sng" dirty="0" err="1" smtClean="0"/>
              <a:t>www.bbc.co.uk</a:t>
            </a:r>
            <a:r>
              <a:rPr lang="en-US" i="1" u="sng" dirty="0" smtClean="0"/>
              <a:t>/news/uk-wales-south-west-wales-14744603</a:t>
            </a:r>
            <a:r>
              <a:rPr lang="en-US" u="sng" dirty="0" smtClean="0"/>
              <a:t> (Accessed: 10th December 2019).</a:t>
            </a:r>
          </a:p>
          <a:p>
            <a:r>
              <a:rPr lang="en-US" u="sng" dirty="0" smtClean="0"/>
              <a:t>Ironman 70.30 Oceanside (2018) </a:t>
            </a:r>
            <a:r>
              <a:rPr lang="en-US" i="1" u="sng" dirty="0" smtClean="0"/>
              <a:t>2019 VIP Experience passes are now available! VIP parking, premium viewing, catering and all-day hospitality., </a:t>
            </a:r>
            <a:r>
              <a:rPr lang="en-US" u="sng" dirty="0" smtClean="0"/>
              <a:t>Available at: </a:t>
            </a:r>
            <a:r>
              <a:rPr lang="en-US" i="1" u="sng" dirty="0" smtClean="0"/>
              <a:t>https://</a:t>
            </a:r>
            <a:r>
              <a:rPr lang="en-US" i="1" u="sng" dirty="0" err="1" smtClean="0"/>
              <a:t>www.facebook.com</a:t>
            </a:r>
            <a:r>
              <a:rPr lang="en-US" i="1" u="sng" dirty="0" smtClean="0"/>
              <a:t>/IM703Oceanside/photos/a.501449326563418/2138327099542291/?type=1&amp;theater</a:t>
            </a:r>
            <a:r>
              <a:rPr lang="en-US" u="sng" dirty="0" smtClean="0"/>
              <a:t> (Accessed: 10th December 2019).</a:t>
            </a:r>
          </a:p>
          <a:p>
            <a:r>
              <a:rPr lang="en-US" u="sng" dirty="0" err="1" smtClean="0"/>
              <a:t>Levison</a:t>
            </a:r>
            <a:r>
              <a:rPr lang="en-US" u="sng" dirty="0" smtClean="0"/>
              <a:t>, J. (2018) </a:t>
            </a:r>
            <a:r>
              <a:rPr lang="en-US" i="1" u="sng" dirty="0" smtClean="0"/>
              <a:t>IRONMAN Wales 2019: Age-Group champions and podium gallery, </a:t>
            </a:r>
            <a:r>
              <a:rPr lang="en-US" u="sng" dirty="0" smtClean="0"/>
              <a:t>Available at: </a:t>
            </a:r>
            <a:r>
              <a:rPr lang="en-US" i="1" u="sng" dirty="0" smtClean="0"/>
              <a:t>https://www.tri247.com/triathlon-news/age-group/ironman-wales-2019-age-groupers</a:t>
            </a:r>
            <a:r>
              <a:rPr lang="en-US" u="sng" dirty="0" smtClean="0"/>
              <a:t> (Accessed: 10th December 2019).</a:t>
            </a:r>
          </a:p>
          <a:p>
            <a:r>
              <a:rPr lang="en-US" u="sng" dirty="0" smtClean="0"/>
              <a:t>Sinclair, T. (2017) </a:t>
            </a:r>
            <a:r>
              <a:rPr lang="en-US" i="1" u="sng" dirty="0" smtClean="0"/>
              <a:t>Police investigating oil spills on IRONMAN Wales cycle route, </a:t>
            </a:r>
            <a:r>
              <a:rPr lang="en-US" u="sng" dirty="0" smtClean="0"/>
              <a:t>Available at: </a:t>
            </a:r>
            <a:r>
              <a:rPr lang="en-US" i="1" u="sng" dirty="0" smtClean="0"/>
              <a:t>http://</a:t>
            </a:r>
            <a:r>
              <a:rPr lang="en-US" i="1" u="sng" dirty="0" err="1" smtClean="0"/>
              <a:t>pembrokeshire-herald.com</a:t>
            </a:r>
            <a:r>
              <a:rPr lang="en-US" i="1" u="sng" dirty="0" smtClean="0"/>
              <a:t>/38220/police-investigating-oil-spills-</a:t>
            </a:r>
            <a:r>
              <a:rPr lang="en-US" i="1" u="sng" dirty="0" err="1" smtClean="0"/>
              <a:t>ironmwan</a:t>
            </a:r>
            <a:r>
              <a:rPr lang="en-US" i="1" u="sng" dirty="0" smtClean="0"/>
              <a:t>-wales-cycle-route/</a:t>
            </a:r>
            <a:r>
              <a:rPr lang="en-US" u="sng" dirty="0" smtClean="0"/>
              <a:t> (Accessed: 10th December 2019).</a:t>
            </a:r>
          </a:p>
          <a:p>
            <a:r>
              <a:rPr lang="en-US" u="sng" dirty="0" smtClean="0"/>
              <a:t>Slade, K. (2015) </a:t>
            </a:r>
            <a:r>
              <a:rPr lang="en-US" i="1" u="sng" dirty="0" smtClean="0"/>
              <a:t>Ironman Wales 2015 Itinerary, </a:t>
            </a:r>
            <a:r>
              <a:rPr lang="en-US" u="sng" dirty="0" smtClean="0"/>
              <a:t>Available at: </a:t>
            </a:r>
            <a:r>
              <a:rPr lang="en-US" i="1" u="sng" dirty="0" smtClean="0"/>
              <a:t>https://</a:t>
            </a:r>
            <a:r>
              <a:rPr lang="en-US" i="1" u="sng" dirty="0" err="1" smtClean="0"/>
              <a:t>www.bluestonewales.com</a:t>
            </a:r>
            <a:r>
              <a:rPr lang="en-US" i="1" u="sng" dirty="0" smtClean="0"/>
              <a:t>/blog/ironman-wales-2015-itinerary</a:t>
            </a:r>
            <a:r>
              <a:rPr lang="en-US" u="sng" dirty="0" smtClean="0"/>
              <a:t> (Accessed: 10th December 2019).</a:t>
            </a:r>
          </a:p>
          <a:p>
            <a:r>
              <a:rPr lang="en-US" u="sng" dirty="0" err="1" smtClean="0"/>
              <a:t>SportsEngine</a:t>
            </a:r>
            <a:r>
              <a:rPr lang="en-US" u="sng" dirty="0" smtClean="0"/>
              <a:t> (2019) </a:t>
            </a:r>
            <a:r>
              <a:rPr lang="en-US" i="1" u="sng" dirty="0" smtClean="0"/>
              <a:t>Athlete Tracker, </a:t>
            </a:r>
            <a:r>
              <a:rPr lang="en-US" u="sng" dirty="0" smtClean="0"/>
              <a:t>Available at: </a:t>
            </a:r>
            <a:r>
              <a:rPr lang="en-US" i="1" u="sng" dirty="0" smtClean="0"/>
              <a:t>https://</a:t>
            </a:r>
            <a:r>
              <a:rPr lang="en-US" i="1" u="sng" dirty="0" err="1" smtClean="0"/>
              <a:t>www.ironman.com</a:t>
            </a:r>
            <a:r>
              <a:rPr lang="en-US" i="1" u="sng" dirty="0" smtClean="0"/>
              <a:t>/</a:t>
            </a:r>
            <a:r>
              <a:rPr lang="en-US" i="1" u="sng" dirty="0" err="1" smtClean="0"/>
              <a:t>im</a:t>
            </a:r>
            <a:r>
              <a:rPr lang="en-US" i="1" u="sng" dirty="0" smtClean="0"/>
              <a:t>-</a:t>
            </a:r>
            <a:r>
              <a:rPr lang="en-US" i="1" u="sng" dirty="0" err="1" smtClean="0"/>
              <a:t>uk</a:t>
            </a:r>
            <a:r>
              <a:rPr lang="en-US" i="1" u="sng" dirty="0" smtClean="0"/>
              <a:t>-supporters</a:t>
            </a:r>
            <a:r>
              <a:rPr lang="en-US" u="sng" dirty="0" smtClean="0"/>
              <a:t> (Accessed: 10th December 2019).</a:t>
            </a:r>
          </a:p>
          <a:p>
            <a:r>
              <a:rPr lang="en-US" u="sng" dirty="0" err="1" smtClean="0"/>
              <a:t>SportsEngine</a:t>
            </a:r>
            <a:r>
              <a:rPr lang="en-US" u="sng" dirty="0" smtClean="0"/>
              <a:t> (2019) </a:t>
            </a:r>
            <a:r>
              <a:rPr lang="en-US" i="1" u="sng" dirty="0" smtClean="0"/>
              <a:t>Ironman, </a:t>
            </a:r>
            <a:r>
              <a:rPr lang="en-US" u="sng" dirty="0" smtClean="0"/>
              <a:t>Available at: </a:t>
            </a:r>
            <a:r>
              <a:rPr lang="en-US" i="1" u="sng" dirty="0" smtClean="0"/>
              <a:t>https://</a:t>
            </a:r>
            <a:r>
              <a:rPr lang="en-US" i="1" u="sng" dirty="0" err="1" smtClean="0"/>
              <a:t>www.ironman.com</a:t>
            </a:r>
            <a:r>
              <a:rPr lang="en-US" u="sng" dirty="0" smtClean="0"/>
              <a:t> (Accessed: 10th December 2019).</a:t>
            </a:r>
          </a:p>
          <a:p>
            <a:r>
              <a:rPr lang="en-US" u="sng" dirty="0" smtClean="0"/>
              <a:t>The </a:t>
            </a:r>
            <a:r>
              <a:rPr lang="en-US" u="sng" dirty="0" err="1" smtClean="0"/>
              <a:t>Saundersfoot</a:t>
            </a:r>
            <a:r>
              <a:rPr lang="en-US" u="sng" dirty="0" smtClean="0"/>
              <a:t> </a:t>
            </a:r>
            <a:r>
              <a:rPr lang="en-US" u="sng" dirty="0" err="1" smtClean="0"/>
              <a:t>Harbour</a:t>
            </a:r>
            <a:r>
              <a:rPr lang="en-US" u="sng" dirty="0" smtClean="0"/>
              <a:t> Team (2019) </a:t>
            </a:r>
            <a:r>
              <a:rPr lang="en-US" i="1" u="sng" dirty="0" smtClean="0"/>
              <a:t>IRONMAN WALES 2019, </a:t>
            </a:r>
            <a:r>
              <a:rPr lang="en-US" u="sng" dirty="0" smtClean="0"/>
              <a:t>Available at: </a:t>
            </a:r>
            <a:r>
              <a:rPr lang="en-US" i="1" u="sng" dirty="0" smtClean="0"/>
              <a:t>https://</a:t>
            </a:r>
            <a:r>
              <a:rPr lang="en-US" i="1" u="sng" dirty="0" err="1" smtClean="0"/>
              <a:t>www.saundersfootharbour.co.uk</a:t>
            </a:r>
            <a:r>
              <a:rPr lang="en-US" i="1" u="sng" dirty="0" smtClean="0"/>
              <a:t>/latest-news/posts/2019/</a:t>
            </a:r>
            <a:r>
              <a:rPr lang="en-US" i="1" u="sng" dirty="0" err="1" smtClean="0"/>
              <a:t>september</a:t>
            </a:r>
            <a:r>
              <a:rPr lang="en-US" i="1" u="sng" dirty="0" smtClean="0"/>
              <a:t>/ironman-wales-2019/</a:t>
            </a:r>
            <a:r>
              <a:rPr lang="en-US" u="sng" dirty="0" smtClean="0"/>
              <a:t> (Accessed: 10th December 2019).</a:t>
            </a:r>
          </a:p>
          <a:p>
            <a:r>
              <a:rPr lang="en-US" u="sng" dirty="0" smtClean="0"/>
              <a:t>Welsh Assembly </a:t>
            </a:r>
            <a:r>
              <a:rPr lang="en-US" u="sng" dirty="0" err="1" smtClean="0"/>
              <a:t>Goverment</a:t>
            </a:r>
            <a:r>
              <a:rPr lang="en-US" u="sng" dirty="0" smtClean="0"/>
              <a:t> (2010) </a:t>
            </a:r>
            <a:r>
              <a:rPr lang="en-US" i="1" u="sng" dirty="0" smtClean="0"/>
              <a:t>Event Wales: A Major Events Strategy For Wales 2010 – 2020, </a:t>
            </a:r>
            <a:r>
              <a:rPr lang="en-US" u="sng" dirty="0" smtClean="0"/>
              <a:t>Available at: </a:t>
            </a:r>
            <a:r>
              <a:rPr lang="en-US" i="1" u="sng" dirty="0" smtClean="0"/>
              <a:t>https://</a:t>
            </a:r>
            <a:r>
              <a:rPr lang="en-US" i="1" u="sng" dirty="0" err="1" smtClean="0"/>
              <a:t>gov.wales</a:t>
            </a:r>
            <a:r>
              <a:rPr lang="en-US" i="1" u="sng" dirty="0" smtClean="0"/>
              <a:t>/sites/default/files/publications/2019-06/event-wales-a-major-events-strategy-for-wales-2010-to-2020.pdf</a:t>
            </a:r>
            <a:r>
              <a:rPr lang="en-US" u="sng" dirty="0" smtClean="0"/>
              <a:t> (Accessed: 10th December 2019).</a:t>
            </a:r>
          </a:p>
          <a:p>
            <a:r>
              <a:rPr lang="en-US" u="sng" dirty="0" err="1" smtClean="0"/>
              <a:t>Zahumensky</a:t>
            </a:r>
            <a:r>
              <a:rPr lang="en-US" u="sng" dirty="0" smtClean="0"/>
              <a:t>, M. (2018) </a:t>
            </a:r>
            <a:r>
              <a:rPr lang="en-US" i="1" u="sng" dirty="0" smtClean="0"/>
              <a:t>Almost half million people finished Ironman race ~ 1.9km ,90km,21.1km (or twice that for full IM), can you believe it?!, </a:t>
            </a:r>
            <a:r>
              <a:rPr lang="en-US" u="sng" dirty="0" smtClean="0"/>
              <a:t>Available at: </a:t>
            </a:r>
            <a:r>
              <a:rPr lang="en-US" i="1" u="sng" dirty="0" smtClean="0"/>
              <a:t>https://</a:t>
            </a:r>
            <a:r>
              <a:rPr lang="en-US" i="1" u="sng" dirty="0" err="1" smtClean="0"/>
              <a:t>instarea.life</a:t>
            </a:r>
            <a:r>
              <a:rPr lang="en-US" i="1" u="sng" dirty="0" smtClean="0"/>
              <a:t>/so-how-many-ironmans-there-is-8223a1de33d5</a:t>
            </a:r>
            <a:r>
              <a:rPr lang="en-US" u="sng" dirty="0" smtClean="0"/>
              <a:t> (Accessed: 10th December 2019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E9A03B-C864-8A42-9E47-5D8DC409ED0A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41193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365248"/>
            <a:ext cx="7772400" cy="978408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352800"/>
            <a:ext cx="7772400" cy="877824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3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82FE0-0A4F-C241-A437-47008B25D18A}" type="datetimeFigureOut">
              <a:rPr lang="en-US" smtClean="0"/>
              <a:t>16/12/19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957AF-53C0-420B-9C2D-77DB1416566C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869141"/>
            <a:ext cx="7770813" cy="4257022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82FE0-0A4F-C241-A437-47008B25D18A}" type="datetimeFigureOut">
              <a:rPr lang="en-US" smtClean="0"/>
              <a:t>16/12/19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A1D5D-D55E-B449-9FBF-B98AD27EC5C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4267200"/>
            <a:ext cx="7772400" cy="977153"/>
          </a:xfrm>
        </p:spPr>
        <p:txBody>
          <a:bodyPr anchor="b" anchorCtr="0">
            <a:noAutofit/>
          </a:bodyPr>
          <a:lstStyle>
            <a:lvl1pPr>
              <a:defRPr sz="5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799" y="5257800"/>
            <a:ext cx="7770813" cy="874058"/>
          </a:xfrm>
        </p:spPr>
        <p:txBody>
          <a:bodyPr>
            <a:normAutofit/>
          </a:bodyPr>
          <a:lstStyle>
            <a:lvl1pPr marL="0" indent="0" algn="ctr">
              <a:spcBef>
                <a:spcPts val="300"/>
              </a:spcBef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82FE0-0A4F-C241-A437-47008B25D18A}" type="datetimeFigureOut">
              <a:rPr lang="en-US" smtClean="0"/>
              <a:t>16/12/19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A1D5D-D55E-B449-9FBF-B98AD27EC5C7}" type="slidenum">
              <a:rPr lang="en-US" smtClean="0"/>
              <a:t>‹#›</a:t>
            </a:fld>
            <a:endParaRPr lang="en-US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 rot="21540000">
            <a:off x="2056196" y="424650"/>
            <a:ext cx="5031609" cy="3375800"/>
          </a:xfrm>
          <a:solidFill>
            <a:schemeClr val="bg1">
              <a:lumMod val="75000"/>
              <a:lumOff val="25000"/>
            </a:schemeClr>
          </a:solidFill>
          <a:ln w="88900">
            <a:solidFill>
              <a:schemeClr val="tx1"/>
            </a:solidFill>
            <a:miter lim="800000"/>
          </a:ln>
          <a:effectLst>
            <a:outerShdw blurRad="127000" sx="102000" sy="102000" algn="ctr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>
              <a:buFont typeface="Arial" pitchFamily="34" charset="0"/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990600"/>
            <a:ext cx="7770813" cy="1743075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756647"/>
            <a:ext cx="7770813" cy="1281953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300"/>
              </a:spcBef>
              <a:buFontTx/>
              <a:buNone/>
              <a:defRPr sz="2000" kern="1200">
                <a:solidFill>
                  <a:schemeClr val="tx1">
                    <a:tint val="75000"/>
                  </a:schemeClr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82FE0-0A4F-C241-A437-47008B25D18A}" type="datetimeFigureOut">
              <a:rPr lang="en-US" smtClean="0"/>
              <a:t>16/12/19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A1D5D-D55E-B449-9FBF-B98AD27EC5C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21023"/>
            <a:ext cx="7770813" cy="1429871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760538"/>
            <a:ext cx="3611880" cy="4365625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 marL="2398713" indent="-336550">
              <a:defRPr sz="1800"/>
            </a:lvl8pPr>
            <a:lvl9pPr marL="2398713" indent="-336550"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44733" y="1760538"/>
            <a:ext cx="3611880" cy="4365625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1800"/>
            </a:lvl6pPr>
            <a:lvl7pPr>
              <a:defRPr sz="1800"/>
            </a:lvl7pPr>
            <a:lvl8pPr marL="2398713" indent="-336550">
              <a:defRPr sz="1800"/>
            </a:lvl8pPr>
            <a:lvl9pPr marL="2398713" indent="-336550"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82FE0-0A4F-C241-A437-47008B25D18A}" type="datetimeFigureOut">
              <a:rPr lang="en-US" smtClean="0"/>
              <a:t>16/12/19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A1D5D-D55E-B449-9FBF-B98AD27EC5C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21023"/>
            <a:ext cx="7770813" cy="1429871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550895"/>
            <a:ext cx="3611880" cy="614082"/>
          </a:xfrm>
        </p:spPr>
        <p:txBody>
          <a:bodyPr anchor="b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2438400"/>
            <a:ext cx="3611880" cy="3687762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 marL="2398713" indent="-336550">
              <a:defRPr sz="1600"/>
            </a:lvl8pPr>
            <a:lvl9pPr marL="2398713" indent="-336550"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45526" y="1550895"/>
            <a:ext cx="3611880" cy="614082"/>
          </a:xfrm>
        </p:spPr>
        <p:txBody>
          <a:bodyPr anchor="b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45526" y="2438400"/>
            <a:ext cx="3611880" cy="3687762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 marL="2398713" indent="-336550">
              <a:defRPr sz="1600"/>
            </a:lvl8pPr>
            <a:lvl9pPr marL="2398713" indent="-336550"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82FE0-0A4F-C241-A437-47008B25D18A}" type="datetimeFigureOut">
              <a:rPr lang="en-US" smtClean="0"/>
              <a:t>16/12/19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A1D5D-D55E-B449-9FBF-B98AD27EC5C7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786205" y="2191871"/>
            <a:ext cx="3429000" cy="1588"/>
          </a:xfrm>
          <a:prstGeom prst="line">
            <a:avLst/>
          </a:prstGeom>
          <a:ln>
            <a:solidFill>
              <a:srgbClr val="FFFFFF">
                <a:alpha val="4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4936966" y="2191871"/>
            <a:ext cx="3429000" cy="1588"/>
          </a:xfrm>
          <a:prstGeom prst="line">
            <a:avLst/>
          </a:prstGeom>
          <a:ln>
            <a:solidFill>
              <a:srgbClr val="FFFFFF">
                <a:alpha val="4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82FE0-0A4F-C241-A437-47008B25D18A}" type="datetimeFigureOut">
              <a:rPr lang="en-US" smtClean="0"/>
              <a:t>16/12/19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A1D5D-D55E-B449-9FBF-B98AD27EC5C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82FE0-0A4F-C241-A437-47008B25D18A}" type="datetimeFigureOut">
              <a:rPr lang="en-US" smtClean="0"/>
              <a:t>16/12/19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A1D5D-D55E-B449-9FBF-B98AD27EC5C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8905" y="971550"/>
            <a:ext cx="3657600" cy="1162050"/>
          </a:xfrm>
        </p:spPr>
        <p:txBody>
          <a:bodyPr anchor="b">
            <a:noAutofit/>
          </a:bodyPr>
          <a:lstStyle>
            <a:lvl1pPr algn="l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457200"/>
            <a:ext cx="3657600" cy="5668963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 marL="2398713" indent="-336550">
              <a:defRPr sz="1800"/>
            </a:lvl8pPr>
            <a:lvl9pPr marL="2398713" indent="-336550"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58905" y="2133601"/>
            <a:ext cx="3657600" cy="3581400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82FE0-0A4F-C241-A437-47008B25D18A}" type="datetimeFigureOut">
              <a:rPr lang="en-US" smtClean="0"/>
              <a:t>16/12/19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A1D5D-D55E-B449-9FBF-B98AD27EC5C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5082" y="969264"/>
            <a:ext cx="3657600" cy="1161288"/>
          </a:xfrm>
        </p:spPr>
        <p:txBody>
          <a:bodyPr anchor="b">
            <a:noAutofit/>
          </a:bodyPr>
          <a:lstStyle>
            <a:lvl1pPr algn="l">
              <a:defRPr sz="3600" b="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63388" y="510988"/>
            <a:ext cx="3657600" cy="5553636"/>
          </a:xfrm>
          <a:solidFill>
            <a:schemeClr val="bg1">
              <a:lumMod val="75000"/>
              <a:lumOff val="25000"/>
            </a:schemeClr>
          </a:solidFill>
          <a:ln w="88900">
            <a:solidFill>
              <a:schemeClr val="tx1"/>
            </a:solidFill>
            <a:miter lim="800000"/>
          </a:ln>
          <a:effectLst>
            <a:outerShdw blurRad="127000" sx="102000" sy="102000" algn="ctr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ts val="2000"/>
              </a:spcBef>
              <a:buFont typeface="Arial" pitchFamily="34" charset="0"/>
              <a:buNone/>
              <a:defRPr sz="22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99853" y="2130552"/>
            <a:ext cx="3657600" cy="3584448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spcBef>
                <a:spcPts val="1000"/>
              </a:spcBef>
              <a:buNone/>
              <a:defRPr sz="18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2000"/>
              </a:spcBef>
              <a:buFontTx/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82FE0-0A4F-C241-A437-47008B25D18A}" type="datetimeFigureOut">
              <a:rPr lang="en-US" smtClean="0"/>
              <a:t>16/12/19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A1D5D-D55E-B449-9FBF-B98AD27EC5C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151376"/>
            <a:ext cx="7776882" cy="1014984"/>
          </a:xfrm>
        </p:spPr>
        <p:txBody>
          <a:bodyPr anchor="b">
            <a:noAutofit/>
          </a:bodyPr>
          <a:lstStyle>
            <a:lvl1pPr algn="ctr">
              <a:defRPr sz="3600" b="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457199"/>
            <a:ext cx="5486400" cy="3644153"/>
          </a:xfrm>
          <a:solidFill>
            <a:schemeClr val="bg1">
              <a:lumMod val="75000"/>
              <a:lumOff val="25000"/>
            </a:schemeClr>
          </a:solidFill>
          <a:ln w="88900">
            <a:solidFill>
              <a:schemeClr val="tx1"/>
            </a:solidFill>
            <a:miter lim="800000"/>
          </a:ln>
          <a:effectLst>
            <a:outerShdw blurRad="127000" sx="102000" sy="102000" algn="ctr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ts val="2000"/>
              </a:spcBef>
              <a:buFont typeface="Arial" pitchFamily="34" charset="0"/>
              <a:buNone/>
              <a:defRPr sz="22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571" y="5181599"/>
            <a:ext cx="7776882" cy="950259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>
              <a:spcBef>
                <a:spcPts val="300"/>
              </a:spcBef>
              <a:buNone/>
              <a:defRPr sz="18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2000"/>
              </a:spcBef>
              <a:buFontTx/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82FE0-0A4F-C241-A437-47008B25D18A}" type="datetimeFigureOut">
              <a:rPr lang="en-US" smtClean="0"/>
              <a:t>16/12/19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A1D5D-D55E-B449-9FBF-B98AD27EC5C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orybo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155141"/>
            <a:ext cx="7776882" cy="1013011"/>
          </a:xfrm>
        </p:spPr>
        <p:txBody>
          <a:bodyPr anchor="b">
            <a:noAutofit/>
          </a:bodyPr>
          <a:lstStyle>
            <a:lvl1pPr algn="ctr">
              <a:defRPr sz="3600" b="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5800" y="457200"/>
            <a:ext cx="2331720" cy="1645920"/>
          </a:xfrm>
          <a:solidFill>
            <a:schemeClr val="bg1">
              <a:lumMod val="75000"/>
              <a:lumOff val="25000"/>
            </a:schemeClr>
          </a:solidFill>
          <a:ln w="88900">
            <a:solidFill>
              <a:schemeClr val="tx1"/>
            </a:solidFill>
            <a:miter lim="800000"/>
          </a:ln>
          <a:effectLst>
            <a:outerShdw blurRad="127000" sx="102000" sy="102000" algn="ctr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ts val="2000"/>
              </a:spcBef>
              <a:buFont typeface="Arial" pitchFamily="34" charset="0"/>
              <a:buNone/>
              <a:defRPr sz="22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571" y="5181599"/>
            <a:ext cx="7776882" cy="950259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>
              <a:spcBef>
                <a:spcPts val="300"/>
              </a:spcBef>
              <a:buNone/>
              <a:defRPr sz="18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2000"/>
              </a:spcBef>
              <a:buFontTx/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82FE0-0A4F-C241-A437-47008B25D18A}" type="datetimeFigureOut">
              <a:rPr lang="en-US" smtClean="0"/>
              <a:t>16/12/19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A1D5D-D55E-B449-9FBF-B98AD27EC5C7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2"/>
          <p:cNvSpPr>
            <a:spLocks noGrp="1"/>
          </p:cNvSpPr>
          <p:nvPr>
            <p:ph type="pic" idx="13"/>
          </p:nvPr>
        </p:nvSpPr>
        <p:spPr>
          <a:xfrm>
            <a:off x="685800" y="2455433"/>
            <a:ext cx="2331720" cy="1645920"/>
          </a:xfrm>
          <a:solidFill>
            <a:schemeClr val="bg1">
              <a:lumMod val="75000"/>
              <a:lumOff val="25000"/>
            </a:schemeClr>
          </a:solidFill>
          <a:ln w="88900">
            <a:solidFill>
              <a:schemeClr val="tx1"/>
            </a:solidFill>
            <a:miter lim="800000"/>
          </a:ln>
          <a:effectLst>
            <a:outerShdw blurRad="127000" sx="102000" sy="102000" algn="ctr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ts val="2000"/>
              </a:spcBef>
              <a:buFont typeface="Arial" pitchFamily="34" charset="0"/>
              <a:buNone/>
              <a:defRPr sz="22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6" name="Picture Placeholder 2"/>
          <p:cNvSpPr>
            <a:spLocks noGrp="1"/>
          </p:cNvSpPr>
          <p:nvPr>
            <p:ph type="pic" idx="14"/>
          </p:nvPr>
        </p:nvSpPr>
        <p:spPr>
          <a:xfrm>
            <a:off x="3412490" y="457200"/>
            <a:ext cx="2331720" cy="1645920"/>
          </a:xfrm>
          <a:solidFill>
            <a:schemeClr val="bg1">
              <a:lumMod val="75000"/>
              <a:lumOff val="25000"/>
            </a:schemeClr>
          </a:solidFill>
          <a:ln w="88900">
            <a:solidFill>
              <a:schemeClr val="tx1"/>
            </a:solidFill>
            <a:miter lim="800000"/>
          </a:ln>
          <a:effectLst>
            <a:outerShdw blurRad="127000" sx="102000" sy="102000" algn="ctr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ts val="2000"/>
              </a:spcBef>
              <a:buFont typeface="Arial" pitchFamily="34" charset="0"/>
              <a:buNone/>
              <a:defRPr sz="22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7" name="Picture Placeholder 2"/>
          <p:cNvSpPr>
            <a:spLocks noGrp="1"/>
          </p:cNvSpPr>
          <p:nvPr>
            <p:ph type="pic" idx="15"/>
          </p:nvPr>
        </p:nvSpPr>
        <p:spPr>
          <a:xfrm>
            <a:off x="3412490" y="2455433"/>
            <a:ext cx="2331720" cy="1645920"/>
          </a:xfrm>
          <a:solidFill>
            <a:schemeClr val="bg1">
              <a:lumMod val="75000"/>
              <a:lumOff val="25000"/>
            </a:schemeClr>
          </a:solidFill>
          <a:ln w="88900">
            <a:solidFill>
              <a:schemeClr val="tx1"/>
            </a:solidFill>
            <a:miter lim="800000"/>
          </a:ln>
          <a:effectLst>
            <a:outerShdw blurRad="127000" sx="102000" sy="102000" algn="ctr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ts val="2000"/>
              </a:spcBef>
              <a:buFont typeface="Arial" pitchFamily="34" charset="0"/>
              <a:buNone/>
              <a:defRPr sz="22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8" name="Picture Placeholder 2"/>
          <p:cNvSpPr>
            <a:spLocks noGrp="1"/>
          </p:cNvSpPr>
          <p:nvPr>
            <p:ph type="pic" idx="16"/>
          </p:nvPr>
        </p:nvSpPr>
        <p:spPr>
          <a:xfrm>
            <a:off x="6139180" y="457200"/>
            <a:ext cx="2331720" cy="1645920"/>
          </a:xfrm>
          <a:solidFill>
            <a:schemeClr val="bg1">
              <a:lumMod val="75000"/>
              <a:lumOff val="25000"/>
            </a:schemeClr>
          </a:solidFill>
          <a:ln w="88900">
            <a:solidFill>
              <a:schemeClr val="tx1"/>
            </a:solidFill>
            <a:miter lim="800000"/>
          </a:ln>
          <a:effectLst>
            <a:outerShdw blurRad="127000" sx="102000" sy="102000" algn="ctr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ts val="2000"/>
              </a:spcBef>
              <a:buFont typeface="Arial" pitchFamily="34" charset="0"/>
              <a:buNone/>
              <a:defRPr sz="22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9" name="Picture Placeholder 2"/>
          <p:cNvSpPr>
            <a:spLocks noGrp="1"/>
          </p:cNvSpPr>
          <p:nvPr>
            <p:ph type="pic" idx="17"/>
          </p:nvPr>
        </p:nvSpPr>
        <p:spPr>
          <a:xfrm>
            <a:off x="6139180" y="2455433"/>
            <a:ext cx="2331720" cy="1645920"/>
          </a:xfrm>
          <a:solidFill>
            <a:schemeClr val="bg1">
              <a:lumMod val="75000"/>
              <a:lumOff val="25000"/>
            </a:schemeClr>
          </a:solidFill>
          <a:ln w="88900">
            <a:solidFill>
              <a:schemeClr val="tx1"/>
            </a:solidFill>
            <a:miter lim="800000"/>
          </a:ln>
          <a:effectLst>
            <a:outerShdw blurRad="127000" sx="102000" sy="102000" algn="ctr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ts val="2000"/>
              </a:spcBef>
              <a:buFont typeface="Arial" pitchFamily="34" charset="0"/>
              <a:buNone/>
              <a:defRPr sz="2200" kern="1200">
                <a:solidFill>
                  <a:schemeClr val="tx1"/>
                </a:solidFill>
                <a:effectLst>
                  <a:outerShdw blurRad="50800" dist="50800" dir="5400000" sx="101000" sy="101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82FE0-0A4F-C241-A437-47008B25D18A}" type="datetimeFigureOut">
              <a:rPr lang="en-US" smtClean="0"/>
              <a:t>16/12/19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A1D5D-D55E-B449-9FBF-B98AD27EC5C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62800" y="533400"/>
            <a:ext cx="1600200" cy="5592763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533400"/>
            <a:ext cx="6019800" cy="5592763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82FE0-0A4F-C241-A437-47008B25D18A}" type="datetimeFigureOut">
              <a:rPr lang="en-US" smtClean="0"/>
              <a:t>16/12/19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A1D5D-D55E-B449-9FBF-B98AD27EC5C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theme" Target="../theme/theme1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0" y="121023"/>
            <a:ext cx="7770813" cy="1429871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752600"/>
            <a:ext cx="7770813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620435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effectLst>
                  <a:outerShdw blurRad="50800" dist="38100" dir="5400000" sx="101000" sy="101000" algn="t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09282FE0-0A4F-C241-A437-47008B25D18A}" type="datetimeFigureOut">
              <a:rPr lang="en-US" smtClean="0"/>
              <a:t>16/12/19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4105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effectLst>
                  <a:outerShdw blurRad="50800" dist="38100" dir="5400000" sx="101000" sy="101000" algn="t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229100" y="6356350"/>
            <a:ext cx="685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effectLst>
                  <a:outerShdw blurRad="50800" dist="38100" dir="5400000" sx="101000" sy="101000" algn="t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C07A1D5D-D55E-B449-9FBF-B98AD27EC5C7}" type="slidenum">
              <a:rPr lang="en-US" smtClean="0"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76" r:id="rId1"/>
    <p:sldLayoutId id="2147483777" r:id="rId2"/>
    <p:sldLayoutId id="2147483778" r:id="rId3"/>
    <p:sldLayoutId id="2147483779" r:id="rId4"/>
    <p:sldLayoutId id="2147483780" r:id="rId5"/>
    <p:sldLayoutId id="2147483781" r:id="rId6"/>
    <p:sldLayoutId id="2147483782" r:id="rId7"/>
    <p:sldLayoutId id="2147483783" r:id="rId8"/>
    <p:sldLayoutId id="2147483784" r:id="rId9"/>
    <p:sldLayoutId id="2147483785" r:id="rId10"/>
    <p:sldLayoutId id="2147483786" r:id="rId11"/>
    <p:sldLayoutId id="2147483787" r:id="rId12"/>
    <p:sldLayoutId id="2147483788" r:id="rId13"/>
    <p:sldLayoutId id="2147483789" r:id="rId14"/>
  </p:sldLayoutIdLst>
  <p:txStyles>
    <p:titleStyle>
      <a:lvl1pPr algn="ctr" defTabSz="914400" rtl="0" eaLnBrk="1" latinLnBrk="0" hangingPunct="1">
        <a:spcBef>
          <a:spcPct val="0"/>
        </a:spcBef>
        <a:buNone/>
        <a:defRPr sz="4800" kern="1200">
          <a:solidFill>
            <a:schemeClr val="tx1"/>
          </a:solidFill>
          <a:effectLst>
            <a:outerShdw blurRad="50800" dist="50800" dir="5400000" sx="101000" sy="101000" algn="t" rotWithShape="0">
              <a:prstClr val="black">
                <a:alpha val="40000"/>
              </a:prst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FontTx/>
        <a:buBlip>
          <a:blip r:embed="rId16"/>
        </a:buBlip>
        <a:defRPr sz="2200" kern="1200">
          <a:solidFill>
            <a:schemeClr val="tx1"/>
          </a:solidFill>
          <a:effectLst>
            <a:outerShdw blurRad="50800" dist="50800" dir="5400000" sx="101000" sy="101000" algn="t" rotWithShape="0">
              <a:prstClr val="black">
                <a:alpha val="40000"/>
              </a:prstClr>
            </a:outerShdw>
          </a:effectLst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FontTx/>
        <a:buBlip>
          <a:blip r:embed="rId16"/>
        </a:buBlip>
        <a:defRPr sz="2000" kern="1200">
          <a:solidFill>
            <a:schemeClr val="tx1"/>
          </a:solidFill>
          <a:effectLst>
            <a:outerShdw blurRad="50800" dist="50800" dir="5400000" sx="101000" sy="101000" algn="t" rotWithShape="0">
              <a:prstClr val="black">
                <a:alpha val="40000"/>
              </a:prstClr>
            </a:outerShdw>
          </a:effectLst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ts val="600"/>
        </a:spcBef>
        <a:buFontTx/>
        <a:buBlip>
          <a:blip r:embed="rId16"/>
        </a:buBlip>
        <a:defRPr sz="1800" kern="1200">
          <a:solidFill>
            <a:schemeClr val="tx1"/>
          </a:solidFill>
          <a:effectLst>
            <a:outerShdw blurRad="50800" dist="50800" dir="5400000" sx="101000" sy="101000" algn="t" rotWithShape="0">
              <a:prstClr val="black">
                <a:alpha val="40000"/>
              </a:prstClr>
            </a:outerShdw>
          </a:effectLst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ts val="600"/>
        </a:spcBef>
        <a:buFontTx/>
        <a:buBlip>
          <a:blip r:embed="rId16"/>
        </a:buBlip>
        <a:defRPr sz="1800" kern="1200">
          <a:solidFill>
            <a:schemeClr val="tx1"/>
          </a:solidFill>
          <a:effectLst>
            <a:outerShdw blurRad="50800" dist="50800" dir="5400000" sx="101000" sy="101000" algn="t" rotWithShape="0">
              <a:prstClr val="black">
                <a:alpha val="40000"/>
              </a:prstClr>
            </a:outerShdw>
          </a:effectLst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ts val="600"/>
        </a:spcBef>
        <a:buFontTx/>
        <a:buBlip>
          <a:blip r:embed="rId16"/>
        </a:buBlip>
        <a:defRPr sz="1800" kern="1200">
          <a:solidFill>
            <a:schemeClr val="tx1"/>
          </a:solidFill>
          <a:effectLst>
            <a:outerShdw blurRad="50800" dist="50800" dir="5400000" sx="101000" sy="101000" algn="t" rotWithShape="0">
              <a:prstClr val="black">
                <a:alpha val="40000"/>
              </a:prstClr>
            </a:outerShdw>
          </a:effectLst>
          <a:latin typeface="+mn-lt"/>
          <a:ea typeface="+mn-ea"/>
          <a:cs typeface="+mn-cs"/>
        </a:defRPr>
      </a:lvl5pPr>
      <a:lvl6pPr marL="2055813" indent="-336550" algn="l" defTabSz="914400" rtl="0" eaLnBrk="1" latinLnBrk="0" hangingPunct="1">
        <a:spcBef>
          <a:spcPct val="20000"/>
        </a:spcBef>
        <a:buFontTx/>
        <a:buBlip>
          <a:blip r:embed="rId16"/>
        </a:buBlip>
        <a:defRPr lang="en-US" sz="1800" kern="1200" dirty="0" smtClean="0">
          <a:solidFill>
            <a:schemeClr val="tx1"/>
          </a:solidFill>
          <a:effectLst>
            <a:outerShdw blurRad="50800" dist="50800" dir="5400000" sx="101000" sy="101000" algn="t" rotWithShape="0">
              <a:prstClr val="black">
                <a:alpha val="40000"/>
              </a:prstClr>
            </a:outerShdw>
          </a:effectLst>
          <a:latin typeface="+mn-lt"/>
          <a:ea typeface="+mn-ea"/>
          <a:cs typeface="+mn-cs"/>
        </a:defRPr>
      </a:lvl6pPr>
      <a:lvl7pPr marL="2398713" indent="-336550" algn="l" defTabSz="914400" rtl="0" eaLnBrk="1" latinLnBrk="0" hangingPunct="1">
        <a:spcBef>
          <a:spcPct val="20000"/>
        </a:spcBef>
        <a:buFontTx/>
        <a:buBlip>
          <a:blip r:embed="rId16"/>
        </a:buBlip>
        <a:defRPr lang="en-US" sz="1800" kern="1200" dirty="0" smtClean="0">
          <a:solidFill>
            <a:schemeClr val="tx1"/>
          </a:solidFill>
          <a:effectLst>
            <a:outerShdw blurRad="50800" dist="50800" dir="5400000" sx="101000" sy="101000" algn="t" rotWithShape="0">
              <a:prstClr val="black">
                <a:alpha val="40000"/>
              </a:prstClr>
            </a:outerShdw>
          </a:effectLst>
          <a:latin typeface="+mn-lt"/>
          <a:ea typeface="+mn-ea"/>
          <a:cs typeface="+mn-cs"/>
        </a:defRPr>
      </a:lvl7pPr>
      <a:lvl8pPr marL="2743200" indent="-336550" algn="l" defTabSz="914400" rtl="0" eaLnBrk="1" latinLnBrk="0" hangingPunct="1">
        <a:spcBef>
          <a:spcPct val="20000"/>
        </a:spcBef>
        <a:buFontTx/>
        <a:buBlip>
          <a:blip r:embed="rId16"/>
        </a:buBlip>
        <a:defRPr lang="en-US" sz="1800" kern="1200" dirty="0" smtClean="0">
          <a:solidFill>
            <a:schemeClr val="tx1"/>
          </a:solidFill>
          <a:effectLst>
            <a:outerShdw blurRad="50800" dist="50800" dir="5400000" sx="101000" sy="101000" algn="t" rotWithShape="0">
              <a:prstClr val="black">
                <a:alpha val="40000"/>
              </a:prstClr>
            </a:outerShdw>
          </a:effectLst>
          <a:latin typeface="+mn-lt"/>
          <a:ea typeface="+mn-ea"/>
          <a:cs typeface="+mn-cs"/>
        </a:defRPr>
      </a:lvl8pPr>
      <a:lvl9pPr marL="3087688" indent="-336550" algn="l" defTabSz="914400" rtl="0" eaLnBrk="1" latinLnBrk="0" hangingPunct="1">
        <a:spcBef>
          <a:spcPct val="20000"/>
        </a:spcBef>
        <a:buFontTx/>
        <a:buBlip>
          <a:blip r:embed="rId16"/>
        </a:buBlip>
        <a:defRPr lang="en-US" sz="1800" kern="1200" dirty="0">
          <a:solidFill>
            <a:schemeClr val="tx1"/>
          </a:solidFill>
          <a:effectLst>
            <a:outerShdw blurRad="50800" dist="50800" dir="5400000" sx="101000" sy="101000" algn="t" rotWithShape="0">
              <a:prstClr val="black">
                <a:alpha val="40000"/>
              </a:prstClr>
            </a:outerShdw>
          </a:effectLst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media" Target="../media/media2.wav"/><Relationship Id="rId4" Type="http://schemas.openxmlformats.org/officeDocument/2006/relationships/audio" Target="../media/media2.wav"/><Relationship Id="rId5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7" Type="http://schemas.openxmlformats.org/officeDocument/2006/relationships/image" Target="../media/image5.png"/><Relationship Id="rId1" Type="http://schemas.microsoft.com/office/2007/relationships/media" Target="../media/media1.wav"/><Relationship Id="rId2" Type="http://schemas.openxmlformats.org/officeDocument/2006/relationships/audio" Target="../media/media1.wav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notesSlide" Target="../notesSlides/notesSlide1.xml"/><Relationship Id="rId5" Type="http://schemas.openxmlformats.org/officeDocument/2006/relationships/image" Target="../media/image6.png"/><Relationship Id="rId6" Type="http://schemas.openxmlformats.org/officeDocument/2006/relationships/image" Target="../media/image5.png"/><Relationship Id="rId1" Type="http://schemas.microsoft.com/office/2007/relationships/media" Target="../media/media3.wav"/><Relationship Id="rId2" Type="http://schemas.openxmlformats.org/officeDocument/2006/relationships/audio" Target="../media/media3.wav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notesSlide" Target="../notesSlides/notesSlide2.xml"/><Relationship Id="rId5" Type="http://schemas.openxmlformats.org/officeDocument/2006/relationships/image" Target="../media/image7.png"/><Relationship Id="rId6" Type="http://schemas.openxmlformats.org/officeDocument/2006/relationships/image" Target="../media/image5.png"/><Relationship Id="rId1" Type="http://schemas.microsoft.com/office/2007/relationships/media" Target="../media/media4.wav"/><Relationship Id="rId2" Type="http://schemas.openxmlformats.org/officeDocument/2006/relationships/audio" Target="../media/media4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notesSlide" Target="../notesSlides/notesSlide3.xml"/><Relationship Id="rId5" Type="http://schemas.openxmlformats.org/officeDocument/2006/relationships/image" Target="../media/image8.png"/><Relationship Id="rId6" Type="http://schemas.openxmlformats.org/officeDocument/2006/relationships/image" Target="../media/image9.png"/><Relationship Id="rId7" Type="http://schemas.openxmlformats.org/officeDocument/2006/relationships/image" Target="../media/image5.png"/><Relationship Id="rId1" Type="http://schemas.microsoft.com/office/2007/relationships/media" Target="../media/media5.wav"/><Relationship Id="rId2" Type="http://schemas.openxmlformats.org/officeDocument/2006/relationships/audio" Target="../media/media5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notesSlide" Target="../notesSlides/notesSlide4.xml"/><Relationship Id="rId5" Type="http://schemas.openxmlformats.org/officeDocument/2006/relationships/hyperlink" Target="https://gov.wales/sites/default/files/publications/2019-06/event-wales-a-major-events-strategy-for-wales-2010-to-2020.pdf" TargetMode="External"/><Relationship Id="rId6" Type="http://schemas.openxmlformats.org/officeDocument/2006/relationships/image" Target="../media/image5.png"/><Relationship Id="rId1" Type="http://schemas.microsoft.com/office/2007/relationships/media" Target="../media/media6.wav"/><Relationship Id="rId2" Type="http://schemas.openxmlformats.org/officeDocument/2006/relationships/audio" Target="../media/media6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notesSlide" Target="../notesSlides/notesSlide5.xml"/><Relationship Id="rId5" Type="http://schemas.openxmlformats.org/officeDocument/2006/relationships/image" Target="../media/image10.png"/><Relationship Id="rId6" Type="http://schemas.openxmlformats.org/officeDocument/2006/relationships/image" Target="../media/image5.png"/><Relationship Id="rId1" Type="http://schemas.microsoft.com/office/2007/relationships/media" Target="../media/media7.wav"/><Relationship Id="rId2" Type="http://schemas.openxmlformats.org/officeDocument/2006/relationships/audio" Target="../media/media7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notesSlide" Target="../notesSlides/notesSlide6.xml"/><Relationship Id="rId5" Type="http://schemas.openxmlformats.org/officeDocument/2006/relationships/image" Target="../media/image11.png"/><Relationship Id="rId6" Type="http://schemas.openxmlformats.org/officeDocument/2006/relationships/image" Target="../media/image12.jpg"/><Relationship Id="rId7" Type="http://schemas.openxmlformats.org/officeDocument/2006/relationships/image" Target="../media/image5.png"/><Relationship Id="rId1" Type="http://schemas.microsoft.com/office/2007/relationships/media" Target="../media/media8.wav"/><Relationship Id="rId2" Type="http://schemas.openxmlformats.org/officeDocument/2006/relationships/audio" Target="../media/media8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notesSlide" Target="../notesSlides/notesSlide7.xml"/><Relationship Id="rId5" Type="http://schemas.openxmlformats.org/officeDocument/2006/relationships/image" Target="../media/image13.JPG"/><Relationship Id="rId6" Type="http://schemas.openxmlformats.org/officeDocument/2006/relationships/image" Target="../media/image5.png"/><Relationship Id="rId1" Type="http://schemas.microsoft.com/office/2007/relationships/media" Target="../media/media9.wav"/><Relationship Id="rId2" Type="http://schemas.openxmlformats.org/officeDocument/2006/relationships/audio" Target="../media/media9.wav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notesSlide" Target="../notesSlides/notesSlide8.xml"/><Relationship Id="rId5" Type="http://schemas.openxmlformats.org/officeDocument/2006/relationships/image" Target="../media/image5.png"/><Relationship Id="rId1" Type="http://schemas.microsoft.com/office/2007/relationships/media" Target="../media/media10.wav"/><Relationship Id="rId2" Type="http://schemas.openxmlformats.org/officeDocument/2006/relationships/audio" Target="../media/media10.wav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09006" y="-16075"/>
            <a:ext cx="8661679" cy="946479"/>
          </a:xfrm>
        </p:spPr>
        <p:txBody>
          <a:bodyPr/>
          <a:lstStyle/>
          <a:p>
            <a:r>
              <a:rPr lang="en-US" b="1" u="sng" dirty="0" smtClean="0">
                <a:solidFill>
                  <a:srgbClr val="FF0000"/>
                </a:solidFill>
              </a:rPr>
              <a:t>EVENT REVIEW  </a:t>
            </a:r>
            <a:endParaRPr lang="en-US" b="1" u="sng" dirty="0">
              <a:solidFill>
                <a:srgbClr val="FF000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92700" y="5105400"/>
            <a:ext cx="6400800" cy="1752600"/>
          </a:xfrm>
        </p:spPr>
        <p:txBody>
          <a:bodyPr>
            <a:normAutofit fontScale="85000" lnSpcReduction="10000"/>
          </a:bodyPr>
          <a:lstStyle/>
          <a:p>
            <a:r>
              <a:rPr lang="en-US" sz="6600" b="1" dirty="0" smtClean="0">
                <a:solidFill>
                  <a:srgbClr val="FF0000"/>
                </a:solidFill>
              </a:rPr>
              <a:t>Ironman Triathlon</a:t>
            </a:r>
          </a:p>
          <a:p>
            <a:r>
              <a:rPr lang="en-US" sz="3800" b="1" dirty="0" smtClean="0">
                <a:solidFill>
                  <a:schemeClr val="tx1"/>
                </a:solidFill>
              </a:rPr>
              <a:t>VIP Race Day Experience  </a:t>
            </a:r>
            <a:endParaRPr lang="en-US" sz="3800" b="1" dirty="0">
              <a:solidFill>
                <a:schemeClr val="tx1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92700" y="1093100"/>
            <a:ext cx="6551581" cy="410002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Sound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154566" y="3618437"/>
            <a:ext cx="812800" cy="812800"/>
          </a:xfrm>
          <a:prstGeom prst="rect">
            <a:avLst/>
          </a:prstGeom>
        </p:spPr>
      </p:pic>
      <p:pic>
        <p:nvPicPr>
          <p:cNvPr id="5" name="Sound 4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154566" y="4699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16525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02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2713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50100"/>
            <a:ext cx="7770813" cy="1100794"/>
          </a:xfrm>
        </p:spPr>
        <p:txBody>
          <a:bodyPr>
            <a:normAutofit fontScale="90000"/>
          </a:bodyPr>
          <a:lstStyle/>
          <a:p>
            <a:r>
              <a:rPr lang="en-US" b="1" dirty="0" smtClean="0">
                <a:solidFill>
                  <a:srgbClr val="FF0000"/>
                </a:solidFill>
              </a:rPr>
              <a:t>Ironman </a:t>
            </a:r>
            <a:br>
              <a:rPr lang="en-US" b="1" dirty="0" smtClean="0">
                <a:solidFill>
                  <a:srgbClr val="FF0000"/>
                </a:solidFill>
              </a:rPr>
            </a:br>
            <a:r>
              <a:rPr lang="en-US" b="1" dirty="0" smtClean="0">
                <a:solidFill>
                  <a:srgbClr val="FF0000"/>
                </a:solidFill>
              </a:rPr>
              <a:t>VIP </a:t>
            </a:r>
            <a:r>
              <a:rPr lang="en-US" b="1" dirty="0">
                <a:solidFill>
                  <a:srgbClr val="FF0000"/>
                </a:solidFill>
              </a:rPr>
              <a:t>Race day Experience  </a:t>
            </a:r>
            <a:r>
              <a:rPr lang="en-US" b="1" dirty="0"/>
              <a:t/>
            </a:r>
            <a:br>
              <a:rPr lang="en-US" b="1" dirty="0"/>
            </a:br>
            <a:endParaRPr lang="en-US" dirty="0"/>
          </a:p>
        </p:txBody>
      </p:sp>
      <p:pic>
        <p:nvPicPr>
          <p:cNvPr id="11" name="Content Placeholder 10"/>
          <p:cNvPicPr>
            <a:picLocks noGrp="1" noChangeAspect="1"/>
          </p:cNvPicPr>
          <p:nvPr>
            <p:ph idx="1"/>
          </p:nvPr>
        </p:nvPicPr>
        <p:blipFill>
          <a:blip r:embed="rId5"/>
          <a:srcRect l="2237" r="2237"/>
          <a:stretch>
            <a:fillRect/>
          </a:stretch>
        </p:blipFill>
        <p:spPr>
          <a:xfrm>
            <a:off x="4037918" y="2573920"/>
            <a:ext cx="4896994" cy="268268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TextBox 3"/>
          <p:cNvSpPr txBox="1"/>
          <p:nvPr/>
        </p:nvSpPr>
        <p:spPr>
          <a:xfrm>
            <a:off x="282198" y="2007028"/>
            <a:ext cx="35274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/>
              <a:buChar char="•"/>
            </a:pPr>
            <a:endParaRPr lang="en-US" dirty="0" smtClean="0">
              <a:solidFill>
                <a:srgbClr val="FF0000"/>
              </a:solidFill>
            </a:endParaRPr>
          </a:p>
          <a:p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141099" y="1975669"/>
            <a:ext cx="4037918" cy="5355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/>
              <a:t>VIP Race Day Package </a:t>
            </a:r>
            <a:r>
              <a:rPr lang="en-US" dirty="0" smtClean="0"/>
              <a:t>Access</a:t>
            </a:r>
          </a:p>
          <a:p>
            <a:pPr marL="285750" indent="-285750">
              <a:buFont typeface="Arial"/>
              <a:buChar char="•"/>
            </a:pP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 dirty="0" smtClean="0"/>
              <a:t>Costs 100 Euros </a:t>
            </a:r>
            <a:endParaRPr lang="en-US" dirty="0"/>
          </a:p>
          <a:p>
            <a:pPr marL="285750" indent="-285750">
              <a:buFont typeface="Arial"/>
              <a:buChar char="•"/>
            </a:pP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 dirty="0"/>
              <a:t>Unique experience with excellent benefits</a:t>
            </a:r>
          </a:p>
          <a:p>
            <a:pPr marL="285750" indent="-285750">
              <a:buFont typeface="Arial"/>
              <a:buChar char="•"/>
            </a:pP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 dirty="0"/>
              <a:t>Hospitality on race </a:t>
            </a:r>
            <a:r>
              <a:rPr lang="en-US" dirty="0" smtClean="0"/>
              <a:t>day </a:t>
            </a:r>
          </a:p>
          <a:p>
            <a:pPr marL="285750" indent="-285750">
              <a:buFont typeface="Arial"/>
              <a:buChar char="•"/>
            </a:pP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 dirty="0" smtClean="0"/>
              <a:t>Food and Drink </a:t>
            </a:r>
          </a:p>
          <a:p>
            <a:endParaRPr lang="en-US" dirty="0" smtClean="0"/>
          </a:p>
          <a:p>
            <a:pPr marL="285750" indent="-285750">
              <a:buFont typeface="Arial"/>
              <a:buChar char="•"/>
            </a:pPr>
            <a:r>
              <a:rPr lang="en-US" dirty="0" smtClean="0"/>
              <a:t>Access to different  areas of the event </a:t>
            </a:r>
          </a:p>
          <a:p>
            <a:pPr marL="285750" indent="-285750">
              <a:buFont typeface="Arial"/>
              <a:buChar char="•"/>
            </a:pPr>
            <a:endParaRPr lang="en-US" dirty="0"/>
          </a:p>
          <a:p>
            <a:pPr marL="285750" indent="-285750">
              <a:buFont typeface="Arial"/>
              <a:buChar char="•"/>
            </a:pPr>
            <a:endParaRPr lang="en-US" dirty="0" smtClean="0"/>
          </a:p>
          <a:p>
            <a:pPr marL="285750" indent="-285750">
              <a:buFont typeface="Arial"/>
              <a:buChar char="•"/>
            </a:pPr>
            <a:endParaRPr lang="en-US" dirty="0"/>
          </a:p>
          <a:p>
            <a:pPr marL="285750" indent="-285750">
              <a:buFont typeface="Arial"/>
              <a:buChar char="•"/>
            </a:pPr>
            <a:endParaRPr lang="en-US" dirty="0" smtClean="0"/>
          </a:p>
          <a:p>
            <a:pPr marL="285750" indent="-285750">
              <a:buFont typeface="Arial"/>
              <a:buChar char="•"/>
            </a:pPr>
            <a:endParaRPr lang="en-US" dirty="0"/>
          </a:p>
          <a:p>
            <a:pPr marL="285750" indent="-285750">
              <a:buFont typeface="Arial"/>
              <a:buChar char="•"/>
            </a:pPr>
            <a:endParaRPr lang="en-US" dirty="0"/>
          </a:p>
        </p:txBody>
      </p:sp>
      <p:pic>
        <p:nvPicPr>
          <p:cNvPr id="8" name="Sound 7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769234" y="119422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713658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645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0"/>
            <a:ext cx="7770813" cy="1096177"/>
          </a:xfrm>
        </p:spPr>
        <p:txBody>
          <a:bodyPr>
            <a:normAutofit/>
          </a:bodyPr>
          <a:lstStyle/>
          <a:p>
            <a:r>
              <a:rPr lang="en-US" sz="6000" dirty="0" smtClean="0">
                <a:solidFill>
                  <a:srgbClr val="FF0000"/>
                </a:solidFill>
              </a:rPr>
              <a:t>Statistic </a:t>
            </a:r>
            <a:endParaRPr lang="en-US" sz="6000" dirty="0">
              <a:solidFill>
                <a:srgbClr val="FF0000"/>
              </a:solidFill>
            </a:endParaRPr>
          </a:p>
        </p:txBody>
      </p:sp>
      <p:pic>
        <p:nvPicPr>
          <p:cNvPr id="11" name="Picture 10" descr="1*N5IZmsLwZVDDp43fRnH_Iw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0587" y="1110441"/>
            <a:ext cx="8512974" cy="5128746"/>
          </a:xfrm>
          <a:prstGeom prst="rect">
            <a:avLst/>
          </a:prstGeom>
        </p:spPr>
      </p:pic>
      <p:pic>
        <p:nvPicPr>
          <p:cNvPr id="3" name="Sound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050213" y="1110441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536507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42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9232" y="121024"/>
            <a:ext cx="8654072" cy="1102010"/>
          </a:xfrm>
        </p:spPr>
        <p:txBody>
          <a:bodyPr>
            <a:normAutofit/>
          </a:bodyPr>
          <a:lstStyle/>
          <a:p>
            <a:r>
              <a:rPr lang="en-US" sz="3200" b="1" dirty="0" smtClean="0">
                <a:solidFill>
                  <a:srgbClr val="FF0000"/>
                </a:solidFill>
              </a:rPr>
              <a:t>Attract  big number of tourists to </a:t>
            </a:r>
            <a:r>
              <a:rPr lang="en-US" sz="3200" b="1" dirty="0" smtClean="0">
                <a:solidFill>
                  <a:srgbClr val="FF0000"/>
                </a:solidFill>
              </a:rPr>
              <a:t>Tenby, Wales </a:t>
            </a:r>
            <a:endParaRPr lang="en-US" sz="3200" b="1" dirty="0">
              <a:solidFill>
                <a:srgbClr val="FF0000"/>
              </a:solidFill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5"/>
          <a:srcRect t="1471" b="1471"/>
          <a:stretch>
            <a:fillRect/>
          </a:stretch>
        </p:blipFill>
        <p:spPr>
          <a:xfrm>
            <a:off x="3982127" y="1013804"/>
            <a:ext cx="4597477" cy="251859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18800" y="3532403"/>
            <a:ext cx="4560803" cy="256708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Box 6"/>
          <p:cNvSpPr txBox="1"/>
          <p:nvPr/>
        </p:nvSpPr>
        <p:spPr>
          <a:xfrm>
            <a:off x="564396" y="1060843"/>
            <a:ext cx="3260955" cy="72943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 smtClean="0"/>
          </a:p>
          <a:p>
            <a:r>
              <a:rPr lang="en-US" dirty="0"/>
              <a:t>In 2020 </a:t>
            </a:r>
            <a:r>
              <a:rPr lang="mr-IN" dirty="0"/>
              <a:t>–</a:t>
            </a:r>
            <a:r>
              <a:rPr lang="en-US" dirty="0"/>
              <a:t> 10</a:t>
            </a:r>
            <a:r>
              <a:rPr lang="en-US" baseline="30000" dirty="0"/>
              <a:t>th</a:t>
            </a:r>
            <a:r>
              <a:rPr lang="en-US" dirty="0"/>
              <a:t> time  of  Ironman In Wales </a:t>
            </a:r>
          </a:p>
          <a:p>
            <a:endParaRPr lang="en-US" dirty="0"/>
          </a:p>
          <a:p>
            <a:r>
              <a:rPr lang="en-US" dirty="0" smtClean="0"/>
              <a:t>In 2016 -  10.000 visitors</a:t>
            </a:r>
          </a:p>
          <a:p>
            <a:endParaRPr lang="en-US" dirty="0"/>
          </a:p>
          <a:p>
            <a:endParaRPr lang="en-US" dirty="0" smtClean="0"/>
          </a:p>
          <a:p>
            <a:r>
              <a:rPr lang="en-US" dirty="0" smtClean="0"/>
              <a:t>Over 2.000  participants from  47 countries   </a:t>
            </a:r>
          </a:p>
          <a:p>
            <a:endParaRPr lang="en-US" dirty="0"/>
          </a:p>
          <a:p>
            <a:endParaRPr lang="en-US" dirty="0" smtClean="0"/>
          </a:p>
          <a:p>
            <a:r>
              <a:rPr lang="en-US" dirty="0" smtClean="0"/>
              <a:t>The event generates approximately £ 3.5 million 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 smtClean="0"/>
              <a:t>Higher local economy  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 smtClean="0"/>
              <a:t> </a:t>
            </a:r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r>
              <a:rPr lang="en-US" dirty="0" smtClean="0"/>
              <a:t> </a:t>
            </a:r>
            <a:endParaRPr lang="en-US" dirty="0"/>
          </a:p>
        </p:txBody>
      </p:sp>
      <p:pic>
        <p:nvPicPr>
          <p:cNvPr id="9" name="Sound 8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07933" y="5629725"/>
            <a:ext cx="812800" cy="9395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555602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505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876890"/>
            <a:ext cx="8842204" cy="1429871"/>
          </a:xfrm>
        </p:spPr>
        <p:txBody>
          <a:bodyPr>
            <a:normAutofit fontScale="90000"/>
          </a:bodyPr>
          <a:lstStyle/>
          <a:p>
            <a:r>
              <a:rPr lang="en-US" dirty="0" smtClean="0">
                <a:solidFill>
                  <a:srgbClr val="FF0000"/>
                </a:solidFill>
              </a:rPr>
              <a:t>Major </a:t>
            </a:r>
            <a:r>
              <a:rPr lang="en-US" dirty="0">
                <a:solidFill>
                  <a:srgbClr val="FF0000"/>
                </a:solidFill>
              </a:rPr>
              <a:t>Events Strategy For Wales 2010 – 2020 </a:t>
            </a:r>
            <a:br>
              <a:rPr lang="en-US" dirty="0">
                <a:solidFill>
                  <a:srgbClr val="FF0000"/>
                </a:solidFill>
              </a:rPr>
            </a:b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5104" y="2700176"/>
            <a:ext cx="8458200" cy="2238995"/>
          </a:xfrm>
        </p:spPr>
        <p:txBody>
          <a:bodyPr>
            <a:normAutofit fontScale="25000" lnSpcReduction="20000"/>
          </a:bodyPr>
          <a:lstStyle/>
          <a:p>
            <a:r>
              <a:rPr lang="en-US" sz="9600" dirty="0"/>
              <a:t>Aims and objectives of </a:t>
            </a:r>
            <a:r>
              <a:rPr lang="en-US" sz="9600" dirty="0" smtClean="0"/>
              <a:t>the Major  </a:t>
            </a:r>
            <a:r>
              <a:rPr lang="en-US" sz="9600" dirty="0"/>
              <a:t>Events Strategy 2010-</a:t>
            </a:r>
            <a:r>
              <a:rPr lang="en-US" sz="9600" dirty="0" smtClean="0"/>
              <a:t>2020</a:t>
            </a:r>
          </a:p>
          <a:p>
            <a:r>
              <a:rPr lang="en-US" sz="9600" dirty="0" smtClean="0"/>
              <a:t> </a:t>
            </a:r>
            <a:r>
              <a:rPr lang="en-US" sz="9600" dirty="0"/>
              <a:t>The Welsh Assembly Government </a:t>
            </a:r>
            <a:endParaRPr lang="en-US" sz="9600" dirty="0" smtClean="0"/>
          </a:p>
          <a:p>
            <a:r>
              <a:rPr lang="en-US" sz="9600" dirty="0" smtClean="0"/>
              <a:t>Build a positive reputation and brand image of Wales</a:t>
            </a:r>
          </a:p>
          <a:p>
            <a:pPr marL="0" indent="0">
              <a:buNone/>
            </a:pPr>
            <a:endParaRPr lang="en-US" sz="9600" dirty="0" smtClean="0"/>
          </a:p>
          <a:p>
            <a:pPr marL="0" indent="0">
              <a:buNone/>
            </a:pPr>
            <a:r>
              <a:rPr lang="en-US" sz="9600" dirty="0" smtClean="0"/>
              <a:t>  </a:t>
            </a:r>
          </a:p>
          <a:p>
            <a:endParaRPr lang="en-US" dirty="0"/>
          </a:p>
          <a:p>
            <a:endParaRPr lang="en-US" sz="7200" dirty="0">
              <a:effectLst/>
            </a:endParaRPr>
          </a:p>
          <a:p>
            <a:endParaRPr lang="en-US" dirty="0" smtClean="0">
              <a:hlinkClick r:id="rId5"/>
            </a:endParaRPr>
          </a:p>
          <a:p>
            <a:endParaRPr lang="en-US" dirty="0">
              <a:hlinkClick r:id="rId5"/>
            </a:endParaRPr>
          </a:p>
          <a:p>
            <a:endParaRPr lang="en-US" dirty="0" smtClean="0">
              <a:hlinkClick r:id="rId5"/>
            </a:endParaRPr>
          </a:p>
          <a:p>
            <a:endParaRPr lang="en-US" dirty="0"/>
          </a:p>
          <a:p>
            <a:endParaRPr lang="en-US" dirty="0" smtClean="0"/>
          </a:p>
          <a:p>
            <a:r>
              <a:rPr lang="en-US" sz="9600" dirty="0" smtClean="0"/>
              <a:t>Should reach clear conclusions and relate this to the </a:t>
            </a:r>
            <a:endParaRPr lang="en-US" sz="9600" dirty="0"/>
          </a:p>
        </p:txBody>
      </p:sp>
      <p:pic>
        <p:nvPicPr>
          <p:cNvPr id="4" name="Sound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551976" y="1376209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079069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871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69902"/>
            <a:ext cx="7770813" cy="1102010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rgbClr val="FF0000"/>
                </a:solidFill>
              </a:rPr>
              <a:t>Major Events Strategy For Wales 2010 – 2020 </a:t>
            </a:r>
            <a:br>
              <a:rPr lang="en-US" dirty="0">
                <a:solidFill>
                  <a:srgbClr val="FF0000"/>
                </a:solidFill>
              </a:rPr>
            </a:b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5"/>
          <a:srcRect l="1222" r="1222"/>
          <a:stretch>
            <a:fillRect/>
          </a:stretch>
        </p:blipFill>
        <p:spPr>
          <a:xfrm>
            <a:off x="125422" y="1562152"/>
            <a:ext cx="9018578" cy="4819571"/>
          </a:xfrm>
        </p:spPr>
      </p:pic>
      <p:pic>
        <p:nvPicPr>
          <p:cNvPr id="5" name="Sound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79400" y="569902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064931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847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1318" y="-183697"/>
            <a:ext cx="7770813" cy="1429871"/>
          </a:xfrm>
        </p:spPr>
        <p:txBody>
          <a:bodyPr/>
          <a:lstStyle/>
          <a:p>
            <a:r>
              <a:rPr lang="en-US" dirty="0" smtClean="0">
                <a:solidFill>
                  <a:srgbClr val="FF0000"/>
                </a:solidFill>
              </a:rPr>
              <a:t>Issues </a:t>
            </a:r>
            <a:endParaRPr lang="en-US" dirty="0">
              <a:solidFill>
                <a:srgbClr val="FF0000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3774" y="932577"/>
            <a:ext cx="3099026" cy="413203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Picture 9" descr="Ironman-2017-0282.jp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8616" y="932577"/>
            <a:ext cx="4204358" cy="280290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extBox 5"/>
          <p:cNvSpPr txBox="1"/>
          <p:nvPr/>
        </p:nvSpPr>
        <p:spPr>
          <a:xfrm>
            <a:off x="4308616" y="3872937"/>
            <a:ext cx="4781689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400" dirty="0" smtClean="0"/>
              <a:t>Cycle route  -  Oil spills </a:t>
            </a:r>
          </a:p>
          <a:p>
            <a:pPr marL="285750" indent="-285750">
              <a:buFont typeface="Arial"/>
              <a:buChar char="•"/>
            </a:pPr>
            <a:endParaRPr lang="en-US" sz="2400" dirty="0"/>
          </a:p>
          <a:p>
            <a:pPr marL="285750" indent="-285750">
              <a:buFont typeface="Arial"/>
              <a:buChar char="•"/>
            </a:pPr>
            <a:r>
              <a:rPr lang="en-US" sz="2400" dirty="0" smtClean="0"/>
              <a:t>Police Investigation  </a:t>
            </a:r>
          </a:p>
          <a:p>
            <a:pPr marL="285750" indent="-285750">
              <a:buFont typeface="Arial"/>
              <a:buChar char="•"/>
            </a:pPr>
            <a:endParaRPr lang="en-US" sz="2400" dirty="0"/>
          </a:p>
          <a:p>
            <a:pPr marL="285750" indent="-285750">
              <a:buFont typeface="Arial"/>
              <a:buChar char="•"/>
            </a:pPr>
            <a:r>
              <a:rPr lang="en-US" sz="2400" dirty="0" smtClean="0"/>
              <a:t>112- miles bike ride </a:t>
            </a:r>
          </a:p>
          <a:p>
            <a:pPr marL="285750" indent="-285750">
              <a:buFont typeface="Arial"/>
              <a:buChar char="•"/>
            </a:pPr>
            <a:endParaRPr lang="en-US" sz="2400" dirty="0"/>
          </a:p>
          <a:p>
            <a:pPr marL="285750" indent="-285750">
              <a:buFont typeface="Arial"/>
              <a:buChar char="•"/>
            </a:pPr>
            <a:r>
              <a:rPr lang="en-US" sz="2400" dirty="0" smtClean="0"/>
              <a:t>Dangerous place </a:t>
            </a:r>
          </a:p>
          <a:p>
            <a:r>
              <a:rPr lang="en-US" dirty="0" smtClean="0"/>
              <a:t> </a:t>
            </a:r>
          </a:p>
        </p:txBody>
      </p:sp>
      <p:pic>
        <p:nvPicPr>
          <p:cNvPr id="7" name="Sound 6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04873" y="5296187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341391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64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0"/>
            <a:ext cx="7770813" cy="939378"/>
          </a:xfrm>
        </p:spPr>
        <p:txBody>
          <a:bodyPr/>
          <a:lstStyle/>
          <a:p>
            <a:r>
              <a:rPr lang="en-US" dirty="0" smtClean="0"/>
              <a:t>Issues </a:t>
            </a:r>
            <a:endParaRPr lang="en-US" dirty="0"/>
          </a:p>
        </p:txBody>
      </p:sp>
      <p:pic>
        <p:nvPicPr>
          <p:cNvPr id="4" name="Picture 1">
            <a:extLst>
              <a:ext uri="{FF2B5EF4-FFF2-40B4-BE49-F238E27FC236}">
                <a16:creationId xmlns:a16="http://schemas.microsoft.com/office/drawing/2014/main" xmlns="" id="{D126DF92-1F88-4459-B211-C4749A117E0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74" b="9768"/>
          <a:stretch/>
        </p:blipFill>
        <p:spPr bwMode="auto">
          <a:xfrm>
            <a:off x="685800" y="1050554"/>
            <a:ext cx="7770813" cy="47776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Sound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081646" y="582824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777451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43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21024"/>
            <a:ext cx="7770813" cy="1023610"/>
          </a:xfrm>
        </p:spPr>
        <p:txBody>
          <a:bodyPr>
            <a:normAutofit/>
          </a:bodyPr>
          <a:lstStyle/>
          <a:p>
            <a:r>
              <a:rPr lang="en-US" sz="5400" dirty="0" smtClean="0">
                <a:solidFill>
                  <a:srgbClr val="FF0000"/>
                </a:solidFill>
              </a:rPr>
              <a:t>Recommendations </a:t>
            </a:r>
            <a:endParaRPr lang="en-US" sz="5400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144635"/>
            <a:ext cx="7770813" cy="4981528"/>
          </a:xfrm>
        </p:spPr>
        <p:txBody>
          <a:bodyPr>
            <a:normAutofit/>
          </a:bodyPr>
          <a:lstStyle/>
          <a:p>
            <a:r>
              <a:rPr lang="en-US" dirty="0" smtClean="0"/>
              <a:t>Safety  </a:t>
            </a:r>
          </a:p>
          <a:p>
            <a:r>
              <a:rPr lang="en-US" dirty="0" smtClean="0"/>
              <a:t>Variety of packages </a:t>
            </a:r>
          </a:p>
          <a:p>
            <a:r>
              <a:rPr lang="en-US" dirty="0" smtClean="0"/>
              <a:t>Long term positive impact </a:t>
            </a:r>
          </a:p>
          <a:p>
            <a:r>
              <a:rPr lang="en-US" dirty="0" smtClean="0"/>
              <a:t> Legacy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5" name="Sound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928241" y="3429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806676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26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21024"/>
            <a:ext cx="7770813" cy="714876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References </a:t>
            </a:r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0" y="835900"/>
            <a:ext cx="8654072" cy="3970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dirty="0"/>
              <a:t>Anderson, S. (2015) </a:t>
            </a:r>
            <a:r>
              <a:rPr lang="en-US" sz="1200" i="1" dirty="0"/>
              <a:t>10 things you need to know about Ironman triathlons, </a:t>
            </a:r>
            <a:r>
              <a:rPr lang="en-US" sz="1200" dirty="0"/>
              <a:t>Available at: </a:t>
            </a:r>
            <a:r>
              <a:rPr lang="en-US" sz="1200" i="1" u="sng" dirty="0"/>
              <a:t>https://</a:t>
            </a:r>
            <a:r>
              <a:rPr lang="en-US" sz="1200" i="1" u="sng" dirty="0" err="1"/>
              <a:t>www.telegraph.co.uk</a:t>
            </a:r>
            <a:r>
              <a:rPr lang="en-US" sz="1200" i="1" u="sng" dirty="0"/>
              <a:t>/men/active/11904053/10-things-you-need-to-know-about-Ironman-triathlons.html</a:t>
            </a:r>
            <a:r>
              <a:rPr lang="en-US" sz="1200" u="sng" dirty="0"/>
              <a:t> (Accessed: 2nd December 2019).</a:t>
            </a:r>
          </a:p>
          <a:p>
            <a:r>
              <a:rPr lang="en-US" sz="1200" u="sng" dirty="0"/>
              <a:t>BBC (2011) </a:t>
            </a:r>
            <a:r>
              <a:rPr lang="en-US" sz="1200" i="1" u="sng" dirty="0"/>
              <a:t>Tenby Ironman road closure complaints in </a:t>
            </a:r>
            <a:r>
              <a:rPr lang="en-US" sz="1200" i="1" u="sng" dirty="0" err="1"/>
              <a:t>Pembrokeshire</a:t>
            </a:r>
            <a:r>
              <a:rPr lang="en-US" sz="1200" i="1" u="sng" dirty="0"/>
              <a:t>, </a:t>
            </a:r>
            <a:r>
              <a:rPr lang="en-US" sz="1200" u="sng" dirty="0"/>
              <a:t>Available at: </a:t>
            </a:r>
            <a:r>
              <a:rPr lang="en-US" sz="1200" i="1" u="sng" dirty="0"/>
              <a:t>https://</a:t>
            </a:r>
            <a:r>
              <a:rPr lang="en-US" sz="1200" i="1" u="sng" dirty="0" err="1"/>
              <a:t>www.bbc.co.uk</a:t>
            </a:r>
            <a:r>
              <a:rPr lang="en-US" sz="1200" i="1" u="sng" dirty="0"/>
              <a:t>/news/uk-wales-south-west-wales-14744603</a:t>
            </a:r>
            <a:r>
              <a:rPr lang="en-US" sz="1200" u="sng" dirty="0"/>
              <a:t> (Accessed: 10th December 2019).</a:t>
            </a:r>
          </a:p>
          <a:p>
            <a:r>
              <a:rPr lang="en-US" sz="1200" u="sng" dirty="0"/>
              <a:t>Ironman 70.30 Oceanside (2018) </a:t>
            </a:r>
            <a:r>
              <a:rPr lang="en-US" sz="1200" i="1" u="sng" dirty="0"/>
              <a:t>2019 VIP Experience passes are now available! VIP parking, premium viewing, catering and all-day hospitality., </a:t>
            </a:r>
            <a:r>
              <a:rPr lang="en-US" sz="1200" u="sng" dirty="0"/>
              <a:t>Available at: </a:t>
            </a:r>
            <a:r>
              <a:rPr lang="en-US" sz="1200" i="1" u="sng" dirty="0"/>
              <a:t>https://</a:t>
            </a:r>
            <a:r>
              <a:rPr lang="en-US" sz="1200" i="1" u="sng" dirty="0" err="1"/>
              <a:t>www.facebook.com</a:t>
            </a:r>
            <a:r>
              <a:rPr lang="en-US" sz="1200" i="1" u="sng" dirty="0"/>
              <a:t>/IM703Oceanside/photos/a.501449326563418/2138327099542291/?type=1&amp;theater</a:t>
            </a:r>
            <a:r>
              <a:rPr lang="en-US" sz="1200" u="sng" dirty="0"/>
              <a:t> (Accessed: 10th December 2019).</a:t>
            </a:r>
          </a:p>
          <a:p>
            <a:r>
              <a:rPr lang="en-US" sz="1200" u="sng" dirty="0" err="1"/>
              <a:t>Levison</a:t>
            </a:r>
            <a:r>
              <a:rPr lang="en-US" sz="1200" u="sng" dirty="0"/>
              <a:t>, J. (2018) </a:t>
            </a:r>
            <a:r>
              <a:rPr lang="en-US" sz="1200" i="1" u="sng" dirty="0"/>
              <a:t>IRONMAN Wales 2019: Age-Group champions and podium gallery, </a:t>
            </a:r>
            <a:r>
              <a:rPr lang="en-US" sz="1200" u="sng" dirty="0"/>
              <a:t>Available at: </a:t>
            </a:r>
            <a:r>
              <a:rPr lang="en-US" sz="1200" i="1" u="sng" dirty="0"/>
              <a:t>https://www.tri247.com/triathlon-news/age-group/ironman-wales-2019-age-groupers</a:t>
            </a:r>
            <a:r>
              <a:rPr lang="en-US" sz="1200" u="sng" dirty="0"/>
              <a:t> (Accessed: 10th December 2019).</a:t>
            </a:r>
          </a:p>
          <a:p>
            <a:r>
              <a:rPr lang="en-US" sz="1200" u="sng" dirty="0"/>
              <a:t>Sinclair, T. (2017) </a:t>
            </a:r>
            <a:r>
              <a:rPr lang="en-US" sz="1200" i="1" u="sng" dirty="0"/>
              <a:t>Police investigating oil spills on IRONMAN Wales cycle route, </a:t>
            </a:r>
            <a:r>
              <a:rPr lang="en-US" sz="1200" u="sng" dirty="0"/>
              <a:t>Available at: </a:t>
            </a:r>
            <a:r>
              <a:rPr lang="en-US" sz="1200" i="1" u="sng" dirty="0"/>
              <a:t>http://</a:t>
            </a:r>
            <a:r>
              <a:rPr lang="en-US" sz="1200" i="1" u="sng" dirty="0" err="1"/>
              <a:t>pembrokeshire-herald.com</a:t>
            </a:r>
            <a:r>
              <a:rPr lang="en-US" sz="1200" i="1" u="sng" dirty="0"/>
              <a:t>/38220/police-investigating-oil-spills-</a:t>
            </a:r>
            <a:r>
              <a:rPr lang="en-US" sz="1200" i="1" u="sng" dirty="0" err="1"/>
              <a:t>ironmwan</a:t>
            </a:r>
            <a:r>
              <a:rPr lang="en-US" sz="1200" i="1" u="sng" dirty="0"/>
              <a:t>-wales-cycle-route/</a:t>
            </a:r>
            <a:r>
              <a:rPr lang="en-US" sz="1200" u="sng" dirty="0"/>
              <a:t> (Accessed: 10th December 2019).</a:t>
            </a:r>
          </a:p>
          <a:p>
            <a:r>
              <a:rPr lang="en-US" sz="1200" u="sng" dirty="0"/>
              <a:t>Slade, K. (2015) </a:t>
            </a:r>
            <a:r>
              <a:rPr lang="en-US" sz="1200" i="1" u="sng" dirty="0"/>
              <a:t>Ironman Wales 2015 Itinerary, </a:t>
            </a:r>
            <a:r>
              <a:rPr lang="en-US" sz="1200" u="sng" dirty="0"/>
              <a:t>Available at: </a:t>
            </a:r>
            <a:r>
              <a:rPr lang="en-US" sz="1200" i="1" u="sng" dirty="0"/>
              <a:t>https://</a:t>
            </a:r>
            <a:r>
              <a:rPr lang="en-US" sz="1200" i="1" u="sng" dirty="0" err="1"/>
              <a:t>www.bluestonewales.com</a:t>
            </a:r>
            <a:r>
              <a:rPr lang="en-US" sz="1200" i="1" u="sng" dirty="0"/>
              <a:t>/blog/ironman-wales-2015-itinerary</a:t>
            </a:r>
            <a:r>
              <a:rPr lang="en-US" sz="1200" u="sng" dirty="0"/>
              <a:t> (Accessed: 10th December 2019).</a:t>
            </a:r>
          </a:p>
          <a:p>
            <a:r>
              <a:rPr lang="en-US" sz="1200" u="sng" dirty="0" err="1"/>
              <a:t>SportsEngine</a:t>
            </a:r>
            <a:r>
              <a:rPr lang="en-US" sz="1200" u="sng" dirty="0"/>
              <a:t> (2019) </a:t>
            </a:r>
            <a:r>
              <a:rPr lang="en-US" sz="1200" i="1" u="sng" dirty="0"/>
              <a:t>Athlete Tracker, </a:t>
            </a:r>
            <a:r>
              <a:rPr lang="en-US" sz="1200" u="sng" dirty="0"/>
              <a:t>Available at: </a:t>
            </a:r>
            <a:r>
              <a:rPr lang="en-US" sz="1200" i="1" u="sng" dirty="0"/>
              <a:t>https://</a:t>
            </a:r>
            <a:r>
              <a:rPr lang="en-US" sz="1200" i="1" u="sng" dirty="0" err="1"/>
              <a:t>www.ironman.com</a:t>
            </a:r>
            <a:r>
              <a:rPr lang="en-US" sz="1200" i="1" u="sng" dirty="0"/>
              <a:t>/</a:t>
            </a:r>
            <a:r>
              <a:rPr lang="en-US" sz="1200" i="1" u="sng" dirty="0" err="1"/>
              <a:t>im</a:t>
            </a:r>
            <a:r>
              <a:rPr lang="en-US" sz="1200" i="1" u="sng" dirty="0"/>
              <a:t>-</a:t>
            </a:r>
            <a:r>
              <a:rPr lang="en-US" sz="1200" i="1" u="sng" dirty="0" err="1"/>
              <a:t>uk</a:t>
            </a:r>
            <a:r>
              <a:rPr lang="en-US" sz="1200" i="1" u="sng" dirty="0"/>
              <a:t>-supporters</a:t>
            </a:r>
            <a:r>
              <a:rPr lang="en-US" sz="1200" u="sng" dirty="0"/>
              <a:t> (Accessed: 10th December 2019).</a:t>
            </a:r>
          </a:p>
          <a:p>
            <a:r>
              <a:rPr lang="en-US" sz="1200" u="sng" dirty="0" err="1"/>
              <a:t>SportsEngine</a:t>
            </a:r>
            <a:r>
              <a:rPr lang="en-US" sz="1200" u="sng" dirty="0"/>
              <a:t> (2019) </a:t>
            </a:r>
            <a:r>
              <a:rPr lang="en-US" sz="1200" i="1" u="sng" dirty="0"/>
              <a:t>Ironman, </a:t>
            </a:r>
            <a:r>
              <a:rPr lang="en-US" sz="1200" u="sng" dirty="0"/>
              <a:t>Available at: </a:t>
            </a:r>
            <a:r>
              <a:rPr lang="en-US" sz="1200" i="1" u="sng" dirty="0"/>
              <a:t>https://</a:t>
            </a:r>
            <a:r>
              <a:rPr lang="en-US" sz="1200" i="1" u="sng" dirty="0" err="1"/>
              <a:t>www.ironman.com</a:t>
            </a:r>
            <a:r>
              <a:rPr lang="en-US" sz="1200" u="sng" dirty="0"/>
              <a:t> (Accessed: 10th December 2019).</a:t>
            </a:r>
          </a:p>
          <a:p>
            <a:r>
              <a:rPr lang="en-US" sz="1200" u="sng" dirty="0"/>
              <a:t>The </a:t>
            </a:r>
            <a:r>
              <a:rPr lang="en-US" sz="1200" u="sng" dirty="0" err="1"/>
              <a:t>Saundersfoot</a:t>
            </a:r>
            <a:r>
              <a:rPr lang="en-US" sz="1200" u="sng" dirty="0"/>
              <a:t> </a:t>
            </a:r>
            <a:r>
              <a:rPr lang="en-US" sz="1200" u="sng" dirty="0" err="1"/>
              <a:t>Harbour</a:t>
            </a:r>
            <a:r>
              <a:rPr lang="en-US" sz="1200" u="sng" dirty="0"/>
              <a:t> Team (2019) </a:t>
            </a:r>
            <a:r>
              <a:rPr lang="en-US" sz="1200" i="1" u="sng" dirty="0"/>
              <a:t>IRONMAN WALES 2019, </a:t>
            </a:r>
            <a:r>
              <a:rPr lang="en-US" sz="1200" u="sng" dirty="0"/>
              <a:t>Available at: </a:t>
            </a:r>
            <a:r>
              <a:rPr lang="en-US" sz="1200" i="1" u="sng" dirty="0"/>
              <a:t>https://</a:t>
            </a:r>
            <a:r>
              <a:rPr lang="en-US" sz="1200" i="1" u="sng" dirty="0" err="1"/>
              <a:t>www.saundersfootharbour.co.uk</a:t>
            </a:r>
            <a:r>
              <a:rPr lang="en-US" sz="1200" i="1" u="sng" dirty="0"/>
              <a:t>/latest-news/posts/2019/</a:t>
            </a:r>
            <a:r>
              <a:rPr lang="en-US" sz="1200" i="1" u="sng" dirty="0" err="1"/>
              <a:t>september</a:t>
            </a:r>
            <a:r>
              <a:rPr lang="en-US" sz="1200" i="1" u="sng" dirty="0"/>
              <a:t>/ironman-wales-2019/</a:t>
            </a:r>
            <a:r>
              <a:rPr lang="en-US" sz="1200" u="sng" dirty="0"/>
              <a:t> (Accessed: 10th December 2019).</a:t>
            </a:r>
          </a:p>
          <a:p>
            <a:r>
              <a:rPr lang="en-US" sz="1200" u="sng" dirty="0"/>
              <a:t>Welsh Assembly </a:t>
            </a:r>
            <a:r>
              <a:rPr lang="en-US" sz="1200" u="sng" dirty="0" err="1"/>
              <a:t>Goverment</a:t>
            </a:r>
            <a:r>
              <a:rPr lang="en-US" sz="1200" u="sng" dirty="0"/>
              <a:t> (2010) </a:t>
            </a:r>
            <a:r>
              <a:rPr lang="en-US" sz="1200" i="1" u="sng" dirty="0"/>
              <a:t>Event Wales: A Major Events Strategy For Wales 2010 – 2020, </a:t>
            </a:r>
            <a:r>
              <a:rPr lang="en-US" sz="1200" u="sng" dirty="0"/>
              <a:t>Available at: </a:t>
            </a:r>
            <a:r>
              <a:rPr lang="en-US" sz="1200" i="1" u="sng" dirty="0"/>
              <a:t>https://</a:t>
            </a:r>
            <a:r>
              <a:rPr lang="en-US" sz="1200" i="1" u="sng" dirty="0" err="1"/>
              <a:t>gov.wales</a:t>
            </a:r>
            <a:r>
              <a:rPr lang="en-US" sz="1200" i="1" u="sng" dirty="0"/>
              <a:t>/sites/default/files/publications/2019-06/event-wales-a-major-events-strategy-for-wales-2010-to-2020.pdf</a:t>
            </a:r>
            <a:r>
              <a:rPr lang="en-US" sz="1200" u="sng" dirty="0"/>
              <a:t> (Accessed: 10th December 2019).</a:t>
            </a:r>
          </a:p>
          <a:p>
            <a:r>
              <a:rPr lang="en-US" sz="1200" u="sng" dirty="0" err="1"/>
              <a:t>Zahumensky</a:t>
            </a:r>
            <a:r>
              <a:rPr lang="en-US" sz="1200" u="sng" dirty="0"/>
              <a:t>, M. (2018) </a:t>
            </a:r>
            <a:r>
              <a:rPr lang="en-US" sz="1200" i="1" u="sng" dirty="0"/>
              <a:t>Almost half million people finished Ironman race ~ 1.9km ,90km,21.1km (or twice that for full IM), can you believe it?!, </a:t>
            </a:r>
            <a:r>
              <a:rPr lang="en-US" sz="1200" u="sng" dirty="0"/>
              <a:t>Available at: </a:t>
            </a:r>
            <a:r>
              <a:rPr lang="en-US" sz="1200" i="1" u="sng" dirty="0"/>
              <a:t>https://</a:t>
            </a:r>
            <a:r>
              <a:rPr lang="en-US" sz="1200" i="1" u="sng" dirty="0" err="1"/>
              <a:t>instarea.life</a:t>
            </a:r>
            <a:r>
              <a:rPr lang="en-US" sz="1200" i="1" u="sng" dirty="0"/>
              <a:t>/so-how-many-ironmans-there-is-8223a1de33d5</a:t>
            </a:r>
            <a:r>
              <a:rPr lang="en-US" sz="1200" u="sng" dirty="0"/>
              <a:t> (Accessed: 10th December 2019).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402846539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Relationship Id="rId2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Story">
  <a:themeElements>
    <a:clrScheme name="Story">
      <a:dk1>
        <a:sysClr val="windowText" lastClr="000000"/>
      </a:dk1>
      <a:lt1>
        <a:sysClr val="window" lastClr="FFFFFF"/>
      </a:lt1>
      <a:dk2>
        <a:srgbClr val="212121"/>
      </a:dk2>
      <a:lt2>
        <a:srgbClr val="CDD4D7"/>
      </a:lt2>
      <a:accent1>
        <a:srgbClr val="1D86CD"/>
      </a:accent1>
      <a:accent2>
        <a:srgbClr val="732E9A"/>
      </a:accent2>
      <a:accent3>
        <a:srgbClr val="B50B1B"/>
      </a:accent3>
      <a:accent4>
        <a:srgbClr val="E8950E"/>
      </a:accent4>
      <a:accent5>
        <a:srgbClr val="55992B"/>
      </a:accent5>
      <a:accent6>
        <a:srgbClr val="2C9C89"/>
      </a:accent6>
      <a:hlink>
        <a:srgbClr val="EC4D4D"/>
      </a:hlink>
      <a:folHlink>
        <a:srgbClr val="F8CE8A"/>
      </a:folHlink>
    </a:clrScheme>
    <a:fontScheme name="Story">
      <a:majorFont>
        <a:latin typeface="Calisto MT"/>
        <a:ea typeface=""/>
        <a:cs typeface=""/>
        <a:font script="Jpan" typeface="ＭＳ Ｐ明朝"/>
        <a:font script="Hans" typeface="宋体"/>
        <a:font script="Hant" typeface="新細明體"/>
      </a:majorFont>
      <a:minorFont>
        <a:latin typeface="Calisto MT"/>
        <a:ea typeface=""/>
        <a:cs typeface=""/>
        <a:font script="Jpan" typeface="ＭＳ Ｐ明朝"/>
        <a:font script="Hans" typeface="宋体"/>
        <a:font script="Hant" typeface="新細明體"/>
      </a:minorFont>
    </a:fontScheme>
    <a:fmtScheme name="Story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10000"/>
                <a:satMod val="150000"/>
                <a:lumMod val="120000"/>
              </a:schemeClr>
              <a:schemeClr val="phClr">
                <a:satMod val="350000"/>
                <a:lumMod val="150000"/>
              </a:schemeClr>
            </a:duotone>
          </a:blip>
          <a:tile tx="0" ty="0" sx="20000" sy="20000" flip="none" algn="ctr"/>
        </a:blipFill>
        <a:gradFill rotWithShape="1">
          <a:gsLst>
            <a:gs pos="0">
              <a:schemeClr val="phClr">
                <a:shade val="20000"/>
                <a:satMod val="130000"/>
              </a:schemeClr>
            </a:gs>
            <a:gs pos="50000">
              <a:schemeClr val="phClr">
                <a:shade val="90000"/>
                <a:satMod val="130000"/>
              </a:schemeClr>
            </a:gs>
            <a:gs pos="100000">
              <a:schemeClr val="phClr">
                <a:shade val="100000"/>
                <a:satMod val="200000"/>
                <a:lumMod val="120000"/>
              </a:schemeClr>
            </a:gs>
          </a:gsLst>
          <a:lin ang="16200000" scaled="0"/>
        </a:gra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88900" dist="50800" dir="2100000" sx="104000" sy="104000" algn="br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127000" dist="63500" dir="5400000" sx="103000" sy="103000" rotWithShape="0">
              <a:srgbClr val="000000">
                <a:alpha val="75000"/>
              </a:srgbClr>
            </a:outerShdw>
          </a:effectLst>
          <a:scene3d>
            <a:camera prst="perspectiveFront" fov="3000000"/>
            <a:lightRig rig="balanced" dir="t">
              <a:rot lat="0" lon="0" rev="18000000"/>
            </a:lightRig>
          </a:scene3d>
          <a:sp3d prstMaterial="plastic">
            <a:bevelT w="25400" h="50800" prst="angl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2">
            <a:duotone>
              <a:schemeClr val="phClr">
                <a:shade val="10000"/>
                <a:satMod val="150000"/>
              </a:schemeClr>
              <a:schemeClr val="phClr">
                <a:tint val="60000"/>
                <a:satMod val="400000"/>
                <a:lumMod val="11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Story.thmx</Template>
  <TotalTime>10145</TotalTime>
  <Words>1573</Words>
  <Application>Microsoft Macintosh PowerPoint</Application>
  <PresentationFormat>On-screen Show (4:3)</PresentationFormat>
  <Paragraphs>122</Paragraphs>
  <Slides>10</Slides>
  <Notes>9</Notes>
  <HiddenSlides>0</HiddenSlides>
  <MMClips>10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Story</vt:lpstr>
      <vt:lpstr>EVENT REVIEW  </vt:lpstr>
      <vt:lpstr>Ironman  VIP Race day Experience   </vt:lpstr>
      <vt:lpstr>Statistic </vt:lpstr>
      <vt:lpstr>Attract  big number of tourists to Tenby, Wales </vt:lpstr>
      <vt:lpstr>Major Events Strategy For Wales 2010 – 2020  </vt:lpstr>
      <vt:lpstr>Major Events Strategy For Wales 2010 – 2020  </vt:lpstr>
      <vt:lpstr>Issues </vt:lpstr>
      <vt:lpstr>Issues </vt:lpstr>
      <vt:lpstr>Recommendations </vt:lpstr>
      <vt:lpstr>References 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VIP Race Day Experience  Review  </dc:title>
  <dc:creator>Roksana Szymanska</dc:creator>
  <cp:lastModifiedBy>Roksana Szymanska</cp:lastModifiedBy>
  <cp:revision>33</cp:revision>
  <dcterms:created xsi:type="dcterms:W3CDTF">2019-12-12T21:31:52Z</dcterms:created>
  <dcterms:modified xsi:type="dcterms:W3CDTF">2019-12-23T14:52:52Z</dcterms:modified>
</cp:coreProperties>
</file>