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3"/>
  </p:notesMasterIdLst>
  <p:sldIdLst>
    <p:sldId id="256" r:id="rId2"/>
  </p:sldIdLst>
  <p:sldSz cx="11555413" cy="1684813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EEA99"/>
    <a:srgbClr val="38E48A"/>
    <a:srgbClr val="71EDA0"/>
    <a:srgbClr val="C4FC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15620"/>
    <p:restoredTop sz="94660"/>
  </p:normalViewPr>
  <p:slideViewPr>
    <p:cSldViewPr snapToGrid="0">
      <p:cViewPr>
        <p:scale>
          <a:sx n="78" d="100"/>
          <a:sy n="78" d="100"/>
        </p:scale>
        <p:origin x="1992" y="-3246"/>
      </p:cViewPr>
      <p:guideLst/>
    </p:cSldViewPr>
  </p:slideViewPr>
  <p:notesTextViewPr>
    <p:cViewPr>
      <p:scale>
        <a:sx n="1" d="1"/>
        <a:sy n="1" d="1"/>
      </p:scale>
      <p:origin x="0" y="0"/>
    </p:cViewPr>
  </p:notesTextViewPr>
  <p:notesViewPr>
    <p:cSldViewPr snapToGrid="0">
      <p:cViewPr varScale="1">
        <p:scale>
          <a:sx n="121" d="100"/>
          <a:sy n="121" d="100"/>
        </p:scale>
        <p:origin x="6594" y="102"/>
      </p:cViewPr>
      <p:guideLst/>
    </p:cSldViewPr>
  </p:notes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r>
              <a:rPr lang="en-US"/>
              <a:t>App Effectiveness</a:t>
            </a:r>
          </a:p>
        </c:rich>
      </c:tx>
      <c:layout>
        <c:manualLayout>
          <c:xMode val="edge"/>
          <c:yMode val="edge"/>
          <c:x val="0.16263120883844695"/>
          <c:y val="6.6538703782639236E-2"/>
        </c:manualLayout>
      </c:layout>
      <c:overlay val="0"/>
      <c:spPr>
        <a:noFill/>
        <a:ln>
          <a:noFill/>
        </a:ln>
        <a:effectLst/>
      </c:spPr>
      <c:txPr>
        <a:bodyPr rot="0" spcFirstLastPara="1" vertOverflow="ellipsis" vert="horz" wrap="square" anchor="ctr" anchorCtr="1"/>
        <a:lstStyle/>
        <a:p>
          <a:pPr>
            <a:defRPr sz="2200" b="1" i="0" u="none" strike="noStrike" kern="1200" cap="all" spc="50" baseline="0">
              <a:solidFill>
                <a:schemeClr val="tx1">
                  <a:lumMod val="65000"/>
                  <a:lumOff val="35000"/>
                </a:schemeClr>
              </a:solidFill>
              <a:latin typeface="+mn-lt"/>
              <a:ea typeface="+mn-ea"/>
              <a:cs typeface="+mn-cs"/>
            </a:defRPr>
          </a:pPr>
          <a:endParaRPr lang="ru-RU"/>
        </a:p>
      </c:txPr>
    </c:title>
    <c:autoTitleDeleted val="0"/>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Лист1!$B$1</c:f>
              <c:strCache>
                <c:ptCount val="1"/>
                <c:pt idx="0">
                  <c:v>App Effectiveness</c:v>
                </c:pt>
              </c:strCache>
            </c:strRef>
          </c:tx>
          <c:spPr>
            <a:gradFill>
              <a:gsLst>
                <a:gs pos="100000">
                  <a:schemeClr val="accent1">
                    <a:alpha val="0"/>
                  </a:schemeClr>
                </a:gs>
                <a:gs pos="50000">
                  <a:schemeClr val="accent1"/>
                </a:gs>
              </a:gsLst>
              <a:lin ang="5400000" scaled="0"/>
            </a:gradFill>
            <a:ln>
              <a:noFill/>
            </a:ln>
            <a:effectLst/>
            <a:sp3d/>
          </c:spPr>
          <c:invertIfNegative val="0"/>
          <c:dPt>
            <c:idx val="1"/>
            <c:invertIfNegative val="0"/>
            <c:bubble3D val="0"/>
            <c:spPr>
              <a:gradFill>
                <a:gsLst>
                  <a:gs pos="36000">
                    <a:schemeClr val="accent2"/>
                  </a:gs>
                  <a:gs pos="100000">
                    <a:schemeClr val="bg1"/>
                  </a:gs>
                </a:gsLst>
                <a:lin ang="5400000" scaled="1"/>
              </a:gradFill>
              <a:ln>
                <a:noFill/>
              </a:ln>
              <a:effectLst/>
              <a:sp3d/>
            </c:spPr>
            <c:extLst>
              <c:ext xmlns:c16="http://schemas.microsoft.com/office/drawing/2014/chart" uri="{C3380CC4-5D6E-409C-BE32-E72D297353CC}">
                <c16:uniqueId val="{00000004-E3DF-4267-A55C-8B7A4443513C}"/>
              </c:ext>
            </c:extLst>
          </c:dPt>
          <c:cat>
            <c:strRef>
              <c:f>Лист1!$A$2:$A$3</c:f>
              <c:strCache>
                <c:ptCount val="2"/>
                <c:pt idx="0">
                  <c:v>Before using </c:v>
                </c:pt>
                <c:pt idx="1">
                  <c:v>After using</c:v>
                </c:pt>
              </c:strCache>
            </c:strRef>
          </c:cat>
          <c:val>
            <c:numRef>
              <c:f>Лист1!$B$2:$B$3</c:f>
              <c:numCache>
                <c:formatCode>0%</c:formatCode>
                <c:ptCount val="2"/>
                <c:pt idx="0">
                  <c:v>1</c:v>
                </c:pt>
                <c:pt idx="1">
                  <c:v>1.3</c:v>
                </c:pt>
              </c:numCache>
            </c:numRef>
          </c:val>
          <c:extLst>
            <c:ext xmlns:c16="http://schemas.microsoft.com/office/drawing/2014/chart" uri="{C3380CC4-5D6E-409C-BE32-E72D297353CC}">
              <c16:uniqueId val="{00000000-E3DF-4267-A55C-8B7A4443513C}"/>
            </c:ext>
          </c:extLst>
        </c:ser>
        <c:dLbls>
          <c:showLegendKey val="0"/>
          <c:showVal val="0"/>
          <c:showCatName val="0"/>
          <c:showSerName val="0"/>
          <c:showPercent val="0"/>
          <c:showBubbleSize val="0"/>
        </c:dLbls>
        <c:gapWidth val="150"/>
        <c:gapDepth val="0"/>
        <c:shape val="box"/>
        <c:axId val="634816608"/>
        <c:axId val="634815648"/>
        <c:axId val="0"/>
      </c:bar3DChart>
      <c:catAx>
        <c:axId val="634816608"/>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634815648"/>
        <c:crosses val="autoZero"/>
        <c:auto val="1"/>
        <c:lblAlgn val="ctr"/>
        <c:lblOffset val="100"/>
        <c:noMultiLvlLbl val="0"/>
      </c:catAx>
      <c:valAx>
        <c:axId val="634815648"/>
        <c:scaling>
          <c:orientation val="minMax"/>
        </c:scaling>
        <c:delete val="0"/>
        <c:axPos val="l"/>
        <c:majorGridlines>
          <c:spPr>
            <a:ln w="9525" cap="flat" cmpd="sng" algn="ctr">
              <a:solidFill>
                <a:schemeClr val="tx1">
                  <a:lumMod val="5000"/>
                  <a:lumOff val="9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crossAx val="634816608"/>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ru-RU"/>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ru-RU"/>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05EED7-AAE1-48B8-B17E-C688D56D3E25}" type="datetimeFigureOut">
              <a:rPr lang="ru-RU" smtClean="0"/>
              <a:t>22.03.2026</a:t>
            </a:fld>
            <a:endParaRPr lang="ru-RU"/>
          </a:p>
        </p:txBody>
      </p:sp>
      <p:sp>
        <p:nvSpPr>
          <p:cNvPr id="4" name="Образ слайда 3"/>
          <p:cNvSpPr>
            <a:spLocks noGrp="1" noRot="1" noChangeAspect="1"/>
          </p:cNvSpPr>
          <p:nvPr>
            <p:ph type="sldImg" idx="2"/>
          </p:nvPr>
        </p:nvSpPr>
        <p:spPr>
          <a:xfrm>
            <a:off x="2371725" y="1143000"/>
            <a:ext cx="211455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C437E3C-86D2-4602-8750-C1D04231E78C}" type="slidenum">
              <a:rPr lang="ru-RU" smtClean="0"/>
              <a:t>‹#›</a:t>
            </a:fld>
            <a:endParaRPr lang="ru-RU"/>
          </a:p>
        </p:txBody>
      </p:sp>
    </p:spTree>
    <p:extLst>
      <p:ext uri="{BB962C8B-B14F-4D97-AF65-F5344CB8AC3E}">
        <p14:creationId xmlns:p14="http://schemas.microsoft.com/office/powerpoint/2010/main" val="1160648187"/>
      </p:ext>
    </p:extLst>
  </p:cSld>
  <p:clrMap bg1="lt1" tx1="dk1" bg2="lt2" tx2="dk2" accent1="accent1" accent2="accent2" accent3="accent3" accent4="accent4" accent5="accent5" accent6="accent6" hlink="hlink" folHlink="folHlink"/>
  <p:notesStyle>
    <a:lvl1pPr marL="0" algn="l" defTabSz="1125122" rtl="0" eaLnBrk="1" latinLnBrk="0" hangingPunct="1">
      <a:defRPr sz="1476" kern="1200">
        <a:solidFill>
          <a:schemeClr val="tx1"/>
        </a:solidFill>
        <a:latin typeface="+mn-lt"/>
        <a:ea typeface="+mn-ea"/>
        <a:cs typeface="+mn-cs"/>
      </a:defRPr>
    </a:lvl1pPr>
    <a:lvl2pPr marL="562561" algn="l" defTabSz="1125122" rtl="0" eaLnBrk="1" latinLnBrk="0" hangingPunct="1">
      <a:defRPr sz="1476" kern="1200">
        <a:solidFill>
          <a:schemeClr val="tx1"/>
        </a:solidFill>
        <a:latin typeface="+mn-lt"/>
        <a:ea typeface="+mn-ea"/>
        <a:cs typeface="+mn-cs"/>
      </a:defRPr>
    </a:lvl2pPr>
    <a:lvl3pPr marL="1125122" algn="l" defTabSz="1125122" rtl="0" eaLnBrk="1" latinLnBrk="0" hangingPunct="1">
      <a:defRPr sz="1476" kern="1200">
        <a:solidFill>
          <a:schemeClr val="tx1"/>
        </a:solidFill>
        <a:latin typeface="+mn-lt"/>
        <a:ea typeface="+mn-ea"/>
        <a:cs typeface="+mn-cs"/>
      </a:defRPr>
    </a:lvl3pPr>
    <a:lvl4pPr marL="1687684" algn="l" defTabSz="1125122" rtl="0" eaLnBrk="1" latinLnBrk="0" hangingPunct="1">
      <a:defRPr sz="1476" kern="1200">
        <a:solidFill>
          <a:schemeClr val="tx1"/>
        </a:solidFill>
        <a:latin typeface="+mn-lt"/>
        <a:ea typeface="+mn-ea"/>
        <a:cs typeface="+mn-cs"/>
      </a:defRPr>
    </a:lvl4pPr>
    <a:lvl5pPr marL="2250245" algn="l" defTabSz="1125122" rtl="0" eaLnBrk="1" latinLnBrk="0" hangingPunct="1">
      <a:defRPr sz="1476" kern="1200">
        <a:solidFill>
          <a:schemeClr val="tx1"/>
        </a:solidFill>
        <a:latin typeface="+mn-lt"/>
        <a:ea typeface="+mn-ea"/>
        <a:cs typeface="+mn-cs"/>
      </a:defRPr>
    </a:lvl5pPr>
    <a:lvl6pPr marL="2812806" algn="l" defTabSz="1125122" rtl="0" eaLnBrk="1" latinLnBrk="0" hangingPunct="1">
      <a:defRPr sz="1476" kern="1200">
        <a:solidFill>
          <a:schemeClr val="tx1"/>
        </a:solidFill>
        <a:latin typeface="+mn-lt"/>
        <a:ea typeface="+mn-ea"/>
        <a:cs typeface="+mn-cs"/>
      </a:defRPr>
    </a:lvl6pPr>
    <a:lvl7pPr marL="3375367" algn="l" defTabSz="1125122" rtl="0" eaLnBrk="1" latinLnBrk="0" hangingPunct="1">
      <a:defRPr sz="1476" kern="1200">
        <a:solidFill>
          <a:schemeClr val="tx1"/>
        </a:solidFill>
        <a:latin typeface="+mn-lt"/>
        <a:ea typeface="+mn-ea"/>
        <a:cs typeface="+mn-cs"/>
      </a:defRPr>
    </a:lvl7pPr>
    <a:lvl8pPr marL="3937928" algn="l" defTabSz="1125122" rtl="0" eaLnBrk="1" latinLnBrk="0" hangingPunct="1">
      <a:defRPr sz="1476" kern="1200">
        <a:solidFill>
          <a:schemeClr val="tx1"/>
        </a:solidFill>
        <a:latin typeface="+mn-lt"/>
        <a:ea typeface="+mn-ea"/>
        <a:cs typeface="+mn-cs"/>
      </a:defRPr>
    </a:lvl8pPr>
    <a:lvl9pPr marL="4500490" algn="l" defTabSz="1125122" rtl="0" eaLnBrk="1" latinLnBrk="0" hangingPunct="1">
      <a:defRPr sz="1476"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8" Type="http://schemas.openxmlformats.org/officeDocument/2006/relationships/hyperlink" Target="https://doi.org/10.1093/abm/kaad041" TargetMode="External"/><Relationship Id="rId13" Type="http://schemas.openxmlformats.org/officeDocument/2006/relationships/hyperlink" Target="https://doi.org/10.1093/heapro/daaa157" TargetMode="External"/><Relationship Id="rId3" Type="http://schemas.openxmlformats.org/officeDocument/2006/relationships/image" Target="../media/image2.png"/><Relationship Id="rId7" Type="http://schemas.openxmlformats.org/officeDocument/2006/relationships/hyperlink" Target="https://doi.org/10.1371/journal.pmed.1001363" TargetMode="External"/><Relationship Id="rId12" Type="http://schemas.openxmlformats.org/officeDocument/2006/relationships/hyperlink" Target="https://www.nhs.uk/" TargetMode="External"/><Relationship Id="rId17" Type="http://schemas.openxmlformats.org/officeDocument/2006/relationships/hyperlink" Target="https://doi.org/10.2196/jmir.4055" TargetMode="External"/><Relationship Id="rId2" Type="http://schemas.openxmlformats.org/officeDocument/2006/relationships/chart" Target="../charts/chart1.xml"/><Relationship Id="rId16" Type="http://schemas.openxmlformats.org/officeDocument/2006/relationships/hyperlink" Target="https://www.statista.com/" TargetMode="External"/><Relationship Id="rId1" Type="http://schemas.openxmlformats.org/officeDocument/2006/relationships/slideMaster" Target="../slideMasters/slideMaster1.xml"/><Relationship Id="rId6" Type="http://schemas.openxmlformats.org/officeDocument/2006/relationships/hyperlink" Target="https://doi.org/10.1007/s10865-017-9838-y" TargetMode="External"/><Relationship Id="rId11" Type="http://schemas.openxmlformats.org/officeDocument/2006/relationships/hyperlink" Target="https://doi.org/10.1016/j.jshs.2022.12.006" TargetMode="External"/><Relationship Id="rId5" Type="http://schemas.openxmlformats.org/officeDocument/2006/relationships/hyperlink" Target="https://doi.org/10.1080/08870449808407422" TargetMode="External"/><Relationship Id="rId15" Type="http://schemas.openxmlformats.org/officeDocument/2006/relationships/hyperlink" Target="https://doi.org/10.1097/jcn.0b013e318250a3e7" TargetMode="External"/><Relationship Id="rId10" Type="http://schemas.openxmlformats.org/officeDocument/2006/relationships/hyperlink" Target="https://doi.org/10.1186/1748-5908-6-42" TargetMode="External"/><Relationship Id="rId4" Type="http://schemas.microsoft.com/office/2007/relationships/hdphoto" Target="../media/hdphoto1.wdp"/><Relationship Id="rId9" Type="http://schemas.openxmlformats.org/officeDocument/2006/relationships/hyperlink" Target="https://doi.org/10.1186/s12966-015-0189-1" TargetMode="External"/><Relationship Id="rId14" Type="http://schemas.openxmlformats.org/officeDocument/2006/relationships/hyperlink" Target="https://doi.org/10.1093/pubmed/fds050"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1_Титульный слайд">
    <p:bg>
      <p:bgPr>
        <a:solidFill>
          <a:schemeClr val="bg2"/>
        </a:solidFill>
        <a:effectLst/>
      </p:bgPr>
    </p:bg>
    <p:spTree>
      <p:nvGrpSpPr>
        <p:cNvPr id="1" name=""/>
        <p:cNvGrpSpPr/>
        <p:nvPr/>
      </p:nvGrpSpPr>
      <p:grpSpPr>
        <a:xfrm>
          <a:off x="0" y="0"/>
          <a:ext cx="0" cy="0"/>
          <a:chOff x="0" y="0"/>
          <a:chExt cx="0" cy="0"/>
        </a:xfrm>
      </p:grpSpPr>
      <p:sp>
        <p:nvSpPr>
          <p:cNvPr id="46" name="Прямоугольник 45">
            <a:extLst>
              <a:ext uri="{FF2B5EF4-FFF2-40B4-BE49-F238E27FC236}">
                <a16:creationId xmlns:a16="http://schemas.microsoft.com/office/drawing/2014/main" id="{242BB31B-8895-C6BA-6AAA-10335BF044DD}"/>
              </a:ext>
            </a:extLst>
          </p:cNvPr>
          <p:cNvSpPr/>
          <p:nvPr userDrawn="1"/>
        </p:nvSpPr>
        <p:spPr>
          <a:xfrm>
            <a:off x="502559" y="8260374"/>
            <a:ext cx="3337606" cy="266278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Прямоугольник: скругленные углы 22">
            <a:extLst>
              <a:ext uri="{FF2B5EF4-FFF2-40B4-BE49-F238E27FC236}">
                <a16:creationId xmlns:a16="http://schemas.microsoft.com/office/drawing/2014/main" id="{F9B555CB-4D4B-6DBF-5DE9-E36017E90B7B}"/>
              </a:ext>
            </a:extLst>
          </p:cNvPr>
          <p:cNvSpPr/>
          <p:nvPr userDrawn="1"/>
        </p:nvSpPr>
        <p:spPr>
          <a:xfrm>
            <a:off x="193673" y="1977929"/>
            <a:ext cx="11168065" cy="14620672"/>
          </a:xfrm>
          <a:prstGeom prst="roundRect">
            <a:avLst>
              <a:gd name="adj" fmla="val 1810"/>
            </a:avLst>
          </a:prstGeom>
          <a:solidFill>
            <a:schemeClr val="bg1"/>
          </a:solidFill>
          <a:ln w="57150">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dirty="0" err="1"/>
              <a:t>yuu</a:t>
            </a:r>
            <a:endParaRPr lang="ru-RU" dirty="0"/>
          </a:p>
        </p:txBody>
      </p:sp>
      <p:sp>
        <p:nvSpPr>
          <p:cNvPr id="3" name="TextBox 2">
            <a:extLst>
              <a:ext uri="{FF2B5EF4-FFF2-40B4-BE49-F238E27FC236}">
                <a16:creationId xmlns:a16="http://schemas.microsoft.com/office/drawing/2014/main" id="{7A9199BA-1C2A-365D-B01A-DEE019CB1459}"/>
              </a:ext>
            </a:extLst>
          </p:cNvPr>
          <p:cNvSpPr txBox="1"/>
          <p:nvPr userDrawn="1"/>
        </p:nvSpPr>
        <p:spPr>
          <a:xfrm>
            <a:off x="4012392" y="371647"/>
            <a:ext cx="7040462" cy="1384995"/>
          </a:xfrm>
          <a:prstGeom prst="rect">
            <a:avLst/>
          </a:prstGeom>
          <a:noFill/>
        </p:spPr>
        <p:txBody>
          <a:bodyPr wrap="square">
            <a:spAutoFit/>
          </a:bodyPr>
          <a:lstStyle/>
          <a:p>
            <a:pPr algn="ctr"/>
            <a:r>
              <a:rPr lang="en-US" sz="2800" dirty="0">
                <a:latin typeface="Amasis MT Pro Medium" panose="020F0502020204030204" pitchFamily="18" charset="0"/>
                <a:cs typeface="Aharoni" panose="020F0502020204030204" pitchFamily="2" charset="-79"/>
              </a:rPr>
              <a:t>Using Mobile Health Applications to Promote Physical Activity among Young Adults in the UK</a:t>
            </a:r>
            <a:endParaRPr lang="ru-RU" sz="2800" dirty="0">
              <a:cs typeface="Aharoni" panose="020F0502020204030204" pitchFamily="2" charset="-79"/>
            </a:endParaRPr>
          </a:p>
        </p:txBody>
      </p:sp>
      <p:sp>
        <p:nvSpPr>
          <p:cNvPr id="4" name="Прямоугольник: скругленные углы 3">
            <a:extLst>
              <a:ext uri="{FF2B5EF4-FFF2-40B4-BE49-F238E27FC236}">
                <a16:creationId xmlns:a16="http://schemas.microsoft.com/office/drawing/2014/main" id="{39FAB1A4-11CC-862A-A8CA-5E11653161F0}"/>
              </a:ext>
            </a:extLst>
          </p:cNvPr>
          <p:cNvSpPr/>
          <p:nvPr userDrawn="1"/>
        </p:nvSpPr>
        <p:spPr>
          <a:xfrm>
            <a:off x="502559" y="2436642"/>
            <a:ext cx="5275941" cy="2994872"/>
          </a:xfrm>
          <a:prstGeom prst="roundRect">
            <a:avLst>
              <a:gd name="adj" fmla="val 5052"/>
            </a:avLst>
          </a:prstGeom>
          <a:solidFill>
            <a:srgbClr val="0070C0">
              <a:alpha val="95000"/>
            </a:srgbClr>
          </a:solidFill>
          <a:ln>
            <a:noFill/>
          </a:ln>
          <a:effectLst>
            <a:innerShdw blurRad="279400" dist="203200" dir="2880000">
              <a:prstClr val="black">
                <a:alpha val="37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9" name="Группа 8">
            <a:extLst>
              <a:ext uri="{FF2B5EF4-FFF2-40B4-BE49-F238E27FC236}">
                <a16:creationId xmlns:a16="http://schemas.microsoft.com/office/drawing/2014/main" id="{6C377DA0-434D-F04E-B4CB-414175EB0559}"/>
              </a:ext>
            </a:extLst>
          </p:cNvPr>
          <p:cNvGrpSpPr/>
          <p:nvPr userDrawn="1"/>
        </p:nvGrpSpPr>
        <p:grpSpPr>
          <a:xfrm>
            <a:off x="331617" y="2601036"/>
            <a:ext cx="2209800" cy="733320"/>
            <a:chOff x="0" y="2575857"/>
            <a:chExt cx="2209800" cy="733320"/>
          </a:xfrm>
          <a:effectLst>
            <a:outerShdw blurRad="101600" dist="114300" dir="2700000" algn="tl" rotWithShape="0">
              <a:prstClr val="black">
                <a:alpha val="36000"/>
              </a:prstClr>
            </a:outerShdw>
          </a:effectLst>
        </p:grpSpPr>
        <p:sp>
          <p:nvSpPr>
            <p:cNvPr id="5" name="Прямоугольник: скругленные углы 4">
              <a:extLst>
                <a:ext uri="{FF2B5EF4-FFF2-40B4-BE49-F238E27FC236}">
                  <a16:creationId xmlns:a16="http://schemas.microsoft.com/office/drawing/2014/main" id="{41B4F9FE-6CAE-7495-4F3D-1C84FFD99E44}"/>
                </a:ext>
              </a:extLst>
            </p:cNvPr>
            <p:cNvSpPr/>
            <p:nvPr userDrawn="1"/>
          </p:nvSpPr>
          <p:spPr>
            <a:xfrm>
              <a:off x="0" y="2575857"/>
              <a:ext cx="2209800" cy="509587"/>
            </a:xfrm>
            <a:prstGeom prst="roundRect">
              <a:avLst>
                <a:gd name="adj" fmla="val 16706"/>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Равнобедренный треугольник 5">
              <a:extLst>
                <a:ext uri="{FF2B5EF4-FFF2-40B4-BE49-F238E27FC236}">
                  <a16:creationId xmlns:a16="http://schemas.microsoft.com/office/drawing/2014/main" id="{39488EC9-A0BE-4D52-7756-72163C0C4622}"/>
                </a:ext>
              </a:extLst>
            </p:cNvPr>
            <p:cNvSpPr/>
            <p:nvPr userDrawn="1"/>
          </p:nvSpPr>
          <p:spPr>
            <a:xfrm rot="3831373">
              <a:off x="118626" y="2918652"/>
              <a:ext cx="361950" cy="419100"/>
            </a:xfrm>
            <a:prstGeom prst="triangle">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8" name="TextBox 7">
            <a:extLst>
              <a:ext uri="{FF2B5EF4-FFF2-40B4-BE49-F238E27FC236}">
                <a16:creationId xmlns:a16="http://schemas.microsoft.com/office/drawing/2014/main" id="{CB0F20F3-3C21-2E4F-4639-18D49250F89B}"/>
              </a:ext>
            </a:extLst>
          </p:cNvPr>
          <p:cNvSpPr txBox="1"/>
          <p:nvPr userDrawn="1"/>
        </p:nvSpPr>
        <p:spPr>
          <a:xfrm>
            <a:off x="663234" y="2686553"/>
            <a:ext cx="1546566"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Background</a:t>
            </a:r>
            <a:endParaRPr lang="ru-RU" sz="1600" dirty="0">
              <a:solidFill>
                <a:schemeClr val="bg1"/>
              </a:solidFill>
            </a:endParaRPr>
          </a:p>
        </p:txBody>
      </p:sp>
      <p:sp>
        <p:nvSpPr>
          <p:cNvPr id="15" name="TextBox 14">
            <a:extLst>
              <a:ext uri="{FF2B5EF4-FFF2-40B4-BE49-F238E27FC236}">
                <a16:creationId xmlns:a16="http://schemas.microsoft.com/office/drawing/2014/main" id="{126398B2-4ED1-C9FE-2A82-A8C79DADAEC4}"/>
              </a:ext>
            </a:extLst>
          </p:cNvPr>
          <p:cNvSpPr txBox="1"/>
          <p:nvPr userDrawn="1"/>
        </p:nvSpPr>
        <p:spPr>
          <a:xfrm>
            <a:off x="781958" y="3177865"/>
            <a:ext cx="4733625" cy="1938992"/>
          </a:xfrm>
          <a:prstGeom prst="rect">
            <a:avLst/>
          </a:prstGeom>
          <a:noFill/>
        </p:spPr>
        <p:txBody>
          <a:bodyPr wrap="square">
            <a:spAutoFit/>
          </a:bodyPr>
          <a:lstStyle/>
          <a:p>
            <a:pPr algn="just"/>
            <a:r>
              <a:rPr lang="en-US" sz="1200" dirty="0">
                <a:solidFill>
                  <a:schemeClr val="bg1"/>
                </a:solidFill>
              </a:rPr>
              <a:t>Physical inactivity is a significant problem for public health, which increases the risk of chronic diseases such as obesity, heart disease, and type 2 diabetes. Physical inactivity results in 3.2 million deaths worldwide each year (WHO, 2023). In the United Kingdom, many young adults do not engage in enough physical activity to meet recommended guidelines, which increases the risk for chronic diseases (NHS, 2023). Traditional interventions have included educational initiatives and fitness programs to encourage people to engage in regular exercise. However, mobile health apps are now used as an intervention tool to encourage behavior change.</a:t>
            </a:r>
            <a:endParaRPr lang="ru-RU" sz="1200" dirty="0">
              <a:solidFill>
                <a:schemeClr val="bg1"/>
              </a:solidFill>
            </a:endParaRPr>
          </a:p>
        </p:txBody>
      </p:sp>
      <p:sp>
        <p:nvSpPr>
          <p:cNvPr id="10" name="Прямоугольник: скругленные углы 9">
            <a:extLst>
              <a:ext uri="{FF2B5EF4-FFF2-40B4-BE49-F238E27FC236}">
                <a16:creationId xmlns:a16="http://schemas.microsoft.com/office/drawing/2014/main" id="{40E8935E-ED00-E537-3038-0D8B7B53C80C}"/>
              </a:ext>
            </a:extLst>
          </p:cNvPr>
          <p:cNvSpPr/>
          <p:nvPr userDrawn="1"/>
        </p:nvSpPr>
        <p:spPr>
          <a:xfrm flipH="1">
            <a:off x="6190542" y="2516993"/>
            <a:ext cx="4807897" cy="509587"/>
          </a:xfrm>
          <a:prstGeom prst="roundRect">
            <a:avLst>
              <a:gd name="adj" fmla="val 50000"/>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TextBox 11">
            <a:extLst>
              <a:ext uri="{FF2B5EF4-FFF2-40B4-BE49-F238E27FC236}">
                <a16:creationId xmlns:a16="http://schemas.microsoft.com/office/drawing/2014/main" id="{C8D2B33F-23B7-281D-F68C-1CA4DDAEE04B}"/>
              </a:ext>
            </a:extLst>
          </p:cNvPr>
          <p:cNvSpPr txBox="1"/>
          <p:nvPr userDrawn="1"/>
        </p:nvSpPr>
        <p:spPr>
          <a:xfrm>
            <a:off x="6443462" y="2627477"/>
            <a:ext cx="4410886"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Health Promotion Principles and Values</a:t>
            </a:r>
            <a:endParaRPr lang="ru-RU" sz="1600" dirty="0">
              <a:solidFill>
                <a:schemeClr val="bg1"/>
              </a:solidFill>
            </a:endParaRPr>
          </a:p>
        </p:txBody>
      </p:sp>
      <p:sp>
        <p:nvSpPr>
          <p:cNvPr id="13" name="TextBox 12">
            <a:extLst>
              <a:ext uri="{FF2B5EF4-FFF2-40B4-BE49-F238E27FC236}">
                <a16:creationId xmlns:a16="http://schemas.microsoft.com/office/drawing/2014/main" id="{B200B67D-66B6-3416-C1F4-E213CDAD26B1}"/>
              </a:ext>
            </a:extLst>
          </p:cNvPr>
          <p:cNvSpPr txBox="1"/>
          <p:nvPr userDrawn="1"/>
        </p:nvSpPr>
        <p:spPr>
          <a:xfrm>
            <a:off x="6244957" y="3242288"/>
            <a:ext cx="4807897" cy="1754326"/>
          </a:xfrm>
          <a:prstGeom prst="rect">
            <a:avLst/>
          </a:prstGeom>
          <a:noFill/>
        </p:spPr>
        <p:txBody>
          <a:bodyPr wrap="square">
            <a:spAutoFit/>
          </a:bodyPr>
          <a:lstStyle/>
          <a:p>
            <a:pPr algn="just"/>
            <a:r>
              <a:rPr lang="en-US" sz="1200" dirty="0">
                <a:solidFill>
                  <a:schemeClr val="tx1"/>
                </a:solidFill>
              </a:rPr>
              <a:t>The health promotion principles include empowerment, equity, participation, and prevention. Empowerment allows the individual to take charge of his or her health behavior, participation allows the individual to take part in his or her health improvement, and equity allows the entire population to have access to health resources. The importance of mobile health application technology lies in the fact that it allows the individual to take advantage of his or her health by providing an opportunity for the individual to monitor his or her physical activity and become aware of health behavior.</a:t>
            </a:r>
            <a:endParaRPr lang="ru-RU" sz="1200" dirty="0">
              <a:solidFill>
                <a:schemeClr val="tx1"/>
              </a:solidFill>
            </a:endParaRPr>
          </a:p>
        </p:txBody>
      </p:sp>
      <p:sp>
        <p:nvSpPr>
          <p:cNvPr id="14" name="Прямоугольник: скругленные углы 13">
            <a:extLst>
              <a:ext uri="{FF2B5EF4-FFF2-40B4-BE49-F238E27FC236}">
                <a16:creationId xmlns:a16="http://schemas.microsoft.com/office/drawing/2014/main" id="{DC1070AF-C96D-B814-86DD-01C3EE6E324C}"/>
              </a:ext>
            </a:extLst>
          </p:cNvPr>
          <p:cNvSpPr/>
          <p:nvPr userDrawn="1"/>
        </p:nvSpPr>
        <p:spPr>
          <a:xfrm>
            <a:off x="4109569" y="7961448"/>
            <a:ext cx="6935928" cy="2486631"/>
          </a:xfrm>
          <a:prstGeom prst="roundRect">
            <a:avLst>
              <a:gd name="adj" fmla="val 4213"/>
            </a:avLst>
          </a:prstGeom>
          <a:solidFill>
            <a:srgbClr val="0070C0">
              <a:alpha val="95000"/>
            </a:srgbClr>
          </a:solidFill>
          <a:ln>
            <a:noFill/>
          </a:ln>
          <a:effectLst>
            <a:innerShdw blurRad="279400" dist="203200" dir="2880000">
              <a:prstClr val="black">
                <a:alpha val="37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Прямоугольник: скругленные углы 21">
            <a:extLst>
              <a:ext uri="{FF2B5EF4-FFF2-40B4-BE49-F238E27FC236}">
                <a16:creationId xmlns:a16="http://schemas.microsoft.com/office/drawing/2014/main" id="{FFB84E02-1A22-E4D6-CE2B-6C05B789EF8A}"/>
              </a:ext>
            </a:extLst>
          </p:cNvPr>
          <p:cNvSpPr/>
          <p:nvPr userDrawn="1"/>
        </p:nvSpPr>
        <p:spPr>
          <a:xfrm>
            <a:off x="478528" y="12954248"/>
            <a:ext cx="10519911" cy="3522243"/>
          </a:xfrm>
          <a:prstGeom prst="roundRect">
            <a:avLst>
              <a:gd name="adj" fmla="val 4213"/>
            </a:avLst>
          </a:prstGeom>
          <a:solidFill>
            <a:srgbClr val="0070C0">
              <a:alpha val="95000"/>
            </a:srgbClr>
          </a:solidFill>
          <a:ln>
            <a:noFill/>
          </a:ln>
          <a:effectLst>
            <a:innerShdw blurRad="279400" dist="203200" dir="2880000">
              <a:prstClr val="black">
                <a:alpha val="37000"/>
              </a:prstClr>
            </a:inn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25" name="Прямая соединительная линия 24">
            <a:extLst>
              <a:ext uri="{FF2B5EF4-FFF2-40B4-BE49-F238E27FC236}">
                <a16:creationId xmlns:a16="http://schemas.microsoft.com/office/drawing/2014/main" id="{4863F91D-D0A3-0A98-987A-DCCB510AB2D9}"/>
              </a:ext>
            </a:extLst>
          </p:cNvPr>
          <p:cNvCxnSpPr/>
          <p:nvPr userDrawn="1"/>
        </p:nvCxnSpPr>
        <p:spPr>
          <a:xfrm>
            <a:off x="6342434" y="5291847"/>
            <a:ext cx="4656005" cy="0"/>
          </a:xfrm>
          <a:prstGeom prst="line">
            <a:avLst/>
          </a:prstGeom>
          <a:ln w="28575">
            <a:solidFill>
              <a:schemeClr val="accent6"/>
            </a:solidFill>
          </a:ln>
        </p:spPr>
        <p:style>
          <a:lnRef idx="2">
            <a:schemeClr val="accent1"/>
          </a:lnRef>
          <a:fillRef idx="0">
            <a:schemeClr val="accent1"/>
          </a:fillRef>
          <a:effectRef idx="1">
            <a:schemeClr val="accent1"/>
          </a:effectRef>
          <a:fontRef idx="minor">
            <a:schemeClr val="tx1"/>
          </a:fontRef>
        </p:style>
      </p:cxnSp>
      <p:sp>
        <p:nvSpPr>
          <p:cNvPr id="37" name="Прямоугольник 36">
            <a:extLst>
              <a:ext uri="{FF2B5EF4-FFF2-40B4-BE49-F238E27FC236}">
                <a16:creationId xmlns:a16="http://schemas.microsoft.com/office/drawing/2014/main" id="{CE8478B4-E5CA-6906-4A5C-F87072C28E34}"/>
              </a:ext>
            </a:extLst>
          </p:cNvPr>
          <p:cNvSpPr/>
          <p:nvPr userDrawn="1"/>
        </p:nvSpPr>
        <p:spPr>
          <a:xfrm>
            <a:off x="8325699" y="5635631"/>
            <a:ext cx="2672740" cy="2120426"/>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6" name="TextBox 35">
            <a:extLst>
              <a:ext uri="{FF2B5EF4-FFF2-40B4-BE49-F238E27FC236}">
                <a16:creationId xmlns:a16="http://schemas.microsoft.com/office/drawing/2014/main" id="{18FC04ED-C117-F8AF-6F10-74E9D592E121}"/>
              </a:ext>
            </a:extLst>
          </p:cNvPr>
          <p:cNvSpPr txBox="1"/>
          <p:nvPr userDrawn="1"/>
        </p:nvSpPr>
        <p:spPr>
          <a:xfrm>
            <a:off x="8648905" y="5890786"/>
            <a:ext cx="2243274" cy="1754326"/>
          </a:xfrm>
          <a:prstGeom prst="rect">
            <a:avLst/>
          </a:prstGeom>
          <a:noFill/>
        </p:spPr>
        <p:txBody>
          <a:bodyPr wrap="square" rtlCol="0">
            <a:spAutoFit/>
          </a:bodyPr>
          <a:lstStyle/>
          <a:p>
            <a:pPr algn="ctr"/>
            <a:r>
              <a:rPr lang="en-US" sz="6000" dirty="0">
                <a:solidFill>
                  <a:schemeClr val="bg1"/>
                </a:solidFill>
                <a:latin typeface="Amasis MT Pro Black" panose="02040A04050005020304" pitchFamily="18" charset="0"/>
              </a:rPr>
              <a:t>3.2</a:t>
            </a:r>
            <a:r>
              <a:rPr lang="en-US" dirty="0"/>
              <a:t> </a:t>
            </a:r>
            <a:br>
              <a:rPr lang="en-US" dirty="0"/>
            </a:br>
            <a:r>
              <a:rPr lang="en-US" sz="2400" dirty="0">
                <a:solidFill>
                  <a:schemeClr val="bg1"/>
                </a:solidFill>
                <a:latin typeface="Bahnschrift SemiCondensed" panose="020B0502040204020203" pitchFamily="34" charset="0"/>
              </a:rPr>
              <a:t>MILLION</a:t>
            </a:r>
            <a:br>
              <a:rPr lang="en-US" sz="2400" dirty="0">
                <a:solidFill>
                  <a:schemeClr val="bg1"/>
                </a:solidFill>
                <a:latin typeface="Bahnschrift SemiCondensed" panose="020B0502040204020203" pitchFamily="34" charset="0"/>
              </a:rPr>
            </a:br>
            <a:r>
              <a:rPr lang="en-US" sz="1200" dirty="0">
                <a:solidFill>
                  <a:schemeClr val="bg1"/>
                </a:solidFill>
              </a:rPr>
              <a:t>deaths per year due to physical inactivity (</a:t>
            </a:r>
            <a:r>
              <a:rPr lang="en-US" sz="1050" dirty="0">
                <a:solidFill>
                  <a:schemeClr val="bg1"/>
                </a:solidFill>
              </a:rPr>
              <a:t>Statistica,2024)</a:t>
            </a:r>
            <a:endParaRPr lang="ru-RU" sz="1050" dirty="0">
              <a:solidFill>
                <a:schemeClr val="bg1"/>
              </a:solidFill>
              <a:latin typeface="Bahnschrift SemiCondensed" panose="020B0502040204020203" pitchFamily="34" charset="0"/>
            </a:endParaRPr>
          </a:p>
        </p:txBody>
      </p:sp>
      <p:sp>
        <p:nvSpPr>
          <p:cNvPr id="38" name="Прямоугольник 37">
            <a:extLst>
              <a:ext uri="{FF2B5EF4-FFF2-40B4-BE49-F238E27FC236}">
                <a16:creationId xmlns:a16="http://schemas.microsoft.com/office/drawing/2014/main" id="{569EE501-6E46-ABC0-77BA-981DF5ED3FB9}"/>
              </a:ext>
            </a:extLst>
          </p:cNvPr>
          <p:cNvSpPr/>
          <p:nvPr userDrawn="1"/>
        </p:nvSpPr>
        <p:spPr>
          <a:xfrm>
            <a:off x="532943" y="5603606"/>
            <a:ext cx="7514689" cy="212042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TextBox 18">
            <a:extLst>
              <a:ext uri="{FF2B5EF4-FFF2-40B4-BE49-F238E27FC236}">
                <a16:creationId xmlns:a16="http://schemas.microsoft.com/office/drawing/2014/main" id="{04FE422C-BB74-714F-D5D7-1A60322CED42}"/>
              </a:ext>
            </a:extLst>
          </p:cNvPr>
          <p:cNvSpPr txBox="1"/>
          <p:nvPr userDrawn="1"/>
        </p:nvSpPr>
        <p:spPr>
          <a:xfrm>
            <a:off x="819987" y="6428253"/>
            <a:ext cx="7090744" cy="1200329"/>
          </a:xfrm>
          <a:prstGeom prst="rect">
            <a:avLst/>
          </a:prstGeom>
          <a:noFill/>
        </p:spPr>
        <p:txBody>
          <a:bodyPr wrap="square">
            <a:spAutoFit/>
          </a:bodyPr>
          <a:lstStyle/>
          <a:p>
            <a:pPr algn="just"/>
            <a:r>
              <a:rPr lang="en-US" sz="1200" dirty="0">
                <a:solidFill>
                  <a:schemeClr val="bg1"/>
                </a:solidFill>
              </a:rPr>
              <a:t>The Social Cognitive Theory indicates that behavior change is an outcome of a combination of personal, behavioral, and environmental factors. One of the important constructs of this theory is self-efficacy, which is “an individual’s judgment of their capacity to perform a specified behavior.” Mobile health apps can help individuals enhance their self-efficacy as it enables them to “set goals and monitor and get feedback about their physical activity.” Other features may include “reminders and badges and social support” that can “encourage and sustain individuals in regular physical activity.”</a:t>
            </a:r>
            <a:endParaRPr lang="ru-RU" sz="1200" dirty="0">
              <a:solidFill>
                <a:schemeClr val="bg1"/>
              </a:solidFill>
            </a:endParaRPr>
          </a:p>
        </p:txBody>
      </p:sp>
      <p:grpSp>
        <p:nvGrpSpPr>
          <p:cNvPr id="16" name="Группа 15">
            <a:extLst>
              <a:ext uri="{FF2B5EF4-FFF2-40B4-BE49-F238E27FC236}">
                <a16:creationId xmlns:a16="http://schemas.microsoft.com/office/drawing/2014/main" id="{F1AC9926-60F6-686C-E307-07DF4B404AFD}"/>
              </a:ext>
            </a:extLst>
          </p:cNvPr>
          <p:cNvGrpSpPr/>
          <p:nvPr userDrawn="1"/>
        </p:nvGrpSpPr>
        <p:grpSpPr>
          <a:xfrm>
            <a:off x="359813" y="5677986"/>
            <a:ext cx="3508547" cy="733320"/>
            <a:chOff x="-1" y="2575857"/>
            <a:chExt cx="3508547" cy="733320"/>
          </a:xfrm>
          <a:solidFill>
            <a:schemeClr val="accent6"/>
          </a:solidFill>
          <a:effectLst>
            <a:outerShdw blurRad="101600" dist="114300" dir="2700000" algn="tl" rotWithShape="0">
              <a:prstClr val="black">
                <a:alpha val="36000"/>
              </a:prstClr>
            </a:outerShdw>
          </a:effectLst>
        </p:grpSpPr>
        <p:sp>
          <p:nvSpPr>
            <p:cNvPr id="17" name="Прямоугольник: скругленные углы 16">
              <a:extLst>
                <a:ext uri="{FF2B5EF4-FFF2-40B4-BE49-F238E27FC236}">
                  <a16:creationId xmlns:a16="http://schemas.microsoft.com/office/drawing/2014/main" id="{991EBE29-D1BB-A5B6-C242-62A4FD8CC796}"/>
                </a:ext>
              </a:extLst>
            </p:cNvPr>
            <p:cNvSpPr/>
            <p:nvPr userDrawn="1"/>
          </p:nvSpPr>
          <p:spPr>
            <a:xfrm>
              <a:off x="-1" y="2575857"/>
              <a:ext cx="3508547" cy="509587"/>
            </a:xfrm>
            <a:prstGeom prst="roundRect">
              <a:avLst>
                <a:gd name="adj" fmla="val 16706"/>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Равнобедренный треугольник 17">
              <a:extLst>
                <a:ext uri="{FF2B5EF4-FFF2-40B4-BE49-F238E27FC236}">
                  <a16:creationId xmlns:a16="http://schemas.microsoft.com/office/drawing/2014/main" id="{6A306D9E-1FBA-AD92-A6EF-79DE40F65119}"/>
                </a:ext>
              </a:extLst>
            </p:cNvPr>
            <p:cNvSpPr/>
            <p:nvPr userDrawn="1"/>
          </p:nvSpPr>
          <p:spPr>
            <a:xfrm rot="3831373">
              <a:off x="118626" y="2918652"/>
              <a:ext cx="361950" cy="419100"/>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0" name="TextBox 19">
            <a:extLst>
              <a:ext uri="{FF2B5EF4-FFF2-40B4-BE49-F238E27FC236}">
                <a16:creationId xmlns:a16="http://schemas.microsoft.com/office/drawing/2014/main" id="{3A3D938E-72B5-49C0-BDDE-4ADE7B90C939}"/>
              </a:ext>
            </a:extLst>
          </p:cNvPr>
          <p:cNvSpPr txBox="1"/>
          <p:nvPr userDrawn="1"/>
        </p:nvSpPr>
        <p:spPr>
          <a:xfrm>
            <a:off x="722279" y="5781604"/>
            <a:ext cx="2897614"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Behavior Change Theory</a:t>
            </a:r>
            <a:endParaRPr lang="ru-RU" sz="1600" dirty="0">
              <a:solidFill>
                <a:schemeClr val="bg1"/>
              </a:solidFill>
            </a:endParaRPr>
          </a:p>
        </p:txBody>
      </p:sp>
      <p:graphicFrame>
        <p:nvGraphicFramePr>
          <p:cNvPr id="45" name="Диаграмма 44">
            <a:extLst>
              <a:ext uri="{FF2B5EF4-FFF2-40B4-BE49-F238E27FC236}">
                <a16:creationId xmlns:a16="http://schemas.microsoft.com/office/drawing/2014/main" id="{0112E3AE-DAA1-1123-699D-C30A367DC89C}"/>
              </a:ext>
            </a:extLst>
          </p:cNvPr>
          <p:cNvGraphicFramePr/>
          <p:nvPr userDrawn="1">
            <p:extLst>
              <p:ext uri="{D42A27DB-BD31-4B8C-83A1-F6EECF244321}">
                <p14:modId xmlns:p14="http://schemas.microsoft.com/office/powerpoint/2010/main" val="3997488729"/>
              </p:ext>
            </p:extLst>
          </p:nvPr>
        </p:nvGraphicFramePr>
        <p:xfrm>
          <a:off x="521237" y="7991924"/>
          <a:ext cx="3430197" cy="2592683"/>
        </p:xfrm>
        <a:graphic>
          <a:graphicData uri="http://schemas.openxmlformats.org/drawingml/2006/chart">
            <c:chart xmlns:c="http://schemas.openxmlformats.org/drawingml/2006/chart" xmlns:r="http://schemas.openxmlformats.org/officeDocument/2006/relationships" r:id="rId2"/>
          </a:graphicData>
        </a:graphic>
      </p:graphicFrame>
      <p:grpSp>
        <p:nvGrpSpPr>
          <p:cNvPr id="47" name="Группа 46">
            <a:extLst>
              <a:ext uri="{FF2B5EF4-FFF2-40B4-BE49-F238E27FC236}">
                <a16:creationId xmlns:a16="http://schemas.microsoft.com/office/drawing/2014/main" id="{DBE4DBF7-7852-D47A-885D-5F662F33CF82}"/>
              </a:ext>
            </a:extLst>
          </p:cNvPr>
          <p:cNvGrpSpPr/>
          <p:nvPr userDrawn="1"/>
        </p:nvGrpSpPr>
        <p:grpSpPr>
          <a:xfrm flipH="1">
            <a:off x="8047632" y="8083566"/>
            <a:ext cx="3185269" cy="733320"/>
            <a:chOff x="0" y="2575857"/>
            <a:chExt cx="3185269" cy="733320"/>
          </a:xfrm>
          <a:effectLst>
            <a:outerShdw blurRad="101600" dist="114300" dir="2700000" algn="tl" rotWithShape="0">
              <a:prstClr val="black">
                <a:alpha val="36000"/>
              </a:prstClr>
            </a:outerShdw>
          </a:effectLst>
        </p:grpSpPr>
        <p:sp>
          <p:nvSpPr>
            <p:cNvPr id="48" name="Прямоугольник: скругленные углы 47">
              <a:extLst>
                <a:ext uri="{FF2B5EF4-FFF2-40B4-BE49-F238E27FC236}">
                  <a16:creationId xmlns:a16="http://schemas.microsoft.com/office/drawing/2014/main" id="{5DF37C64-B410-CD8C-0C91-20122D411BC6}"/>
                </a:ext>
              </a:extLst>
            </p:cNvPr>
            <p:cNvSpPr/>
            <p:nvPr userDrawn="1"/>
          </p:nvSpPr>
          <p:spPr>
            <a:xfrm>
              <a:off x="0" y="2575857"/>
              <a:ext cx="3185269" cy="509587"/>
            </a:xfrm>
            <a:prstGeom prst="roundRect">
              <a:avLst>
                <a:gd name="adj" fmla="val 16706"/>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9" name="Равнобедренный треугольник 48">
              <a:extLst>
                <a:ext uri="{FF2B5EF4-FFF2-40B4-BE49-F238E27FC236}">
                  <a16:creationId xmlns:a16="http://schemas.microsoft.com/office/drawing/2014/main" id="{049C95B6-7263-3456-E831-5D532E0A287F}"/>
                </a:ext>
              </a:extLst>
            </p:cNvPr>
            <p:cNvSpPr/>
            <p:nvPr userDrawn="1"/>
          </p:nvSpPr>
          <p:spPr>
            <a:xfrm rot="3831373">
              <a:off x="118626" y="2918652"/>
              <a:ext cx="361950" cy="419100"/>
            </a:xfrm>
            <a:prstGeom prst="triangle">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50" name="TextBox 49">
            <a:extLst>
              <a:ext uri="{FF2B5EF4-FFF2-40B4-BE49-F238E27FC236}">
                <a16:creationId xmlns:a16="http://schemas.microsoft.com/office/drawing/2014/main" id="{4EC33B35-43B4-5833-3B7B-4138CABA89A5}"/>
              </a:ext>
            </a:extLst>
          </p:cNvPr>
          <p:cNvSpPr txBox="1"/>
          <p:nvPr userDrawn="1"/>
        </p:nvSpPr>
        <p:spPr>
          <a:xfrm>
            <a:off x="8316440" y="8187424"/>
            <a:ext cx="2897614"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Expected Outcomes</a:t>
            </a:r>
            <a:endParaRPr lang="ru-RU" sz="1600" dirty="0">
              <a:solidFill>
                <a:schemeClr val="bg1"/>
              </a:solidFill>
            </a:endParaRPr>
          </a:p>
        </p:txBody>
      </p:sp>
      <p:sp>
        <p:nvSpPr>
          <p:cNvPr id="51" name="TextBox 50">
            <a:extLst>
              <a:ext uri="{FF2B5EF4-FFF2-40B4-BE49-F238E27FC236}">
                <a16:creationId xmlns:a16="http://schemas.microsoft.com/office/drawing/2014/main" id="{4F0C995D-5B90-8460-3DA8-F19B1F3DE25F}"/>
              </a:ext>
            </a:extLst>
          </p:cNvPr>
          <p:cNvSpPr txBox="1"/>
          <p:nvPr userDrawn="1"/>
        </p:nvSpPr>
        <p:spPr>
          <a:xfrm>
            <a:off x="4243784" y="8967917"/>
            <a:ext cx="6535880" cy="1200329"/>
          </a:xfrm>
          <a:prstGeom prst="rect">
            <a:avLst/>
          </a:prstGeom>
          <a:noFill/>
        </p:spPr>
        <p:txBody>
          <a:bodyPr wrap="square">
            <a:spAutoFit/>
          </a:bodyPr>
          <a:lstStyle/>
          <a:p>
            <a:pPr algn="just"/>
            <a:r>
              <a:rPr lang="en-US" sz="1200" dirty="0">
                <a:solidFill>
                  <a:schemeClr val="bg1"/>
                </a:solidFill>
              </a:rPr>
              <a:t>Mobile health applications have the potential to enhance the physical activity levels of young adults. This is through the motivation, awareness, and self-management of health behaviors. The regular use of mobile health applications may improve the physical fitness levels and lower the risk of chronic health conditions. However, the effectiveness of mobile health applications may be affected by digital health inequalities. These inequalities may include smartphone availability and internet accessibility.</a:t>
            </a:r>
            <a:endParaRPr lang="ru-RU" sz="1200" dirty="0">
              <a:solidFill>
                <a:schemeClr val="bg1"/>
              </a:solidFill>
            </a:endParaRPr>
          </a:p>
        </p:txBody>
      </p:sp>
      <p:sp>
        <p:nvSpPr>
          <p:cNvPr id="52" name="Прямоугольник 51">
            <a:extLst>
              <a:ext uri="{FF2B5EF4-FFF2-40B4-BE49-F238E27FC236}">
                <a16:creationId xmlns:a16="http://schemas.microsoft.com/office/drawing/2014/main" id="{8BFCDF68-870A-01FC-6072-B030DEFDA0CA}"/>
              </a:ext>
            </a:extLst>
          </p:cNvPr>
          <p:cNvSpPr/>
          <p:nvPr userDrawn="1"/>
        </p:nvSpPr>
        <p:spPr>
          <a:xfrm>
            <a:off x="532943" y="10665367"/>
            <a:ext cx="7514689" cy="2120428"/>
          </a:xfrm>
          <a:prstGeom prst="rect">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53" name="Группа 52">
            <a:extLst>
              <a:ext uri="{FF2B5EF4-FFF2-40B4-BE49-F238E27FC236}">
                <a16:creationId xmlns:a16="http://schemas.microsoft.com/office/drawing/2014/main" id="{7FB0671F-99E0-46D9-DC64-D633189CB09E}"/>
              </a:ext>
            </a:extLst>
          </p:cNvPr>
          <p:cNvGrpSpPr/>
          <p:nvPr userDrawn="1"/>
        </p:nvGrpSpPr>
        <p:grpSpPr>
          <a:xfrm>
            <a:off x="363364" y="10765557"/>
            <a:ext cx="3508547" cy="627335"/>
            <a:chOff x="-1" y="2575857"/>
            <a:chExt cx="3508547" cy="733320"/>
          </a:xfrm>
          <a:solidFill>
            <a:schemeClr val="accent6"/>
          </a:solidFill>
          <a:effectLst>
            <a:outerShdw blurRad="101600" dist="114300" dir="2700000" algn="tl" rotWithShape="0">
              <a:prstClr val="black">
                <a:alpha val="36000"/>
              </a:prstClr>
            </a:outerShdw>
          </a:effectLst>
        </p:grpSpPr>
        <p:sp>
          <p:nvSpPr>
            <p:cNvPr id="54" name="Прямоугольник: скругленные углы 53">
              <a:extLst>
                <a:ext uri="{FF2B5EF4-FFF2-40B4-BE49-F238E27FC236}">
                  <a16:creationId xmlns:a16="http://schemas.microsoft.com/office/drawing/2014/main" id="{F9D83E9B-3169-8F65-3509-CAA220121B91}"/>
                </a:ext>
              </a:extLst>
            </p:cNvPr>
            <p:cNvSpPr/>
            <p:nvPr userDrawn="1"/>
          </p:nvSpPr>
          <p:spPr>
            <a:xfrm>
              <a:off x="-1" y="2575857"/>
              <a:ext cx="3508547" cy="509587"/>
            </a:xfrm>
            <a:prstGeom prst="roundRect">
              <a:avLst>
                <a:gd name="adj" fmla="val 16706"/>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5" name="Равнобедренный треугольник 54">
              <a:extLst>
                <a:ext uri="{FF2B5EF4-FFF2-40B4-BE49-F238E27FC236}">
                  <a16:creationId xmlns:a16="http://schemas.microsoft.com/office/drawing/2014/main" id="{80AD5230-55B6-9566-E6F4-208D3302A790}"/>
                </a:ext>
              </a:extLst>
            </p:cNvPr>
            <p:cNvSpPr/>
            <p:nvPr userDrawn="1"/>
          </p:nvSpPr>
          <p:spPr>
            <a:xfrm rot="3831373">
              <a:off x="118626" y="2918652"/>
              <a:ext cx="361950" cy="419100"/>
            </a:xfrm>
            <a:prstGeom prst="triangle">
              <a:avLst/>
            </a:prstGeom>
            <a:gr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9" name="TextBox 28">
            <a:extLst>
              <a:ext uri="{FF2B5EF4-FFF2-40B4-BE49-F238E27FC236}">
                <a16:creationId xmlns:a16="http://schemas.microsoft.com/office/drawing/2014/main" id="{32561EDF-DEE7-AAD5-EFD0-BE0C5B35ED66}"/>
              </a:ext>
            </a:extLst>
          </p:cNvPr>
          <p:cNvSpPr txBox="1"/>
          <p:nvPr userDrawn="1"/>
        </p:nvSpPr>
        <p:spPr>
          <a:xfrm>
            <a:off x="1211917" y="11258541"/>
            <a:ext cx="6835715" cy="1241749"/>
          </a:xfrm>
          <a:prstGeom prst="rect">
            <a:avLst/>
          </a:prstGeom>
          <a:noFill/>
        </p:spPr>
        <p:txBody>
          <a:bodyPr wrap="square">
            <a:spAutoFit/>
          </a:bodyPr>
          <a:lstStyle/>
          <a:p>
            <a:pPr algn="just"/>
            <a:r>
              <a:rPr lang="en-US" sz="1200" dirty="0">
                <a:solidFill>
                  <a:schemeClr val="bg1"/>
                </a:solidFill>
              </a:rPr>
              <a:t>Digital health technologies have the potential to significantly enhance public health promotion strategies. Mobile health applications can support </a:t>
            </a:r>
            <a:r>
              <a:rPr lang="en-GB" sz="1200" dirty="0">
                <a:solidFill>
                  <a:schemeClr val="bg1"/>
                </a:solidFill>
              </a:rPr>
              <a:t>behaviour change and encourage healthier lifestyles when integrated with health promotion principles and behavioural</a:t>
            </a:r>
            <a:r>
              <a:rPr lang="en-US" sz="1200" dirty="0">
                <a:solidFill>
                  <a:schemeClr val="bg1"/>
                </a:solidFill>
              </a:rPr>
              <a:t> theories. Policymakers and healthcare </a:t>
            </a:r>
            <a:r>
              <a:rPr lang="en-GB" sz="1200" dirty="0">
                <a:solidFill>
                  <a:schemeClr val="bg1"/>
                </a:solidFill>
              </a:rPr>
              <a:t>organisations should consider incorporating digital health tools into public health programs</a:t>
            </a:r>
            <a:r>
              <a:rPr lang="en-US" sz="1200" dirty="0">
                <a:solidFill>
                  <a:schemeClr val="bg1"/>
                </a:solidFill>
              </a:rPr>
              <a:t>. Future research should focus on evaluating the long-term effectiveness of digital interventions and addressing digital health inequalities.</a:t>
            </a:r>
            <a:endParaRPr lang="ru-RU" sz="1200" dirty="0">
              <a:solidFill>
                <a:schemeClr val="bg1"/>
              </a:solidFill>
            </a:endParaRPr>
          </a:p>
        </p:txBody>
      </p:sp>
      <p:sp>
        <p:nvSpPr>
          <p:cNvPr id="56" name="TextBox 55">
            <a:extLst>
              <a:ext uri="{FF2B5EF4-FFF2-40B4-BE49-F238E27FC236}">
                <a16:creationId xmlns:a16="http://schemas.microsoft.com/office/drawing/2014/main" id="{82D51D98-4128-73AF-6566-A037BDAEADFE}"/>
              </a:ext>
            </a:extLst>
          </p:cNvPr>
          <p:cNvSpPr txBox="1"/>
          <p:nvPr userDrawn="1"/>
        </p:nvSpPr>
        <p:spPr>
          <a:xfrm>
            <a:off x="781958" y="10795684"/>
            <a:ext cx="2897614"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Conclusion</a:t>
            </a:r>
            <a:endParaRPr lang="ru-RU" sz="1600" dirty="0">
              <a:solidFill>
                <a:schemeClr val="bg1"/>
              </a:solidFill>
            </a:endParaRPr>
          </a:p>
        </p:txBody>
      </p:sp>
      <p:pic>
        <p:nvPicPr>
          <p:cNvPr id="58" name="Рисунок 57">
            <a:extLst>
              <a:ext uri="{FF2B5EF4-FFF2-40B4-BE49-F238E27FC236}">
                <a16:creationId xmlns:a16="http://schemas.microsoft.com/office/drawing/2014/main" id="{445BB0BA-2030-EF8A-86C2-9891A7DC7BBC}"/>
              </a:ext>
            </a:extLst>
          </p:cNvPr>
          <p:cNvPicPr>
            <a:picLocks noChangeAspect="1"/>
          </p:cNvPicPr>
          <p:nvPr userDrawn="1"/>
        </p:nvPicPr>
        <p:blipFill>
          <a:blip r:embed="rId3">
            <a:extLst>
              <a:ext uri="{BEBA8EAE-BF5A-486C-A8C5-ECC9F3942E4B}">
                <a14:imgProps xmlns:a14="http://schemas.microsoft.com/office/drawing/2010/main">
                  <a14:imgLayer r:embed="rId4">
                    <a14:imgEffect>
                      <a14:backgroundRemoval t="10000" b="90000" l="10000" r="90000">
                        <a14:foregroundMark x1="19169" y1="73642" x2="19169" y2="73642"/>
                        <a14:foregroundMark x1="17093" y1="72684" x2="17093" y2="72684"/>
                        <a14:foregroundMark x1="16134" y1="37380" x2="16134" y2="37380"/>
                        <a14:foregroundMark x1="16134" y1="65974" x2="15815" y2="73003"/>
                        <a14:foregroundMark x1="56709" y1="75080" x2="44888" y2="77476"/>
                        <a14:foregroundMark x1="45847" y1="76677" x2="45208" y2="80831"/>
                        <a14:foregroundMark x1="45527" y1="77157" x2="45527" y2="82428"/>
                        <a14:foregroundMark x1="19169" y1="71406" x2="19808" y2="75080"/>
                      </a14:backgroundRemoval>
                    </a14:imgEffect>
                  </a14:imgLayer>
                </a14:imgProps>
              </a:ext>
              <a:ext uri="{28A0092B-C50C-407E-A947-70E740481C1C}">
                <a14:useLocalDpi xmlns:a14="http://schemas.microsoft.com/office/drawing/2010/main" val="0"/>
              </a:ext>
            </a:extLst>
          </a:blip>
          <a:stretch>
            <a:fillRect/>
          </a:stretch>
        </p:blipFill>
        <p:spPr>
          <a:xfrm>
            <a:off x="8474036" y="10496914"/>
            <a:ext cx="2582423" cy="2582423"/>
          </a:xfrm>
          <a:prstGeom prst="rect">
            <a:avLst/>
          </a:prstGeom>
        </p:spPr>
      </p:pic>
      <p:sp>
        <p:nvSpPr>
          <p:cNvPr id="59" name="TextBox 58">
            <a:extLst>
              <a:ext uri="{FF2B5EF4-FFF2-40B4-BE49-F238E27FC236}">
                <a16:creationId xmlns:a16="http://schemas.microsoft.com/office/drawing/2014/main" id="{EFF86039-6494-A361-B121-884E845ACAB4}"/>
              </a:ext>
            </a:extLst>
          </p:cNvPr>
          <p:cNvSpPr txBox="1"/>
          <p:nvPr userDrawn="1"/>
        </p:nvSpPr>
        <p:spPr>
          <a:xfrm>
            <a:off x="533243" y="13247790"/>
            <a:ext cx="10356083" cy="3339376"/>
          </a:xfrm>
          <a:prstGeom prst="rect">
            <a:avLst/>
          </a:prstGeom>
          <a:noFill/>
        </p:spPr>
        <p:txBody>
          <a:bodyPr wrap="square">
            <a:spAutoFit/>
          </a:bodyPr>
          <a:lstStyle/>
          <a:p>
            <a:pPr algn="just"/>
            <a:endParaRPr lang="en-GB" sz="900" dirty="0">
              <a:solidFill>
                <a:schemeClr val="bg1"/>
              </a:solidFill>
              <a:latin typeface="Arial" panose="020B0604020202020204" pitchFamily="34" charset="0"/>
              <a:cs typeface="Arial" panose="020B0604020202020204" pitchFamily="34" charset="0"/>
            </a:endParaRPr>
          </a:p>
          <a:p>
            <a:pPr algn="just"/>
            <a:r>
              <a:rPr lang="en-GB" sz="800" dirty="0">
                <a:solidFill>
                  <a:schemeClr val="bg1"/>
                </a:solidFill>
                <a:latin typeface="Arial" panose="020B0604020202020204" pitchFamily="34" charset="0"/>
                <a:cs typeface="Arial" panose="020B0604020202020204" pitchFamily="34" charset="0"/>
              </a:rPr>
              <a:t> Bandura, A. (1998). Health Promotion from the Perspective of Social Cognitive Theory. Psychology &amp; Health, 13(4), pp.623–649.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5"/>
              </a:rPr>
              <a:t>https://doi.org/10.1080/08870449808407422</a:t>
            </a:r>
            <a:r>
              <a:rPr lang="en-GB" sz="800" dirty="0">
                <a:solidFill>
                  <a:schemeClr val="bg1"/>
                </a:solidFill>
                <a:latin typeface="Arial" panose="020B0604020202020204" pitchFamily="34" charset="0"/>
                <a:cs typeface="Arial" panose="020B0604020202020204" pitchFamily="34" charset="0"/>
              </a:rPr>
              <a:t>.</a:t>
            </a:r>
            <a:endParaRPr lang="en-US" sz="800" dirty="0">
              <a:solidFill>
                <a:schemeClr val="bg1"/>
              </a:solidFill>
              <a:latin typeface="Arial" panose="020B0604020202020204" pitchFamily="34" charset="0"/>
              <a:cs typeface="Arial" panose="020B0604020202020204" pitchFamily="34" charset="0"/>
            </a:endParaRPr>
          </a:p>
          <a:p>
            <a:pPr algn="just"/>
            <a:r>
              <a:rPr lang="en-US" sz="800" dirty="0">
                <a:solidFill>
                  <a:schemeClr val="bg1"/>
                </a:solidFill>
                <a:latin typeface="Arial" panose="020B0604020202020204" pitchFamily="34" charset="0"/>
                <a:cs typeface="Arial" panose="020B0604020202020204" pitchFamily="34" charset="0"/>
              </a:rPr>
              <a:t> </a:t>
            </a:r>
            <a:r>
              <a:rPr lang="en-US" sz="800" dirty="0" err="1">
                <a:solidFill>
                  <a:schemeClr val="bg1"/>
                </a:solidFill>
                <a:latin typeface="Arial" panose="020B0604020202020204" pitchFamily="34" charset="0"/>
                <a:cs typeface="Arial" panose="020B0604020202020204" pitchFamily="34" charset="0"/>
              </a:rPr>
              <a:t>Direito</a:t>
            </a:r>
            <a:r>
              <a:rPr lang="en-US" sz="800" dirty="0">
                <a:solidFill>
                  <a:schemeClr val="bg1"/>
                </a:solidFill>
                <a:latin typeface="Arial" panose="020B0604020202020204" pitchFamily="34" charset="0"/>
                <a:cs typeface="Arial" panose="020B0604020202020204" pitchFamily="34" charset="0"/>
              </a:rPr>
              <a:t>, A., </a:t>
            </a:r>
            <a:r>
              <a:rPr lang="en-US" sz="800" dirty="0" err="1">
                <a:solidFill>
                  <a:schemeClr val="bg1"/>
                </a:solidFill>
                <a:latin typeface="Arial" panose="020B0604020202020204" pitchFamily="34" charset="0"/>
                <a:cs typeface="Arial" panose="020B0604020202020204" pitchFamily="34" charset="0"/>
              </a:rPr>
              <a:t>Pfaeffli</a:t>
            </a:r>
            <a:r>
              <a:rPr lang="en-US" sz="800" dirty="0">
                <a:solidFill>
                  <a:schemeClr val="bg1"/>
                </a:solidFill>
                <a:latin typeface="Arial" panose="020B0604020202020204" pitchFamily="34" charset="0"/>
                <a:cs typeface="Arial" panose="020B0604020202020204" pitchFamily="34" charset="0"/>
              </a:rPr>
              <a:t> Dale, L., Shields, E., Dobson, R., Whittaker, R. &amp; Maddison, R. 2014, "Do physical activity and dietary smartphone applications incorporate evidence-based </a:t>
            </a:r>
            <a:r>
              <a:rPr lang="en-US" sz="800" dirty="0" err="1">
                <a:solidFill>
                  <a:schemeClr val="bg1"/>
                </a:solidFill>
                <a:latin typeface="Arial" panose="020B0604020202020204" pitchFamily="34" charset="0"/>
                <a:cs typeface="Arial" panose="020B0604020202020204" pitchFamily="34" charset="0"/>
              </a:rPr>
              <a:t>behaviour</a:t>
            </a:r>
            <a:r>
              <a:rPr lang="en-US" sz="800" dirty="0">
                <a:solidFill>
                  <a:schemeClr val="bg1"/>
                </a:solidFill>
                <a:latin typeface="Arial" panose="020B0604020202020204" pitchFamily="34" charset="0"/>
                <a:cs typeface="Arial" panose="020B0604020202020204" pitchFamily="34" charset="0"/>
              </a:rPr>
              <a:t> change techniques?", BMC Public Health, vol. 14, pp. 646. </a:t>
            </a:r>
          </a:p>
          <a:p>
            <a:pPr algn="just"/>
            <a:r>
              <a:rPr lang="en-US" sz="800" dirty="0">
                <a:solidFill>
                  <a:schemeClr val="bg1"/>
                </a:solidFill>
                <a:latin typeface="Arial" panose="020B0604020202020204" pitchFamily="34" charset="0"/>
                <a:cs typeface="Arial" panose="020B0604020202020204" pitchFamily="34" charset="0"/>
              </a:rPr>
              <a:t>Fanning, J., Roberts, S., Hillman, C.H., Mullen, S.P., Ritterband, L. and McAuley, E. (2017). A smartphone ‘app’-delivered </a:t>
            </a:r>
            <a:r>
              <a:rPr lang="en-US" sz="800" dirty="0" err="1">
                <a:solidFill>
                  <a:schemeClr val="bg1"/>
                </a:solidFill>
                <a:latin typeface="Arial" panose="020B0604020202020204" pitchFamily="34" charset="0"/>
                <a:cs typeface="Arial" panose="020B0604020202020204" pitchFamily="34" charset="0"/>
              </a:rPr>
              <a:t>randomised</a:t>
            </a:r>
            <a:r>
              <a:rPr lang="en-US" sz="800" dirty="0">
                <a:solidFill>
                  <a:schemeClr val="bg1"/>
                </a:solidFill>
                <a:latin typeface="Arial" panose="020B0604020202020204" pitchFamily="34" charset="0"/>
                <a:cs typeface="Arial" panose="020B0604020202020204" pitchFamily="34" charset="0"/>
              </a:rPr>
              <a:t> factorial trial targeting physical activity in adults. Journal of </a:t>
            </a:r>
            <a:r>
              <a:rPr lang="en-US" sz="800" dirty="0" err="1">
                <a:solidFill>
                  <a:schemeClr val="bg1"/>
                </a:solidFill>
                <a:latin typeface="Arial" panose="020B0604020202020204" pitchFamily="34" charset="0"/>
                <a:cs typeface="Arial" panose="020B0604020202020204" pitchFamily="34" charset="0"/>
              </a:rPr>
              <a:t>Behavioural</a:t>
            </a:r>
            <a:r>
              <a:rPr lang="en-US" sz="800" dirty="0">
                <a:solidFill>
                  <a:schemeClr val="bg1"/>
                </a:solidFill>
                <a:latin typeface="Arial" panose="020B0604020202020204" pitchFamily="34" charset="0"/>
                <a:cs typeface="Arial" panose="020B0604020202020204" pitchFamily="34" charset="0"/>
              </a:rPr>
              <a:t> Medicine, 40(5), pp.712–729. </a:t>
            </a:r>
            <a:r>
              <a:rPr lang="en-US" sz="800" dirty="0" err="1">
                <a:solidFill>
                  <a:schemeClr val="bg1"/>
                </a:solidFill>
                <a:latin typeface="Arial" panose="020B0604020202020204" pitchFamily="34" charset="0"/>
                <a:cs typeface="Arial" panose="020B0604020202020204" pitchFamily="34" charset="0"/>
              </a:rPr>
              <a:t>doi</a:t>
            </a:r>
            <a:r>
              <a:rPr lang="en-US" sz="800" dirty="0">
                <a:solidFill>
                  <a:schemeClr val="bg1"/>
                </a:solidFill>
                <a:latin typeface="Arial" panose="020B0604020202020204" pitchFamily="34" charset="0"/>
                <a:cs typeface="Arial" panose="020B0604020202020204" pitchFamily="34" charset="0"/>
              </a:rPr>
              <a:t>: </a:t>
            </a:r>
            <a:r>
              <a:rPr lang="en-US" sz="800" dirty="0">
                <a:solidFill>
                  <a:schemeClr val="bg1"/>
                </a:solidFill>
                <a:latin typeface="Arial" panose="020B0604020202020204" pitchFamily="34" charset="0"/>
                <a:cs typeface="Arial" panose="020B0604020202020204" pitchFamily="34" charset="0"/>
                <a:hlinkClick r:id="rId6"/>
              </a:rPr>
              <a:t>https://doi.org/10.1007/s10865-017-9838-y</a:t>
            </a:r>
            <a:r>
              <a:rPr lang="en-US" sz="800" dirty="0">
                <a:solidFill>
                  <a:schemeClr val="bg1"/>
                </a:solidFill>
                <a:latin typeface="Arial" panose="020B0604020202020204" pitchFamily="34" charset="0"/>
                <a:cs typeface="Arial" panose="020B0604020202020204" pitchFamily="34" charset="0"/>
              </a:rPr>
              <a:t> .</a:t>
            </a:r>
          </a:p>
          <a:p>
            <a:pPr algn="just"/>
            <a:r>
              <a:rPr lang="en-GB" sz="800" dirty="0">
                <a:solidFill>
                  <a:schemeClr val="bg1"/>
                </a:solidFill>
                <a:latin typeface="Arial" panose="020B0604020202020204" pitchFamily="34" charset="0"/>
                <a:cs typeface="Arial" panose="020B0604020202020204" pitchFamily="34" charset="0"/>
              </a:rPr>
              <a:t> Free, C., Phillips, G., Watson, L., Galli, L., Felix, L., Edwards, P., Patel, V. and Haines, A. (2013). The Effectiveness of Mobile-Health Technologies to Improve Health Care Service Delivery Processes: A Systematic Review and Meta-Analysis. </a:t>
            </a:r>
            <a:r>
              <a:rPr lang="en-GB" sz="800" dirty="0" err="1">
                <a:solidFill>
                  <a:schemeClr val="bg1"/>
                </a:solidFill>
                <a:latin typeface="Arial" panose="020B0604020202020204" pitchFamily="34" charset="0"/>
                <a:cs typeface="Arial" panose="020B0604020202020204" pitchFamily="34" charset="0"/>
              </a:rPr>
              <a:t>PLoS</a:t>
            </a:r>
            <a:r>
              <a:rPr lang="en-GB" sz="800" dirty="0">
                <a:solidFill>
                  <a:schemeClr val="bg1"/>
                </a:solidFill>
                <a:latin typeface="Arial" panose="020B0604020202020204" pitchFamily="34" charset="0"/>
                <a:cs typeface="Arial" panose="020B0604020202020204" pitchFamily="34" charset="0"/>
              </a:rPr>
              <a:t> Medicine, 10(1), p.e1001363.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7"/>
              </a:rPr>
              <a:t>https://doi.org/10.1371/journal.pmed.1001363</a:t>
            </a:r>
            <a:r>
              <a:rPr lang="en-GB" sz="800" dirty="0">
                <a:solidFill>
                  <a:schemeClr val="bg1"/>
                </a:solidFill>
                <a:latin typeface="Arial" panose="020B0604020202020204" pitchFamily="34" charset="0"/>
                <a:cs typeface="Arial" panose="020B0604020202020204" pitchFamily="34" charset="0"/>
              </a:rPr>
              <a:t> </a:t>
            </a:r>
          </a:p>
          <a:p>
            <a:pPr algn="just"/>
            <a:r>
              <a:rPr lang="en-GB" sz="800" dirty="0">
                <a:solidFill>
                  <a:schemeClr val="bg1"/>
                </a:solidFill>
                <a:latin typeface="Arial" panose="020B0604020202020204" pitchFamily="34" charset="0"/>
                <a:cs typeface="Arial" panose="020B0604020202020204" pitchFamily="34" charset="0"/>
              </a:rPr>
              <a:t>Mair, J.L., Salamanca-Sanabria, A., Augsburger, M., Bea Franziska Frese, Abend, S., Jakob, R., </a:t>
            </a:r>
            <a:r>
              <a:rPr lang="en-GB" sz="800" dirty="0" err="1">
                <a:solidFill>
                  <a:schemeClr val="bg1"/>
                </a:solidFill>
                <a:latin typeface="Arial" panose="020B0604020202020204" pitchFamily="34" charset="0"/>
                <a:cs typeface="Arial" panose="020B0604020202020204" pitchFamily="34" charset="0"/>
              </a:rPr>
              <a:t>Kowatsch</a:t>
            </a:r>
            <a:r>
              <a:rPr lang="en-GB" sz="800" dirty="0">
                <a:solidFill>
                  <a:schemeClr val="bg1"/>
                </a:solidFill>
                <a:latin typeface="Arial" panose="020B0604020202020204" pitchFamily="34" charset="0"/>
                <a:cs typeface="Arial" panose="020B0604020202020204" pitchFamily="34" charset="0"/>
              </a:rPr>
              <a:t>, T. and Haug, S. (2023). Effective Behaviour Change Techniques in Digital Health Interventions for the Prevention or Management of Noncommunicable Diseases: An Umbrella Review. Annals of Behavioural Medicine, [online] 57(10), pp.817–835.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8"/>
              </a:rPr>
              <a:t>https://doi.org/10.1093/abm/kaad041</a:t>
            </a:r>
            <a:r>
              <a:rPr lang="en-GB" sz="800" dirty="0">
                <a:solidFill>
                  <a:schemeClr val="bg1"/>
                </a:solidFill>
                <a:latin typeface="Arial" panose="020B0604020202020204" pitchFamily="34" charset="0"/>
                <a:cs typeface="Arial" panose="020B0604020202020204" pitchFamily="34" charset="0"/>
              </a:rPr>
              <a:t>.</a:t>
            </a:r>
          </a:p>
          <a:p>
            <a:pPr algn="just"/>
            <a:r>
              <a:rPr lang="en-US" sz="800" dirty="0" err="1">
                <a:solidFill>
                  <a:schemeClr val="bg1"/>
                </a:solidFill>
                <a:latin typeface="Arial" panose="020B0604020202020204" pitchFamily="34" charset="0"/>
                <a:cs typeface="Arial" panose="020B0604020202020204" pitchFamily="34" charset="0"/>
              </a:rPr>
              <a:t>Middelweerd</a:t>
            </a:r>
            <a:r>
              <a:rPr lang="en-US" sz="800" dirty="0">
                <a:solidFill>
                  <a:schemeClr val="bg1"/>
                </a:solidFill>
                <a:latin typeface="Arial" panose="020B0604020202020204" pitchFamily="34" charset="0"/>
                <a:cs typeface="Arial" panose="020B0604020202020204" pitchFamily="34" charset="0"/>
              </a:rPr>
              <a:t>, A., van der Laan, D.M., van Stralen, M.M., Mollee, J.S., </a:t>
            </a:r>
            <a:r>
              <a:rPr lang="en-US" sz="800" dirty="0" err="1">
                <a:solidFill>
                  <a:schemeClr val="bg1"/>
                </a:solidFill>
                <a:latin typeface="Arial" panose="020B0604020202020204" pitchFamily="34" charset="0"/>
                <a:cs typeface="Arial" panose="020B0604020202020204" pitchFamily="34" charset="0"/>
              </a:rPr>
              <a:t>Stuij</a:t>
            </a:r>
            <a:r>
              <a:rPr lang="en-US" sz="800" dirty="0">
                <a:solidFill>
                  <a:schemeClr val="bg1"/>
                </a:solidFill>
                <a:latin typeface="Arial" panose="020B0604020202020204" pitchFamily="34" charset="0"/>
                <a:cs typeface="Arial" panose="020B0604020202020204" pitchFamily="34" charset="0"/>
              </a:rPr>
              <a:t>, M., </a:t>
            </a:r>
            <a:r>
              <a:rPr lang="en-US" sz="800" dirty="0" err="1">
                <a:solidFill>
                  <a:schemeClr val="bg1"/>
                </a:solidFill>
                <a:latin typeface="Arial" panose="020B0604020202020204" pitchFamily="34" charset="0"/>
                <a:cs typeface="Arial" panose="020B0604020202020204" pitchFamily="34" charset="0"/>
              </a:rPr>
              <a:t>te</a:t>
            </a:r>
            <a:r>
              <a:rPr lang="en-US" sz="800" dirty="0">
                <a:solidFill>
                  <a:schemeClr val="bg1"/>
                </a:solidFill>
                <a:latin typeface="Arial" panose="020B0604020202020204" pitchFamily="34" charset="0"/>
                <a:cs typeface="Arial" panose="020B0604020202020204" pitchFamily="34" charset="0"/>
              </a:rPr>
              <a:t> Velde, S.J. and Brug, J. (2015). What features do Dutch university students prefer in a smartphone application for the promotion of physical activity? A qualitative approach. International Journal of </a:t>
            </a:r>
            <a:r>
              <a:rPr lang="en-US" sz="800" dirty="0" err="1">
                <a:solidFill>
                  <a:schemeClr val="bg1"/>
                </a:solidFill>
                <a:latin typeface="Arial" panose="020B0604020202020204" pitchFamily="34" charset="0"/>
                <a:cs typeface="Arial" panose="020B0604020202020204" pitchFamily="34" charset="0"/>
              </a:rPr>
              <a:t>Behavioural</a:t>
            </a:r>
            <a:r>
              <a:rPr lang="en-US" sz="800" dirty="0">
                <a:solidFill>
                  <a:schemeClr val="bg1"/>
                </a:solidFill>
                <a:latin typeface="Arial" panose="020B0604020202020204" pitchFamily="34" charset="0"/>
                <a:cs typeface="Arial" panose="020B0604020202020204" pitchFamily="34" charset="0"/>
              </a:rPr>
              <a:t> Nutrition and Physical Activity, 12(1), p.31. </a:t>
            </a:r>
            <a:r>
              <a:rPr lang="en-US" sz="800" dirty="0" err="1">
                <a:solidFill>
                  <a:schemeClr val="bg1"/>
                </a:solidFill>
                <a:latin typeface="Arial" panose="020B0604020202020204" pitchFamily="34" charset="0"/>
                <a:cs typeface="Arial" panose="020B0604020202020204" pitchFamily="34" charset="0"/>
              </a:rPr>
              <a:t>doi</a:t>
            </a:r>
            <a:r>
              <a:rPr lang="en-US" sz="800" dirty="0">
                <a:solidFill>
                  <a:schemeClr val="bg1"/>
                </a:solidFill>
                <a:latin typeface="Arial" panose="020B0604020202020204" pitchFamily="34" charset="0"/>
                <a:cs typeface="Arial" panose="020B0604020202020204" pitchFamily="34" charset="0"/>
              </a:rPr>
              <a:t>: </a:t>
            </a:r>
            <a:r>
              <a:rPr lang="en-US" sz="800" dirty="0">
                <a:solidFill>
                  <a:schemeClr val="bg1"/>
                </a:solidFill>
                <a:latin typeface="Arial" panose="020B0604020202020204" pitchFamily="34" charset="0"/>
                <a:cs typeface="Arial" panose="020B0604020202020204" pitchFamily="34" charset="0"/>
                <a:hlinkClick r:id="rId9"/>
              </a:rPr>
              <a:t>https://doi.org/10.1186/s12966-015-0189-1</a:t>
            </a:r>
            <a:r>
              <a:rPr lang="en-US" sz="800" dirty="0">
                <a:solidFill>
                  <a:schemeClr val="bg1"/>
                </a:solidFill>
                <a:latin typeface="Arial" panose="020B0604020202020204" pitchFamily="34" charset="0"/>
                <a:cs typeface="Arial" panose="020B0604020202020204" pitchFamily="34" charset="0"/>
              </a:rPr>
              <a:t>. </a:t>
            </a:r>
          </a:p>
          <a:p>
            <a:pPr algn="just"/>
            <a:r>
              <a:rPr lang="en-GB" sz="800" dirty="0">
                <a:solidFill>
                  <a:schemeClr val="bg1"/>
                </a:solidFill>
                <a:latin typeface="Arial" panose="020B0604020202020204" pitchFamily="34" charset="0"/>
                <a:cs typeface="Arial" panose="020B0604020202020204" pitchFamily="34" charset="0"/>
              </a:rPr>
              <a:t>Michie, S., van Stralen, M.M. and West, R. (2011). The behaviour change wheel: A new method for characterising and designing behaviour change interventions. Implementation Science, [online] 6(42).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0"/>
              </a:rPr>
              <a:t>https://doi.org/10.1186/1748-5908-6-42</a:t>
            </a:r>
            <a:r>
              <a:rPr lang="en-GB" sz="800" dirty="0">
                <a:solidFill>
                  <a:schemeClr val="bg1"/>
                </a:solidFill>
                <a:latin typeface="Arial" panose="020B0604020202020204" pitchFamily="34" charset="0"/>
                <a:cs typeface="Arial" panose="020B0604020202020204" pitchFamily="34" charset="0"/>
              </a:rPr>
              <a:t>. </a:t>
            </a:r>
            <a:endParaRPr lang="en-US" sz="800" dirty="0">
              <a:solidFill>
                <a:schemeClr val="bg1"/>
              </a:solidFill>
              <a:latin typeface="Arial" panose="020B0604020202020204" pitchFamily="34" charset="0"/>
              <a:cs typeface="Arial" panose="020B0604020202020204" pitchFamily="34" charset="0"/>
            </a:endParaRPr>
          </a:p>
          <a:p>
            <a:pPr algn="just"/>
            <a:r>
              <a:rPr lang="en-US"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rPr>
              <a:t>Milton, K., Gomersall, S.R. and </a:t>
            </a:r>
            <a:r>
              <a:rPr lang="en-GB" sz="800" dirty="0" err="1">
                <a:solidFill>
                  <a:schemeClr val="bg1"/>
                </a:solidFill>
                <a:latin typeface="Arial" panose="020B0604020202020204" pitchFamily="34" charset="0"/>
                <a:cs typeface="Arial" panose="020B0604020202020204" pitchFamily="34" charset="0"/>
              </a:rPr>
              <a:t>Schipperijn</a:t>
            </a:r>
            <a:r>
              <a:rPr lang="en-GB" sz="800" dirty="0">
                <a:solidFill>
                  <a:schemeClr val="bg1"/>
                </a:solidFill>
                <a:latin typeface="Arial" panose="020B0604020202020204" pitchFamily="34" charset="0"/>
                <a:cs typeface="Arial" panose="020B0604020202020204" pitchFamily="34" charset="0"/>
              </a:rPr>
              <a:t>, J. (2022). Let’s get moving: The Global Status Report on Physical Activity 2022 calls for urgent action. Journal of Sport and Health Science, 12(1).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1"/>
              </a:rPr>
              <a:t>https://doi.org/10.1016/j.jshs.2022.12.006</a:t>
            </a:r>
            <a:r>
              <a:rPr lang="en-GB" sz="800" dirty="0">
                <a:solidFill>
                  <a:schemeClr val="bg1"/>
                </a:solidFill>
                <a:latin typeface="Arial" panose="020B0604020202020204" pitchFamily="34" charset="0"/>
                <a:cs typeface="Arial" panose="020B0604020202020204" pitchFamily="34" charset="0"/>
              </a:rPr>
              <a:t>. </a:t>
            </a:r>
            <a:endParaRPr lang="en-US" sz="800" dirty="0">
              <a:solidFill>
                <a:schemeClr val="bg1"/>
              </a:solidFill>
              <a:latin typeface="Arial" panose="020B0604020202020204" pitchFamily="34" charset="0"/>
              <a:cs typeface="Arial" panose="020B0604020202020204" pitchFamily="34" charset="0"/>
            </a:endParaRPr>
          </a:p>
          <a:p>
            <a:pPr algn="just"/>
            <a:r>
              <a:rPr lang="en-US" sz="800" dirty="0">
                <a:solidFill>
                  <a:schemeClr val="bg1"/>
                </a:solidFill>
                <a:latin typeface="Arial" panose="020B0604020202020204" pitchFamily="34" charset="0"/>
                <a:cs typeface="Arial" panose="020B0604020202020204" pitchFamily="34" charset="0"/>
              </a:rPr>
              <a:t>NHS (2023) Physical activity guidelines for adults. Available at: </a:t>
            </a:r>
            <a:r>
              <a:rPr lang="en-US" sz="800" dirty="0">
                <a:solidFill>
                  <a:schemeClr val="bg1"/>
                </a:solidFill>
                <a:latin typeface="Arial" panose="020B0604020202020204" pitchFamily="34" charset="0"/>
                <a:cs typeface="Arial" panose="020B0604020202020204" pitchFamily="34" charset="0"/>
                <a:hlinkClick r:id="rId12"/>
              </a:rPr>
              <a:t>https://www.nhs.uk</a:t>
            </a:r>
            <a:r>
              <a:rPr lang="en-US" sz="800" dirty="0">
                <a:solidFill>
                  <a:schemeClr val="bg1"/>
                </a:solidFill>
                <a:latin typeface="Arial" panose="020B0604020202020204" pitchFamily="34" charset="0"/>
                <a:cs typeface="Arial" panose="020B0604020202020204" pitchFamily="34" charset="0"/>
              </a:rPr>
              <a:t>.</a:t>
            </a:r>
            <a:endParaRPr lang="en-GB" sz="800" dirty="0">
              <a:solidFill>
                <a:schemeClr val="bg1"/>
              </a:solidFill>
              <a:latin typeface="Arial" panose="020B0604020202020204" pitchFamily="34" charset="0"/>
              <a:cs typeface="Arial" panose="020B0604020202020204" pitchFamily="34" charset="0"/>
            </a:endParaRPr>
          </a:p>
          <a:p>
            <a:pPr algn="just"/>
            <a:r>
              <a:rPr lang="en-GB" sz="800" dirty="0" err="1">
                <a:solidFill>
                  <a:schemeClr val="bg1"/>
                </a:solidFill>
                <a:latin typeface="Arial" panose="020B0604020202020204" pitchFamily="34" charset="0"/>
                <a:cs typeface="Arial" panose="020B0604020202020204" pitchFamily="34" charset="0"/>
              </a:rPr>
              <a:t>Nutbeam</a:t>
            </a:r>
            <a:r>
              <a:rPr lang="en-GB" sz="800" dirty="0">
                <a:solidFill>
                  <a:schemeClr val="bg1"/>
                </a:solidFill>
                <a:latin typeface="Arial" panose="020B0604020202020204" pitchFamily="34" charset="0"/>
                <a:cs typeface="Arial" panose="020B0604020202020204" pitchFamily="34" charset="0"/>
              </a:rPr>
              <a:t>, D. and Muscat, D. (2021). Health Promotion Glossary 2021. Health Promotion International, 36(6).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3"/>
              </a:rPr>
              <a:t>https://doi.org/10.1093/heapro/daaa157</a:t>
            </a:r>
            <a:r>
              <a:rPr lang="en-GB" sz="800" dirty="0">
                <a:solidFill>
                  <a:schemeClr val="bg1"/>
                </a:solidFill>
                <a:latin typeface="Arial" panose="020B0604020202020204" pitchFamily="34" charset="0"/>
                <a:cs typeface="Arial" panose="020B0604020202020204" pitchFamily="34" charset="0"/>
              </a:rPr>
              <a:t>.</a:t>
            </a:r>
            <a:endParaRPr lang="en-US" sz="800" dirty="0">
              <a:solidFill>
                <a:schemeClr val="bg1"/>
              </a:solidFill>
              <a:latin typeface="Arial" panose="020B0604020202020204" pitchFamily="34" charset="0"/>
              <a:cs typeface="Arial" panose="020B0604020202020204" pitchFamily="34" charset="0"/>
            </a:endParaRPr>
          </a:p>
          <a:p>
            <a:pPr algn="just"/>
            <a:r>
              <a:rPr lang="en-GB" sz="800" dirty="0">
                <a:solidFill>
                  <a:schemeClr val="bg1"/>
                </a:solidFill>
                <a:latin typeface="Arial" panose="020B0604020202020204" pitchFamily="34" charset="0"/>
                <a:cs typeface="Arial" panose="020B0604020202020204" pitchFamily="34" charset="0"/>
              </a:rPr>
              <a:t>Trueman, P. and Anokye, N.K. (2012). Applying economic evaluation to public health interventions: the case of interventions to promote physical activity. Journal of Public Health, 35(1), pp.32–39.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4"/>
              </a:rPr>
              <a:t>https://doi.org/10.1093/pubmed/fds050</a:t>
            </a:r>
            <a:r>
              <a:rPr lang="en-GB" sz="800" dirty="0">
                <a:solidFill>
                  <a:schemeClr val="bg1"/>
                </a:solidFill>
                <a:latin typeface="Arial" panose="020B0604020202020204" pitchFamily="34" charset="0"/>
                <a:cs typeface="Arial" panose="020B0604020202020204" pitchFamily="34" charset="0"/>
              </a:rPr>
              <a:t>.</a:t>
            </a:r>
            <a:endParaRPr lang="en-US" sz="800" dirty="0">
              <a:solidFill>
                <a:schemeClr val="bg1"/>
              </a:solidFill>
              <a:latin typeface="Arial" panose="020B0604020202020204" pitchFamily="34" charset="0"/>
              <a:cs typeface="Arial" panose="020B0604020202020204" pitchFamily="34" charset="0"/>
            </a:endParaRPr>
          </a:p>
          <a:p>
            <a:pPr algn="just"/>
            <a:r>
              <a:rPr lang="en-US"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rPr>
              <a:t>Stephens, J. and Allen, J. (2013). Mobile Phone Interventions to Increase Physical Activity and Reduce Weight. The Journal of Cardiovascular Nursing, 28(4), pp.320–329.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5"/>
              </a:rPr>
              <a:t>https://doi.org/10.1097/jcn.0b013e318250a3e7</a:t>
            </a:r>
            <a:r>
              <a:rPr lang="en-GB" sz="800" dirty="0">
                <a:solidFill>
                  <a:schemeClr val="bg1"/>
                </a:solidFill>
                <a:latin typeface="Arial" panose="020B0604020202020204" pitchFamily="34" charset="0"/>
                <a:cs typeface="Arial" panose="020B0604020202020204" pitchFamily="34" charset="0"/>
              </a:rPr>
              <a:t>.</a:t>
            </a:r>
            <a:endParaRPr lang="en-US" sz="800" dirty="0">
              <a:solidFill>
                <a:schemeClr val="bg1"/>
              </a:solidFill>
              <a:latin typeface="Arial" panose="020B0604020202020204" pitchFamily="34" charset="0"/>
              <a:cs typeface="Arial" panose="020B0604020202020204" pitchFamily="34" charset="0"/>
            </a:endParaRPr>
          </a:p>
          <a:p>
            <a:pPr algn="just"/>
            <a:r>
              <a:rPr lang="en-US" sz="800" dirty="0">
                <a:solidFill>
                  <a:schemeClr val="bg1"/>
                </a:solidFill>
                <a:latin typeface="Arial" panose="020B0604020202020204" pitchFamily="34" charset="0"/>
                <a:cs typeface="Arial" panose="020B0604020202020204" pitchFamily="34" charset="0"/>
              </a:rPr>
              <a:t>Statista (2024) Smartphone usage in the United Kingdom. Available at: </a:t>
            </a:r>
            <a:r>
              <a:rPr lang="en-US" sz="800" dirty="0">
                <a:solidFill>
                  <a:schemeClr val="bg1"/>
                </a:solidFill>
                <a:latin typeface="Arial" panose="020B0604020202020204" pitchFamily="34" charset="0"/>
                <a:cs typeface="Arial" panose="020B0604020202020204" pitchFamily="34" charset="0"/>
                <a:hlinkClick r:id="rId16"/>
              </a:rPr>
              <a:t>https://www.statista.com</a:t>
            </a:r>
            <a:r>
              <a:rPr lang="en-US" sz="800" dirty="0">
                <a:solidFill>
                  <a:schemeClr val="bg1"/>
                </a:solidFill>
                <a:latin typeface="Arial" panose="020B0604020202020204" pitchFamily="34" charset="0"/>
                <a:cs typeface="Arial" panose="020B0604020202020204" pitchFamily="34" charset="0"/>
              </a:rPr>
              <a:t>  </a:t>
            </a:r>
          </a:p>
          <a:p>
            <a:pPr algn="just"/>
            <a:r>
              <a:rPr lang="en-US" sz="800" dirty="0">
                <a:solidFill>
                  <a:schemeClr val="bg1"/>
                </a:solidFill>
                <a:latin typeface="Arial" panose="020B0604020202020204" pitchFamily="34" charset="0"/>
                <a:cs typeface="Arial" panose="020B0604020202020204" pitchFamily="34" charset="0"/>
              </a:rPr>
              <a:t>World Health Organization (2023) Physical activity factsheet. Geneva: WHO. </a:t>
            </a:r>
          </a:p>
          <a:p>
            <a:pPr algn="just"/>
            <a:r>
              <a:rPr lang="en-US"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rPr>
              <a:t>Yardley, L., Morrison, L., Bradbury, K. and Muller, I. (2015). The Person-Based Approach to Intervention Development: Application to Digital Health-Related Behaviour Change Interventions. Journal of Medical Internet Research, 17(1), p.e30. </a:t>
            </a:r>
            <a:r>
              <a:rPr lang="en-GB" sz="800" dirty="0" err="1">
                <a:solidFill>
                  <a:schemeClr val="bg1"/>
                </a:solidFill>
                <a:latin typeface="Arial" panose="020B0604020202020204" pitchFamily="34" charset="0"/>
                <a:cs typeface="Arial" panose="020B0604020202020204" pitchFamily="34" charset="0"/>
              </a:rPr>
              <a:t>doi</a:t>
            </a:r>
            <a:r>
              <a:rPr lang="en-GB" sz="800" dirty="0">
                <a:solidFill>
                  <a:schemeClr val="bg1"/>
                </a:solidFill>
                <a:latin typeface="Arial" panose="020B0604020202020204" pitchFamily="34" charset="0"/>
                <a:cs typeface="Arial" panose="020B0604020202020204" pitchFamily="34" charset="0"/>
              </a:rPr>
              <a:t>: </a:t>
            </a:r>
            <a:r>
              <a:rPr lang="en-GB" sz="800" dirty="0">
                <a:solidFill>
                  <a:schemeClr val="bg1"/>
                </a:solidFill>
                <a:latin typeface="Arial" panose="020B0604020202020204" pitchFamily="34" charset="0"/>
                <a:cs typeface="Arial" panose="020B0604020202020204" pitchFamily="34" charset="0"/>
                <a:hlinkClick r:id="rId17"/>
              </a:rPr>
              <a:t>https://doi.org/10.2196/jmir.4055</a:t>
            </a:r>
            <a:r>
              <a:rPr lang="en-GB" sz="800" dirty="0">
                <a:solidFill>
                  <a:schemeClr val="bg1"/>
                </a:solidFill>
                <a:latin typeface="Arial" panose="020B0604020202020204" pitchFamily="34" charset="0"/>
                <a:cs typeface="Arial" panose="020B0604020202020204" pitchFamily="34" charset="0"/>
              </a:rPr>
              <a:t>. </a:t>
            </a:r>
            <a:endParaRPr lang="en-US" sz="800" dirty="0">
              <a:solidFill>
                <a:schemeClr val="bg1"/>
              </a:solidFill>
              <a:latin typeface="Arial" panose="020B0604020202020204" pitchFamily="34" charset="0"/>
              <a:cs typeface="Arial" panose="020B0604020202020204" pitchFamily="34" charset="0"/>
            </a:endParaRPr>
          </a:p>
          <a:p>
            <a:pPr algn="just"/>
            <a:endParaRPr lang="ru-RU" sz="1000" dirty="0">
              <a:solidFill>
                <a:schemeClr val="bg1"/>
              </a:solidFill>
            </a:endParaRPr>
          </a:p>
        </p:txBody>
      </p:sp>
      <p:grpSp>
        <p:nvGrpSpPr>
          <p:cNvPr id="60" name="Группа 59">
            <a:extLst>
              <a:ext uri="{FF2B5EF4-FFF2-40B4-BE49-F238E27FC236}">
                <a16:creationId xmlns:a16="http://schemas.microsoft.com/office/drawing/2014/main" id="{16E49B7A-64CD-BA20-066A-7990C1B452CB}"/>
              </a:ext>
            </a:extLst>
          </p:cNvPr>
          <p:cNvGrpSpPr/>
          <p:nvPr userDrawn="1"/>
        </p:nvGrpSpPr>
        <p:grpSpPr>
          <a:xfrm>
            <a:off x="359813" y="13003083"/>
            <a:ext cx="2213361" cy="423795"/>
            <a:chOff x="0" y="2427544"/>
            <a:chExt cx="2209800" cy="891854"/>
          </a:xfrm>
          <a:effectLst>
            <a:outerShdw blurRad="101600" dist="114300" dir="2700000" algn="tl" rotWithShape="0">
              <a:prstClr val="black">
                <a:alpha val="36000"/>
              </a:prstClr>
            </a:outerShdw>
          </a:effectLst>
        </p:grpSpPr>
        <p:sp>
          <p:nvSpPr>
            <p:cNvPr id="61" name="Прямоугольник: скругленные углы 60">
              <a:extLst>
                <a:ext uri="{FF2B5EF4-FFF2-40B4-BE49-F238E27FC236}">
                  <a16:creationId xmlns:a16="http://schemas.microsoft.com/office/drawing/2014/main" id="{B24C998E-8E75-654F-7C33-CB36DFC76FA0}"/>
                </a:ext>
              </a:extLst>
            </p:cNvPr>
            <p:cNvSpPr/>
            <p:nvPr userDrawn="1"/>
          </p:nvSpPr>
          <p:spPr>
            <a:xfrm>
              <a:off x="0" y="2427544"/>
              <a:ext cx="2209800" cy="657901"/>
            </a:xfrm>
            <a:prstGeom prst="roundRect">
              <a:avLst>
                <a:gd name="adj" fmla="val 16706"/>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2" name="Равнобедренный треугольник 61">
              <a:extLst>
                <a:ext uri="{FF2B5EF4-FFF2-40B4-BE49-F238E27FC236}">
                  <a16:creationId xmlns:a16="http://schemas.microsoft.com/office/drawing/2014/main" id="{E96E5F29-0FBB-C6DC-293A-7EF3B819FFF9}"/>
                </a:ext>
              </a:extLst>
            </p:cNvPr>
            <p:cNvSpPr/>
            <p:nvPr userDrawn="1"/>
          </p:nvSpPr>
          <p:spPr>
            <a:xfrm rot="3831373">
              <a:off x="-3146" y="2828182"/>
              <a:ext cx="563531" cy="418902"/>
            </a:xfrm>
            <a:prstGeom prst="triangle">
              <a:avLst/>
            </a:prstGeom>
            <a:solidFill>
              <a:schemeClr val="accent6">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63" name="TextBox 62">
            <a:extLst>
              <a:ext uri="{FF2B5EF4-FFF2-40B4-BE49-F238E27FC236}">
                <a16:creationId xmlns:a16="http://schemas.microsoft.com/office/drawing/2014/main" id="{21F19B3B-D0A7-0F88-135C-EE07257473EB}"/>
              </a:ext>
            </a:extLst>
          </p:cNvPr>
          <p:cNvSpPr txBox="1"/>
          <p:nvPr userDrawn="1"/>
        </p:nvSpPr>
        <p:spPr>
          <a:xfrm>
            <a:off x="666087" y="13003505"/>
            <a:ext cx="1310526" cy="338554"/>
          </a:xfrm>
          <a:prstGeom prst="rect">
            <a:avLst/>
          </a:prstGeom>
          <a:noFill/>
        </p:spPr>
        <p:txBody>
          <a:bodyPr wrap="square">
            <a:spAutoFit/>
          </a:bodyPr>
          <a:lstStyle/>
          <a:p>
            <a:r>
              <a:rPr lang="en-US" sz="1600" dirty="0">
                <a:solidFill>
                  <a:schemeClr val="bg1"/>
                </a:solidFill>
                <a:latin typeface="Amasis MT Pro Black" panose="020F0502020204030204" pitchFamily="18" charset="0"/>
              </a:rPr>
              <a:t>References</a:t>
            </a:r>
            <a:endParaRPr lang="ru-RU" sz="1600" dirty="0">
              <a:solidFill>
                <a:schemeClr val="bg1"/>
              </a:solidFill>
            </a:endParaRPr>
          </a:p>
        </p:txBody>
      </p:sp>
    </p:spTree>
    <p:extLst>
      <p:ext uri="{BB962C8B-B14F-4D97-AF65-F5344CB8AC3E}">
        <p14:creationId xmlns:p14="http://schemas.microsoft.com/office/powerpoint/2010/main" val="417423797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6CBB289-2491-E08C-B3BB-E1F25F293DC0}"/>
              </a:ext>
            </a:extLst>
          </p:cNvPr>
          <p:cNvSpPr txBox="1"/>
          <p:nvPr userDrawn="1"/>
        </p:nvSpPr>
        <p:spPr>
          <a:xfrm>
            <a:off x="41320" y="4282427"/>
            <a:ext cx="10609943" cy="3416320"/>
          </a:xfrm>
          <a:prstGeom prst="rect">
            <a:avLst/>
          </a:prstGeom>
          <a:noFill/>
        </p:spPr>
        <p:txBody>
          <a:bodyPr wrap="square">
            <a:spAutoFit/>
          </a:bodyPr>
          <a:lstStyle/>
          <a:p>
            <a:pPr algn="ctr"/>
            <a:r>
              <a:rPr lang="en-GB" sz="3600" dirty="0">
                <a:latin typeface="Amasis MT Pro Medium" panose="020F0502020204030204" pitchFamily="18" charset="0"/>
                <a:cs typeface="Aharoni" panose="020F0502020204030204" pitchFamily="2" charset="-79"/>
              </a:rPr>
              <a:t>MSC PUBLIC HEALTH AND SOCIAL CARE IN PRACTICE  </a:t>
            </a:r>
          </a:p>
          <a:p>
            <a:pPr algn="ctr"/>
            <a:r>
              <a:rPr lang="en-GB" sz="3600" dirty="0">
                <a:latin typeface="Amasis MT Pro Medium" panose="020F0502020204030204" pitchFamily="18" charset="0"/>
                <a:cs typeface="Aharoni" panose="020F0502020204030204" pitchFamily="2" charset="-79"/>
              </a:rPr>
              <a:t>MODULE: POPULATION HEALTH AND DIGITAL HEALTH PROMOTION </a:t>
            </a:r>
            <a:endParaRPr lang="en-US" sz="3600" dirty="0">
              <a:latin typeface="Amasis MT Pro Medium" panose="020F0502020204030204" pitchFamily="18" charset="0"/>
              <a:cs typeface="Aharoni" panose="020F0502020204030204" pitchFamily="2" charset="-79"/>
            </a:endParaRPr>
          </a:p>
          <a:p>
            <a:pPr algn="ctr"/>
            <a:r>
              <a:rPr lang="en-US" sz="3600" dirty="0">
                <a:latin typeface="Amasis MT Pro Medium" panose="020F0502020204030204" pitchFamily="18" charset="0"/>
                <a:cs typeface="Aharoni" panose="020F0502020204030204" pitchFamily="2" charset="-79"/>
              </a:rPr>
              <a:t>Assessment 1</a:t>
            </a:r>
          </a:p>
          <a:p>
            <a:pPr algn="ctr"/>
            <a:r>
              <a:rPr lang="en-US" sz="3600" dirty="0">
                <a:latin typeface="Amasis MT Pro Medium" panose="020F0502020204030204" pitchFamily="18" charset="0"/>
                <a:cs typeface="Aharoni" panose="020F0502020204030204" pitchFamily="2" charset="-79"/>
              </a:rPr>
              <a:t>Poster</a:t>
            </a:r>
            <a:endParaRPr lang="ru-RU" sz="3600" dirty="0">
              <a:cs typeface="Aharoni" panose="020F0502020204030204" pitchFamily="2" charset="-79"/>
            </a:endParaRPr>
          </a:p>
        </p:txBody>
      </p:sp>
      <p:sp>
        <p:nvSpPr>
          <p:cNvPr id="8" name="TextBox 7">
            <a:extLst>
              <a:ext uri="{FF2B5EF4-FFF2-40B4-BE49-F238E27FC236}">
                <a16:creationId xmlns:a16="http://schemas.microsoft.com/office/drawing/2014/main" id="{83746D4F-910D-24E3-A193-1DBD8A571051}"/>
              </a:ext>
            </a:extLst>
          </p:cNvPr>
          <p:cNvSpPr txBox="1"/>
          <p:nvPr userDrawn="1"/>
        </p:nvSpPr>
        <p:spPr>
          <a:xfrm>
            <a:off x="472734" y="7528670"/>
            <a:ext cx="10609943" cy="1754326"/>
          </a:xfrm>
          <a:prstGeom prst="rect">
            <a:avLst/>
          </a:prstGeom>
          <a:noFill/>
        </p:spPr>
        <p:txBody>
          <a:bodyPr wrap="square">
            <a:spAutoFit/>
          </a:bodyPr>
          <a:lstStyle/>
          <a:p>
            <a:pPr algn="ctr"/>
            <a:endParaRPr lang="en-US" sz="3600" dirty="0">
              <a:latin typeface="Bahnschrift SemiCondensed" panose="020B0502040204020203" pitchFamily="34" charset="0"/>
              <a:cs typeface="Aharoni" panose="020F0502020204030204" pitchFamily="2" charset="-79"/>
            </a:endParaRPr>
          </a:p>
          <a:p>
            <a:pPr algn="ctr"/>
            <a:r>
              <a:rPr lang="en-US" sz="3600" dirty="0">
                <a:latin typeface="Bahnschrift SemiCondensed" panose="020B0502040204020203" pitchFamily="34" charset="0"/>
                <a:cs typeface="Aharoni" panose="020F0502020204030204" pitchFamily="2" charset="-79"/>
              </a:rPr>
              <a:t>Lecturer name:  Dr Ping Wu </a:t>
            </a:r>
          </a:p>
          <a:p>
            <a:pPr algn="ctr"/>
            <a:r>
              <a:rPr lang="en-US" sz="3600" dirty="0">
                <a:latin typeface="Bahnschrift SemiCondensed" panose="020B0502040204020203" pitchFamily="34" charset="0"/>
                <a:cs typeface="Aharoni" panose="020F0502020204030204" pitchFamily="2" charset="-79"/>
              </a:rPr>
              <a:t>Student name:  Adela Slivciuc-2213787</a:t>
            </a:r>
            <a:endParaRPr lang="ru-RU" sz="3600" dirty="0">
              <a:latin typeface="Bahnschrift SemiCondensed" panose="020B0502040204020203" pitchFamily="34" charset="0"/>
              <a:cs typeface="Aharoni" panose="020F0502020204030204" pitchFamily="2" charset="-79"/>
            </a:endParaRPr>
          </a:p>
        </p:txBody>
      </p:sp>
      <p:pic>
        <p:nvPicPr>
          <p:cNvPr id="1026" name="Picture 2" descr="University of Wales Trinity St David - The World Reimagined">
            <a:extLst>
              <a:ext uri="{FF2B5EF4-FFF2-40B4-BE49-F238E27FC236}">
                <a16:creationId xmlns:a16="http://schemas.microsoft.com/office/drawing/2014/main" id="{7602931A-43D9-9E49-03A1-B437AF810F1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66485" y="452167"/>
            <a:ext cx="3617575" cy="1199829"/>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99039A4A-7275-28C4-56F9-3A5842A8465B}"/>
              </a:ext>
            </a:extLst>
          </p:cNvPr>
          <p:cNvSpPr txBox="1"/>
          <p:nvPr userDrawn="1"/>
        </p:nvSpPr>
        <p:spPr>
          <a:xfrm>
            <a:off x="166485" y="16211305"/>
            <a:ext cx="3311326" cy="369332"/>
          </a:xfrm>
          <a:prstGeom prst="rect">
            <a:avLst/>
          </a:prstGeom>
          <a:noFill/>
        </p:spPr>
        <p:txBody>
          <a:bodyPr wrap="square" rtlCol="0">
            <a:spAutoFit/>
          </a:bodyPr>
          <a:lstStyle/>
          <a:p>
            <a:r>
              <a:rPr lang="en-US" dirty="0"/>
              <a:t>Adela Slivciuc</a:t>
            </a:r>
            <a:endParaRPr lang="ru-RU" dirty="0"/>
          </a:p>
        </p:txBody>
      </p:sp>
      <p:sp>
        <p:nvSpPr>
          <p:cNvPr id="10" name="TextBox 9">
            <a:extLst>
              <a:ext uri="{FF2B5EF4-FFF2-40B4-BE49-F238E27FC236}">
                <a16:creationId xmlns:a16="http://schemas.microsoft.com/office/drawing/2014/main" id="{9D3A7F11-75BF-0462-CCA4-DFC3C1D01C8D}"/>
              </a:ext>
            </a:extLst>
          </p:cNvPr>
          <p:cNvSpPr txBox="1"/>
          <p:nvPr userDrawn="1"/>
        </p:nvSpPr>
        <p:spPr>
          <a:xfrm>
            <a:off x="9585020" y="16245193"/>
            <a:ext cx="2132486" cy="369332"/>
          </a:xfrm>
          <a:prstGeom prst="rect">
            <a:avLst/>
          </a:prstGeom>
          <a:noFill/>
        </p:spPr>
        <p:txBody>
          <a:bodyPr wrap="square" rtlCol="0">
            <a:spAutoFit/>
          </a:bodyPr>
          <a:lstStyle/>
          <a:p>
            <a:pPr algn="ctr"/>
            <a:r>
              <a:rPr lang="en-US" dirty="0"/>
              <a:t>31.03.2026</a:t>
            </a:r>
            <a:endParaRPr lang="ru-RU" dirty="0"/>
          </a:p>
        </p:txBody>
      </p:sp>
    </p:spTree>
    <p:extLst>
      <p:ext uri="{BB962C8B-B14F-4D97-AF65-F5344CB8AC3E}">
        <p14:creationId xmlns:p14="http://schemas.microsoft.com/office/powerpoint/2010/main" val="880090434"/>
      </p:ext>
    </p:extLst>
  </p:cSld>
  <p:clrMap bg1="lt1" tx1="dk1" bg2="lt2" tx2="dk2" accent1="accent1" accent2="accent2" accent3="accent3" accent4="accent4" accent5="accent5" accent6="accent6" hlink="hlink" folHlink="folHlink"/>
  <p:sldLayoutIdLst>
    <p:sldLayoutId id="2147483686" r:id="rId1"/>
  </p:sldLayoutIdLst>
  <p:txStyles>
    <p:titleStyle>
      <a:lvl1pPr algn="ctr" defTabSz="1155527" rtl="0" eaLnBrk="1" latinLnBrk="0" hangingPunct="1">
        <a:lnSpc>
          <a:spcPct val="90000"/>
        </a:lnSpc>
        <a:spcBef>
          <a:spcPct val="0"/>
        </a:spcBef>
        <a:buNone/>
        <a:defRPr sz="7200" kern="1200">
          <a:solidFill>
            <a:schemeClr val="tx1"/>
          </a:solidFill>
          <a:latin typeface="Bahnschrift SemiBold" panose="020B0502040204020203" pitchFamily="34" charset="0"/>
          <a:ea typeface="+mj-ea"/>
          <a:cs typeface="+mj-cs"/>
        </a:defRPr>
      </a:lvl1pPr>
    </p:titleStyle>
    <p:bodyStyle>
      <a:lvl1pPr marL="288882" indent="-288882" algn="l" defTabSz="1155527" rtl="0" eaLnBrk="1" latinLnBrk="0" hangingPunct="1">
        <a:lnSpc>
          <a:spcPct val="90000"/>
        </a:lnSpc>
        <a:spcBef>
          <a:spcPts val="1264"/>
        </a:spcBef>
        <a:buFont typeface="Arial" panose="020B0604020202020204" pitchFamily="34" charset="0"/>
        <a:buChar char="•"/>
        <a:defRPr sz="3538" kern="1200">
          <a:solidFill>
            <a:schemeClr val="tx1"/>
          </a:solidFill>
          <a:latin typeface="+mn-lt"/>
          <a:ea typeface="+mn-ea"/>
          <a:cs typeface="+mn-cs"/>
        </a:defRPr>
      </a:lvl1pPr>
      <a:lvl2pPr marL="866645" indent="-288882" algn="l" defTabSz="1155527" rtl="0" eaLnBrk="1" latinLnBrk="0" hangingPunct="1">
        <a:lnSpc>
          <a:spcPct val="90000"/>
        </a:lnSpc>
        <a:spcBef>
          <a:spcPts val="632"/>
        </a:spcBef>
        <a:buFont typeface="Arial" panose="020B0604020202020204" pitchFamily="34" charset="0"/>
        <a:buChar char="•"/>
        <a:defRPr sz="3033" kern="1200">
          <a:solidFill>
            <a:schemeClr val="tx1"/>
          </a:solidFill>
          <a:latin typeface="+mn-lt"/>
          <a:ea typeface="+mn-ea"/>
          <a:cs typeface="+mn-cs"/>
        </a:defRPr>
      </a:lvl2pPr>
      <a:lvl3pPr marL="1444409" indent="-288882" algn="l" defTabSz="1155527" rtl="0" eaLnBrk="1" latinLnBrk="0" hangingPunct="1">
        <a:lnSpc>
          <a:spcPct val="90000"/>
        </a:lnSpc>
        <a:spcBef>
          <a:spcPts val="632"/>
        </a:spcBef>
        <a:buFont typeface="Arial" panose="020B0604020202020204" pitchFamily="34" charset="0"/>
        <a:buChar char="•"/>
        <a:defRPr sz="2527" kern="1200">
          <a:solidFill>
            <a:schemeClr val="tx1"/>
          </a:solidFill>
          <a:latin typeface="+mn-lt"/>
          <a:ea typeface="+mn-ea"/>
          <a:cs typeface="+mn-cs"/>
        </a:defRPr>
      </a:lvl3pPr>
      <a:lvl4pPr marL="2022173"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4pPr>
      <a:lvl5pPr marL="2599936"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5pPr>
      <a:lvl6pPr marL="3177700"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6pPr>
      <a:lvl7pPr marL="3755464"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7pPr>
      <a:lvl8pPr marL="4333227"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8pPr>
      <a:lvl9pPr marL="4910991" indent="-288882" algn="l" defTabSz="1155527" rtl="0" eaLnBrk="1" latinLnBrk="0" hangingPunct="1">
        <a:lnSpc>
          <a:spcPct val="90000"/>
        </a:lnSpc>
        <a:spcBef>
          <a:spcPts val="632"/>
        </a:spcBef>
        <a:buFont typeface="Arial" panose="020B0604020202020204" pitchFamily="34" charset="0"/>
        <a:buChar char="•"/>
        <a:defRPr sz="2275" kern="1200">
          <a:solidFill>
            <a:schemeClr val="tx1"/>
          </a:solidFill>
          <a:latin typeface="+mn-lt"/>
          <a:ea typeface="+mn-ea"/>
          <a:cs typeface="+mn-cs"/>
        </a:defRPr>
      </a:lvl9pPr>
    </p:bodyStyle>
    <p:otherStyle>
      <a:defPPr>
        <a:defRPr lang="en-US"/>
      </a:defPPr>
      <a:lvl1pPr marL="0" algn="l" defTabSz="1155527" rtl="0" eaLnBrk="1" latinLnBrk="0" hangingPunct="1">
        <a:defRPr sz="2275" kern="1200">
          <a:solidFill>
            <a:schemeClr val="tx1"/>
          </a:solidFill>
          <a:latin typeface="+mn-lt"/>
          <a:ea typeface="+mn-ea"/>
          <a:cs typeface="+mn-cs"/>
        </a:defRPr>
      </a:lvl1pPr>
      <a:lvl2pPr marL="577764" algn="l" defTabSz="1155527" rtl="0" eaLnBrk="1" latinLnBrk="0" hangingPunct="1">
        <a:defRPr sz="2275" kern="1200">
          <a:solidFill>
            <a:schemeClr val="tx1"/>
          </a:solidFill>
          <a:latin typeface="+mn-lt"/>
          <a:ea typeface="+mn-ea"/>
          <a:cs typeface="+mn-cs"/>
        </a:defRPr>
      </a:lvl2pPr>
      <a:lvl3pPr marL="1155527" algn="l" defTabSz="1155527" rtl="0" eaLnBrk="1" latinLnBrk="0" hangingPunct="1">
        <a:defRPr sz="2275" kern="1200">
          <a:solidFill>
            <a:schemeClr val="tx1"/>
          </a:solidFill>
          <a:latin typeface="+mn-lt"/>
          <a:ea typeface="+mn-ea"/>
          <a:cs typeface="+mn-cs"/>
        </a:defRPr>
      </a:lvl3pPr>
      <a:lvl4pPr marL="1733291" algn="l" defTabSz="1155527" rtl="0" eaLnBrk="1" latinLnBrk="0" hangingPunct="1">
        <a:defRPr sz="2275" kern="1200">
          <a:solidFill>
            <a:schemeClr val="tx1"/>
          </a:solidFill>
          <a:latin typeface="+mn-lt"/>
          <a:ea typeface="+mn-ea"/>
          <a:cs typeface="+mn-cs"/>
        </a:defRPr>
      </a:lvl4pPr>
      <a:lvl5pPr marL="2311055" algn="l" defTabSz="1155527" rtl="0" eaLnBrk="1" latinLnBrk="0" hangingPunct="1">
        <a:defRPr sz="2275" kern="1200">
          <a:solidFill>
            <a:schemeClr val="tx1"/>
          </a:solidFill>
          <a:latin typeface="+mn-lt"/>
          <a:ea typeface="+mn-ea"/>
          <a:cs typeface="+mn-cs"/>
        </a:defRPr>
      </a:lvl5pPr>
      <a:lvl6pPr marL="2888818" algn="l" defTabSz="1155527" rtl="0" eaLnBrk="1" latinLnBrk="0" hangingPunct="1">
        <a:defRPr sz="2275" kern="1200">
          <a:solidFill>
            <a:schemeClr val="tx1"/>
          </a:solidFill>
          <a:latin typeface="+mn-lt"/>
          <a:ea typeface="+mn-ea"/>
          <a:cs typeface="+mn-cs"/>
        </a:defRPr>
      </a:lvl6pPr>
      <a:lvl7pPr marL="3466582" algn="l" defTabSz="1155527" rtl="0" eaLnBrk="1" latinLnBrk="0" hangingPunct="1">
        <a:defRPr sz="2275" kern="1200">
          <a:solidFill>
            <a:schemeClr val="tx1"/>
          </a:solidFill>
          <a:latin typeface="+mn-lt"/>
          <a:ea typeface="+mn-ea"/>
          <a:cs typeface="+mn-cs"/>
        </a:defRPr>
      </a:lvl7pPr>
      <a:lvl8pPr marL="4044345" algn="l" defTabSz="1155527" rtl="0" eaLnBrk="1" latinLnBrk="0" hangingPunct="1">
        <a:defRPr sz="2275" kern="1200">
          <a:solidFill>
            <a:schemeClr val="tx1"/>
          </a:solidFill>
          <a:latin typeface="+mn-lt"/>
          <a:ea typeface="+mn-ea"/>
          <a:cs typeface="+mn-cs"/>
        </a:defRPr>
      </a:lvl8pPr>
      <a:lvl9pPr marL="4622109" algn="l" defTabSz="1155527" rtl="0" eaLnBrk="1" latinLnBrk="0" hangingPunct="1">
        <a:defRPr sz="2275"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306" userDrawn="1">
          <p15:clr>
            <a:srgbClr val="F26B43"/>
          </p15:clr>
        </p15:guide>
        <p15:guide id="2" pos="36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4478618"/>
      </p:ext>
    </p:extLst>
  </p:cSld>
  <p:clrMapOvr>
    <a:masterClrMapping/>
  </p:clrMapOvr>
</p:sld>
</file>

<file path=ppt/theme/theme1.xml><?xml version="1.0" encoding="utf-8"?>
<a:theme xmlns:a="http://schemas.openxmlformats.org/drawingml/2006/main" name="Тема Office">
  <a:themeElements>
    <a:clrScheme name="Тема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Тема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Тема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Стандартная">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213</TotalTime>
  <Words>0</Words>
  <Application>Microsoft Office PowerPoint</Application>
  <PresentationFormat>Custom</PresentationFormat>
  <Paragraphs>0</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Aharoni</vt:lpstr>
      <vt:lpstr>Amasis MT Pro Black</vt:lpstr>
      <vt:lpstr>Amasis MT Pro Medium</vt:lpstr>
      <vt:lpstr>Aptos</vt:lpstr>
      <vt:lpstr>Arial</vt:lpstr>
      <vt:lpstr>Bahnschrift SemiBold</vt:lpstr>
      <vt:lpstr>Bahnschrift SemiCondensed</vt:lpstr>
      <vt:lpstr>Тема Office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Adela Slivciuc</dc:creator>
  <cp:lastModifiedBy>Adela Slivciuc (2213787)</cp:lastModifiedBy>
  <cp:revision>7</cp:revision>
  <dcterms:created xsi:type="dcterms:W3CDTF">2026-03-16T09:01:47Z</dcterms:created>
  <dcterms:modified xsi:type="dcterms:W3CDTF">2026-03-22T11:59:49Z</dcterms:modified>
</cp:coreProperties>
</file>