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6"/>
  </p:notesMasterIdLst>
  <p:sldIdLst>
    <p:sldId id="256" r:id="rId2"/>
    <p:sldId id="257" r:id="rId3"/>
    <p:sldId id="258" r:id="rId4"/>
    <p:sldId id="259" r:id="rId5"/>
    <p:sldId id="261" r:id="rId6"/>
    <p:sldId id="262" r:id="rId7"/>
    <p:sldId id="263" r:id="rId8"/>
    <p:sldId id="264" r:id="rId9"/>
    <p:sldId id="265" r:id="rId10"/>
    <p:sldId id="266" r:id="rId11"/>
    <p:sldId id="268" r:id="rId12"/>
    <p:sldId id="270" r:id="rId13"/>
    <p:sldId id="269"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643"/>
    <p:restoredTop sz="94672"/>
  </p:normalViewPr>
  <p:slideViewPr>
    <p:cSldViewPr snapToGrid="0" snapToObjects="1">
      <p:cViewPr varScale="1">
        <p:scale>
          <a:sx n="62" d="100"/>
          <a:sy n="62" d="100"/>
        </p:scale>
        <p:origin x="26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DCBA02-ECBA-4F50-B443-562F1553D31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8B0C62A-E2DB-41B2-99FA-1778F18F2FA5}">
      <dgm:prSet/>
      <dgm:spPr/>
      <dgm:t>
        <a:bodyPr/>
        <a:lstStyle/>
        <a:p>
          <a:r>
            <a:rPr lang="en-GB"/>
            <a:t>Business Overview</a:t>
          </a:r>
          <a:endParaRPr lang="en-US"/>
        </a:p>
      </dgm:t>
    </dgm:pt>
    <dgm:pt modelId="{56157282-6A37-4B8B-90A9-1E51CA85EDC8}" type="parTrans" cxnId="{C2EBB37F-9C7C-4F44-B184-84372C7B9A38}">
      <dgm:prSet/>
      <dgm:spPr/>
      <dgm:t>
        <a:bodyPr/>
        <a:lstStyle/>
        <a:p>
          <a:endParaRPr lang="en-US"/>
        </a:p>
      </dgm:t>
    </dgm:pt>
    <dgm:pt modelId="{75722B64-B946-47B4-8D93-590FA3380E75}" type="sibTrans" cxnId="{C2EBB37F-9C7C-4F44-B184-84372C7B9A38}">
      <dgm:prSet/>
      <dgm:spPr/>
      <dgm:t>
        <a:bodyPr/>
        <a:lstStyle/>
        <a:p>
          <a:endParaRPr lang="en-US"/>
        </a:p>
      </dgm:t>
    </dgm:pt>
    <dgm:pt modelId="{474336BB-2F64-48BD-8A8F-A07518D46B42}">
      <dgm:prSet/>
      <dgm:spPr/>
      <dgm:t>
        <a:bodyPr/>
        <a:lstStyle/>
        <a:p>
          <a:r>
            <a:rPr lang="en-GB"/>
            <a:t>Products and Services</a:t>
          </a:r>
          <a:endParaRPr lang="en-US"/>
        </a:p>
      </dgm:t>
    </dgm:pt>
    <dgm:pt modelId="{25DBCD2E-AB78-4212-9E0D-7D9894326E58}" type="parTrans" cxnId="{01C332E8-C39E-4725-8C64-5FBA509A1648}">
      <dgm:prSet/>
      <dgm:spPr/>
      <dgm:t>
        <a:bodyPr/>
        <a:lstStyle/>
        <a:p>
          <a:endParaRPr lang="en-US"/>
        </a:p>
      </dgm:t>
    </dgm:pt>
    <dgm:pt modelId="{12317F0C-9A78-452C-87C0-E5B738C50C13}" type="sibTrans" cxnId="{01C332E8-C39E-4725-8C64-5FBA509A1648}">
      <dgm:prSet/>
      <dgm:spPr/>
      <dgm:t>
        <a:bodyPr/>
        <a:lstStyle/>
        <a:p>
          <a:endParaRPr lang="en-US"/>
        </a:p>
      </dgm:t>
    </dgm:pt>
    <dgm:pt modelId="{4E84A1CF-C12B-48E0-9C16-B3AB9610FF10}">
      <dgm:prSet/>
      <dgm:spPr/>
      <dgm:t>
        <a:bodyPr/>
        <a:lstStyle/>
        <a:p>
          <a:r>
            <a:rPr lang="en-GB"/>
            <a:t>Competitor’s Analysis</a:t>
          </a:r>
          <a:endParaRPr lang="en-US"/>
        </a:p>
      </dgm:t>
    </dgm:pt>
    <dgm:pt modelId="{45769253-6555-4BCD-B112-09A46AB79780}" type="parTrans" cxnId="{09A680B7-A87C-4821-8CC0-7010C37D090B}">
      <dgm:prSet/>
      <dgm:spPr/>
      <dgm:t>
        <a:bodyPr/>
        <a:lstStyle/>
        <a:p>
          <a:endParaRPr lang="en-US"/>
        </a:p>
      </dgm:t>
    </dgm:pt>
    <dgm:pt modelId="{89C3479A-62DC-4334-855F-DC2C480584EA}" type="sibTrans" cxnId="{09A680B7-A87C-4821-8CC0-7010C37D090B}">
      <dgm:prSet/>
      <dgm:spPr/>
      <dgm:t>
        <a:bodyPr/>
        <a:lstStyle/>
        <a:p>
          <a:endParaRPr lang="en-US"/>
        </a:p>
      </dgm:t>
    </dgm:pt>
    <dgm:pt modelId="{F3D4DB31-0BE4-4C41-96FB-D693A19F2535}">
      <dgm:prSet/>
      <dgm:spPr/>
      <dgm:t>
        <a:bodyPr/>
        <a:lstStyle/>
        <a:p>
          <a:r>
            <a:rPr lang="en-GB"/>
            <a:t>SWOT Analysis</a:t>
          </a:r>
          <a:endParaRPr lang="en-US"/>
        </a:p>
      </dgm:t>
    </dgm:pt>
    <dgm:pt modelId="{3B4209C4-CDBB-45A1-BB0C-5BE627E4FD2B}" type="parTrans" cxnId="{ABA0C813-5FFE-4941-B88D-7E680599DD72}">
      <dgm:prSet/>
      <dgm:spPr/>
      <dgm:t>
        <a:bodyPr/>
        <a:lstStyle/>
        <a:p>
          <a:endParaRPr lang="en-US"/>
        </a:p>
      </dgm:t>
    </dgm:pt>
    <dgm:pt modelId="{B8EA909B-E390-4F03-A630-F9D6FBD03836}" type="sibTrans" cxnId="{ABA0C813-5FFE-4941-B88D-7E680599DD72}">
      <dgm:prSet/>
      <dgm:spPr/>
      <dgm:t>
        <a:bodyPr/>
        <a:lstStyle/>
        <a:p>
          <a:endParaRPr lang="en-US"/>
        </a:p>
      </dgm:t>
    </dgm:pt>
    <dgm:pt modelId="{70B5BD16-92C6-439A-9256-B289C4454532}">
      <dgm:prSet/>
      <dgm:spPr/>
      <dgm:t>
        <a:bodyPr/>
        <a:lstStyle/>
        <a:p>
          <a:r>
            <a:rPr lang="en-GB"/>
            <a:t>PESTLE analysis</a:t>
          </a:r>
          <a:endParaRPr lang="en-US"/>
        </a:p>
      </dgm:t>
    </dgm:pt>
    <dgm:pt modelId="{E0D75567-6AAE-4A0D-B0AD-7F6DC20842D8}" type="parTrans" cxnId="{F0D8D5EB-0734-41CA-BEE9-40AD1F9CDD1A}">
      <dgm:prSet/>
      <dgm:spPr/>
      <dgm:t>
        <a:bodyPr/>
        <a:lstStyle/>
        <a:p>
          <a:endParaRPr lang="en-US"/>
        </a:p>
      </dgm:t>
    </dgm:pt>
    <dgm:pt modelId="{7A2F5DBE-020A-46B4-99CA-43CFFD60F52F}" type="sibTrans" cxnId="{F0D8D5EB-0734-41CA-BEE9-40AD1F9CDD1A}">
      <dgm:prSet/>
      <dgm:spPr/>
      <dgm:t>
        <a:bodyPr/>
        <a:lstStyle/>
        <a:p>
          <a:endParaRPr lang="en-US"/>
        </a:p>
      </dgm:t>
    </dgm:pt>
    <dgm:pt modelId="{D8809592-08FF-4BC9-A399-31F00B18A6B6}">
      <dgm:prSet/>
      <dgm:spPr/>
      <dgm:t>
        <a:bodyPr/>
        <a:lstStyle/>
        <a:p>
          <a:r>
            <a:rPr lang="en-GB"/>
            <a:t>Target Market </a:t>
          </a:r>
          <a:endParaRPr lang="en-US"/>
        </a:p>
      </dgm:t>
    </dgm:pt>
    <dgm:pt modelId="{2C0252FC-3F72-41DD-8E9D-6FB78A30C075}" type="parTrans" cxnId="{7EDF54DC-799E-4E38-BAD0-5929A8688EBB}">
      <dgm:prSet/>
      <dgm:spPr/>
      <dgm:t>
        <a:bodyPr/>
        <a:lstStyle/>
        <a:p>
          <a:endParaRPr lang="en-US"/>
        </a:p>
      </dgm:t>
    </dgm:pt>
    <dgm:pt modelId="{942B252D-46BE-4B17-88AE-40C68697B296}" type="sibTrans" cxnId="{7EDF54DC-799E-4E38-BAD0-5929A8688EBB}">
      <dgm:prSet/>
      <dgm:spPr/>
      <dgm:t>
        <a:bodyPr/>
        <a:lstStyle/>
        <a:p>
          <a:endParaRPr lang="en-US"/>
        </a:p>
      </dgm:t>
    </dgm:pt>
    <dgm:pt modelId="{266AC503-1C80-4946-A4BB-C2FC68897596}">
      <dgm:prSet/>
      <dgm:spPr/>
      <dgm:t>
        <a:bodyPr/>
        <a:lstStyle/>
        <a:p>
          <a:r>
            <a:rPr lang="en-GB"/>
            <a:t>Marketing and Sales Plan</a:t>
          </a:r>
          <a:endParaRPr lang="en-US"/>
        </a:p>
      </dgm:t>
    </dgm:pt>
    <dgm:pt modelId="{31D765BA-4B53-41F6-B48A-29DCCFE15E52}" type="parTrans" cxnId="{FCAC87E9-B625-46E5-A2A2-CD4DD572610D}">
      <dgm:prSet/>
      <dgm:spPr/>
      <dgm:t>
        <a:bodyPr/>
        <a:lstStyle/>
        <a:p>
          <a:endParaRPr lang="en-US"/>
        </a:p>
      </dgm:t>
    </dgm:pt>
    <dgm:pt modelId="{120DAEC3-F7DD-4AB4-AC07-3D16232CFFD4}" type="sibTrans" cxnId="{FCAC87E9-B625-46E5-A2A2-CD4DD572610D}">
      <dgm:prSet/>
      <dgm:spPr/>
      <dgm:t>
        <a:bodyPr/>
        <a:lstStyle/>
        <a:p>
          <a:endParaRPr lang="en-US"/>
        </a:p>
      </dgm:t>
    </dgm:pt>
    <dgm:pt modelId="{F6A143A9-68BF-4D04-86E8-ED20C857BA4D}">
      <dgm:prSet/>
      <dgm:spPr/>
      <dgm:t>
        <a:bodyPr/>
        <a:lstStyle/>
        <a:p>
          <a:r>
            <a:rPr lang="en-GB"/>
            <a:t>Management Team</a:t>
          </a:r>
          <a:endParaRPr lang="en-US"/>
        </a:p>
      </dgm:t>
    </dgm:pt>
    <dgm:pt modelId="{816E7947-D96B-4A3F-8552-3AC9EC54D79F}" type="parTrans" cxnId="{65119354-9EDD-459F-9FBC-DEB6913F570B}">
      <dgm:prSet/>
      <dgm:spPr/>
      <dgm:t>
        <a:bodyPr/>
        <a:lstStyle/>
        <a:p>
          <a:endParaRPr lang="en-US"/>
        </a:p>
      </dgm:t>
    </dgm:pt>
    <dgm:pt modelId="{66B1B344-79C7-4902-8A69-AFDA23BF69CE}" type="sibTrans" cxnId="{65119354-9EDD-459F-9FBC-DEB6913F570B}">
      <dgm:prSet/>
      <dgm:spPr/>
      <dgm:t>
        <a:bodyPr/>
        <a:lstStyle/>
        <a:p>
          <a:endParaRPr lang="en-US"/>
        </a:p>
      </dgm:t>
    </dgm:pt>
    <dgm:pt modelId="{704897FE-29F5-499A-97B7-8B9506928D67}">
      <dgm:prSet/>
      <dgm:spPr/>
      <dgm:t>
        <a:bodyPr/>
        <a:lstStyle/>
        <a:p>
          <a:r>
            <a:rPr lang="en-GB"/>
            <a:t>Financial Plan</a:t>
          </a:r>
          <a:endParaRPr lang="en-US"/>
        </a:p>
      </dgm:t>
    </dgm:pt>
    <dgm:pt modelId="{C854072E-E1E1-456E-87DB-07F707A899C8}" type="parTrans" cxnId="{185FF462-2B59-4C04-8403-D4B2335224F4}">
      <dgm:prSet/>
      <dgm:spPr/>
      <dgm:t>
        <a:bodyPr/>
        <a:lstStyle/>
        <a:p>
          <a:endParaRPr lang="en-US"/>
        </a:p>
      </dgm:t>
    </dgm:pt>
    <dgm:pt modelId="{F3D2F894-9DE5-4DAF-ADDE-D2B4A1CC13D9}" type="sibTrans" cxnId="{185FF462-2B59-4C04-8403-D4B2335224F4}">
      <dgm:prSet/>
      <dgm:spPr/>
      <dgm:t>
        <a:bodyPr/>
        <a:lstStyle/>
        <a:p>
          <a:endParaRPr lang="en-US"/>
        </a:p>
      </dgm:t>
    </dgm:pt>
    <dgm:pt modelId="{17FEC758-33C7-417E-A68A-106E62DFD23F}">
      <dgm:prSet/>
      <dgm:spPr/>
      <dgm:t>
        <a:bodyPr/>
        <a:lstStyle/>
        <a:p>
          <a:r>
            <a:rPr lang="en-GB"/>
            <a:t>List of References </a:t>
          </a:r>
          <a:endParaRPr lang="en-US"/>
        </a:p>
      </dgm:t>
    </dgm:pt>
    <dgm:pt modelId="{EC073C4A-9C41-444D-9D73-A0754BC4C8E2}" type="parTrans" cxnId="{F1D50097-2C0F-4B78-861C-F5F54E2280AE}">
      <dgm:prSet/>
      <dgm:spPr/>
      <dgm:t>
        <a:bodyPr/>
        <a:lstStyle/>
        <a:p>
          <a:endParaRPr lang="en-US"/>
        </a:p>
      </dgm:t>
    </dgm:pt>
    <dgm:pt modelId="{803592C7-4E16-40CD-AB36-35F3004E6F32}" type="sibTrans" cxnId="{F1D50097-2C0F-4B78-861C-F5F54E2280AE}">
      <dgm:prSet/>
      <dgm:spPr/>
      <dgm:t>
        <a:bodyPr/>
        <a:lstStyle/>
        <a:p>
          <a:endParaRPr lang="en-US"/>
        </a:p>
      </dgm:t>
    </dgm:pt>
    <dgm:pt modelId="{22DA7BA9-9216-5745-91CC-C5C68438B9F6}" type="pres">
      <dgm:prSet presAssocID="{F1DCBA02-ECBA-4F50-B443-562F1553D319}" presName="diagram" presStyleCnt="0">
        <dgm:presLayoutVars>
          <dgm:dir/>
          <dgm:resizeHandles val="exact"/>
        </dgm:presLayoutVars>
      </dgm:prSet>
      <dgm:spPr/>
    </dgm:pt>
    <dgm:pt modelId="{D46C2054-42E1-9C45-8F5F-812CEB44157E}" type="pres">
      <dgm:prSet presAssocID="{58B0C62A-E2DB-41B2-99FA-1778F18F2FA5}" presName="node" presStyleLbl="node1" presStyleIdx="0" presStyleCnt="10">
        <dgm:presLayoutVars>
          <dgm:bulletEnabled val="1"/>
        </dgm:presLayoutVars>
      </dgm:prSet>
      <dgm:spPr/>
    </dgm:pt>
    <dgm:pt modelId="{1EAFAB27-9002-1E41-B95B-8D20D2BF73ED}" type="pres">
      <dgm:prSet presAssocID="{75722B64-B946-47B4-8D93-590FA3380E75}" presName="sibTrans" presStyleCnt="0"/>
      <dgm:spPr/>
    </dgm:pt>
    <dgm:pt modelId="{A8DA7C3D-0F22-D744-BC71-DA451729BDF3}" type="pres">
      <dgm:prSet presAssocID="{474336BB-2F64-48BD-8A8F-A07518D46B42}" presName="node" presStyleLbl="node1" presStyleIdx="1" presStyleCnt="10">
        <dgm:presLayoutVars>
          <dgm:bulletEnabled val="1"/>
        </dgm:presLayoutVars>
      </dgm:prSet>
      <dgm:spPr/>
    </dgm:pt>
    <dgm:pt modelId="{99386C4B-D6A2-974D-9C15-0178A33C833F}" type="pres">
      <dgm:prSet presAssocID="{12317F0C-9A78-452C-87C0-E5B738C50C13}" presName="sibTrans" presStyleCnt="0"/>
      <dgm:spPr/>
    </dgm:pt>
    <dgm:pt modelId="{966A325B-BCB5-F844-A995-7537602612E1}" type="pres">
      <dgm:prSet presAssocID="{4E84A1CF-C12B-48E0-9C16-B3AB9610FF10}" presName="node" presStyleLbl="node1" presStyleIdx="2" presStyleCnt="10">
        <dgm:presLayoutVars>
          <dgm:bulletEnabled val="1"/>
        </dgm:presLayoutVars>
      </dgm:prSet>
      <dgm:spPr/>
    </dgm:pt>
    <dgm:pt modelId="{BEB2E79E-04AD-0A48-8640-C3A69A6565B8}" type="pres">
      <dgm:prSet presAssocID="{89C3479A-62DC-4334-855F-DC2C480584EA}" presName="sibTrans" presStyleCnt="0"/>
      <dgm:spPr/>
    </dgm:pt>
    <dgm:pt modelId="{961294F0-D3A3-2E4B-B929-DBA1301F8B2C}" type="pres">
      <dgm:prSet presAssocID="{F3D4DB31-0BE4-4C41-96FB-D693A19F2535}" presName="node" presStyleLbl="node1" presStyleIdx="3" presStyleCnt="10">
        <dgm:presLayoutVars>
          <dgm:bulletEnabled val="1"/>
        </dgm:presLayoutVars>
      </dgm:prSet>
      <dgm:spPr/>
    </dgm:pt>
    <dgm:pt modelId="{524429A1-EB2A-8E40-84DE-522A1661B484}" type="pres">
      <dgm:prSet presAssocID="{B8EA909B-E390-4F03-A630-F9D6FBD03836}" presName="sibTrans" presStyleCnt="0"/>
      <dgm:spPr/>
    </dgm:pt>
    <dgm:pt modelId="{54EE5855-5BD3-8441-B47A-B5456FA5027C}" type="pres">
      <dgm:prSet presAssocID="{70B5BD16-92C6-439A-9256-B289C4454532}" presName="node" presStyleLbl="node1" presStyleIdx="4" presStyleCnt="10">
        <dgm:presLayoutVars>
          <dgm:bulletEnabled val="1"/>
        </dgm:presLayoutVars>
      </dgm:prSet>
      <dgm:spPr/>
    </dgm:pt>
    <dgm:pt modelId="{0CAC6F6B-E3A9-1D46-83CE-FA04439165D5}" type="pres">
      <dgm:prSet presAssocID="{7A2F5DBE-020A-46B4-99CA-43CFFD60F52F}" presName="sibTrans" presStyleCnt="0"/>
      <dgm:spPr/>
    </dgm:pt>
    <dgm:pt modelId="{6D3CF6F1-6E6A-6A4B-A7F7-19020EDE4E35}" type="pres">
      <dgm:prSet presAssocID="{D8809592-08FF-4BC9-A399-31F00B18A6B6}" presName="node" presStyleLbl="node1" presStyleIdx="5" presStyleCnt="10">
        <dgm:presLayoutVars>
          <dgm:bulletEnabled val="1"/>
        </dgm:presLayoutVars>
      </dgm:prSet>
      <dgm:spPr/>
    </dgm:pt>
    <dgm:pt modelId="{38FAF705-F6CC-5844-8429-F318AB2CD997}" type="pres">
      <dgm:prSet presAssocID="{942B252D-46BE-4B17-88AE-40C68697B296}" presName="sibTrans" presStyleCnt="0"/>
      <dgm:spPr/>
    </dgm:pt>
    <dgm:pt modelId="{FBEEFBEC-DEB4-FA42-9E85-84195180347C}" type="pres">
      <dgm:prSet presAssocID="{266AC503-1C80-4946-A4BB-C2FC68897596}" presName="node" presStyleLbl="node1" presStyleIdx="6" presStyleCnt="10">
        <dgm:presLayoutVars>
          <dgm:bulletEnabled val="1"/>
        </dgm:presLayoutVars>
      </dgm:prSet>
      <dgm:spPr/>
    </dgm:pt>
    <dgm:pt modelId="{FD34CCBA-F8C7-644C-9D9B-BBFBDD21BD0E}" type="pres">
      <dgm:prSet presAssocID="{120DAEC3-F7DD-4AB4-AC07-3D16232CFFD4}" presName="sibTrans" presStyleCnt="0"/>
      <dgm:spPr/>
    </dgm:pt>
    <dgm:pt modelId="{D9C42965-217F-3F43-A540-860FEC5C1D8C}" type="pres">
      <dgm:prSet presAssocID="{F6A143A9-68BF-4D04-86E8-ED20C857BA4D}" presName="node" presStyleLbl="node1" presStyleIdx="7" presStyleCnt="10">
        <dgm:presLayoutVars>
          <dgm:bulletEnabled val="1"/>
        </dgm:presLayoutVars>
      </dgm:prSet>
      <dgm:spPr/>
    </dgm:pt>
    <dgm:pt modelId="{CFCBEFD0-A631-8A4A-BD34-2C3EE98D4278}" type="pres">
      <dgm:prSet presAssocID="{66B1B344-79C7-4902-8A69-AFDA23BF69CE}" presName="sibTrans" presStyleCnt="0"/>
      <dgm:spPr/>
    </dgm:pt>
    <dgm:pt modelId="{2B70DD40-5DA3-9240-B3E6-455AB1DA0090}" type="pres">
      <dgm:prSet presAssocID="{704897FE-29F5-499A-97B7-8B9506928D67}" presName="node" presStyleLbl="node1" presStyleIdx="8" presStyleCnt="10">
        <dgm:presLayoutVars>
          <dgm:bulletEnabled val="1"/>
        </dgm:presLayoutVars>
      </dgm:prSet>
      <dgm:spPr/>
    </dgm:pt>
    <dgm:pt modelId="{E9345D77-D0AB-814D-8066-B6F78AE7DAF0}" type="pres">
      <dgm:prSet presAssocID="{F3D2F894-9DE5-4DAF-ADDE-D2B4A1CC13D9}" presName="sibTrans" presStyleCnt="0"/>
      <dgm:spPr/>
    </dgm:pt>
    <dgm:pt modelId="{F52E0C18-7441-D247-B881-AC7558A327C9}" type="pres">
      <dgm:prSet presAssocID="{17FEC758-33C7-417E-A68A-106E62DFD23F}" presName="node" presStyleLbl="node1" presStyleIdx="9" presStyleCnt="10">
        <dgm:presLayoutVars>
          <dgm:bulletEnabled val="1"/>
        </dgm:presLayoutVars>
      </dgm:prSet>
      <dgm:spPr/>
    </dgm:pt>
  </dgm:ptLst>
  <dgm:cxnLst>
    <dgm:cxn modelId="{E00C420C-6796-9F47-BBB2-B7B836D3074F}" type="presOf" srcId="{474336BB-2F64-48BD-8A8F-A07518D46B42}" destId="{A8DA7C3D-0F22-D744-BC71-DA451729BDF3}" srcOrd="0" destOrd="0" presId="urn:microsoft.com/office/officeart/2005/8/layout/default"/>
    <dgm:cxn modelId="{ABA0C813-5FFE-4941-B88D-7E680599DD72}" srcId="{F1DCBA02-ECBA-4F50-B443-562F1553D319}" destId="{F3D4DB31-0BE4-4C41-96FB-D693A19F2535}" srcOrd="3" destOrd="0" parTransId="{3B4209C4-CDBB-45A1-BB0C-5BE627E4FD2B}" sibTransId="{B8EA909B-E390-4F03-A630-F9D6FBD03836}"/>
    <dgm:cxn modelId="{3411FC1C-D948-454F-9D08-A982251185AB}" type="presOf" srcId="{58B0C62A-E2DB-41B2-99FA-1778F18F2FA5}" destId="{D46C2054-42E1-9C45-8F5F-812CEB44157E}" srcOrd="0" destOrd="0" presId="urn:microsoft.com/office/officeart/2005/8/layout/default"/>
    <dgm:cxn modelId="{F4AD9925-9911-354A-BBB1-F44878411B8D}" type="presOf" srcId="{704897FE-29F5-499A-97B7-8B9506928D67}" destId="{2B70DD40-5DA3-9240-B3E6-455AB1DA0090}" srcOrd="0" destOrd="0" presId="urn:microsoft.com/office/officeart/2005/8/layout/default"/>
    <dgm:cxn modelId="{EFCEF327-F817-B943-9F31-D98E9C5406AF}" type="presOf" srcId="{D8809592-08FF-4BC9-A399-31F00B18A6B6}" destId="{6D3CF6F1-6E6A-6A4B-A7F7-19020EDE4E35}" srcOrd="0" destOrd="0" presId="urn:microsoft.com/office/officeart/2005/8/layout/default"/>
    <dgm:cxn modelId="{E466B529-6EE3-DE4A-B4BA-409B17E09715}" type="presOf" srcId="{266AC503-1C80-4946-A4BB-C2FC68897596}" destId="{FBEEFBEC-DEB4-FA42-9E85-84195180347C}" srcOrd="0" destOrd="0" presId="urn:microsoft.com/office/officeart/2005/8/layout/default"/>
    <dgm:cxn modelId="{6115783C-1CD5-5146-AF8F-0E27C0594122}" type="presOf" srcId="{F6A143A9-68BF-4D04-86E8-ED20C857BA4D}" destId="{D9C42965-217F-3F43-A540-860FEC5C1D8C}" srcOrd="0" destOrd="0" presId="urn:microsoft.com/office/officeart/2005/8/layout/default"/>
    <dgm:cxn modelId="{65119354-9EDD-459F-9FBC-DEB6913F570B}" srcId="{F1DCBA02-ECBA-4F50-B443-562F1553D319}" destId="{F6A143A9-68BF-4D04-86E8-ED20C857BA4D}" srcOrd="7" destOrd="0" parTransId="{816E7947-D96B-4A3F-8552-3AC9EC54D79F}" sibTransId="{66B1B344-79C7-4902-8A69-AFDA23BF69CE}"/>
    <dgm:cxn modelId="{185FF462-2B59-4C04-8403-D4B2335224F4}" srcId="{F1DCBA02-ECBA-4F50-B443-562F1553D319}" destId="{704897FE-29F5-499A-97B7-8B9506928D67}" srcOrd="8" destOrd="0" parTransId="{C854072E-E1E1-456E-87DB-07F707A899C8}" sibTransId="{F3D2F894-9DE5-4DAF-ADDE-D2B4A1CC13D9}"/>
    <dgm:cxn modelId="{A475F57C-889E-4544-916E-EA63840AAFD3}" type="presOf" srcId="{F3D4DB31-0BE4-4C41-96FB-D693A19F2535}" destId="{961294F0-D3A3-2E4B-B929-DBA1301F8B2C}" srcOrd="0" destOrd="0" presId="urn:microsoft.com/office/officeart/2005/8/layout/default"/>
    <dgm:cxn modelId="{C2EBB37F-9C7C-4F44-B184-84372C7B9A38}" srcId="{F1DCBA02-ECBA-4F50-B443-562F1553D319}" destId="{58B0C62A-E2DB-41B2-99FA-1778F18F2FA5}" srcOrd="0" destOrd="0" parTransId="{56157282-6A37-4B8B-90A9-1E51CA85EDC8}" sibTransId="{75722B64-B946-47B4-8D93-590FA3380E75}"/>
    <dgm:cxn modelId="{04AD6396-6F15-534D-8760-9D231D8F2E8B}" type="presOf" srcId="{F1DCBA02-ECBA-4F50-B443-562F1553D319}" destId="{22DA7BA9-9216-5745-91CC-C5C68438B9F6}" srcOrd="0" destOrd="0" presId="urn:microsoft.com/office/officeart/2005/8/layout/default"/>
    <dgm:cxn modelId="{F1D50097-2C0F-4B78-861C-F5F54E2280AE}" srcId="{F1DCBA02-ECBA-4F50-B443-562F1553D319}" destId="{17FEC758-33C7-417E-A68A-106E62DFD23F}" srcOrd="9" destOrd="0" parTransId="{EC073C4A-9C41-444D-9D73-A0754BC4C8E2}" sibTransId="{803592C7-4E16-40CD-AB36-35F3004E6F32}"/>
    <dgm:cxn modelId="{09A680B7-A87C-4821-8CC0-7010C37D090B}" srcId="{F1DCBA02-ECBA-4F50-B443-562F1553D319}" destId="{4E84A1CF-C12B-48E0-9C16-B3AB9610FF10}" srcOrd="2" destOrd="0" parTransId="{45769253-6555-4BCD-B112-09A46AB79780}" sibTransId="{89C3479A-62DC-4334-855F-DC2C480584EA}"/>
    <dgm:cxn modelId="{89369FD5-B411-5F47-B3DA-431A13664826}" type="presOf" srcId="{70B5BD16-92C6-439A-9256-B289C4454532}" destId="{54EE5855-5BD3-8441-B47A-B5456FA5027C}" srcOrd="0" destOrd="0" presId="urn:microsoft.com/office/officeart/2005/8/layout/default"/>
    <dgm:cxn modelId="{7EDF54DC-799E-4E38-BAD0-5929A8688EBB}" srcId="{F1DCBA02-ECBA-4F50-B443-562F1553D319}" destId="{D8809592-08FF-4BC9-A399-31F00B18A6B6}" srcOrd="5" destOrd="0" parTransId="{2C0252FC-3F72-41DD-8E9D-6FB78A30C075}" sibTransId="{942B252D-46BE-4B17-88AE-40C68697B296}"/>
    <dgm:cxn modelId="{654D88E1-577F-1B4B-A46C-849067715042}" type="presOf" srcId="{4E84A1CF-C12B-48E0-9C16-B3AB9610FF10}" destId="{966A325B-BCB5-F844-A995-7537602612E1}" srcOrd="0" destOrd="0" presId="urn:microsoft.com/office/officeart/2005/8/layout/default"/>
    <dgm:cxn modelId="{5DE44FE5-94EE-D940-8249-4D2A73E47BB8}" type="presOf" srcId="{17FEC758-33C7-417E-A68A-106E62DFD23F}" destId="{F52E0C18-7441-D247-B881-AC7558A327C9}" srcOrd="0" destOrd="0" presId="urn:microsoft.com/office/officeart/2005/8/layout/default"/>
    <dgm:cxn modelId="{01C332E8-C39E-4725-8C64-5FBA509A1648}" srcId="{F1DCBA02-ECBA-4F50-B443-562F1553D319}" destId="{474336BB-2F64-48BD-8A8F-A07518D46B42}" srcOrd="1" destOrd="0" parTransId="{25DBCD2E-AB78-4212-9E0D-7D9894326E58}" sibTransId="{12317F0C-9A78-452C-87C0-E5B738C50C13}"/>
    <dgm:cxn modelId="{FCAC87E9-B625-46E5-A2A2-CD4DD572610D}" srcId="{F1DCBA02-ECBA-4F50-B443-562F1553D319}" destId="{266AC503-1C80-4946-A4BB-C2FC68897596}" srcOrd="6" destOrd="0" parTransId="{31D765BA-4B53-41F6-B48A-29DCCFE15E52}" sibTransId="{120DAEC3-F7DD-4AB4-AC07-3D16232CFFD4}"/>
    <dgm:cxn modelId="{F0D8D5EB-0734-41CA-BEE9-40AD1F9CDD1A}" srcId="{F1DCBA02-ECBA-4F50-B443-562F1553D319}" destId="{70B5BD16-92C6-439A-9256-B289C4454532}" srcOrd="4" destOrd="0" parTransId="{E0D75567-6AAE-4A0D-B0AD-7F6DC20842D8}" sibTransId="{7A2F5DBE-020A-46B4-99CA-43CFFD60F52F}"/>
    <dgm:cxn modelId="{1947174B-B9C7-B648-95A0-3077B77B6DD0}" type="presParOf" srcId="{22DA7BA9-9216-5745-91CC-C5C68438B9F6}" destId="{D46C2054-42E1-9C45-8F5F-812CEB44157E}" srcOrd="0" destOrd="0" presId="urn:microsoft.com/office/officeart/2005/8/layout/default"/>
    <dgm:cxn modelId="{C3CC941E-F6B6-B740-816D-A00413770802}" type="presParOf" srcId="{22DA7BA9-9216-5745-91CC-C5C68438B9F6}" destId="{1EAFAB27-9002-1E41-B95B-8D20D2BF73ED}" srcOrd="1" destOrd="0" presId="urn:microsoft.com/office/officeart/2005/8/layout/default"/>
    <dgm:cxn modelId="{A3DD526D-68DB-0348-9E34-0A258CD74196}" type="presParOf" srcId="{22DA7BA9-9216-5745-91CC-C5C68438B9F6}" destId="{A8DA7C3D-0F22-D744-BC71-DA451729BDF3}" srcOrd="2" destOrd="0" presId="urn:microsoft.com/office/officeart/2005/8/layout/default"/>
    <dgm:cxn modelId="{5F44DE84-65B1-064E-882E-06DF1FE30A08}" type="presParOf" srcId="{22DA7BA9-9216-5745-91CC-C5C68438B9F6}" destId="{99386C4B-D6A2-974D-9C15-0178A33C833F}" srcOrd="3" destOrd="0" presId="urn:microsoft.com/office/officeart/2005/8/layout/default"/>
    <dgm:cxn modelId="{CC28C3B6-2FD4-4F4A-A578-A817BFD712DB}" type="presParOf" srcId="{22DA7BA9-9216-5745-91CC-C5C68438B9F6}" destId="{966A325B-BCB5-F844-A995-7537602612E1}" srcOrd="4" destOrd="0" presId="urn:microsoft.com/office/officeart/2005/8/layout/default"/>
    <dgm:cxn modelId="{90C37154-1896-3D43-92CB-FAAB67F329A6}" type="presParOf" srcId="{22DA7BA9-9216-5745-91CC-C5C68438B9F6}" destId="{BEB2E79E-04AD-0A48-8640-C3A69A6565B8}" srcOrd="5" destOrd="0" presId="urn:microsoft.com/office/officeart/2005/8/layout/default"/>
    <dgm:cxn modelId="{88020C74-0D38-824F-B0AC-F797213AD082}" type="presParOf" srcId="{22DA7BA9-9216-5745-91CC-C5C68438B9F6}" destId="{961294F0-D3A3-2E4B-B929-DBA1301F8B2C}" srcOrd="6" destOrd="0" presId="urn:microsoft.com/office/officeart/2005/8/layout/default"/>
    <dgm:cxn modelId="{FFF8131D-D041-EF41-B277-3F1E058354D0}" type="presParOf" srcId="{22DA7BA9-9216-5745-91CC-C5C68438B9F6}" destId="{524429A1-EB2A-8E40-84DE-522A1661B484}" srcOrd="7" destOrd="0" presId="urn:microsoft.com/office/officeart/2005/8/layout/default"/>
    <dgm:cxn modelId="{EFC3462F-C74F-1945-8F09-39E2A1199290}" type="presParOf" srcId="{22DA7BA9-9216-5745-91CC-C5C68438B9F6}" destId="{54EE5855-5BD3-8441-B47A-B5456FA5027C}" srcOrd="8" destOrd="0" presId="urn:microsoft.com/office/officeart/2005/8/layout/default"/>
    <dgm:cxn modelId="{85AD0B76-545D-3E4B-BEC8-ED88DBFAA939}" type="presParOf" srcId="{22DA7BA9-9216-5745-91CC-C5C68438B9F6}" destId="{0CAC6F6B-E3A9-1D46-83CE-FA04439165D5}" srcOrd="9" destOrd="0" presId="urn:microsoft.com/office/officeart/2005/8/layout/default"/>
    <dgm:cxn modelId="{E65FA5DC-8A39-CA47-AE40-26DD2B21A841}" type="presParOf" srcId="{22DA7BA9-9216-5745-91CC-C5C68438B9F6}" destId="{6D3CF6F1-6E6A-6A4B-A7F7-19020EDE4E35}" srcOrd="10" destOrd="0" presId="urn:microsoft.com/office/officeart/2005/8/layout/default"/>
    <dgm:cxn modelId="{159493D7-B33A-2C49-9726-DE56B570212C}" type="presParOf" srcId="{22DA7BA9-9216-5745-91CC-C5C68438B9F6}" destId="{38FAF705-F6CC-5844-8429-F318AB2CD997}" srcOrd="11" destOrd="0" presId="urn:microsoft.com/office/officeart/2005/8/layout/default"/>
    <dgm:cxn modelId="{64D643A6-BB11-2244-8B38-DD76AA8D067C}" type="presParOf" srcId="{22DA7BA9-9216-5745-91CC-C5C68438B9F6}" destId="{FBEEFBEC-DEB4-FA42-9E85-84195180347C}" srcOrd="12" destOrd="0" presId="urn:microsoft.com/office/officeart/2005/8/layout/default"/>
    <dgm:cxn modelId="{EAB957CF-2858-2040-A4E6-8FFD8D14A27B}" type="presParOf" srcId="{22DA7BA9-9216-5745-91CC-C5C68438B9F6}" destId="{FD34CCBA-F8C7-644C-9D9B-BBFBDD21BD0E}" srcOrd="13" destOrd="0" presId="urn:microsoft.com/office/officeart/2005/8/layout/default"/>
    <dgm:cxn modelId="{122E1162-88AC-284D-97C3-2D8B806BD7BF}" type="presParOf" srcId="{22DA7BA9-9216-5745-91CC-C5C68438B9F6}" destId="{D9C42965-217F-3F43-A540-860FEC5C1D8C}" srcOrd="14" destOrd="0" presId="urn:microsoft.com/office/officeart/2005/8/layout/default"/>
    <dgm:cxn modelId="{2E13960A-0A7A-8A4B-80A5-76DEC3457928}" type="presParOf" srcId="{22DA7BA9-9216-5745-91CC-C5C68438B9F6}" destId="{CFCBEFD0-A631-8A4A-BD34-2C3EE98D4278}" srcOrd="15" destOrd="0" presId="urn:microsoft.com/office/officeart/2005/8/layout/default"/>
    <dgm:cxn modelId="{271C6E36-9422-C94B-A32E-1DD01701CC34}" type="presParOf" srcId="{22DA7BA9-9216-5745-91CC-C5C68438B9F6}" destId="{2B70DD40-5DA3-9240-B3E6-455AB1DA0090}" srcOrd="16" destOrd="0" presId="urn:microsoft.com/office/officeart/2005/8/layout/default"/>
    <dgm:cxn modelId="{3A642C0F-3C69-7744-8ECE-620F3D024C93}" type="presParOf" srcId="{22DA7BA9-9216-5745-91CC-C5C68438B9F6}" destId="{E9345D77-D0AB-814D-8066-B6F78AE7DAF0}" srcOrd="17" destOrd="0" presId="urn:microsoft.com/office/officeart/2005/8/layout/default"/>
    <dgm:cxn modelId="{6F12C498-57E5-8C44-B146-0A0708D18807}" type="presParOf" srcId="{22DA7BA9-9216-5745-91CC-C5C68438B9F6}" destId="{F52E0C18-7441-D247-B881-AC7558A327C9}"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C8AEF0-0AAE-4662-9EA9-12EC6F2DB94C}"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15D1F56B-2AC9-4DB1-8039-6292FB1BB07C}">
      <dgm:prSet/>
      <dgm:spPr>
        <a:solidFill>
          <a:srgbClr val="FF0000"/>
        </a:solidFill>
      </dgm:spPr>
      <dgm:t>
        <a:bodyPr/>
        <a:lstStyle/>
        <a:p>
          <a:r>
            <a:rPr lang="en-GB" dirty="0"/>
            <a:t>STRENGTHS:  There are a lot of Romanian people and other people with different backgrounds that work a lot and do not have time to cook. </a:t>
          </a:r>
          <a:endParaRPr lang="en-US" dirty="0"/>
        </a:p>
      </dgm:t>
    </dgm:pt>
    <dgm:pt modelId="{AE0BA194-DA40-40C4-AF9F-04FCD6EA7C50}" type="parTrans" cxnId="{CDAB6435-CB38-45B0-819C-59320D822CB6}">
      <dgm:prSet/>
      <dgm:spPr/>
      <dgm:t>
        <a:bodyPr/>
        <a:lstStyle/>
        <a:p>
          <a:endParaRPr lang="en-US"/>
        </a:p>
      </dgm:t>
    </dgm:pt>
    <dgm:pt modelId="{298AF00E-B1CB-46C6-91CF-89A69A865532}" type="sibTrans" cxnId="{CDAB6435-CB38-45B0-819C-59320D822CB6}">
      <dgm:prSet/>
      <dgm:spPr/>
      <dgm:t>
        <a:bodyPr/>
        <a:lstStyle/>
        <a:p>
          <a:endParaRPr lang="en-US"/>
        </a:p>
      </dgm:t>
    </dgm:pt>
    <dgm:pt modelId="{82383559-7B4E-44DC-B8F8-528A4BC3D5E6}">
      <dgm:prSet/>
      <dgm:spPr>
        <a:solidFill>
          <a:srgbClr val="00B050"/>
        </a:solidFill>
      </dgm:spPr>
      <dgm:t>
        <a:bodyPr/>
        <a:lstStyle/>
        <a:p>
          <a:r>
            <a:rPr lang="en-GB" dirty="0"/>
            <a:t>WEAKNESSES: Some people do not want to pay for something they can also cook at home</a:t>
          </a:r>
          <a:endParaRPr lang="en-US" dirty="0"/>
        </a:p>
      </dgm:t>
    </dgm:pt>
    <dgm:pt modelId="{A9223F7C-EA84-4BF0-B938-AED1F7EB71CD}" type="parTrans" cxnId="{756890B7-7F65-4894-A94C-CDCE183C42B0}">
      <dgm:prSet/>
      <dgm:spPr/>
      <dgm:t>
        <a:bodyPr/>
        <a:lstStyle/>
        <a:p>
          <a:endParaRPr lang="en-US"/>
        </a:p>
      </dgm:t>
    </dgm:pt>
    <dgm:pt modelId="{D98541AA-EE12-4999-80AF-A2B87FEB88D7}" type="sibTrans" cxnId="{756890B7-7F65-4894-A94C-CDCE183C42B0}">
      <dgm:prSet/>
      <dgm:spPr/>
      <dgm:t>
        <a:bodyPr/>
        <a:lstStyle/>
        <a:p>
          <a:endParaRPr lang="en-US"/>
        </a:p>
      </dgm:t>
    </dgm:pt>
    <dgm:pt modelId="{601E70E0-F9A2-47BA-97BB-A5E6ADC095DD}">
      <dgm:prSet/>
      <dgm:spPr>
        <a:solidFill>
          <a:schemeClr val="tx2">
            <a:lumMod val="50000"/>
            <a:lumOff val="50000"/>
          </a:schemeClr>
        </a:solidFill>
      </dgm:spPr>
      <dgm:t>
        <a:bodyPr/>
        <a:lstStyle/>
        <a:p>
          <a:r>
            <a:rPr lang="en-GB" dirty="0"/>
            <a:t>OPPORTUNITES: Invest into different services and products which to keep attracting new customers all the time</a:t>
          </a:r>
          <a:endParaRPr lang="en-US" dirty="0"/>
        </a:p>
      </dgm:t>
    </dgm:pt>
    <dgm:pt modelId="{E90D5CE0-8B36-4D4E-ACE6-54C566936523}" type="parTrans" cxnId="{106FB545-F53A-4DE7-93FF-79B570453E68}">
      <dgm:prSet/>
      <dgm:spPr/>
      <dgm:t>
        <a:bodyPr/>
        <a:lstStyle/>
        <a:p>
          <a:endParaRPr lang="en-US"/>
        </a:p>
      </dgm:t>
    </dgm:pt>
    <dgm:pt modelId="{987B6E93-06FC-4437-B81D-2811CF309756}" type="sibTrans" cxnId="{106FB545-F53A-4DE7-93FF-79B570453E68}">
      <dgm:prSet/>
      <dgm:spPr/>
      <dgm:t>
        <a:bodyPr/>
        <a:lstStyle/>
        <a:p>
          <a:endParaRPr lang="en-US"/>
        </a:p>
      </dgm:t>
    </dgm:pt>
    <dgm:pt modelId="{0BD2FC33-0503-433C-BD0C-C6A8ED7E7476}">
      <dgm:prSet/>
      <dgm:spPr>
        <a:solidFill>
          <a:schemeClr val="tx2">
            <a:lumMod val="75000"/>
            <a:lumOff val="25000"/>
          </a:schemeClr>
        </a:solidFill>
      </dgm:spPr>
      <dgm:t>
        <a:bodyPr/>
        <a:lstStyle/>
        <a:p>
          <a:r>
            <a:rPr lang="en-GB" dirty="0"/>
            <a:t>THREATHS:  The running costs are at the moment very high, and it will be difficult at the beginning to keep everything under control</a:t>
          </a:r>
          <a:endParaRPr lang="en-US" dirty="0"/>
        </a:p>
      </dgm:t>
    </dgm:pt>
    <dgm:pt modelId="{B91F05AD-D96E-4B15-886B-2181F862128D}" type="parTrans" cxnId="{C538C35D-F873-4F2C-B27F-08AC92513ED5}">
      <dgm:prSet/>
      <dgm:spPr/>
      <dgm:t>
        <a:bodyPr/>
        <a:lstStyle/>
        <a:p>
          <a:endParaRPr lang="en-US"/>
        </a:p>
      </dgm:t>
    </dgm:pt>
    <dgm:pt modelId="{1C772EE7-86A1-47F5-BC6C-C4B2E8AB4A0A}" type="sibTrans" cxnId="{C538C35D-F873-4F2C-B27F-08AC92513ED5}">
      <dgm:prSet/>
      <dgm:spPr/>
      <dgm:t>
        <a:bodyPr/>
        <a:lstStyle/>
        <a:p>
          <a:endParaRPr lang="en-US"/>
        </a:p>
      </dgm:t>
    </dgm:pt>
    <dgm:pt modelId="{9D46756D-529C-0147-B889-2FC86CFF8C90}" type="pres">
      <dgm:prSet presAssocID="{EFC8AEF0-0AAE-4662-9EA9-12EC6F2DB94C}" presName="matrix" presStyleCnt="0">
        <dgm:presLayoutVars>
          <dgm:chMax val="1"/>
          <dgm:dir/>
          <dgm:resizeHandles val="exact"/>
        </dgm:presLayoutVars>
      </dgm:prSet>
      <dgm:spPr/>
    </dgm:pt>
    <dgm:pt modelId="{954EAB5A-8DFB-9C40-A914-B3328033A808}" type="pres">
      <dgm:prSet presAssocID="{EFC8AEF0-0AAE-4662-9EA9-12EC6F2DB94C}" presName="diamond" presStyleLbl="bgShp" presStyleIdx="0" presStyleCnt="1" custScaleX="142639"/>
      <dgm:spPr/>
    </dgm:pt>
    <dgm:pt modelId="{A3775DF8-1E6C-2D4E-9115-CA8CE91D8612}" type="pres">
      <dgm:prSet presAssocID="{EFC8AEF0-0AAE-4662-9EA9-12EC6F2DB94C}" presName="quad1" presStyleLbl="node1" presStyleIdx="0" presStyleCnt="4" custScaleX="131250" custScaleY="113717" custLinFactNeighborX="-24115" custLinFactNeighborY="126">
        <dgm:presLayoutVars>
          <dgm:chMax val="0"/>
          <dgm:chPref val="0"/>
          <dgm:bulletEnabled val="1"/>
        </dgm:presLayoutVars>
      </dgm:prSet>
      <dgm:spPr/>
    </dgm:pt>
    <dgm:pt modelId="{3B1347E4-5F46-4E41-9813-CC59EA4147EA}" type="pres">
      <dgm:prSet presAssocID="{EFC8AEF0-0AAE-4662-9EA9-12EC6F2DB94C}" presName="quad2" presStyleLbl="node1" presStyleIdx="1" presStyleCnt="4" custScaleX="125195" custScaleY="113465" custLinFactNeighborX="10991" custLinFactNeighborY="-6307">
        <dgm:presLayoutVars>
          <dgm:chMax val="0"/>
          <dgm:chPref val="0"/>
          <dgm:bulletEnabled val="1"/>
        </dgm:presLayoutVars>
      </dgm:prSet>
      <dgm:spPr/>
    </dgm:pt>
    <dgm:pt modelId="{924DEC56-3A7B-794D-94D3-D8B77A2B5E6C}" type="pres">
      <dgm:prSet presAssocID="{EFC8AEF0-0AAE-4662-9EA9-12EC6F2DB94C}" presName="quad3" presStyleLbl="node1" presStyleIdx="2" presStyleCnt="4" custScaleX="128779" custScaleY="100511" custLinFactNeighborX="-25321" custLinFactNeighborY="7971">
        <dgm:presLayoutVars>
          <dgm:chMax val="0"/>
          <dgm:chPref val="0"/>
          <dgm:bulletEnabled val="1"/>
        </dgm:presLayoutVars>
      </dgm:prSet>
      <dgm:spPr/>
    </dgm:pt>
    <dgm:pt modelId="{A728DA66-961C-C04C-8237-03C55A495E65}" type="pres">
      <dgm:prSet presAssocID="{EFC8AEF0-0AAE-4662-9EA9-12EC6F2DB94C}" presName="quad4" presStyleLbl="node1" presStyleIdx="3" presStyleCnt="4" custScaleX="125167" custScaleY="104719" custLinFactNeighborX="13739" custLinFactNeighborY="5348">
        <dgm:presLayoutVars>
          <dgm:chMax val="0"/>
          <dgm:chPref val="0"/>
          <dgm:bulletEnabled val="1"/>
        </dgm:presLayoutVars>
      </dgm:prSet>
      <dgm:spPr/>
    </dgm:pt>
  </dgm:ptLst>
  <dgm:cxnLst>
    <dgm:cxn modelId="{6C9E8602-D1D3-5C44-9E85-C17C1D74DC77}" type="presOf" srcId="{15D1F56B-2AC9-4DB1-8039-6292FB1BB07C}" destId="{A3775DF8-1E6C-2D4E-9115-CA8CE91D8612}" srcOrd="0" destOrd="0" presId="urn:microsoft.com/office/officeart/2005/8/layout/matrix3"/>
    <dgm:cxn modelId="{381C0D22-DFB1-4149-9920-2FF413BB9F7C}" type="presOf" srcId="{601E70E0-F9A2-47BA-97BB-A5E6ADC095DD}" destId="{924DEC56-3A7B-794D-94D3-D8B77A2B5E6C}" srcOrd="0" destOrd="0" presId="urn:microsoft.com/office/officeart/2005/8/layout/matrix3"/>
    <dgm:cxn modelId="{CDAB6435-CB38-45B0-819C-59320D822CB6}" srcId="{EFC8AEF0-0AAE-4662-9EA9-12EC6F2DB94C}" destId="{15D1F56B-2AC9-4DB1-8039-6292FB1BB07C}" srcOrd="0" destOrd="0" parTransId="{AE0BA194-DA40-40C4-AF9F-04FCD6EA7C50}" sibTransId="{298AF00E-B1CB-46C6-91CF-89A69A865532}"/>
    <dgm:cxn modelId="{106FB545-F53A-4DE7-93FF-79B570453E68}" srcId="{EFC8AEF0-0AAE-4662-9EA9-12EC6F2DB94C}" destId="{601E70E0-F9A2-47BA-97BB-A5E6ADC095DD}" srcOrd="2" destOrd="0" parTransId="{E90D5CE0-8B36-4D4E-ACE6-54C566936523}" sibTransId="{987B6E93-06FC-4437-B81D-2811CF309756}"/>
    <dgm:cxn modelId="{C538C35D-F873-4F2C-B27F-08AC92513ED5}" srcId="{EFC8AEF0-0AAE-4662-9EA9-12EC6F2DB94C}" destId="{0BD2FC33-0503-433C-BD0C-C6A8ED7E7476}" srcOrd="3" destOrd="0" parTransId="{B91F05AD-D96E-4B15-886B-2181F862128D}" sibTransId="{1C772EE7-86A1-47F5-BC6C-C4B2E8AB4A0A}"/>
    <dgm:cxn modelId="{756890B7-7F65-4894-A94C-CDCE183C42B0}" srcId="{EFC8AEF0-0AAE-4662-9EA9-12EC6F2DB94C}" destId="{82383559-7B4E-44DC-B8F8-528A4BC3D5E6}" srcOrd="1" destOrd="0" parTransId="{A9223F7C-EA84-4BF0-B938-AED1F7EB71CD}" sibTransId="{D98541AA-EE12-4999-80AF-A2B87FEB88D7}"/>
    <dgm:cxn modelId="{663AEAD5-0438-5941-9504-3AB98FEDEDC0}" type="presOf" srcId="{EFC8AEF0-0AAE-4662-9EA9-12EC6F2DB94C}" destId="{9D46756D-529C-0147-B889-2FC86CFF8C90}" srcOrd="0" destOrd="0" presId="urn:microsoft.com/office/officeart/2005/8/layout/matrix3"/>
    <dgm:cxn modelId="{6420C0E0-5C0B-834B-AA9F-F1E77715C189}" type="presOf" srcId="{82383559-7B4E-44DC-B8F8-528A4BC3D5E6}" destId="{3B1347E4-5F46-4E41-9813-CC59EA4147EA}" srcOrd="0" destOrd="0" presId="urn:microsoft.com/office/officeart/2005/8/layout/matrix3"/>
    <dgm:cxn modelId="{305338E6-DEF0-0548-82E3-0E1E023525E5}" type="presOf" srcId="{0BD2FC33-0503-433C-BD0C-C6A8ED7E7476}" destId="{A728DA66-961C-C04C-8237-03C55A495E65}" srcOrd="0" destOrd="0" presId="urn:microsoft.com/office/officeart/2005/8/layout/matrix3"/>
    <dgm:cxn modelId="{C44E5E69-BEB2-BF49-9E1A-EEE50A47FC98}" type="presParOf" srcId="{9D46756D-529C-0147-B889-2FC86CFF8C90}" destId="{954EAB5A-8DFB-9C40-A914-B3328033A808}" srcOrd="0" destOrd="0" presId="urn:microsoft.com/office/officeart/2005/8/layout/matrix3"/>
    <dgm:cxn modelId="{CFB37165-CA88-8844-AFCE-1EF34DDA3A82}" type="presParOf" srcId="{9D46756D-529C-0147-B889-2FC86CFF8C90}" destId="{A3775DF8-1E6C-2D4E-9115-CA8CE91D8612}" srcOrd="1" destOrd="0" presId="urn:microsoft.com/office/officeart/2005/8/layout/matrix3"/>
    <dgm:cxn modelId="{0615C4E2-B10B-5347-943F-11123BB2F23C}" type="presParOf" srcId="{9D46756D-529C-0147-B889-2FC86CFF8C90}" destId="{3B1347E4-5F46-4E41-9813-CC59EA4147EA}" srcOrd="2" destOrd="0" presId="urn:microsoft.com/office/officeart/2005/8/layout/matrix3"/>
    <dgm:cxn modelId="{92FACDED-E52A-284D-B8C0-8CE4B870891E}" type="presParOf" srcId="{9D46756D-529C-0147-B889-2FC86CFF8C90}" destId="{924DEC56-3A7B-794D-94D3-D8B77A2B5E6C}" srcOrd="3" destOrd="0" presId="urn:microsoft.com/office/officeart/2005/8/layout/matrix3"/>
    <dgm:cxn modelId="{57D060B1-EBF3-BB4E-A71B-9B1AA9DD0777}" type="presParOf" srcId="{9D46756D-529C-0147-B889-2FC86CFF8C90}" destId="{A728DA66-961C-C04C-8237-03C55A495E6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2D862F-A566-480A-8300-A25FEF7E3EF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AD2F6F0-01C0-41B1-A045-1BA78EE45AA5}">
      <dgm:prSet/>
      <dgm:spPr/>
      <dgm:t>
        <a:bodyPr/>
        <a:lstStyle/>
        <a:p>
          <a:r>
            <a:rPr lang="en-GB"/>
            <a:t>POLITICAL FACTORS: Brexit and other political decisions reduced the number of foreign people</a:t>
          </a:r>
          <a:endParaRPr lang="en-US"/>
        </a:p>
      </dgm:t>
    </dgm:pt>
    <dgm:pt modelId="{87430DF8-7E0D-41DC-B0D4-5FA47E7B0D00}" type="parTrans" cxnId="{C3D408BE-9E22-4590-B0ED-AF8AC11EC070}">
      <dgm:prSet/>
      <dgm:spPr/>
      <dgm:t>
        <a:bodyPr/>
        <a:lstStyle/>
        <a:p>
          <a:endParaRPr lang="en-US"/>
        </a:p>
      </dgm:t>
    </dgm:pt>
    <dgm:pt modelId="{BB17B2A9-CC19-413C-9FD2-A7198D4976E5}" type="sibTrans" cxnId="{C3D408BE-9E22-4590-B0ED-AF8AC11EC070}">
      <dgm:prSet/>
      <dgm:spPr/>
      <dgm:t>
        <a:bodyPr/>
        <a:lstStyle/>
        <a:p>
          <a:endParaRPr lang="en-US"/>
        </a:p>
      </dgm:t>
    </dgm:pt>
    <dgm:pt modelId="{93AE18FD-DA14-4A43-A359-45E3880D6D9E}">
      <dgm:prSet/>
      <dgm:spPr/>
      <dgm:t>
        <a:bodyPr/>
        <a:lstStyle/>
        <a:p>
          <a:r>
            <a:rPr lang="en-GB"/>
            <a:t>ECONOMIC FACTORS: The current taxes and expenses that are available for energy and raw materials</a:t>
          </a:r>
          <a:endParaRPr lang="en-US"/>
        </a:p>
      </dgm:t>
    </dgm:pt>
    <dgm:pt modelId="{F7D393AE-294B-412D-8C3F-000323693BB2}" type="parTrans" cxnId="{931239FC-4467-4AEC-B41A-7ADC1C0928A1}">
      <dgm:prSet/>
      <dgm:spPr/>
      <dgm:t>
        <a:bodyPr/>
        <a:lstStyle/>
        <a:p>
          <a:endParaRPr lang="en-US"/>
        </a:p>
      </dgm:t>
    </dgm:pt>
    <dgm:pt modelId="{B5D6FB49-CDC6-41B5-92DA-46C48520C1AB}" type="sibTrans" cxnId="{931239FC-4467-4AEC-B41A-7ADC1C0928A1}">
      <dgm:prSet/>
      <dgm:spPr/>
      <dgm:t>
        <a:bodyPr/>
        <a:lstStyle/>
        <a:p>
          <a:endParaRPr lang="en-US"/>
        </a:p>
      </dgm:t>
    </dgm:pt>
    <dgm:pt modelId="{5D3F1543-599E-4CFA-99D0-B9C0EE3B419B}">
      <dgm:prSet/>
      <dgm:spPr/>
      <dgm:t>
        <a:bodyPr/>
        <a:lstStyle/>
        <a:p>
          <a:r>
            <a:rPr lang="en-GB"/>
            <a:t>SOCIAL FACTORS: People’s preferences differ from one person to another </a:t>
          </a:r>
          <a:endParaRPr lang="en-US"/>
        </a:p>
      </dgm:t>
    </dgm:pt>
    <dgm:pt modelId="{94433C52-337E-481B-A8CB-8DDCF86EC379}" type="parTrans" cxnId="{046B2C92-4A5A-4473-ABFF-B64F827668EC}">
      <dgm:prSet/>
      <dgm:spPr/>
      <dgm:t>
        <a:bodyPr/>
        <a:lstStyle/>
        <a:p>
          <a:endParaRPr lang="en-US"/>
        </a:p>
      </dgm:t>
    </dgm:pt>
    <dgm:pt modelId="{C6DA0E63-7F53-4903-BF24-35BA60EC1822}" type="sibTrans" cxnId="{046B2C92-4A5A-4473-ABFF-B64F827668EC}">
      <dgm:prSet/>
      <dgm:spPr/>
      <dgm:t>
        <a:bodyPr/>
        <a:lstStyle/>
        <a:p>
          <a:endParaRPr lang="en-US"/>
        </a:p>
      </dgm:t>
    </dgm:pt>
    <dgm:pt modelId="{08B2C0B6-7816-44E4-8C86-E23456C1DA0C}">
      <dgm:prSet/>
      <dgm:spPr/>
      <dgm:t>
        <a:bodyPr/>
        <a:lstStyle/>
        <a:p>
          <a:r>
            <a:rPr lang="en-GB"/>
            <a:t>TECHNOLOGICAL FACTORS:  There are different machineries that are needed to be able to increase the rapidity of doing the products. </a:t>
          </a:r>
          <a:endParaRPr lang="en-US"/>
        </a:p>
      </dgm:t>
    </dgm:pt>
    <dgm:pt modelId="{62B997DE-646F-438E-A879-00C3D1AF16C2}" type="parTrans" cxnId="{E53B657B-C468-4E4D-8BE3-8F82554E4582}">
      <dgm:prSet/>
      <dgm:spPr/>
      <dgm:t>
        <a:bodyPr/>
        <a:lstStyle/>
        <a:p>
          <a:endParaRPr lang="en-US"/>
        </a:p>
      </dgm:t>
    </dgm:pt>
    <dgm:pt modelId="{06938E6C-250B-4A0B-9A4C-9C0B1FF3967D}" type="sibTrans" cxnId="{E53B657B-C468-4E4D-8BE3-8F82554E4582}">
      <dgm:prSet/>
      <dgm:spPr/>
      <dgm:t>
        <a:bodyPr/>
        <a:lstStyle/>
        <a:p>
          <a:endParaRPr lang="en-US"/>
        </a:p>
      </dgm:t>
    </dgm:pt>
    <dgm:pt modelId="{442D272E-3159-44D3-9A0E-E4199945DFE3}">
      <dgm:prSet/>
      <dgm:spPr/>
      <dgm:t>
        <a:bodyPr/>
        <a:lstStyle/>
        <a:p>
          <a:r>
            <a:rPr lang="en-GB"/>
            <a:t>LEGAL FACTORS: There are legal requirements such as health and safety, food hygiene, etc.</a:t>
          </a:r>
          <a:endParaRPr lang="en-US"/>
        </a:p>
      </dgm:t>
    </dgm:pt>
    <dgm:pt modelId="{363788C1-342E-4E17-98B6-B35F6D1517D7}" type="parTrans" cxnId="{94E79A5A-2C35-445A-8DF0-C0E1A3347F1B}">
      <dgm:prSet/>
      <dgm:spPr/>
      <dgm:t>
        <a:bodyPr/>
        <a:lstStyle/>
        <a:p>
          <a:endParaRPr lang="en-US"/>
        </a:p>
      </dgm:t>
    </dgm:pt>
    <dgm:pt modelId="{3AC51599-ACFC-4ECC-8609-67741F460099}" type="sibTrans" cxnId="{94E79A5A-2C35-445A-8DF0-C0E1A3347F1B}">
      <dgm:prSet/>
      <dgm:spPr/>
      <dgm:t>
        <a:bodyPr/>
        <a:lstStyle/>
        <a:p>
          <a:endParaRPr lang="en-US"/>
        </a:p>
      </dgm:t>
    </dgm:pt>
    <dgm:pt modelId="{6C24A9B0-9423-4F72-B6A6-1AA421430480}">
      <dgm:prSet/>
      <dgm:spPr/>
      <dgm:t>
        <a:bodyPr/>
        <a:lstStyle/>
        <a:p>
          <a:r>
            <a:rPr lang="en-GB"/>
            <a:t>ENVIRONMENT FACTORS: Using sustainable packages such as paper cups for soups. </a:t>
          </a:r>
          <a:endParaRPr lang="en-US"/>
        </a:p>
      </dgm:t>
    </dgm:pt>
    <dgm:pt modelId="{506D6D57-FF64-40D7-B7FE-9DEF24DBADA8}" type="parTrans" cxnId="{21C55E33-8541-4A82-91BA-7BF2A5703CC8}">
      <dgm:prSet/>
      <dgm:spPr/>
      <dgm:t>
        <a:bodyPr/>
        <a:lstStyle/>
        <a:p>
          <a:endParaRPr lang="en-US"/>
        </a:p>
      </dgm:t>
    </dgm:pt>
    <dgm:pt modelId="{DE3B86F0-CCFD-4533-AA10-31E88867F80C}" type="sibTrans" cxnId="{21C55E33-8541-4A82-91BA-7BF2A5703CC8}">
      <dgm:prSet/>
      <dgm:spPr/>
      <dgm:t>
        <a:bodyPr/>
        <a:lstStyle/>
        <a:p>
          <a:endParaRPr lang="en-US"/>
        </a:p>
      </dgm:t>
    </dgm:pt>
    <dgm:pt modelId="{5FCD0BDE-2E13-E94C-B2A0-E834BE7A035E}" type="pres">
      <dgm:prSet presAssocID="{702D862F-A566-480A-8300-A25FEF7E3EFD}" presName="diagram" presStyleCnt="0">
        <dgm:presLayoutVars>
          <dgm:dir/>
          <dgm:resizeHandles val="exact"/>
        </dgm:presLayoutVars>
      </dgm:prSet>
      <dgm:spPr/>
    </dgm:pt>
    <dgm:pt modelId="{FC040EC8-BD0B-0B48-ACDD-A665B94B18A7}" type="pres">
      <dgm:prSet presAssocID="{1AD2F6F0-01C0-41B1-A045-1BA78EE45AA5}" presName="node" presStyleLbl="node1" presStyleIdx="0" presStyleCnt="6">
        <dgm:presLayoutVars>
          <dgm:bulletEnabled val="1"/>
        </dgm:presLayoutVars>
      </dgm:prSet>
      <dgm:spPr/>
    </dgm:pt>
    <dgm:pt modelId="{22E3132F-A58C-9744-B5B5-FF304DF67643}" type="pres">
      <dgm:prSet presAssocID="{BB17B2A9-CC19-413C-9FD2-A7198D4976E5}" presName="sibTrans" presStyleCnt="0"/>
      <dgm:spPr/>
    </dgm:pt>
    <dgm:pt modelId="{C6418EE2-C722-1747-B9BF-37A8E62499C0}" type="pres">
      <dgm:prSet presAssocID="{93AE18FD-DA14-4A43-A359-45E3880D6D9E}" presName="node" presStyleLbl="node1" presStyleIdx="1" presStyleCnt="6">
        <dgm:presLayoutVars>
          <dgm:bulletEnabled val="1"/>
        </dgm:presLayoutVars>
      </dgm:prSet>
      <dgm:spPr/>
    </dgm:pt>
    <dgm:pt modelId="{5B75604D-3F6A-AF4C-A5A2-9502C379F518}" type="pres">
      <dgm:prSet presAssocID="{B5D6FB49-CDC6-41B5-92DA-46C48520C1AB}" presName="sibTrans" presStyleCnt="0"/>
      <dgm:spPr/>
    </dgm:pt>
    <dgm:pt modelId="{A99B9B03-59CB-F848-A560-0D489F0D47E2}" type="pres">
      <dgm:prSet presAssocID="{5D3F1543-599E-4CFA-99D0-B9C0EE3B419B}" presName="node" presStyleLbl="node1" presStyleIdx="2" presStyleCnt="6">
        <dgm:presLayoutVars>
          <dgm:bulletEnabled val="1"/>
        </dgm:presLayoutVars>
      </dgm:prSet>
      <dgm:spPr/>
    </dgm:pt>
    <dgm:pt modelId="{38039B84-1EDD-F446-86BA-3E75747D263E}" type="pres">
      <dgm:prSet presAssocID="{C6DA0E63-7F53-4903-BF24-35BA60EC1822}" presName="sibTrans" presStyleCnt="0"/>
      <dgm:spPr/>
    </dgm:pt>
    <dgm:pt modelId="{683DBB1B-8198-1240-ADB7-2964A0749001}" type="pres">
      <dgm:prSet presAssocID="{08B2C0B6-7816-44E4-8C86-E23456C1DA0C}" presName="node" presStyleLbl="node1" presStyleIdx="3" presStyleCnt="6">
        <dgm:presLayoutVars>
          <dgm:bulletEnabled val="1"/>
        </dgm:presLayoutVars>
      </dgm:prSet>
      <dgm:spPr/>
    </dgm:pt>
    <dgm:pt modelId="{5DE719CC-1005-FA4B-AB9F-ACA3AEBC766F}" type="pres">
      <dgm:prSet presAssocID="{06938E6C-250B-4A0B-9A4C-9C0B1FF3967D}" presName="sibTrans" presStyleCnt="0"/>
      <dgm:spPr/>
    </dgm:pt>
    <dgm:pt modelId="{32F81032-B3B5-CC42-8898-42ADBCFFD290}" type="pres">
      <dgm:prSet presAssocID="{442D272E-3159-44D3-9A0E-E4199945DFE3}" presName="node" presStyleLbl="node1" presStyleIdx="4" presStyleCnt="6">
        <dgm:presLayoutVars>
          <dgm:bulletEnabled val="1"/>
        </dgm:presLayoutVars>
      </dgm:prSet>
      <dgm:spPr/>
    </dgm:pt>
    <dgm:pt modelId="{D9E910FC-1AF6-EC41-B5C7-4CE666F70481}" type="pres">
      <dgm:prSet presAssocID="{3AC51599-ACFC-4ECC-8609-67741F460099}" presName="sibTrans" presStyleCnt="0"/>
      <dgm:spPr/>
    </dgm:pt>
    <dgm:pt modelId="{B2615DD1-5015-044F-BD07-2128EC05382A}" type="pres">
      <dgm:prSet presAssocID="{6C24A9B0-9423-4F72-B6A6-1AA421430480}" presName="node" presStyleLbl="node1" presStyleIdx="5" presStyleCnt="6">
        <dgm:presLayoutVars>
          <dgm:bulletEnabled val="1"/>
        </dgm:presLayoutVars>
      </dgm:prSet>
      <dgm:spPr/>
    </dgm:pt>
  </dgm:ptLst>
  <dgm:cxnLst>
    <dgm:cxn modelId="{21C55E33-8541-4A82-91BA-7BF2A5703CC8}" srcId="{702D862F-A566-480A-8300-A25FEF7E3EFD}" destId="{6C24A9B0-9423-4F72-B6A6-1AA421430480}" srcOrd="5" destOrd="0" parTransId="{506D6D57-FF64-40D7-B7FE-9DEF24DBADA8}" sibTransId="{DE3B86F0-CCFD-4533-AA10-31E88867F80C}"/>
    <dgm:cxn modelId="{94E79A5A-2C35-445A-8DF0-C0E1A3347F1B}" srcId="{702D862F-A566-480A-8300-A25FEF7E3EFD}" destId="{442D272E-3159-44D3-9A0E-E4199945DFE3}" srcOrd="4" destOrd="0" parTransId="{363788C1-342E-4E17-98B6-B35F6D1517D7}" sibTransId="{3AC51599-ACFC-4ECC-8609-67741F460099}"/>
    <dgm:cxn modelId="{4E718166-DD32-314F-A5CC-1A280078E191}" type="presOf" srcId="{442D272E-3159-44D3-9A0E-E4199945DFE3}" destId="{32F81032-B3B5-CC42-8898-42ADBCFFD290}" srcOrd="0" destOrd="0" presId="urn:microsoft.com/office/officeart/2005/8/layout/default"/>
    <dgm:cxn modelId="{64C80468-49FE-1C43-AC74-AAB950B7B32F}" type="presOf" srcId="{08B2C0B6-7816-44E4-8C86-E23456C1DA0C}" destId="{683DBB1B-8198-1240-ADB7-2964A0749001}" srcOrd="0" destOrd="0" presId="urn:microsoft.com/office/officeart/2005/8/layout/default"/>
    <dgm:cxn modelId="{80B1F374-1532-6149-9A2B-0ABFDED210CD}" type="presOf" srcId="{5D3F1543-599E-4CFA-99D0-B9C0EE3B419B}" destId="{A99B9B03-59CB-F848-A560-0D489F0D47E2}" srcOrd="0" destOrd="0" presId="urn:microsoft.com/office/officeart/2005/8/layout/default"/>
    <dgm:cxn modelId="{D0A1057B-17E9-9F4B-8E0F-0E8BB8AF5481}" type="presOf" srcId="{702D862F-A566-480A-8300-A25FEF7E3EFD}" destId="{5FCD0BDE-2E13-E94C-B2A0-E834BE7A035E}" srcOrd="0" destOrd="0" presId="urn:microsoft.com/office/officeart/2005/8/layout/default"/>
    <dgm:cxn modelId="{E53B657B-C468-4E4D-8BE3-8F82554E4582}" srcId="{702D862F-A566-480A-8300-A25FEF7E3EFD}" destId="{08B2C0B6-7816-44E4-8C86-E23456C1DA0C}" srcOrd="3" destOrd="0" parTransId="{62B997DE-646F-438E-A879-00C3D1AF16C2}" sibTransId="{06938E6C-250B-4A0B-9A4C-9C0B1FF3967D}"/>
    <dgm:cxn modelId="{BBDAA587-4149-7D43-914A-318798A37E12}" type="presOf" srcId="{93AE18FD-DA14-4A43-A359-45E3880D6D9E}" destId="{C6418EE2-C722-1747-B9BF-37A8E62499C0}" srcOrd="0" destOrd="0" presId="urn:microsoft.com/office/officeart/2005/8/layout/default"/>
    <dgm:cxn modelId="{046B2C92-4A5A-4473-ABFF-B64F827668EC}" srcId="{702D862F-A566-480A-8300-A25FEF7E3EFD}" destId="{5D3F1543-599E-4CFA-99D0-B9C0EE3B419B}" srcOrd="2" destOrd="0" parTransId="{94433C52-337E-481B-A8CB-8DDCF86EC379}" sibTransId="{C6DA0E63-7F53-4903-BF24-35BA60EC1822}"/>
    <dgm:cxn modelId="{BF0D8FA8-B490-0A4E-BBF2-3EA52F3CB0D1}" type="presOf" srcId="{6C24A9B0-9423-4F72-B6A6-1AA421430480}" destId="{B2615DD1-5015-044F-BD07-2128EC05382A}" srcOrd="0" destOrd="0" presId="urn:microsoft.com/office/officeart/2005/8/layout/default"/>
    <dgm:cxn modelId="{4E9550B7-6E1A-5040-9665-F55E887852D5}" type="presOf" srcId="{1AD2F6F0-01C0-41B1-A045-1BA78EE45AA5}" destId="{FC040EC8-BD0B-0B48-ACDD-A665B94B18A7}" srcOrd="0" destOrd="0" presId="urn:microsoft.com/office/officeart/2005/8/layout/default"/>
    <dgm:cxn modelId="{C3D408BE-9E22-4590-B0ED-AF8AC11EC070}" srcId="{702D862F-A566-480A-8300-A25FEF7E3EFD}" destId="{1AD2F6F0-01C0-41B1-A045-1BA78EE45AA5}" srcOrd="0" destOrd="0" parTransId="{87430DF8-7E0D-41DC-B0D4-5FA47E7B0D00}" sibTransId="{BB17B2A9-CC19-413C-9FD2-A7198D4976E5}"/>
    <dgm:cxn modelId="{931239FC-4467-4AEC-B41A-7ADC1C0928A1}" srcId="{702D862F-A566-480A-8300-A25FEF7E3EFD}" destId="{93AE18FD-DA14-4A43-A359-45E3880D6D9E}" srcOrd="1" destOrd="0" parTransId="{F7D393AE-294B-412D-8C3F-000323693BB2}" sibTransId="{B5D6FB49-CDC6-41B5-92DA-46C48520C1AB}"/>
    <dgm:cxn modelId="{E3D8FC5E-3F58-A148-8585-95BBF952FB4E}" type="presParOf" srcId="{5FCD0BDE-2E13-E94C-B2A0-E834BE7A035E}" destId="{FC040EC8-BD0B-0B48-ACDD-A665B94B18A7}" srcOrd="0" destOrd="0" presId="urn:microsoft.com/office/officeart/2005/8/layout/default"/>
    <dgm:cxn modelId="{7C7EBE88-8968-9847-BE91-8780850E2959}" type="presParOf" srcId="{5FCD0BDE-2E13-E94C-B2A0-E834BE7A035E}" destId="{22E3132F-A58C-9744-B5B5-FF304DF67643}" srcOrd="1" destOrd="0" presId="urn:microsoft.com/office/officeart/2005/8/layout/default"/>
    <dgm:cxn modelId="{E02E65D6-A448-A04A-8BED-8B1B702119A9}" type="presParOf" srcId="{5FCD0BDE-2E13-E94C-B2A0-E834BE7A035E}" destId="{C6418EE2-C722-1747-B9BF-37A8E62499C0}" srcOrd="2" destOrd="0" presId="urn:microsoft.com/office/officeart/2005/8/layout/default"/>
    <dgm:cxn modelId="{7CCFE86F-39F0-8F47-81B2-1BEDCF6565D5}" type="presParOf" srcId="{5FCD0BDE-2E13-E94C-B2A0-E834BE7A035E}" destId="{5B75604D-3F6A-AF4C-A5A2-9502C379F518}" srcOrd="3" destOrd="0" presId="urn:microsoft.com/office/officeart/2005/8/layout/default"/>
    <dgm:cxn modelId="{AC574B0A-1AAE-9742-8DD6-A1C3D3112C45}" type="presParOf" srcId="{5FCD0BDE-2E13-E94C-B2A0-E834BE7A035E}" destId="{A99B9B03-59CB-F848-A560-0D489F0D47E2}" srcOrd="4" destOrd="0" presId="urn:microsoft.com/office/officeart/2005/8/layout/default"/>
    <dgm:cxn modelId="{551B7D8A-604F-2F4C-AED0-8E52FAEE87A5}" type="presParOf" srcId="{5FCD0BDE-2E13-E94C-B2A0-E834BE7A035E}" destId="{38039B84-1EDD-F446-86BA-3E75747D263E}" srcOrd="5" destOrd="0" presId="urn:microsoft.com/office/officeart/2005/8/layout/default"/>
    <dgm:cxn modelId="{09B15995-2D44-F240-99C9-3BDEB2FBBDF9}" type="presParOf" srcId="{5FCD0BDE-2E13-E94C-B2A0-E834BE7A035E}" destId="{683DBB1B-8198-1240-ADB7-2964A0749001}" srcOrd="6" destOrd="0" presId="urn:microsoft.com/office/officeart/2005/8/layout/default"/>
    <dgm:cxn modelId="{B4B2546B-A2A0-AD4A-8ABD-FC26744B50DB}" type="presParOf" srcId="{5FCD0BDE-2E13-E94C-B2A0-E834BE7A035E}" destId="{5DE719CC-1005-FA4B-AB9F-ACA3AEBC766F}" srcOrd="7" destOrd="0" presId="urn:microsoft.com/office/officeart/2005/8/layout/default"/>
    <dgm:cxn modelId="{7B62F1FC-0747-824A-BCF7-DFD20B9DDB43}" type="presParOf" srcId="{5FCD0BDE-2E13-E94C-B2A0-E834BE7A035E}" destId="{32F81032-B3B5-CC42-8898-42ADBCFFD290}" srcOrd="8" destOrd="0" presId="urn:microsoft.com/office/officeart/2005/8/layout/default"/>
    <dgm:cxn modelId="{41118694-BC95-4148-82E7-C03A1712FC35}" type="presParOf" srcId="{5FCD0BDE-2E13-E94C-B2A0-E834BE7A035E}" destId="{D9E910FC-1AF6-EC41-B5C7-4CE666F70481}" srcOrd="9" destOrd="0" presId="urn:microsoft.com/office/officeart/2005/8/layout/default"/>
    <dgm:cxn modelId="{097BC562-0F9C-0A40-9E27-33B8E99A7C6B}" type="presParOf" srcId="{5FCD0BDE-2E13-E94C-B2A0-E834BE7A035E}" destId="{B2615DD1-5015-044F-BD07-2128EC05382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C2054-42E1-9C45-8F5F-812CEB44157E}">
      <dsp:nvSpPr>
        <dsp:cNvPr id="0" name=""/>
        <dsp:cNvSpPr/>
      </dsp:nvSpPr>
      <dsp:spPr>
        <a:xfrm>
          <a:off x="3479" y="572631"/>
          <a:ext cx="1883720" cy="1130232"/>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Business Overview</a:t>
          </a:r>
          <a:endParaRPr lang="en-US" sz="2300" kern="1200"/>
        </a:p>
      </dsp:txBody>
      <dsp:txXfrm>
        <a:off x="3479" y="572631"/>
        <a:ext cx="1883720" cy="1130232"/>
      </dsp:txXfrm>
    </dsp:sp>
    <dsp:sp modelId="{A8DA7C3D-0F22-D744-BC71-DA451729BDF3}">
      <dsp:nvSpPr>
        <dsp:cNvPr id="0" name=""/>
        <dsp:cNvSpPr/>
      </dsp:nvSpPr>
      <dsp:spPr>
        <a:xfrm>
          <a:off x="2075571" y="572631"/>
          <a:ext cx="1883720" cy="1130232"/>
        </a:xfrm>
        <a:prstGeom prst="rect">
          <a:avLst/>
        </a:prstGeom>
        <a:solidFill>
          <a:schemeClr val="accent3">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Products and Services</a:t>
          </a:r>
          <a:endParaRPr lang="en-US" sz="2300" kern="1200"/>
        </a:p>
      </dsp:txBody>
      <dsp:txXfrm>
        <a:off x="2075571" y="572631"/>
        <a:ext cx="1883720" cy="1130232"/>
      </dsp:txXfrm>
    </dsp:sp>
    <dsp:sp modelId="{966A325B-BCB5-F844-A995-7537602612E1}">
      <dsp:nvSpPr>
        <dsp:cNvPr id="0" name=""/>
        <dsp:cNvSpPr/>
      </dsp:nvSpPr>
      <dsp:spPr>
        <a:xfrm>
          <a:off x="4147664" y="572631"/>
          <a:ext cx="1883720" cy="1130232"/>
        </a:xfrm>
        <a:prstGeom prst="rect">
          <a:avLst/>
        </a:prstGeom>
        <a:solidFill>
          <a:schemeClr val="accent4">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Competitor’s Analysis</a:t>
          </a:r>
          <a:endParaRPr lang="en-US" sz="2300" kern="1200"/>
        </a:p>
      </dsp:txBody>
      <dsp:txXfrm>
        <a:off x="4147664" y="572631"/>
        <a:ext cx="1883720" cy="1130232"/>
      </dsp:txXfrm>
    </dsp:sp>
    <dsp:sp modelId="{961294F0-D3A3-2E4B-B929-DBA1301F8B2C}">
      <dsp:nvSpPr>
        <dsp:cNvPr id="0" name=""/>
        <dsp:cNvSpPr/>
      </dsp:nvSpPr>
      <dsp:spPr>
        <a:xfrm>
          <a:off x="6219757" y="572631"/>
          <a:ext cx="1883720" cy="1130232"/>
        </a:xfrm>
        <a:prstGeom prst="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SWOT Analysis</a:t>
          </a:r>
          <a:endParaRPr lang="en-US" sz="2300" kern="1200"/>
        </a:p>
      </dsp:txBody>
      <dsp:txXfrm>
        <a:off x="6219757" y="572631"/>
        <a:ext cx="1883720" cy="1130232"/>
      </dsp:txXfrm>
    </dsp:sp>
    <dsp:sp modelId="{54EE5855-5BD3-8441-B47A-B5456FA5027C}">
      <dsp:nvSpPr>
        <dsp:cNvPr id="0" name=""/>
        <dsp:cNvSpPr/>
      </dsp:nvSpPr>
      <dsp:spPr>
        <a:xfrm>
          <a:off x="8291850" y="572631"/>
          <a:ext cx="1883720" cy="1130232"/>
        </a:xfrm>
        <a:prstGeom prst="rect">
          <a:avLst/>
        </a:prstGeom>
        <a:solidFill>
          <a:schemeClr val="accent6">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PESTLE analysis</a:t>
          </a:r>
          <a:endParaRPr lang="en-US" sz="2300" kern="1200"/>
        </a:p>
      </dsp:txBody>
      <dsp:txXfrm>
        <a:off x="8291850" y="572631"/>
        <a:ext cx="1883720" cy="1130232"/>
      </dsp:txXfrm>
    </dsp:sp>
    <dsp:sp modelId="{6D3CF6F1-6E6A-6A4B-A7F7-19020EDE4E35}">
      <dsp:nvSpPr>
        <dsp:cNvPr id="0" name=""/>
        <dsp:cNvSpPr/>
      </dsp:nvSpPr>
      <dsp:spPr>
        <a:xfrm>
          <a:off x="3479" y="1891236"/>
          <a:ext cx="1883720" cy="1130232"/>
        </a:xfrm>
        <a:prstGeom prst="rect">
          <a:avLst/>
        </a:prstGeom>
        <a:solidFill>
          <a:schemeClr val="accent2">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Target Market </a:t>
          </a:r>
          <a:endParaRPr lang="en-US" sz="2300" kern="1200"/>
        </a:p>
      </dsp:txBody>
      <dsp:txXfrm>
        <a:off x="3479" y="1891236"/>
        <a:ext cx="1883720" cy="1130232"/>
      </dsp:txXfrm>
    </dsp:sp>
    <dsp:sp modelId="{FBEEFBEC-DEB4-FA42-9E85-84195180347C}">
      <dsp:nvSpPr>
        <dsp:cNvPr id="0" name=""/>
        <dsp:cNvSpPr/>
      </dsp:nvSpPr>
      <dsp:spPr>
        <a:xfrm>
          <a:off x="2075571" y="1891236"/>
          <a:ext cx="1883720" cy="1130232"/>
        </a:xfrm>
        <a:prstGeom prst="rect">
          <a:avLst/>
        </a:prstGeom>
        <a:solidFill>
          <a:schemeClr val="accent3">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Marketing and Sales Plan</a:t>
          </a:r>
          <a:endParaRPr lang="en-US" sz="2300" kern="1200"/>
        </a:p>
      </dsp:txBody>
      <dsp:txXfrm>
        <a:off x="2075571" y="1891236"/>
        <a:ext cx="1883720" cy="1130232"/>
      </dsp:txXfrm>
    </dsp:sp>
    <dsp:sp modelId="{D9C42965-217F-3F43-A540-860FEC5C1D8C}">
      <dsp:nvSpPr>
        <dsp:cNvPr id="0" name=""/>
        <dsp:cNvSpPr/>
      </dsp:nvSpPr>
      <dsp:spPr>
        <a:xfrm>
          <a:off x="4147664" y="1891236"/>
          <a:ext cx="1883720" cy="1130232"/>
        </a:xfrm>
        <a:prstGeom prst="rect">
          <a:avLst/>
        </a:prstGeom>
        <a:solidFill>
          <a:schemeClr val="accent4">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Management Team</a:t>
          </a:r>
          <a:endParaRPr lang="en-US" sz="2300" kern="1200"/>
        </a:p>
      </dsp:txBody>
      <dsp:txXfrm>
        <a:off x="4147664" y="1891236"/>
        <a:ext cx="1883720" cy="1130232"/>
      </dsp:txXfrm>
    </dsp:sp>
    <dsp:sp modelId="{2B70DD40-5DA3-9240-B3E6-455AB1DA0090}">
      <dsp:nvSpPr>
        <dsp:cNvPr id="0" name=""/>
        <dsp:cNvSpPr/>
      </dsp:nvSpPr>
      <dsp:spPr>
        <a:xfrm>
          <a:off x="6219757" y="1891236"/>
          <a:ext cx="1883720" cy="1130232"/>
        </a:xfrm>
        <a:prstGeom prst="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Financial Plan</a:t>
          </a:r>
          <a:endParaRPr lang="en-US" sz="2300" kern="1200"/>
        </a:p>
      </dsp:txBody>
      <dsp:txXfrm>
        <a:off x="6219757" y="1891236"/>
        <a:ext cx="1883720" cy="1130232"/>
      </dsp:txXfrm>
    </dsp:sp>
    <dsp:sp modelId="{F52E0C18-7441-D247-B881-AC7558A327C9}">
      <dsp:nvSpPr>
        <dsp:cNvPr id="0" name=""/>
        <dsp:cNvSpPr/>
      </dsp:nvSpPr>
      <dsp:spPr>
        <a:xfrm>
          <a:off x="8291850" y="1891236"/>
          <a:ext cx="1883720" cy="1130232"/>
        </a:xfrm>
        <a:prstGeom prst="rect">
          <a:avLst/>
        </a:prstGeom>
        <a:solidFill>
          <a:schemeClr val="accent6">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 of References </a:t>
          </a:r>
          <a:endParaRPr lang="en-US" sz="2300" kern="1200"/>
        </a:p>
      </dsp:txBody>
      <dsp:txXfrm>
        <a:off x="8291850" y="1891236"/>
        <a:ext cx="1883720" cy="1130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EAB5A-8DFB-9C40-A914-B3328033A808}">
      <dsp:nvSpPr>
        <dsp:cNvPr id="0" name=""/>
        <dsp:cNvSpPr/>
      </dsp:nvSpPr>
      <dsp:spPr>
        <a:xfrm>
          <a:off x="212848" y="0"/>
          <a:ext cx="8595640" cy="6026150"/>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775DF8-1E6C-2D4E-9115-CA8CE91D8612}">
      <dsp:nvSpPr>
        <dsp:cNvPr id="0" name=""/>
        <dsp:cNvSpPr/>
      </dsp:nvSpPr>
      <dsp:spPr>
        <a:xfrm>
          <a:off x="1136108" y="414257"/>
          <a:ext cx="3084635" cy="2672575"/>
        </a:xfrm>
        <a:prstGeom prst="roundRect">
          <a:avLst/>
        </a:prstGeom>
        <a:solidFill>
          <a:srgbClr val="FF0000"/>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STRENGTHS:  There are a lot of Romanian people and other people with different backgrounds that work a lot and do not have time to cook. </a:t>
          </a:r>
          <a:endParaRPr lang="en-US" sz="2100" kern="1200" dirty="0"/>
        </a:p>
      </dsp:txBody>
      <dsp:txXfrm>
        <a:off x="1266572" y="544721"/>
        <a:ext cx="2823707" cy="2411647"/>
      </dsp:txXfrm>
    </dsp:sp>
    <dsp:sp modelId="{3B1347E4-5F46-4E41-9813-CC59EA4147EA}">
      <dsp:nvSpPr>
        <dsp:cNvPr id="0" name=""/>
        <dsp:cNvSpPr/>
      </dsp:nvSpPr>
      <dsp:spPr>
        <a:xfrm>
          <a:off x="4563304" y="266030"/>
          <a:ext cx="2942331" cy="2666652"/>
        </a:xfrm>
        <a:prstGeom prst="roundRect">
          <a:avLst/>
        </a:prstGeom>
        <a:solidFill>
          <a:srgbClr val="00B050"/>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WEAKNESSES: Some people do not want to pay for something they can also cook at home</a:t>
          </a:r>
          <a:endParaRPr lang="en-US" sz="2100" kern="1200" dirty="0"/>
        </a:p>
      </dsp:txBody>
      <dsp:txXfrm>
        <a:off x="4693479" y="396205"/>
        <a:ext cx="2681981" cy="2406302"/>
      </dsp:txXfrm>
    </dsp:sp>
    <dsp:sp modelId="{924DEC56-3A7B-794D-94D3-D8B77A2B5E6C}">
      <dsp:nvSpPr>
        <dsp:cNvPr id="0" name=""/>
        <dsp:cNvSpPr/>
      </dsp:nvSpPr>
      <dsp:spPr>
        <a:xfrm>
          <a:off x="1136802" y="3284796"/>
          <a:ext cx="3026562" cy="2362208"/>
        </a:xfrm>
        <a:prstGeom prst="roundRect">
          <a:avLst/>
        </a:prstGeom>
        <a:solidFill>
          <a:schemeClr val="tx2">
            <a:lumMod val="50000"/>
            <a:lumOff val="5000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OPPORTUNITES: Invest into different services and products which to keep attracting new customers all the time</a:t>
          </a:r>
          <a:endParaRPr lang="en-US" sz="2000" kern="1200" dirty="0"/>
        </a:p>
      </dsp:txBody>
      <dsp:txXfrm>
        <a:off x="1252115" y="3400109"/>
        <a:ext cx="2795936" cy="2131582"/>
      </dsp:txXfrm>
    </dsp:sp>
    <dsp:sp modelId="{A728DA66-961C-C04C-8237-03C55A495E65}">
      <dsp:nvSpPr>
        <dsp:cNvPr id="0" name=""/>
        <dsp:cNvSpPr/>
      </dsp:nvSpPr>
      <dsp:spPr>
        <a:xfrm>
          <a:off x="4628217" y="3173702"/>
          <a:ext cx="2941672" cy="2461104"/>
        </a:xfrm>
        <a:prstGeom prst="roundRect">
          <a:avLst/>
        </a:prstGeom>
        <a:solidFill>
          <a:schemeClr val="tx2">
            <a:lumMod val="75000"/>
            <a:lumOff val="2500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THREATHS:  The running costs are at the moment very high, and it will be difficult at the beginning to keep everything under control</a:t>
          </a:r>
          <a:endParaRPr lang="en-US" sz="1900" kern="1200" dirty="0"/>
        </a:p>
      </dsp:txBody>
      <dsp:txXfrm>
        <a:off x="4748358" y="3293843"/>
        <a:ext cx="2701390" cy="22208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40EC8-BD0B-0B48-ACDD-A665B94B18A7}">
      <dsp:nvSpPr>
        <dsp:cNvPr id="0" name=""/>
        <dsp:cNvSpPr/>
      </dsp:nvSpPr>
      <dsp:spPr>
        <a:xfrm>
          <a:off x="668000" y="805"/>
          <a:ext cx="2763453" cy="1658071"/>
        </a:xfrm>
        <a:prstGeom prst="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POLITICAL FACTORS: Brexit and other political decisions reduced the number of foreign people</a:t>
          </a:r>
          <a:endParaRPr lang="en-US" sz="1900" kern="1200"/>
        </a:p>
      </dsp:txBody>
      <dsp:txXfrm>
        <a:off x="668000" y="805"/>
        <a:ext cx="2763453" cy="1658071"/>
      </dsp:txXfrm>
    </dsp:sp>
    <dsp:sp modelId="{C6418EE2-C722-1747-B9BF-37A8E62499C0}">
      <dsp:nvSpPr>
        <dsp:cNvPr id="0" name=""/>
        <dsp:cNvSpPr/>
      </dsp:nvSpPr>
      <dsp:spPr>
        <a:xfrm>
          <a:off x="3707798" y="805"/>
          <a:ext cx="2763453" cy="1658071"/>
        </a:xfrm>
        <a:prstGeom prst="rect">
          <a:avLst/>
        </a:prstGeom>
        <a:solidFill>
          <a:schemeClr val="accent5">
            <a:hueOff val="3195677"/>
            <a:satOff val="-7776"/>
            <a:lumOff val="-1804"/>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ECONOMIC FACTORS: The current taxes and expenses that are available for energy and raw materials</a:t>
          </a:r>
          <a:endParaRPr lang="en-US" sz="1900" kern="1200"/>
        </a:p>
      </dsp:txBody>
      <dsp:txXfrm>
        <a:off x="3707798" y="805"/>
        <a:ext cx="2763453" cy="1658071"/>
      </dsp:txXfrm>
    </dsp:sp>
    <dsp:sp modelId="{A99B9B03-59CB-F848-A560-0D489F0D47E2}">
      <dsp:nvSpPr>
        <dsp:cNvPr id="0" name=""/>
        <dsp:cNvSpPr/>
      </dsp:nvSpPr>
      <dsp:spPr>
        <a:xfrm>
          <a:off x="6747596" y="805"/>
          <a:ext cx="2763453" cy="1658071"/>
        </a:xfrm>
        <a:prstGeom prst="rect">
          <a:avLst/>
        </a:prstGeom>
        <a:solidFill>
          <a:schemeClr val="accent5">
            <a:hueOff val="6391355"/>
            <a:satOff val="-15552"/>
            <a:lumOff val="-3608"/>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SOCIAL FACTORS: People’s preferences differ from one person to another </a:t>
          </a:r>
          <a:endParaRPr lang="en-US" sz="1900" kern="1200"/>
        </a:p>
      </dsp:txBody>
      <dsp:txXfrm>
        <a:off x="6747596" y="805"/>
        <a:ext cx="2763453" cy="1658071"/>
      </dsp:txXfrm>
    </dsp:sp>
    <dsp:sp modelId="{683DBB1B-8198-1240-ADB7-2964A0749001}">
      <dsp:nvSpPr>
        <dsp:cNvPr id="0" name=""/>
        <dsp:cNvSpPr/>
      </dsp:nvSpPr>
      <dsp:spPr>
        <a:xfrm>
          <a:off x="668000" y="1935222"/>
          <a:ext cx="2763453" cy="1658071"/>
        </a:xfrm>
        <a:prstGeom prst="rect">
          <a:avLst/>
        </a:prstGeom>
        <a:solidFill>
          <a:schemeClr val="accent5">
            <a:hueOff val="9587032"/>
            <a:satOff val="-23327"/>
            <a:lumOff val="-5411"/>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TECHNOLOGICAL FACTORS:  There are different machineries that are needed to be able to increase the rapidity of doing the products. </a:t>
          </a:r>
          <a:endParaRPr lang="en-US" sz="1900" kern="1200"/>
        </a:p>
      </dsp:txBody>
      <dsp:txXfrm>
        <a:off x="668000" y="1935222"/>
        <a:ext cx="2763453" cy="1658071"/>
      </dsp:txXfrm>
    </dsp:sp>
    <dsp:sp modelId="{32F81032-B3B5-CC42-8898-42ADBCFFD290}">
      <dsp:nvSpPr>
        <dsp:cNvPr id="0" name=""/>
        <dsp:cNvSpPr/>
      </dsp:nvSpPr>
      <dsp:spPr>
        <a:xfrm>
          <a:off x="3707798" y="1935222"/>
          <a:ext cx="2763453" cy="1658071"/>
        </a:xfrm>
        <a:prstGeom prst="rect">
          <a:avLst/>
        </a:prstGeom>
        <a:solidFill>
          <a:schemeClr val="accent5">
            <a:hueOff val="12782709"/>
            <a:satOff val="-31103"/>
            <a:lumOff val="-721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LEGAL FACTORS: There are legal requirements such as health and safety, food hygiene, etc.</a:t>
          </a:r>
          <a:endParaRPr lang="en-US" sz="1900" kern="1200"/>
        </a:p>
      </dsp:txBody>
      <dsp:txXfrm>
        <a:off x="3707798" y="1935222"/>
        <a:ext cx="2763453" cy="1658071"/>
      </dsp:txXfrm>
    </dsp:sp>
    <dsp:sp modelId="{B2615DD1-5015-044F-BD07-2128EC05382A}">
      <dsp:nvSpPr>
        <dsp:cNvPr id="0" name=""/>
        <dsp:cNvSpPr/>
      </dsp:nvSpPr>
      <dsp:spPr>
        <a:xfrm>
          <a:off x="6747596" y="1935222"/>
          <a:ext cx="2763453" cy="1658071"/>
        </a:xfrm>
        <a:prstGeom prst="rect">
          <a:avLst/>
        </a:prstGeom>
        <a:solidFill>
          <a:schemeClr val="accent5">
            <a:hueOff val="15978386"/>
            <a:satOff val="-38879"/>
            <a:lumOff val="-901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ENVIRONMENT FACTORS: Using sustainable packages such as paper cups for soups. </a:t>
          </a:r>
          <a:endParaRPr lang="en-US" sz="1900" kern="1200"/>
        </a:p>
      </dsp:txBody>
      <dsp:txXfrm>
        <a:off x="6747596" y="1935222"/>
        <a:ext cx="2763453" cy="16580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0:59:39.079"/>
    </inkml:context>
    <inkml:brush xml:id="br0">
      <inkml:brushProperty name="width" value="0.09071" units="cm"/>
      <inkml:brushProperty name="height" value="0.09071" units="cm"/>
      <inkml:brushProperty name="color" value="#FF0000"/>
    </inkml:brush>
  </inkml:definitions>
  <inkml:trace contextRef="#ctx0" brushRef="#br0">15726 9075 6250,'0'0'0</inkml:trace>
  <inkml:trace contextRef="#ctx0" brushRef="#br0" timeOffset="1">27324 13908 6192,'0'0'0</inkml:trace>
  <inkml:trace contextRef="#ctx0" brushRef="#br0" timeOffset="2">27352 13009 6192,'0'0'0</inkml:trace>
  <inkml:trace contextRef="#ctx0" brushRef="#br0" timeOffset="3">27970 12925 6250,'0'0'0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2T19:39:57.629"/>
    </inkml:context>
    <inkml:brush xml:id="br0">
      <inkml:brushProperty name="width" value="0.09071" units="cm"/>
      <inkml:brushProperty name="height" value="0.09071" units="cm"/>
      <inkml:brushProperty name="color" value="#FF0000"/>
    </inkml:brush>
  </inkml:definitions>
  <inkml:trace contextRef="#ctx0" brushRef="#br0">20191 10087 6192,'0'0'0</inkml:trace>
  <inkml:trace contextRef="#ctx0" brushRef="#br0" timeOffset="1">18253 10452 6250,'0'0'0</inkml:trace>
  <inkml:trace contextRef="#ctx0" brushRef="#br0" timeOffset="2">18085 9975 6192,'0'0'0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B5EDAA-35EC-E446-ADE3-F1D62CFA6361}" type="datetimeFigureOut">
              <a:rPr lang="en-RO" smtClean="0"/>
              <a:t>13.11.2022</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834440-3F42-1D46-A71E-AE57DE58A10C}" type="slidenum">
              <a:rPr lang="en-RO" smtClean="0"/>
              <a:t>‹#›</a:t>
            </a:fld>
            <a:endParaRPr lang="en-RO"/>
          </a:p>
        </p:txBody>
      </p:sp>
    </p:spTree>
    <p:extLst>
      <p:ext uri="{BB962C8B-B14F-4D97-AF65-F5344CB8AC3E}">
        <p14:creationId xmlns:p14="http://schemas.microsoft.com/office/powerpoint/2010/main" val="3707814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it is traditionally made with traditional Romanian recipes it will not only </a:t>
            </a:r>
            <a:r>
              <a:rPr lang="en-US" dirty="0" err="1"/>
              <a:t>atract</a:t>
            </a:r>
            <a:r>
              <a:rPr lang="en-US" dirty="0"/>
              <a:t> people from the same community, but also other nationalities who are curious to taste a little bit from our culture and tradition.</a:t>
            </a:r>
          </a:p>
          <a:p>
            <a:r>
              <a:rPr lang="en-US" dirty="0"/>
              <a:t>As the brand is unique, it’s estimated that it will have a real success especially in the Romanian communities.</a:t>
            </a:r>
            <a:endParaRPr lang="en-RO" dirty="0"/>
          </a:p>
        </p:txBody>
      </p:sp>
      <p:sp>
        <p:nvSpPr>
          <p:cNvPr id="4" name="Slide Number Placeholder 3"/>
          <p:cNvSpPr>
            <a:spLocks noGrp="1"/>
          </p:cNvSpPr>
          <p:nvPr>
            <p:ph type="sldNum" sz="quarter" idx="5"/>
          </p:nvPr>
        </p:nvSpPr>
        <p:spPr/>
        <p:txBody>
          <a:bodyPr/>
          <a:lstStyle/>
          <a:p>
            <a:fld id="{DF834440-3F42-1D46-A71E-AE57DE58A10C}" type="slidenum">
              <a:rPr lang="en-RO" smtClean="0"/>
              <a:t>3</a:t>
            </a:fld>
            <a:endParaRPr lang="en-RO"/>
          </a:p>
        </p:txBody>
      </p:sp>
    </p:spTree>
    <p:extLst>
      <p:ext uri="{BB962C8B-B14F-4D97-AF65-F5344CB8AC3E}">
        <p14:creationId xmlns:p14="http://schemas.microsoft.com/office/powerpoint/2010/main" val="3008366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soups have specific ingredients that make them good. They are also cooked a specific</a:t>
            </a:r>
            <a:r>
              <a:rPr lang="en-US" dirty="0"/>
              <a:t> way.</a:t>
            </a:r>
            <a:r>
              <a:rPr lang="en-GB" dirty="0"/>
              <a:t>Every good soup starts with a good stock. Meat, meat bones, vegetables and</a:t>
            </a:r>
            <a:r>
              <a:rPr lang="en-US" dirty="0"/>
              <a:t> seasoning </a:t>
            </a:r>
            <a:r>
              <a:rPr lang="en-GB" dirty="0"/>
              <a:t>boil in water to bring out the </a:t>
            </a:r>
            <a:r>
              <a:rPr lang="en-US" dirty="0"/>
              <a:t>flavors</a:t>
            </a:r>
            <a:r>
              <a:rPr lang="en-GB" dirty="0"/>
              <a:t>.</a:t>
            </a:r>
            <a:endParaRPr lang="en-US" dirty="0"/>
          </a:p>
          <a:p>
            <a:r>
              <a:rPr lang="en-US" dirty="0"/>
              <a:t>What makes a good soup?</a:t>
            </a:r>
          </a:p>
          <a:p>
            <a:pPr marL="171450" indent="-171450">
              <a:buFontTx/>
              <a:buChar char="-"/>
            </a:pPr>
            <a:r>
              <a:rPr lang="en-US" dirty="0"/>
              <a:t>Good Stock</a:t>
            </a:r>
          </a:p>
          <a:p>
            <a:pPr marL="171450" indent="-171450">
              <a:buFontTx/>
              <a:buChar char="-"/>
            </a:pPr>
            <a:r>
              <a:rPr lang="en-GB" dirty="0"/>
              <a:t>Proper Consistency</a:t>
            </a:r>
            <a:endParaRPr lang="en-US" dirty="0"/>
          </a:p>
          <a:p>
            <a:pPr marL="171450" indent="-171450">
              <a:buFontTx/>
              <a:buChar char="-"/>
            </a:pPr>
            <a:r>
              <a:rPr lang="en-GB" dirty="0"/>
              <a:t>Good </a:t>
            </a:r>
            <a:r>
              <a:rPr lang="en-US" dirty="0"/>
              <a:t>Flavors </a:t>
            </a:r>
          </a:p>
          <a:p>
            <a:pPr marL="171450" indent="-171450">
              <a:buFontTx/>
              <a:buChar char="-"/>
            </a:pPr>
            <a:r>
              <a:rPr lang="en-GB" dirty="0"/>
              <a:t>Good Texture</a:t>
            </a:r>
            <a:endParaRPr lang="en-US" dirty="0"/>
          </a:p>
          <a:p>
            <a:pPr marL="171450" indent="-171450">
              <a:buFontTx/>
              <a:buChar char="-"/>
            </a:pPr>
            <a:r>
              <a:rPr lang="en-GB" dirty="0"/>
              <a:t>Ideal Ingredients</a:t>
            </a:r>
            <a:endParaRPr lang="en-US" dirty="0"/>
          </a:p>
        </p:txBody>
      </p:sp>
      <p:sp>
        <p:nvSpPr>
          <p:cNvPr id="4" name="Slide Number Placeholder 3"/>
          <p:cNvSpPr>
            <a:spLocks noGrp="1"/>
          </p:cNvSpPr>
          <p:nvPr>
            <p:ph type="sldNum" sz="quarter" idx="5"/>
          </p:nvPr>
        </p:nvSpPr>
        <p:spPr/>
        <p:txBody>
          <a:bodyPr/>
          <a:lstStyle/>
          <a:p>
            <a:fld id="{DF834440-3F42-1D46-A71E-AE57DE58A10C}" type="slidenum">
              <a:rPr lang="en-RO" smtClean="0"/>
              <a:t>4</a:t>
            </a:fld>
            <a:endParaRPr lang="en-RO"/>
          </a:p>
        </p:txBody>
      </p:sp>
    </p:spTree>
    <p:extLst>
      <p:ext uri="{BB962C8B-B14F-4D97-AF65-F5344CB8AC3E}">
        <p14:creationId xmlns:p14="http://schemas.microsoft.com/office/powerpoint/2010/main" val="3247391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Strengths:Big Romanian communities in the area and surrounding locations, they can be potential customers.</a:t>
            </a:r>
          </a:p>
          <a:p>
            <a:r>
              <a:rPr lang="en-US" dirty="0"/>
              <a:t>Weaknesses:Not enough resources to develop a better strategy for the business.</a:t>
            </a:r>
          </a:p>
          <a:p>
            <a:r>
              <a:rPr lang="en-US" dirty="0"/>
              <a:t>Opportunities: The businesses can be advertised at local Romanian shops with product samples.</a:t>
            </a:r>
          </a:p>
          <a:p>
            <a:r>
              <a:rPr lang="en-US" dirty="0"/>
              <a:t>Threats: Other Romanian branded restaurants in the local area </a:t>
            </a:r>
          </a:p>
        </p:txBody>
      </p:sp>
      <p:sp>
        <p:nvSpPr>
          <p:cNvPr id="4" name="Slide Number Placeholder 3"/>
          <p:cNvSpPr>
            <a:spLocks noGrp="1"/>
          </p:cNvSpPr>
          <p:nvPr>
            <p:ph type="sldNum" sz="quarter" idx="5"/>
          </p:nvPr>
        </p:nvSpPr>
        <p:spPr/>
        <p:txBody>
          <a:bodyPr/>
          <a:lstStyle/>
          <a:p>
            <a:fld id="{DF834440-3F42-1D46-A71E-AE57DE58A10C}" type="slidenum">
              <a:rPr lang="en-RO" smtClean="0"/>
              <a:t>5</a:t>
            </a:fld>
            <a:endParaRPr lang="en-RO"/>
          </a:p>
        </p:txBody>
      </p:sp>
    </p:spTree>
    <p:extLst>
      <p:ext uri="{BB962C8B-B14F-4D97-AF65-F5344CB8AC3E}">
        <p14:creationId xmlns:p14="http://schemas.microsoft.com/office/powerpoint/2010/main" val="4045835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Political Factors</a:t>
            </a:r>
            <a:r>
              <a:rPr lang="en-US" dirty="0"/>
              <a:t>:</a:t>
            </a:r>
            <a:r>
              <a:rPr lang="en-GB" b="0" i="0" u="none" strike="noStrike" dirty="0">
                <a:solidFill>
                  <a:srgbClr val="231F20"/>
                </a:solidFill>
                <a:effectLst/>
                <a:latin typeface="ReithSans"/>
              </a:rPr>
              <a:t>Governments can introduce new health and safety legislation</a:t>
            </a:r>
            <a:r>
              <a:rPr lang="en-US" b="0" i="0" u="none" strike="noStrike" dirty="0">
                <a:solidFill>
                  <a:srgbClr val="231F20"/>
                </a:solidFill>
                <a:effectLst/>
                <a:latin typeface="ReithSans"/>
              </a:rPr>
              <a:t>, increased value added tax on products.</a:t>
            </a:r>
          </a:p>
          <a:p>
            <a:endParaRPr lang="en-US" dirty="0"/>
          </a:p>
          <a:p>
            <a:r>
              <a:rPr lang="en-US" b="1" dirty="0"/>
              <a:t>Economic Factors: </a:t>
            </a:r>
            <a:r>
              <a:rPr lang="en-US" b="0" dirty="0"/>
              <a:t>Inflation,Exchange rate, Interest rates </a:t>
            </a:r>
          </a:p>
          <a:p>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Social Factors: </a:t>
            </a:r>
            <a:r>
              <a:rPr lang="en-GB" b="0" i="0" u="none" strike="noStrike" dirty="0">
                <a:solidFill>
                  <a:srgbClr val="202124"/>
                </a:solidFill>
                <a:effectLst/>
                <a:latin typeface="-apple-system"/>
              </a:rPr>
              <a:t>Average disposable income level</a:t>
            </a:r>
            <a:r>
              <a:rPr lang="en-US" b="0" i="0" u="none" strike="noStrike" dirty="0">
                <a:solidFill>
                  <a:srgbClr val="202124"/>
                </a:solidFill>
                <a:effectLst/>
                <a:latin typeface="-apple-system"/>
              </a:rPr>
              <a:t>,</a:t>
            </a:r>
            <a:r>
              <a:rPr lang="en-GB" b="0" i="0" u="none" strike="noStrike" dirty="0">
                <a:solidFill>
                  <a:srgbClr val="202124"/>
                </a:solidFill>
                <a:effectLst/>
                <a:latin typeface="-apple-system"/>
              </a:rPr>
              <a:t> Health consciousness</a:t>
            </a:r>
            <a:r>
              <a:rPr lang="en-US" b="0" i="0" u="none" strike="noStrike" dirty="0">
                <a:solidFill>
                  <a:srgbClr val="202124"/>
                </a:solidFill>
                <a:effectLst/>
                <a:latin typeface="-apple-system"/>
              </a:rPr>
              <a:t>, </a:t>
            </a:r>
            <a:r>
              <a:rPr lang="en-GB" b="0" i="0" u="none" strike="noStrike" dirty="0">
                <a:solidFill>
                  <a:srgbClr val="202124"/>
                </a:solidFill>
                <a:effectLst/>
                <a:latin typeface="-apple-system"/>
              </a:rPr>
              <a:t>Lifestyles</a:t>
            </a:r>
            <a:r>
              <a:rPr lang="en-US" b="0" i="0" u="none" strike="noStrike" dirty="0">
                <a:solidFill>
                  <a:srgbClr val="202124"/>
                </a:solidFill>
                <a:effectLst/>
                <a:latin typeface="-apple-system"/>
              </a:rPr>
              <a:t>, </a:t>
            </a:r>
            <a:r>
              <a:rPr lang="en-GB" b="0" i="0" u="none" strike="noStrike" dirty="0">
                <a:solidFill>
                  <a:srgbClr val="202124"/>
                </a:solidFill>
                <a:effectLst/>
                <a:latin typeface="-apple-system"/>
              </a:rPr>
              <a:t>Religion and beliefs</a:t>
            </a:r>
            <a:r>
              <a:rPr lang="en-US" b="0" i="0" u="none" strike="noStrike" dirty="0">
                <a:solidFill>
                  <a:srgbClr val="202124"/>
                </a:solidFill>
                <a:effectLst/>
                <a:latin typeface="-apple-system"/>
              </a:rPr>
              <a:t>.</a:t>
            </a:r>
            <a:endParaRPr lang="en-GB" b="0" i="0" u="none" strike="noStrike" dirty="0">
              <a:solidFill>
                <a:srgbClr val="202124"/>
              </a:solidFill>
              <a:effectLst/>
              <a:latin typeface="-apple-system"/>
            </a:endParaRPr>
          </a:p>
          <a:p>
            <a:endParaRPr lang="en-US" dirty="0"/>
          </a:p>
          <a:p>
            <a:r>
              <a:rPr lang="en-US" b="1" dirty="0"/>
              <a:t>Technologic</a:t>
            </a:r>
            <a:r>
              <a:rPr lang="en-US" b="0" dirty="0"/>
              <a:t>al Factors:</a:t>
            </a:r>
          </a:p>
          <a:p>
            <a:r>
              <a:rPr lang="en-GB" b="0" i="0" u="none" strike="noStrike" dirty="0">
                <a:solidFill>
                  <a:srgbClr val="000000"/>
                </a:solidFill>
                <a:effectLst/>
                <a:latin typeface="Poppins" pitchFamily="2" charset="77"/>
              </a:rPr>
              <a:t>Automation</a:t>
            </a:r>
            <a:endParaRPr lang="en-US" b="0" dirty="0"/>
          </a:p>
          <a:p>
            <a:r>
              <a:rPr lang="en-GB" b="0" i="0" u="none" strike="noStrike" dirty="0">
                <a:solidFill>
                  <a:srgbClr val="000000"/>
                </a:solidFill>
                <a:effectLst/>
                <a:latin typeface="Poppins" panose="020B0604020202020204" pitchFamily="34" charset="0"/>
              </a:rPr>
              <a:t>Mobile payments</a:t>
            </a:r>
            <a:endParaRPr lang="en-US" b="1" dirty="0"/>
          </a:p>
          <a:p>
            <a:endParaRPr lang="en-US" b="1" dirty="0"/>
          </a:p>
          <a:p>
            <a:endParaRPr lang="en-US" dirty="0"/>
          </a:p>
          <a:p>
            <a:r>
              <a:rPr lang="en-US" b="1" dirty="0"/>
              <a:t>Legal Factors:</a:t>
            </a:r>
          </a:p>
          <a:p>
            <a:endParaRPr lang="en-US" b="1" dirty="0"/>
          </a:p>
          <a:p>
            <a:r>
              <a:rPr lang="en-GB" b="0" i="0" u="none" strike="noStrike" dirty="0">
                <a:solidFill>
                  <a:srgbClr val="202124"/>
                </a:solidFill>
                <a:effectLst/>
                <a:latin typeface="-apple-system"/>
              </a:rPr>
              <a:t>Employment law</a:t>
            </a:r>
            <a:endParaRPr lang="en-US" b="0" i="0" u="none" strike="noStrike" dirty="0">
              <a:solidFill>
                <a:srgbClr val="202124"/>
              </a:solidFill>
              <a:effectLst/>
              <a:latin typeface="-apple-system"/>
            </a:endParaRPr>
          </a:p>
          <a:p>
            <a:r>
              <a:rPr lang="en-US" b="0" i="0" u="none" strike="noStrike" dirty="0">
                <a:solidFill>
                  <a:srgbClr val="202124"/>
                </a:solidFill>
                <a:effectLst/>
                <a:latin typeface="-apple-system"/>
              </a:rPr>
              <a:t>Health and Safety law </a:t>
            </a:r>
          </a:p>
          <a:p>
            <a:r>
              <a:rPr lang="en-US" b="0" i="0" u="none" strike="noStrike" dirty="0">
                <a:solidFill>
                  <a:srgbClr val="202124"/>
                </a:solidFill>
                <a:effectLst/>
                <a:latin typeface="-apple-system"/>
              </a:rPr>
              <a:t>Copyright law</a:t>
            </a:r>
          </a:p>
          <a:p>
            <a:r>
              <a:rPr lang="en-US" b="0" i="0" u="none" strike="noStrike" dirty="0">
                <a:solidFill>
                  <a:srgbClr val="202124"/>
                </a:solidFill>
                <a:effectLst/>
                <a:latin typeface="-apple-system"/>
              </a:rPr>
              <a:t>Fraud law</a:t>
            </a:r>
          </a:p>
          <a:p>
            <a:r>
              <a:rPr lang="en-US" b="0" i="0" u="none" strike="noStrike" dirty="0">
                <a:solidFill>
                  <a:srgbClr val="202124"/>
                </a:solidFill>
                <a:effectLst/>
                <a:latin typeface="-apple-system"/>
              </a:rPr>
              <a:t>Discrimination law</a:t>
            </a:r>
          </a:p>
          <a:p>
            <a:r>
              <a:rPr lang="en-US" b="0" i="0" u="none" strike="noStrike" dirty="0">
                <a:solidFill>
                  <a:srgbClr val="202124"/>
                </a:solidFill>
                <a:effectLst/>
                <a:latin typeface="-apple-system"/>
              </a:rPr>
              <a:t>Import/Export law</a:t>
            </a:r>
            <a:endParaRPr lang="en-US" b="1" dirty="0"/>
          </a:p>
          <a:p>
            <a:endParaRPr lang="en-US" b="1" dirty="0"/>
          </a:p>
        </p:txBody>
      </p:sp>
      <p:sp>
        <p:nvSpPr>
          <p:cNvPr id="4" name="Slide Number Placeholder 3"/>
          <p:cNvSpPr>
            <a:spLocks noGrp="1"/>
          </p:cNvSpPr>
          <p:nvPr>
            <p:ph type="sldNum" sz="quarter" idx="5"/>
          </p:nvPr>
        </p:nvSpPr>
        <p:spPr/>
        <p:txBody>
          <a:bodyPr/>
          <a:lstStyle/>
          <a:p>
            <a:fld id="{DF834440-3F42-1D46-A71E-AE57DE58A10C}" type="slidenum">
              <a:rPr lang="en-RO" smtClean="0"/>
              <a:t>6</a:t>
            </a:fld>
            <a:endParaRPr lang="en-RO"/>
          </a:p>
        </p:txBody>
      </p:sp>
    </p:spTree>
    <p:extLst>
      <p:ext uri="{BB962C8B-B14F-4D97-AF65-F5344CB8AC3E}">
        <p14:creationId xmlns:p14="http://schemas.microsoft.com/office/powerpoint/2010/main" val="2217267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Target market is relying on the Romanian community.</a:t>
            </a:r>
            <a:endParaRPr lang="en-RO" dirty="0"/>
          </a:p>
        </p:txBody>
      </p:sp>
      <p:sp>
        <p:nvSpPr>
          <p:cNvPr id="4" name="Slide Number Placeholder 3"/>
          <p:cNvSpPr>
            <a:spLocks noGrp="1"/>
          </p:cNvSpPr>
          <p:nvPr>
            <p:ph type="sldNum" sz="quarter" idx="5"/>
          </p:nvPr>
        </p:nvSpPr>
        <p:spPr/>
        <p:txBody>
          <a:bodyPr/>
          <a:lstStyle/>
          <a:p>
            <a:fld id="{DF834440-3F42-1D46-A71E-AE57DE58A10C}" type="slidenum">
              <a:rPr lang="en-RO" smtClean="0"/>
              <a:t>7</a:t>
            </a:fld>
            <a:endParaRPr lang="en-RO"/>
          </a:p>
        </p:txBody>
      </p:sp>
    </p:spTree>
    <p:extLst>
      <p:ext uri="{BB962C8B-B14F-4D97-AF65-F5344CB8AC3E}">
        <p14:creationId xmlns:p14="http://schemas.microsoft.com/office/powerpoint/2010/main" val="3707861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Marketing could take place at </a:t>
            </a:r>
            <a:r>
              <a:rPr lang="en-US" dirty="0" err="1"/>
              <a:t>workplaces,like</a:t>
            </a:r>
            <a:r>
              <a:rPr lang="en-US" dirty="0"/>
              <a:t> </a:t>
            </a:r>
            <a:r>
              <a:rPr lang="en-US" dirty="0" err="1"/>
              <a:t>factories,warehouse</a:t>
            </a:r>
            <a:r>
              <a:rPr lang="en-US" dirty="0"/>
              <a:t> canteen’s, local markets , friends and family can help with the advertising on Facebook pages and Romanian groups as the business contains  traditional Romanian food.</a:t>
            </a:r>
            <a:endParaRPr lang="en-RO" dirty="0"/>
          </a:p>
        </p:txBody>
      </p:sp>
      <p:sp>
        <p:nvSpPr>
          <p:cNvPr id="4" name="Slide Number Placeholder 3"/>
          <p:cNvSpPr>
            <a:spLocks noGrp="1"/>
          </p:cNvSpPr>
          <p:nvPr>
            <p:ph type="sldNum" sz="quarter" idx="5"/>
          </p:nvPr>
        </p:nvSpPr>
        <p:spPr/>
        <p:txBody>
          <a:bodyPr/>
          <a:lstStyle/>
          <a:p>
            <a:fld id="{DF834440-3F42-1D46-A71E-AE57DE58A10C}" type="slidenum">
              <a:rPr lang="en-RO" smtClean="0"/>
              <a:t>8</a:t>
            </a:fld>
            <a:endParaRPr lang="en-RO"/>
          </a:p>
        </p:txBody>
      </p:sp>
    </p:spTree>
    <p:extLst>
      <p:ext uri="{BB962C8B-B14F-4D97-AF65-F5344CB8AC3E}">
        <p14:creationId xmlns:p14="http://schemas.microsoft.com/office/powerpoint/2010/main" val="1751441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1DBCA322-1F63-F94D-8CD8-C97DDA4E5A10}" type="datetimeFigureOut">
              <a:rPr lang="en-GB" smtClean="0"/>
              <a:t>13/11/2022</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1F328383-59EA-474F-BC01-02E95D9326C7}"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28261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BCA322-1F63-F94D-8CD8-C97DDA4E5A10}"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28383-59EA-474F-BC01-02E95D9326C7}" type="slidenum">
              <a:rPr lang="en-GB" smtClean="0"/>
              <a:t>‹#›</a:t>
            </a:fld>
            <a:endParaRPr lang="en-GB"/>
          </a:p>
        </p:txBody>
      </p:sp>
    </p:spTree>
    <p:extLst>
      <p:ext uri="{BB962C8B-B14F-4D97-AF65-F5344CB8AC3E}">
        <p14:creationId xmlns:p14="http://schemas.microsoft.com/office/powerpoint/2010/main" val="3019417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1DBCA322-1F63-F94D-8CD8-C97DDA4E5A10}" type="datetimeFigureOut">
              <a:rPr lang="en-GB" smtClean="0"/>
              <a:t>13/11/2022</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1F328383-59EA-474F-BC01-02E95D9326C7}"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8428770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BCA322-1F63-F94D-8CD8-C97DDA4E5A10}"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28383-59EA-474F-BC01-02E95D9326C7}" type="slidenum">
              <a:rPr lang="en-GB" smtClean="0"/>
              <a:t>‹#›</a:t>
            </a:fld>
            <a:endParaRPr lang="en-GB"/>
          </a:p>
        </p:txBody>
      </p:sp>
    </p:spTree>
    <p:extLst>
      <p:ext uri="{BB962C8B-B14F-4D97-AF65-F5344CB8AC3E}">
        <p14:creationId xmlns:p14="http://schemas.microsoft.com/office/powerpoint/2010/main" val="137784213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BCA322-1F63-F94D-8CD8-C97DDA4E5A10}"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28383-59EA-474F-BC01-02E95D9326C7}" type="slidenum">
              <a:rPr lang="en-GB" smtClean="0"/>
              <a:t>‹#›</a:t>
            </a:fld>
            <a:endParaRPr lang="en-GB"/>
          </a:p>
        </p:txBody>
      </p:sp>
    </p:spTree>
    <p:extLst>
      <p:ext uri="{BB962C8B-B14F-4D97-AF65-F5344CB8AC3E}">
        <p14:creationId xmlns:p14="http://schemas.microsoft.com/office/powerpoint/2010/main" val="90403988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BCA322-1F63-F94D-8CD8-C97DDA4E5A10}"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28383-59EA-474F-BC01-02E95D9326C7}" type="slidenum">
              <a:rPr lang="en-GB" smtClean="0"/>
              <a:t>‹#›</a:t>
            </a:fld>
            <a:endParaRPr lang="en-GB"/>
          </a:p>
        </p:txBody>
      </p:sp>
    </p:spTree>
    <p:extLst>
      <p:ext uri="{BB962C8B-B14F-4D97-AF65-F5344CB8AC3E}">
        <p14:creationId xmlns:p14="http://schemas.microsoft.com/office/powerpoint/2010/main" val="2627796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CA322-1F63-F94D-8CD8-C97DDA4E5A10}"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28383-59EA-474F-BC01-02E95D9326C7}" type="slidenum">
              <a:rPr lang="en-GB" smtClean="0"/>
              <a:t>‹#›</a:t>
            </a:fld>
            <a:endParaRPr lang="en-GB"/>
          </a:p>
        </p:txBody>
      </p:sp>
    </p:spTree>
    <p:extLst>
      <p:ext uri="{BB962C8B-B14F-4D97-AF65-F5344CB8AC3E}">
        <p14:creationId xmlns:p14="http://schemas.microsoft.com/office/powerpoint/2010/main" val="289201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DBCA322-1F63-F94D-8CD8-C97DDA4E5A10}" type="datetimeFigureOut">
              <a:rPr lang="en-GB" smtClean="0"/>
              <a:t>13/11/2022</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1F328383-59EA-474F-BC01-02E95D9326C7}"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579311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1DBCA322-1F63-F94D-8CD8-C97DDA4E5A10}" type="datetimeFigureOut">
              <a:rPr lang="en-GB" smtClean="0"/>
              <a:t>13/11/2022</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1F328383-59EA-474F-BC01-02E95D9326C7}" type="slidenum">
              <a:rPr lang="en-GB" smtClean="0"/>
              <a:t>‹#›</a:t>
            </a:fld>
            <a:endParaRPr lang="en-GB"/>
          </a:p>
        </p:txBody>
      </p:sp>
    </p:spTree>
    <p:extLst>
      <p:ext uri="{BB962C8B-B14F-4D97-AF65-F5344CB8AC3E}">
        <p14:creationId xmlns:p14="http://schemas.microsoft.com/office/powerpoint/2010/main" val="153029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BCA322-1F63-F94D-8CD8-C97DDA4E5A10}"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28383-59EA-474F-BC01-02E95D9326C7}" type="slidenum">
              <a:rPr lang="en-GB" smtClean="0"/>
              <a:t>‹#›</a:t>
            </a:fld>
            <a:endParaRPr lang="en-GB"/>
          </a:p>
        </p:txBody>
      </p:sp>
    </p:spTree>
    <p:extLst>
      <p:ext uri="{BB962C8B-B14F-4D97-AF65-F5344CB8AC3E}">
        <p14:creationId xmlns:p14="http://schemas.microsoft.com/office/powerpoint/2010/main" val="2780737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BCA322-1F63-F94D-8CD8-C97DDA4E5A10}"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28383-59EA-474F-BC01-02E95D9326C7}" type="slidenum">
              <a:rPr lang="en-GB" smtClean="0"/>
              <a:t>‹#›</a:t>
            </a:fld>
            <a:endParaRPr lang="en-GB"/>
          </a:p>
        </p:txBody>
      </p:sp>
    </p:spTree>
    <p:extLst>
      <p:ext uri="{BB962C8B-B14F-4D97-AF65-F5344CB8AC3E}">
        <p14:creationId xmlns:p14="http://schemas.microsoft.com/office/powerpoint/2010/main" val="3776014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1DBCA322-1F63-F94D-8CD8-C97DDA4E5A10}" type="datetimeFigureOut">
              <a:rPr lang="en-GB" smtClean="0"/>
              <a:t>13/11/2022</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1F328383-59EA-474F-BC01-02E95D9326C7}"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848358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customXml" Target="../ink/ink1.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2.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AB4FFECA-0832-4FE3-B587-054A0F2D8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3A6D5-DD08-894F-BA74-3EDA262A78CA}"/>
              </a:ext>
            </a:extLst>
          </p:cNvPr>
          <p:cNvSpPr>
            <a:spLocks noGrp="1"/>
          </p:cNvSpPr>
          <p:nvPr>
            <p:ph type="ctrTitle"/>
          </p:nvPr>
        </p:nvSpPr>
        <p:spPr>
          <a:xfrm>
            <a:off x="1124665" y="981081"/>
            <a:ext cx="9942668" cy="3467282"/>
          </a:xfrm>
        </p:spPr>
        <p:txBody>
          <a:bodyPr anchor="b">
            <a:normAutofit/>
          </a:bodyPr>
          <a:lstStyle/>
          <a:p>
            <a:r>
              <a:rPr lang="en-GB" sz="5600" b="1" u="sng" dirty="0"/>
              <a:t>Managing Enterprise in the 21</a:t>
            </a:r>
            <a:r>
              <a:rPr lang="en-GB" sz="5600" b="1" u="sng" baseline="30000" dirty="0"/>
              <a:t>st</a:t>
            </a:r>
            <a:r>
              <a:rPr lang="en-GB" sz="5600" b="1" u="sng" dirty="0"/>
              <a:t> Century</a:t>
            </a:r>
            <a:br>
              <a:rPr lang="en-GB" sz="5600" b="1" u="sng" dirty="0"/>
            </a:br>
            <a:r>
              <a:rPr lang="en-GB" sz="5600" i="1" dirty="0">
                <a:latin typeface="+mn-lt"/>
              </a:rPr>
              <a:t>“</a:t>
            </a:r>
            <a:r>
              <a:rPr lang="en-GB" sz="5600" i="1" dirty="0" err="1">
                <a:latin typeface="+mn-lt"/>
              </a:rPr>
              <a:t>Atelierul</a:t>
            </a:r>
            <a:r>
              <a:rPr lang="en-GB" sz="5600" i="1" dirty="0">
                <a:latin typeface="+mn-lt"/>
              </a:rPr>
              <a:t> de </a:t>
            </a:r>
            <a:r>
              <a:rPr lang="en-GB" sz="5600" i="1" dirty="0" err="1">
                <a:latin typeface="+mn-lt"/>
              </a:rPr>
              <a:t>ciorbe</a:t>
            </a:r>
            <a:r>
              <a:rPr lang="en-GB" sz="5600" i="1" dirty="0">
                <a:latin typeface="+mn-lt"/>
              </a:rPr>
              <a:t>” (The Soup Workshop)</a:t>
            </a:r>
          </a:p>
        </p:txBody>
      </p:sp>
      <p:sp>
        <p:nvSpPr>
          <p:cNvPr id="15" name="Freeform: Shape 9">
            <a:extLst>
              <a:ext uri="{FF2B5EF4-FFF2-40B4-BE49-F238E27FC236}">
                <a16:creationId xmlns:a16="http://schemas.microsoft.com/office/drawing/2014/main" id="{C65858E6-5C0F-4AAE-A1AC-29BA07FFE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70707"/>
            <a:ext cx="12192000" cy="1787292"/>
          </a:xfrm>
          <a:custGeom>
            <a:avLst/>
            <a:gdLst>
              <a:gd name="connsiteX0" fmla="*/ 619389 w 12192000"/>
              <a:gd name="connsiteY0" fmla="*/ 0 h 1787292"/>
              <a:gd name="connsiteX1" fmla="*/ 687652 w 12192000"/>
              <a:gd name="connsiteY1" fmla="*/ 3175 h 1787292"/>
              <a:gd name="connsiteX2" fmla="*/ 747977 w 12192000"/>
              <a:gd name="connsiteY2" fmla="*/ 9525 h 1787292"/>
              <a:gd name="connsiteX3" fmla="*/ 800364 w 12192000"/>
              <a:gd name="connsiteY3" fmla="*/ 20637 h 1787292"/>
              <a:gd name="connsiteX4" fmla="*/ 846402 w 12192000"/>
              <a:gd name="connsiteY4" fmla="*/ 36512 h 1787292"/>
              <a:gd name="connsiteX5" fmla="*/ 887677 w 12192000"/>
              <a:gd name="connsiteY5" fmla="*/ 52387 h 1787292"/>
              <a:gd name="connsiteX6" fmla="*/ 924189 w 12192000"/>
              <a:gd name="connsiteY6" fmla="*/ 68262 h 1787292"/>
              <a:gd name="connsiteX7" fmla="*/ 962289 w 12192000"/>
              <a:gd name="connsiteY7" fmla="*/ 87312 h 1787292"/>
              <a:gd name="connsiteX8" fmla="*/ 1000389 w 12192000"/>
              <a:gd name="connsiteY8" fmla="*/ 106362 h 1787292"/>
              <a:gd name="connsiteX9" fmla="*/ 1036902 w 12192000"/>
              <a:gd name="connsiteY9" fmla="*/ 125412 h 1787292"/>
              <a:gd name="connsiteX10" fmla="*/ 1078177 w 12192000"/>
              <a:gd name="connsiteY10" fmla="*/ 141287 h 1787292"/>
              <a:gd name="connsiteX11" fmla="*/ 1124214 w 12192000"/>
              <a:gd name="connsiteY11" fmla="*/ 155575 h 1787292"/>
              <a:gd name="connsiteX12" fmla="*/ 1176602 w 12192000"/>
              <a:gd name="connsiteY12" fmla="*/ 166687 h 1787292"/>
              <a:gd name="connsiteX13" fmla="*/ 1236927 w 12192000"/>
              <a:gd name="connsiteY13" fmla="*/ 174625 h 1787292"/>
              <a:gd name="connsiteX14" fmla="*/ 1305189 w 12192000"/>
              <a:gd name="connsiteY14" fmla="*/ 176212 h 1787292"/>
              <a:gd name="connsiteX15" fmla="*/ 1373452 w 12192000"/>
              <a:gd name="connsiteY15" fmla="*/ 174625 h 1787292"/>
              <a:gd name="connsiteX16" fmla="*/ 1433777 w 12192000"/>
              <a:gd name="connsiteY16" fmla="*/ 166687 h 1787292"/>
              <a:gd name="connsiteX17" fmla="*/ 1486164 w 12192000"/>
              <a:gd name="connsiteY17" fmla="*/ 155575 h 1787292"/>
              <a:gd name="connsiteX18" fmla="*/ 1532202 w 12192000"/>
              <a:gd name="connsiteY18" fmla="*/ 141287 h 1787292"/>
              <a:gd name="connsiteX19" fmla="*/ 1573477 w 12192000"/>
              <a:gd name="connsiteY19" fmla="*/ 125412 h 1787292"/>
              <a:gd name="connsiteX20" fmla="*/ 1609989 w 12192000"/>
              <a:gd name="connsiteY20" fmla="*/ 106362 h 1787292"/>
              <a:gd name="connsiteX21" fmla="*/ 1648089 w 12192000"/>
              <a:gd name="connsiteY21" fmla="*/ 87312 h 1787292"/>
              <a:gd name="connsiteX22" fmla="*/ 1686189 w 12192000"/>
              <a:gd name="connsiteY22" fmla="*/ 68262 h 1787292"/>
              <a:gd name="connsiteX23" fmla="*/ 1722702 w 12192000"/>
              <a:gd name="connsiteY23" fmla="*/ 52387 h 1787292"/>
              <a:gd name="connsiteX24" fmla="*/ 1763977 w 12192000"/>
              <a:gd name="connsiteY24" fmla="*/ 36512 h 1787292"/>
              <a:gd name="connsiteX25" fmla="*/ 1810014 w 12192000"/>
              <a:gd name="connsiteY25" fmla="*/ 20637 h 1787292"/>
              <a:gd name="connsiteX26" fmla="*/ 1862402 w 12192000"/>
              <a:gd name="connsiteY26" fmla="*/ 9525 h 1787292"/>
              <a:gd name="connsiteX27" fmla="*/ 1922727 w 12192000"/>
              <a:gd name="connsiteY27" fmla="*/ 3175 h 1787292"/>
              <a:gd name="connsiteX28" fmla="*/ 1990989 w 12192000"/>
              <a:gd name="connsiteY28" fmla="*/ 0 h 1787292"/>
              <a:gd name="connsiteX29" fmla="*/ 2059252 w 12192000"/>
              <a:gd name="connsiteY29" fmla="*/ 3175 h 1787292"/>
              <a:gd name="connsiteX30" fmla="*/ 2119577 w 12192000"/>
              <a:gd name="connsiteY30" fmla="*/ 9525 h 1787292"/>
              <a:gd name="connsiteX31" fmla="*/ 2171964 w 12192000"/>
              <a:gd name="connsiteY31" fmla="*/ 20637 h 1787292"/>
              <a:gd name="connsiteX32" fmla="*/ 2218002 w 12192000"/>
              <a:gd name="connsiteY32" fmla="*/ 36512 h 1787292"/>
              <a:gd name="connsiteX33" fmla="*/ 2259277 w 12192000"/>
              <a:gd name="connsiteY33" fmla="*/ 52387 h 1787292"/>
              <a:gd name="connsiteX34" fmla="*/ 2295789 w 12192000"/>
              <a:gd name="connsiteY34" fmla="*/ 68262 h 1787292"/>
              <a:gd name="connsiteX35" fmla="*/ 2333889 w 12192000"/>
              <a:gd name="connsiteY35" fmla="*/ 87312 h 1787292"/>
              <a:gd name="connsiteX36" fmla="*/ 2371989 w 12192000"/>
              <a:gd name="connsiteY36" fmla="*/ 106362 h 1787292"/>
              <a:gd name="connsiteX37" fmla="*/ 2408502 w 12192000"/>
              <a:gd name="connsiteY37" fmla="*/ 125412 h 1787292"/>
              <a:gd name="connsiteX38" fmla="*/ 2449777 w 12192000"/>
              <a:gd name="connsiteY38" fmla="*/ 141287 h 1787292"/>
              <a:gd name="connsiteX39" fmla="*/ 2495814 w 12192000"/>
              <a:gd name="connsiteY39" fmla="*/ 155575 h 1787292"/>
              <a:gd name="connsiteX40" fmla="*/ 2548202 w 12192000"/>
              <a:gd name="connsiteY40" fmla="*/ 166687 h 1787292"/>
              <a:gd name="connsiteX41" fmla="*/ 2608527 w 12192000"/>
              <a:gd name="connsiteY41" fmla="*/ 174625 h 1787292"/>
              <a:gd name="connsiteX42" fmla="*/ 2676789 w 12192000"/>
              <a:gd name="connsiteY42" fmla="*/ 176212 h 1787292"/>
              <a:gd name="connsiteX43" fmla="*/ 2745052 w 12192000"/>
              <a:gd name="connsiteY43" fmla="*/ 174625 h 1787292"/>
              <a:gd name="connsiteX44" fmla="*/ 2805377 w 12192000"/>
              <a:gd name="connsiteY44" fmla="*/ 166687 h 1787292"/>
              <a:gd name="connsiteX45" fmla="*/ 2857764 w 12192000"/>
              <a:gd name="connsiteY45" fmla="*/ 155575 h 1787292"/>
              <a:gd name="connsiteX46" fmla="*/ 2903802 w 12192000"/>
              <a:gd name="connsiteY46" fmla="*/ 141287 h 1787292"/>
              <a:gd name="connsiteX47" fmla="*/ 2945077 w 12192000"/>
              <a:gd name="connsiteY47" fmla="*/ 125412 h 1787292"/>
              <a:gd name="connsiteX48" fmla="*/ 2981589 w 12192000"/>
              <a:gd name="connsiteY48" fmla="*/ 106362 h 1787292"/>
              <a:gd name="connsiteX49" fmla="*/ 3019689 w 12192000"/>
              <a:gd name="connsiteY49" fmla="*/ 87312 h 1787292"/>
              <a:gd name="connsiteX50" fmla="*/ 3057789 w 12192000"/>
              <a:gd name="connsiteY50" fmla="*/ 68262 h 1787292"/>
              <a:gd name="connsiteX51" fmla="*/ 3094302 w 12192000"/>
              <a:gd name="connsiteY51" fmla="*/ 52387 h 1787292"/>
              <a:gd name="connsiteX52" fmla="*/ 3135577 w 12192000"/>
              <a:gd name="connsiteY52" fmla="*/ 36512 h 1787292"/>
              <a:gd name="connsiteX53" fmla="*/ 3181614 w 12192000"/>
              <a:gd name="connsiteY53" fmla="*/ 20637 h 1787292"/>
              <a:gd name="connsiteX54" fmla="*/ 3234002 w 12192000"/>
              <a:gd name="connsiteY54" fmla="*/ 9525 h 1787292"/>
              <a:gd name="connsiteX55" fmla="*/ 3294327 w 12192000"/>
              <a:gd name="connsiteY55" fmla="*/ 3175 h 1787292"/>
              <a:gd name="connsiteX56" fmla="*/ 3361002 w 12192000"/>
              <a:gd name="connsiteY56" fmla="*/ 0 h 1787292"/>
              <a:gd name="connsiteX57" fmla="*/ 3430852 w 12192000"/>
              <a:gd name="connsiteY57" fmla="*/ 3175 h 1787292"/>
              <a:gd name="connsiteX58" fmla="*/ 3491177 w 12192000"/>
              <a:gd name="connsiteY58" fmla="*/ 9525 h 1787292"/>
              <a:gd name="connsiteX59" fmla="*/ 3543564 w 12192000"/>
              <a:gd name="connsiteY59" fmla="*/ 20637 h 1787292"/>
              <a:gd name="connsiteX60" fmla="*/ 3589602 w 12192000"/>
              <a:gd name="connsiteY60" fmla="*/ 36512 h 1787292"/>
              <a:gd name="connsiteX61" fmla="*/ 3630877 w 12192000"/>
              <a:gd name="connsiteY61" fmla="*/ 52387 h 1787292"/>
              <a:gd name="connsiteX62" fmla="*/ 3667389 w 12192000"/>
              <a:gd name="connsiteY62" fmla="*/ 68262 h 1787292"/>
              <a:gd name="connsiteX63" fmla="*/ 3705489 w 12192000"/>
              <a:gd name="connsiteY63" fmla="*/ 87312 h 1787292"/>
              <a:gd name="connsiteX64" fmla="*/ 3743589 w 12192000"/>
              <a:gd name="connsiteY64" fmla="*/ 106362 h 1787292"/>
              <a:gd name="connsiteX65" fmla="*/ 3780102 w 12192000"/>
              <a:gd name="connsiteY65" fmla="*/ 125412 h 1787292"/>
              <a:gd name="connsiteX66" fmla="*/ 3821377 w 12192000"/>
              <a:gd name="connsiteY66" fmla="*/ 141287 h 1787292"/>
              <a:gd name="connsiteX67" fmla="*/ 3867414 w 12192000"/>
              <a:gd name="connsiteY67" fmla="*/ 155575 h 1787292"/>
              <a:gd name="connsiteX68" fmla="*/ 3919802 w 12192000"/>
              <a:gd name="connsiteY68" fmla="*/ 166687 h 1787292"/>
              <a:gd name="connsiteX69" fmla="*/ 3980127 w 12192000"/>
              <a:gd name="connsiteY69" fmla="*/ 174625 h 1787292"/>
              <a:gd name="connsiteX70" fmla="*/ 4048389 w 12192000"/>
              <a:gd name="connsiteY70" fmla="*/ 176212 h 1787292"/>
              <a:gd name="connsiteX71" fmla="*/ 4116652 w 12192000"/>
              <a:gd name="connsiteY71" fmla="*/ 174625 h 1787292"/>
              <a:gd name="connsiteX72" fmla="*/ 4176977 w 12192000"/>
              <a:gd name="connsiteY72" fmla="*/ 166687 h 1787292"/>
              <a:gd name="connsiteX73" fmla="*/ 4229364 w 12192000"/>
              <a:gd name="connsiteY73" fmla="*/ 155575 h 1787292"/>
              <a:gd name="connsiteX74" fmla="*/ 4275402 w 12192000"/>
              <a:gd name="connsiteY74" fmla="*/ 141287 h 1787292"/>
              <a:gd name="connsiteX75" fmla="*/ 4316677 w 12192000"/>
              <a:gd name="connsiteY75" fmla="*/ 125412 h 1787292"/>
              <a:gd name="connsiteX76" fmla="*/ 4353189 w 12192000"/>
              <a:gd name="connsiteY76" fmla="*/ 106362 h 1787292"/>
              <a:gd name="connsiteX77" fmla="*/ 4429389 w 12192000"/>
              <a:gd name="connsiteY77" fmla="*/ 68262 h 1787292"/>
              <a:gd name="connsiteX78" fmla="*/ 4465902 w 12192000"/>
              <a:gd name="connsiteY78" fmla="*/ 52387 h 1787292"/>
              <a:gd name="connsiteX79" fmla="*/ 4507177 w 12192000"/>
              <a:gd name="connsiteY79" fmla="*/ 36512 h 1787292"/>
              <a:gd name="connsiteX80" fmla="*/ 4553214 w 12192000"/>
              <a:gd name="connsiteY80" fmla="*/ 20637 h 1787292"/>
              <a:gd name="connsiteX81" fmla="*/ 4605602 w 12192000"/>
              <a:gd name="connsiteY81" fmla="*/ 9525 h 1787292"/>
              <a:gd name="connsiteX82" fmla="*/ 4665928 w 12192000"/>
              <a:gd name="connsiteY82" fmla="*/ 3175 h 1787292"/>
              <a:gd name="connsiteX83" fmla="*/ 4734189 w 12192000"/>
              <a:gd name="connsiteY83" fmla="*/ 0 h 1787292"/>
              <a:gd name="connsiteX84" fmla="*/ 4802453 w 12192000"/>
              <a:gd name="connsiteY84" fmla="*/ 3175 h 1787292"/>
              <a:gd name="connsiteX85" fmla="*/ 4862777 w 12192000"/>
              <a:gd name="connsiteY85" fmla="*/ 9525 h 1787292"/>
              <a:gd name="connsiteX86" fmla="*/ 4915165 w 12192000"/>
              <a:gd name="connsiteY86" fmla="*/ 20637 h 1787292"/>
              <a:gd name="connsiteX87" fmla="*/ 4961201 w 12192000"/>
              <a:gd name="connsiteY87" fmla="*/ 36512 h 1787292"/>
              <a:gd name="connsiteX88" fmla="*/ 5002476 w 12192000"/>
              <a:gd name="connsiteY88" fmla="*/ 52387 h 1787292"/>
              <a:gd name="connsiteX89" fmla="*/ 5038989 w 12192000"/>
              <a:gd name="connsiteY89" fmla="*/ 68262 h 1787292"/>
              <a:gd name="connsiteX90" fmla="*/ 5077089 w 12192000"/>
              <a:gd name="connsiteY90" fmla="*/ 87312 h 1787292"/>
              <a:gd name="connsiteX91" fmla="*/ 5115189 w 12192000"/>
              <a:gd name="connsiteY91" fmla="*/ 106362 h 1787292"/>
              <a:gd name="connsiteX92" fmla="*/ 5151701 w 12192000"/>
              <a:gd name="connsiteY92" fmla="*/ 125412 h 1787292"/>
              <a:gd name="connsiteX93" fmla="*/ 5192976 w 12192000"/>
              <a:gd name="connsiteY93" fmla="*/ 141287 h 1787292"/>
              <a:gd name="connsiteX94" fmla="*/ 5239014 w 12192000"/>
              <a:gd name="connsiteY94" fmla="*/ 155575 h 1787292"/>
              <a:gd name="connsiteX95" fmla="*/ 5291401 w 12192000"/>
              <a:gd name="connsiteY95" fmla="*/ 166687 h 1787292"/>
              <a:gd name="connsiteX96" fmla="*/ 5351727 w 12192000"/>
              <a:gd name="connsiteY96" fmla="*/ 174625 h 1787292"/>
              <a:gd name="connsiteX97" fmla="*/ 5410199 w 12192000"/>
              <a:gd name="connsiteY97" fmla="*/ 175985 h 1787292"/>
              <a:gd name="connsiteX98" fmla="*/ 5468671 w 12192000"/>
              <a:gd name="connsiteY98" fmla="*/ 174625 h 1787292"/>
              <a:gd name="connsiteX99" fmla="*/ 5528996 w 12192000"/>
              <a:gd name="connsiteY99" fmla="*/ 166687 h 1787292"/>
              <a:gd name="connsiteX100" fmla="*/ 5581383 w 12192000"/>
              <a:gd name="connsiteY100" fmla="*/ 155575 h 1787292"/>
              <a:gd name="connsiteX101" fmla="*/ 5627421 w 12192000"/>
              <a:gd name="connsiteY101" fmla="*/ 141287 h 1787292"/>
              <a:gd name="connsiteX102" fmla="*/ 5668696 w 12192000"/>
              <a:gd name="connsiteY102" fmla="*/ 125412 h 1787292"/>
              <a:gd name="connsiteX103" fmla="*/ 5705209 w 12192000"/>
              <a:gd name="connsiteY103" fmla="*/ 106362 h 1787292"/>
              <a:gd name="connsiteX104" fmla="*/ 5743308 w 12192000"/>
              <a:gd name="connsiteY104" fmla="*/ 87312 h 1787292"/>
              <a:gd name="connsiteX105" fmla="*/ 5781408 w 12192000"/>
              <a:gd name="connsiteY105" fmla="*/ 68262 h 1787292"/>
              <a:gd name="connsiteX106" fmla="*/ 5817921 w 12192000"/>
              <a:gd name="connsiteY106" fmla="*/ 52387 h 1787292"/>
              <a:gd name="connsiteX107" fmla="*/ 5859196 w 12192000"/>
              <a:gd name="connsiteY107" fmla="*/ 36512 h 1787292"/>
              <a:gd name="connsiteX108" fmla="*/ 5905234 w 12192000"/>
              <a:gd name="connsiteY108" fmla="*/ 20637 h 1787292"/>
              <a:gd name="connsiteX109" fmla="*/ 5957621 w 12192000"/>
              <a:gd name="connsiteY109" fmla="*/ 9525 h 1787292"/>
              <a:gd name="connsiteX110" fmla="*/ 6017947 w 12192000"/>
              <a:gd name="connsiteY110" fmla="*/ 3175 h 1787292"/>
              <a:gd name="connsiteX111" fmla="*/ 6086208 w 12192000"/>
              <a:gd name="connsiteY111" fmla="*/ 0 h 1787292"/>
              <a:gd name="connsiteX112" fmla="*/ 6095999 w 12192000"/>
              <a:gd name="connsiteY112" fmla="*/ 455 h 1787292"/>
              <a:gd name="connsiteX113" fmla="*/ 6105789 w 12192000"/>
              <a:gd name="connsiteY113" fmla="*/ 0 h 1787292"/>
              <a:gd name="connsiteX114" fmla="*/ 6174052 w 12192000"/>
              <a:gd name="connsiteY114" fmla="*/ 3175 h 1787292"/>
              <a:gd name="connsiteX115" fmla="*/ 6234377 w 12192000"/>
              <a:gd name="connsiteY115" fmla="*/ 9525 h 1787292"/>
              <a:gd name="connsiteX116" fmla="*/ 6286764 w 12192000"/>
              <a:gd name="connsiteY116" fmla="*/ 20637 h 1787292"/>
              <a:gd name="connsiteX117" fmla="*/ 6332802 w 12192000"/>
              <a:gd name="connsiteY117" fmla="*/ 36512 h 1787292"/>
              <a:gd name="connsiteX118" fmla="*/ 6374077 w 12192000"/>
              <a:gd name="connsiteY118" fmla="*/ 52387 h 1787292"/>
              <a:gd name="connsiteX119" fmla="*/ 6410589 w 12192000"/>
              <a:gd name="connsiteY119" fmla="*/ 68262 h 1787292"/>
              <a:gd name="connsiteX120" fmla="*/ 6448689 w 12192000"/>
              <a:gd name="connsiteY120" fmla="*/ 87312 h 1787292"/>
              <a:gd name="connsiteX121" fmla="*/ 6486789 w 12192000"/>
              <a:gd name="connsiteY121" fmla="*/ 106362 h 1787292"/>
              <a:gd name="connsiteX122" fmla="*/ 6523302 w 12192000"/>
              <a:gd name="connsiteY122" fmla="*/ 125412 h 1787292"/>
              <a:gd name="connsiteX123" fmla="*/ 6564577 w 12192000"/>
              <a:gd name="connsiteY123" fmla="*/ 141287 h 1787292"/>
              <a:gd name="connsiteX124" fmla="*/ 6610614 w 12192000"/>
              <a:gd name="connsiteY124" fmla="*/ 155575 h 1787292"/>
              <a:gd name="connsiteX125" fmla="*/ 6663002 w 12192000"/>
              <a:gd name="connsiteY125" fmla="*/ 166687 h 1787292"/>
              <a:gd name="connsiteX126" fmla="*/ 6723327 w 12192000"/>
              <a:gd name="connsiteY126" fmla="*/ 174625 h 1787292"/>
              <a:gd name="connsiteX127" fmla="*/ 6781799 w 12192000"/>
              <a:gd name="connsiteY127" fmla="*/ 175985 h 1787292"/>
              <a:gd name="connsiteX128" fmla="*/ 6840271 w 12192000"/>
              <a:gd name="connsiteY128" fmla="*/ 174625 h 1787292"/>
              <a:gd name="connsiteX129" fmla="*/ 6900596 w 12192000"/>
              <a:gd name="connsiteY129" fmla="*/ 166687 h 1787292"/>
              <a:gd name="connsiteX130" fmla="*/ 6952983 w 12192000"/>
              <a:gd name="connsiteY130" fmla="*/ 155575 h 1787292"/>
              <a:gd name="connsiteX131" fmla="*/ 6999021 w 12192000"/>
              <a:gd name="connsiteY131" fmla="*/ 141287 h 1787292"/>
              <a:gd name="connsiteX132" fmla="*/ 7040296 w 12192000"/>
              <a:gd name="connsiteY132" fmla="*/ 125412 h 1787292"/>
              <a:gd name="connsiteX133" fmla="*/ 7076808 w 12192000"/>
              <a:gd name="connsiteY133" fmla="*/ 106362 h 1787292"/>
              <a:gd name="connsiteX134" fmla="*/ 7114908 w 12192000"/>
              <a:gd name="connsiteY134" fmla="*/ 87312 h 1787292"/>
              <a:gd name="connsiteX135" fmla="*/ 7153008 w 12192000"/>
              <a:gd name="connsiteY135" fmla="*/ 68262 h 1787292"/>
              <a:gd name="connsiteX136" fmla="*/ 7189521 w 12192000"/>
              <a:gd name="connsiteY136" fmla="*/ 52387 h 1787292"/>
              <a:gd name="connsiteX137" fmla="*/ 7230796 w 12192000"/>
              <a:gd name="connsiteY137" fmla="*/ 36512 h 1787292"/>
              <a:gd name="connsiteX138" fmla="*/ 7276833 w 12192000"/>
              <a:gd name="connsiteY138" fmla="*/ 20637 h 1787292"/>
              <a:gd name="connsiteX139" fmla="*/ 7329221 w 12192000"/>
              <a:gd name="connsiteY139" fmla="*/ 9525 h 1787292"/>
              <a:gd name="connsiteX140" fmla="*/ 7389546 w 12192000"/>
              <a:gd name="connsiteY140" fmla="*/ 3175 h 1787292"/>
              <a:gd name="connsiteX141" fmla="*/ 7457808 w 12192000"/>
              <a:gd name="connsiteY141" fmla="*/ 0 h 1787292"/>
              <a:gd name="connsiteX142" fmla="*/ 7526071 w 12192000"/>
              <a:gd name="connsiteY142" fmla="*/ 3175 h 1787292"/>
              <a:gd name="connsiteX143" fmla="*/ 7586396 w 12192000"/>
              <a:gd name="connsiteY143" fmla="*/ 9525 h 1787292"/>
              <a:gd name="connsiteX144" fmla="*/ 7638783 w 12192000"/>
              <a:gd name="connsiteY144" fmla="*/ 20637 h 1787292"/>
              <a:gd name="connsiteX145" fmla="*/ 7684821 w 12192000"/>
              <a:gd name="connsiteY145" fmla="*/ 36512 h 1787292"/>
              <a:gd name="connsiteX146" fmla="*/ 7726096 w 12192000"/>
              <a:gd name="connsiteY146" fmla="*/ 52387 h 1787292"/>
              <a:gd name="connsiteX147" fmla="*/ 7762608 w 12192000"/>
              <a:gd name="connsiteY147" fmla="*/ 68262 h 1787292"/>
              <a:gd name="connsiteX148" fmla="*/ 7800708 w 12192000"/>
              <a:gd name="connsiteY148" fmla="*/ 87312 h 1787292"/>
              <a:gd name="connsiteX149" fmla="*/ 7838808 w 12192000"/>
              <a:gd name="connsiteY149" fmla="*/ 106362 h 1787292"/>
              <a:gd name="connsiteX150" fmla="*/ 7875321 w 12192000"/>
              <a:gd name="connsiteY150" fmla="*/ 125412 h 1787292"/>
              <a:gd name="connsiteX151" fmla="*/ 7916596 w 12192000"/>
              <a:gd name="connsiteY151" fmla="*/ 141287 h 1787292"/>
              <a:gd name="connsiteX152" fmla="*/ 7962633 w 12192000"/>
              <a:gd name="connsiteY152" fmla="*/ 155575 h 1787292"/>
              <a:gd name="connsiteX153" fmla="*/ 8015021 w 12192000"/>
              <a:gd name="connsiteY153" fmla="*/ 166687 h 1787292"/>
              <a:gd name="connsiteX154" fmla="*/ 8075346 w 12192000"/>
              <a:gd name="connsiteY154" fmla="*/ 174625 h 1787292"/>
              <a:gd name="connsiteX155" fmla="*/ 8143608 w 12192000"/>
              <a:gd name="connsiteY155" fmla="*/ 176212 h 1787292"/>
              <a:gd name="connsiteX156" fmla="*/ 8211871 w 12192000"/>
              <a:gd name="connsiteY156" fmla="*/ 174625 h 1787292"/>
              <a:gd name="connsiteX157" fmla="*/ 8272196 w 12192000"/>
              <a:gd name="connsiteY157" fmla="*/ 166687 h 1787292"/>
              <a:gd name="connsiteX158" fmla="*/ 8324583 w 12192000"/>
              <a:gd name="connsiteY158" fmla="*/ 155575 h 1787292"/>
              <a:gd name="connsiteX159" fmla="*/ 8370621 w 12192000"/>
              <a:gd name="connsiteY159" fmla="*/ 141287 h 1787292"/>
              <a:gd name="connsiteX160" fmla="*/ 8411896 w 12192000"/>
              <a:gd name="connsiteY160" fmla="*/ 125412 h 1787292"/>
              <a:gd name="connsiteX161" fmla="*/ 8448408 w 12192000"/>
              <a:gd name="connsiteY161" fmla="*/ 106362 h 1787292"/>
              <a:gd name="connsiteX162" fmla="*/ 8486508 w 12192000"/>
              <a:gd name="connsiteY162" fmla="*/ 87312 h 1787292"/>
              <a:gd name="connsiteX163" fmla="*/ 8524608 w 12192000"/>
              <a:gd name="connsiteY163" fmla="*/ 68262 h 1787292"/>
              <a:gd name="connsiteX164" fmla="*/ 8561120 w 12192000"/>
              <a:gd name="connsiteY164" fmla="*/ 52387 h 1787292"/>
              <a:gd name="connsiteX165" fmla="*/ 8602396 w 12192000"/>
              <a:gd name="connsiteY165" fmla="*/ 36512 h 1787292"/>
              <a:gd name="connsiteX166" fmla="*/ 8648432 w 12192000"/>
              <a:gd name="connsiteY166" fmla="*/ 20637 h 1787292"/>
              <a:gd name="connsiteX167" fmla="*/ 8700820 w 12192000"/>
              <a:gd name="connsiteY167" fmla="*/ 9525 h 1787292"/>
              <a:gd name="connsiteX168" fmla="*/ 8761146 w 12192000"/>
              <a:gd name="connsiteY168" fmla="*/ 3175 h 1787292"/>
              <a:gd name="connsiteX169" fmla="*/ 8827820 w 12192000"/>
              <a:gd name="connsiteY169" fmla="*/ 0 h 1787292"/>
              <a:gd name="connsiteX170" fmla="*/ 8897670 w 12192000"/>
              <a:gd name="connsiteY170" fmla="*/ 3175 h 1787292"/>
              <a:gd name="connsiteX171" fmla="*/ 8957996 w 12192000"/>
              <a:gd name="connsiteY171" fmla="*/ 9525 h 1787292"/>
              <a:gd name="connsiteX172" fmla="*/ 9010382 w 12192000"/>
              <a:gd name="connsiteY172" fmla="*/ 20637 h 1787292"/>
              <a:gd name="connsiteX173" fmla="*/ 9056420 w 12192000"/>
              <a:gd name="connsiteY173" fmla="*/ 36512 h 1787292"/>
              <a:gd name="connsiteX174" fmla="*/ 9097696 w 12192000"/>
              <a:gd name="connsiteY174" fmla="*/ 52387 h 1787292"/>
              <a:gd name="connsiteX175" fmla="*/ 9134208 w 12192000"/>
              <a:gd name="connsiteY175" fmla="*/ 68262 h 1787292"/>
              <a:gd name="connsiteX176" fmla="*/ 9172308 w 12192000"/>
              <a:gd name="connsiteY176" fmla="*/ 87312 h 1787292"/>
              <a:gd name="connsiteX177" fmla="*/ 9210408 w 12192000"/>
              <a:gd name="connsiteY177" fmla="*/ 106362 h 1787292"/>
              <a:gd name="connsiteX178" fmla="*/ 9246920 w 12192000"/>
              <a:gd name="connsiteY178" fmla="*/ 125412 h 1787292"/>
              <a:gd name="connsiteX179" fmla="*/ 9288196 w 12192000"/>
              <a:gd name="connsiteY179" fmla="*/ 141287 h 1787292"/>
              <a:gd name="connsiteX180" fmla="*/ 9334232 w 12192000"/>
              <a:gd name="connsiteY180" fmla="*/ 155575 h 1787292"/>
              <a:gd name="connsiteX181" fmla="*/ 9386620 w 12192000"/>
              <a:gd name="connsiteY181" fmla="*/ 166687 h 1787292"/>
              <a:gd name="connsiteX182" fmla="*/ 9446946 w 12192000"/>
              <a:gd name="connsiteY182" fmla="*/ 174625 h 1787292"/>
              <a:gd name="connsiteX183" fmla="*/ 9515208 w 12192000"/>
              <a:gd name="connsiteY183" fmla="*/ 176212 h 1787292"/>
              <a:gd name="connsiteX184" fmla="*/ 9583470 w 12192000"/>
              <a:gd name="connsiteY184" fmla="*/ 174625 h 1787292"/>
              <a:gd name="connsiteX185" fmla="*/ 9643796 w 12192000"/>
              <a:gd name="connsiteY185" fmla="*/ 166687 h 1787292"/>
              <a:gd name="connsiteX186" fmla="*/ 9696182 w 12192000"/>
              <a:gd name="connsiteY186" fmla="*/ 155575 h 1787292"/>
              <a:gd name="connsiteX187" fmla="*/ 9742220 w 12192000"/>
              <a:gd name="connsiteY187" fmla="*/ 141287 h 1787292"/>
              <a:gd name="connsiteX188" fmla="*/ 9783496 w 12192000"/>
              <a:gd name="connsiteY188" fmla="*/ 125412 h 1787292"/>
              <a:gd name="connsiteX189" fmla="*/ 9820008 w 12192000"/>
              <a:gd name="connsiteY189" fmla="*/ 106362 h 1787292"/>
              <a:gd name="connsiteX190" fmla="*/ 9896208 w 12192000"/>
              <a:gd name="connsiteY190" fmla="*/ 68262 h 1787292"/>
              <a:gd name="connsiteX191" fmla="*/ 9932720 w 12192000"/>
              <a:gd name="connsiteY191" fmla="*/ 52387 h 1787292"/>
              <a:gd name="connsiteX192" fmla="*/ 9973996 w 12192000"/>
              <a:gd name="connsiteY192" fmla="*/ 36512 h 1787292"/>
              <a:gd name="connsiteX193" fmla="*/ 10020032 w 12192000"/>
              <a:gd name="connsiteY193" fmla="*/ 20637 h 1787292"/>
              <a:gd name="connsiteX194" fmla="*/ 10072420 w 12192000"/>
              <a:gd name="connsiteY194" fmla="*/ 9525 h 1787292"/>
              <a:gd name="connsiteX195" fmla="*/ 10132746 w 12192000"/>
              <a:gd name="connsiteY195" fmla="*/ 3175 h 1787292"/>
              <a:gd name="connsiteX196" fmla="*/ 10201008 w 12192000"/>
              <a:gd name="connsiteY196" fmla="*/ 0 h 1787292"/>
              <a:gd name="connsiteX197" fmla="*/ 10269270 w 12192000"/>
              <a:gd name="connsiteY197" fmla="*/ 3175 h 1787292"/>
              <a:gd name="connsiteX198" fmla="*/ 10329596 w 12192000"/>
              <a:gd name="connsiteY198" fmla="*/ 9525 h 1787292"/>
              <a:gd name="connsiteX199" fmla="*/ 10381982 w 12192000"/>
              <a:gd name="connsiteY199" fmla="*/ 20637 h 1787292"/>
              <a:gd name="connsiteX200" fmla="*/ 10428020 w 12192000"/>
              <a:gd name="connsiteY200" fmla="*/ 36512 h 1787292"/>
              <a:gd name="connsiteX201" fmla="*/ 10469296 w 12192000"/>
              <a:gd name="connsiteY201" fmla="*/ 52387 h 1787292"/>
              <a:gd name="connsiteX202" fmla="*/ 10505808 w 12192000"/>
              <a:gd name="connsiteY202" fmla="*/ 68262 h 1787292"/>
              <a:gd name="connsiteX203" fmla="*/ 10543908 w 12192000"/>
              <a:gd name="connsiteY203" fmla="*/ 87312 h 1787292"/>
              <a:gd name="connsiteX204" fmla="*/ 10582008 w 12192000"/>
              <a:gd name="connsiteY204" fmla="*/ 106362 h 1787292"/>
              <a:gd name="connsiteX205" fmla="*/ 10618520 w 12192000"/>
              <a:gd name="connsiteY205" fmla="*/ 125412 h 1787292"/>
              <a:gd name="connsiteX206" fmla="*/ 10659796 w 12192000"/>
              <a:gd name="connsiteY206" fmla="*/ 141287 h 1787292"/>
              <a:gd name="connsiteX207" fmla="*/ 10705832 w 12192000"/>
              <a:gd name="connsiteY207" fmla="*/ 155575 h 1787292"/>
              <a:gd name="connsiteX208" fmla="*/ 10758220 w 12192000"/>
              <a:gd name="connsiteY208" fmla="*/ 166687 h 1787292"/>
              <a:gd name="connsiteX209" fmla="*/ 10818546 w 12192000"/>
              <a:gd name="connsiteY209" fmla="*/ 174625 h 1787292"/>
              <a:gd name="connsiteX210" fmla="*/ 10886808 w 12192000"/>
              <a:gd name="connsiteY210" fmla="*/ 176212 h 1787292"/>
              <a:gd name="connsiteX211" fmla="*/ 10955070 w 12192000"/>
              <a:gd name="connsiteY211" fmla="*/ 174625 h 1787292"/>
              <a:gd name="connsiteX212" fmla="*/ 11015396 w 12192000"/>
              <a:gd name="connsiteY212" fmla="*/ 166687 h 1787292"/>
              <a:gd name="connsiteX213" fmla="*/ 11067782 w 12192000"/>
              <a:gd name="connsiteY213" fmla="*/ 155575 h 1787292"/>
              <a:gd name="connsiteX214" fmla="*/ 11113820 w 12192000"/>
              <a:gd name="connsiteY214" fmla="*/ 141287 h 1787292"/>
              <a:gd name="connsiteX215" fmla="*/ 11155096 w 12192000"/>
              <a:gd name="connsiteY215" fmla="*/ 125412 h 1787292"/>
              <a:gd name="connsiteX216" fmla="*/ 11191608 w 12192000"/>
              <a:gd name="connsiteY216" fmla="*/ 106362 h 1787292"/>
              <a:gd name="connsiteX217" fmla="*/ 11229708 w 12192000"/>
              <a:gd name="connsiteY217" fmla="*/ 87312 h 1787292"/>
              <a:gd name="connsiteX218" fmla="*/ 11267808 w 12192000"/>
              <a:gd name="connsiteY218" fmla="*/ 68262 h 1787292"/>
              <a:gd name="connsiteX219" fmla="*/ 11304320 w 12192000"/>
              <a:gd name="connsiteY219" fmla="*/ 52387 h 1787292"/>
              <a:gd name="connsiteX220" fmla="*/ 11345596 w 12192000"/>
              <a:gd name="connsiteY220" fmla="*/ 36512 h 1787292"/>
              <a:gd name="connsiteX221" fmla="*/ 11391632 w 12192000"/>
              <a:gd name="connsiteY221" fmla="*/ 20637 h 1787292"/>
              <a:gd name="connsiteX222" fmla="*/ 11444020 w 12192000"/>
              <a:gd name="connsiteY222" fmla="*/ 9525 h 1787292"/>
              <a:gd name="connsiteX223" fmla="*/ 11504346 w 12192000"/>
              <a:gd name="connsiteY223" fmla="*/ 3175 h 1787292"/>
              <a:gd name="connsiteX224" fmla="*/ 11572608 w 12192000"/>
              <a:gd name="connsiteY224" fmla="*/ 0 h 1787292"/>
              <a:gd name="connsiteX225" fmla="*/ 11640870 w 12192000"/>
              <a:gd name="connsiteY225" fmla="*/ 3175 h 1787292"/>
              <a:gd name="connsiteX226" fmla="*/ 11701196 w 12192000"/>
              <a:gd name="connsiteY226" fmla="*/ 9525 h 1787292"/>
              <a:gd name="connsiteX227" fmla="*/ 11753582 w 12192000"/>
              <a:gd name="connsiteY227" fmla="*/ 20637 h 1787292"/>
              <a:gd name="connsiteX228" fmla="*/ 11799620 w 12192000"/>
              <a:gd name="connsiteY228" fmla="*/ 36512 h 1787292"/>
              <a:gd name="connsiteX229" fmla="*/ 11840896 w 12192000"/>
              <a:gd name="connsiteY229" fmla="*/ 52387 h 1787292"/>
              <a:gd name="connsiteX230" fmla="*/ 11877408 w 12192000"/>
              <a:gd name="connsiteY230" fmla="*/ 68262 h 1787292"/>
              <a:gd name="connsiteX231" fmla="*/ 11915508 w 12192000"/>
              <a:gd name="connsiteY231" fmla="*/ 87312 h 1787292"/>
              <a:gd name="connsiteX232" fmla="*/ 11953608 w 12192000"/>
              <a:gd name="connsiteY232" fmla="*/ 106362 h 1787292"/>
              <a:gd name="connsiteX233" fmla="*/ 11990120 w 12192000"/>
              <a:gd name="connsiteY233" fmla="*/ 125412 h 1787292"/>
              <a:gd name="connsiteX234" fmla="*/ 12031396 w 12192000"/>
              <a:gd name="connsiteY234" fmla="*/ 141287 h 1787292"/>
              <a:gd name="connsiteX235" fmla="*/ 12077432 w 12192000"/>
              <a:gd name="connsiteY235" fmla="*/ 155575 h 1787292"/>
              <a:gd name="connsiteX236" fmla="*/ 12129820 w 12192000"/>
              <a:gd name="connsiteY236" fmla="*/ 166688 h 1787292"/>
              <a:gd name="connsiteX237" fmla="*/ 12190146 w 12192000"/>
              <a:gd name="connsiteY237" fmla="*/ 174625 h 1787292"/>
              <a:gd name="connsiteX238" fmla="*/ 12192000 w 12192000"/>
              <a:gd name="connsiteY238" fmla="*/ 174668 h 1787292"/>
              <a:gd name="connsiteX239" fmla="*/ 12192000 w 12192000"/>
              <a:gd name="connsiteY239" fmla="*/ 885826 h 1787292"/>
              <a:gd name="connsiteX240" fmla="*/ 12192000 w 12192000"/>
              <a:gd name="connsiteY240" fmla="*/ 1787292 h 1787292"/>
              <a:gd name="connsiteX241" fmla="*/ 0 w 12192000"/>
              <a:gd name="connsiteY241" fmla="*/ 1787292 h 1787292"/>
              <a:gd name="connsiteX242" fmla="*/ 0 w 12192000"/>
              <a:gd name="connsiteY242" fmla="*/ 885826 h 1787292"/>
              <a:gd name="connsiteX243" fmla="*/ 0 w 12192000"/>
              <a:gd name="connsiteY243" fmla="*/ 174668 h 1787292"/>
              <a:gd name="connsiteX244" fmla="*/ 1852 w 12192000"/>
              <a:gd name="connsiteY244" fmla="*/ 174625 h 1787292"/>
              <a:gd name="connsiteX245" fmla="*/ 62177 w 12192000"/>
              <a:gd name="connsiteY245" fmla="*/ 166687 h 1787292"/>
              <a:gd name="connsiteX246" fmla="*/ 114564 w 12192000"/>
              <a:gd name="connsiteY246" fmla="*/ 155575 h 1787292"/>
              <a:gd name="connsiteX247" fmla="*/ 160602 w 12192000"/>
              <a:gd name="connsiteY247" fmla="*/ 141287 h 1787292"/>
              <a:gd name="connsiteX248" fmla="*/ 201877 w 12192000"/>
              <a:gd name="connsiteY248" fmla="*/ 125412 h 1787292"/>
              <a:gd name="connsiteX249" fmla="*/ 238389 w 12192000"/>
              <a:gd name="connsiteY249" fmla="*/ 106362 h 1787292"/>
              <a:gd name="connsiteX250" fmla="*/ 276489 w 12192000"/>
              <a:gd name="connsiteY250" fmla="*/ 87312 h 1787292"/>
              <a:gd name="connsiteX251" fmla="*/ 314589 w 12192000"/>
              <a:gd name="connsiteY251" fmla="*/ 68262 h 1787292"/>
              <a:gd name="connsiteX252" fmla="*/ 351102 w 12192000"/>
              <a:gd name="connsiteY252" fmla="*/ 52387 h 1787292"/>
              <a:gd name="connsiteX253" fmla="*/ 392377 w 12192000"/>
              <a:gd name="connsiteY253" fmla="*/ 36512 h 1787292"/>
              <a:gd name="connsiteX254" fmla="*/ 438414 w 12192000"/>
              <a:gd name="connsiteY254" fmla="*/ 20637 h 1787292"/>
              <a:gd name="connsiteX255" fmla="*/ 490802 w 12192000"/>
              <a:gd name="connsiteY255" fmla="*/ 9525 h 1787292"/>
              <a:gd name="connsiteX256" fmla="*/ 551127 w 12192000"/>
              <a:gd name="connsiteY256" fmla="*/ 3175 h 178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Lst>
            <a:rect l="l" t="t" r="r" b="b"/>
            <a:pathLst>
              <a:path w="12192000" h="178729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4" y="20637"/>
                </a:lnTo>
                <a:lnTo>
                  <a:pt x="4605602" y="9525"/>
                </a:lnTo>
                <a:lnTo>
                  <a:pt x="4665928" y="3175"/>
                </a:lnTo>
                <a:lnTo>
                  <a:pt x="4734189" y="0"/>
                </a:lnTo>
                <a:lnTo>
                  <a:pt x="4802453" y="3175"/>
                </a:lnTo>
                <a:lnTo>
                  <a:pt x="4862777" y="9525"/>
                </a:lnTo>
                <a:lnTo>
                  <a:pt x="4915165" y="20637"/>
                </a:lnTo>
                <a:lnTo>
                  <a:pt x="4961201" y="36512"/>
                </a:lnTo>
                <a:lnTo>
                  <a:pt x="5002476" y="52387"/>
                </a:lnTo>
                <a:lnTo>
                  <a:pt x="5038989" y="68262"/>
                </a:lnTo>
                <a:lnTo>
                  <a:pt x="5077089" y="87312"/>
                </a:lnTo>
                <a:lnTo>
                  <a:pt x="5115189" y="106362"/>
                </a:lnTo>
                <a:lnTo>
                  <a:pt x="5151701" y="125412"/>
                </a:lnTo>
                <a:lnTo>
                  <a:pt x="5192976"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8"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885826"/>
                </a:lnTo>
                <a:lnTo>
                  <a:pt x="12192000" y="1787292"/>
                </a:lnTo>
                <a:lnTo>
                  <a:pt x="0" y="1787292"/>
                </a:lnTo>
                <a:lnTo>
                  <a:pt x="0" y="88582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A3683DF-8838-E24E-96FF-B271BBE50ABA}"/>
              </a:ext>
            </a:extLst>
          </p:cNvPr>
          <p:cNvSpPr>
            <a:spLocks noGrp="1"/>
          </p:cNvSpPr>
          <p:nvPr>
            <p:ph type="subTitle" idx="1"/>
          </p:nvPr>
        </p:nvSpPr>
        <p:spPr>
          <a:xfrm>
            <a:off x="2073314" y="5493376"/>
            <a:ext cx="8045373" cy="742279"/>
          </a:xfrm>
        </p:spPr>
        <p:txBody>
          <a:bodyPr anchor="ctr">
            <a:normAutofit fontScale="85000" lnSpcReduction="20000"/>
          </a:bodyPr>
          <a:lstStyle/>
          <a:p>
            <a:r>
              <a:rPr lang="en-GB" sz="1800" b="1" dirty="0">
                <a:solidFill>
                  <a:srgbClr val="2A1A00"/>
                </a:solidFill>
              </a:rPr>
              <a:t>Student Name</a:t>
            </a:r>
            <a:r>
              <a:rPr lang="en-GB" sz="1800" dirty="0">
                <a:solidFill>
                  <a:srgbClr val="2A1A00"/>
                </a:solidFill>
              </a:rPr>
              <a:t>: </a:t>
            </a:r>
            <a:r>
              <a:rPr lang="en-GB" sz="1800" dirty="0" err="1">
                <a:solidFill>
                  <a:srgbClr val="2A1A00"/>
                </a:solidFill>
              </a:rPr>
              <a:t>Dorina</a:t>
            </a:r>
            <a:r>
              <a:rPr lang="en-GB" sz="1800" dirty="0">
                <a:solidFill>
                  <a:srgbClr val="2A1A00"/>
                </a:solidFill>
              </a:rPr>
              <a:t> Lemnrau &amp; </a:t>
            </a:r>
            <a:r>
              <a:rPr lang="en-GB" sz="1800" dirty="0" err="1">
                <a:solidFill>
                  <a:srgbClr val="2A1A00"/>
                </a:solidFill>
              </a:rPr>
              <a:t>Ibolya</a:t>
            </a:r>
            <a:r>
              <a:rPr lang="en-GB" sz="1800" dirty="0">
                <a:solidFill>
                  <a:srgbClr val="2A1A00"/>
                </a:solidFill>
              </a:rPr>
              <a:t> </a:t>
            </a:r>
            <a:r>
              <a:rPr lang="en-GB" sz="1800" dirty="0" err="1">
                <a:solidFill>
                  <a:srgbClr val="2A1A00"/>
                </a:solidFill>
              </a:rPr>
              <a:t>Szofia</a:t>
            </a:r>
            <a:r>
              <a:rPr lang="en-GB" sz="1800" dirty="0">
                <a:solidFill>
                  <a:srgbClr val="2A1A00"/>
                </a:solidFill>
              </a:rPr>
              <a:t> </a:t>
            </a:r>
            <a:r>
              <a:rPr lang="en-GB" sz="1800" dirty="0" err="1">
                <a:solidFill>
                  <a:srgbClr val="2A1A00"/>
                </a:solidFill>
              </a:rPr>
              <a:t>Dezsi</a:t>
            </a:r>
            <a:endParaRPr lang="en-GB" sz="1800" dirty="0">
              <a:solidFill>
                <a:srgbClr val="2A1A00"/>
              </a:solidFill>
            </a:endParaRPr>
          </a:p>
          <a:p>
            <a:r>
              <a:rPr lang="en-GB" sz="1800" b="1" dirty="0">
                <a:solidFill>
                  <a:srgbClr val="2A1A00"/>
                </a:solidFill>
              </a:rPr>
              <a:t>Student ID</a:t>
            </a:r>
            <a:r>
              <a:rPr lang="en-GB" sz="1800" b="1">
                <a:solidFill>
                  <a:srgbClr val="2A1A00"/>
                </a:solidFill>
              </a:rPr>
              <a:t>: </a:t>
            </a:r>
            <a:r>
              <a:rPr lang="en-GB" sz="1800">
                <a:solidFill>
                  <a:srgbClr val="2A1A00"/>
                </a:solidFill>
              </a:rPr>
              <a:t>2114178 &amp; 2110294</a:t>
            </a:r>
            <a:endParaRPr lang="en-GB" sz="1800" dirty="0">
              <a:solidFill>
                <a:srgbClr val="2A1A00"/>
              </a:solidFill>
            </a:endParaRPr>
          </a:p>
        </p:txBody>
      </p:sp>
    </p:spTree>
    <p:extLst>
      <p:ext uri="{BB962C8B-B14F-4D97-AF65-F5344CB8AC3E}">
        <p14:creationId xmlns:p14="http://schemas.microsoft.com/office/powerpoint/2010/main" val="155595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850F2-492B-BE49-A3E3-C42066208545}"/>
              </a:ext>
            </a:extLst>
          </p:cNvPr>
          <p:cNvSpPr>
            <a:spLocks noGrp="1"/>
          </p:cNvSpPr>
          <p:nvPr>
            <p:ph type="title"/>
          </p:nvPr>
        </p:nvSpPr>
        <p:spPr>
          <a:xfrm>
            <a:off x="1251678" y="382385"/>
            <a:ext cx="10178322" cy="1492132"/>
          </a:xfrm>
        </p:spPr>
        <p:txBody>
          <a:bodyPr anchor="ctr">
            <a:normAutofit/>
          </a:bodyPr>
          <a:lstStyle/>
          <a:p>
            <a:r>
              <a:rPr lang="en-GB"/>
              <a:t>Table of Contents </a:t>
            </a:r>
          </a:p>
        </p:txBody>
      </p:sp>
      <p:graphicFrame>
        <p:nvGraphicFramePr>
          <p:cNvPr id="5" name="Content Placeholder 2">
            <a:extLst>
              <a:ext uri="{FF2B5EF4-FFF2-40B4-BE49-F238E27FC236}">
                <a16:creationId xmlns:a16="http://schemas.microsoft.com/office/drawing/2014/main" id="{10DC42C0-3F6C-8DD2-4D56-FBE022BC1F6E}"/>
              </a:ext>
            </a:extLst>
          </p:cNvPr>
          <p:cNvGraphicFramePr>
            <a:graphicFrameLocks noGrp="1"/>
          </p:cNvGraphicFramePr>
          <p:nvPr>
            <p:ph idx="1"/>
            <p:extLst>
              <p:ext uri="{D42A27DB-BD31-4B8C-83A1-F6EECF244321}">
                <p14:modId xmlns:p14="http://schemas.microsoft.com/office/powerpoint/2010/main" val="2435916353"/>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408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92EB-F8E0-A84E-ACCC-21F619329025}"/>
              </a:ext>
            </a:extLst>
          </p:cNvPr>
          <p:cNvSpPr>
            <a:spLocks noGrp="1"/>
          </p:cNvSpPr>
          <p:nvPr>
            <p:ph type="title"/>
          </p:nvPr>
        </p:nvSpPr>
        <p:spPr>
          <a:xfrm>
            <a:off x="1251677" y="645105"/>
            <a:ext cx="7134040" cy="1320855"/>
          </a:xfrm>
        </p:spPr>
        <p:txBody>
          <a:bodyPr>
            <a:normAutofit/>
          </a:bodyPr>
          <a:lstStyle/>
          <a:p>
            <a:r>
              <a:rPr lang="en-GB" sz="4400" b="1" u="sng" dirty="0">
                <a:latin typeface="+mn-lt"/>
              </a:rPr>
              <a:t>Business Overview</a:t>
            </a:r>
          </a:p>
        </p:txBody>
      </p:sp>
      <p:sp>
        <p:nvSpPr>
          <p:cNvPr id="3" name="Content Placeholder 2">
            <a:extLst>
              <a:ext uri="{FF2B5EF4-FFF2-40B4-BE49-F238E27FC236}">
                <a16:creationId xmlns:a16="http://schemas.microsoft.com/office/drawing/2014/main" id="{8185E877-4301-9A43-8B43-BC43516F01AE}"/>
              </a:ext>
            </a:extLst>
          </p:cNvPr>
          <p:cNvSpPr>
            <a:spLocks noGrp="1"/>
          </p:cNvSpPr>
          <p:nvPr>
            <p:ph idx="1"/>
          </p:nvPr>
        </p:nvSpPr>
        <p:spPr>
          <a:xfrm>
            <a:off x="1251678" y="2286001"/>
            <a:ext cx="4363595" cy="3593591"/>
          </a:xfrm>
        </p:spPr>
        <p:txBody>
          <a:bodyPr>
            <a:normAutofit/>
          </a:bodyPr>
          <a:lstStyle/>
          <a:p>
            <a:r>
              <a:rPr lang="en-GB" dirty="0">
                <a:solidFill>
                  <a:srgbClr val="000000"/>
                </a:solidFill>
              </a:rPr>
              <a:t>The business is proposed to be placed in the food and hospitality industry. </a:t>
            </a:r>
          </a:p>
          <a:p>
            <a:r>
              <a:rPr lang="en-GB" dirty="0">
                <a:solidFill>
                  <a:srgbClr val="000000"/>
                </a:solidFill>
              </a:rPr>
              <a:t>The business will be located in Nottingham.</a:t>
            </a:r>
          </a:p>
          <a:p>
            <a:r>
              <a:rPr lang="en-GB" dirty="0">
                <a:solidFill>
                  <a:srgbClr val="000000"/>
                </a:solidFill>
              </a:rPr>
              <a:t>The aim of the business is to attract a great variety of customers and impress them with the quality of products that are being used for the soups to be served. </a:t>
            </a:r>
          </a:p>
          <a:p>
            <a:pPr marL="0" indent="0">
              <a:buNone/>
            </a:pPr>
            <a:endParaRPr lang="en-GB" dirty="0">
              <a:solidFill>
                <a:srgbClr val="000000"/>
              </a:solidFill>
            </a:endParaRPr>
          </a:p>
        </p:txBody>
      </p:sp>
      <p:pic>
        <p:nvPicPr>
          <p:cNvPr id="6" name="Picture 5" descr="Diagram&#10;&#10;Description automatically generated with medium confidence">
            <a:extLst>
              <a:ext uri="{FF2B5EF4-FFF2-40B4-BE49-F238E27FC236}">
                <a16:creationId xmlns:a16="http://schemas.microsoft.com/office/drawing/2014/main" id="{7C3CE2B5-EB0B-D59D-5768-546332840071}"/>
              </a:ext>
            </a:extLst>
          </p:cNvPr>
          <p:cNvPicPr>
            <a:picLocks noChangeAspect="1"/>
          </p:cNvPicPr>
          <p:nvPr/>
        </p:nvPicPr>
        <p:blipFill>
          <a:blip r:embed="rId3"/>
          <a:stretch>
            <a:fillRect/>
          </a:stretch>
        </p:blipFill>
        <p:spPr>
          <a:xfrm>
            <a:off x="6267728" y="1478274"/>
            <a:ext cx="4672594" cy="5209043"/>
          </a:xfrm>
          <a:prstGeom prst="rect">
            <a:avLst/>
          </a:prstGeom>
        </p:spPr>
      </p:pic>
    </p:spTree>
    <p:extLst>
      <p:ext uri="{BB962C8B-B14F-4D97-AF65-F5344CB8AC3E}">
        <p14:creationId xmlns:p14="http://schemas.microsoft.com/office/powerpoint/2010/main" val="3691000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60305-121C-104D-A25C-E8928E3B6B09}"/>
              </a:ext>
            </a:extLst>
          </p:cNvPr>
          <p:cNvSpPr>
            <a:spLocks noGrp="1"/>
          </p:cNvSpPr>
          <p:nvPr>
            <p:ph type="title"/>
          </p:nvPr>
        </p:nvSpPr>
        <p:spPr>
          <a:xfrm>
            <a:off x="4818255" y="471594"/>
            <a:ext cx="7427453" cy="1492132"/>
          </a:xfrm>
        </p:spPr>
        <p:txBody>
          <a:bodyPr>
            <a:normAutofit/>
          </a:bodyPr>
          <a:lstStyle/>
          <a:p>
            <a:r>
              <a:rPr lang="en-GB" u="sng" dirty="0"/>
              <a:t>Products and Services</a:t>
            </a:r>
          </a:p>
        </p:txBody>
      </p:sp>
      <p:pic>
        <p:nvPicPr>
          <p:cNvPr id="1026" name="Picture 2" descr="Basic Soup Improvisation | The Splendid Table">
            <a:extLst>
              <a:ext uri="{FF2B5EF4-FFF2-40B4-BE49-F238E27FC236}">
                <a16:creationId xmlns:a16="http://schemas.microsoft.com/office/drawing/2014/main" id="{E542D99D-FAE3-8548-AE58-A75F993824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18" r="8544" b="-1"/>
          <a:stretch/>
        </p:blipFill>
        <p:spPr bwMode="auto">
          <a:xfrm>
            <a:off x="661737" y="-1"/>
            <a:ext cx="4156518" cy="34368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AIL's Bakery | Bread, Pastries &amp; Cakes | London Delivery">
            <a:extLst>
              <a:ext uri="{FF2B5EF4-FFF2-40B4-BE49-F238E27FC236}">
                <a16:creationId xmlns:a16="http://schemas.microsoft.com/office/drawing/2014/main" id="{70A5A2AB-305B-BD42-93C1-327199B13C2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397" r="24993"/>
          <a:stretch/>
        </p:blipFill>
        <p:spPr bwMode="auto">
          <a:xfrm>
            <a:off x="661737" y="3429000"/>
            <a:ext cx="4156518" cy="3429000"/>
          </a:xfrm>
          <a:prstGeom prst="rect">
            <a:avLst/>
          </a:prstGeom>
          <a:noFill/>
          <a:extLst>
            <a:ext uri="{909E8E84-426E-40DD-AFC4-6F175D3DCCD1}">
              <a14:hiddenFill xmlns:a14="http://schemas.microsoft.com/office/drawing/2010/main">
                <a:solidFill>
                  <a:srgbClr val="FFFFFF"/>
                </a:solidFill>
              </a14:hiddenFill>
            </a:ext>
          </a:extLst>
        </p:spPr>
      </p:pic>
      <p:sp>
        <p:nvSpPr>
          <p:cNvPr id="1040" name="Freeform 6">
            <a:extLst>
              <a:ext uri="{FF2B5EF4-FFF2-40B4-BE49-F238E27FC236}">
                <a16:creationId xmlns:a16="http://schemas.microsoft.com/office/drawing/2014/main" id="{51EBC40F-6C27-4F1D-B4D6-323683330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6E129F81-68DF-004D-9D32-21DF479585A6}"/>
              </a:ext>
            </a:extLst>
          </p:cNvPr>
          <p:cNvSpPr>
            <a:spLocks noGrp="1"/>
          </p:cNvSpPr>
          <p:nvPr>
            <p:ph idx="1"/>
          </p:nvPr>
        </p:nvSpPr>
        <p:spPr>
          <a:xfrm>
            <a:off x="5195727" y="2286001"/>
            <a:ext cx="6335338" cy="3593591"/>
          </a:xfrm>
        </p:spPr>
        <p:txBody>
          <a:bodyPr>
            <a:normAutofit/>
          </a:bodyPr>
          <a:lstStyle/>
          <a:p>
            <a:r>
              <a:rPr lang="en-GB" dirty="0"/>
              <a:t>The main product category that is going to be promoted by the business has to do with soups. There will be a great variety of soups that will be made with fresh meat and fresh vegetables. </a:t>
            </a:r>
          </a:p>
          <a:p>
            <a:r>
              <a:rPr lang="en-GB" dirty="0"/>
              <a:t>When it comes to the services, the business will give to people the opportunity of dinning in or having the food delivered. </a:t>
            </a:r>
          </a:p>
          <a:p>
            <a:r>
              <a:rPr lang="en-GB" dirty="0"/>
              <a:t>Other services will include creating personalised recipes for people</a:t>
            </a:r>
          </a:p>
        </p:txBody>
      </p:sp>
      <p:sp>
        <p:nvSpPr>
          <p:cNvPr id="1042" name="Rectangle 1041">
            <a:extLst>
              <a:ext uri="{FF2B5EF4-FFF2-40B4-BE49-F238E27FC236}">
                <a16:creationId xmlns:a16="http://schemas.microsoft.com/office/drawing/2014/main" id="{92CE7192-9926-4B6A-A377-FB1A2628C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50508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10F56-4FAD-814F-97EA-88653709B11D}"/>
              </a:ext>
            </a:extLst>
          </p:cNvPr>
          <p:cNvSpPr>
            <a:spLocks noGrp="1"/>
          </p:cNvSpPr>
          <p:nvPr>
            <p:ph type="title"/>
          </p:nvPr>
        </p:nvSpPr>
        <p:spPr>
          <a:xfrm>
            <a:off x="1095562" y="187325"/>
            <a:ext cx="4569258" cy="1250600"/>
          </a:xfrm>
        </p:spPr>
        <p:txBody>
          <a:bodyPr anchor="ctr">
            <a:normAutofit/>
          </a:bodyPr>
          <a:lstStyle/>
          <a:p>
            <a:r>
              <a:rPr lang="en-GB" sz="4000" u="sng" dirty="0"/>
              <a:t>SWOT analysis</a:t>
            </a:r>
          </a:p>
        </p:txBody>
      </p:sp>
      <p:graphicFrame>
        <p:nvGraphicFramePr>
          <p:cNvPr id="5" name="Content Placeholder 2">
            <a:extLst>
              <a:ext uri="{FF2B5EF4-FFF2-40B4-BE49-F238E27FC236}">
                <a16:creationId xmlns:a16="http://schemas.microsoft.com/office/drawing/2014/main" id="{213F23A9-7884-C133-EA75-64D1EF75FD27}"/>
              </a:ext>
            </a:extLst>
          </p:cNvPr>
          <p:cNvGraphicFramePr>
            <a:graphicFrameLocks noGrp="1"/>
          </p:cNvGraphicFramePr>
          <p:nvPr>
            <p:ph idx="1"/>
            <p:extLst>
              <p:ext uri="{D42A27DB-BD31-4B8C-83A1-F6EECF244321}">
                <p14:modId xmlns:p14="http://schemas.microsoft.com/office/powerpoint/2010/main" val="254406229"/>
              </p:ext>
            </p:extLst>
          </p:nvPr>
        </p:nvGraphicFramePr>
        <p:xfrm>
          <a:off x="1214508" y="1023667"/>
          <a:ext cx="9021337" cy="6026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8972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37FABD-8C69-4801-8D9F-F88EFA032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CF5285D-D97D-D046-BB25-D91824D48DF6}"/>
              </a:ext>
            </a:extLst>
          </p:cNvPr>
          <p:cNvSpPr>
            <a:spLocks noGrp="1"/>
          </p:cNvSpPr>
          <p:nvPr>
            <p:ph type="title"/>
          </p:nvPr>
        </p:nvSpPr>
        <p:spPr>
          <a:xfrm>
            <a:off x="1251678" y="382385"/>
            <a:ext cx="10178322" cy="1492132"/>
          </a:xfrm>
        </p:spPr>
        <p:txBody>
          <a:bodyPr anchor="ctr">
            <a:normAutofit/>
          </a:bodyPr>
          <a:lstStyle/>
          <a:p>
            <a:r>
              <a:rPr lang="en-GB" dirty="0"/>
              <a:t>PESTLE Analysis </a:t>
            </a:r>
          </a:p>
        </p:txBody>
      </p:sp>
      <p:sp>
        <p:nvSpPr>
          <p:cNvPr id="11" name="Freeform 6">
            <a:extLst>
              <a:ext uri="{FF2B5EF4-FFF2-40B4-BE49-F238E27FC236}">
                <a16:creationId xmlns:a16="http://schemas.microsoft.com/office/drawing/2014/main" id="{9BD2ECB5-E1D5-4F95-8DB5-D6B38DEEE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sp>
      <p:sp>
        <p:nvSpPr>
          <p:cNvPr id="13" name="Rectangle 12">
            <a:extLst>
              <a:ext uri="{FF2B5EF4-FFF2-40B4-BE49-F238E27FC236}">
                <a16:creationId xmlns:a16="http://schemas.microsoft.com/office/drawing/2014/main" id="{1500752C-7683-4E03-95C5-06FCFE0C9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E1F62E7-9EF5-567B-68AF-8A749C2D1F42}"/>
              </a:ext>
            </a:extLst>
          </p:cNvPr>
          <p:cNvGraphicFramePr>
            <a:graphicFrameLocks noGrp="1"/>
          </p:cNvGraphicFramePr>
          <p:nvPr>
            <p:ph idx="1"/>
            <p:extLst>
              <p:ext uri="{D42A27DB-BD31-4B8C-83A1-F6EECF244321}">
                <p14:modId xmlns:p14="http://schemas.microsoft.com/office/powerpoint/2010/main" val="380324510"/>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256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E83A-7E6A-BB47-9803-A73642BA4A87}"/>
              </a:ext>
            </a:extLst>
          </p:cNvPr>
          <p:cNvSpPr>
            <a:spLocks noGrp="1"/>
          </p:cNvSpPr>
          <p:nvPr>
            <p:ph type="title"/>
          </p:nvPr>
        </p:nvSpPr>
        <p:spPr>
          <a:xfrm>
            <a:off x="5195727" y="382385"/>
            <a:ext cx="6335338" cy="1492132"/>
          </a:xfrm>
        </p:spPr>
        <p:txBody>
          <a:bodyPr>
            <a:normAutofit/>
          </a:bodyPr>
          <a:lstStyle/>
          <a:p>
            <a:r>
              <a:rPr lang="en-GB" dirty="0"/>
              <a:t>Target Market </a:t>
            </a:r>
          </a:p>
        </p:txBody>
      </p:sp>
      <p:pic>
        <p:nvPicPr>
          <p:cNvPr id="2050" name="Picture 2" descr="What is a Target Market? Definition, Strategy &amp; Examples | Sender">
            <a:extLst>
              <a:ext uri="{FF2B5EF4-FFF2-40B4-BE49-F238E27FC236}">
                <a16:creationId xmlns:a16="http://schemas.microsoft.com/office/drawing/2014/main" id="{348840D5-A7A4-2B42-A5F1-6D860D2E77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299" r="27064"/>
          <a:stretch/>
        </p:blipFill>
        <p:spPr bwMode="auto">
          <a:xfrm>
            <a:off x="688434" y="-9525"/>
            <a:ext cx="4129822" cy="6867525"/>
          </a:xfrm>
          <a:prstGeom prst="rect">
            <a:avLst/>
          </a:prstGeom>
          <a:noFill/>
          <a:extLst>
            <a:ext uri="{909E8E84-426E-40DD-AFC4-6F175D3DCCD1}">
              <a14:hiddenFill xmlns:a14="http://schemas.microsoft.com/office/drawing/2010/main">
                <a:solidFill>
                  <a:srgbClr val="FFFFFF"/>
                </a:solidFill>
              </a14:hiddenFill>
            </a:ext>
          </a:extLst>
        </p:spPr>
      </p:pic>
      <p:sp>
        <p:nvSpPr>
          <p:cNvPr id="2055" name="Freeform 6">
            <a:extLst>
              <a:ext uri="{FF2B5EF4-FFF2-40B4-BE49-F238E27FC236}">
                <a16:creationId xmlns:a16="http://schemas.microsoft.com/office/drawing/2014/main" id="{18E8C5BB-A90A-496B-A745-79A49F350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08BE0AC7-91C3-734D-8926-65B8697D4C5E}"/>
              </a:ext>
            </a:extLst>
          </p:cNvPr>
          <p:cNvSpPr>
            <a:spLocks noGrp="1"/>
          </p:cNvSpPr>
          <p:nvPr>
            <p:ph idx="1"/>
          </p:nvPr>
        </p:nvSpPr>
        <p:spPr>
          <a:xfrm>
            <a:off x="5195727" y="2286001"/>
            <a:ext cx="6335338" cy="3593591"/>
          </a:xfrm>
        </p:spPr>
        <p:txBody>
          <a:bodyPr>
            <a:normAutofit/>
          </a:bodyPr>
          <a:lstStyle/>
          <a:p>
            <a:pPr>
              <a:lnSpc>
                <a:spcPct val="100000"/>
              </a:lnSpc>
            </a:pPr>
            <a:r>
              <a:rPr lang="en-GB" dirty="0"/>
              <a:t>The target market is of people with ages between 18 to 65. </a:t>
            </a:r>
            <a:endParaRPr lang="en-GB"/>
          </a:p>
          <a:p>
            <a:pPr>
              <a:lnSpc>
                <a:spcPct val="100000"/>
              </a:lnSpc>
            </a:pPr>
            <a:r>
              <a:rPr lang="en-GB" dirty="0"/>
              <a:t>The expected customers are expected to be Romanian people because the products will be made traditionally Romanian. </a:t>
            </a:r>
            <a:endParaRPr lang="en-GB"/>
          </a:p>
          <a:p>
            <a:pPr>
              <a:lnSpc>
                <a:spcPct val="100000"/>
              </a:lnSpc>
            </a:pPr>
            <a:r>
              <a:rPr lang="en-GB" dirty="0"/>
              <a:t>Other people that are curious to try the products are expected to step in the restaurant </a:t>
            </a:r>
            <a:endParaRPr lang="en-GB"/>
          </a:p>
          <a:p>
            <a:pPr>
              <a:lnSpc>
                <a:spcPct val="100000"/>
              </a:lnSpc>
            </a:pPr>
            <a:r>
              <a:rPr lang="en-GB" dirty="0"/>
              <a:t>People that will purchase the products from the restaurant are expected to be from the middle class as the products are not going to be the cheapest. </a:t>
            </a:r>
            <a:endParaRPr lang="en-GB"/>
          </a:p>
        </p:txBody>
      </p:sp>
      <p:sp>
        <p:nvSpPr>
          <p:cNvPr id="2057" name="Rectangle 2056">
            <a:extLst>
              <a:ext uri="{FF2B5EF4-FFF2-40B4-BE49-F238E27FC236}">
                <a16:creationId xmlns:a16="http://schemas.microsoft.com/office/drawing/2014/main" id="{BCD63B47-914A-418A-BA06-1B760F27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29970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BF6A1-89BB-F84D-864B-B6A89573A063}"/>
              </a:ext>
            </a:extLst>
          </p:cNvPr>
          <p:cNvSpPr>
            <a:spLocks noGrp="1"/>
          </p:cNvSpPr>
          <p:nvPr>
            <p:ph type="title"/>
          </p:nvPr>
        </p:nvSpPr>
        <p:spPr>
          <a:xfrm>
            <a:off x="5714930" y="556556"/>
            <a:ext cx="6335338" cy="1492132"/>
          </a:xfrm>
        </p:spPr>
        <p:txBody>
          <a:bodyPr>
            <a:normAutofit/>
          </a:bodyPr>
          <a:lstStyle/>
          <a:p>
            <a:r>
              <a:rPr lang="en-GB" u="sng" dirty="0"/>
              <a:t>Marketing Plan </a:t>
            </a:r>
          </a:p>
        </p:txBody>
      </p:sp>
      <p:pic>
        <p:nvPicPr>
          <p:cNvPr id="5" name="Picture 4" descr="Person writing on a notepad">
            <a:extLst>
              <a:ext uri="{FF2B5EF4-FFF2-40B4-BE49-F238E27FC236}">
                <a16:creationId xmlns:a16="http://schemas.microsoft.com/office/drawing/2014/main" id="{1DB1C7E5-A9E0-A35D-4B98-D357D0CAAE27}"/>
              </a:ext>
            </a:extLst>
          </p:cNvPr>
          <p:cNvPicPr>
            <a:picLocks noChangeAspect="1"/>
          </p:cNvPicPr>
          <p:nvPr/>
        </p:nvPicPr>
        <p:blipFill rotWithShape="1">
          <a:blip r:embed="rId3"/>
          <a:srcRect l="29864" r="22478" b="-1"/>
          <a:stretch/>
        </p:blipFill>
        <p:spPr>
          <a:xfrm>
            <a:off x="688434" y="-9525"/>
            <a:ext cx="4129822" cy="6867525"/>
          </a:xfrm>
          <a:prstGeom prst="rect">
            <a:avLst/>
          </a:prstGeom>
        </p:spPr>
      </p:pic>
      <p:sp>
        <p:nvSpPr>
          <p:cNvPr id="16" name="Freeform 6">
            <a:extLst>
              <a:ext uri="{FF2B5EF4-FFF2-40B4-BE49-F238E27FC236}">
                <a16:creationId xmlns:a16="http://schemas.microsoft.com/office/drawing/2014/main" id="{18E8C5BB-A90A-496B-A745-79A49F350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3E742E51-3BD5-964A-BC52-E59D651FC977}"/>
              </a:ext>
            </a:extLst>
          </p:cNvPr>
          <p:cNvSpPr>
            <a:spLocks noGrp="1"/>
          </p:cNvSpPr>
          <p:nvPr>
            <p:ph idx="1"/>
          </p:nvPr>
        </p:nvSpPr>
        <p:spPr>
          <a:xfrm>
            <a:off x="5312229" y="1698171"/>
            <a:ext cx="6218836" cy="4992915"/>
          </a:xfrm>
        </p:spPr>
        <p:txBody>
          <a:bodyPr>
            <a:normAutofit lnSpcReduction="10000"/>
          </a:bodyPr>
          <a:lstStyle/>
          <a:p>
            <a:pPr>
              <a:lnSpc>
                <a:spcPct val="100000"/>
              </a:lnSpc>
            </a:pPr>
            <a:r>
              <a:rPr lang="en-GB" sz="2400" dirty="0"/>
              <a:t>For the marketing of the business, digital marketing is going to be the main strategy that is going to be used.</a:t>
            </a:r>
          </a:p>
          <a:p>
            <a:pPr>
              <a:lnSpc>
                <a:spcPct val="100000"/>
              </a:lnSpc>
            </a:pPr>
            <a:r>
              <a:rPr lang="en-GB" sz="2400" dirty="0"/>
              <a:t>A website is going to be generated in order to give people the opportunity of viewing the products that are available. </a:t>
            </a:r>
          </a:p>
          <a:p>
            <a:pPr>
              <a:lnSpc>
                <a:spcPct val="100000"/>
              </a:lnSpc>
            </a:pPr>
            <a:r>
              <a:rPr lang="en-GB" sz="2400" dirty="0"/>
              <a:t>Digital platforms such as Instagram and Facebook are going to be used to develop a page where products, prices, procedures within the business to be posted to attract more and more customers and prove how the products are being made with fresh and qualitative food</a:t>
            </a:r>
            <a:r>
              <a:rPr lang="en-GB" dirty="0"/>
              <a:t>.</a:t>
            </a:r>
          </a:p>
        </p:txBody>
      </p:sp>
      <p:sp>
        <p:nvSpPr>
          <p:cNvPr id="18" name="Rectangle 17">
            <a:extLst>
              <a:ext uri="{FF2B5EF4-FFF2-40B4-BE49-F238E27FC236}">
                <a16:creationId xmlns:a16="http://schemas.microsoft.com/office/drawing/2014/main" id="{BCD63B47-914A-418A-BA06-1B760F27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58594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31C52B-DEF9-4845-9A79-72C9330F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1" name="Freeform 10">
            <a:extLst>
              <a:ext uri="{FF2B5EF4-FFF2-40B4-BE49-F238E27FC236}">
                <a16:creationId xmlns:a16="http://schemas.microsoft.com/office/drawing/2014/main" id="{63DACD0E-B2B1-49C4-B085-D93AC5F6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6F4EA8D1-6C61-0540-A0F2-57291654D5C1}"/>
              </a:ext>
            </a:extLst>
          </p:cNvPr>
          <p:cNvSpPr>
            <a:spLocks noGrp="1"/>
          </p:cNvSpPr>
          <p:nvPr>
            <p:ph type="title"/>
          </p:nvPr>
        </p:nvSpPr>
        <p:spPr>
          <a:xfrm>
            <a:off x="754144" y="484631"/>
            <a:ext cx="6340519" cy="1638469"/>
          </a:xfrm>
        </p:spPr>
        <p:txBody>
          <a:bodyPr>
            <a:normAutofit/>
          </a:bodyPr>
          <a:lstStyle/>
          <a:p>
            <a:r>
              <a:rPr lang="en-GB" u="sng" dirty="0"/>
              <a:t>Management Team </a:t>
            </a:r>
          </a:p>
        </p:txBody>
      </p:sp>
      <p:sp>
        <p:nvSpPr>
          <p:cNvPr id="3083" name="Rectangle 3082">
            <a:extLst>
              <a:ext uri="{FF2B5EF4-FFF2-40B4-BE49-F238E27FC236}">
                <a16:creationId xmlns:a16="http://schemas.microsoft.com/office/drawing/2014/main" id="{F2F5074D-2B0A-40BB-B69E-C08F65EC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762CDBE-D946-5D4F-9C32-0B7EF5AD16B4}"/>
              </a:ext>
            </a:extLst>
          </p:cNvPr>
          <p:cNvSpPr>
            <a:spLocks noGrp="1"/>
          </p:cNvSpPr>
          <p:nvPr>
            <p:ph idx="1"/>
          </p:nvPr>
        </p:nvSpPr>
        <p:spPr>
          <a:xfrm>
            <a:off x="730843" y="1784196"/>
            <a:ext cx="6340518" cy="4589172"/>
          </a:xfrm>
        </p:spPr>
        <p:txBody>
          <a:bodyPr>
            <a:normAutofit/>
          </a:bodyPr>
          <a:lstStyle/>
          <a:p>
            <a:pPr>
              <a:lnSpc>
                <a:spcPct val="100000"/>
              </a:lnSpc>
            </a:pPr>
            <a:r>
              <a:rPr lang="en-GB" dirty="0">
                <a:solidFill>
                  <a:srgbClr val="000000"/>
                </a:solidFill>
              </a:rPr>
              <a:t>The management of the company plays an important role and this because this will control the decisions that are being taken regarding the products to be made every day, the orders of the raw material</a:t>
            </a:r>
          </a:p>
          <a:p>
            <a:pPr>
              <a:lnSpc>
                <a:spcPct val="100000"/>
              </a:lnSpc>
            </a:pPr>
            <a:r>
              <a:rPr lang="en-GB" dirty="0">
                <a:solidFill>
                  <a:srgbClr val="000000"/>
                </a:solidFill>
              </a:rPr>
              <a:t>There will be two members of staff in the management team to make sure that more ideas are being shared in order to find the best decisions that are needed for the company. </a:t>
            </a:r>
          </a:p>
          <a:p>
            <a:pPr>
              <a:lnSpc>
                <a:spcPct val="100000"/>
              </a:lnSpc>
            </a:pPr>
            <a:r>
              <a:rPr lang="en-GB" dirty="0">
                <a:solidFill>
                  <a:srgbClr val="000000"/>
                </a:solidFill>
              </a:rPr>
              <a:t>Concepts of management such as SWOT, PESTLE, the Marketing Mix, Porter’s Five Forces are periodically going to be applied to make sure that all the information in the company is being updated. </a:t>
            </a:r>
          </a:p>
        </p:txBody>
      </p:sp>
      <p:pic>
        <p:nvPicPr>
          <p:cNvPr id="3074" name="Picture 2" descr="Management 3.0 Leadership Training for Managers">
            <a:extLst>
              <a:ext uri="{FF2B5EF4-FFF2-40B4-BE49-F238E27FC236}">
                <a16:creationId xmlns:a16="http://schemas.microsoft.com/office/drawing/2014/main" id="{ED44F671-DCFB-8B4B-8F07-27BEFFAA06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50787" y="1539293"/>
            <a:ext cx="3656581" cy="3779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7771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6B820-90E1-F944-A9D4-4C475541E4DA}"/>
              </a:ext>
            </a:extLst>
          </p:cNvPr>
          <p:cNvSpPr>
            <a:spLocks noGrp="1"/>
          </p:cNvSpPr>
          <p:nvPr>
            <p:ph type="title"/>
          </p:nvPr>
        </p:nvSpPr>
        <p:spPr/>
        <p:txBody>
          <a:bodyPr/>
          <a:lstStyle/>
          <a:p>
            <a:r>
              <a:rPr lang="en-GB" dirty="0"/>
              <a:t>Financial Plan</a:t>
            </a:r>
          </a:p>
        </p:txBody>
      </p:sp>
      <p:sp>
        <p:nvSpPr>
          <p:cNvPr id="3" name="Content Placeholder 2">
            <a:extLst>
              <a:ext uri="{FF2B5EF4-FFF2-40B4-BE49-F238E27FC236}">
                <a16:creationId xmlns:a16="http://schemas.microsoft.com/office/drawing/2014/main" id="{FF6190F4-C4BE-0A4C-BFD8-336B3DC0A532}"/>
              </a:ext>
            </a:extLst>
          </p:cNvPr>
          <p:cNvSpPr>
            <a:spLocks noGrp="1"/>
          </p:cNvSpPr>
          <p:nvPr>
            <p:ph idx="1"/>
          </p:nvPr>
        </p:nvSpPr>
        <p:spPr/>
        <p:txBody>
          <a:bodyPr/>
          <a:lstStyle/>
          <a:p>
            <a:r>
              <a:rPr lang="en-GB" dirty="0"/>
              <a:t>Taxes</a:t>
            </a:r>
            <a:endParaRPr lang="en-US" dirty="0"/>
          </a:p>
          <a:p>
            <a:r>
              <a:rPr lang="en-GB" dirty="0"/>
              <a:t>Transaction Cost</a:t>
            </a:r>
            <a:r>
              <a:rPr lang="en-US" dirty="0"/>
              <a:t>s</a:t>
            </a:r>
          </a:p>
          <a:p>
            <a:r>
              <a:rPr lang="en-GB" dirty="0"/>
              <a:t>Capital Budgeting</a:t>
            </a:r>
            <a:endParaRPr lang="en-US" dirty="0"/>
          </a:p>
          <a:p>
            <a:r>
              <a:rPr lang="en-GB" dirty="0"/>
              <a:t>Capital Structure</a:t>
            </a:r>
            <a:endParaRPr lang="en-US" dirty="0"/>
          </a:p>
          <a:p>
            <a:r>
              <a:rPr lang="en-GB" dirty="0"/>
              <a:t>Dividends</a:t>
            </a:r>
            <a:endParaRPr lang="en-US" dirty="0"/>
          </a:p>
          <a:p>
            <a:r>
              <a:rPr lang="en-GB" dirty="0"/>
              <a:t>Liquidity</a:t>
            </a:r>
            <a:endParaRPr lang="en-US" dirty="0"/>
          </a:p>
          <a:p>
            <a:endParaRPr lang="en-GB" dirty="0"/>
          </a:p>
        </p:txBody>
      </p:sp>
      <p:sp>
        <p:nvSpPr>
          <p:cNvPr id="4" name="Text Placeholder 3">
            <a:extLst>
              <a:ext uri="{FF2B5EF4-FFF2-40B4-BE49-F238E27FC236}">
                <a16:creationId xmlns:a16="http://schemas.microsoft.com/office/drawing/2014/main" id="{36528409-2626-5545-25BC-1B254DCE94A6}"/>
              </a:ext>
            </a:extLst>
          </p:cNvPr>
          <p:cNvSpPr>
            <a:spLocks noGrp="1"/>
          </p:cNvSpPr>
          <p:nvPr>
            <p:ph type="body" sz="half" idx="2"/>
          </p:nvPr>
        </p:nvSpPr>
        <p:spPr/>
        <p:txBody>
          <a:bodyPr/>
          <a:lstStyle/>
          <a:p>
            <a:r>
              <a:rPr lang="en-US" dirty="0"/>
              <a:t>For instance ,</a:t>
            </a:r>
            <a:r>
              <a:rPr lang="en-GB" dirty="0"/>
              <a:t>for small businesses at each stage of development</a:t>
            </a:r>
            <a:r>
              <a:rPr lang="en-US" dirty="0"/>
              <a:t> could be a </a:t>
            </a:r>
            <a:r>
              <a:rPr lang="en-GB" dirty="0"/>
              <a:t>version </a:t>
            </a:r>
            <a:r>
              <a:rPr lang="en-US" dirty="0"/>
              <a:t>of</a:t>
            </a:r>
            <a:r>
              <a:rPr lang="en-GB" dirty="0"/>
              <a:t> formative stage of the firm, where financing sources are from owners, friends and relatives, may indicate a rather low cost of funds.</a:t>
            </a:r>
            <a:endParaRPr lang="en-RO" dirty="0"/>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2D259F25-4F5A-1966-97F5-A771F9D0E383}"/>
                  </a:ext>
                </a:extLst>
              </p14:cNvPr>
              <p14:cNvContentPartPr/>
              <p14:nvPr/>
            </p14:nvContentPartPr>
            <p14:xfrm>
              <a:off x="5661360" y="3267000"/>
              <a:ext cx="4408200" cy="1740240"/>
            </p14:xfrm>
          </p:contentPart>
        </mc:Choice>
        <mc:Fallback xmlns="">
          <p:pic>
            <p:nvPicPr>
              <p:cNvPr id="5" name="Ink 4">
                <a:extLst>
                  <a:ext uri="{FF2B5EF4-FFF2-40B4-BE49-F238E27FC236}">
                    <a16:creationId xmlns:a16="http://schemas.microsoft.com/office/drawing/2014/main" id="{2D259F25-4F5A-1966-97F5-A771F9D0E383}"/>
                  </a:ext>
                </a:extLst>
              </p:cNvPr>
              <p:cNvPicPr/>
              <p:nvPr/>
            </p:nvPicPr>
            <p:blipFill>
              <a:blip r:embed="rId3"/>
              <a:stretch>
                <a:fillRect/>
              </a:stretch>
            </p:blipFill>
            <p:spPr>
              <a:xfrm>
                <a:off x="5645160" y="3250800"/>
                <a:ext cx="4440600" cy="1772640"/>
              </a:xfrm>
              <a:prstGeom prst="rect">
                <a:avLst/>
              </a:prstGeom>
            </p:spPr>
          </p:pic>
        </mc:Fallback>
      </mc:AlternateContent>
    </p:spTree>
    <p:extLst>
      <p:ext uri="{BB962C8B-B14F-4D97-AF65-F5344CB8AC3E}">
        <p14:creationId xmlns:p14="http://schemas.microsoft.com/office/powerpoint/2010/main" val="4111635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FA311-ABCF-4B33-1007-0B0E2E1B37EA}"/>
              </a:ext>
            </a:extLst>
          </p:cNvPr>
          <p:cNvSpPr>
            <a:spLocks noGrp="1"/>
          </p:cNvSpPr>
          <p:nvPr>
            <p:ph type="ctrTitle"/>
          </p:nvPr>
        </p:nvSpPr>
        <p:spPr/>
        <p:txBody>
          <a:bodyPr anchor="ctr">
            <a:normAutofit/>
          </a:bodyPr>
          <a:lstStyle/>
          <a:p>
            <a:r>
              <a:rPr lang="en-US" sz="4400">
                <a:solidFill>
                  <a:srgbClr val="2A1A00"/>
                </a:solidFill>
              </a:rPr>
              <a:t>1.The sales forecast </a:t>
            </a:r>
            <a:br>
              <a:rPr lang="en-US" sz="4400">
                <a:solidFill>
                  <a:srgbClr val="2A1A00"/>
                </a:solidFill>
              </a:rPr>
            </a:br>
            <a:r>
              <a:rPr lang="en-US" sz="4400">
                <a:solidFill>
                  <a:srgbClr val="2A1A00"/>
                </a:solidFill>
              </a:rPr>
              <a:t>2.The profit and loss statement </a:t>
            </a:r>
            <a:br>
              <a:rPr lang="en-US" sz="4400">
                <a:solidFill>
                  <a:srgbClr val="2A1A00"/>
                </a:solidFill>
              </a:rPr>
            </a:br>
            <a:r>
              <a:rPr lang="en-US" sz="4400">
                <a:solidFill>
                  <a:srgbClr val="2A1A00"/>
                </a:solidFill>
              </a:rPr>
              <a:t>3.The cash flow statement </a:t>
            </a:r>
            <a:br>
              <a:rPr lang="en-US" sz="4400">
                <a:solidFill>
                  <a:srgbClr val="2A1A00"/>
                </a:solidFill>
              </a:rPr>
            </a:br>
            <a:r>
              <a:rPr lang="en-US" sz="4400">
                <a:solidFill>
                  <a:srgbClr val="2A1A00"/>
                </a:solidFill>
              </a:rPr>
              <a:t>4.The balance sheet </a:t>
            </a:r>
            <a:endParaRPr lang="en-RO" sz="4400" dirty="0">
              <a:solidFill>
                <a:srgbClr val="2A1A00"/>
              </a:solidFill>
            </a:endParaRPr>
          </a:p>
        </p:txBody>
      </p:sp>
      <p:sp>
        <p:nvSpPr>
          <p:cNvPr id="3" name="Content Placeholder 2">
            <a:extLst>
              <a:ext uri="{FF2B5EF4-FFF2-40B4-BE49-F238E27FC236}">
                <a16:creationId xmlns:a16="http://schemas.microsoft.com/office/drawing/2014/main" id="{81E54763-2EF1-1A8C-2124-CB7DBE7B3EDC}"/>
              </a:ext>
            </a:extLst>
          </p:cNvPr>
          <p:cNvSpPr>
            <a:spLocks noGrp="1"/>
          </p:cNvSpPr>
          <p:nvPr>
            <p:ph type="subTitle" idx="1"/>
          </p:nvPr>
        </p:nvSpPr>
        <p:spPr>
          <a:xfrm>
            <a:off x="2073313" y="0"/>
            <a:ext cx="8045373" cy="649584"/>
          </a:xfrm>
        </p:spPr>
        <p:txBody>
          <a:bodyPr anchor="ctr">
            <a:normAutofit/>
          </a:bodyPr>
          <a:lstStyle/>
          <a:p>
            <a:r>
              <a:rPr lang="en-US"/>
              <a:t>Financial Planing </a:t>
            </a:r>
            <a:endParaRPr lang="en-RO" dirty="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F38F896F-3406-BB0D-37E4-A6C5A5F01C82}"/>
                  </a:ext>
                </a:extLst>
              </p14:cNvPr>
              <p14:cNvContentPartPr/>
              <p14:nvPr/>
            </p14:nvContentPartPr>
            <p14:xfrm>
              <a:off x="6510600" y="3591000"/>
              <a:ext cx="758520" cy="172080"/>
            </p14:xfrm>
          </p:contentPart>
        </mc:Choice>
        <mc:Fallback xmlns="">
          <p:pic>
            <p:nvPicPr>
              <p:cNvPr id="4" name="Ink 3">
                <a:extLst>
                  <a:ext uri="{FF2B5EF4-FFF2-40B4-BE49-F238E27FC236}">
                    <a16:creationId xmlns:a16="http://schemas.microsoft.com/office/drawing/2014/main" id="{F38F896F-3406-BB0D-37E4-A6C5A5F01C82}"/>
                  </a:ext>
                </a:extLst>
              </p:cNvPr>
              <p:cNvPicPr/>
              <p:nvPr/>
            </p:nvPicPr>
            <p:blipFill>
              <a:blip r:embed="rId3"/>
              <a:stretch>
                <a:fillRect/>
              </a:stretch>
            </p:blipFill>
            <p:spPr>
              <a:xfrm>
                <a:off x="6494400" y="3574800"/>
                <a:ext cx="790920" cy="204480"/>
              </a:xfrm>
              <a:prstGeom prst="rect">
                <a:avLst/>
              </a:prstGeom>
            </p:spPr>
          </p:pic>
        </mc:Fallback>
      </mc:AlternateContent>
    </p:spTree>
    <p:extLst>
      <p:ext uri="{BB962C8B-B14F-4D97-AF65-F5344CB8AC3E}">
        <p14:creationId xmlns:p14="http://schemas.microsoft.com/office/powerpoint/2010/main" val="1758923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61E57-492C-77F8-FBB3-BB36C47FCA0E}"/>
              </a:ext>
            </a:extLst>
          </p:cNvPr>
          <p:cNvSpPr>
            <a:spLocks noGrp="1"/>
          </p:cNvSpPr>
          <p:nvPr>
            <p:ph type="title"/>
          </p:nvPr>
        </p:nvSpPr>
        <p:spPr/>
        <p:txBody>
          <a:bodyPr/>
          <a:lstStyle/>
          <a:p>
            <a:r>
              <a:rPr lang="en-US"/>
              <a:t>Financial Planning </a:t>
            </a:r>
            <a:endParaRPr lang="en-RO"/>
          </a:p>
        </p:txBody>
      </p:sp>
      <p:sp>
        <p:nvSpPr>
          <p:cNvPr id="3" name="Content Placeholder 2">
            <a:extLst>
              <a:ext uri="{FF2B5EF4-FFF2-40B4-BE49-F238E27FC236}">
                <a16:creationId xmlns:a16="http://schemas.microsoft.com/office/drawing/2014/main" id="{694E00A9-B052-3A47-7CCE-5E12DFA5883A}"/>
              </a:ext>
            </a:extLst>
          </p:cNvPr>
          <p:cNvSpPr>
            <a:spLocks noGrp="1"/>
          </p:cNvSpPr>
          <p:nvPr>
            <p:ph idx="1"/>
          </p:nvPr>
        </p:nvSpPr>
        <p:spPr>
          <a:xfrm>
            <a:off x="1251678" y="2343648"/>
            <a:ext cx="10178322" cy="3593591"/>
          </a:xfrm>
        </p:spPr>
        <p:txBody>
          <a:bodyPr/>
          <a:lstStyle/>
          <a:p>
            <a:r>
              <a:rPr lang="en-US" b="1"/>
              <a:t>For sales forecasts-</a:t>
            </a:r>
            <a:r>
              <a:rPr lang="en-US"/>
              <a:t> the price has to be set </a:t>
            </a:r>
          </a:p>
          <a:p>
            <a:r>
              <a:rPr lang="en-US"/>
              <a:t>Revenue will be determined by the number of units sold</a:t>
            </a:r>
          </a:p>
          <a:p>
            <a:r>
              <a:rPr lang="en-US" b="1"/>
              <a:t>The profit and loss statement- </a:t>
            </a:r>
            <a:r>
              <a:rPr lang="en-US"/>
              <a:t>by implementing Gaap rules the profit and loss has to be accurate and fair :sales and marketing expenses,gross profit and net income </a:t>
            </a:r>
          </a:p>
          <a:p>
            <a:r>
              <a:rPr lang="en-US" b="1"/>
              <a:t>The cash flow statement -</a:t>
            </a:r>
            <a:r>
              <a:rPr lang="en-GB" b="0" i="0" u="none" strike="noStrike">
                <a:solidFill>
                  <a:srgbClr val="111111"/>
                </a:solidFill>
                <a:effectLst/>
                <a:latin typeface="SourceSansPro"/>
              </a:rPr>
              <a:t>The cash flow statement includes cash made by the business through operations, investment, and financing</a:t>
            </a:r>
            <a:r>
              <a:rPr lang="en-US" i="0" u="none" strike="noStrike">
                <a:solidFill>
                  <a:srgbClr val="111111"/>
                </a:solidFill>
                <a:effectLst/>
                <a:latin typeface="SourceSansPro"/>
              </a:rPr>
              <a:t>.</a:t>
            </a:r>
          </a:p>
          <a:p>
            <a:r>
              <a:rPr lang="en-US" b="1">
                <a:solidFill>
                  <a:srgbClr val="111111"/>
                </a:solidFill>
                <a:latin typeface="SourceSansPro"/>
              </a:rPr>
              <a:t>The balance sheet- </a:t>
            </a:r>
            <a:r>
              <a:rPr lang="en-US">
                <a:solidFill>
                  <a:srgbClr val="111111"/>
                </a:solidFill>
                <a:latin typeface="SourceSansPro"/>
              </a:rPr>
              <a:t>Financial statement evaluating the capital structure </a:t>
            </a:r>
            <a:endParaRPr lang="en-US" b="1" i="0" u="none" strike="noStrike">
              <a:solidFill>
                <a:srgbClr val="111111"/>
              </a:solidFill>
              <a:effectLst/>
              <a:latin typeface="SourceSansPro"/>
            </a:endParaRPr>
          </a:p>
          <a:p>
            <a:endParaRPr lang="en-RO" b="1"/>
          </a:p>
        </p:txBody>
      </p:sp>
    </p:spTree>
    <p:extLst>
      <p:ext uri="{BB962C8B-B14F-4D97-AF65-F5344CB8AC3E}">
        <p14:creationId xmlns:p14="http://schemas.microsoft.com/office/powerpoint/2010/main" val="3170031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102FA-D9E8-CF7F-B906-5B7E5C8456BC}"/>
              </a:ext>
            </a:extLst>
          </p:cNvPr>
          <p:cNvSpPr>
            <a:spLocks noGrp="1"/>
          </p:cNvSpPr>
          <p:nvPr>
            <p:ph type="ctrTitle"/>
          </p:nvPr>
        </p:nvSpPr>
        <p:spPr>
          <a:xfrm>
            <a:off x="936789" y="-1390355"/>
            <a:ext cx="10318418" cy="4394988"/>
          </a:xfrm>
        </p:spPr>
        <p:txBody>
          <a:bodyPr/>
          <a:lstStyle/>
          <a:p>
            <a:r>
              <a:rPr lang="en-GB" dirty="0"/>
              <a:t>CONCLUSIONS</a:t>
            </a:r>
            <a:endParaRPr lang="en-RO" dirty="0"/>
          </a:p>
        </p:txBody>
      </p:sp>
      <p:sp>
        <p:nvSpPr>
          <p:cNvPr id="4" name="Subtitle 3">
            <a:extLst>
              <a:ext uri="{FF2B5EF4-FFF2-40B4-BE49-F238E27FC236}">
                <a16:creationId xmlns:a16="http://schemas.microsoft.com/office/drawing/2014/main" id="{DA3B6112-932F-8F6D-C201-5005FF25FE2C}"/>
              </a:ext>
            </a:extLst>
          </p:cNvPr>
          <p:cNvSpPr>
            <a:spLocks noGrp="1"/>
          </p:cNvSpPr>
          <p:nvPr>
            <p:ph type="subTitle" idx="1"/>
          </p:nvPr>
        </p:nvSpPr>
        <p:spPr>
          <a:xfrm>
            <a:off x="1355703" y="2463012"/>
            <a:ext cx="9480590" cy="4394988"/>
          </a:xfrm>
        </p:spPr>
        <p:txBody>
          <a:bodyPr/>
          <a:lstStyle/>
          <a:p>
            <a:r>
              <a:rPr lang="en-US" b="0"/>
              <a:t>In conclusion for the business to be successful a good marketing plan and marketing strategies should be implemented to attract customers.</a:t>
            </a:r>
          </a:p>
          <a:p>
            <a:r>
              <a:rPr lang="en-US" b="0"/>
              <a:t>With unique recepies it is assumed that it will quickly capture the market shares and become a popular brand.</a:t>
            </a:r>
          </a:p>
          <a:p>
            <a:r>
              <a:rPr lang="en-US" b="0"/>
              <a:t>The process of getting more customers will include, implementing vegetarian and vegan recipes as well for a wilder marketing net.</a:t>
            </a:r>
            <a:endParaRPr lang="en-RO" b="0" dirty="0"/>
          </a:p>
        </p:txBody>
      </p:sp>
    </p:spTree>
    <p:extLst>
      <p:ext uri="{BB962C8B-B14F-4D97-AF65-F5344CB8AC3E}">
        <p14:creationId xmlns:p14="http://schemas.microsoft.com/office/powerpoint/2010/main" val="362335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ED148-CA9D-B3B1-8106-B200B4F88842}"/>
              </a:ext>
            </a:extLst>
          </p:cNvPr>
          <p:cNvSpPr>
            <a:spLocks noGrp="1"/>
          </p:cNvSpPr>
          <p:nvPr>
            <p:ph type="title"/>
          </p:nvPr>
        </p:nvSpPr>
        <p:spPr/>
        <p:txBody>
          <a:bodyPr/>
          <a:lstStyle/>
          <a:p>
            <a:r>
              <a:rPr lang="en-US" dirty="0"/>
              <a:t>References </a:t>
            </a:r>
            <a:endParaRPr lang="en-RO" dirty="0"/>
          </a:p>
        </p:txBody>
      </p:sp>
      <p:sp>
        <p:nvSpPr>
          <p:cNvPr id="3" name="Content Placeholder 2">
            <a:extLst>
              <a:ext uri="{FF2B5EF4-FFF2-40B4-BE49-F238E27FC236}">
                <a16:creationId xmlns:a16="http://schemas.microsoft.com/office/drawing/2014/main" id="{3DEDEDEB-EAF2-D15A-00E1-BE6AAE58C883}"/>
              </a:ext>
            </a:extLst>
          </p:cNvPr>
          <p:cNvSpPr>
            <a:spLocks noGrp="1"/>
          </p:cNvSpPr>
          <p:nvPr>
            <p:ph idx="1"/>
          </p:nvPr>
        </p:nvSpPr>
        <p:spPr/>
        <p:txBody>
          <a:bodyPr>
            <a:normAutofit/>
          </a:bodyPr>
          <a:lstStyle/>
          <a:p>
            <a:r>
              <a:rPr lang="en-US" b="0" i="0" u="none" strike="noStrike" dirty="0">
                <a:solidFill>
                  <a:srgbClr val="222222"/>
                </a:solidFill>
                <a:effectLst/>
                <a:latin typeface="Arial" panose="020B0604020202020204" pitchFamily="34" charset="0"/>
              </a:rPr>
              <a:t>1. </a:t>
            </a:r>
            <a:r>
              <a:rPr lang="en-GB" b="0" i="0" u="none" strike="noStrike" dirty="0" err="1">
                <a:solidFill>
                  <a:srgbClr val="222222"/>
                </a:solidFill>
                <a:effectLst/>
                <a:latin typeface="Arial" panose="020B0604020202020204" pitchFamily="34" charset="0"/>
              </a:rPr>
              <a:t>Deakins</a:t>
            </a:r>
            <a:r>
              <a:rPr lang="en-GB" b="0" i="0" u="none" strike="noStrike" dirty="0">
                <a:solidFill>
                  <a:srgbClr val="222222"/>
                </a:solidFill>
                <a:effectLst/>
                <a:latin typeface="Arial" panose="020B0604020202020204" pitchFamily="34" charset="0"/>
              </a:rPr>
              <a:t>, D. and Hussain, G., 1994. Financial information, the banker and the small business: a comment. </a:t>
            </a:r>
            <a:r>
              <a:rPr lang="en-GB" b="0" i="1" u="none" strike="noStrike" dirty="0">
                <a:solidFill>
                  <a:srgbClr val="222222"/>
                </a:solidFill>
                <a:effectLst/>
                <a:latin typeface="Arial" panose="020B0604020202020204" pitchFamily="34" charset="0"/>
              </a:rPr>
              <a:t>The British Accounting Review</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26</a:t>
            </a:r>
            <a:r>
              <a:rPr lang="en-GB" b="0" i="0" u="none" strike="noStrike" dirty="0">
                <a:solidFill>
                  <a:srgbClr val="222222"/>
                </a:solidFill>
                <a:effectLst/>
                <a:latin typeface="Arial" panose="020B0604020202020204" pitchFamily="34" charset="0"/>
              </a:rPr>
              <a:t>(4), pp.323-335.</a:t>
            </a:r>
            <a:endParaRPr lang="en-US" dirty="0"/>
          </a:p>
          <a:p>
            <a:r>
              <a:rPr lang="en-US" dirty="0"/>
              <a:t>2. </a:t>
            </a:r>
            <a:r>
              <a:rPr lang="en-GB" b="0" i="0" u="none" strike="noStrike" dirty="0">
                <a:solidFill>
                  <a:srgbClr val="222222"/>
                </a:solidFill>
                <a:effectLst/>
                <a:latin typeface="Arial" panose="020B0604020202020204" pitchFamily="34" charset="0"/>
              </a:rPr>
              <a:t>Thomas, W., Scarborough, N.M. and Wilson, D., 2008. Essentials of entrepreneurship and small business management</a:t>
            </a:r>
            <a:r>
              <a:rPr lang="en-US" b="0" i="0" u="none" strike="noStrike" dirty="0">
                <a:solidFill>
                  <a:srgbClr val="222222"/>
                </a:solidFill>
                <a:effectLst/>
                <a:latin typeface="Arial" panose="020B0604020202020204" pitchFamily="34" charset="0"/>
              </a:rPr>
              <a:t>.</a:t>
            </a:r>
          </a:p>
          <a:p>
            <a:r>
              <a:rPr lang="en-US" dirty="0">
                <a:solidFill>
                  <a:srgbClr val="222222"/>
                </a:solidFill>
                <a:latin typeface="Arial" panose="020B0604020202020204" pitchFamily="34" charset="0"/>
              </a:rPr>
              <a:t>3.</a:t>
            </a:r>
            <a:r>
              <a:rPr lang="en-GB" b="0" i="0" u="none" strike="noStrike" dirty="0">
                <a:solidFill>
                  <a:srgbClr val="222222"/>
                </a:solidFill>
                <a:effectLst/>
                <a:latin typeface="Arial" panose="020B0604020202020204" pitchFamily="34" charset="0"/>
              </a:rPr>
              <a:t> Chen, X.P., Yao, X. and </a:t>
            </a:r>
            <a:r>
              <a:rPr lang="en-GB" b="0" i="0" u="none" strike="noStrike" dirty="0" err="1">
                <a:solidFill>
                  <a:srgbClr val="222222"/>
                </a:solidFill>
                <a:effectLst/>
                <a:latin typeface="Arial" panose="020B0604020202020204" pitchFamily="34" charset="0"/>
              </a:rPr>
              <a:t>Kotha</a:t>
            </a:r>
            <a:r>
              <a:rPr lang="en-GB" b="0" i="0" u="none" strike="noStrike" dirty="0">
                <a:solidFill>
                  <a:srgbClr val="222222"/>
                </a:solidFill>
                <a:effectLst/>
                <a:latin typeface="Arial" panose="020B0604020202020204" pitchFamily="34" charset="0"/>
              </a:rPr>
              <a:t>, S., 2009. Entrepreneur passion and preparedness in business plan presentations: a persuasion analysis of venture capitalists' funding decisions. </a:t>
            </a:r>
            <a:r>
              <a:rPr lang="en-GB" b="0" i="1" u="none" strike="noStrike" dirty="0">
                <a:solidFill>
                  <a:srgbClr val="222222"/>
                </a:solidFill>
                <a:effectLst/>
                <a:latin typeface="Arial" panose="020B0604020202020204" pitchFamily="34" charset="0"/>
              </a:rPr>
              <a:t>Academy of Management journal</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52</a:t>
            </a:r>
            <a:r>
              <a:rPr lang="en-GB" b="0" i="0" u="none" strike="noStrike" dirty="0">
                <a:solidFill>
                  <a:srgbClr val="222222"/>
                </a:solidFill>
                <a:effectLst/>
                <a:latin typeface="Arial" panose="020B0604020202020204" pitchFamily="34" charset="0"/>
              </a:rPr>
              <a:t>(1), pp.199-214.</a:t>
            </a:r>
            <a:endParaRPr lang="en-US" dirty="0"/>
          </a:p>
          <a:p>
            <a:r>
              <a:rPr lang="en-US" dirty="0"/>
              <a:t>4. </a:t>
            </a:r>
            <a:r>
              <a:rPr lang="en-GB" b="0" i="0" u="none" strike="noStrike" dirty="0" err="1">
                <a:solidFill>
                  <a:srgbClr val="222222"/>
                </a:solidFill>
                <a:effectLst/>
                <a:latin typeface="Arial" panose="020B0604020202020204" pitchFamily="34" charset="0"/>
              </a:rPr>
              <a:t>Ang</a:t>
            </a:r>
            <a:r>
              <a:rPr lang="en-GB" b="0" i="0" u="none" strike="noStrike" dirty="0">
                <a:solidFill>
                  <a:srgbClr val="222222"/>
                </a:solidFill>
                <a:effectLst/>
                <a:latin typeface="Arial" panose="020B0604020202020204" pitchFamily="34" charset="0"/>
              </a:rPr>
              <a:t>, J.S., 1991. Small business uniqueness and the theory of financial management. </a:t>
            </a:r>
            <a:r>
              <a:rPr lang="en-GB" b="0" i="1" u="none" strike="noStrike" dirty="0">
                <a:solidFill>
                  <a:srgbClr val="222222"/>
                </a:solidFill>
                <a:effectLst/>
                <a:latin typeface="Arial" panose="020B0604020202020204" pitchFamily="34" charset="0"/>
              </a:rPr>
              <a:t>Journal of small business finance</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1</a:t>
            </a:r>
            <a:r>
              <a:rPr lang="en-GB" b="0" i="0" u="none" strike="noStrike" dirty="0">
                <a:solidFill>
                  <a:srgbClr val="222222"/>
                </a:solidFill>
                <a:effectLst/>
                <a:latin typeface="Arial" panose="020B0604020202020204" pitchFamily="34" charset="0"/>
              </a:rPr>
              <a:t>(1), pp.1-13.</a:t>
            </a:r>
            <a:endParaRPr lang="en-US" dirty="0"/>
          </a:p>
        </p:txBody>
      </p:sp>
    </p:spTree>
    <p:extLst>
      <p:ext uri="{BB962C8B-B14F-4D97-AF65-F5344CB8AC3E}">
        <p14:creationId xmlns:p14="http://schemas.microsoft.com/office/powerpoint/2010/main" val="2266366259"/>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{04163987-6C9C-A343-9E7F-470AF475A274}tf10001071_mac</Template>
  <TotalTime>1463</TotalTime>
  <Words>655</Words>
  <Application>Microsoft Office PowerPoint</Application>
  <PresentationFormat>Widescreen</PresentationFormat>
  <Paragraphs>48</Paragraphs>
  <Slides>14</Slides>
  <Notes>6</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Badge</vt:lpstr>
      <vt:lpstr>Managing Enterprise in the 21st Century “Atelierul de ciorbe” (The Soup Workshop)</vt:lpstr>
      <vt:lpstr>Table of Contents </vt:lpstr>
      <vt:lpstr>Business Overview</vt:lpstr>
      <vt:lpstr>Products and Services</vt:lpstr>
      <vt:lpstr>SWOT analysis</vt:lpstr>
      <vt:lpstr>PESTLE Analysis </vt:lpstr>
      <vt:lpstr>Target Market </vt:lpstr>
      <vt:lpstr>Marketing Plan </vt:lpstr>
      <vt:lpstr>Management Team </vt:lpstr>
      <vt:lpstr>Financial Plan</vt:lpstr>
      <vt:lpstr>1.The sales forecast  2.The profit and loss statement  3.The cash flow statement  4.The balance sheet </vt:lpstr>
      <vt:lpstr>Financial Planning </vt:lpstr>
      <vt:lpstr>CONCLUSIONS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 “Atelierul de ciorbe” (The Soup Workshop)</dc:title>
  <dc:creator>Policica Dansatoarea</dc:creator>
  <cp:lastModifiedBy>Ibolya Szofia Dezsi (2110294)</cp:lastModifiedBy>
  <cp:revision>8</cp:revision>
  <dcterms:created xsi:type="dcterms:W3CDTF">2022-10-13T19:00:53Z</dcterms:created>
  <dcterms:modified xsi:type="dcterms:W3CDTF">2022-11-13T22:58:49Z</dcterms:modified>
</cp:coreProperties>
</file>