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2" r:id="rId4"/>
    <p:sldId id="258" r:id="rId5"/>
    <p:sldId id="259" r:id="rId6"/>
    <p:sldId id="261" r:id="rId7"/>
    <p:sldId id="266" r:id="rId8"/>
    <p:sldId id="260" r:id="rId9"/>
    <p:sldId id="267" r:id="rId10"/>
    <p:sldId id="269" r:id="rId11"/>
    <p:sldId id="263" r:id="rId12"/>
    <p:sldId id="264" r:id="rId13"/>
    <p:sldId id="268"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9AEC1F-77F5-A0BD-D203-D4F35F17FF78}" v="1622" dt="2024-11-14T11:39:32.128"/>
    <p1510:client id="{1D517E26-335E-C535-B26D-9FE0D4FBC40A}" v="5534" dt="2024-11-14T23:52:43.494"/>
    <p1510:client id="{C8E0F517-7225-452F-DFEC-9EBC83A26744}" v="1" dt="2024-11-13T20:42:36.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11/14/2024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5241582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11/14/2024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190547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11/14/2024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326593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11/14/2024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291746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11/14/2024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700026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11/14/2024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81978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11/14/2024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664168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11/14/2024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41244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11/14/2024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47250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11/14/2024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510898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11/14/2024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410212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11/14/2024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765487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principalitystadium.wales/information/facts-and-figures/" TargetMode="External"/><Relationship Id="rId2" Type="http://schemas.openxmlformats.org/officeDocument/2006/relationships/hyperlink" Target="https://www.investopedia.com/terms/p/porter.asp" TargetMode="External"/><Relationship Id="rId1" Type="http://schemas.openxmlformats.org/officeDocument/2006/relationships/slideLayout" Target="../slideLayouts/slideLayout9.xml"/><Relationship Id="rId6" Type="http://schemas.openxmlformats.org/officeDocument/2006/relationships/hyperlink" Target="https://www.s4c.cymru/en/press/post/55798/s4c-hires-manon-edwards-ahir-as-new-director-of-communications-and-marketing/" TargetMode="External"/><Relationship Id="rId5" Type="http://schemas.openxmlformats.org/officeDocument/2006/relationships/hyperlink" Target="https://www.instagram.com/ufc/" TargetMode="External"/><Relationship Id="rId4" Type="http://schemas.openxmlformats.org/officeDocument/2006/relationships/hyperlink" Target="https://www.ufc.com/event/ufn-dublin-ireland?language_content_entity=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Oli Brown - 2203280</a:t>
            </a:r>
          </a:p>
        </p:txBody>
      </p:sp>
      <p:sp>
        <p:nvSpPr>
          <p:cNvPr id="3" name="Subtitle 2"/>
          <p:cNvSpPr>
            <a:spLocks noGrp="1"/>
          </p:cNvSpPr>
          <p:nvPr>
            <p:ph type="subTitle" idx="1"/>
          </p:nvPr>
        </p:nvSpPr>
        <p:spPr>
          <a:xfrm>
            <a:off x="912629" y="3426221"/>
            <a:ext cx="7689183" cy="1935065"/>
          </a:xfrm>
        </p:spPr>
        <p:txBody>
          <a:bodyPr vert="horz" lIns="91440" tIns="45720" rIns="91440" bIns="45720" rtlCol="0" anchor="t">
            <a:noAutofit/>
          </a:bodyPr>
          <a:lstStyle/>
          <a:p>
            <a:r>
              <a:rPr lang="en-US" sz="2500"/>
              <a:t>Leveraging Wales as a host destination, </a:t>
            </a:r>
            <a:r>
              <a:rPr lang="en-US" sz="2500" err="1"/>
              <a:t>ufc</a:t>
            </a:r>
            <a:r>
              <a:rPr lang="en-US" sz="2500"/>
              <a:t> marketing and promotion strategies to increase pay per view buys around the world</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3DF02-391A-881A-0B66-6442D821EDB5}"/>
              </a:ext>
            </a:extLst>
          </p:cNvPr>
          <p:cNvSpPr>
            <a:spLocks noGrp="1"/>
          </p:cNvSpPr>
          <p:nvPr>
            <p:ph type="title"/>
          </p:nvPr>
        </p:nvSpPr>
        <p:spPr>
          <a:xfrm>
            <a:off x="912628" y="1463038"/>
            <a:ext cx="3859397" cy="1471548"/>
          </a:xfrm>
        </p:spPr>
        <p:txBody>
          <a:bodyPr anchor="t">
            <a:normAutofit/>
          </a:bodyPr>
          <a:lstStyle/>
          <a:p>
            <a:r>
              <a:rPr lang="en-US"/>
              <a:t>A bit about myself - </a:t>
            </a:r>
          </a:p>
        </p:txBody>
      </p:sp>
      <p:pic>
        <p:nvPicPr>
          <p:cNvPr id="9" name="Content Placeholder 8" descr="Two men posing for a picture&#10;&#10;Description automatically generated">
            <a:extLst>
              <a:ext uri="{FF2B5EF4-FFF2-40B4-BE49-F238E27FC236}">
                <a16:creationId xmlns:a16="http://schemas.microsoft.com/office/drawing/2014/main" id="{3BCB46F9-45D8-2663-478B-FEA4FF9AB754}"/>
              </a:ext>
            </a:extLst>
          </p:cNvPr>
          <p:cNvPicPr>
            <a:picLocks noGrp="1" noChangeAspect="1"/>
          </p:cNvPicPr>
          <p:nvPr>
            <p:ph idx="1"/>
          </p:nvPr>
        </p:nvPicPr>
        <p:blipFill>
          <a:blip r:embed="rId2"/>
          <a:srcRect t="8051" b="-1014"/>
          <a:stretch/>
        </p:blipFill>
        <p:spPr>
          <a:xfrm>
            <a:off x="6080886" y="-4219"/>
            <a:ext cx="6109693" cy="6965815"/>
          </a:xfrm>
          <a:noFill/>
        </p:spPr>
      </p:pic>
      <p:sp>
        <p:nvSpPr>
          <p:cNvPr id="17" name="Text Placeholder 3">
            <a:extLst>
              <a:ext uri="{FF2B5EF4-FFF2-40B4-BE49-F238E27FC236}">
                <a16:creationId xmlns:a16="http://schemas.microsoft.com/office/drawing/2014/main" id="{E31BD371-658F-6905-CF9F-B590F2C5C2F9}"/>
              </a:ext>
            </a:extLst>
          </p:cNvPr>
          <p:cNvSpPr>
            <a:spLocks noGrp="1"/>
          </p:cNvSpPr>
          <p:nvPr>
            <p:ph type="body" sz="half" idx="2"/>
          </p:nvPr>
        </p:nvSpPr>
        <p:spPr>
          <a:xfrm>
            <a:off x="912628" y="2329162"/>
            <a:ext cx="3859397" cy="3539825"/>
          </a:xfrm>
        </p:spPr>
        <p:txBody>
          <a:bodyPr vert="horz" lIns="91440" tIns="45720" rIns="91440" bIns="45720" rtlCol="0" anchor="t">
            <a:normAutofit/>
          </a:bodyPr>
          <a:lstStyle/>
          <a:p>
            <a:pPr>
              <a:lnSpc>
                <a:spcPct val="110000"/>
              </a:lnSpc>
            </a:pPr>
            <a:r>
              <a:rPr lang="en-US" sz="1400"/>
              <a:t>Since the age of around 8 martial arts has been a huge passion of mine. This is why I decided it was the best fit for my project. The UFC is an American MMA organization which hosts events all over the globe most weekends. However, Wales has not yet been one of the countries visited. In this presentation I will talk about why it would be both beneficial for Wales's tourism sector whilst helping the UFC as a business expand even more globally and increase their pay per view sales. </a:t>
            </a:r>
          </a:p>
        </p:txBody>
      </p:sp>
      <p:sp>
        <p:nvSpPr>
          <p:cNvPr id="4" name="Date Placeholder 3">
            <a:extLst>
              <a:ext uri="{FF2B5EF4-FFF2-40B4-BE49-F238E27FC236}">
                <a16:creationId xmlns:a16="http://schemas.microsoft.com/office/drawing/2014/main" id="{29924745-B51C-A841-30AF-AD71E5F8FAA5}"/>
              </a:ext>
            </a:extLst>
          </p:cNvPr>
          <p:cNvSpPr>
            <a:spLocks noGrp="1"/>
          </p:cNvSpPr>
          <p:nvPr>
            <p:ph type="dt" sz="half" idx="10"/>
          </p:nvPr>
        </p:nvSpPr>
        <p:spPr>
          <a:xfrm>
            <a:off x="912628" y="6356350"/>
            <a:ext cx="2743200" cy="365125"/>
          </a:xfrm>
        </p:spPr>
        <p:txBody>
          <a:bodyPr anchor="ctr">
            <a:normAutofit/>
          </a:bodyPr>
          <a:lstStyle/>
          <a:p>
            <a:pPr>
              <a:spcAft>
                <a:spcPts val="600"/>
              </a:spcAft>
            </a:pPr>
            <a:fld id="{F701E3D3-A14B-47FE-9B42-0C2FC502B1AB}" type="datetime1">
              <a:rPr lang="en-US"/>
              <a:pPr>
                <a:spcAft>
                  <a:spcPts val="600"/>
                </a:spcAft>
              </a:pPr>
              <a:t>11/14/2024</a:t>
            </a:fld>
            <a:endParaRPr lang="en-US"/>
          </a:p>
        </p:txBody>
      </p:sp>
      <p:sp>
        <p:nvSpPr>
          <p:cNvPr id="5" name="Footer Placeholder 4">
            <a:extLst>
              <a:ext uri="{FF2B5EF4-FFF2-40B4-BE49-F238E27FC236}">
                <a16:creationId xmlns:a16="http://schemas.microsoft.com/office/drawing/2014/main" id="{162408CB-2719-F48C-D76F-253A5D6B0CFA}"/>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FD39B2B-D388-7FFB-835D-C604CBA063ED}"/>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2</a:t>
            </a:fld>
            <a:endParaRPr lang="en-US"/>
          </a:p>
        </p:txBody>
      </p:sp>
    </p:spTree>
    <p:extLst>
      <p:ext uri="{BB962C8B-B14F-4D97-AF65-F5344CB8AC3E}">
        <p14:creationId xmlns:p14="http://schemas.microsoft.com/office/powerpoint/2010/main" val="2862305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B2D03-2F38-4A0F-8CA5-A3CE812E59DA}"/>
              </a:ext>
            </a:extLst>
          </p:cNvPr>
          <p:cNvSpPr>
            <a:spLocks noGrp="1"/>
          </p:cNvSpPr>
          <p:nvPr>
            <p:ph type="title"/>
          </p:nvPr>
        </p:nvSpPr>
        <p:spPr>
          <a:xfrm>
            <a:off x="914400" y="1371601"/>
            <a:ext cx="10363200" cy="1187570"/>
          </a:xfrm>
        </p:spPr>
        <p:txBody>
          <a:bodyPr anchor="t">
            <a:normAutofit/>
          </a:bodyPr>
          <a:lstStyle/>
          <a:p>
            <a:r>
              <a:rPr lang="en-US" dirty="0"/>
              <a:t>Why I have Chosen This Topic - </a:t>
            </a:r>
          </a:p>
        </p:txBody>
      </p:sp>
      <p:pic>
        <p:nvPicPr>
          <p:cNvPr id="8" name="Content Placeholder 7" descr="A red logo with white background&#10;&#10;Description automatically generated">
            <a:extLst>
              <a:ext uri="{FF2B5EF4-FFF2-40B4-BE49-F238E27FC236}">
                <a16:creationId xmlns:a16="http://schemas.microsoft.com/office/drawing/2014/main" id="{52106838-F5D2-7A0E-4FE2-4F4425B011EE}"/>
              </a:ext>
            </a:extLst>
          </p:cNvPr>
          <p:cNvPicPr>
            <a:picLocks noGrp="1" noChangeAspect="1"/>
          </p:cNvPicPr>
          <p:nvPr>
            <p:ph sz="half" idx="1"/>
          </p:nvPr>
        </p:nvPicPr>
        <p:blipFill>
          <a:blip r:embed="rId2"/>
          <a:stretch>
            <a:fillRect/>
          </a:stretch>
        </p:blipFill>
        <p:spPr>
          <a:xfrm>
            <a:off x="1373687" y="2851858"/>
            <a:ext cx="3664907" cy="2026281"/>
          </a:xfrm>
          <a:noFill/>
        </p:spPr>
      </p:pic>
      <p:sp>
        <p:nvSpPr>
          <p:cNvPr id="13" name="Content Placeholder 3">
            <a:extLst>
              <a:ext uri="{FF2B5EF4-FFF2-40B4-BE49-F238E27FC236}">
                <a16:creationId xmlns:a16="http://schemas.microsoft.com/office/drawing/2014/main" id="{40780A78-42CB-547F-ED48-C20725A9BCD5}"/>
              </a:ext>
            </a:extLst>
          </p:cNvPr>
          <p:cNvSpPr>
            <a:spLocks noGrp="1"/>
          </p:cNvSpPr>
          <p:nvPr>
            <p:ph sz="half" idx="2"/>
          </p:nvPr>
        </p:nvSpPr>
        <p:spPr>
          <a:xfrm>
            <a:off x="6109571" y="2254540"/>
            <a:ext cx="5157591" cy="4264753"/>
          </a:xfrm>
        </p:spPr>
        <p:txBody>
          <a:bodyPr vert="horz" lIns="91440" tIns="45720" rIns="91440" bIns="45720" rtlCol="0" anchor="t">
            <a:normAutofit lnSpcReduction="10000"/>
          </a:bodyPr>
          <a:lstStyle/>
          <a:p>
            <a:r>
              <a:rPr lang="en-US"/>
              <a:t>The reason why I have chosen this topic for my project as it's something I am very knowledgeable and passionate about. </a:t>
            </a:r>
          </a:p>
          <a:p>
            <a:r>
              <a:rPr lang="en-US"/>
              <a:t>I have also seen different countries such as Ireland have what my aim is with Wales happen, I know the potential Wales has and can compare how the UFC grew Irelands fan base.</a:t>
            </a:r>
          </a:p>
          <a:p>
            <a:r>
              <a:rPr lang="en-US"/>
              <a:t>This is an event which has been in talks for 2025 which is why it’s a very relevant topic</a:t>
            </a:r>
          </a:p>
          <a:p>
            <a:endParaRPr lang="en-US"/>
          </a:p>
        </p:txBody>
      </p:sp>
      <p:sp>
        <p:nvSpPr>
          <p:cNvPr id="5" name="Date Placeholder 4">
            <a:extLst>
              <a:ext uri="{FF2B5EF4-FFF2-40B4-BE49-F238E27FC236}">
                <a16:creationId xmlns:a16="http://schemas.microsoft.com/office/drawing/2014/main" id="{151023C8-C862-6830-E43F-9593A06BC57C}"/>
              </a:ext>
            </a:extLst>
          </p:cNvPr>
          <p:cNvSpPr>
            <a:spLocks noGrp="1"/>
          </p:cNvSpPr>
          <p:nvPr>
            <p:ph type="dt" sz="half" idx="10"/>
          </p:nvPr>
        </p:nvSpPr>
        <p:spPr>
          <a:xfrm>
            <a:off x="912628" y="6356350"/>
            <a:ext cx="2743200" cy="365125"/>
          </a:xfrm>
        </p:spPr>
        <p:txBody>
          <a:bodyPr anchor="ctr">
            <a:normAutofit/>
          </a:bodyPr>
          <a:lstStyle/>
          <a:p>
            <a:pPr>
              <a:spcAft>
                <a:spcPts val="600"/>
              </a:spcAft>
            </a:pPr>
            <a:fld id="{79745369-9CF6-4F33-BDD3-8E81EA7B106E}" type="datetime1">
              <a:pPr>
                <a:spcAft>
                  <a:spcPts val="600"/>
                </a:spcAft>
              </a:pPr>
              <a:t>11/14/2024</a:t>
            </a:fld>
            <a:endParaRPr lang="en-US"/>
          </a:p>
        </p:txBody>
      </p:sp>
      <p:sp>
        <p:nvSpPr>
          <p:cNvPr id="6" name="Footer Placeholder 5">
            <a:extLst>
              <a:ext uri="{FF2B5EF4-FFF2-40B4-BE49-F238E27FC236}">
                <a16:creationId xmlns:a16="http://schemas.microsoft.com/office/drawing/2014/main" id="{5A33B768-29F3-E009-330E-5AF7207FE3A6}"/>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3DD7894-FA7E-D8DE-4056-E6A8F6B6C4E4}"/>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3</a:t>
            </a:fld>
            <a:endParaRPr lang="en-US"/>
          </a:p>
        </p:txBody>
      </p:sp>
    </p:spTree>
    <p:extLst>
      <p:ext uri="{BB962C8B-B14F-4D97-AF65-F5344CB8AC3E}">
        <p14:creationId xmlns:p14="http://schemas.microsoft.com/office/powerpoint/2010/main" val="1879351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41F51-BA36-7BE7-75BE-20D53EB295C4}"/>
              </a:ext>
            </a:extLst>
          </p:cNvPr>
          <p:cNvSpPr>
            <a:spLocks noGrp="1"/>
          </p:cNvSpPr>
          <p:nvPr>
            <p:ph type="title"/>
          </p:nvPr>
        </p:nvSpPr>
        <p:spPr>
          <a:xfrm>
            <a:off x="912628" y="1463038"/>
            <a:ext cx="3859397" cy="1471548"/>
          </a:xfrm>
        </p:spPr>
        <p:txBody>
          <a:bodyPr anchor="t">
            <a:normAutofit/>
          </a:bodyPr>
          <a:lstStyle/>
          <a:p>
            <a:r>
              <a:rPr lang="en-US"/>
              <a:t>What will this project include?</a:t>
            </a:r>
          </a:p>
        </p:txBody>
      </p:sp>
      <p:pic>
        <p:nvPicPr>
          <p:cNvPr id="17" name="Picture 16" descr="A person holding a flag&#10;&#10;Description automatically generated">
            <a:extLst>
              <a:ext uri="{FF2B5EF4-FFF2-40B4-BE49-F238E27FC236}">
                <a16:creationId xmlns:a16="http://schemas.microsoft.com/office/drawing/2014/main" id="{0B36FF84-737D-8B78-5504-1EB268318287}"/>
              </a:ext>
            </a:extLst>
          </p:cNvPr>
          <p:cNvPicPr>
            <a:picLocks noChangeAspect="1"/>
          </p:cNvPicPr>
          <p:nvPr/>
        </p:nvPicPr>
        <p:blipFill>
          <a:blip r:embed="rId2"/>
          <a:srcRect l="12631" r="16133" b="2"/>
          <a:stretch/>
        </p:blipFill>
        <p:spPr>
          <a:xfrm>
            <a:off x="5183188" y="987425"/>
            <a:ext cx="6172200" cy="4873625"/>
          </a:xfrm>
          <a:prstGeom prst="rect">
            <a:avLst/>
          </a:prstGeom>
          <a:noFill/>
        </p:spPr>
      </p:pic>
      <p:sp>
        <p:nvSpPr>
          <p:cNvPr id="15" name="Content Placeholder 2">
            <a:extLst>
              <a:ext uri="{FF2B5EF4-FFF2-40B4-BE49-F238E27FC236}">
                <a16:creationId xmlns:a16="http://schemas.microsoft.com/office/drawing/2014/main" id="{FFDB3503-EB79-EE28-3EE2-3C3CC3F00B6A}"/>
              </a:ext>
            </a:extLst>
          </p:cNvPr>
          <p:cNvSpPr>
            <a:spLocks noGrp="1"/>
          </p:cNvSpPr>
          <p:nvPr>
            <p:ph type="body" sz="half" idx="2"/>
          </p:nvPr>
        </p:nvSpPr>
        <p:spPr>
          <a:xfrm>
            <a:off x="912628" y="2934586"/>
            <a:ext cx="3859397" cy="2934401"/>
          </a:xfrm>
        </p:spPr>
        <p:txBody>
          <a:bodyPr vert="horz" lIns="91440" tIns="45720" rIns="91440" bIns="45720" rtlCol="0" anchor="t">
            <a:normAutofit lnSpcReduction="10000"/>
          </a:bodyPr>
          <a:lstStyle/>
          <a:p>
            <a:pPr>
              <a:lnSpc>
                <a:spcPct val="110000"/>
              </a:lnSpc>
            </a:pPr>
            <a:r>
              <a:rPr lang="en-US" sz="1100"/>
              <a:t>This project is going to look at how the UFC can successfully market and promote Wales as a destination and as a result increase UFC PPV buys, this will be done through the research that I have completed by comparing other countries first UFC events, the impact it had on the country and also the total amount of viewers globally. </a:t>
            </a:r>
          </a:p>
          <a:p>
            <a:pPr>
              <a:lnSpc>
                <a:spcPct val="110000"/>
              </a:lnSpc>
            </a:pPr>
            <a:r>
              <a:rPr lang="en-US" sz="1100"/>
              <a:t>This will also include previous successful strategy that the UFC has used such as their top-quality marketing for their events in America. This is usually done by fighters that the organization have with potential star power. This is one of the topics my presentation will go over mentioning great Welsh fighters such as Oban Elliott who could be a very good tool for the UFC to market future events in Wales. An example of this is Connor Mcgregor with UFC Dublin and Jose Aldo with UFC Sao </a:t>
            </a:r>
            <a:r>
              <a:rPr lang="en-US" sz="1100" err="1"/>
              <a:t>Paoulo</a:t>
            </a:r>
            <a:r>
              <a:rPr lang="en-US" sz="1100"/>
              <a:t>.</a:t>
            </a:r>
          </a:p>
        </p:txBody>
      </p:sp>
      <p:sp>
        <p:nvSpPr>
          <p:cNvPr id="5" name="Date Placeholder 4">
            <a:extLst>
              <a:ext uri="{FF2B5EF4-FFF2-40B4-BE49-F238E27FC236}">
                <a16:creationId xmlns:a16="http://schemas.microsoft.com/office/drawing/2014/main" id="{47EB1C33-BF6C-0A3C-F102-791E13EC7FCA}"/>
              </a:ext>
            </a:extLst>
          </p:cNvPr>
          <p:cNvSpPr>
            <a:spLocks noGrp="1"/>
          </p:cNvSpPr>
          <p:nvPr>
            <p:ph type="dt" sz="half" idx="10"/>
          </p:nvPr>
        </p:nvSpPr>
        <p:spPr>
          <a:xfrm>
            <a:off x="912628" y="6356350"/>
            <a:ext cx="2743200" cy="365125"/>
          </a:xfrm>
        </p:spPr>
        <p:txBody>
          <a:bodyPr anchor="ctr">
            <a:normAutofit/>
          </a:bodyPr>
          <a:lstStyle/>
          <a:p>
            <a:pPr>
              <a:spcAft>
                <a:spcPts val="600"/>
              </a:spcAft>
            </a:pPr>
            <a:fld id="{93F91C61-B7EF-40A6-818F-3D1D232739C7}" type="datetime1">
              <a:pPr>
                <a:spcAft>
                  <a:spcPts val="600"/>
                </a:spcAft>
              </a:pPr>
              <a:t>11/14/2024</a:t>
            </a:fld>
            <a:endParaRPr lang="en-US"/>
          </a:p>
        </p:txBody>
      </p:sp>
      <p:sp>
        <p:nvSpPr>
          <p:cNvPr id="6" name="Footer Placeholder 5">
            <a:extLst>
              <a:ext uri="{FF2B5EF4-FFF2-40B4-BE49-F238E27FC236}">
                <a16:creationId xmlns:a16="http://schemas.microsoft.com/office/drawing/2014/main" id="{8A09192C-3C66-9389-1B32-E67FD5CB4306}"/>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845B2682-B8CA-8A16-4DE9-4B4AF78C2413}"/>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4</a:t>
            </a:fld>
            <a:endParaRPr lang="en-US"/>
          </a:p>
        </p:txBody>
      </p:sp>
    </p:spTree>
    <p:extLst>
      <p:ext uri="{BB962C8B-B14F-4D97-AF65-F5344CB8AC3E}">
        <p14:creationId xmlns:p14="http://schemas.microsoft.com/office/powerpoint/2010/main" val="1827438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80D4-62D4-7D75-77DE-0AB28641E21A}"/>
              </a:ext>
            </a:extLst>
          </p:cNvPr>
          <p:cNvSpPr>
            <a:spLocks noGrp="1"/>
          </p:cNvSpPr>
          <p:nvPr>
            <p:ph type="title"/>
          </p:nvPr>
        </p:nvSpPr>
        <p:spPr>
          <a:xfrm>
            <a:off x="914400" y="1371601"/>
            <a:ext cx="10363200" cy="1187570"/>
          </a:xfrm>
        </p:spPr>
        <p:txBody>
          <a:bodyPr anchor="t">
            <a:normAutofit/>
          </a:bodyPr>
          <a:lstStyle/>
          <a:p>
            <a:r>
              <a:rPr lang="en-US"/>
              <a:t>Aims - </a:t>
            </a:r>
          </a:p>
        </p:txBody>
      </p:sp>
      <p:sp>
        <p:nvSpPr>
          <p:cNvPr id="4" name="Text Placeholder 3">
            <a:extLst>
              <a:ext uri="{FF2B5EF4-FFF2-40B4-BE49-F238E27FC236}">
                <a16:creationId xmlns:a16="http://schemas.microsoft.com/office/drawing/2014/main" id="{C0F452FF-07BF-AE9B-0FF7-D5BCC9A363CA}"/>
              </a:ext>
            </a:extLst>
          </p:cNvPr>
          <p:cNvSpPr>
            <a:spLocks noGrp="1"/>
          </p:cNvSpPr>
          <p:nvPr>
            <p:ph sz="half" idx="1"/>
          </p:nvPr>
        </p:nvSpPr>
        <p:spPr>
          <a:xfrm>
            <a:off x="914400" y="2202348"/>
            <a:ext cx="5157591" cy="4129054"/>
          </a:xfrm>
        </p:spPr>
        <p:txBody>
          <a:bodyPr vert="horz" lIns="91440" tIns="45720" rIns="91440" bIns="45720" rtlCol="0" anchor="t">
            <a:normAutofit/>
          </a:bodyPr>
          <a:lstStyle/>
          <a:p>
            <a:pPr marL="285750" indent="-285750">
              <a:buFont typeface="Calibri" panose="020B0604020202020204" pitchFamily="34" charset="0"/>
              <a:buChar char="-"/>
            </a:pPr>
            <a:r>
              <a:rPr lang="en-US" sz="1600"/>
              <a:t>To increase the UFC's, pay per views globally through marketing Wales as a host destination.</a:t>
            </a:r>
          </a:p>
          <a:p>
            <a:pPr marL="285750" indent="-285750">
              <a:buFont typeface="Calibri" panose="020B0604020202020204" pitchFamily="34" charset="0"/>
              <a:buChar char="-"/>
            </a:pPr>
            <a:r>
              <a:rPr lang="en-US" sz="1600"/>
              <a:t>Increase Welsh fighters star power through proper marketing.</a:t>
            </a:r>
          </a:p>
          <a:p>
            <a:pPr marL="285750" indent="-285750">
              <a:buFont typeface="Calibri" panose="020B0604020202020204" pitchFamily="34" charset="0"/>
              <a:buChar char="-"/>
            </a:pPr>
            <a:r>
              <a:rPr lang="en-US" sz="1600"/>
              <a:t>For Wales to be a regular host destination in the future .</a:t>
            </a:r>
          </a:p>
          <a:p>
            <a:pPr marL="285750" indent="-285750">
              <a:lnSpc>
                <a:spcPct val="100000"/>
              </a:lnSpc>
              <a:spcBef>
                <a:spcPts val="0"/>
              </a:spcBef>
              <a:buFont typeface="Calibri,Sans-Serif" panose="020B0604020202020204" pitchFamily="34" charset="0"/>
              <a:buChar char="-"/>
            </a:pPr>
            <a:endParaRPr lang="en-US" sz="1600"/>
          </a:p>
          <a:p>
            <a:pPr marL="285750" indent="-285750">
              <a:lnSpc>
                <a:spcPct val="100000"/>
              </a:lnSpc>
              <a:spcBef>
                <a:spcPts val="0"/>
              </a:spcBef>
              <a:buFont typeface="Calibri,Sans-Serif" panose="020B0604020202020204" pitchFamily="34" charset="0"/>
              <a:buChar char="-"/>
            </a:pPr>
            <a:r>
              <a:rPr lang="en-US" sz="1600"/>
              <a:t>Assessing the potential Wales has by mentioning the assets it has such as venues like the principality showing its value.</a:t>
            </a:r>
            <a:endParaRPr lang="en-US"/>
          </a:p>
          <a:p>
            <a:pPr marL="285750" indent="-285750">
              <a:lnSpc>
                <a:spcPct val="100000"/>
              </a:lnSpc>
              <a:spcBef>
                <a:spcPts val="0"/>
              </a:spcBef>
              <a:buFont typeface="Calibri,Sans-Serif" panose="020B0604020202020204" pitchFamily="34" charset="0"/>
              <a:buChar char="-"/>
            </a:pPr>
            <a:endParaRPr lang="en-US" sz="1600"/>
          </a:p>
          <a:p>
            <a:pPr marL="285750" indent="-285750">
              <a:lnSpc>
                <a:spcPct val="100000"/>
              </a:lnSpc>
              <a:spcBef>
                <a:spcPts val="0"/>
              </a:spcBef>
              <a:buFont typeface="Calibri,Sans-Serif" panose="020B0604020202020204" pitchFamily="34" charset="0"/>
              <a:buChar char="-"/>
            </a:pPr>
            <a:r>
              <a:rPr lang="en-US" sz="1600"/>
              <a:t>To analyze the demographic of Welsh and other British MMA fans to be able to market most effectively. </a:t>
            </a:r>
          </a:p>
          <a:p>
            <a:pPr marL="285750" indent="-285750">
              <a:buFont typeface="Calibri" panose="020B0604020202020204" pitchFamily="34" charset="0"/>
              <a:buChar char="-"/>
            </a:pPr>
            <a:endParaRPr lang="en-US"/>
          </a:p>
          <a:p>
            <a:pPr marL="285750" indent="-285750">
              <a:buFont typeface="Calibri" panose="020B0604020202020204" pitchFamily="34" charset="0"/>
              <a:buChar char="-"/>
            </a:pPr>
            <a:endParaRPr lang="en-US"/>
          </a:p>
        </p:txBody>
      </p:sp>
      <p:pic>
        <p:nvPicPr>
          <p:cNvPr id="8" name="Picture 7" descr="A red dart hitting a target&#10;&#10;Description automatically generated">
            <a:extLst>
              <a:ext uri="{FF2B5EF4-FFF2-40B4-BE49-F238E27FC236}">
                <a16:creationId xmlns:a16="http://schemas.microsoft.com/office/drawing/2014/main" id="{597777A9-AB96-0BCB-40C5-DC101F288EE9}"/>
              </a:ext>
            </a:extLst>
          </p:cNvPr>
          <p:cNvPicPr>
            <a:picLocks noChangeAspect="1"/>
          </p:cNvPicPr>
          <p:nvPr/>
        </p:nvPicPr>
        <p:blipFill>
          <a:blip r:embed="rId2"/>
          <a:stretch>
            <a:fillRect/>
          </a:stretch>
        </p:blipFill>
        <p:spPr>
          <a:xfrm>
            <a:off x="7690525" y="1711747"/>
            <a:ext cx="3123023" cy="3231355"/>
          </a:xfrm>
          <a:prstGeom prst="rect">
            <a:avLst/>
          </a:prstGeom>
          <a:noFill/>
        </p:spPr>
      </p:pic>
      <p:sp>
        <p:nvSpPr>
          <p:cNvPr id="5" name="Date Placeholder 4">
            <a:extLst>
              <a:ext uri="{FF2B5EF4-FFF2-40B4-BE49-F238E27FC236}">
                <a16:creationId xmlns:a16="http://schemas.microsoft.com/office/drawing/2014/main" id="{8250AEEE-9CA4-5677-93BA-92431A5A2740}"/>
              </a:ext>
            </a:extLst>
          </p:cNvPr>
          <p:cNvSpPr>
            <a:spLocks noGrp="1"/>
          </p:cNvSpPr>
          <p:nvPr>
            <p:ph type="dt" sz="half" idx="10"/>
          </p:nvPr>
        </p:nvSpPr>
        <p:spPr>
          <a:xfrm>
            <a:off x="912628" y="6356350"/>
            <a:ext cx="2743200" cy="365125"/>
          </a:xfrm>
        </p:spPr>
        <p:txBody>
          <a:bodyPr anchor="ctr">
            <a:normAutofit/>
          </a:bodyPr>
          <a:lstStyle/>
          <a:p>
            <a:pPr>
              <a:spcAft>
                <a:spcPts val="600"/>
              </a:spcAft>
            </a:pPr>
            <a:fld id="{E311445F-1BC4-4968-993C-BDFB820CE840}" type="datetime1">
              <a:pPr>
                <a:spcAft>
                  <a:spcPts val="600"/>
                </a:spcAft>
              </a:pPr>
              <a:t>11/14/2024</a:t>
            </a:fld>
            <a:endParaRPr lang="en-US"/>
          </a:p>
        </p:txBody>
      </p:sp>
      <p:sp>
        <p:nvSpPr>
          <p:cNvPr id="6" name="Footer Placeholder 5">
            <a:extLst>
              <a:ext uri="{FF2B5EF4-FFF2-40B4-BE49-F238E27FC236}">
                <a16:creationId xmlns:a16="http://schemas.microsoft.com/office/drawing/2014/main" id="{CDA13A54-F3AD-5F49-99FA-4E61190CF68F}"/>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57838B37-81FC-0913-A8D8-218070A174DE}"/>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5</a:t>
            </a:fld>
            <a:endParaRPr lang="en-US"/>
          </a:p>
        </p:txBody>
      </p:sp>
    </p:spTree>
    <p:extLst>
      <p:ext uri="{BB962C8B-B14F-4D97-AF65-F5344CB8AC3E}">
        <p14:creationId xmlns:p14="http://schemas.microsoft.com/office/powerpoint/2010/main" val="1575079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5A7F4-E184-CB6E-6542-57EE4401C4D8}"/>
              </a:ext>
            </a:extLst>
          </p:cNvPr>
          <p:cNvSpPr>
            <a:spLocks noGrp="1"/>
          </p:cNvSpPr>
          <p:nvPr>
            <p:ph type="title"/>
          </p:nvPr>
        </p:nvSpPr>
        <p:spPr>
          <a:xfrm>
            <a:off x="912628" y="1463038"/>
            <a:ext cx="3859397" cy="1471548"/>
          </a:xfrm>
        </p:spPr>
        <p:txBody>
          <a:bodyPr anchor="t">
            <a:normAutofit/>
          </a:bodyPr>
          <a:lstStyle/>
          <a:p>
            <a:r>
              <a:rPr lang="en-US"/>
              <a:t>Objectives -</a:t>
            </a:r>
          </a:p>
        </p:txBody>
      </p:sp>
      <p:pic>
        <p:nvPicPr>
          <p:cNvPr id="8" name="Content Placeholder 7" descr="A yellow rectangle with white text&#10;&#10;Description automatically generated">
            <a:extLst>
              <a:ext uri="{FF2B5EF4-FFF2-40B4-BE49-F238E27FC236}">
                <a16:creationId xmlns:a16="http://schemas.microsoft.com/office/drawing/2014/main" id="{AF35D6D0-75DD-D546-03B9-7F9BF1659BC2}"/>
              </a:ext>
            </a:extLst>
          </p:cNvPr>
          <p:cNvPicPr>
            <a:picLocks noGrp="1" noChangeAspect="1"/>
          </p:cNvPicPr>
          <p:nvPr>
            <p:ph type="pic" idx="1"/>
          </p:nvPr>
        </p:nvPicPr>
        <p:blipFill>
          <a:blip r:embed="rId2"/>
          <a:stretch/>
        </p:blipFill>
        <p:spPr>
          <a:xfrm>
            <a:off x="5371079" y="2444399"/>
            <a:ext cx="6172200" cy="1959675"/>
          </a:xfrm>
          <a:noFill/>
        </p:spPr>
      </p:pic>
      <p:sp>
        <p:nvSpPr>
          <p:cNvPr id="13" name="Text Placeholder 3">
            <a:extLst>
              <a:ext uri="{FF2B5EF4-FFF2-40B4-BE49-F238E27FC236}">
                <a16:creationId xmlns:a16="http://schemas.microsoft.com/office/drawing/2014/main" id="{8785531A-9FE5-A6F7-E4FA-4422DD52E09E}"/>
              </a:ext>
            </a:extLst>
          </p:cNvPr>
          <p:cNvSpPr>
            <a:spLocks noGrp="1"/>
          </p:cNvSpPr>
          <p:nvPr>
            <p:ph type="body" sz="half" idx="2"/>
          </p:nvPr>
        </p:nvSpPr>
        <p:spPr>
          <a:xfrm>
            <a:off x="912628" y="2194132"/>
            <a:ext cx="3517474" cy="4143643"/>
          </a:xfrm>
        </p:spPr>
        <p:txBody>
          <a:bodyPr vert="horz" lIns="91440" tIns="45720" rIns="91440" bIns="45720" rtlCol="0" anchor="t">
            <a:normAutofit fontScale="77500" lnSpcReduction="20000"/>
          </a:bodyPr>
          <a:lstStyle/>
          <a:p>
            <a:pPr marL="285750" indent="-285750">
              <a:buFont typeface="Calibri" panose="020B0604020202020204" pitchFamily="34" charset="0"/>
              <a:buChar char="-"/>
            </a:pPr>
            <a:r>
              <a:rPr lang="en-US"/>
              <a:t>Create a detailed analysis on where Wales could host events and what venues would be the best for marketing. </a:t>
            </a:r>
          </a:p>
          <a:p>
            <a:pPr marL="285750" indent="-285750">
              <a:buFont typeface="Calibri" panose="020B0604020202020204" pitchFamily="34" charset="0"/>
              <a:buChar char="-"/>
            </a:pPr>
            <a:r>
              <a:rPr lang="en-US"/>
              <a:t>Identify key cultural aspects of Wales as a destination and how this could benefit the UFC showing off Wales as an attractive host country.</a:t>
            </a:r>
          </a:p>
          <a:p>
            <a:pPr marL="285750" indent="-285750">
              <a:buFont typeface="Calibri" panose="020B0604020202020204" pitchFamily="34" charset="0"/>
              <a:buChar char="-"/>
            </a:pPr>
            <a:r>
              <a:rPr lang="en-US"/>
              <a:t>Segment the MMA fanbase in Wales into different categories to market the most effectively.</a:t>
            </a:r>
          </a:p>
          <a:p>
            <a:pPr marL="285750" indent="-285750">
              <a:buFont typeface="Calibri" panose="020B0604020202020204" pitchFamily="34" charset="0"/>
              <a:buChar char="-"/>
            </a:pPr>
            <a:r>
              <a:rPr lang="en-US"/>
              <a:t>Explore different media sources which will be most effective to promote Wales as a host destination</a:t>
            </a:r>
          </a:p>
          <a:p>
            <a:pPr marL="285750" indent="-285750">
              <a:buFont typeface="Calibri" panose="020B0604020202020204" pitchFamily="34" charset="0"/>
              <a:buChar char="-"/>
            </a:pPr>
            <a:r>
              <a:rPr lang="en-US"/>
              <a:t>Design a marketing campaign specifically suited to Wales including different promotional strategies</a:t>
            </a:r>
          </a:p>
          <a:p>
            <a:pPr marL="285750" indent="-285750">
              <a:buFont typeface="Calibri" panose="020B0604020202020204" pitchFamily="34" charset="0"/>
              <a:buChar char="-"/>
            </a:pPr>
            <a:endParaRPr lang="en-US"/>
          </a:p>
          <a:p>
            <a:pPr marL="285750" indent="-285750">
              <a:buFont typeface="Calibri" panose="020B0604020202020204" pitchFamily="34" charset="0"/>
              <a:buChar char="-"/>
            </a:pPr>
            <a:endParaRPr lang="en-US"/>
          </a:p>
        </p:txBody>
      </p:sp>
      <p:sp>
        <p:nvSpPr>
          <p:cNvPr id="5" name="Date Placeholder 4">
            <a:extLst>
              <a:ext uri="{FF2B5EF4-FFF2-40B4-BE49-F238E27FC236}">
                <a16:creationId xmlns:a16="http://schemas.microsoft.com/office/drawing/2014/main" id="{E06E3CC4-0B4A-1CF3-7964-9D70170D1059}"/>
              </a:ext>
            </a:extLst>
          </p:cNvPr>
          <p:cNvSpPr>
            <a:spLocks noGrp="1"/>
          </p:cNvSpPr>
          <p:nvPr>
            <p:ph type="dt" sz="half" idx="10"/>
          </p:nvPr>
        </p:nvSpPr>
        <p:spPr>
          <a:xfrm>
            <a:off x="912628" y="6356350"/>
            <a:ext cx="2743200" cy="365125"/>
          </a:xfrm>
        </p:spPr>
        <p:txBody>
          <a:bodyPr anchor="ctr">
            <a:normAutofit/>
          </a:bodyPr>
          <a:lstStyle/>
          <a:p>
            <a:pPr>
              <a:spcAft>
                <a:spcPts val="600"/>
              </a:spcAft>
            </a:pPr>
            <a:fld id="{AC11A682-4FAD-451A-BEAE-C6FCDEA2A4F2}" type="datetime1">
              <a:pPr>
                <a:spcAft>
                  <a:spcPts val="600"/>
                </a:spcAft>
              </a:pPr>
              <a:t>11/14/2024</a:t>
            </a:fld>
            <a:endParaRPr lang="en-US"/>
          </a:p>
        </p:txBody>
      </p:sp>
      <p:sp>
        <p:nvSpPr>
          <p:cNvPr id="6" name="Footer Placeholder 5">
            <a:extLst>
              <a:ext uri="{FF2B5EF4-FFF2-40B4-BE49-F238E27FC236}">
                <a16:creationId xmlns:a16="http://schemas.microsoft.com/office/drawing/2014/main" id="{A3B6E211-A32A-3E5A-CDDE-002E24C88BC9}"/>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95D35A67-7E1C-CA4A-9F3F-0A830CDA3B3C}"/>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6</a:t>
            </a:fld>
            <a:endParaRPr lang="en-US"/>
          </a:p>
        </p:txBody>
      </p:sp>
    </p:spTree>
    <p:extLst>
      <p:ext uri="{BB962C8B-B14F-4D97-AF65-F5344CB8AC3E}">
        <p14:creationId xmlns:p14="http://schemas.microsoft.com/office/powerpoint/2010/main" val="388398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89E8B-E10B-3D9E-C43F-FAF039977525}"/>
              </a:ext>
            </a:extLst>
          </p:cNvPr>
          <p:cNvSpPr>
            <a:spLocks noGrp="1"/>
          </p:cNvSpPr>
          <p:nvPr>
            <p:ph type="title"/>
          </p:nvPr>
        </p:nvSpPr>
        <p:spPr>
          <a:xfrm>
            <a:off x="912628" y="1463038"/>
            <a:ext cx="3859397" cy="1471548"/>
          </a:xfrm>
        </p:spPr>
        <p:txBody>
          <a:bodyPr anchor="t">
            <a:normAutofit/>
          </a:bodyPr>
          <a:lstStyle/>
          <a:p>
            <a:r>
              <a:rPr lang="en-US"/>
              <a:t>Marketing and Promotion</a:t>
            </a:r>
          </a:p>
        </p:txBody>
      </p:sp>
      <p:pic>
        <p:nvPicPr>
          <p:cNvPr id="8" name="Picture 7" descr="A person smiling at camera&#10;&#10;Description automatically generated">
            <a:extLst>
              <a:ext uri="{FF2B5EF4-FFF2-40B4-BE49-F238E27FC236}">
                <a16:creationId xmlns:a16="http://schemas.microsoft.com/office/drawing/2014/main" id="{FE852A5D-127F-FD49-2403-E3ED2E11627F}"/>
              </a:ext>
            </a:extLst>
          </p:cNvPr>
          <p:cNvPicPr>
            <a:picLocks noChangeAspect="1"/>
          </p:cNvPicPr>
          <p:nvPr/>
        </p:nvPicPr>
        <p:blipFill>
          <a:blip r:embed="rId2"/>
          <a:srcRect l="8048" r="20712" b="-3"/>
          <a:stretch/>
        </p:blipFill>
        <p:spPr>
          <a:xfrm>
            <a:off x="5183188" y="987425"/>
            <a:ext cx="6172200" cy="4873625"/>
          </a:xfrm>
          <a:prstGeom prst="rect">
            <a:avLst/>
          </a:prstGeom>
          <a:noFill/>
        </p:spPr>
      </p:pic>
      <p:sp>
        <p:nvSpPr>
          <p:cNvPr id="4" name="Text Placeholder 3">
            <a:extLst>
              <a:ext uri="{FF2B5EF4-FFF2-40B4-BE49-F238E27FC236}">
                <a16:creationId xmlns:a16="http://schemas.microsoft.com/office/drawing/2014/main" id="{78D68713-A7A4-F0C0-867B-6F866FA21692}"/>
              </a:ext>
            </a:extLst>
          </p:cNvPr>
          <p:cNvSpPr>
            <a:spLocks noGrp="1"/>
          </p:cNvSpPr>
          <p:nvPr>
            <p:ph type="body" sz="half" idx="2"/>
          </p:nvPr>
        </p:nvSpPr>
        <p:spPr>
          <a:xfrm>
            <a:off x="912628" y="2709894"/>
            <a:ext cx="3859397" cy="2934401"/>
          </a:xfrm>
        </p:spPr>
        <p:txBody>
          <a:bodyPr vert="horz" lIns="91440" tIns="45720" rIns="91440" bIns="45720" rtlCol="0">
            <a:normAutofit/>
          </a:bodyPr>
          <a:lstStyle/>
          <a:p>
            <a:r>
              <a:rPr lang="en-US" sz="1500"/>
              <a:t>For this project I have decided to focus on the aspects of Marketing and Promotion. This is as it’s a vital part of the UFC's business as they have many different marketing techniques which can be used to help Wales be leveraged as a destination. Through my research I will look at the most successful ways to market this event in Wales and as a result increase pay per view buys globally.</a:t>
            </a:r>
          </a:p>
        </p:txBody>
      </p:sp>
      <p:sp>
        <p:nvSpPr>
          <p:cNvPr id="5" name="Date Placeholder 4">
            <a:extLst>
              <a:ext uri="{FF2B5EF4-FFF2-40B4-BE49-F238E27FC236}">
                <a16:creationId xmlns:a16="http://schemas.microsoft.com/office/drawing/2014/main" id="{E9D62499-5023-555A-BC33-FE373900193E}"/>
              </a:ext>
            </a:extLst>
          </p:cNvPr>
          <p:cNvSpPr>
            <a:spLocks noGrp="1"/>
          </p:cNvSpPr>
          <p:nvPr>
            <p:ph type="dt" sz="half" idx="10"/>
          </p:nvPr>
        </p:nvSpPr>
        <p:spPr>
          <a:xfrm>
            <a:off x="912628" y="6356350"/>
            <a:ext cx="2743200" cy="365125"/>
          </a:xfrm>
        </p:spPr>
        <p:txBody>
          <a:bodyPr anchor="ctr">
            <a:normAutofit/>
          </a:bodyPr>
          <a:lstStyle/>
          <a:p>
            <a:pPr>
              <a:spcAft>
                <a:spcPts val="600"/>
              </a:spcAft>
            </a:pPr>
            <a:fld id="{A74105D6-ADF6-489D-8B64-10F1192FDBC4}" type="datetime1">
              <a:pPr>
                <a:spcAft>
                  <a:spcPts val="600"/>
                </a:spcAft>
              </a:pPr>
              <a:t>11/14/2024</a:t>
            </a:fld>
            <a:endParaRPr lang="en-US"/>
          </a:p>
        </p:txBody>
      </p:sp>
      <p:sp>
        <p:nvSpPr>
          <p:cNvPr id="6" name="Footer Placeholder 5">
            <a:extLst>
              <a:ext uri="{FF2B5EF4-FFF2-40B4-BE49-F238E27FC236}">
                <a16:creationId xmlns:a16="http://schemas.microsoft.com/office/drawing/2014/main" id="{4330E88D-4219-FDD6-720A-1060BD72F0F8}"/>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A360F07B-1E33-415B-83DA-C9D7E2AA0C5D}"/>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7</a:t>
            </a:fld>
            <a:endParaRPr lang="en-US"/>
          </a:p>
        </p:txBody>
      </p:sp>
    </p:spTree>
    <p:extLst>
      <p:ext uri="{BB962C8B-B14F-4D97-AF65-F5344CB8AC3E}">
        <p14:creationId xmlns:p14="http://schemas.microsoft.com/office/powerpoint/2010/main" val="202868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781A-1640-9C07-B684-9AB29BA3E9B3}"/>
              </a:ext>
            </a:extLst>
          </p:cNvPr>
          <p:cNvSpPr>
            <a:spLocks noGrp="1"/>
          </p:cNvSpPr>
          <p:nvPr>
            <p:ph type="title"/>
          </p:nvPr>
        </p:nvSpPr>
        <p:spPr>
          <a:xfrm>
            <a:off x="797609" y="1233000"/>
            <a:ext cx="10602378" cy="1471548"/>
          </a:xfrm>
        </p:spPr>
        <p:txBody>
          <a:bodyPr>
            <a:normAutofit/>
          </a:bodyPr>
          <a:lstStyle/>
          <a:p>
            <a:r>
              <a:rPr lang="en-US"/>
              <a:t>How will I effectively market and promote Wales as a destination</a:t>
            </a:r>
          </a:p>
        </p:txBody>
      </p:sp>
      <p:pic>
        <p:nvPicPr>
          <p:cNvPr id="10" name="Picture Placeholder 9" descr="A red dragon on a green and white background&#10;&#10;Description automatically generated">
            <a:extLst>
              <a:ext uri="{FF2B5EF4-FFF2-40B4-BE49-F238E27FC236}">
                <a16:creationId xmlns:a16="http://schemas.microsoft.com/office/drawing/2014/main" id="{B1B36F97-3115-8F58-64EE-9AB237185551}"/>
              </a:ext>
            </a:extLst>
          </p:cNvPr>
          <p:cNvPicPr>
            <a:picLocks noGrp="1" noChangeAspect="1"/>
          </p:cNvPicPr>
          <p:nvPr>
            <p:ph type="pic" idx="1"/>
          </p:nvPr>
        </p:nvPicPr>
        <p:blipFill>
          <a:blip r:embed="rId2"/>
          <a:srcRect l="12402" r="12402"/>
          <a:stretch/>
        </p:blipFill>
        <p:spPr>
          <a:xfrm>
            <a:off x="7369334" y="2695967"/>
            <a:ext cx="3541735" cy="2796393"/>
          </a:xfrm>
        </p:spPr>
      </p:pic>
      <p:sp>
        <p:nvSpPr>
          <p:cNvPr id="5" name="Date Placeholder 4">
            <a:extLst>
              <a:ext uri="{FF2B5EF4-FFF2-40B4-BE49-F238E27FC236}">
                <a16:creationId xmlns:a16="http://schemas.microsoft.com/office/drawing/2014/main" id="{72A3F007-657C-9CE7-F101-4DE4750F7F7F}"/>
              </a:ext>
            </a:extLst>
          </p:cNvPr>
          <p:cNvSpPr>
            <a:spLocks noGrp="1"/>
          </p:cNvSpPr>
          <p:nvPr>
            <p:ph type="dt" sz="half" idx="10"/>
          </p:nvPr>
        </p:nvSpPr>
        <p:spPr/>
        <p:txBody>
          <a:bodyPr/>
          <a:lstStyle/>
          <a:p>
            <a:fld id="{70B801BC-1B13-4313-A012-929F6D7484BF}" type="datetime1">
              <a:t>11/14/2024</a:t>
            </a:fld>
            <a:endParaRPr lang="en-US"/>
          </a:p>
        </p:txBody>
      </p:sp>
      <p:sp>
        <p:nvSpPr>
          <p:cNvPr id="6" name="Footer Placeholder 5">
            <a:extLst>
              <a:ext uri="{FF2B5EF4-FFF2-40B4-BE49-F238E27FC236}">
                <a16:creationId xmlns:a16="http://schemas.microsoft.com/office/drawing/2014/main" id="{79624B70-529C-12C0-5443-F5472D95D4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AA844DF-5F69-57C8-6C78-FE85CBA15CD8}"/>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12" name="TextBox 11">
            <a:extLst>
              <a:ext uri="{FF2B5EF4-FFF2-40B4-BE49-F238E27FC236}">
                <a16:creationId xmlns:a16="http://schemas.microsoft.com/office/drawing/2014/main" id="{16995E71-1B73-9636-F315-6600F3D3A9AF}"/>
              </a:ext>
            </a:extLst>
          </p:cNvPr>
          <p:cNvSpPr txBox="1"/>
          <p:nvPr/>
        </p:nvSpPr>
        <p:spPr>
          <a:xfrm>
            <a:off x="894991" y="2589762"/>
            <a:ext cx="59031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Through my research and previous knowledge from watching UFC events I know how the UFC markets events. I will compare Wales as a destination to Ireland and look at the different ways which the UFC was successful in marketing Ireland</a:t>
            </a:r>
          </a:p>
        </p:txBody>
      </p:sp>
      <p:sp>
        <p:nvSpPr>
          <p:cNvPr id="3" name="TextBox 2">
            <a:extLst>
              <a:ext uri="{FF2B5EF4-FFF2-40B4-BE49-F238E27FC236}">
                <a16:creationId xmlns:a16="http://schemas.microsoft.com/office/drawing/2014/main" id="{66DA5188-5A46-77EB-F679-BB4382FEECD1}"/>
              </a:ext>
            </a:extLst>
          </p:cNvPr>
          <p:cNvSpPr txBox="1"/>
          <p:nvPr/>
        </p:nvSpPr>
        <p:spPr>
          <a:xfrm>
            <a:off x="899927" y="4292001"/>
            <a:ext cx="543991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will be able to see what was successful and unsuccessful about the way the UFC marketed McGregor to eventually host an event in Ireland. Through this knowledge I will apply this to Wales as a destination and learn from how the UFC have previously marketed new destinations</a:t>
            </a:r>
          </a:p>
        </p:txBody>
      </p:sp>
    </p:spTree>
    <p:extLst>
      <p:ext uri="{BB962C8B-B14F-4D97-AF65-F5344CB8AC3E}">
        <p14:creationId xmlns:p14="http://schemas.microsoft.com/office/powerpoint/2010/main" val="1313896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44997-5211-6097-CDD5-6B562ACC511B}"/>
              </a:ext>
            </a:extLst>
          </p:cNvPr>
          <p:cNvSpPr>
            <a:spLocks noGrp="1"/>
          </p:cNvSpPr>
          <p:nvPr>
            <p:ph type="title"/>
          </p:nvPr>
        </p:nvSpPr>
        <p:spPr>
          <a:xfrm>
            <a:off x="914400" y="1371601"/>
            <a:ext cx="10363200" cy="1187570"/>
          </a:xfrm>
        </p:spPr>
        <p:txBody>
          <a:bodyPr anchor="t">
            <a:normAutofit/>
          </a:bodyPr>
          <a:lstStyle/>
          <a:p>
            <a:pPr>
              <a:lnSpc>
                <a:spcPct val="90000"/>
              </a:lnSpc>
            </a:pPr>
            <a:r>
              <a:rPr lang="en-US" sz="3700"/>
              <a:t>How will I market Wales a destination as Successfully as Ireland? </a:t>
            </a:r>
          </a:p>
        </p:txBody>
      </p:sp>
      <p:sp>
        <p:nvSpPr>
          <p:cNvPr id="4" name="Text Placeholder 3">
            <a:extLst>
              <a:ext uri="{FF2B5EF4-FFF2-40B4-BE49-F238E27FC236}">
                <a16:creationId xmlns:a16="http://schemas.microsoft.com/office/drawing/2014/main" id="{3294434C-A1A6-3306-A9B4-396C658F2C39}"/>
              </a:ext>
            </a:extLst>
          </p:cNvPr>
          <p:cNvSpPr>
            <a:spLocks noGrp="1"/>
          </p:cNvSpPr>
          <p:nvPr>
            <p:ph sz="half" idx="1"/>
          </p:nvPr>
        </p:nvSpPr>
        <p:spPr>
          <a:xfrm>
            <a:off x="631092" y="2566218"/>
            <a:ext cx="5105400" cy="3210479"/>
          </a:xfrm>
        </p:spPr>
        <p:txBody>
          <a:bodyPr vert="horz" lIns="91440" tIns="45720" rIns="91440" bIns="45720" rtlCol="0" anchor="t">
            <a:normAutofit/>
          </a:bodyPr>
          <a:lstStyle/>
          <a:p>
            <a:pPr>
              <a:lnSpc>
                <a:spcPct val="110000"/>
              </a:lnSpc>
            </a:pPr>
            <a:r>
              <a:rPr lang="en-US" sz="1700"/>
              <a:t>UFC Dublin was one of the biggest events in UFC history which is down to a few things. Firstly, effective marketing and promotion of the event and secondly Irish fighter Connor Mcgregor. I plan to use different strategies to market this event a bit differently to UFC Dublin. UFC Dublin was held in 2013, and social media has majorly advanced since this time. This is why social media marketing will be a key part of how I decide to market and promote Wales. </a:t>
            </a:r>
          </a:p>
        </p:txBody>
      </p:sp>
      <p:pic>
        <p:nvPicPr>
          <p:cNvPr id="8" name="Picture 7" descr="A screenshot of a social media post&#10;&#10;Description automatically generated">
            <a:extLst>
              <a:ext uri="{FF2B5EF4-FFF2-40B4-BE49-F238E27FC236}">
                <a16:creationId xmlns:a16="http://schemas.microsoft.com/office/drawing/2014/main" id="{48035F13-891B-F2BF-7BFF-011A87D16C53}"/>
              </a:ext>
            </a:extLst>
          </p:cNvPr>
          <p:cNvPicPr>
            <a:picLocks noChangeAspect="1"/>
          </p:cNvPicPr>
          <p:nvPr/>
        </p:nvPicPr>
        <p:blipFill>
          <a:blip r:embed="rId2"/>
          <a:stretch>
            <a:fillRect/>
          </a:stretch>
        </p:blipFill>
        <p:spPr>
          <a:xfrm>
            <a:off x="6063343" y="2559849"/>
            <a:ext cx="5105400" cy="1416748"/>
          </a:xfrm>
          <a:prstGeom prst="rect">
            <a:avLst/>
          </a:prstGeom>
          <a:noFill/>
        </p:spPr>
      </p:pic>
      <p:sp>
        <p:nvSpPr>
          <p:cNvPr id="5" name="Date Placeholder 4">
            <a:extLst>
              <a:ext uri="{FF2B5EF4-FFF2-40B4-BE49-F238E27FC236}">
                <a16:creationId xmlns:a16="http://schemas.microsoft.com/office/drawing/2014/main" id="{CD3EDE8E-D248-263B-EA02-9942486C611A}"/>
              </a:ext>
            </a:extLst>
          </p:cNvPr>
          <p:cNvSpPr>
            <a:spLocks noGrp="1"/>
          </p:cNvSpPr>
          <p:nvPr>
            <p:ph type="dt" sz="half" idx="10"/>
          </p:nvPr>
        </p:nvSpPr>
        <p:spPr>
          <a:xfrm>
            <a:off x="912628" y="6356350"/>
            <a:ext cx="2743200" cy="365125"/>
          </a:xfrm>
        </p:spPr>
        <p:txBody>
          <a:bodyPr anchor="ctr">
            <a:normAutofit/>
          </a:bodyPr>
          <a:lstStyle/>
          <a:p>
            <a:pPr>
              <a:spcAft>
                <a:spcPts val="600"/>
              </a:spcAft>
            </a:pPr>
            <a:fld id="{E0424FDC-89C6-4C3B-8713-EC2BC9570803}" type="datetime1">
              <a:rPr lang="en-US"/>
              <a:pPr>
                <a:spcAft>
                  <a:spcPts val="600"/>
                </a:spcAft>
              </a:pPr>
              <a:t>11/14/2024</a:t>
            </a:fld>
            <a:endParaRPr lang="en-US"/>
          </a:p>
        </p:txBody>
      </p:sp>
      <p:sp>
        <p:nvSpPr>
          <p:cNvPr id="6" name="Footer Placeholder 5">
            <a:extLst>
              <a:ext uri="{FF2B5EF4-FFF2-40B4-BE49-F238E27FC236}">
                <a16:creationId xmlns:a16="http://schemas.microsoft.com/office/drawing/2014/main" id="{A7F22F3C-883A-A004-1D59-70A9BA60CD67}"/>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81EE5DCC-ED02-9925-D6A7-349D2E967B84}"/>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9</a:t>
            </a:fld>
            <a:endParaRPr lang="en-US"/>
          </a:p>
        </p:txBody>
      </p:sp>
      <p:sp>
        <p:nvSpPr>
          <p:cNvPr id="9" name="TextBox 8">
            <a:extLst>
              <a:ext uri="{FF2B5EF4-FFF2-40B4-BE49-F238E27FC236}">
                <a16:creationId xmlns:a16="http://schemas.microsoft.com/office/drawing/2014/main" id="{A0F53275-A979-2875-647F-54FB4F0419BB}"/>
              </a:ext>
            </a:extLst>
          </p:cNvPr>
          <p:cNvSpPr txBox="1"/>
          <p:nvPr/>
        </p:nvSpPr>
        <p:spPr>
          <a:xfrm>
            <a:off x="6095853" y="4321133"/>
            <a:ext cx="554718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UFC has a massive reach on platforms such as Instagram. However, as this event will be in Wales, I will also promote it on specific Welsh channels such as S4C. This will help the UFC expand its audience to potential Welsh fans who don’t know about the UFC. And as a result, this will increase PPV buys and also bring new fans from around the world to the sport</a:t>
            </a:r>
          </a:p>
        </p:txBody>
      </p:sp>
    </p:spTree>
    <p:extLst>
      <p:ext uri="{BB962C8B-B14F-4D97-AF65-F5344CB8AC3E}">
        <p14:creationId xmlns:p14="http://schemas.microsoft.com/office/powerpoint/2010/main" val="1212279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71B2-93E1-0014-E4AF-98DE022A4596}"/>
              </a:ext>
            </a:extLst>
          </p:cNvPr>
          <p:cNvSpPr>
            <a:spLocks noGrp="1"/>
          </p:cNvSpPr>
          <p:nvPr>
            <p:ph type="title"/>
          </p:nvPr>
        </p:nvSpPr>
        <p:spPr>
          <a:xfrm>
            <a:off x="912628" y="1463038"/>
            <a:ext cx="3859397" cy="1471548"/>
          </a:xfrm>
        </p:spPr>
        <p:txBody>
          <a:bodyPr anchor="t">
            <a:normAutofit/>
          </a:bodyPr>
          <a:lstStyle/>
          <a:p>
            <a:r>
              <a:rPr lang="en-US"/>
              <a:t>Power of the Principality </a:t>
            </a:r>
          </a:p>
        </p:txBody>
      </p:sp>
      <p:pic>
        <p:nvPicPr>
          <p:cNvPr id="8" name="Picture 7" descr="A football field with people watching&#10;&#10;Description automatically generated">
            <a:extLst>
              <a:ext uri="{FF2B5EF4-FFF2-40B4-BE49-F238E27FC236}">
                <a16:creationId xmlns:a16="http://schemas.microsoft.com/office/drawing/2014/main" id="{0CC58C28-6446-BBE1-EBBC-9059CC49E112}"/>
              </a:ext>
            </a:extLst>
          </p:cNvPr>
          <p:cNvPicPr>
            <a:picLocks noChangeAspect="1"/>
          </p:cNvPicPr>
          <p:nvPr/>
        </p:nvPicPr>
        <p:blipFill>
          <a:blip r:embed="rId2"/>
          <a:stretch>
            <a:fillRect/>
          </a:stretch>
        </p:blipFill>
        <p:spPr>
          <a:xfrm>
            <a:off x="6311394" y="749580"/>
            <a:ext cx="4187092" cy="2380094"/>
          </a:xfrm>
          <a:prstGeom prst="rect">
            <a:avLst/>
          </a:prstGeom>
          <a:noFill/>
        </p:spPr>
      </p:pic>
      <p:sp>
        <p:nvSpPr>
          <p:cNvPr id="3" name="Content Placeholder 2">
            <a:extLst>
              <a:ext uri="{FF2B5EF4-FFF2-40B4-BE49-F238E27FC236}">
                <a16:creationId xmlns:a16="http://schemas.microsoft.com/office/drawing/2014/main" id="{6DEFF432-718B-F7B2-F429-0C0EFDC2394E}"/>
              </a:ext>
            </a:extLst>
          </p:cNvPr>
          <p:cNvSpPr>
            <a:spLocks noGrp="1"/>
          </p:cNvSpPr>
          <p:nvPr>
            <p:ph type="body" sz="half" idx="2"/>
          </p:nvPr>
        </p:nvSpPr>
        <p:spPr>
          <a:xfrm>
            <a:off x="912628" y="2934586"/>
            <a:ext cx="3859397" cy="2934401"/>
          </a:xfrm>
        </p:spPr>
        <p:txBody>
          <a:bodyPr vert="horz" lIns="91440" tIns="45720" rIns="91440" bIns="45720" rtlCol="0">
            <a:normAutofit/>
          </a:bodyPr>
          <a:lstStyle/>
          <a:p>
            <a:pPr>
              <a:lnSpc>
                <a:spcPct val="110000"/>
              </a:lnSpc>
            </a:pPr>
            <a:r>
              <a:rPr lang="en-US" sz="1500"/>
              <a:t>The Principality stadium will also be a key part to marketing this event. This is because it's an extremely unique venue and has a huge capacity of 74,500. This is a huge factor which could defiantly leverage Wales as a destination as the stadium is the only one in the world which can close the roof. This would mean the atmosphere could be enticing for people to tune into as they will not experience this type of atmosphere with any other stadium in the world. </a:t>
            </a:r>
          </a:p>
        </p:txBody>
      </p:sp>
      <p:sp>
        <p:nvSpPr>
          <p:cNvPr id="5" name="Date Placeholder 4">
            <a:extLst>
              <a:ext uri="{FF2B5EF4-FFF2-40B4-BE49-F238E27FC236}">
                <a16:creationId xmlns:a16="http://schemas.microsoft.com/office/drawing/2014/main" id="{AC662A40-1D1D-D077-89B1-26F1B289CCB3}"/>
              </a:ext>
            </a:extLst>
          </p:cNvPr>
          <p:cNvSpPr>
            <a:spLocks noGrp="1"/>
          </p:cNvSpPr>
          <p:nvPr>
            <p:ph type="dt" sz="half" idx="10"/>
          </p:nvPr>
        </p:nvSpPr>
        <p:spPr>
          <a:xfrm>
            <a:off x="912628" y="6356350"/>
            <a:ext cx="2743200" cy="365125"/>
          </a:xfrm>
        </p:spPr>
        <p:txBody>
          <a:bodyPr anchor="ctr">
            <a:normAutofit/>
          </a:bodyPr>
          <a:lstStyle/>
          <a:p>
            <a:pPr>
              <a:spcAft>
                <a:spcPts val="600"/>
              </a:spcAft>
            </a:pPr>
            <a:fld id="{B79046BD-5CA9-40F5-AA70-B46DC8821786}" type="datetime1">
              <a:pPr>
                <a:spcAft>
                  <a:spcPts val="600"/>
                </a:spcAft>
              </a:pPr>
              <a:t>11/14/2024</a:t>
            </a:fld>
            <a:endParaRPr lang="en-US"/>
          </a:p>
        </p:txBody>
      </p:sp>
      <p:sp>
        <p:nvSpPr>
          <p:cNvPr id="6" name="Footer Placeholder 5">
            <a:extLst>
              <a:ext uri="{FF2B5EF4-FFF2-40B4-BE49-F238E27FC236}">
                <a16:creationId xmlns:a16="http://schemas.microsoft.com/office/drawing/2014/main" id="{E9CB2A02-F266-3AE1-2D8C-5C6E48D6C70D}"/>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2C0E75D2-E289-EEE8-CD54-813DB7AEC7A4}"/>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10</a:t>
            </a:fld>
            <a:endParaRPr lang="en-US"/>
          </a:p>
        </p:txBody>
      </p:sp>
      <p:sp>
        <p:nvSpPr>
          <p:cNvPr id="9" name="TextBox 8">
            <a:extLst>
              <a:ext uri="{FF2B5EF4-FFF2-40B4-BE49-F238E27FC236}">
                <a16:creationId xmlns:a16="http://schemas.microsoft.com/office/drawing/2014/main" id="{3508E2B8-01DA-8A99-F571-9B39678D7886}"/>
              </a:ext>
            </a:extLst>
          </p:cNvPr>
          <p:cNvSpPr txBox="1"/>
          <p:nvPr/>
        </p:nvSpPr>
        <p:spPr>
          <a:xfrm>
            <a:off x="5818973" y="3568909"/>
            <a:ext cx="517071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principality is a USP (unique selling point) of UFC Wales. This is a huge reason of why this event could be so successful as it’s a one-of-a-kind event which has previously been successful with prior UFC events such as the Sphere in Mexico. This was themed about Mexican independence day which was all about embracing the culture of Mexico. An event on St Davids day in the principality would be a huge event for not just the UFC but also Wales's tourism industry as a whole</a:t>
            </a:r>
          </a:p>
        </p:txBody>
      </p:sp>
    </p:spTree>
    <p:extLst>
      <p:ext uri="{BB962C8B-B14F-4D97-AF65-F5344CB8AC3E}">
        <p14:creationId xmlns:p14="http://schemas.microsoft.com/office/powerpoint/2010/main" val="3633702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D8235-AF0A-8AD4-9CA4-F79218D964CE}"/>
              </a:ext>
            </a:extLst>
          </p:cNvPr>
          <p:cNvSpPr>
            <a:spLocks noGrp="1"/>
          </p:cNvSpPr>
          <p:nvPr>
            <p:ph type="title"/>
          </p:nvPr>
        </p:nvSpPr>
        <p:spPr>
          <a:xfrm>
            <a:off x="797806" y="1222956"/>
            <a:ext cx="8681917" cy="1471548"/>
          </a:xfrm>
        </p:spPr>
        <p:txBody>
          <a:bodyPr/>
          <a:lstStyle/>
          <a:p>
            <a:r>
              <a:rPr lang="en-US"/>
              <a:t>How will I execute this plan</a:t>
            </a:r>
          </a:p>
        </p:txBody>
      </p:sp>
      <p:sp>
        <p:nvSpPr>
          <p:cNvPr id="4" name="Text Placeholder 3">
            <a:extLst>
              <a:ext uri="{FF2B5EF4-FFF2-40B4-BE49-F238E27FC236}">
                <a16:creationId xmlns:a16="http://schemas.microsoft.com/office/drawing/2014/main" id="{C38BA166-1F10-6D79-B92A-C2654646AA4B}"/>
              </a:ext>
            </a:extLst>
          </p:cNvPr>
          <p:cNvSpPr>
            <a:spLocks noGrp="1"/>
          </p:cNvSpPr>
          <p:nvPr>
            <p:ph type="body" sz="half" idx="2"/>
          </p:nvPr>
        </p:nvSpPr>
        <p:spPr>
          <a:xfrm>
            <a:off x="797806" y="1963819"/>
            <a:ext cx="3859397" cy="2934401"/>
          </a:xfrm>
        </p:spPr>
        <p:txBody>
          <a:bodyPr vert="horz" lIns="91440" tIns="45720" rIns="91440" bIns="45720" rtlCol="0" anchor="t">
            <a:normAutofit/>
          </a:bodyPr>
          <a:lstStyle/>
          <a:p>
            <a:r>
              <a:rPr lang="en-US"/>
              <a:t>Through my research of how McGregor was marketed I will take inspiration from this and apply it to Welsh Fighter Oban Elliott. This is as he is also a fighter with a lot of star power who is known very well in Wales just like Connor was before in Ireland before he exploded as a global personality. </a:t>
            </a:r>
          </a:p>
        </p:txBody>
      </p:sp>
      <p:sp>
        <p:nvSpPr>
          <p:cNvPr id="5" name="Date Placeholder 4">
            <a:extLst>
              <a:ext uri="{FF2B5EF4-FFF2-40B4-BE49-F238E27FC236}">
                <a16:creationId xmlns:a16="http://schemas.microsoft.com/office/drawing/2014/main" id="{66DE5F98-F002-4C0A-9A95-4CEB72D00671}"/>
              </a:ext>
            </a:extLst>
          </p:cNvPr>
          <p:cNvSpPr>
            <a:spLocks noGrp="1"/>
          </p:cNvSpPr>
          <p:nvPr>
            <p:ph type="dt" sz="half" idx="10"/>
          </p:nvPr>
        </p:nvSpPr>
        <p:spPr/>
        <p:txBody>
          <a:bodyPr/>
          <a:lstStyle/>
          <a:p>
            <a:fld id="{CD3DEBA5-E4DA-4425-BC32-67BCACE14646}" type="datetime1">
              <a:t>11/14/2024</a:t>
            </a:fld>
            <a:endParaRPr lang="en-US"/>
          </a:p>
        </p:txBody>
      </p:sp>
      <p:sp>
        <p:nvSpPr>
          <p:cNvPr id="6" name="Footer Placeholder 5">
            <a:extLst>
              <a:ext uri="{FF2B5EF4-FFF2-40B4-BE49-F238E27FC236}">
                <a16:creationId xmlns:a16="http://schemas.microsoft.com/office/drawing/2014/main" id="{3EBEC055-B483-BCB1-9107-6FD1F671A50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4297444-86D7-8EB5-1EA2-CF57262833F0}"/>
              </a:ext>
            </a:extLst>
          </p:cNvPr>
          <p:cNvSpPr>
            <a:spLocks noGrp="1"/>
          </p:cNvSpPr>
          <p:nvPr>
            <p:ph type="sldNum" sz="quarter" idx="12"/>
          </p:nvPr>
        </p:nvSpPr>
        <p:spPr/>
        <p:txBody>
          <a:bodyPr/>
          <a:lstStyle/>
          <a:p>
            <a:fld id="{70C12960-6E85-460F-B6E3-5B82CB31AF3D}" type="slidenum">
              <a:rPr lang="en-US" dirty="0"/>
              <a:t>11</a:t>
            </a:fld>
            <a:endParaRPr lang="en-US"/>
          </a:p>
        </p:txBody>
      </p:sp>
      <p:pic>
        <p:nvPicPr>
          <p:cNvPr id="3" name="Picture 2" descr="A person with a flag and arms raised&#10;&#10;Description automatically generated">
            <a:extLst>
              <a:ext uri="{FF2B5EF4-FFF2-40B4-BE49-F238E27FC236}">
                <a16:creationId xmlns:a16="http://schemas.microsoft.com/office/drawing/2014/main" id="{662C9993-2AA9-4E83-C22F-809C61BFAE89}"/>
              </a:ext>
            </a:extLst>
          </p:cNvPr>
          <p:cNvPicPr>
            <a:picLocks noChangeAspect="1"/>
          </p:cNvPicPr>
          <p:nvPr/>
        </p:nvPicPr>
        <p:blipFill>
          <a:blip r:embed="rId2"/>
          <a:stretch>
            <a:fillRect/>
          </a:stretch>
        </p:blipFill>
        <p:spPr>
          <a:xfrm>
            <a:off x="1363249" y="4547574"/>
            <a:ext cx="2743200" cy="1645920"/>
          </a:xfrm>
          <a:prstGeom prst="rect">
            <a:avLst/>
          </a:prstGeom>
        </p:spPr>
      </p:pic>
      <p:sp>
        <p:nvSpPr>
          <p:cNvPr id="8" name="Arrow: Right 7">
            <a:extLst>
              <a:ext uri="{FF2B5EF4-FFF2-40B4-BE49-F238E27FC236}">
                <a16:creationId xmlns:a16="http://schemas.microsoft.com/office/drawing/2014/main" id="{48D28BF2-C40C-EA54-3BFD-D8448818A74E}"/>
              </a:ext>
            </a:extLst>
          </p:cNvPr>
          <p:cNvSpPr/>
          <p:nvPr/>
        </p:nvSpPr>
        <p:spPr>
          <a:xfrm>
            <a:off x="4981012" y="3190390"/>
            <a:ext cx="2576168" cy="4760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C3C7322-2FF1-D6F6-200D-121B6920D72E}"/>
              </a:ext>
            </a:extLst>
          </p:cNvPr>
          <p:cNvSpPr txBox="1"/>
          <p:nvPr/>
        </p:nvSpPr>
        <p:spPr>
          <a:xfrm>
            <a:off x="8039510" y="977855"/>
            <a:ext cx="348622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Through the SMART aims and objectives that I have produced and my research of porters 5 forces I will be able to execute an efficient marketing and promotion plan to reach a conclusion for how the UFC will be able to leverage Wales as a host destination. These are the methods that I will add onto the previous methods that the UFC use to promote events in different countries. For example, controversy. McGregor is a prime example of this and in my project it's what I plan to do with Oban Elliott as one of the ways to promote Wales as a destination</a:t>
            </a:r>
          </a:p>
        </p:txBody>
      </p:sp>
    </p:spTree>
    <p:extLst>
      <p:ext uri="{BB962C8B-B14F-4D97-AF65-F5344CB8AC3E}">
        <p14:creationId xmlns:p14="http://schemas.microsoft.com/office/powerpoint/2010/main" val="441716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8C45-2BDE-44DA-900F-18A1DE152F58}"/>
              </a:ext>
            </a:extLst>
          </p:cNvPr>
          <p:cNvSpPr>
            <a:spLocks noGrp="1"/>
          </p:cNvSpPr>
          <p:nvPr>
            <p:ph type="title"/>
          </p:nvPr>
        </p:nvSpPr>
        <p:spPr>
          <a:xfrm>
            <a:off x="4430355" y="241750"/>
            <a:ext cx="10383369" cy="1471548"/>
          </a:xfrm>
        </p:spPr>
        <p:txBody>
          <a:bodyPr/>
          <a:lstStyle/>
          <a:p>
            <a:r>
              <a:rPr lang="en-US"/>
              <a:t>Porters Five Forces </a:t>
            </a:r>
          </a:p>
        </p:txBody>
      </p:sp>
      <p:sp>
        <p:nvSpPr>
          <p:cNvPr id="5" name="Date Placeholder 4">
            <a:extLst>
              <a:ext uri="{FF2B5EF4-FFF2-40B4-BE49-F238E27FC236}">
                <a16:creationId xmlns:a16="http://schemas.microsoft.com/office/drawing/2014/main" id="{A5461732-C5A1-8448-77DF-B0A271ACDE75}"/>
              </a:ext>
            </a:extLst>
          </p:cNvPr>
          <p:cNvSpPr>
            <a:spLocks noGrp="1"/>
          </p:cNvSpPr>
          <p:nvPr>
            <p:ph type="dt" sz="half" idx="10"/>
          </p:nvPr>
        </p:nvSpPr>
        <p:spPr/>
        <p:txBody>
          <a:bodyPr/>
          <a:lstStyle/>
          <a:p>
            <a:fld id="{F48ECCF6-0CCD-4141-BCB4-956E718FD0D5}" type="datetime1">
              <a:t>11/14/2024</a:t>
            </a:fld>
            <a:endParaRPr lang="en-US"/>
          </a:p>
        </p:txBody>
      </p:sp>
      <p:sp>
        <p:nvSpPr>
          <p:cNvPr id="6" name="Footer Placeholder 5">
            <a:extLst>
              <a:ext uri="{FF2B5EF4-FFF2-40B4-BE49-F238E27FC236}">
                <a16:creationId xmlns:a16="http://schemas.microsoft.com/office/drawing/2014/main" id="{0FB66068-72FE-7759-76A8-B456A56E0E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6E5DF2D-63AF-69CD-7F1B-1EFEAF347B2C}"/>
              </a:ext>
            </a:extLst>
          </p:cNvPr>
          <p:cNvSpPr>
            <a:spLocks noGrp="1"/>
          </p:cNvSpPr>
          <p:nvPr>
            <p:ph type="sldNum" sz="quarter" idx="12"/>
          </p:nvPr>
        </p:nvSpPr>
        <p:spPr/>
        <p:txBody>
          <a:bodyPr/>
          <a:lstStyle/>
          <a:p>
            <a:fld id="{70C12960-6E85-460F-B6E3-5B82CB31AF3D}" type="slidenum">
              <a:rPr lang="en-US" dirty="0"/>
              <a:t>12</a:t>
            </a:fld>
            <a:endParaRPr lang="en-US"/>
          </a:p>
        </p:txBody>
      </p:sp>
      <p:sp>
        <p:nvSpPr>
          <p:cNvPr id="10" name="TextBox 9">
            <a:extLst>
              <a:ext uri="{FF2B5EF4-FFF2-40B4-BE49-F238E27FC236}">
                <a16:creationId xmlns:a16="http://schemas.microsoft.com/office/drawing/2014/main" id="{AB7A4152-AC37-08E6-3E58-9DE19E07C113}"/>
              </a:ext>
            </a:extLst>
          </p:cNvPr>
          <p:cNvSpPr txBox="1"/>
          <p:nvPr/>
        </p:nvSpPr>
        <p:spPr>
          <a:xfrm>
            <a:off x="115747" y="1191502"/>
            <a:ext cx="12072820"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Through my research I will apply Porters five forces to look at how successful the UFC could be in Wales and why hosting it there is a good idea to increase the UFC's pay per view buys</a:t>
            </a:r>
          </a:p>
          <a:p>
            <a:endParaRPr lang="en-US" sz="1600"/>
          </a:p>
          <a:p>
            <a:pPr marL="285750" indent="-285750">
              <a:buFont typeface="Calibri"/>
              <a:buChar char="-"/>
            </a:pPr>
            <a:r>
              <a:rPr lang="en-US" sz="1600"/>
              <a:t>Firstly, its threat of new entrants such as other MMA organizations is extremely low. This is because the UFC is the biggest organization in the world.</a:t>
            </a:r>
          </a:p>
          <a:p>
            <a:pPr marL="285750" indent="-285750">
              <a:buFont typeface="Calibri"/>
              <a:buChar char="-"/>
            </a:pPr>
            <a:endParaRPr lang="en-US" sz="1600"/>
          </a:p>
          <a:p>
            <a:pPr marL="285750" indent="-285750">
              <a:buFont typeface="Calibri"/>
              <a:buChar char="-"/>
            </a:pPr>
            <a:r>
              <a:rPr lang="en-US" sz="1600"/>
              <a:t>The bargaining power for suppliers is also quite low. This is because the UFC relies on individual fighters' talent and the venues that they compete in.</a:t>
            </a:r>
          </a:p>
          <a:p>
            <a:pPr marL="285750" indent="-285750">
              <a:buFont typeface="Calibri"/>
              <a:buChar char="-"/>
            </a:pPr>
            <a:endParaRPr lang="en-US" sz="1600"/>
          </a:p>
          <a:p>
            <a:pPr marL="285750" indent="-285750">
              <a:buFont typeface="Calibri"/>
              <a:buChar char="-"/>
            </a:pPr>
            <a:r>
              <a:rPr lang="en-US" sz="1600"/>
              <a:t>The bargaining power for fans is probably the biggest risk of this event. This is because there are different sporting events people could choose to watch. However, the fact the UFC has never been in Cardiff would defiantly mean fans would be extremely interested.</a:t>
            </a:r>
          </a:p>
          <a:p>
            <a:pPr marL="285750" indent="-285750">
              <a:buFont typeface="Calibri"/>
              <a:buChar char="-"/>
            </a:pPr>
            <a:endParaRPr lang="en-US" sz="1600"/>
          </a:p>
          <a:p>
            <a:pPr marL="285750" indent="-285750">
              <a:buFont typeface="Calibri"/>
              <a:buChar char="-"/>
            </a:pPr>
            <a:r>
              <a:rPr lang="en-US" sz="1600"/>
              <a:t>The threat of substitutes could also be a factor which could affect the event. Big UK organizations such as Cage warriors. Also, fans have access to different sports around Wales and also different live streams which could be a factor to how many PPV buys. A big risk could be the time the event is hosted. As the UFC is an American business the time zone could stop people buying the PPV (pay per view) which could be a risk for the UFC as it could maybe cause their PPV numbers to not be as high.</a:t>
            </a:r>
          </a:p>
          <a:p>
            <a:pPr marL="285750" indent="-285750">
              <a:buFont typeface="Calibri"/>
              <a:buChar char="-"/>
            </a:pPr>
            <a:endParaRPr lang="en-US" sz="1600"/>
          </a:p>
          <a:p>
            <a:pPr marL="285750" indent="-285750">
              <a:buFont typeface="Calibri"/>
              <a:buChar char="-"/>
            </a:pPr>
            <a:r>
              <a:rPr lang="en-US" sz="1600"/>
              <a:t>And lastly the industry rivalry is quite moderate. This is because of the many other MMA organizations such as Bellator and ONE FC. However, this shouldn’t really be an issue as the UFC is by far the most popular MMA organization in the world.</a:t>
            </a:r>
          </a:p>
          <a:p>
            <a:pPr marL="285750" indent="-285750">
              <a:buFont typeface="Calibri"/>
              <a:buChar char="-"/>
            </a:pPr>
            <a:endParaRPr lang="en-US"/>
          </a:p>
          <a:p>
            <a:pPr marL="285750" indent="-285750">
              <a:buFont typeface="Calibri"/>
              <a:buChar char="-"/>
            </a:pPr>
            <a:endParaRPr lang="en-US"/>
          </a:p>
          <a:p>
            <a:endParaRPr lang="en-US"/>
          </a:p>
          <a:p>
            <a:endParaRPr lang="en-US"/>
          </a:p>
        </p:txBody>
      </p:sp>
    </p:spTree>
    <p:extLst>
      <p:ext uri="{BB962C8B-B14F-4D97-AF65-F5344CB8AC3E}">
        <p14:creationId xmlns:p14="http://schemas.microsoft.com/office/powerpoint/2010/main" val="375874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35023-0645-2D4C-8949-C126C4BFD2AD}"/>
              </a:ext>
            </a:extLst>
          </p:cNvPr>
          <p:cNvSpPr>
            <a:spLocks noGrp="1"/>
          </p:cNvSpPr>
          <p:nvPr>
            <p:ph type="title"/>
          </p:nvPr>
        </p:nvSpPr>
        <p:spPr>
          <a:xfrm>
            <a:off x="914400" y="1371601"/>
            <a:ext cx="10363200" cy="1187570"/>
          </a:xfrm>
        </p:spPr>
        <p:txBody>
          <a:bodyPr anchor="t">
            <a:normAutofit/>
          </a:bodyPr>
          <a:lstStyle/>
          <a:p>
            <a:pPr>
              <a:lnSpc>
                <a:spcPct val="90000"/>
              </a:lnSpc>
            </a:pPr>
            <a:r>
              <a:rPr lang="en-US" sz="3700"/>
              <a:t>Why these methods promote and market Wales as a destination the most effectively</a:t>
            </a:r>
          </a:p>
        </p:txBody>
      </p:sp>
      <p:sp>
        <p:nvSpPr>
          <p:cNvPr id="4" name="Text Placeholder 3">
            <a:extLst>
              <a:ext uri="{FF2B5EF4-FFF2-40B4-BE49-F238E27FC236}">
                <a16:creationId xmlns:a16="http://schemas.microsoft.com/office/drawing/2014/main" id="{9641DC57-56E2-7C99-5AE5-7141CBE5736A}"/>
              </a:ext>
            </a:extLst>
          </p:cNvPr>
          <p:cNvSpPr>
            <a:spLocks noGrp="1"/>
          </p:cNvSpPr>
          <p:nvPr>
            <p:ph sz="half" idx="1"/>
          </p:nvPr>
        </p:nvSpPr>
        <p:spPr>
          <a:xfrm>
            <a:off x="494323" y="2654141"/>
            <a:ext cx="5105400" cy="3210479"/>
          </a:xfrm>
        </p:spPr>
        <p:txBody>
          <a:bodyPr vert="horz" lIns="91440" tIns="45720" rIns="91440" bIns="45720" rtlCol="0">
            <a:normAutofit/>
          </a:bodyPr>
          <a:lstStyle/>
          <a:p>
            <a:pPr>
              <a:lnSpc>
                <a:spcPct val="110000"/>
              </a:lnSpc>
            </a:pPr>
            <a:r>
              <a:rPr lang="en-US"/>
              <a:t>These methods that I have chosen to market my event I think are the most viable as they are proven to of worked with previous events like UFC Dublin. Also adding social media as the primary marketing and promotion of Wales as an event is going to be a very beneficial tool for promoting Wales as the UFC has such a big reach on social media.</a:t>
            </a:r>
          </a:p>
        </p:txBody>
      </p:sp>
      <p:pic>
        <p:nvPicPr>
          <p:cNvPr id="8" name="Picture 7" descr="A person flexing his muscles&#10;&#10;Description automatically generated">
            <a:extLst>
              <a:ext uri="{FF2B5EF4-FFF2-40B4-BE49-F238E27FC236}">
                <a16:creationId xmlns:a16="http://schemas.microsoft.com/office/drawing/2014/main" id="{AF2A5CF6-F065-9E25-01C3-805F5EEADDAF}"/>
              </a:ext>
            </a:extLst>
          </p:cNvPr>
          <p:cNvPicPr>
            <a:picLocks noChangeAspect="1"/>
          </p:cNvPicPr>
          <p:nvPr/>
        </p:nvPicPr>
        <p:blipFill>
          <a:blip r:embed="rId2"/>
          <a:srcRect l="6025" r="4526" b="1"/>
          <a:stretch/>
        </p:blipFill>
        <p:spPr>
          <a:xfrm>
            <a:off x="6966856" y="2565381"/>
            <a:ext cx="3646715" cy="2296080"/>
          </a:xfrm>
          <a:prstGeom prst="rect">
            <a:avLst/>
          </a:prstGeom>
          <a:noFill/>
        </p:spPr>
      </p:pic>
      <p:sp>
        <p:nvSpPr>
          <p:cNvPr id="5" name="Date Placeholder 4">
            <a:extLst>
              <a:ext uri="{FF2B5EF4-FFF2-40B4-BE49-F238E27FC236}">
                <a16:creationId xmlns:a16="http://schemas.microsoft.com/office/drawing/2014/main" id="{F8815685-6890-E657-7028-45F51739AAD7}"/>
              </a:ext>
            </a:extLst>
          </p:cNvPr>
          <p:cNvSpPr>
            <a:spLocks noGrp="1"/>
          </p:cNvSpPr>
          <p:nvPr>
            <p:ph type="dt" sz="half" idx="10"/>
          </p:nvPr>
        </p:nvSpPr>
        <p:spPr>
          <a:xfrm>
            <a:off x="912628" y="6356350"/>
            <a:ext cx="2743200" cy="365125"/>
          </a:xfrm>
        </p:spPr>
        <p:txBody>
          <a:bodyPr anchor="ctr">
            <a:normAutofit/>
          </a:bodyPr>
          <a:lstStyle/>
          <a:p>
            <a:pPr>
              <a:spcAft>
                <a:spcPts val="600"/>
              </a:spcAft>
            </a:pPr>
            <a:fld id="{5D2B229E-1745-4FDB-81B4-424AE1FC44CB}" type="datetime1">
              <a:pPr>
                <a:spcAft>
                  <a:spcPts val="600"/>
                </a:spcAft>
              </a:pPr>
              <a:t>11/14/2024</a:t>
            </a:fld>
            <a:endParaRPr lang="en-US"/>
          </a:p>
        </p:txBody>
      </p:sp>
      <p:sp>
        <p:nvSpPr>
          <p:cNvPr id="6" name="Footer Placeholder 5">
            <a:extLst>
              <a:ext uri="{FF2B5EF4-FFF2-40B4-BE49-F238E27FC236}">
                <a16:creationId xmlns:a16="http://schemas.microsoft.com/office/drawing/2014/main" id="{53CAFB5A-8939-A46E-8B92-9A6D35B87E84}"/>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3A9D4510-EB68-ED15-7470-233E48AA5E2C}"/>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13</a:t>
            </a:fld>
            <a:endParaRPr lang="en-US"/>
          </a:p>
        </p:txBody>
      </p:sp>
      <p:sp>
        <p:nvSpPr>
          <p:cNvPr id="9" name="TextBox 8">
            <a:extLst>
              <a:ext uri="{FF2B5EF4-FFF2-40B4-BE49-F238E27FC236}">
                <a16:creationId xmlns:a16="http://schemas.microsoft.com/office/drawing/2014/main" id="{FAEAD902-7E39-25FB-B26C-1661797E74CD}"/>
              </a:ext>
            </a:extLst>
          </p:cNvPr>
          <p:cNvSpPr txBox="1"/>
          <p:nvPr/>
        </p:nvSpPr>
        <p:spPr>
          <a:xfrm>
            <a:off x="6099838" y="5120821"/>
            <a:ext cx="567417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Also taking inspiration from previous UFC fighters I think the UFC promoting a very marketable fighter such as Oban Elliott would be very beneficial. This would be a huge incentive for Welsh Fans to tune into the event in person or purchase the PPV.</a:t>
            </a:r>
          </a:p>
        </p:txBody>
      </p:sp>
    </p:spTree>
    <p:extLst>
      <p:ext uri="{BB962C8B-B14F-4D97-AF65-F5344CB8AC3E}">
        <p14:creationId xmlns:p14="http://schemas.microsoft.com/office/powerpoint/2010/main" val="268317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9AEA9-8298-CF26-AF35-42E54820B229}"/>
              </a:ext>
            </a:extLst>
          </p:cNvPr>
          <p:cNvSpPr>
            <a:spLocks noGrp="1"/>
          </p:cNvSpPr>
          <p:nvPr>
            <p:ph type="title"/>
          </p:nvPr>
        </p:nvSpPr>
        <p:spPr>
          <a:xfrm>
            <a:off x="912628" y="1212517"/>
            <a:ext cx="10466876" cy="1471548"/>
          </a:xfrm>
        </p:spPr>
        <p:txBody>
          <a:bodyPr/>
          <a:lstStyle/>
          <a:p>
            <a:r>
              <a:rPr lang="en-US"/>
              <a:t>References -</a:t>
            </a:r>
          </a:p>
        </p:txBody>
      </p:sp>
      <p:sp>
        <p:nvSpPr>
          <p:cNvPr id="4" name="Text Placeholder 3">
            <a:extLst>
              <a:ext uri="{FF2B5EF4-FFF2-40B4-BE49-F238E27FC236}">
                <a16:creationId xmlns:a16="http://schemas.microsoft.com/office/drawing/2014/main" id="{DABB5F1B-A050-CD7A-4026-063797F32A0B}"/>
              </a:ext>
            </a:extLst>
          </p:cNvPr>
          <p:cNvSpPr>
            <a:spLocks noGrp="1"/>
          </p:cNvSpPr>
          <p:nvPr>
            <p:ph type="body" sz="half" idx="2"/>
          </p:nvPr>
        </p:nvSpPr>
        <p:spPr>
          <a:xfrm>
            <a:off x="912628" y="1957663"/>
            <a:ext cx="10473166" cy="3911324"/>
          </a:xfrm>
        </p:spPr>
        <p:txBody>
          <a:bodyPr vert="horz" lIns="91440" tIns="45720" rIns="91440" bIns="45720" rtlCol="0" anchor="t">
            <a:normAutofit/>
          </a:bodyPr>
          <a:lstStyle/>
          <a:p>
            <a:r>
              <a:rPr lang="en-US" sz="1400" i="1">
                <a:latin typeface="Times New Roman"/>
                <a:cs typeface="Times New Roman"/>
              </a:rPr>
              <a:t>Gratton, P. (2024). Porter’s 5 forces explained and how to use the model. [online] Investopedia. Available at: </a:t>
            </a:r>
            <a:r>
              <a:rPr lang="en-US" sz="1400" i="1">
                <a:latin typeface="Times New Roman"/>
                <a:cs typeface="Times New Roman"/>
                <a:hlinkClick r:id="rId2"/>
              </a:rPr>
              <a:t>https://www.investopedia.com/terms/p/porter.asp</a:t>
            </a:r>
            <a:r>
              <a:rPr lang="en-US" sz="1400" i="1">
                <a:latin typeface="Times New Roman"/>
                <a:cs typeface="Times New Roman"/>
              </a:rPr>
              <a:t>. {Accessed 12 Nov. 2024}</a:t>
            </a:r>
          </a:p>
          <a:p>
            <a:r>
              <a:rPr lang="en-US" sz="1400" i="1">
                <a:latin typeface="Times New Roman"/>
                <a:cs typeface="Times New Roman"/>
              </a:rPr>
              <a:t>Principality (2024). Facts and Figures. [online] Principality Stadium. Available at: </a:t>
            </a:r>
            <a:r>
              <a:rPr lang="en-US" sz="1400" i="1">
                <a:latin typeface="Times New Roman"/>
                <a:cs typeface="Times New Roman"/>
                <a:hlinkClick r:id="rId3"/>
              </a:rPr>
              <a:t>https://www.principalitystadium.wales/information/facts-and-figures/</a:t>
            </a:r>
            <a:r>
              <a:rPr lang="en-US" sz="1400" i="1">
                <a:latin typeface="Times New Roman"/>
                <a:cs typeface="Times New Roman"/>
              </a:rPr>
              <a:t>.</a:t>
            </a:r>
            <a:endParaRPr lang="en-US" sz="1400" i="1"/>
          </a:p>
          <a:p>
            <a:r>
              <a:rPr lang="en-US" sz="1400" i="1">
                <a:latin typeface="Times New Roman"/>
                <a:cs typeface="Times New Roman"/>
              </a:rPr>
              <a:t>UFC (2018). UFC Fight Night | UFC. [online] Ufc.com. Available at: </a:t>
            </a:r>
            <a:r>
              <a:rPr lang="en-US" sz="1400" i="1">
                <a:latin typeface="Times New Roman"/>
                <a:cs typeface="Times New Roman"/>
                <a:hlinkClick r:id="rId4"/>
              </a:rPr>
              <a:t>https://www.ufc.com/event/ufn-dublin-ireland?language_content_entity=en</a:t>
            </a:r>
            <a:r>
              <a:rPr lang="en-US" sz="1400" i="1">
                <a:latin typeface="Times New Roman"/>
                <a:cs typeface="Times New Roman"/>
              </a:rPr>
              <a:t> [Accessed 12 Nov. 2024].</a:t>
            </a:r>
          </a:p>
          <a:p>
            <a:r>
              <a:rPr lang="en-US" sz="1400" i="1">
                <a:latin typeface="Times New Roman"/>
                <a:cs typeface="Times New Roman"/>
              </a:rPr>
              <a:t>UFC Instagram (2018). </a:t>
            </a:r>
            <a:r>
              <a:rPr lang="en-US" sz="1400" i="1" err="1">
                <a:latin typeface="Times New Roman"/>
                <a:cs typeface="Times New Roman"/>
              </a:rPr>
              <a:t>ufc</a:t>
            </a:r>
            <a:r>
              <a:rPr lang="en-US" sz="1400" i="1">
                <a:latin typeface="Times New Roman"/>
                <a:cs typeface="Times New Roman"/>
              </a:rPr>
              <a:t>. [online] Instagram.com. Available at: </a:t>
            </a:r>
            <a:r>
              <a:rPr lang="en-US" sz="1400" i="1">
                <a:latin typeface="Times New Roman"/>
                <a:cs typeface="Times New Roman"/>
                <a:hlinkClick r:id="rId5"/>
              </a:rPr>
              <a:t>https://www.instagram.com/ufc/</a:t>
            </a:r>
            <a:r>
              <a:rPr lang="en-US" sz="1400" i="1">
                <a:latin typeface="Times New Roman"/>
                <a:cs typeface="Times New Roman"/>
              </a:rPr>
              <a:t>.</a:t>
            </a:r>
            <a:endParaRPr lang="en-US" sz="1400" i="1"/>
          </a:p>
          <a:p>
            <a:r>
              <a:rPr lang="en-US" sz="1400" i="1">
                <a:latin typeface="Times New Roman"/>
                <a:cs typeface="Times New Roman"/>
              </a:rPr>
              <a:t>S4C (2023). Press | S4C. [online] S4c.cymru. Available at: </a:t>
            </a:r>
            <a:r>
              <a:rPr lang="en-US" sz="1400" i="1">
                <a:latin typeface="Times New Roman"/>
                <a:cs typeface="Times New Roman"/>
                <a:hlinkClick r:id="rId6"/>
              </a:rPr>
              <a:t>https://www.s4c.cymru/en/press/post/55798/s4c-hires-manon-edwards-ahir-as-new-director-of-communications-and-marketing/</a:t>
            </a:r>
            <a:r>
              <a:rPr lang="en-US" sz="1400" i="1">
                <a:latin typeface="Times New Roman"/>
                <a:cs typeface="Times New Roman"/>
              </a:rPr>
              <a:t> [Accessed 13 Nov. 2024].</a:t>
            </a:r>
            <a:endParaRPr lang="en-US" sz="1400"/>
          </a:p>
          <a:p>
            <a:endParaRPr lang="en-US" sz="1200">
              <a:latin typeface="Times New Roman"/>
              <a:cs typeface="Times New Roman"/>
            </a:endParaRPr>
          </a:p>
          <a:p>
            <a:endParaRPr lang="en-US" sz="1400" i="1">
              <a:latin typeface="Times New Roman"/>
              <a:cs typeface="Times New Roman"/>
            </a:endParaRPr>
          </a:p>
          <a:p>
            <a:endParaRPr lang="en-US" sz="1400" i="1">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p:txBody>
      </p:sp>
      <p:sp>
        <p:nvSpPr>
          <p:cNvPr id="5" name="Date Placeholder 4">
            <a:extLst>
              <a:ext uri="{FF2B5EF4-FFF2-40B4-BE49-F238E27FC236}">
                <a16:creationId xmlns:a16="http://schemas.microsoft.com/office/drawing/2014/main" id="{9414334E-DAB5-463C-5D0D-0C607FAEE98A}"/>
              </a:ext>
            </a:extLst>
          </p:cNvPr>
          <p:cNvSpPr>
            <a:spLocks noGrp="1"/>
          </p:cNvSpPr>
          <p:nvPr>
            <p:ph type="dt" sz="half" idx="10"/>
          </p:nvPr>
        </p:nvSpPr>
        <p:spPr/>
        <p:txBody>
          <a:bodyPr/>
          <a:lstStyle/>
          <a:p>
            <a:fld id="{A7B6CDA1-66A4-41CF-83CA-E4850EC14C64}" type="datetime1">
              <a:t>11/14/2024</a:t>
            </a:fld>
            <a:endParaRPr lang="en-US"/>
          </a:p>
        </p:txBody>
      </p:sp>
      <p:sp>
        <p:nvSpPr>
          <p:cNvPr id="6" name="Footer Placeholder 5">
            <a:extLst>
              <a:ext uri="{FF2B5EF4-FFF2-40B4-BE49-F238E27FC236}">
                <a16:creationId xmlns:a16="http://schemas.microsoft.com/office/drawing/2014/main" id="{E596E621-673F-72F5-FB78-A52FC785698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0980176-007C-1322-1AFB-F9D73C47849F}"/>
              </a:ext>
            </a:extLst>
          </p:cNvPr>
          <p:cNvSpPr>
            <a:spLocks noGrp="1"/>
          </p:cNvSpPr>
          <p:nvPr>
            <p:ph type="sldNum" sz="quarter" idx="12"/>
          </p:nvPr>
        </p:nvSpPr>
        <p:spPr/>
        <p:txBody>
          <a:bodyPr/>
          <a:lstStyle/>
          <a:p>
            <a:fld id="{70C12960-6E85-460F-B6E3-5B82CB31AF3D}" type="slidenum">
              <a:rPr lang="en-US" dirty="0"/>
              <a:t>14</a:t>
            </a:fld>
            <a:endParaRPr lang="en-US"/>
          </a:p>
        </p:txBody>
      </p:sp>
    </p:spTree>
    <p:extLst>
      <p:ext uri="{BB962C8B-B14F-4D97-AF65-F5344CB8AC3E}">
        <p14:creationId xmlns:p14="http://schemas.microsoft.com/office/powerpoint/2010/main" val="2518073353"/>
      </p:ext>
    </p:extLst>
  </p:cSld>
  <p:clrMapOvr>
    <a:masterClrMapping/>
  </p:clrMapOvr>
  <p:transition spd="slow">
    <p:push dir="u"/>
  </p:transition>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DashVTI</vt:lpstr>
      <vt:lpstr>Oli Brown - 2203280</vt:lpstr>
      <vt:lpstr>A bit about myself - </vt:lpstr>
      <vt:lpstr>Why I have Chosen This Topic - </vt:lpstr>
      <vt:lpstr>What will this project include?</vt:lpstr>
      <vt:lpstr>Aims - </vt:lpstr>
      <vt:lpstr>Objectives -</vt:lpstr>
      <vt:lpstr>Marketing and Promotion</vt:lpstr>
      <vt:lpstr>How will I effectively market and promote Wales as a destination</vt:lpstr>
      <vt:lpstr>How will I market Wales a destination as Successfully as Ireland? </vt:lpstr>
      <vt:lpstr>Power of the Principality </vt:lpstr>
      <vt:lpstr>How will I execute this plan</vt:lpstr>
      <vt:lpstr>Porters Five Forces </vt:lpstr>
      <vt:lpstr>Why these methods promote and market Wales as a destination the most effectively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cp:revision>
  <dcterms:created xsi:type="dcterms:W3CDTF">2024-11-13T20:42:30Z</dcterms:created>
  <dcterms:modified xsi:type="dcterms:W3CDTF">2024-11-14T23:56:34Z</dcterms:modified>
</cp:coreProperties>
</file>