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67" r:id="rId3"/>
    <p:sldId id="257" r:id="rId4"/>
    <p:sldId id="269" r:id="rId5"/>
    <p:sldId id="261" r:id="rId6"/>
    <p:sldId id="259" r:id="rId7"/>
    <p:sldId id="274" r:id="rId8"/>
    <p:sldId id="268" r:id="rId9"/>
    <p:sldId id="271" r:id="rId10"/>
    <p:sldId id="270" r:id="rId11"/>
    <p:sldId id="273" r:id="rId12"/>
    <p:sldId id="272" r:id="rId13"/>
    <p:sldId id="275" r:id="rId14"/>
    <p:sldId id="276" r:id="rId15"/>
    <p:sldId id="264" r:id="rId16"/>
    <p:sldId id="265" r:id="rId17"/>
    <p:sldId id="266" r:id="rId18"/>
    <p:sldId id="277" r:id="rId19"/>
    <p:sldId id="278"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ristina jenkins" initials="kj" lastIdx="1" clrIdx="0">
    <p:extLst>
      <p:ext uri="{19B8F6BF-5375-455C-9EA6-DF929625EA0E}">
        <p15:presenceInfo xmlns:p15="http://schemas.microsoft.com/office/powerpoint/2012/main" userId="5bdfaa83c7f91b4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596" autoAdjust="0"/>
    <p:restoredTop sz="77582" autoAdjust="0"/>
  </p:normalViewPr>
  <p:slideViewPr>
    <p:cSldViewPr snapToGrid="0">
      <p:cViewPr varScale="1">
        <p:scale>
          <a:sx n="63" d="100"/>
          <a:sy n="63" d="100"/>
        </p:scale>
        <p:origin x="1723"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265851-93A3-438D-82B7-C022BDBA33FC}" type="datetimeFigureOut">
              <a:rPr lang="en-GB" smtClean="0"/>
              <a:t>29/04/2020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DE2FB3-E8BB-4FAA-8959-559F7DBF682A}" type="slidenum">
              <a:rPr lang="en-GB" smtClean="0"/>
              <a:t>‹#›</a:t>
            </a:fld>
            <a:endParaRPr lang="en-GB"/>
          </a:p>
        </p:txBody>
      </p:sp>
    </p:spTree>
    <p:extLst>
      <p:ext uri="{BB962C8B-B14F-4D97-AF65-F5344CB8AC3E}">
        <p14:creationId xmlns:p14="http://schemas.microsoft.com/office/powerpoint/2010/main" val="821180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DE2FB3-E8BB-4FAA-8959-559F7DBF682A}" type="slidenum">
              <a:rPr lang="en-GB" smtClean="0"/>
              <a:t>1</a:t>
            </a:fld>
            <a:endParaRPr lang="en-GB"/>
          </a:p>
        </p:txBody>
      </p:sp>
    </p:spTree>
    <p:extLst>
      <p:ext uri="{BB962C8B-B14F-4D97-AF65-F5344CB8AC3E}">
        <p14:creationId xmlns:p14="http://schemas.microsoft.com/office/powerpoint/2010/main" val="3606684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Specifically focuses in Soil, Water and vegetation. They must adapt to the needs of the city which links into climate change and commitments. Research into the use of Green space as an ecosystem service to offset the effect of climate change through is significant. </a:t>
            </a:r>
          </a:p>
        </p:txBody>
      </p:sp>
      <p:sp>
        <p:nvSpPr>
          <p:cNvPr id="4" name="Slide Number Placeholder 3"/>
          <p:cNvSpPr>
            <a:spLocks noGrp="1"/>
          </p:cNvSpPr>
          <p:nvPr>
            <p:ph type="sldNum" sz="quarter" idx="5"/>
          </p:nvPr>
        </p:nvSpPr>
        <p:spPr/>
        <p:txBody>
          <a:bodyPr/>
          <a:lstStyle/>
          <a:p>
            <a:fld id="{26DE2FB3-E8BB-4FAA-8959-559F7DBF682A}" type="slidenum">
              <a:rPr lang="en-GB" smtClean="0"/>
              <a:t>3</a:t>
            </a:fld>
            <a:endParaRPr lang="en-GB"/>
          </a:p>
        </p:txBody>
      </p:sp>
    </p:spTree>
    <p:extLst>
      <p:ext uri="{BB962C8B-B14F-4D97-AF65-F5344CB8AC3E}">
        <p14:creationId xmlns:p14="http://schemas.microsoft.com/office/powerpoint/2010/main" val="105754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sorts of benefits are attributed to healthy urban green space including protecting and enhancing biodiversity of species and habitats</a:t>
            </a:r>
          </a:p>
          <a:p>
            <a:r>
              <a:rPr lang="en-GB" dirty="0"/>
              <a:t>Mitigating against the effects of climate change through carbon absorption, reducing flood risk and erosion</a:t>
            </a:r>
          </a:p>
          <a:p>
            <a:r>
              <a:rPr lang="en-GB" dirty="0"/>
              <a:t>Economic increase through improved business opportunities, investment and property value increase</a:t>
            </a:r>
          </a:p>
          <a:p>
            <a:r>
              <a:rPr lang="en-GB" dirty="0"/>
              <a:t>Improved physical health and wellbeing</a:t>
            </a:r>
          </a:p>
          <a:p>
            <a:r>
              <a:rPr lang="en-GB" dirty="0"/>
              <a:t>Provides a social space for integration and community engagement</a:t>
            </a:r>
          </a:p>
          <a:p>
            <a:r>
              <a:rPr lang="en-GB" dirty="0"/>
              <a:t>(Jim, 2004; </a:t>
            </a:r>
            <a:r>
              <a:rPr lang="en-GB" dirty="0" err="1"/>
              <a:t>Haaland</a:t>
            </a:r>
            <a:r>
              <a:rPr lang="en-GB" dirty="0"/>
              <a:t> and Bosch, 2015; NRW, 2016A, 2016B; </a:t>
            </a:r>
            <a:r>
              <a:rPr lang="en-GB" dirty="0" err="1"/>
              <a:t>Wolsink</a:t>
            </a:r>
            <a:r>
              <a:rPr lang="en-GB" dirty="0"/>
              <a:t>, 2016; Aronson </a:t>
            </a:r>
            <a:r>
              <a:rPr lang="en-GB" i="1" dirty="0"/>
              <a:t>et al </a:t>
            </a:r>
            <a:r>
              <a:rPr lang="en-GB" dirty="0"/>
              <a:t>2017; </a:t>
            </a:r>
            <a:r>
              <a:rPr lang="en-GB" dirty="0" err="1"/>
              <a:t>Haase</a:t>
            </a:r>
            <a:r>
              <a:rPr lang="en-GB" dirty="0"/>
              <a:t> </a:t>
            </a:r>
            <a:r>
              <a:rPr lang="en-GB" i="1" dirty="0"/>
              <a:t>et al </a:t>
            </a:r>
            <a:r>
              <a:rPr lang="en-GB" dirty="0"/>
              <a:t>2017)</a:t>
            </a:r>
          </a:p>
        </p:txBody>
      </p:sp>
      <p:sp>
        <p:nvSpPr>
          <p:cNvPr id="4" name="Slide Number Placeholder 3"/>
          <p:cNvSpPr>
            <a:spLocks noGrp="1"/>
          </p:cNvSpPr>
          <p:nvPr>
            <p:ph type="sldNum" sz="quarter" idx="5"/>
          </p:nvPr>
        </p:nvSpPr>
        <p:spPr/>
        <p:txBody>
          <a:bodyPr/>
          <a:lstStyle/>
          <a:p>
            <a:fld id="{26DE2FB3-E8BB-4FAA-8959-559F7DBF682A}" type="slidenum">
              <a:rPr lang="en-GB" smtClean="0"/>
              <a:t>4</a:t>
            </a:fld>
            <a:endParaRPr lang="en-GB"/>
          </a:p>
        </p:txBody>
      </p:sp>
    </p:spTree>
    <p:extLst>
      <p:ext uri="{BB962C8B-B14F-4D97-AF65-F5344CB8AC3E}">
        <p14:creationId xmlns:p14="http://schemas.microsoft.com/office/powerpoint/2010/main" val="3171306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Why is green space important?</a:t>
            </a:r>
          </a:p>
          <a:p>
            <a:r>
              <a:rPr lang="en-GB" dirty="0"/>
              <a:t>Links into climate change mitigation and international commitments. Resilience is a key term used to describe the environments ability to recover from disturbances or challenges (</a:t>
            </a:r>
            <a:r>
              <a:rPr lang="en-GB" dirty="0" err="1"/>
              <a:t>Coaffee</a:t>
            </a:r>
            <a:r>
              <a:rPr lang="en-GB" dirty="0"/>
              <a:t>, 2008; </a:t>
            </a:r>
            <a:r>
              <a:rPr lang="en-GB" dirty="0" err="1"/>
              <a:t>Kuchi</a:t>
            </a:r>
            <a:r>
              <a:rPr lang="en-GB" dirty="0"/>
              <a:t> and Salma, 2017). </a:t>
            </a:r>
            <a:endParaRPr lang="en-GB"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 many UK cities have considered the Green Space approach in their city management plans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Many International and European Cities have adopted this approach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City structure determines what/how Green Space is implemented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tackle climate change Singapore planted more trees and incorporated GI it into building design which assistant with their economic development (</a:t>
            </a:r>
            <a:r>
              <a:rPr lang="en-GB" dirty="0" err="1"/>
              <a:t>Kuchi</a:t>
            </a:r>
            <a:r>
              <a:rPr lang="en-GB" dirty="0"/>
              <a:t> and Salma, 2017; </a:t>
            </a:r>
            <a:r>
              <a:rPr lang="en-GB" dirty="0" err="1"/>
              <a:t>Haaland</a:t>
            </a:r>
            <a:r>
              <a:rPr lang="en-GB" dirty="0"/>
              <a:t> and Bosch, 2015) . Amsterdam have planted more trees and increase parks and garden provision (</a:t>
            </a:r>
            <a:r>
              <a:rPr lang="en-GB" dirty="0" err="1"/>
              <a:t>Wolsink</a:t>
            </a:r>
            <a:r>
              <a:rPr lang="en-GB" dirty="0"/>
              <a:t>,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26DE2FB3-E8BB-4FAA-8959-559F7DBF682A}" type="slidenum">
              <a:rPr lang="en-GB" smtClean="0"/>
              <a:t>5</a:t>
            </a:fld>
            <a:endParaRPr lang="en-GB"/>
          </a:p>
        </p:txBody>
      </p:sp>
    </p:spTree>
    <p:extLst>
      <p:ext uri="{BB962C8B-B14F-4D97-AF65-F5344CB8AC3E}">
        <p14:creationId xmlns:p14="http://schemas.microsoft.com/office/powerpoint/2010/main" val="3476244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Unique piece of legislation to Wales. All 44 public bodies must comply with its principles in management plans</a:t>
            </a:r>
          </a:p>
          <a:p>
            <a:r>
              <a:rPr lang="en-GB" dirty="0"/>
              <a:t>Read out how each of these link in to GI </a:t>
            </a:r>
          </a:p>
        </p:txBody>
      </p:sp>
      <p:sp>
        <p:nvSpPr>
          <p:cNvPr id="4" name="Slide Number Placeholder 3"/>
          <p:cNvSpPr>
            <a:spLocks noGrp="1"/>
          </p:cNvSpPr>
          <p:nvPr>
            <p:ph type="sldNum" sz="quarter" idx="5"/>
          </p:nvPr>
        </p:nvSpPr>
        <p:spPr/>
        <p:txBody>
          <a:bodyPr/>
          <a:lstStyle/>
          <a:p>
            <a:fld id="{26DE2FB3-E8BB-4FAA-8959-559F7DBF682A}" type="slidenum">
              <a:rPr lang="en-GB" smtClean="0"/>
              <a:t>6</a:t>
            </a:fld>
            <a:endParaRPr lang="en-GB"/>
          </a:p>
        </p:txBody>
      </p:sp>
    </p:spTree>
    <p:extLst>
      <p:ext uri="{BB962C8B-B14F-4D97-AF65-F5344CB8AC3E}">
        <p14:creationId xmlns:p14="http://schemas.microsoft.com/office/powerpoint/2010/main" val="2543744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DE2FB3-E8BB-4FAA-8959-559F7DBF682A}" type="slidenum">
              <a:rPr lang="en-GB" smtClean="0"/>
              <a:t>7</a:t>
            </a:fld>
            <a:endParaRPr lang="en-GB"/>
          </a:p>
        </p:txBody>
      </p:sp>
    </p:spTree>
    <p:extLst>
      <p:ext uri="{BB962C8B-B14F-4D97-AF65-F5344CB8AC3E}">
        <p14:creationId xmlns:p14="http://schemas.microsoft.com/office/powerpoint/2010/main" val="8057727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Wales is the First country in the world to completely map its tree canopy coverage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Sits in mid range world rankings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63% of tree Canopy coverage in Swansea comes from amenity trees</a:t>
            </a:r>
          </a:p>
          <a:p>
            <a:endParaRPr lang="en-GB" dirty="0"/>
          </a:p>
        </p:txBody>
      </p:sp>
      <p:sp>
        <p:nvSpPr>
          <p:cNvPr id="4" name="Slide Number Placeholder 3"/>
          <p:cNvSpPr>
            <a:spLocks noGrp="1"/>
          </p:cNvSpPr>
          <p:nvPr>
            <p:ph type="sldNum" sz="quarter" idx="5"/>
          </p:nvPr>
        </p:nvSpPr>
        <p:spPr/>
        <p:txBody>
          <a:bodyPr/>
          <a:lstStyle/>
          <a:p>
            <a:fld id="{26DE2FB3-E8BB-4FAA-8959-559F7DBF682A}" type="slidenum">
              <a:rPr lang="en-GB" smtClean="0"/>
              <a:t>8</a:t>
            </a:fld>
            <a:endParaRPr lang="en-GB"/>
          </a:p>
        </p:txBody>
      </p:sp>
    </p:spTree>
    <p:extLst>
      <p:ext uri="{BB962C8B-B14F-4D97-AF65-F5344CB8AC3E}">
        <p14:creationId xmlns:p14="http://schemas.microsoft.com/office/powerpoint/2010/main" val="3878063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Steps taken are to contribute to reach national regional and local targets and commitments</a:t>
            </a:r>
          </a:p>
          <a:p>
            <a:endParaRPr lang="en-GB" dirty="0"/>
          </a:p>
        </p:txBody>
      </p:sp>
      <p:sp>
        <p:nvSpPr>
          <p:cNvPr id="4" name="Slide Number Placeholder 3"/>
          <p:cNvSpPr>
            <a:spLocks noGrp="1"/>
          </p:cNvSpPr>
          <p:nvPr>
            <p:ph type="sldNum" sz="quarter" idx="5"/>
          </p:nvPr>
        </p:nvSpPr>
        <p:spPr/>
        <p:txBody>
          <a:bodyPr/>
          <a:lstStyle/>
          <a:p>
            <a:fld id="{26DE2FB3-E8BB-4FAA-8959-559F7DBF682A}" type="slidenum">
              <a:rPr lang="en-GB" smtClean="0"/>
              <a:t>9</a:t>
            </a:fld>
            <a:endParaRPr lang="en-GB"/>
          </a:p>
        </p:txBody>
      </p:sp>
    </p:spTree>
    <p:extLst>
      <p:ext uri="{BB962C8B-B14F-4D97-AF65-F5344CB8AC3E}">
        <p14:creationId xmlns:p14="http://schemas.microsoft.com/office/powerpoint/2010/main" val="1770653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all the proposed GI options from Swansea City Centre to resilience to climate change</a:t>
            </a:r>
          </a:p>
          <a:p>
            <a:r>
              <a:rPr lang="en-GB" dirty="0"/>
              <a:t>Swansea already has three wildlife corridors, various woodlands, amenity trees, rain gardens and roof top gardens/rainscapes. (Swansea Council,  2019g)</a:t>
            </a:r>
          </a:p>
          <a:p>
            <a:r>
              <a:rPr lang="en-GB" dirty="0"/>
              <a:t>Allotments-16 allotments in Swansea only 1 main one in the city centre. So many benefits for well-being but can also provide food and economic benefits from selling produce. Dependent on land type and availability. Dense cities without much space can struggle and New York overcame such issues by putting them on roof tops which also helped to mitigate against the effects of climate change (UN, 2013; Jones 2019; </a:t>
            </a:r>
            <a:r>
              <a:rPr lang="en-GB" dirty="0" err="1"/>
              <a:t>Haaland</a:t>
            </a:r>
            <a:r>
              <a:rPr lang="en-GB" dirty="0"/>
              <a:t> and Bosch, 2015; Reynolds, 2016; Leigh </a:t>
            </a:r>
            <a:r>
              <a:rPr lang="en-GB" i="1" dirty="0"/>
              <a:t>et al</a:t>
            </a:r>
            <a:r>
              <a:rPr lang="en-GB" dirty="0"/>
              <a:t>, 2016; Hersh, 2019). Manchester preferred the use of community allotments as GI option compared to </a:t>
            </a:r>
            <a:r>
              <a:rPr lang="en-GB" dirty="0" err="1"/>
              <a:t>Pozans</a:t>
            </a:r>
            <a:r>
              <a:rPr lang="en-GB" dirty="0"/>
              <a:t> Poland which preferred the provision of more amenity trees. </a:t>
            </a:r>
          </a:p>
        </p:txBody>
      </p:sp>
      <p:sp>
        <p:nvSpPr>
          <p:cNvPr id="4" name="Slide Number Placeholder 3"/>
          <p:cNvSpPr>
            <a:spLocks noGrp="1"/>
          </p:cNvSpPr>
          <p:nvPr>
            <p:ph type="sldNum" sz="quarter" idx="5"/>
          </p:nvPr>
        </p:nvSpPr>
        <p:spPr/>
        <p:txBody>
          <a:bodyPr/>
          <a:lstStyle/>
          <a:p>
            <a:fld id="{26DE2FB3-E8BB-4FAA-8959-559F7DBF682A}" type="slidenum">
              <a:rPr lang="en-GB" smtClean="0"/>
              <a:t>10</a:t>
            </a:fld>
            <a:endParaRPr lang="en-GB"/>
          </a:p>
        </p:txBody>
      </p:sp>
    </p:spTree>
    <p:extLst>
      <p:ext uri="{BB962C8B-B14F-4D97-AF65-F5344CB8AC3E}">
        <p14:creationId xmlns:p14="http://schemas.microsoft.com/office/powerpoint/2010/main" val="3087987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Steps taken are to contribute to reach national regional and local targets and commitments</a:t>
            </a:r>
          </a:p>
          <a:p>
            <a:endParaRPr lang="en-GB" dirty="0"/>
          </a:p>
        </p:txBody>
      </p:sp>
      <p:sp>
        <p:nvSpPr>
          <p:cNvPr id="4" name="Slide Number Placeholder 3"/>
          <p:cNvSpPr>
            <a:spLocks noGrp="1"/>
          </p:cNvSpPr>
          <p:nvPr>
            <p:ph type="sldNum" sz="quarter" idx="5"/>
          </p:nvPr>
        </p:nvSpPr>
        <p:spPr/>
        <p:txBody>
          <a:bodyPr/>
          <a:lstStyle/>
          <a:p>
            <a:fld id="{26DE2FB3-E8BB-4FAA-8959-559F7DBF682A}" type="slidenum">
              <a:rPr lang="en-GB" smtClean="0"/>
              <a:t>11</a:t>
            </a:fld>
            <a:endParaRPr lang="en-GB"/>
          </a:p>
        </p:txBody>
      </p:sp>
    </p:spTree>
    <p:extLst>
      <p:ext uri="{BB962C8B-B14F-4D97-AF65-F5344CB8AC3E}">
        <p14:creationId xmlns:p14="http://schemas.microsoft.com/office/powerpoint/2010/main" val="38758139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Phase 1 in the new digital area with adjacent carpark with a roof top garden and green bridge connecting to the city centre</a:t>
            </a:r>
          </a:p>
          <a:p>
            <a:r>
              <a:rPr lang="en-GB" dirty="0"/>
              <a:t>Phase 2 is to create a new green artery from the train station in the north and connect it to the marina and along the bay. Orangery plans above the old BHS in Castle Gardens (Swansea Council, 2016b, 2019e, 2019f; Messenger, 2019)</a:t>
            </a:r>
          </a:p>
          <a:p>
            <a:r>
              <a:rPr lang="en-GB" dirty="0"/>
              <a:t>Over 100 tree have already been planted on the Kingsway as well as the roadside verges extended and the traffic lanes reduced to two as part of the £12 redevelopment partially funded by the European Union (Swansea Council, 2016b; NRW, 2016a, 2016b) </a:t>
            </a:r>
          </a:p>
        </p:txBody>
      </p:sp>
      <p:sp>
        <p:nvSpPr>
          <p:cNvPr id="4" name="Slide Number Placeholder 3"/>
          <p:cNvSpPr>
            <a:spLocks noGrp="1"/>
          </p:cNvSpPr>
          <p:nvPr>
            <p:ph type="sldNum" sz="quarter" idx="5"/>
          </p:nvPr>
        </p:nvSpPr>
        <p:spPr/>
        <p:txBody>
          <a:bodyPr/>
          <a:lstStyle/>
          <a:p>
            <a:fld id="{26DE2FB3-E8BB-4FAA-8959-559F7DBF682A}" type="slidenum">
              <a:rPr lang="en-GB" smtClean="0"/>
              <a:t>12</a:t>
            </a:fld>
            <a:endParaRPr lang="en-GB"/>
          </a:p>
        </p:txBody>
      </p:sp>
    </p:spTree>
    <p:extLst>
      <p:ext uri="{BB962C8B-B14F-4D97-AF65-F5344CB8AC3E}">
        <p14:creationId xmlns:p14="http://schemas.microsoft.com/office/powerpoint/2010/main" val="3774665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Collaboration assisted through the local authority planning Department to advise stakeholders willing to undertake GI options </a:t>
            </a:r>
          </a:p>
          <a:p>
            <a:r>
              <a:rPr lang="en-GB" dirty="0"/>
              <a:t>Techniques are new to UK and Swansea will have to Taylor their approach to meet the needs of the city and commitments</a:t>
            </a:r>
          </a:p>
          <a:p>
            <a:r>
              <a:rPr lang="en-GB" dirty="0"/>
              <a:t>Invite stakeholders by outlining the economic benefits associated with GI focuses on city centre as the economic hub of Swansea</a:t>
            </a:r>
          </a:p>
          <a:p>
            <a:r>
              <a:rPr lang="en-GB" dirty="0"/>
              <a:t>(Sousa, 2003; </a:t>
            </a:r>
            <a:r>
              <a:rPr lang="en-GB" dirty="0" err="1"/>
              <a:t>Kabisch</a:t>
            </a:r>
            <a:r>
              <a:rPr lang="en-GB" dirty="0"/>
              <a:t> and </a:t>
            </a:r>
            <a:r>
              <a:rPr lang="en-GB" dirty="0" err="1"/>
              <a:t>Haase</a:t>
            </a:r>
            <a:r>
              <a:rPr lang="en-GB" dirty="0"/>
              <a:t>, 2016; </a:t>
            </a:r>
            <a:r>
              <a:rPr lang="en-GB" dirty="0" err="1"/>
              <a:t>Eavns</a:t>
            </a:r>
            <a:r>
              <a:rPr lang="en-GB" dirty="0"/>
              <a:t>, </a:t>
            </a:r>
            <a:r>
              <a:rPr lang="en-GB" dirty="0" err="1"/>
              <a:t>Joas</a:t>
            </a:r>
            <a:r>
              <a:rPr lang="en-GB" dirty="0"/>
              <a:t> and </a:t>
            </a:r>
            <a:r>
              <a:rPr lang="en-GB" dirty="0" err="1"/>
              <a:t>Sundback</a:t>
            </a:r>
            <a:r>
              <a:rPr lang="en-GB" dirty="0"/>
              <a:t>, 2015; de Groot et al 2010; </a:t>
            </a:r>
            <a:r>
              <a:rPr lang="en-GB" dirty="0" err="1"/>
              <a:t>Wolsink</a:t>
            </a:r>
            <a:r>
              <a:rPr lang="en-GB" dirty="0"/>
              <a:t>, 2016; NRW, 2016a; Swansea Council, 2019a, 2019b, 2019c)</a:t>
            </a:r>
          </a:p>
        </p:txBody>
      </p:sp>
      <p:sp>
        <p:nvSpPr>
          <p:cNvPr id="4" name="Slide Number Placeholder 3"/>
          <p:cNvSpPr>
            <a:spLocks noGrp="1"/>
          </p:cNvSpPr>
          <p:nvPr>
            <p:ph type="sldNum" sz="quarter" idx="5"/>
          </p:nvPr>
        </p:nvSpPr>
        <p:spPr/>
        <p:txBody>
          <a:bodyPr/>
          <a:lstStyle/>
          <a:p>
            <a:fld id="{26DE2FB3-E8BB-4FAA-8959-559F7DBF682A}" type="slidenum">
              <a:rPr lang="en-GB" smtClean="0"/>
              <a:t>13</a:t>
            </a:fld>
            <a:endParaRPr lang="en-GB"/>
          </a:p>
        </p:txBody>
      </p:sp>
    </p:spTree>
    <p:extLst>
      <p:ext uri="{BB962C8B-B14F-4D97-AF65-F5344CB8AC3E}">
        <p14:creationId xmlns:p14="http://schemas.microsoft.com/office/powerpoint/2010/main" val="1053051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Assist developers and the council in practical implementation of the GI design (Swansea Council, 2019c)</a:t>
            </a:r>
          </a:p>
          <a:p>
            <a:r>
              <a:rPr lang="en-GB" dirty="0"/>
              <a:t>It is successful in assessing dense urban areas and anticipating potential issues such as biodiversity decline, or flood risk potential. Assists in identifying areas for GI implementation in high risk areas (climate change).</a:t>
            </a:r>
          </a:p>
          <a:p>
            <a:r>
              <a:rPr lang="en-GB" dirty="0"/>
              <a:t>Seattle, Southampton, Singapore and Stockholm already using this technology, but it is still a developing tool and will continue to adapt</a:t>
            </a:r>
          </a:p>
        </p:txBody>
      </p:sp>
      <p:sp>
        <p:nvSpPr>
          <p:cNvPr id="4" name="Slide Number Placeholder 3"/>
          <p:cNvSpPr>
            <a:spLocks noGrp="1"/>
          </p:cNvSpPr>
          <p:nvPr>
            <p:ph type="sldNum" sz="quarter" idx="5"/>
          </p:nvPr>
        </p:nvSpPr>
        <p:spPr/>
        <p:txBody>
          <a:bodyPr/>
          <a:lstStyle/>
          <a:p>
            <a:fld id="{26DE2FB3-E8BB-4FAA-8959-559F7DBF682A}" type="slidenum">
              <a:rPr lang="en-GB" smtClean="0"/>
              <a:t>14</a:t>
            </a:fld>
            <a:endParaRPr lang="en-GB"/>
          </a:p>
        </p:txBody>
      </p:sp>
    </p:spTree>
    <p:extLst>
      <p:ext uri="{BB962C8B-B14F-4D97-AF65-F5344CB8AC3E}">
        <p14:creationId xmlns:p14="http://schemas.microsoft.com/office/powerpoint/2010/main" val="7976033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GI approach to be successful it must be effectively maintained to ensure its still efficiently functioning (Swansea Council, 2019b)</a:t>
            </a:r>
          </a:p>
          <a:p>
            <a:r>
              <a:rPr lang="en-GB" dirty="0"/>
              <a:t>Certain GI options require regular inspection for Health and Safety reasons, so they aren’t a danger to the public. It essential to establish pre installation who will be responsible to this.</a:t>
            </a:r>
          </a:p>
          <a:p>
            <a:r>
              <a:rPr lang="en-GB" dirty="0"/>
              <a:t>Swansea’s regeneration strategy highlights that building owners will be responsible for their own monitoring and maintenance with guidance and support from the council. </a:t>
            </a:r>
          </a:p>
          <a:p>
            <a:r>
              <a:rPr lang="en-GB" dirty="0"/>
              <a:t>Council will be monitoring progress every 5 years to assess and adjust best practice based on new emerging innovation and technology. </a:t>
            </a:r>
          </a:p>
          <a:p>
            <a:r>
              <a:rPr lang="en-GB" dirty="0"/>
              <a:t>Community engagement is essential to community led and run projects such as allotments (de Groot et al, 2010; Evans, </a:t>
            </a:r>
            <a:r>
              <a:rPr lang="en-GB" dirty="0" err="1"/>
              <a:t>Joas</a:t>
            </a:r>
            <a:r>
              <a:rPr lang="en-GB" dirty="0"/>
              <a:t> and Sunback, </a:t>
            </a:r>
            <a:r>
              <a:rPr lang="en-GB" dirty="0" err="1"/>
              <a:t>Haaland</a:t>
            </a:r>
            <a:r>
              <a:rPr lang="en-GB" dirty="0"/>
              <a:t> and Bosch, 2015; </a:t>
            </a:r>
            <a:r>
              <a:rPr lang="en-GB" dirty="0" err="1"/>
              <a:t>Haase</a:t>
            </a:r>
            <a:r>
              <a:rPr lang="en-GB" dirty="0"/>
              <a:t> et al 2017; 2015; Leigh et al 2016’ Swansea Council, 2019a, 2019b).  </a:t>
            </a:r>
          </a:p>
        </p:txBody>
      </p:sp>
      <p:sp>
        <p:nvSpPr>
          <p:cNvPr id="4" name="Slide Number Placeholder 3"/>
          <p:cNvSpPr>
            <a:spLocks noGrp="1"/>
          </p:cNvSpPr>
          <p:nvPr>
            <p:ph type="sldNum" sz="quarter" idx="5"/>
          </p:nvPr>
        </p:nvSpPr>
        <p:spPr/>
        <p:txBody>
          <a:bodyPr/>
          <a:lstStyle/>
          <a:p>
            <a:fld id="{26DE2FB3-E8BB-4FAA-8959-559F7DBF682A}" type="slidenum">
              <a:rPr lang="en-GB" smtClean="0"/>
              <a:t>15</a:t>
            </a:fld>
            <a:endParaRPr lang="en-GB"/>
          </a:p>
        </p:txBody>
      </p:sp>
    </p:spTree>
    <p:extLst>
      <p:ext uri="{BB962C8B-B14F-4D97-AF65-F5344CB8AC3E}">
        <p14:creationId xmlns:p14="http://schemas.microsoft.com/office/powerpoint/2010/main" val="511981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9E5AA-78C2-4B69-B14D-31AC1D4B43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C42D73-9A7E-4BA2-95B1-C4568CFB58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2FF0E8-9BCD-4501-BFA9-6529057CC3DB}"/>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5" name="Footer Placeholder 4">
            <a:extLst>
              <a:ext uri="{FF2B5EF4-FFF2-40B4-BE49-F238E27FC236}">
                <a16:creationId xmlns:a16="http://schemas.microsoft.com/office/drawing/2014/main" id="{021471E7-DF61-449A-AC7A-4A76AD644D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86AAD1-C60C-46A3-9E6F-50CC7296864C}"/>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2096009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463F-5438-45D5-95D5-051FB4E795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5773A1-8791-4F58-8015-BB6EDFC4AB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4AD5A-7E20-4BF2-B8B6-BEFF2FC41B77}"/>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5" name="Footer Placeholder 4">
            <a:extLst>
              <a:ext uri="{FF2B5EF4-FFF2-40B4-BE49-F238E27FC236}">
                <a16:creationId xmlns:a16="http://schemas.microsoft.com/office/drawing/2014/main" id="{8D54EDF7-5013-4932-B6B1-E2A3B04F50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A230EE-938B-413B-89A5-81C85280DE5C}"/>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3204133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297F4-33A8-4A49-BB85-3CCF2C2EC4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457358-C5C7-448D-A7D2-E987D77D72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2DA907-8C68-4749-8385-524C3413D47C}"/>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5" name="Footer Placeholder 4">
            <a:extLst>
              <a:ext uri="{FF2B5EF4-FFF2-40B4-BE49-F238E27FC236}">
                <a16:creationId xmlns:a16="http://schemas.microsoft.com/office/drawing/2014/main" id="{7620E7A7-24EC-44C1-A150-B5FFA79880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BBC2D1-659E-48DF-8276-ED91CDA62C35}"/>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3173185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73844-C803-4108-9DBB-0F3B07D386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3E921E-1EC6-44F3-8F26-BB7C980BD1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8336C1-C0E0-4298-8244-ED8150F400C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1463D3-1FAC-4B60-B421-4071B204251E}"/>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6" name="Footer Placeholder 5">
            <a:extLst>
              <a:ext uri="{FF2B5EF4-FFF2-40B4-BE49-F238E27FC236}">
                <a16:creationId xmlns:a16="http://schemas.microsoft.com/office/drawing/2014/main" id="{07CC2BCD-8473-4A8F-AC0F-7D891F4ECA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E9850D-1E72-4BC0-A461-F1305E377172}"/>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1228785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82C3D-B3C3-4E11-ADCE-FFF3F10540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8260FF-8B1A-45EC-BB34-2B60B9095D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73B280-7F90-48AF-A323-9CD5FF87FB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C36A42-8B9B-461D-8EDE-01A2AD23BE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A4D0A5-39BE-4600-8FE3-759F6A928B6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24EA0F-CB13-4957-9A4C-4CAA49A371FD}"/>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8" name="Footer Placeholder 7">
            <a:extLst>
              <a:ext uri="{FF2B5EF4-FFF2-40B4-BE49-F238E27FC236}">
                <a16:creationId xmlns:a16="http://schemas.microsoft.com/office/drawing/2014/main" id="{6E4D0C5B-EFA9-474B-8D33-673F967D98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6BAFB2-D204-4787-9494-CA69FC7705F0}"/>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4040934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8C65C-D291-4BC9-BE0F-CF46BB2C5E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D723FC-BA7A-4DA8-8B6F-097FD911A191}"/>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4" name="Footer Placeholder 3">
            <a:extLst>
              <a:ext uri="{FF2B5EF4-FFF2-40B4-BE49-F238E27FC236}">
                <a16:creationId xmlns:a16="http://schemas.microsoft.com/office/drawing/2014/main" id="{34A629F8-CDBF-4671-A54B-D33DEEE649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E6C79A-FDEA-4A27-B952-B29F0EE732E4}"/>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2654481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F05A12-E533-4312-BCC4-F6BBD746ECD0}"/>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3" name="Footer Placeholder 2">
            <a:extLst>
              <a:ext uri="{FF2B5EF4-FFF2-40B4-BE49-F238E27FC236}">
                <a16:creationId xmlns:a16="http://schemas.microsoft.com/office/drawing/2014/main" id="{38965A90-2B40-4488-9ECE-73B4E013CD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CEB1F9-3001-4FB0-A01D-75390D9F550B}"/>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2872865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E2391-76E5-4203-AED9-E4A95E0EBB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5FFB94-29DC-4A64-AFCC-501B54CC92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6CD8FA-74B0-4526-9981-0783EF427C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791F43-1414-49BF-B837-BCDA0C78F6EF}"/>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6" name="Footer Placeholder 5">
            <a:extLst>
              <a:ext uri="{FF2B5EF4-FFF2-40B4-BE49-F238E27FC236}">
                <a16:creationId xmlns:a16="http://schemas.microsoft.com/office/drawing/2014/main" id="{1C568A96-1AAC-4E2A-BBB3-84ED52A8E1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F249D0-016B-471E-9E06-03CC4B139913}"/>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1834079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BF625-6C04-4664-BA74-F6F719713B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6B094A-1E25-46BB-99F5-CAAA6C1445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9CF916-FDF8-46AA-B6D2-673B4FE109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A99FF1-5242-4876-83FC-C5B19A8FACCE}"/>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6" name="Footer Placeholder 5">
            <a:extLst>
              <a:ext uri="{FF2B5EF4-FFF2-40B4-BE49-F238E27FC236}">
                <a16:creationId xmlns:a16="http://schemas.microsoft.com/office/drawing/2014/main" id="{3874B2CC-1F46-472F-9258-D6CC9117EB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E5DE0E-08CA-4BDD-A07D-BFFA123E3F9C}"/>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3149062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5F710-C0C8-4246-9F25-76B4FF525A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6C93B0-1F1B-4823-97CC-9762AD46EB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679337-A107-4B90-992E-D04451572B1D}"/>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5" name="Footer Placeholder 4">
            <a:extLst>
              <a:ext uri="{FF2B5EF4-FFF2-40B4-BE49-F238E27FC236}">
                <a16:creationId xmlns:a16="http://schemas.microsoft.com/office/drawing/2014/main" id="{780A1FB7-3C46-4C66-A23D-9AA2C16B37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9B72EB-DA1C-4017-B484-3772C0EDBEDF}"/>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278833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2EB48D-72DE-4494-858F-81E3E79E77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A3311A-CA9C-42F8-BCCC-AAFC983E53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EB3801-9C4D-417D-AC9E-9263BB47F22A}"/>
              </a:ext>
            </a:extLst>
          </p:cNvPr>
          <p:cNvSpPr>
            <a:spLocks noGrp="1"/>
          </p:cNvSpPr>
          <p:nvPr>
            <p:ph type="dt" sz="half" idx="10"/>
          </p:nvPr>
        </p:nvSpPr>
        <p:spPr/>
        <p:txBody>
          <a:bodyPr/>
          <a:lstStyle/>
          <a:p>
            <a:fld id="{818609BD-76AD-478E-87AE-9C5F2819B26F}" type="datetimeFigureOut">
              <a:rPr lang="en-GB" smtClean="0"/>
              <a:t>29/04/2020</a:t>
            </a:fld>
            <a:endParaRPr lang="en-GB"/>
          </a:p>
        </p:txBody>
      </p:sp>
      <p:sp>
        <p:nvSpPr>
          <p:cNvPr id="5" name="Footer Placeholder 4">
            <a:extLst>
              <a:ext uri="{FF2B5EF4-FFF2-40B4-BE49-F238E27FC236}">
                <a16:creationId xmlns:a16="http://schemas.microsoft.com/office/drawing/2014/main" id="{49DA47FF-596A-4F14-B46A-453FFEC0B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A94EEE-92CE-4504-BD37-4AFD041B5F94}"/>
              </a:ext>
            </a:extLst>
          </p:cNvPr>
          <p:cNvSpPr>
            <a:spLocks noGrp="1"/>
          </p:cNvSpPr>
          <p:nvPr>
            <p:ph type="sldNum" sz="quarter" idx="12"/>
          </p:nvPr>
        </p:nvSpPr>
        <p:spPr/>
        <p:txBody>
          <a:bodyPr/>
          <a:lstStyle/>
          <a:p>
            <a:fld id="{D72C42D1-377A-4503-9AAA-B366D1319B53}" type="slidenum">
              <a:rPr lang="en-GB" smtClean="0"/>
              <a:t>‹#›</a:t>
            </a:fld>
            <a:endParaRPr lang="en-GB"/>
          </a:p>
        </p:txBody>
      </p:sp>
    </p:spTree>
    <p:extLst>
      <p:ext uri="{BB962C8B-B14F-4D97-AF65-F5344CB8AC3E}">
        <p14:creationId xmlns:p14="http://schemas.microsoft.com/office/powerpoint/2010/main" val="1184321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3D6CD-230F-47EF-BCE7-941419DA15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8B3135-DCF6-4726-96B0-A574B7B7DC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69CA1F-3FAB-49E0-8E94-FADA4C89F4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8609BD-76AD-478E-87AE-9C5F2819B26F}" type="datetimeFigureOut">
              <a:rPr lang="en-GB" smtClean="0"/>
              <a:t>29/04/2020</a:t>
            </a:fld>
            <a:endParaRPr lang="en-GB"/>
          </a:p>
        </p:txBody>
      </p:sp>
      <p:sp>
        <p:nvSpPr>
          <p:cNvPr id="5" name="Footer Placeholder 4">
            <a:extLst>
              <a:ext uri="{FF2B5EF4-FFF2-40B4-BE49-F238E27FC236}">
                <a16:creationId xmlns:a16="http://schemas.microsoft.com/office/drawing/2014/main" id="{BE26815D-32DF-4F17-B185-401C43B4E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D3B140-6245-4ED7-A77E-ABE7B11D74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2C42D1-377A-4503-9AAA-B366D1319B53}" type="slidenum">
              <a:rPr lang="en-GB" smtClean="0"/>
              <a:t>‹#›</a:t>
            </a:fld>
            <a:endParaRPr lang="en-GB"/>
          </a:p>
        </p:txBody>
      </p:sp>
    </p:spTree>
    <p:extLst>
      <p:ext uri="{BB962C8B-B14F-4D97-AF65-F5344CB8AC3E}">
        <p14:creationId xmlns:p14="http://schemas.microsoft.com/office/powerpoint/2010/main" val="1485319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view from the top of a hill&#10;&#10;Description automatically generated">
            <a:extLst>
              <a:ext uri="{FF2B5EF4-FFF2-40B4-BE49-F238E27FC236}">
                <a16:creationId xmlns:a16="http://schemas.microsoft.com/office/drawing/2014/main" id="{873BB4CC-E886-4DD8-A208-771C27EB566B}"/>
              </a:ext>
            </a:extLst>
          </p:cNvPr>
          <p:cNvPicPr>
            <a:picLocks noChangeAspect="1"/>
          </p:cNvPicPr>
          <p:nvPr/>
        </p:nvPicPr>
        <p:blipFill rotWithShape="1">
          <a:blip r:embed="rId3">
            <a:extLst>
              <a:ext uri="{28A0092B-C50C-407E-A947-70E740481C1C}">
                <a14:useLocalDpi xmlns:a14="http://schemas.microsoft.com/office/drawing/2010/main" val="0"/>
              </a:ext>
            </a:extLst>
          </a:blip>
          <a:srcRect b="13763"/>
          <a:stretch/>
        </p:blipFill>
        <p:spPr>
          <a:xfrm>
            <a:off x="0" y="-984290"/>
            <a:ext cx="12192000" cy="7037414"/>
          </a:xfrm>
          <a:prstGeom prst="rect">
            <a:avLst/>
          </a:prstGeom>
        </p:spPr>
      </p:pic>
      <p:pic>
        <p:nvPicPr>
          <p:cNvPr id="7" name="Picture 2">
            <a:extLst>
              <a:ext uri="{FF2B5EF4-FFF2-40B4-BE49-F238E27FC236}">
                <a16:creationId xmlns:a16="http://schemas.microsoft.com/office/drawing/2014/main" id="{A1C7B5D4-80E4-40A1-8ADD-E40DB003FA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266" y="57150"/>
            <a:ext cx="1721931" cy="680270"/>
          </a:xfrm>
          <a:prstGeom prst="rect">
            <a:avLst/>
          </a:prstGeom>
          <a:solidFill>
            <a:schemeClr val="bg1"/>
          </a:solidFill>
        </p:spPr>
      </p:pic>
      <p:sp>
        <p:nvSpPr>
          <p:cNvPr id="19" name="Subtitle 2">
            <a:extLst>
              <a:ext uri="{FF2B5EF4-FFF2-40B4-BE49-F238E27FC236}">
                <a16:creationId xmlns:a16="http://schemas.microsoft.com/office/drawing/2014/main" id="{91308433-5356-469F-92C2-097FDE229B44}"/>
              </a:ext>
            </a:extLst>
          </p:cNvPr>
          <p:cNvSpPr txBox="1">
            <a:spLocks/>
          </p:cNvSpPr>
          <p:nvPr/>
        </p:nvSpPr>
        <p:spPr>
          <a:xfrm>
            <a:off x="7534354" y="6109236"/>
            <a:ext cx="4173893" cy="748764"/>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dirty="0"/>
              <a:t>ACBC7009</a:t>
            </a:r>
          </a:p>
          <a:p>
            <a:r>
              <a:rPr lang="en-GB" sz="2000" dirty="0"/>
              <a:t>1805491</a:t>
            </a:r>
          </a:p>
        </p:txBody>
      </p:sp>
      <p:sp>
        <p:nvSpPr>
          <p:cNvPr id="3" name="Subtitle 2">
            <a:extLst>
              <a:ext uri="{FF2B5EF4-FFF2-40B4-BE49-F238E27FC236}">
                <a16:creationId xmlns:a16="http://schemas.microsoft.com/office/drawing/2014/main" id="{E16F703E-CD17-4033-BA7D-4F8D4ADFF0FD}"/>
              </a:ext>
            </a:extLst>
          </p:cNvPr>
          <p:cNvSpPr>
            <a:spLocks noGrp="1"/>
          </p:cNvSpPr>
          <p:nvPr>
            <p:ph type="subTitle" idx="1"/>
          </p:nvPr>
        </p:nvSpPr>
        <p:spPr>
          <a:xfrm>
            <a:off x="-2234046" y="6221461"/>
            <a:ext cx="12832773" cy="680270"/>
          </a:xfrm>
          <a:noFill/>
        </p:spPr>
        <p:txBody>
          <a:bodyPr>
            <a:normAutofit/>
          </a:bodyPr>
          <a:lstStyle/>
          <a:p>
            <a:r>
              <a:rPr lang="en-GB" sz="2800" dirty="0"/>
              <a:t>Green Space in Urban Cities: Swansea Case Study</a:t>
            </a:r>
          </a:p>
          <a:p>
            <a:endParaRPr lang="en-GB" sz="2800" dirty="0"/>
          </a:p>
        </p:txBody>
      </p:sp>
      <p:sp>
        <p:nvSpPr>
          <p:cNvPr id="23" name="Rectangle 22">
            <a:extLst>
              <a:ext uri="{FF2B5EF4-FFF2-40B4-BE49-F238E27FC236}">
                <a16:creationId xmlns:a16="http://schemas.microsoft.com/office/drawing/2014/main" id="{99A6D230-243D-412A-BB4A-A202A4D6B3B3}"/>
              </a:ext>
            </a:extLst>
          </p:cNvPr>
          <p:cNvSpPr/>
          <p:nvPr/>
        </p:nvSpPr>
        <p:spPr>
          <a:xfrm>
            <a:off x="11036302" y="5767212"/>
            <a:ext cx="1206498" cy="307777"/>
          </a:xfrm>
          <a:prstGeom prst="rect">
            <a:avLst/>
          </a:prstGeom>
          <a:solidFill>
            <a:schemeClr val="bg1">
              <a:alpha val="78000"/>
            </a:schemeClr>
          </a:solidFill>
        </p:spPr>
        <p:txBody>
          <a:bodyPr wrap="square">
            <a:spAutoFit/>
          </a:bodyPr>
          <a:lstStyle/>
          <a:p>
            <a:pPr algn="ctr"/>
            <a:r>
              <a:rPr lang="en-GB" sz="1400" dirty="0"/>
              <a:t>(Jones, 2016 )</a:t>
            </a:r>
          </a:p>
        </p:txBody>
      </p:sp>
    </p:spTree>
    <p:extLst>
      <p:ext uri="{BB962C8B-B14F-4D97-AF65-F5344CB8AC3E}">
        <p14:creationId xmlns:p14="http://schemas.microsoft.com/office/powerpoint/2010/main" val="2636214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038BC-9DE6-418A-BBAF-A9AD95627993}"/>
              </a:ext>
            </a:extLst>
          </p:cNvPr>
          <p:cNvSpPr>
            <a:spLocks noGrp="1"/>
          </p:cNvSpPr>
          <p:nvPr>
            <p:ph type="title"/>
          </p:nvPr>
        </p:nvSpPr>
        <p:spPr>
          <a:xfrm>
            <a:off x="482601" y="422096"/>
            <a:ext cx="5120114" cy="1692794"/>
          </a:xfrm>
        </p:spPr>
        <p:txBody>
          <a:bodyPr>
            <a:normAutofit/>
          </a:bodyPr>
          <a:lstStyle/>
          <a:p>
            <a:r>
              <a:rPr lang="en-GB" sz="6000" dirty="0"/>
              <a:t>Methodology</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5" name="Picture 4" descr="A view from the top of a hill&#10;&#10;Description automatically generated">
            <a:extLst>
              <a:ext uri="{FF2B5EF4-FFF2-40B4-BE49-F238E27FC236}">
                <a16:creationId xmlns:a16="http://schemas.microsoft.com/office/drawing/2014/main" id="{4010FA0B-C256-40B7-B1AD-B9EF8684A017}"/>
              </a:ext>
            </a:extLst>
          </p:cNvPr>
          <p:cNvPicPr>
            <a:picLocks noChangeAspect="1"/>
          </p:cNvPicPr>
          <p:nvPr/>
        </p:nvPicPr>
        <p:blipFill rotWithShape="1">
          <a:blip r:embed="rId2">
            <a:extLst>
              <a:ext uri="{28A0092B-C50C-407E-A947-70E740481C1C}">
                <a14:useLocalDpi xmlns:a14="http://schemas.microsoft.com/office/drawing/2010/main" val="0"/>
              </a:ext>
            </a:extLst>
          </a:blip>
          <a:srcRect l="12857" r="25467" b="2"/>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6" name="Rectangle 5">
            <a:extLst>
              <a:ext uri="{FF2B5EF4-FFF2-40B4-BE49-F238E27FC236}">
                <a16:creationId xmlns:a16="http://schemas.microsoft.com/office/drawing/2014/main" id="{8BC96839-65CD-4E45-BBC6-60A68E38E2C7}"/>
              </a:ext>
            </a:extLst>
          </p:cNvPr>
          <p:cNvSpPr/>
          <p:nvPr/>
        </p:nvSpPr>
        <p:spPr>
          <a:xfrm>
            <a:off x="342900" y="2209800"/>
            <a:ext cx="5120114" cy="2027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ABDABC79-0E52-489C-A1C4-D364EC01AD23}"/>
              </a:ext>
            </a:extLst>
          </p:cNvPr>
          <p:cNvCxnSpPr/>
          <p:nvPr/>
        </p:nvCxnSpPr>
        <p:spPr>
          <a:xfrm>
            <a:off x="482601" y="1905000"/>
            <a:ext cx="4744719"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A5613A-D1AF-4C72-B5DC-3360BEB601C5}"/>
              </a:ext>
            </a:extLst>
          </p:cNvPr>
          <p:cNvSpPr>
            <a:spLocks noGrp="1"/>
          </p:cNvSpPr>
          <p:nvPr>
            <p:ph idx="1"/>
          </p:nvPr>
        </p:nvSpPr>
        <p:spPr>
          <a:xfrm>
            <a:off x="342900" y="2209800"/>
            <a:ext cx="5854700" cy="4371867"/>
          </a:xfrm>
        </p:spPr>
        <p:txBody>
          <a:bodyPr>
            <a:normAutofit fontScale="92500"/>
          </a:bodyPr>
          <a:lstStyle/>
          <a:p>
            <a:r>
              <a:rPr lang="en-GB" sz="2400" dirty="0"/>
              <a:t>Look at the provision of Green Space in cities</a:t>
            </a:r>
          </a:p>
          <a:p>
            <a:r>
              <a:rPr lang="en-GB" sz="2400" dirty="0"/>
              <a:t>Techniques used</a:t>
            </a:r>
          </a:p>
          <a:p>
            <a:r>
              <a:rPr lang="en-GB" sz="2400" dirty="0"/>
              <a:t>How Green Space provision relates to national and international commitments</a:t>
            </a:r>
          </a:p>
          <a:p>
            <a:r>
              <a:rPr lang="en-GB" sz="2400" dirty="0"/>
              <a:t>Swansea is used at a case study &amp; compared to case study/literature/theory to determine if their Green Infrastructure (GI) approach is suitable</a:t>
            </a:r>
          </a:p>
          <a:p>
            <a:r>
              <a:rPr lang="en-GB" sz="2400" dirty="0"/>
              <a:t>Resources: online articles/journals, newspaper articles, books, governmental and non-governmental organisations, scientific papers and university institutions</a:t>
            </a:r>
          </a:p>
        </p:txBody>
      </p:sp>
      <p:sp>
        <p:nvSpPr>
          <p:cNvPr id="9" name="Rectangle 8">
            <a:extLst>
              <a:ext uri="{FF2B5EF4-FFF2-40B4-BE49-F238E27FC236}">
                <a16:creationId xmlns:a16="http://schemas.microsoft.com/office/drawing/2014/main" id="{D7FD52D8-8062-4685-93B9-0C8874FAA548}"/>
              </a:ext>
            </a:extLst>
          </p:cNvPr>
          <p:cNvSpPr/>
          <p:nvPr/>
        </p:nvSpPr>
        <p:spPr>
          <a:xfrm>
            <a:off x="11061700" y="6565603"/>
            <a:ext cx="1206498" cy="307777"/>
          </a:xfrm>
          <a:prstGeom prst="rect">
            <a:avLst/>
          </a:prstGeom>
          <a:solidFill>
            <a:schemeClr val="bg1">
              <a:alpha val="78000"/>
            </a:schemeClr>
          </a:solidFill>
        </p:spPr>
        <p:txBody>
          <a:bodyPr wrap="square">
            <a:spAutoFit/>
          </a:bodyPr>
          <a:lstStyle/>
          <a:p>
            <a:pPr algn="ctr"/>
            <a:r>
              <a:rPr lang="en-GB" sz="1400" dirty="0"/>
              <a:t>(Jones, 2016 )</a:t>
            </a:r>
          </a:p>
        </p:txBody>
      </p:sp>
    </p:spTree>
    <p:extLst>
      <p:ext uri="{BB962C8B-B14F-4D97-AF65-F5344CB8AC3E}">
        <p14:creationId xmlns:p14="http://schemas.microsoft.com/office/powerpoint/2010/main" val="448948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13D1C-F578-4019-BFBF-1B9B3798DEFC}"/>
              </a:ext>
            </a:extLst>
          </p:cNvPr>
          <p:cNvSpPr>
            <a:spLocks noGrp="1"/>
          </p:cNvSpPr>
          <p:nvPr>
            <p:ph type="title"/>
          </p:nvPr>
        </p:nvSpPr>
        <p:spPr>
          <a:xfrm>
            <a:off x="3861836" y="353282"/>
            <a:ext cx="8050763" cy="1325563"/>
          </a:xfrm>
        </p:spPr>
        <p:txBody>
          <a:bodyPr/>
          <a:lstStyle/>
          <a:p>
            <a:r>
              <a:rPr lang="en-GB" b="1" dirty="0"/>
              <a:t>Urban Green Space:</a:t>
            </a:r>
            <a:r>
              <a:rPr lang="en-GB" dirty="0"/>
              <a:t> </a:t>
            </a:r>
            <a:br>
              <a:rPr lang="en-GB" dirty="0"/>
            </a:br>
            <a:r>
              <a:rPr lang="en-GB" dirty="0"/>
              <a:t>Soil, Water &amp; Vegetation</a:t>
            </a:r>
          </a:p>
        </p:txBody>
      </p:sp>
      <p:sp>
        <p:nvSpPr>
          <p:cNvPr id="3" name="Content Placeholder 2">
            <a:extLst>
              <a:ext uri="{FF2B5EF4-FFF2-40B4-BE49-F238E27FC236}">
                <a16:creationId xmlns:a16="http://schemas.microsoft.com/office/drawing/2014/main" id="{1AA2C885-DEA7-463A-A803-07190F32629F}"/>
              </a:ext>
            </a:extLst>
          </p:cNvPr>
          <p:cNvSpPr>
            <a:spLocks noGrp="1"/>
          </p:cNvSpPr>
          <p:nvPr>
            <p:ph idx="1"/>
          </p:nvPr>
        </p:nvSpPr>
        <p:spPr>
          <a:xfrm>
            <a:off x="3861836" y="2411285"/>
            <a:ext cx="2714017" cy="3108543"/>
          </a:xfrm>
        </p:spPr>
        <p:txBody>
          <a:bodyPr/>
          <a:lstStyle/>
          <a:p>
            <a:r>
              <a:rPr lang="en-GB" dirty="0"/>
              <a:t>Parks</a:t>
            </a:r>
          </a:p>
          <a:p>
            <a:r>
              <a:rPr lang="en-GB" dirty="0"/>
              <a:t>Woodlands</a:t>
            </a:r>
          </a:p>
          <a:p>
            <a:r>
              <a:rPr lang="en-GB" dirty="0"/>
              <a:t>Gardens</a:t>
            </a:r>
          </a:p>
          <a:p>
            <a:r>
              <a:rPr lang="en-GB" dirty="0"/>
              <a:t>Street trees</a:t>
            </a:r>
          </a:p>
          <a:p>
            <a:r>
              <a:rPr lang="en-GB" dirty="0"/>
              <a:t>Green walls</a:t>
            </a:r>
          </a:p>
          <a:p>
            <a:r>
              <a:rPr lang="en-GB" dirty="0"/>
              <a:t>Green roofs</a:t>
            </a:r>
          </a:p>
        </p:txBody>
      </p:sp>
      <p:sp>
        <p:nvSpPr>
          <p:cNvPr id="4" name="Content Placeholder 2">
            <a:extLst>
              <a:ext uri="{FF2B5EF4-FFF2-40B4-BE49-F238E27FC236}">
                <a16:creationId xmlns:a16="http://schemas.microsoft.com/office/drawing/2014/main" id="{10AEDE2B-8A5C-4765-B9EC-2B80FFABE004}"/>
              </a:ext>
            </a:extLst>
          </p:cNvPr>
          <p:cNvSpPr txBox="1">
            <a:spLocks/>
          </p:cNvSpPr>
          <p:nvPr/>
        </p:nvSpPr>
        <p:spPr>
          <a:xfrm>
            <a:off x="4848226" y="1825625"/>
            <a:ext cx="52578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A708014F-8262-4A94-8D6D-6F0ED6DD2076}"/>
              </a:ext>
            </a:extLst>
          </p:cNvPr>
          <p:cNvPicPr>
            <a:picLocks noChangeAspect="1"/>
          </p:cNvPicPr>
          <p:nvPr/>
        </p:nvPicPr>
        <p:blipFill>
          <a:blip r:embed="rId3"/>
          <a:stretch>
            <a:fillRect/>
          </a:stretch>
        </p:blipFill>
        <p:spPr>
          <a:xfrm>
            <a:off x="-30481" y="2284470"/>
            <a:ext cx="2753793" cy="2319814"/>
          </a:xfrm>
          <a:prstGeom prst="rect">
            <a:avLst/>
          </a:prstGeom>
        </p:spPr>
      </p:pic>
      <p:sp>
        <p:nvSpPr>
          <p:cNvPr id="6" name="Rectangle 5">
            <a:extLst>
              <a:ext uri="{FF2B5EF4-FFF2-40B4-BE49-F238E27FC236}">
                <a16:creationId xmlns:a16="http://schemas.microsoft.com/office/drawing/2014/main" id="{9337C7CE-81C5-41F6-BB9D-5DA8851C4D8D}"/>
              </a:ext>
            </a:extLst>
          </p:cNvPr>
          <p:cNvSpPr/>
          <p:nvPr/>
        </p:nvSpPr>
        <p:spPr>
          <a:xfrm>
            <a:off x="6575853" y="2411285"/>
            <a:ext cx="2574064" cy="3108543"/>
          </a:xfrm>
          <a:prstGeom prst="rect">
            <a:avLst/>
          </a:prstGeom>
        </p:spPr>
        <p:txBody>
          <a:bodyPr wrap="square">
            <a:spAutoFit/>
          </a:bodyPr>
          <a:lstStyle/>
          <a:p>
            <a:pPr marL="457200" indent="-457200">
              <a:buFont typeface="Arial" panose="020B0604020202020204" pitchFamily="34" charset="0"/>
              <a:buChar char="•"/>
            </a:pPr>
            <a:r>
              <a:rPr lang="en-GB" sz="2800" dirty="0"/>
              <a:t>Grass verges</a:t>
            </a:r>
          </a:p>
          <a:p>
            <a:pPr marL="457200" indent="-457200">
              <a:buFont typeface="Arial" panose="020B0604020202020204" pitchFamily="34" charset="0"/>
              <a:buChar char="•"/>
            </a:pPr>
            <a:r>
              <a:rPr lang="en-GB" sz="2800" dirty="0"/>
              <a:t>Allotments</a:t>
            </a:r>
          </a:p>
          <a:p>
            <a:pPr marL="457200" indent="-457200">
              <a:buFont typeface="Arial" panose="020B0604020202020204" pitchFamily="34" charset="0"/>
              <a:buChar char="•"/>
            </a:pPr>
            <a:r>
              <a:rPr lang="en-GB" sz="2800" dirty="0"/>
              <a:t>Beaches</a:t>
            </a:r>
          </a:p>
          <a:p>
            <a:pPr marL="457200" indent="-457200">
              <a:buFont typeface="Arial" panose="020B0604020202020204" pitchFamily="34" charset="0"/>
              <a:buChar char="•"/>
            </a:pPr>
            <a:r>
              <a:rPr lang="en-GB" sz="2800" dirty="0"/>
              <a:t>Bay </a:t>
            </a:r>
          </a:p>
          <a:p>
            <a:pPr marL="457200" indent="-457200">
              <a:buFont typeface="Arial" panose="020B0604020202020204" pitchFamily="34" charset="0"/>
              <a:buChar char="•"/>
            </a:pPr>
            <a:r>
              <a:rPr lang="en-GB" sz="2800" dirty="0"/>
              <a:t>Rain gardens</a:t>
            </a:r>
          </a:p>
          <a:p>
            <a:pPr marL="457200" indent="-457200">
              <a:buFont typeface="Arial" panose="020B0604020202020204" pitchFamily="34" charset="0"/>
              <a:buChar char="•"/>
            </a:pPr>
            <a:r>
              <a:rPr lang="en-GB" sz="2800" dirty="0"/>
              <a:t>Roof terrace</a:t>
            </a:r>
          </a:p>
          <a:p>
            <a:pPr marL="457200" indent="-457200">
              <a:buFont typeface="Arial" panose="020B0604020202020204" pitchFamily="34" charset="0"/>
              <a:buChar char="•"/>
            </a:pPr>
            <a:endParaRPr lang="en-GB" sz="2800" dirty="0"/>
          </a:p>
        </p:txBody>
      </p:sp>
      <p:pic>
        <p:nvPicPr>
          <p:cNvPr id="7" name="Picture 6">
            <a:extLst>
              <a:ext uri="{FF2B5EF4-FFF2-40B4-BE49-F238E27FC236}">
                <a16:creationId xmlns:a16="http://schemas.microsoft.com/office/drawing/2014/main" id="{E3BD5FD3-DF9F-4E37-B3B7-C748C5BB3020}"/>
              </a:ext>
            </a:extLst>
          </p:cNvPr>
          <p:cNvPicPr>
            <a:picLocks noChangeAspect="1"/>
          </p:cNvPicPr>
          <p:nvPr/>
        </p:nvPicPr>
        <p:blipFill>
          <a:blip r:embed="rId4"/>
          <a:stretch>
            <a:fillRect/>
          </a:stretch>
        </p:blipFill>
        <p:spPr>
          <a:xfrm>
            <a:off x="-9547" y="0"/>
            <a:ext cx="2719607" cy="2284470"/>
          </a:xfrm>
          <a:prstGeom prst="rect">
            <a:avLst/>
          </a:prstGeom>
        </p:spPr>
      </p:pic>
      <p:pic>
        <p:nvPicPr>
          <p:cNvPr id="8" name="Picture 7">
            <a:extLst>
              <a:ext uri="{FF2B5EF4-FFF2-40B4-BE49-F238E27FC236}">
                <a16:creationId xmlns:a16="http://schemas.microsoft.com/office/drawing/2014/main" id="{045CBD7D-CA7A-408F-B92D-A3630698B547}"/>
              </a:ext>
            </a:extLst>
          </p:cNvPr>
          <p:cNvPicPr>
            <a:picLocks noChangeAspect="1"/>
          </p:cNvPicPr>
          <p:nvPr/>
        </p:nvPicPr>
        <p:blipFill rotWithShape="1">
          <a:blip r:embed="rId5"/>
          <a:srcRect t="1040"/>
          <a:stretch/>
        </p:blipFill>
        <p:spPr>
          <a:xfrm>
            <a:off x="0" y="4573530"/>
            <a:ext cx="2714017" cy="2284470"/>
          </a:xfrm>
          <a:prstGeom prst="rect">
            <a:avLst/>
          </a:prstGeom>
        </p:spPr>
      </p:pic>
      <p:sp>
        <p:nvSpPr>
          <p:cNvPr id="10" name="Rectangle 9">
            <a:extLst>
              <a:ext uri="{FF2B5EF4-FFF2-40B4-BE49-F238E27FC236}">
                <a16:creationId xmlns:a16="http://schemas.microsoft.com/office/drawing/2014/main" id="{E9E1AD80-D603-462F-94D7-13678DB55B61}"/>
              </a:ext>
            </a:extLst>
          </p:cNvPr>
          <p:cNvSpPr/>
          <p:nvPr/>
        </p:nvSpPr>
        <p:spPr>
          <a:xfrm>
            <a:off x="9771927" y="900892"/>
            <a:ext cx="2180272" cy="1938992"/>
          </a:xfrm>
          <a:prstGeom prst="rect">
            <a:avLst/>
          </a:prstGeom>
          <a:solidFill>
            <a:srgbClr val="FFFF99">
              <a:alpha val="69000"/>
            </a:srgbClr>
          </a:solidFill>
        </p:spPr>
        <p:txBody>
          <a:bodyPr wrap="square">
            <a:spAutoFit/>
          </a:bodyPr>
          <a:lstStyle/>
          <a:p>
            <a:pPr algn="ctr"/>
            <a:r>
              <a:rPr lang="en-GB" sz="2000" dirty="0"/>
              <a:t>Research into </a:t>
            </a:r>
            <a:r>
              <a:rPr lang="en-GB" sz="2000" b="1" dirty="0"/>
              <a:t>Ecosystem services </a:t>
            </a:r>
            <a:r>
              <a:rPr lang="en-GB" sz="2000" dirty="0"/>
              <a:t>is plentiful especially in relation to the built environment</a:t>
            </a:r>
            <a:endParaRPr lang="en-GB" dirty="0"/>
          </a:p>
        </p:txBody>
      </p:sp>
      <p:sp>
        <p:nvSpPr>
          <p:cNvPr id="12" name="Rectangle 11">
            <a:extLst>
              <a:ext uri="{FF2B5EF4-FFF2-40B4-BE49-F238E27FC236}">
                <a16:creationId xmlns:a16="http://schemas.microsoft.com/office/drawing/2014/main" id="{D0A91EDF-4892-4BE9-A2AA-89845C85DB2E}"/>
              </a:ext>
            </a:extLst>
          </p:cNvPr>
          <p:cNvSpPr/>
          <p:nvPr/>
        </p:nvSpPr>
        <p:spPr>
          <a:xfrm>
            <a:off x="9601200" y="3891173"/>
            <a:ext cx="2404022" cy="1938992"/>
          </a:xfrm>
          <a:prstGeom prst="rect">
            <a:avLst/>
          </a:prstGeom>
          <a:solidFill>
            <a:schemeClr val="accent6">
              <a:lumMod val="20000"/>
              <a:lumOff val="80000"/>
            </a:schemeClr>
          </a:solidFill>
        </p:spPr>
        <p:txBody>
          <a:bodyPr wrap="square">
            <a:spAutoFit/>
          </a:bodyPr>
          <a:lstStyle/>
          <a:p>
            <a:pPr algn="ctr"/>
            <a:r>
              <a:rPr lang="en-GB" sz="2000" dirty="0"/>
              <a:t>Health -</a:t>
            </a:r>
            <a:r>
              <a:rPr lang="en-GB" sz="2000" b="1" dirty="0"/>
              <a:t>85% of air pollution </a:t>
            </a:r>
            <a:r>
              <a:rPr lang="en-GB" sz="2000" dirty="0"/>
              <a:t>produced in/near parks can be filtered, &lt; respiratory related health problems </a:t>
            </a:r>
            <a:endParaRPr lang="en-GB" dirty="0"/>
          </a:p>
        </p:txBody>
      </p:sp>
      <p:sp>
        <p:nvSpPr>
          <p:cNvPr id="14" name="Rectangle 13">
            <a:extLst>
              <a:ext uri="{FF2B5EF4-FFF2-40B4-BE49-F238E27FC236}">
                <a16:creationId xmlns:a16="http://schemas.microsoft.com/office/drawing/2014/main" id="{69DB408C-36AF-4C4D-9B5E-3CB3B3D8411B}"/>
              </a:ext>
            </a:extLst>
          </p:cNvPr>
          <p:cNvSpPr/>
          <p:nvPr/>
        </p:nvSpPr>
        <p:spPr>
          <a:xfrm>
            <a:off x="9601199" y="2770702"/>
            <a:ext cx="2669751" cy="738664"/>
          </a:xfrm>
          <a:prstGeom prst="rect">
            <a:avLst/>
          </a:prstGeom>
        </p:spPr>
        <p:txBody>
          <a:bodyPr wrap="square">
            <a:spAutoFit/>
          </a:bodyPr>
          <a:lstStyle/>
          <a:p>
            <a:pPr algn="ctr"/>
            <a:r>
              <a:rPr lang="en-GB" sz="1400" dirty="0"/>
              <a:t>(de Groot </a:t>
            </a:r>
            <a:r>
              <a:rPr lang="en-GB" sz="1400" i="1" dirty="0"/>
              <a:t>et al</a:t>
            </a:r>
            <a:r>
              <a:rPr lang="en-GB" sz="1400" dirty="0"/>
              <a:t>, 2010; </a:t>
            </a:r>
          </a:p>
          <a:p>
            <a:pPr algn="ctr"/>
            <a:r>
              <a:rPr lang="en-GB" sz="1400" dirty="0"/>
              <a:t>Speak, </a:t>
            </a:r>
            <a:r>
              <a:rPr lang="en-GB" sz="1400" dirty="0" err="1"/>
              <a:t>Mitzgajski</a:t>
            </a:r>
            <a:r>
              <a:rPr lang="en-GB" sz="1400" dirty="0"/>
              <a:t> and </a:t>
            </a:r>
            <a:r>
              <a:rPr lang="en-GB" sz="1400" dirty="0" err="1"/>
              <a:t>Borysiak</a:t>
            </a:r>
            <a:r>
              <a:rPr lang="en-GB" sz="1400" dirty="0"/>
              <a:t>, 2015)</a:t>
            </a:r>
          </a:p>
        </p:txBody>
      </p:sp>
      <p:sp>
        <p:nvSpPr>
          <p:cNvPr id="16" name="Rectangle 15">
            <a:extLst>
              <a:ext uri="{FF2B5EF4-FFF2-40B4-BE49-F238E27FC236}">
                <a16:creationId xmlns:a16="http://schemas.microsoft.com/office/drawing/2014/main" id="{52923BDE-09A9-4357-AB6A-6B5816997C7D}"/>
              </a:ext>
            </a:extLst>
          </p:cNvPr>
          <p:cNvSpPr/>
          <p:nvPr/>
        </p:nvSpPr>
        <p:spPr>
          <a:xfrm>
            <a:off x="9601199" y="5878668"/>
            <a:ext cx="2404023" cy="523220"/>
          </a:xfrm>
          <a:prstGeom prst="rect">
            <a:avLst/>
          </a:prstGeom>
        </p:spPr>
        <p:txBody>
          <a:bodyPr wrap="square">
            <a:spAutoFit/>
          </a:bodyPr>
          <a:lstStyle/>
          <a:p>
            <a:pPr algn="ctr"/>
            <a:r>
              <a:rPr lang="en-GB" sz="1400" dirty="0"/>
              <a:t>(</a:t>
            </a:r>
            <a:r>
              <a:rPr lang="en-GB" sz="1400" dirty="0" err="1"/>
              <a:t>Kuchi</a:t>
            </a:r>
            <a:r>
              <a:rPr lang="en-GB" sz="1400" dirty="0"/>
              <a:t> and Salma, 2017; NRW, 2016a 2016b)</a:t>
            </a:r>
          </a:p>
        </p:txBody>
      </p:sp>
      <p:sp>
        <p:nvSpPr>
          <p:cNvPr id="18" name="Rectangle 17">
            <a:extLst>
              <a:ext uri="{FF2B5EF4-FFF2-40B4-BE49-F238E27FC236}">
                <a16:creationId xmlns:a16="http://schemas.microsoft.com/office/drawing/2014/main" id="{DBE92FB6-958B-4500-895D-09F9A273D212}"/>
              </a:ext>
            </a:extLst>
          </p:cNvPr>
          <p:cNvSpPr/>
          <p:nvPr/>
        </p:nvSpPr>
        <p:spPr>
          <a:xfrm>
            <a:off x="698500" y="6582946"/>
            <a:ext cx="2047008" cy="307777"/>
          </a:xfrm>
          <a:prstGeom prst="rect">
            <a:avLst/>
          </a:prstGeom>
          <a:solidFill>
            <a:schemeClr val="bg1">
              <a:alpha val="78000"/>
            </a:schemeClr>
          </a:solidFill>
        </p:spPr>
        <p:txBody>
          <a:bodyPr wrap="square">
            <a:spAutoFit/>
          </a:bodyPr>
          <a:lstStyle/>
          <a:p>
            <a:pPr algn="ctr"/>
            <a:r>
              <a:rPr lang="en-GB" sz="1400" dirty="0"/>
              <a:t>(Swansea Council, 2019b)</a:t>
            </a:r>
          </a:p>
        </p:txBody>
      </p:sp>
    </p:spTree>
    <p:extLst>
      <p:ext uri="{BB962C8B-B14F-4D97-AF65-F5344CB8AC3E}">
        <p14:creationId xmlns:p14="http://schemas.microsoft.com/office/powerpoint/2010/main" val="3692014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BA2169-6693-4A42-8CAA-2A9AC9464E8C}"/>
              </a:ext>
            </a:extLst>
          </p:cNvPr>
          <p:cNvPicPr>
            <a:picLocks noChangeAspect="1"/>
          </p:cNvPicPr>
          <p:nvPr/>
        </p:nvPicPr>
        <p:blipFill rotWithShape="1">
          <a:blip r:embed="rId3"/>
          <a:srcRect l="25698" t="14074" r="26771" b="7777"/>
          <a:stretch/>
        </p:blipFill>
        <p:spPr>
          <a:xfrm>
            <a:off x="0" y="22149"/>
            <a:ext cx="7391400" cy="6835851"/>
          </a:xfrm>
          <a:prstGeom prst="rect">
            <a:avLst/>
          </a:prstGeom>
        </p:spPr>
      </p:pic>
      <p:pic>
        <p:nvPicPr>
          <p:cNvPr id="6" name="Picture 5">
            <a:extLst>
              <a:ext uri="{FF2B5EF4-FFF2-40B4-BE49-F238E27FC236}">
                <a16:creationId xmlns:a16="http://schemas.microsoft.com/office/drawing/2014/main" id="{AD3C21D2-2BDC-4071-94B1-F65222F525B5}"/>
              </a:ext>
            </a:extLst>
          </p:cNvPr>
          <p:cNvPicPr>
            <a:picLocks noChangeAspect="1"/>
          </p:cNvPicPr>
          <p:nvPr/>
        </p:nvPicPr>
        <p:blipFill rotWithShape="1">
          <a:blip r:embed="rId4"/>
          <a:srcRect l="31459" t="17592" r="57083" b="66852"/>
          <a:stretch/>
        </p:blipFill>
        <p:spPr>
          <a:xfrm>
            <a:off x="10541000" y="177558"/>
            <a:ext cx="1397000" cy="1066800"/>
          </a:xfrm>
          <a:prstGeom prst="rect">
            <a:avLst/>
          </a:prstGeom>
        </p:spPr>
      </p:pic>
      <p:sp>
        <p:nvSpPr>
          <p:cNvPr id="7" name="Rectangle 6">
            <a:extLst>
              <a:ext uri="{FF2B5EF4-FFF2-40B4-BE49-F238E27FC236}">
                <a16:creationId xmlns:a16="http://schemas.microsoft.com/office/drawing/2014/main" id="{4944272B-26B5-47E6-9978-976BFEC429DA}"/>
              </a:ext>
            </a:extLst>
          </p:cNvPr>
          <p:cNvSpPr/>
          <p:nvPr/>
        </p:nvSpPr>
        <p:spPr>
          <a:xfrm>
            <a:off x="3860800" y="6591300"/>
            <a:ext cx="8331200" cy="307777"/>
          </a:xfrm>
          <a:prstGeom prst="rect">
            <a:avLst/>
          </a:prstGeom>
          <a:solidFill>
            <a:schemeClr val="bg1"/>
          </a:solidFill>
        </p:spPr>
        <p:txBody>
          <a:bodyPr wrap="square">
            <a:spAutoFit/>
          </a:bodyPr>
          <a:lstStyle/>
          <a:p>
            <a:r>
              <a:rPr lang="en-GB" sz="1400" dirty="0"/>
              <a:t>(Jim, 2004; </a:t>
            </a:r>
            <a:r>
              <a:rPr lang="en-GB" sz="1400" dirty="0" err="1"/>
              <a:t>Haaland</a:t>
            </a:r>
            <a:r>
              <a:rPr lang="en-GB" sz="1400" dirty="0"/>
              <a:t> and Bosch, 2015; NRW, 2016a, 2016b; </a:t>
            </a:r>
            <a:r>
              <a:rPr lang="en-GB" sz="1400" dirty="0" err="1"/>
              <a:t>Wolsink</a:t>
            </a:r>
            <a:r>
              <a:rPr lang="en-GB" sz="1400" dirty="0"/>
              <a:t>, 2016; Aronson </a:t>
            </a:r>
            <a:r>
              <a:rPr lang="en-GB" sz="1400" i="1" dirty="0"/>
              <a:t>et al, </a:t>
            </a:r>
            <a:r>
              <a:rPr lang="en-GB" sz="1400" dirty="0"/>
              <a:t>2017; </a:t>
            </a:r>
            <a:r>
              <a:rPr lang="en-GB" sz="1400" dirty="0" err="1"/>
              <a:t>Haase</a:t>
            </a:r>
            <a:r>
              <a:rPr lang="en-GB" sz="1400" dirty="0"/>
              <a:t> </a:t>
            </a:r>
            <a:r>
              <a:rPr lang="en-GB" sz="1400" i="1" dirty="0"/>
              <a:t>et al, </a:t>
            </a:r>
            <a:r>
              <a:rPr lang="en-GB" sz="1400" dirty="0"/>
              <a:t>2017)</a:t>
            </a:r>
          </a:p>
        </p:txBody>
      </p:sp>
      <p:sp>
        <p:nvSpPr>
          <p:cNvPr id="9" name="Rectangle 8">
            <a:extLst>
              <a:ext uri="{FF2B5EF4-FFF2-40B4-BE49-F238E27FC236}">
                <a16:creationId xmlns:a16="http://schemas.microsoft.com/office/drawing/2014/main" id="{DB35B240-C9F3-4CF8-B680-27C2990CA6B2}"/>
              </a:ext>
            </a:extLst>
          </p:cNvPr>
          <p:cNvSpPr/>
          <p:nvPr/>
        </p:nvSpPr>
        <p:spPr>
          <a:xfrm>
            <a:off x="5717649" y="5792519"/>
            <a:ext cx="1467902" cy="369332"/>
          </a:xfrm>
          <a:prstGeom prst="rect">
            <a:avLst/>
          </a:prstGeom>
          <a:solidFill>
            <a:schemeClr val="bg1"/>
          </a:solidFill>
        </p:spPr>
        <p:txBody>
          <a:bodyPr wrap="none">
            <a:spAutoFit/>
          </a:bodyPr>
          <a:lstStyle/>
          <a:p>
            <a:r>
              <a:rPr lang="en-GB" dirty="0"/>
              <a:t>(NRW, 2016a)</a:t>
            </a:r>
          </a:p>
        </p:txBody>
      </p:sp>
      <p:sp>
        <p:nvSpPr>
          <p:cNvPr id="15" name="Rectangle 14">
            <a:extLst>
              <a:ext uri="{FF2B5EF4-FFF2-40B4-BE49-F238E27FC236}">
                <a16:creationId xmlns:a16="http://schemas.microsoft.com/office/drawing/2014/main" id="{0727C27B-547F-4914-B1A0-69EE9E865505}"/>
              </a:ext>
            </a:extLst>
          </p:cNvPr>
          <p:cNvSpPr/>
          <p:nvPr/>
        </p:nvSpPr>
        <p:spPr>
          <a:xfrm>
            <a:off x="8407400" y="1701837"/>
            <a:ext cx="3086100" cy="1785104"/>
          </a:xfrm>
          <a:prstGeom prst="rect">
            <a:avLst/>
          </a:prstGeom>
          <a:solidFill>
            <a:srgbClr val="FFFF99">
              <a:alpha val="69000"/>
            </a:srgbClr>
          </a:solidFill>
        </p:spPr>
        <p:txBody>
          <a:bodyPr wrap="square">
            <a:spAutoFit/>
          </a:bodyPr>
          <a:lstStyle/>
          <a:p>
            <a:pPr algn="ctr"/>
            <a:r>
              <a:rPr lang="en-GB" sz="2400" dirty="0"/>
              <a:t>&gt; canopy cover by 10% can reduce temperatures by 3-4 degrees</a:t>
            </a:r>
          </a:p>
          <a:p>
            <a:pPr algn="ctr"/>
            <a:r>
              <a:rPr lang="en-GB" sz="1400" dirty="0"/>
              <a:t>(NRW, 2016a; 2016b)</a:t>
            </a:r>
            <a:endParaRPr lang="en-GB" sz="1600" dirty="0"/>
          </a:p>
        </p:txBody>
      </p:sp>
      <p:sp>
        <p:nvSpPr>
          <p:cNvPr id="17" name="Rectangle 16">
            <a:extLst>
              <a:ext uri="{FF2B5EF4-FFF2-40B4-BE49-F238E27FC236}">
                <a16:creationId xmlns:a16="http://schemas.microsoft.com/office/drawing/2014/main" id="{81FF6C24-8CE5-4469-92EB-EAABD206C83E}"/>
              </a:ext>
            </a:extLst>
          </p:cNvPr>
          <p:cNvSpPr/>
          <p:nvPr/>
        </p:nvSpPr>
        <p:spPr>
          <a:xfrm>
            <a:off x="8471693" y="4256384"/>
            <a:ext cx="2957513" cy="1415772"/>
          </a:xfrm>
          <a:prstGeom prst="rect">
            <a:avLst/>
          </a:prstGeom>
          <a:solidFill>
            <a:schemeClr val="accent6">
              <a:lumMod val="60000"/>
              <a:lumOff val="40000"/>
              <a:alpha val="68627"/>
            </a:schemeClr>
          </a:solidFill>
        </p:spPr>
        <p:txBody>
          <a:bodyPr wrap="square">
            <a:spAutoFit/>
          </a:bodyPr>
          <a:lstStyle/>
          <a:p>
            <a:pPr algn="ctr"/>
            <a:r>
              <a:rPr lang="en-GB" sz="2400" dirty="0"/>
              <a:t>&gt; Canopy coverage by 5% &lt; water runoff by 2%</a:t>
            </a:r>
          </a:p>
          <a:p>
            <a:pPr algn="ctr"/>
            <a:r>
              <a:rPr lang="en-GB" sz="1400" dirty="0"/>
              <a:t>(NRW, 2016a; 2016b)</a:t>
            </a:r>
          </a:p>
        </p:txBody>
      </p:sp>
    </p:spTree>
    <p:extLst>
      <p:ext uri="{BB962C8B-B14F-4D97-AF65-F5344CB8AC3E}">
        <p14:creationId xmlns:p14="http://schemas.microsoft.com/office/powerpoint/2010/main" val="4162968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13D1C-F578-4019-BFBF-1B9B3798DEFC}"/>
              </a:ext>
            </a:extLst>
          </p:cNvPr>
          <p:cNvSpPr>
            <a:spLocks noGrp="1"/>
          </p:cNvSpPr>
          <p:nvPr>
            <p:ph type="title"/>
          </p:nvPr>
        </p:nvSpPr>
        <p:spPr>
          <a:xfrm>
            <a:off x="3303036" y="365125"/>
            <a:ext cx="8050763" cy="1325563"/>
          </a:xfrm>
        </p:spPr>
        <p:txBody>
          <a:bodyPr/>
          <a:lstStyle/>
          <a:p>
            <a:r>
              <a:rPr lang="en-GB" b="1" dirty="0"/>
              <a:t>Urban Green Space:</a:t>
            </a:r>
            <a:r>
              <a:rPr lang="en-GB" dirty="0"/>
              <a:t> </a:t>
            </a:r>
            <a:br>
              <a:rPr lang="en-GB" dirty="0"/>
            </a:br>
            <a:r>
              <a:rPr lang="en-GB" dirty="0"/>
              <a:t>Soil, Water &amp; Vegetation</a:t>
            </a:r>
          </a:p>
        </p:txBody>
      </p:sp>
      <p:sp>
        <p:nvSpPr>
          <p:cNvPr id="3" name="Content Placeholder 2">
            <a:extLst>
              <a:ext uri="{FF2B5EF4-FFF2-40B4-BE49-F238E27FC236}">
                <a16:creationId xmlns:a16="http://schemas.microsoft.com/office/drawing/2014/main" id="{1AA2C885-DEA7-463A-A803-07190F32629F}"/>
              </a:ext>
            </a:extLst>
          </p:cNvPr>
          <p:cNvSpPr>
            <a:spLocks noGrp="1"/>
          </p:cNvSpPr>
          <p:nvPr>
            <p:ph idx="1"/>
          </p:nvPr>
        </p:nvSpPr>
        <p:spPr>
          <a:xfrm>
            <a:off x="3662202" y="2119185"/>
            <a:ext cx="8275798" cy="1691559"/>
          </a:xfrm>
        </p:spPr>
        <p:txBody>
          <a:bodyPr>
            <a:normAutofit/>
          </a:bodyPr>
          <a:lstStyle/>
          <a:p>
            <a:r>
              <a:rPr lang="en-GB" sz="3000" dirty="0"/>
              <a:t>Climate Change Commitments</a:t>
            </a:r>
          </a:p>
          <a:p>
            <a:pPr lvl="1"/>
            <a:r>
              <a:rPr lang="en-GB" dirty="0"/>
              <a:t>Sustainable Development Goals –</a:t>
            </a:r>
            <a:r>
              <a:rPr lang="en-GB" i="1" dirty="0"/>
              <a:t>Goal 13 Climate Change</a:t>
            </a:r>
          </a:p>
          <a:p>
            <a:pPr lvl="1"/>
            <a:r>
              <a:rPr lang="en-GB" dirty="0"/>
              <a:t>Paris Agreement 2015</a:t>
            </a:r>
          </a:p>
        </p:txBody>
      </p:sp>
      <p:pic>
        <p:nvPicPr>
          <p:cNvPr id="5" name="Picture 4">
            <a:extLst>
              <a:ext uri="{FF2B5EF4-FFF2-40B4-BE49-F238E27FC236}">
                <a16:creationId xmlns:a16="http://schemas.microsoft.com/office/drawing/2014/main" id="{A708014F-8262-4A94-8D6D-6F0ED6DD2076}"/>
              </a:ext>
            </a:extLst>
          </p:cNvPr>
          <p:cNvPicPr>
            <a:picLocks noChangeAspect="1"/>
          </p:cNvPicPr>
          <p:nvPr/>
        </p:nvPicPr>
        <p:blipFill>
          <a:blip r:embed="rId3"/>
          <a:stretch>
            <a:fillRect/>
          </a:stretch>
        </p:blipFill>
        <p:spPr>
          <a:xfrm>
            <a:off x="-30481" y="2284470"/>
            <a:ext cx="2753793" cy="2319814"/>
          </a:xfrm>
          <a:prstGeom prst="rect">
            <a:avLst/>
          </a:prstGeom>
        </p:spPr>
      </p:pic>
      <p:pic>
        <p:nvPicPr>
          <p:cNvPr id="7" name="Picture 6">
            <a:extLst>
              <a:ext uri="{FF2B5EF4-FFF2-40B4-BE49-F238E27FC236}">
                <a16:creationId xmlns:a16="http://schemas.microsoft.com/office/drawing/2014/main" id="{E3BD5FD3-DF9F-4E37-B3B7-C748C5BB3020}"/>
              </a:ext>
            </a:extLst>
          </p:cNvPr>
          <p:cNvPicPr>
            <a:picLocks noChangeAspect="1"/>
          </p:cNvPicPr>
          <p:nvPr/>
        </p:nvPicPr>
        <p:blipFill>
          <a:blip r:embed="rId4"/>
          <a:stretch>
            <a:fillRect/>
          </a:stretch>
        </p:blipFill>
        <p:spPr>
          <a:xfrm>
            <a:off x="-9547" y="0"/>
            <a:ext cx="2719607" cy="2284470"/>
          </a:xfrm>
          <a:prstGeom prst="rect">
            <a:avLst/>
          </a:prstGeom>
        </p:spPr>
      </p:pic>
      <p:pic>
        <p:nvPicPr>
          <p:cNvPr id="8" name="Picture 7">
            <a:extLst>
              <a:ext uri="{FF2B5EF4-FFF2-40B4-BE49-F238E27FC236}">
                <a16:creationId xmlns:a16="http://schemas.microsoft.com/office/drawing/2014/main" id="{045CBD7D-CA7A-408F-B92D-A3630698B547}"/>
              </a:ext>
            </a:extLst>
          </p:cNvPr>
          <p:cNvPicPr>
            <a:picLocks noChangeAspect="1"/>
          </p:cNvPicPr>
          <p:nvPr/>
        </p:nvPicPr>
        <p:blipFill rotWithShape="1">
          <a:blip r:embed="rId5"/>
          <a:srcRect t="1040"/>
          <a:stretch/>
        </p:blipFill>
        <p:spPr>
          <a:xfrm>
            <a:off x="0" y="4573530"/>
            <a:ext cx="2714017" cy="2284470"/>
          </a:xfrm>
          <a:prstGeom prst="rect">
            <a:avLst/>
          </a:prstGeom>
        </p:spPr>
      </p:pic>
      <p:sp>
        <p:nvSpPr>
          <p:cNvPr id="14" name="Content Placeholder 2">
            <a:extLst>
              <a:ext uri="{FF2B5EF4-FFF2-40B4-BE49-F238E27FC236}">
                <a16:creationId xmlns:a16="http://schemas.microsoft.com/office/drawing/2014/main" id="{30349853-089A-46CB-87CC-1BD3833F9933}"/>
              </a:ext>
            </a:extLst>
          </p:cNvPr>
          <p:cNvSpPr txBox="1">
            <a:spLocks/>
          </p:cNvSpPr>
          <p:nvPr/>
        </p:nvSpPr>
        <p:spPr>
          <a:xfrm>
            <a:off x="4901331" y="4270592"/>
            <a:ext cx="5126198" cy="18451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9600" i="1" dirty="0"/>
              <a:t>Resilience</a:t>
            </a:r>
          </a:p>
        </p:txBody>
      </p:sp>
      <p:sp>
        <p:nvSpPr>
          <p:cNvPr id="17" name="Rectangle 16">
            <a:extLst>
              <a:ext uri="{FF2B5EF4-FFF2-40B4-BE49-F238E27FC236}">
                <a16:creationId xmlns:a16="http://schemas.microsoft.com/office/drawing/2014/main" id="{60423E84-EFC1-4679-8AD9-E6F95DC65061}"/>
              </a:ext>
            </a:extLst>
          </p:cNvPr>
          <p:cNvSpPr/>
          <p:nvPr/>
        </p:nvSpPr>
        <p:spPr>
          <a:xfrm>
            <a:off x="7464430" y="3259723"/>
            <a:ext cx="4195251" cy="307777"/>
          </a:xfrm>
          <a:prstGeom prst="rect">
            <a:avLst/>
          </a:prstGeom>
        </p:spPr>
        <p:txBody>
          <a:bodyPr wrap="none">
            <a:spAutoFit/>
          </a:bodyPr>
          <a:lstStyle/>
          <a:p>
            <a:r>
              <a:rPr lang="en-GB" sz="1400" dirty="0"/>
              <a:t>(UN, 2019; 2019a; 2019b, 2020; Circular Ecology, 2019)</a:t>
            </a:r>
          </a:p>
        </p:txBody>
      </p:sp>
      <p:sp>
        <p:nvSpPr>
          <p:cNvPr id="18" name="Rectangle 17">
            <a:extLst>
              <a:ext uri="{FF2B5EF4-FFF2-40B4-BE49-F238E27FC236}">
                <a16:creationId xmlns:a16="http://schemas.microsoft.com/office/drawing/2014/main" id="{9E9E78F5-D794-4FA4-949D-9417ED3F3BC1}"/>
              </a:ext>
            </a:extLst>
          </p:cNvPr>
          <p:cNvSpPr/>
          <p:nvPr/>
        </p:nvSpPr>
        <p:spPr>
          <a:xfrm>
            <a:off x="6096000" y="6550223"/>
            <a:ext cx="7137400" cy="307777"/>
          </a:xfrm>
          <a:prstGeom prst="rect">
            <a:avLst/>
          </a:prstGeom>
        </p:spPr>
        <p:txBody>
          <a:bodyPr wrap="square">
            <a:spAutoFit/>
          </a:bodyPr>
          <a:lstStyle/>
          <a:p>
            <a:r>
              <a:rPr lang="en-GB" sz="1400" dirty="0"/>
              <a:t>(</a:t>
            </a:r>
            <a:r>
              <a:rPr lang="en-GB" sz="1400" dirty="0" err="1"/>
              <a:t>Coaffee</a:t>
            </a:r>
            <a:r>
              <a:rPr lang="en-GB" sz="1400" dirty="0"/>
              <a:t>, 2008; ; </a:t>
            </a:r>
            <a:r>
              <a:rPr lang="en-GB" sz="1400" dirty="0" err="1"/>
              <a:t>Haaland</a:t>
            </a:r>
            <a:r>
              <a:rPr lang="en-GB" sz="1400" dirty="0"/>
              <a:t> and Bosch, 2015; </a:t>
            </a:r>
            <a:r>
              <a:rPr lang="en-GB" sz="1400" dirty="0" err="1"/>
              <a:t>Wolsink</a:t>
            </a:r>
            <a:r>
              <a:rPr lang="en-GB" sz="1400" dirty="0"/>
              <a:t>, 2015; </a:t>
            </a:r>
            <a:r>
              <a:rPr lang="en-GB" sz="1400" dirty="0" err="1"/>
              <a:t>Kuchi</a:t>
            </a:r>
            <a:r>
              <a:rPr lang="en-GB" sz="1400" dirty="0"/>
              <a:t> and Salma, 2017) </a:t>
            </a:r>
          </a:p>
        </p:txBody>
      </p:sp>
      <p:sp>
        <p:nvSpPr>
          <p:cNvPr id="24" name="Rectangle 23">
            <a:extLst>
              <a:ext uri="{FF2B5EF4-FFF2-40B4-BE49-F238E27FC236}">
                <a16:creationId xmlns:a16="http://schemas.microsoft.com/office/drawing/2014/main" id="{4AA3FA81-89B3-4CBB-99DF-4E4C4DB5FD50}"/>
              </a:ext>
            </a:extLst>
          </p:cNvPr>
          <p:cNvSpPr/>
          <p:nvPr/>
        </p:nvSpPr>
        <p:spPr>
          <a:xfrm>
            <a:off x="698500" y="6582946"/>
            <a:ext cx="2047008" cy="307777"/>
          </a:xfrm>
          <a:prstGeom prst="rect">
            <a:avLst/>
          </a:prstGeom>
          <a:solidFill>
            <a:schemeClr val="bg1">
              <a:alpha val="78000"/>
            </a:schemeClr>
          </a:solidFill>
        </p:spPr>
        <p:txBody>
          <a:bodyPr wrap="square">
            <a:spAutoFit/>
          </a:bodyPr>
          <a:lstStyle/>
          <a:p>
            <a:pPr algn="ctr"/>
            <a:r>
              <a:rPr lang="en-GB" sz="1400" dirty="0"/>
              <a:t>(Swansea Council, 2019b)</a:t>
            </a:r>
          </a:p>
        </p:txBody>
      </p:sp>
    </p:spTree>
    <p:extLst>
      <p:ext uri="{BB962C8B-B14F-4D97-AF65-F5344CB8AC3E}">
        <p14:creationId xmlns:p14="http://schemas.microsoft.com/office/powerpoint/2010/main" val="1014627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3B731-235B-47ED-9E4D-54F24D3F7CEE}"/>
              </a:ext>
            </a:extLst>
          </p:cNvPr>
          <p:cNvSpPr>
            <a:spLocks noGrp="1"/>
          </p:cNvSpPr>
          <p:nvPr>
            <p:ph type="title"/>
          </p:nvPr>
        </p:nvSpPr>
        <p:spPr/>
        <p:txBody>
          <a:bodyPr/>
          <a:lstStyle/>
          <a:p>
            <a:r>
              <a:rPr lang="en-GB" dirty="0"/>
              <a:t>Well-being of Future Generations Act 2015</a:t>
            </a:r>
            <a:br>
              <a:rPr lang="en-GB" dirty="0"/>
            </a:br>
            <a:endParaRPr lang="en-GB" dirty="0"/>
          </a:p>
        </p:txBody>
      </p:sp>
      <p:sp>
        <p:nvSpPr>
          <p:cNvPr id="3" name="Content Placeholder 2">
            <a:extLst>
              <a:ext uri="{FF2B5EF4-FFF2-40B4-BE49-F238E27FC236}">
                <a16:creationId xmlns:a16="http://schemas.microsoft.com/office/drawing/2014/main" id="{65E58E14-9163-4D7F-A715-56C07F4CF2BD}"/>
              </a:ext>
            </a:extLst>
          </p:cNvPr>
          <p:cNvSpPr>
            <a:spLocks noGrp="1"/>
          </p:cNvSpPr>
          <p:nvPr>
            <p:ph idx="1"/>
          </p:nvPr>
        </p:nvSpPr>
        <p:spPr>
          <a:xfrm>
            <a:off x="-444500" y="1200496"/>
            <a:ext cx="6413500" cy="453749"/>
          </a:xfrm>
        </p:spPr>
        <p:txBody>
          <a:bodyPr/>
          <a:lstStyle/>
          <a:p>
            <a:pPr marL="457200" lvl="1" indent="0">
              <a:buNone/>
            </a:pPr>
            <a:r>
              <a:rPr lang="en-GB" b="1" dirty="0"/>
              <a:t>Economic : Social : Environmental : Cultural</a:t>
            </a:r>
          </a:p>
        </p:txBody>
      </p:sp>
      <p:sp>
        <p:nvSpPr>
          <p:cNvPr id="5" name="Content Placeholder 2">
            <a:extLst>
              <a:ext uri="{FF2B5EF4-FFF2-40B4-BE49-F238E27FC236}">
                <a16:creationId xmlns:a16="http://schemas.microsoft.com/office/drawing/2014/main" id="{CC100FF7-E815-4C66-B2B2-CD504AD39BB7}"/>
              </a:ext>
            </a:extLst>
          </p:cNvPr>
          <p:cNvSpPr txBox="1">
            <a:spLocks/>
          </p:cNvSpPr>
          <p:nvPr/>
        </p:nvSpPr>
        <p:spPr>
          <a:xfrm>
            <a:off x="838200" y="2104231"/>
            <a:ext cx="4622800" cy="39751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 prosperous Wales</a:t>
            </a:r>
          </a:p>
          <a:p>
            <a:r>
              <a:rPr lang="en-GB" dirty="0"/>
              <a:t>A resilient Wales</a:t>
            </a:r>
          </a:p>
          <a:p>
            <a:r>
              <a:rPr lang="en-GB" dirty="0"/>
              <a:t>A Healthy Wales</a:t>
            </a:r>
          </a:p>
          <a:p>
            <a:r>
              <a:rPr lang="en-GB" dirty="0"/>
              <a:t>A more equal Wales</a:t>
            </a:r>
          </a:p>
          <a:p>
            <a:r>
              <a:rPr lang="en-GB" dirty="0"/>
              <a:t>A wales of cohesive communities</a:t>
            </a:r>
          </a:p>
          <a:p>
            <a:r>
              <a:rPr lang="en-GB" dirty="0"/>
              <a:t>A wales of culture &amp; thriving welsh language</a:t>
            </a:r>
          </a:p>
        </p:txBody>
      </p:sp>
      <p:pic>
        <p:nvPicPr>
          <p:cNvPr id="7" name="Picture 6">
            <a:extLst>
              <a:ext uri="{FF2B5EF4-FFF2-40B4-BE49-F238E27FC236}">
                <a16:creationId xmlns:a16="http://schemas.microsoft.com/office/drawing/2014/main" id="{868147BC-4DAC-44C3-A26C-67259F70A331}"/>
              </a:ext>
            </a:extLst>
          </p:cNvPr>
          <p:cNvPicPr>
            <a:picLocks noChangeAspect="1"/>
          </p:cNvPicPr>
          <p:nvPr/>
        </p:nvPicPr>
        <p:blipFill rotWithShape="1">
          <a:blip r:embed="rId3"/>
          <a:srcRect r="29627"/>
          <a:stretch/>
        </p:blipFill>
        <p:spPr>
          <a:xfrm>
            <a:off x="5669964" y="1125302"/>
            <a:ext cx="6268036" cy="5367573"/>
          </a:xfrm>
          <a:prstGeom prst="rect">
            <a:avLst/>
          </a:prstGeom>
        </p:spPr>
      </p:pic>
      <p:sp>
        <p:nvSpPr>
          <p:cNvPr id="9" name="Rectangle 8">
            <a:extLst>
              <a:ext uri="{FF2B5EF4-FFF2-40B4-BE49-F238E27FC236}">
                <a16:creationId xmlns:a16="http://schemas.microsoft.com/office/drawing/2014/main" id="{F16BFC23-E879-471B-B481-B05D21BB2488}"/>
              </a:ext>
            </a:extLst>
          </p:cNvPr>
          <p:cNvSpPr/>
          <p:nvPr/>
        </p:nvSpPr>
        <p:spPr>
          <a:xfrm>
            <a:off x="4009564" y="6566098"/>
            <a:ext cx="8311250" cy="307777"/>
          </a:xfrm>
          <a:prstGeom prst="rect">
            <a:avLst/>
          </a:prstGeom>
        </p:spPr>
        <p:txBody>
          <a:bodyPr wrap="none">
            <a:spAutoFit/>
          </a:bodyPr>
          <a:lstStyle/>
          <a:p>
            <a:r>
              <a:rPr lang="en-GB" sz="1400" dirty="0"/>
              <a:t>(Welsh Government, 2015; Welsh Government, 2016; Future Generations, 2016, 2019; Swansea Council 2019b)</a:t>
            </a:r>
          </a:p>
        </p:txBody>
      </p:sp>
      <p:sp>
        <p:nvSpPr>
          <p:cNvPr id="12" name="Rectangle 11">
            <a:extLst>
              <a:ext uri="{FF2B5EF4-FFF2-40B4-BE49-F238E27FC236}">
                <a16:creationId xmlns:a16="http://schemas.microsoft.com/office/drawing/2014/main" id="{D70E071B-8175-48FC-A113-D566534DC57C}"/>
              </a:ext>
            </a:extLst>
          </p:cNvPr>
          <p:cNvSpPr/>
          <p:nvPr/>
        </p:nvSpPr>
        <p:spPr>
          <a:xfrm>
            <a:off x="5755982" y="4091781"/>
            <a:ext cx="6096000" cy="2308324"/>
          </a:xfrm>
          <a:prstGeom prst="rect">
            <a:avLst/>
          </a:prstGeom>
          <a:solidFill>
            <a:schemeClr val="bg1">
              <a:alpha val="76000"/>
            </a:schemeClr>
          </a:solidFill>
        </p:spPr>
        <p:txBody>
          <a:bodyPr>
            <a:spAutoFit/>
          </a:bodyPr>
          <a:lstStyle/>
          <a:p>
            <a:pPr marL="800100" lvl="1" indent="-342900">
              <a:buFont typeface="Arial" panose="020B0604020202020204" pitchFamily="34" charset="0"/>
              <a:buChar char="•"/>
            </a:pPr>
            <a:r>
              <a:rPr lang="en-GB" sz="2400" dirty="0"/>
              <a:t>Environmental Wales Act 2016</a:t>
            </a:r>
          </a:p>
          <a:p>
            <a:pPr marL="800100" lvl="1" indent="-342900">
              <a:buFont typeface="Arial" panose="020B0604020202020204" pitchFamily="34" charset="0"/>
              <a:buChar char="•"/>
            </a:pPr>
            <a:r>
              <a:rPr lang="en-GB" sz="2400" dirty="0"/>
              <a:t>Flood &amp; Water Management Act 2010 –</a:t>
            </a:r>
            <a:r>
              <a:rPr lang="en-GB" sz="2400" i="1" dirty="0"/>
              <a:t>Schedule 3</a:t>
            </a:r>
          </a:p>
          <a:p>
            <a:pPr marL="800100" lvl="1" indent="-342900">
              <a:buFont typeface="Arial" panose="020B0604020202020204" pitchFamily="34" charset="0"/>
              <a:buChar char="•"/>
            </a:pPr>
            <a:r>
              <a:rPr lang="en-GB" sz="2400" dirty="0"/>
              <a:t>Active Travel Wales Act </a:t>
            </a:r>
          </a:p>
          <a:p>
            <a:pPr marL="800100" lvl="1" indent="-342900">
              <a:buFont typeface="Arial" panose="020B0604020202020204" pitchFamily="34" charset="0"/>
              <a:buChar char="•"/>
            </a:pPr>
            <a:r>
              <a:rPr lang="en-GB" sz="2400" dirty="0"/>
              <a:t>Planning Wales Act 2015/Planning Policy Wales 2019</a:t>
            </a:r>
          </a:p>
        </p:txBody>
      </p:sp>
    </p:spTree>
    <p:extLst>
      <p:ext uri="{BB962C8B-B14F-4D97-AF65-F5344CB8AC3E}">
        <p14:creationId xmlns:p14="http://schemas.microsoft.com/office/powerpoint/2010/main" val="581781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CFD16-1A9B-48AD-8436-09C1D8AD71C0}"/>
              </a:ext>
            </a:extLst>
          </p:cNvPr>
          <p:cNvSpPr>
            <a:spLocks noGrp="1"/>
          </p:cNvSpPr>
          <p:nvPr>
            <p:ph type="title"/>
          </p:nvPr>
        </p:nvSpPr>
        <p:spPr/>
        <p:txBody>
          <a:bodyPr/>
          <a:lstStyle/>
          <a:p>
            <a:r>
              <a:rPr lang="en-GB" dirty="0"/>
              <a:t>Well-being &amp; </a:t>
            </a:r>
            <a:br>
              <a:rPr lang="en-GB" dirty="0"/>
            </a:br>
            <a:r>
              <a:rPr lang="en-GB" dirty="0"/>
              <a:t>Green Space</a:t>
            </a:r>
          </a:p>
        </p:txBody>
      </p:sp>
      <p:pic>
        <p:nvPicPr>
          <p:cNvPr id="6" name="Picture 5" descr="A tree lined street&#10;&#10;Description automatically generated">
            <a:extLst>
              <a:ext uri="{FF2B5EF4-FFF2-40B4-BE49-F238E27FC236}">
                <a16:creationId xmlns:a16="http://schemas.microsoft.com/office/drawing/2014/main" id="{EB61C519-5717-481E-9AD8-E3FF9614560D}"/>
              </a:ext>
            </a:extLst>
          </p:cNvPr>
          <p:cNvPicPr>
            <a:picLocks noChangeAspect="1"/>
          </p:cNvPicPr>
          <p:nvPr/>
        </p:nvPicPr>
        <p:blipFill rotWithShape="1">
          <a:blip r:embed="rId3">
            <a:extLst>
              <a:ext uri="{28A0092B-C50C-407E-A947-70E740481C1C}">
                <a14:useLocalDpi xmlns:a14="http://schemas.microsoft.com/office/drawing/2010/main" val="0"/>
              </a:ext>
            </a:extLst>
          </a:blip>
          <a:srcRect l="9999" t="-10116" r="12640" b="10116"/>
          <a:stretch/>
        </p:blipFill>
        <p:spPr>
          <a:xfrm>
            <a:off x="5626100" y="217767"/>
            <a:ext cx="6146800" cy="5959196"/>
          </a:xfrm>
          <a:prstGeom prst="rect">
            <a:avLst/>
          </a:prstGeom>
        </p:spPr>
      </p:pic>
      <p:sp>
        <p:nvSpPr>
          <p:cNvPr id="8" name="TextBox 7">
            <a:extLst>
              <a:ext uri="{FF2B5EF4-FFF2-40B4-BE49-F238E27FC236}">
                <a16:creationId xmlns:a16="http://schemas.microsoft.com/office/drawing/2014/main" id="{F9C0D62A-A0A6-41D3-844A-2A5969C14CFC}"/>
              </a:ext>
            </a:extLst>
          </p:cNvPr>
          <p:cNvSpPr txBox="1"/>
          <p:nvPr/>
        </p:nvSpPr>
        <p:spPr>
          <a:xfrm>
            <a:off x="10185400" y="5807631"/>
            <a:ext cx="1905000" cy="369332"/>
          </a:xfrm>
          <a:prstGeom prst="rect">
            <a:avLst/>
          </a:prstGeom>
          <a:noFill/>
        </p:spPr>
        <p:txBody>
          <a:bodyPr wrap="square" rtlCol="0">
            <a:spAutoFit/>
          </a:bodyPr>
          <a:lstStyle/>
          <a:p>
            <a:r>
              <a:rPr lang="en-GB" dirty="0">
                <a:solidFill>
                  <a:schemeClr val="bg1"/>
                </a:solidFill>
              </a:rPr>
              <a:t>(Jenkins, 2009)</a:t>
            </a:r>
          </a:p>
        </p:txBody>
      </p:sp>
      <p:sp>
        <p:nvSpPr>
          <p:cNvPr id="10" name="TextBox 9">
            <a:extLst>
              <a:ext uri="{FF2B5EF4-FFF2-40B4-BE49-F238E27FC236}">
                <a16:creationId xmlns:a16="http://schemas.microsoft.com/office/drawing/2014/main" id="{1E20962F-AE6A-4920-B504-303F05C25D44}"/>
              </a:ext>
            </a:extLst>
          </p:cNvPr>
          <p:cNvSpPr txBox="1"/>
          <p:nvPr/>
        </p:nvSpPr>
        <p:spPr>
          <a:xfrm>
            <a:off x="5994399" y="962839"/>
            <a:ext cx="5486401" cy="5016758"/>
          </a:xfrm>
          <a:prstGeom prst="rect">
            <a:avLst/>
          </a:prstGeom>
          <a:solidFill>
            <a:schemeClr val="tx1">
              <a:alpha val="52000"/>
            </a:schemeClr>
          </a:solidFill>
        </p:spPr>
        <p:txBody>
          <a:bodyPr wrap="square" rtlCol="0">
            <a:spAutoFit/>
          </a:bodyPr>
          <a:lstStyle/>
          <a:p>
            <a:pPr marL="279400" lvl="1" indent="-279400">
              <a:buFont typeface="Arial" panose="020B0604020202020204" pitchFamily="34" charset="0"/>
              <a:buChar char="•"/>
            </a:pPr>
            <a:r>
              <a:rPr lang="en-GB" sz="3200" dirty="0">
                <a:solidFill>
                  <a:schemeClr val="bg1"/>
                </a:solidFill>
              </a:rPr>
              <a:t>Improved productivity</a:t>
            </a:r>
          </a:p>
          <a:p>
            <a:pPr marL="279400" lvl="1" indent="-279400">
              <a:buFont typeface="Arial" panose="020B0604020202020204" pitchFamily="34" charset="0"/>
              <a:buChar char="•"/>
            </a:pPr>
            <a:r>
              <a:rPr lang="en-GB" sz="3200" dirty="0">
                <a:solidFill>
                  <a:schemeClr val="bg1"/>
                </a:solidFill>
              </a:rPr>
              <a:t>Educational space</a:t>
            </a:r>
          </a:p>
          <a:p>
            <a:pPr marL="279400" lvl="1" indent="-279400">
              <a:buFont typeface="Arial" panose="020B0604020202020204" pitchFamily="34" charset="0"/>
              <a:buChar char="•"/>
            </a:pPr>
            <a:r>
              <a:rPr lang="en-GB" sz="3200" dirty="0">
                <a:solidFill>
                  <a:schemeClr val="bg1"/>
                </a:solidFill>
              </a:rPr>
              <a:t>Positive experiences</a:t>
            </a:r>
          </a:p>
          <a:p>
            <a:pPr marL="279400" lvl="1" indent="-279400">
              <a:buFont typeface="Arial" panose="020B0604020202020204" pitchFamily="34" charset="0"/>
              <a:buChar char="•"/>
            </a:pPr>
            <a:r>
              <a:rPr lang="en-GB" sz="3200" dirty="0">
                <a:solidFill>
                  <a:schemeClr val="bg1"/>
                </a:solidFill>
              </a:rPr>
              <a:t>Improved physical health</a:t>
            </a:r>
          </a:p>
          <a:p>
            <a:pPr marL="279400" lvl="1" indent="-279400">
              <a:buFont typeface="Arial" panose="020B0604020202020204" pitchFamily="34" charset="0"/>
              <a:buChar char="•"/>
            </a:pPr>
            <a:r>
              <a:rPr lang="en-GB" sz="3200" dirty="0">
                <a:solidFill>
                  <a:schemeClr val="bg1"/>
                </a:solidFill>
              </a:rPr>
              <a:t>Recreational activities</a:t>
            </a:r>
          </a:p>
          <a:p>
            <a:pPr marL="279400" lvl="1" indent="-279400">
              <a:buFont typeface="Arial" panose="020B0604020202020204" pitchFamily="34" charset="0"/>
              <a:buChar char="•"/>
            </a:pPr>
            <a:r>
              <a:rPr lang="en-GB" sz="3200" dirty="0">
                <a:solidFill>
                  <a:schemeClr val="bg1"/>
                </a:solidFill>
              </a:rPr>
              <a:t>Space for social interaction</a:t>
            </a:r>
          </a:p>
          <a:p>
            <a:pPr marL="279400" lvl="1" indent="-279400">
              <a:buFont typeface="Arial" panose="020B0604020202020204" pitchFamily="34" charset="0"/>
              <a:buChar char="•"/>
            </a:pPr>
            <a:r>
              <a:rPr lang="en-GB" sz="3200" dirty="0">
                <a:solidFill>
                  <a:schemeClr val="bg1"/>
                </a:solidFill>
              </a:rPr>
              <a:t>Projects empowering communities to connect to GS</a:t>
            </a:r>
          </a:p>
          <a:p>
            <a:pPr marL="279400" lvl="1" indent="-279400">
              <a:buFont typeface="Arial" panose="020B0604020202020204" pitchFamily="34" charset="0"/>
              <a:buChar char="•"/>
            </a:pPr>
            <a:r>
              <a:rPr lang="en-GB" sz="3200" dirty="0">
                <a:solidFill>
                  <a:schemeClr val="bg1"/>
                </a:solidFill>
              </a:rPr>
              <a:t>Changing attitudes towards climate change</a:t>
            </a:r>
          </a:p>
        </p:txBody>
      </p:sp>
      <p:sp>
        <p:nvSpPr>
          <p:cNvPr id="12" name="Rectangle 11">
            <a:extLst>
              <a:ext uri="{FF2B5EF4-FFF2-40B4-BE49-F238E27FC236}">
                <a16:creationId xmlns:a16="http://schemas.microsoft.com/office/drawing/2014/main" id="{6DBFE6AA-35BA-44D8-B2B3-DDF7DD05679A}"/>
              </a:ext>
            </a:extLst>
          </p:cNvPr>
          <p:cNvSpPr/>
          <p:nvPr/>
        </p:nvSpPr>
        <p:spPr>
          <a:xfrm>
            <a:off x="419100" y="1915424"/>
            <a:ext cx="2298700" cy="1292662"/>
          </a:xfrm>
          <a:prstGeom prst="rect">
            <a:avLst/>
          </a:prstGeom>
          <a:solidFill>
            <a:srgbClr val="FFFF99">
              <a:alpha val="69000"/>
            </a:srgbClr>
          </a:solidFill>
        </p:spPr>
        <p:txBody>
          <a:bodyPr wrap="square">
            <a:spAutoFit/>
          </a:bodyPr>
          <a:lstStyle/>
          <a:p>
            <a:pPr algn="ctr"/>
            <a:r>
              <a:rPr lang="en-GB" sz="2000" dirty="0"/>
              <a:t>Green Flag Awards: £200,000 in Welsh Government </a:t>
            </a:r>
            <a:r>
              <a:rPr lang="en-GB" dirty="0"/>
              <a:t>Grants 2014/15</a:t>
            </a:r>
          </a:p>
        </p:txBody>
      </p:sp>
      <p:sp>
        <p:nvSpPr>
          <p:cNvPr id="14" name="Rectangle 13">
            <a:extLst>
              <a:ext uri="{FF2B5EF4-FFF2-40B4-BE49-F238E27FC236}">
                <a16:creationId xmlns:a16="http://schemas.microsoft.com/office/drawing/2014/main" id="{5FC95B56-AE85-4D3A-8987-8255D9AFCBA4}"/>
              </a:ext>
            </a:extLst>
          </p:cNvPr>
          <p:cNvSpPr/>
          <p:nvPr/>
        </p:nvSpPr>
        <p:spPr>
          <a:xfrm>
            <a:off x="3128328" y="1851025"/>
            <a:ext cx="2199322" cy="1938992"/>
          </a:xfrm>
          <a:prstGeom prst="rect">
            <a:avLst/>
          </a:prstGeom>
          <a:solidFill>
            <a:schemeClr val="accent6">
              <a:lumMod val="20000"/>
              <a:lumOff val="80000"/>
            </a:schemeClr>
          </a:solidFill>
        </p:spPr>
        <p:txBody>
          <a:bodyPr wrap="square">
            <a:spAutoFit/>
          </a:bodyPr>
          <a:lstStyle/>
          <a:p>
            <a:pPr algn="ctr"/>
            <a:r>
              <a:rPr lang="en-GB" sz="2000" dirty="0"/>
              <a:t>Amsterdam’s green space near schools &gt;+</a:t>
            </a:r>
            <a:r>
              <a:rPr lang="en-GB" sz="2000" dirty="0" err="1"/>
              <a:t>ve</a:t>
            </a:r>
            <a:r>
              <a:rPr lang="en-GB" sz="2000" dirty="0"/>
              <a:t> experiences and &gt;productivity and behaviour (</a:t>
            </a:r>
            <a:r>
              <a:rPr lang="en-GB" sz="1600" dirty="0" err="1"/>
              <a:t>Wolsink</a:t>
            </a:r>
            <a:r>
              <a:rPr lang="en-GB" sz="1600" dirty="0"/>
              <a:t>, 2016)</a:t>
            </a:r>
          </a:p>
        </p:txBody>
      </p:sp>
      <p:sp>
        <p:nvSpPr>
          <p:cNvPr id="16" name="Rectangle 15">
            <a:extLst>
              <a:ext uri="{FF2B5EF4-FFF2-40B4-BE49-F238E27FC236}">
                <a16:creationId xmlns:a16="http://schemas.microsoft.com/office/drawing/2014/main" id="{264EBB0C-8B11-4042-8BB0-CB7ECD2DAA5D}"/>
              </a:ext>
            </a:extLst>
          </p:cNvPr>
          <p:cNvSpPr/>
          <p:nvPr/>
        </p:nvSpPr>
        <p:spPr>
          <a:xfrm>
            <a:off x="419100" y="4195564"/>
            <a:ext cx="2298700" cy="2000548"/>
          </a:xfrm>
          <a:prstGeom prst="rect">
            <a:avLst/>
          </a:prstGeom>
          <a:solidFill>
            <a:srgbClr val="FF99FF">
              <a:alpha val="68627"/>
            </a:srgbClr>
          </a:solidFill>
        </p:spPr>
        <p:txBody>
          <a:bodyPr wrap="square">
            <a:spAutoFit/>
          </a:bodyPr>
          <a:lstStyle/>
          <a:p>
            <a:pPr algn="ctr"/>
            <a:r>
              <a:rPr lang="en-GB" sz="2000" dirty="0" err="1"/>
              <a:t>Forgefach</a:t>
            </a:r>
            <a:r>
              <a:rPr lang="en-GB" sz="2000" dirty="0"/>
              <a:t> community Garden aims to tackle loneliness in the retired community </a:t>
            </a:r>
            <a:r>
              <a:rPr lang="en-GB" sz="1600" dirty="0"/>
              <a:t>(NHS, no date)</a:t>
            </a:r>
          </a:p>
          <a:p>
            <a:pPr algn="ctr"/>
            <a:endParaRPr lang="en-GB" sz="800" dirty="0"/>
          </a:p>
        </p:txBody>
      </p:sp>
      <p:sp>
        <p:nvSpPr>
          <p:cNvPr id="18" name="Rectangle 17">
            <a:extLst>
              <a:ext uri="{FF2B5EF4-FFF2-40B4-BE49-F238E27FC236}">
                <a16:creationId xmlns:a16="http://schemas.microsoft.com/office/drawing/2014/main" id="{F94F62CD-A417-41C8-AA31-1E0AB2C4B6AC}"/>
              </a:ext>
            </a:extLst>
          </p:cNvPr>
          <p:cNvSpPr/>
          <p:nvPr/>
        </p:nvSpPr>
        <p:spPr>
          <a:xfrm>
            <a:off x="419100" y="3173958"/>
            <a:ext cx="2298700" cy="584775"/>
          </a:xfrm>
          <a:prstGeom prst="rect">
            <a:avLst/>
          </a:prstGeom>
          <a:solidFill>
            <a:srgbClr val="FFFF99">
              <a:alpha val="69000"/>
            </a:srgbClr>
          </a:solidFill>
        </p:spPr>
        <p:txBody>
          <a:bodyPr wrap="square">
            <a:spAutoFit/>
          </a:bodyPr>
          <a:lstStyle/>
          <a:p>
            <a:pPr algn="ctr"/>
            <a:endParaRPr lang="en-GB" sz="1600" dirty="0"/>
          </a:p>
          <a:p>
            <a:pPr algn="ctr"/>
            <a:r>
              <a:rPr lang="en-GB" sz="1600" dirty="0"/>
              <a:t>(Swansea Council, 2014) </a:t>
            </a:r>
          </a:p>
        </p:txBody>
      </p:sp>
      <p:sp>
        <p:nvSpPr>
          <p:cNvPr id="22" name="Rectangle 21">
            <a:extLst>
              <a:ext uri="{FF2B5EF4-FFF2-40B4-BE49-F238E27FC236}">
                <a16:creationId xmlns:a16="http://schemas.microsoft.com/office/drawing/2014/main" id="{7A554224-D779-442A-B9AB-3BD0ABBDBB51}"/>
              </a:ext>
            </a:extLst>
          </p:cNvPr>
          <p:cNvSpPr/>
          <p:nvPr/>
        </p:nvSpPr>
        <p:spPr>
          <a:xfrm>
            <a:off x="3078639" y="4195564"/>
            <a:ext cx="2298700" cy="2031325"/>
          </a:xfrm>
          <a:prstGeom prst="rect">
            <a:avLst/>
          </a:prstGeom>
          <a:solidFill>
            <a:schemeClr val="accent6">
              <a:lumMod val="60000"/>
              <a:lumOff val="40000"/>
              <a:alpha val="68627"/>
            </a:schemeClr>
          </a:solidFill>
        </p:spPr>
        <p:txBody>
          <a:bodyPr wrap="square">
            <a:spAutoFit/>
          </a:bodyPr>
          <a:lstStyle/>
          <a:p>
            <a:pPr algn="ctr"/>
            <a:r>
              <a:rPr lang="en-GB" dirty="0"/>
              <a:t>3.3% Global deaths are linked to physical inactivity and the accessibility of green space for recreational activities</a:t>
            </a:r>
          </a:p>
          <a:p>
            <a:pPr algn="ctr"/>
            <a:r>
              <a:rPr lang="en-GB" sz="1600" dirty="0"/>
              <a:t>(WHO, 2019) </a:t>
            </a:r>
          </a:p>
        </p:txBody>
      </p:sp>
      <p:sp>
        <p:nvSpPr>
          <p:cNvPr id="23" name="Rectangle 22">
            <a:extLst>
              <a:ext uri="{FF2B5EF4-FFF2-40B4-BE49-F238E27FC236}">
                <a16:creationId xmlns:a16="http://schemas.microsoft.com/office/drawing/2014/main" id="{E75561C0-6A37-4D0E-9A94-E121FBC539F9}"/>
              </a:ext>
            </a:extLst>
          </p:cNvPr>
          <p:cNvSpPr/>
          <p:nvPr/>
        </p:nvSpPr>
        <p:spPr>
          <a:xfrm>
            <a:off x="-165100" y="6527302"/>
            <a:ext cx="12357100" cy="307777"/>
          </a:xfrm>
          <a:prstGeom prst="rect">
            <a:avLst/>
          </a:prstGeom>
        </p:spPr>
        <p:txBody>
          <a:bodyPr wrap="square">
            <a:spAutoFit/>
          </a:bodyPr>
          <a:lstStyle/>
          <a:p>
            <a:pPr algn="r"/>
            <a:r>
              <a:rPr lang="en-GB" sz="1400" dirty="0"/>
              <a:t>(Swansea Environment Strategy, 2006; </a:t>
            </a:r>
            <a:r>
              <a:rPr lang="en-GB" sz="1400" dirty="0" err="1"/>
              <a:t>Haaland</a:t>
            </a:r>
            <a:r>
              <a:rPr lang="en-GB" sz="1400" dirty="0"/>
              <a:t> and Bosch, 2015; </a:t>
            </a:r>
            <a:r>
              <a:rPr lang="en-GB" sz="1400" dirty="0" err="1"/>
              <a:t>Kabisch</a:t>
            </a:r>
            <a:r>
              <a:rPr lang="en-GB" sz="1400" dirty="0"/>
              <a:t> and </a:t>
            </a:r>
            <a:r>
              <a:rPr lang="en-GB" sz="1400" dirty="0" err="1"/>
              <a:t>Haase</a:t>
            </a:r>
            <a:r>
              <a:rPr lang="en-GB" sz="1400" dirty="0"/>
              <a:t>, 2013; </a:t>
            </a:r>
            <a:r>
              <a:rPr lang="en-GB" sz="1400" dirty="0" err="1"/>
              <a:t>Kuchi</a:t>
            </a:r>
            <a:r>
              <a:rPr lang="en-GB" sz="1400" dirty="0"/>
              <a:t> and Salma, 2017; Swansea Council, 2019b; Welsh Government, 2019)</a:t>
            </a:r>
          </a:p>
        </p:txBody>
      </p:sp>
    </p:spTree>
    <p:extLst>
      <p:ext uri="{BB962C8B-B14F-4D97-AF65-F5344CB8AC3E}">
        <p14:creationId xmlns:p14="http://schemas.microsoft.com/office/powerpoint/2010/main" val="2388157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B56202-A6E5-4B99-8459-BA3B366431E4}"/>
              </a:ext>
            </a:extLst>
          </p:cNvPr>
          <p:cNvSpPr>
            <a:spLocks noGrp="1"/>
          </p:cNvSpPr>
          <p:nvPr>
            <p:ph idx="1"/>
          </p:nvPr>
        </p:nvSpPr>
        <p:spPr>
          <a:xfrm>
            <a:off x="574675" y="1802092"/>
            <a:ext cx="4889500" cy="4776508"/>
          </a:xfrm>
        </p:spPr>
        <p:txBody>
          <a:bodyPr>
            <a:normAutofit/>
          </a:bodyPr>
          <a:lstStyle/>
          <a:p>
            <a:pPr marL="0" indent="0">
              <a:buNone/>
            </a:pPr>
            <a:r>
              <a:rPr lang="en-GB" dirty="0"/>
              <a:t>Wales -17% in 2009</a:t>
            </a:r>
          </a:p>
          <a:p>
            <a:pPr marL="0" indent="0">
              <a:buNone/>
            </a:pPr>
            <a:r>
              <a:rPr lang="en-GB" dirty="0"/>
              <a:t>            -16.3% in 2013</a:t>
            </a:r>
          </a:p>
          <a:p>
            <a:pPr marL="0" indent="0">
              <a:buNone/>
            </a:pPr>
            <a:r>
              <a:rPr lang="en-GB" dirty="0"/>
              <a:t>Urban woodland represents 35% of </a:t>
            </a:r>
            <a:r>
              <a:rPr lang="en-GB" b="1" dirty="0"/>
              <a:t>canopy cover </a:t>
            </a:r>
            <a:r>
              <a:rPr lang="en-GB" dirty="0"/>
              <a:t>in Wales, 37% in Swansea</a:t>
            </a:r>
          </a:p>
          <a:p>
            <a:pPr marL="0" indent="0">
              <a:buNone/>
            </a:pPr>
            <a:r>
              <a:rPr lang="en-GB" dirty="0"/>
              <a:t>The rest % is amenity trees</a:t>
            </a:r>
          </a:p>
          <a:p>
            <a:pPr marL="0" indent="0">
              <a:buNone/>
            </a:pPr>
            <a:r>
              <a:rPr lang="en-GB" dirty="0"/>
              <a:t>Swansea lost 106 hectares in this time frame</a:t>
            </a:r>
          </a:p>
          <a:p>
            <a:pPr marL="0" indent="0">
              <a:buNone/>
            </a:pPr>
            <a:r>
              <a:rPr lang="en-GB" dirty="0"/>
              <a:t>&lt;7,000 trees lost across Wales</a:t>
            </a:r>
          </a:p>
        </p:txBody>
      </p:sp>
      <p:pic>
        <p:nvPicPr>
          <p:cNvPr id="9" name="Picture 8" descr="A tree lined street&#10;&#10;Description automatically generated">
            <a:extLst>
              <a:ext uri="{FF2B5EF4-FFF2-40B4-BE49-F238E27FC236}">
                <a16:creationId xmlns:a16="http://schemas.microsoft.com/office/drawing/2014/main" id="{223AD6E9-774C-4579-ACFD-F60DCB2D7928}"/>
              </a:ext>
            </a:extLst>
          </p:cNvPr>
          <p:cNvPicPr>
            <a:picLocks noChangeAspect="1"/>
          </p:cNvPicPr>
          <p:nvPr/>
        </p:nvPicPr>
        <p:blipFill rotWithShape="1">
          <a:blip r:embed="rId3">
            <a:extLst>
              <a:ext uri="{28A0092B-C50C-407E-A947-70E740481C1C}">
                <a14:useLocalDpi xmlns:a14="http://schemas.microsoft.com/office/drawing/2010/main" val="0"/>
              </a:ext>
            </a:extLst>
          </a:blip>
          <a:srcRect l="9999" t="-10116" r="12640" b="10116"/>
          <a:stretch/>
        </p:blipFill>
        <p:spPr>
          <a:xfrm>
            <a:off x="5626100" y="217767"/>
            <a:ext cx="6146800" cy="5959196"/>
          </a:xfrm>
          <a:prstGeom prst="rect">
            <a:avLst/>
          </a:prstGeom>
        </p:spPr>
      </p:pic>
      <p:pic>
        <p:nvPicPr>
          <p:cNvPr id="10" name="Picture 9">
            <a:extLst>
              <a:ext uri="{FF2B5EF4-FFF2-40B4-BE49-F238E27FC236}">
                <a16:creationId xmlns:a16="http://schemas.microsoft.com/office/drawing/2014/main" id="{A2B24A6C-AA4A-4F2C-925E-9CE2BB82707C}"/>
              </a:ext>
            </a:extLst>
          </p:cNvPr>
          <p:cNvPicPr>
            <a:picLocks noChangeAspect="1"/>
          </p:cNvPicPr>
          <p:nvPr/>
        </p:nvPicPr>
        <p:blipFill rotWithShape="1">
          <a:blip r:embed="rId4"/>
          <a:srcRect l="31459" t="17592" r="57083" b="66852"/>
          <a:stretch/>
        </p:blipFill>
        <p:spPr>
          <a:xfrm>
            <a:off x="165100" y="178359"/>
            <a:ext cx="1397000" cy="1066800"/>
          </a:xfrm>
          <a:prstGeom prst="rect">
            <a:avLst/>
          </a:prstGeom>
        </p:spPr>
      </p:pic>
      <p:pic>
        <p:nvPicPr>
          <p:cNvPr id="1026" name="Picture 2" descr="Home | GOV.WALES">
            <a:extLst>
              <a:ext uri="{FF2B5EF4-FFF2-40B4-BE49-F238E27FC236}">
                <a16:creationId xmlns:a16="http://schemas.microsoft.com/office/drawing/2014/main" id="{F3B6D51D-050C-45C2-8495-061854E979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5300" y="373622"/>
            <a:ext cx="1309687" cy="87153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A42E386-D859-4293-813D-3E9E2F4C71FB}"/>
              </a:ext>
            </a:extLst>
          </p:cNvPr>
          <p:cNvSpPr txBox="1"/>
          <p:nvPr/>
        </p:nvSpPr>
        <p:spPr>
          <a:xfrm>
            <a:off x="10185400" y="5807631"/>
            <a:ext cx="1905000" cy="369332"/>
          </a:xfrm>
          <a:prstGeom prst="rect">
            <a:avLst/>
          </a:prstGeom>
          <a:noFill/>
        </p:spPr>
        <p:txBody>
          <a:bodyPr wrap="square" rtlCol="0">
            <a:spAutoFit/>
          </a:bodyPr>
          <a:lstStyle/>
          <a:p>
            <a:r>
              <a:rPr lang="en-GB" dirty="0">
                <a:solidFill>
                  <a:schemeClr val="bg1"/>
                </a:solidFill>
              </a:rPr>
              <a:t>(Jenkins, 2009)</a:t>
            </a:r>
          </a:p>
        </p:txBody>
      </p:sp>
      <p:sp>
        <p:nvSpPr>
          <p:cNvPr id="15" name="Rectangle 14">
            <a:extLst>
              <a:ext uri="{FF2B5EF4-FFF2-40B4-BE49-F238E27FC236}">
                <a16:creationId xmlns:a16="http://schemas.microsoft.com/office/drawing/2014/main" id="{BF05E31E-C2A7-45EF-908A-CF5421673626}"/>
              </a:ext>
            </a:extLst>
          </p:cNvPr>
          <p:cNvSpPr/>
          <p:nvPr/>
        </p:nvSpPr>
        <p:spPr>
          <a:xfrm>
            <a:off x="9908735" y="6409323"/>
            <a:ext cx="1728678" cy="307777"/>
          </a:xfrm>
          <a:prstGeom prst="rect">
            <a:avLst/>
          </a:prstGeom>
        </p:spPr>
        <p:txBody>
          <a:bodyPr wrap="none">
            <a:spAutoFit/>
          </a:bodyPr>
          <a:lstStyle/>
          <a:p>
            <a:r>
              <a:rPr lang="en-GB" sz="1400" dirty="0"/>
              <a:t>(NRW, 2016a, 2016b)</a:t>
            </a:r>
          </a:p>
        </p:txBody>
      </p:sp>
    </p:spTree>
    <p:extLst>
      <p:ext uri="{BB962C8B-B14F-4D97-AF65-F5344CB8AC3E}">
        <p14:creationId xmlns:p14="http://schemas.microsoft.com/office/powerpoint/2010/main" val="3713606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B56202-A6E5-4B99-8459-BA3B366431E4}"/>
              </a:ext>
            </a:extLst>
          </p:cNvPr>
          <p:cNvSpPr>
            <a:spLocks noGrp="1"/>
          </p:cNvSpPr>
          <p:nvPr>
            <p:ph idx="1"/>
          </p:nvPr>
        </p:nvSpPr>
        <p:spPr>
          <a:xfrm>
            <a:off x="419100" y="1802092"/>
            <a:ext cx="5041900" cy="5055908"/>
          </a:xfrm>
        </p:spPr>
        <p:txBody>
          <a:bodyPr>
            <a:normAutofit/>
          </a:bodyPr>
          <a:lstStyle/>
          <a:p>
            <a:pPr marL="0" indent="0">
              <a:buNone/>
            </a:pPr>
            <a:r>
              <a:rPr lang="en-GB" sz="2400" dirty="0"/>
              <a:t>Sustainability, SDG &amp; WBFGA 2015 at the core of all </a:t>
            </a:r>
            <a:r>
              <a:rPr lang="en-GB" sz="2400"/>
              <a:t>decision-making within </a:t>
            </a:r>
            <a:r>
              <a:rPr lang="en-GB" sz="2400" dirty="0"/>
              <a:t>Swansea Council</a:t>
            </a:r>
          </a:p>
          <a:p>
            <a:endParaRPr lang="en-GB" sz="100" dirty="0"/>
          </a:p>
          <a:p>
            <a:pPr marL="0" indent="0">
              <a:buNone/>
            </a:pPr>
            <a:r>
              <a:rPr lang="en-GB" sz="2400" dirty="0"/>
              <a:t>UN </a:t>
            </a:r>
            <a:r>
              <a:rPr lang="en-GB" sz="2400" i="1" dirty="0"/>
              <a:t>International Panel on Climate Change (IPCC) </a:t>
            </a:r>
            <a:r>
              <a:rPr lang="en-GB" sz="2400" dirty="0"/>
              <a:t>predictive modelling </a:t>
            </a:r>
          </a:p>
          <a:p>
            <a:pPr marL="0" indent="0">
              <a:buNone/>
            </a:pPr>
            <a:r>
              <a:rPr lang="en-GB" sz="2400" dirty="0"/>
              <a:t>Future Swansea will be subjected to increased risk for</a:t>
            </a:r>
          </a:p>
          <a:p>
            <a:pPr>
              <a:lnSpc>
                <a:spcPct val="100000"/>
              </a:lnSpc>
            </a:pPr>
            <a:r>
              <a:rPr lang="en-GB" sz="2400" dirty="0"/>
              <a:t>&gt; Flooding</a:t>
            </a:r>
          </a:p>
          <a:p>
            <a:pPr>
              <a:lnSpc>
                <a:spcPct val="100000"/>
              </a:lnSpc>
            </a:pPr>
            <a:r>
              <a:rPr lang="en-GB" sz="2400" dirty="0"/>
              <a:t>&gt; Drought</a:t>
            </a:r>
          </a:p>
          <a:p>
            <a:pPr>
              <a:lnSpc>
                <a:spcPct val="100000"/>
              </a:lnSpc>
            </a:pPr>
            <a:r>
              <a:rPr lang="en-GB" sz="2400" dirty="0"/>
              <a:t>&gt; temperatures</a:t>
            </a:r>
          </a:p>
        </p:txBody>
      </p:sp>
      <p:pic>
        <p:nvPicPr>
          <p:cNvPr id="9" name="Picture 8" descr="A tree lined street&#10;&#10;Description automatically generated">
            <a:extLst>
              <a:ext uri="{FF2B5EF4-FFF2-40B4-BE49-F238E27FC236}">
                <a16:creationId xmlns:a16="http://schemas.microsoft.com/office/drawing/2014/main" id="{223AD6E9-774C-4579-ACFD-F60DCB2D7928}"/>
              </a:ext>
            </a:extLst>
          </p:cNvPr>
          <p:cNvPicPr>
            <a:picLocks noChangeAspect="1"/>
          </p:cNvPicPr>
          <p:nvPr/>
        </p:nvPicPr>
        <p:blipFill rotWithShape="1">
          <a:blip r:embed="rId3">
            <a:extLst>
              <a:ext uri="{28A0092B-C50C-407E-A947-70E740481C1C}">
                <a14:useLocalDpi xmlns:a14="http://schemas.microsoft.com/office/drawing/2010/main" val="0"/>
              </a:ext>
            </a:extLst>
          </a:blip>
          <a:srcRect l="9999" t="-10116" r="12640" b="10116"/>
          <a:stretch/>
        </p:blipFill>
        <p:spPr>
          <a:xfrm>
            <a:off x="5626100" y="217767"/>
            <a:ext cx="6146800" cy="5959196"/>
          </a:xfrm>
          <a:prstGeom prst="rect">
            <a:avLst/>
          </a:prstGeom>
        </p:spPr>
      </p:pic>
      <p:sp>
        <p:nvSpPr>
          <p:cNvPr id="11" name="TextBox 10">
            <a:extLst>
              <a:ext uri="{FF2B5EF4-FFF2-40B4-BE49-F238E27FC236}">
                <a16:creationId xmlns:a16="http://schemas.microsoft.com/office/drawing/2014/main" id="{2A42E386-D859-4293-813D-3E9E2F4C71FB}"/>
              </a:ext>
            </a:extLst>
          </p:cNvPr>
          <p:cNvSpPr txBox="1"/>
          <p:nvPr/>
        </p:nvSpPr>
        <p:spPr>
          <a:xfrm>
            <a:off x="10185400" y="5807631"/>
            <a:ext cx="1905000" cy="369332"/>
          </a:xfrm>
          <a:prstGeom prst="rect">
            <a:avLst/>
          </a:prstGeom>
          <a:noFill/>
        </p:spPr>
        <p:txBody>
          <a:bodyPr wrap="square" rtlCol="0">
            <a:spAutoFit/>
          </a:bodyPr>
          <a:lstStyle/>
          <a:p>
            <a:r>
              <a:rPr lang="en-GB" dirty="0">
                <a:solidFill>
                  <a:schemeClr val="bg1"/>
                </a:solidFill>
              </a:rPr>
              <a:t>(Jenkins, 2009)</a:t>
            </a:r>
          </a:p>
        </p:txBody>
      </p:sp>
      <p:sp>
        <p:nvSpPr>
          <p:cNvPr id="14" name="TextBox 13">
            <a:extLst>
              <a:ext uri="{FF2B5EF4-FFF2-40B4-BE49-F238E27FC236}">
                <a16:creationId xmlns:a16="http://schemas.microsoft.com/office/drawing/2014/main" id="{491F71EC-46A0-4DFD-9C99-2E19C64310F9}"/>
              </a:ext>
            </a:extLst>
          </p:cNvPr>
          <p:cNvSpPr txBox="1"/>
          <p:nvPr/>
        </p:nvSpPr>
        <p:spPr>
          <a:xfrm>
            <a:off x="5949950" y="1074509"/>
            <a:ext cx="5499100" cy="4708981"/>
          </a:xfrm>
          <a:prstGeom prst="rect">
            <a:avLst/>
          </a:prstGeom>
          <a:solidFill>
            <a:schemeClr val="tx1">
              <a:alpha val="25000"/>
            </a:schemeClr>
          </a:solidFill>
        </p:spPr>
        <p:txBody>
          <a:bodyPr wrap="square" rtlCol="0">
            <a:spAutoFit/>
          </a:bodyPr>
          <a:lstStyle/>
          <a:p>
            <a:pPr algn="ctr"/>
            <a:r>
              <a:rPr lang="en-GB" sz="6000" dirty="0">
                <a:solidFill>
                  <a:schemeClr val="bg1"/>
                </a:solidFill>
              </a:rPr>
              <a:t>Increase Green Space in Swansea by 50% in the next decade</a:t>
            </a:r>
          </a:p>
        </p:txBody>
      </p:sp>
      <p:sp>
        <p:nvSpPr>
          <p:cNvPr id="8" name="Title 1">
            <a:extLst>
              <a:ext uri="{FF2B5EF4-FFF2-40B4-BE49-F238E27FC236}">
                <a16:creationId xmlns:a16="http://schemas.microsoft.com/office/drawing/2014/main" id="{DA66E275-6C84-497B-9E46-4E4299F9B848}"/>
              </a:ext>
            </a:extLst>
          </p:cNvPr>
          <p:cNvSpPr>
            <a:spLocks noGrp="1"/>
          </p:cNvSpPr>
          <p:nvPr>
            <p:ph type="title"/>
          </p:nvPr>
        </p:nvSpPr>
        <p:spPr>
          <a:xfrm>
            <a:off x="419100" y="387586"/>
            <a:ext cx="10515600" cy="1325563"/>
          </a:xfrm>
        </p:spPr>
        <p:txBody>
          <a:bodyPr/>
          <a:lstStyle/>
          <a:p>
            <a:r>
              <a:rPr lang="en-GB" dirty="0"/>
              <a:t>Swansea’s 2040 Plan</a:t>
            </a:r>
          </a:p>
        </p:txBody>
      </p:sp>
      <p:sp>
        <p:nvSpPr>
          <p:cNvPr id="4" name="Rectangle 3">
            <a:extLst>
              <a:ext uri="{FF2B5EF4-FFF2-40B4-BE49-F238E27FC236}">
                <a16:creationId xmlns:a16="http://schemas.microsoft.com/office/drawing/2014/main" id="{5732B2FF-9018-4AF8-8EE1-E0A62590C7E3}"/>
              </a:ext>
            </a:extLst>
          </p:cNvPr>
          <p:cNvSpPr/>
          <p:nvPr/>
        </p:nvSpPr>
        <p:spPr>
          <a:xfrm>
            <a:off x="8532280" y="6518237"/>
            <a:ext cx="3659720" cy="307777"/>
          </a:xfrm>
          <a:prstGeom prst="rect">
            <a:avLst/>
          </a:prstGeom>
        </p:spPr>
        <p:txBody>
          <a:bodyPr wrap="none">
            <a:spAutoFit/>
          </a:bodyPr>
          <a:lstStyle/>
          <a:p>
            <a:r>
              <a:rPr lang="en-GB" sz="1400" dirty="0"/>
              <a:t>(Swansea Council, 2019a, 2019b. 2019c, 2019d)</a:t>
            </a:r>
          </a:p>
        </p:txBody>
      </p:sp>
    </p:spTree>
    <p:extLst>
      <p:ext uri="{BB962C8B-B14F-4D97-AF65-F5344CB8AC3E}">
        <p14:creationId xmlns:p14="http://schemas.microsoft.com/office/powerpoint/2010/main" val="3424197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B5078-6DAA-44E8-A201-9180B5C98F2D}"/>
              </a:ext>
            </a:extLst>
          </p:cNvPr>
          <p:cNvSpPr>
            <a:spLocks noGrp="1"/>
          </p:cNvSpPr>
          <p:nvPr>
            <p:ph type="title"/>
          </p:nvPr>
        </p:nvSpPr>
        <p:spPr>
          <a:xfrm>
            <a:off x="838200" y="9525"/>
            <a:ext cx="10515600" cy="1325563"/>
          </a:xfrm>
        </p:spPr>
        <p:txBody>
          <a:bodyPr/>
          <a:lstStyle/>
          <a:p>
            <a:r>
              <a:rPr lang="en-GB" dirty="0"/>
              <a:t>Swansea Central Area- </a:t>
            </a:r>
            <a:r>
              <a:rPr lang="en-GB" b="1" i="1" dirty="0"/>
              <a:t>Regenerating Our City for Wellbeing and Wildlife 2019</a:t>
            </a:r>
          </a:p>
        </p:txBody>
      </p:sp>
      <p:sp>
        <p:nvSpPr>
          <p:cNvPr id="3" name="Content Placeholder 2">
            <a:extLst>
              <a:ext uri="{FF2B5EF4-FFF2-40B4-BE49-F238E27FC236}">
                <a16:creationId xmlns:a16="http://schemas.microsoft.com/office/drawing/2014/main" id="{F82CCC5C-40C9-4B2C-B36F-22A6EA909DE3}"/>
              </a:ext>
            </a:extLst>
          </p:cNvPr>
          <p:cNvSpPr>
            <a:spLocks noGrp="1"/>
          </p:cNvSpPr>
          <p:nvPr>
            <p:ph idx="1"/>
          </p:nvPr>
        </p:nvSpPr>
        <p:spPr/>
        <p:txBody>
          <a:bodyPr/>
          <a:lstStyle/>
          <a:p>
            <a:endParaRPr lang="en-GB" dirty="0"/>
          </a:p>
        </p:txBody>
      </p:sp>
      <p:pic>
        <p:nvPicPr>
          <p:cNvPr id="6" name="Picture 5">
            <a:extLst>
              <a:ext uri="{FF2B5EF4-FFF2-40B4-BE49-F238E27FC236}">
                <a16:creationId xmlns:a16="http://schemas.microsoft.com/office/drawing/2014/main" id="{BCCF9576-2DE0-4B30-A647-5AAB1136B9AE}"/>
              </a:ext>
            </a:extLst>
          </p:cNvPr>
          <p:cNvPicPr>
            <a:picLocks noChangeAspect="1"/>
          </p:cNvPicPr>
          <p:nvPr/>
        </p:nvPicPr>
        <p:blipFill>
          <a:blip r:embed="rId3"/>
          <a:stretch>
            <a:fillRect/>
          </a:stretch>
        </p:blipFill>
        <p:spPr>
          <a:xfrm>
            <a:off x="-12700" y="1243124"/>
            <a:ext cx="12192000" cy="5387751"/>
          </a:xfrm>
          <a:prstGeom prst="rect">
            <a:avLst/>
          </a:prstGeom>
        </p:spPr>
      </p:pic>
      <p:sp>
        <p:nvSpPr>
          <p:cNvPr id="7" name="Rectangle 6">
            <a:extLst>
              <a:ext uri="{FF2B5EF4-FFF2-40B4-BE49-F238E27FC236}">
                <a16:creationId xmlns:a16="http://schemas.microsoft.com/office/drawing/2014/main" id="{F79D7C27-8E90-4813-AF07-29B589E500CC}"/>
              </a:ext>
            </a:extLst>
          </p:cNvPr>
          <p:cNvSpPr/>
          <p:nvPr/>
        </p:nvSpPr>
        <p:spPr>
          <a:xfrm>
            <a:off x="8930727" y="972441"/>
            <a:ext cx="3273973" cy="369332"/>
          </a:xfrm>
          <a:prstGeom prst="rect">
            <a:avLst/>
          </a:prstGeom>
        </p:spPr>
        <p:txBody>
          <a:bodyPr wrap="none">
            <a:spAutoFit/>
          </a:bodyPr>
          <a:lstStyle/>
          <a:p>
            <a:r>
              <a:rPr lang="en-GB" dirty="0"/>
              <a:t>(Swansea Council, 2019b, 2019g)</a:t>
            </a:r>
          </a:p>
        </p:txBody>
      </p:sp>
      <p:sp>
        <p:nvSpPr>
          <p:cNvPr id="8" name="Rectangle 7">
            <a:extLst>
              <a:ext uri="{FF2B5EF4-FFF2-40B4-BE49-F238E27FC236}">
                <a16:creationId xmlns:a16="http://schemas.microsoft.com/office/drawing/2014/main" id="{581FD736-9805-4D5A-92DC-55C7F665C2CD}"/>
              </a:ext>
            </a:extLst>
          </p:cNvPr>
          <p:cNvSpPr/>
          <p:nvPr/>
        </p:nvSpPr>
        <p:spPr>
          <a:xfrm>
            <a:off x="4940300" y="6550223"/>
            <a:ext cx="9448800" cy="307777"/>
          </a:xfrm>
          <a:prstGeom prst="rect">
            <a:avLst/>
          </a:prstGeom>
        </p:spPr>
        <p:txBody>
          <a:bodyPr wrap="square">
            <a:spAutoFit/>
          </a:bodyPr>
          <a:lstStyle/>
          <a:p>
            <a:r>
              <a:rPr lang="en-GB" sz="1400" dirty="0"/>
              <a:t>(UN, 2013; </a:t>
            </a:r>
            <a:r>
              <a:rPr lang="en-GB" sz="1400" dirty="0" err="1"/>
              <a:t>Jonesm</a:t>
            </a:r>
            <a:r>
              <a:rPr lang="en-GB" sz="1400" dirty="0"/>
              <a:t> 2019; </a:t>
            </a:r>
            <a:r>
              <a:rPr lang="en-GB" sz="1400" dirty="0" err="1"/>
              <a:t>Haaland</a:t>
            </a:r>
            <a:r>
              <a:rPr lang="en-GB" sz="1400" dirty="0"/>
              <a:t> and Bosch, 2015; Reynolds, 2016; Leigh </a:t>
            </a:r>
            <a:r>
              <a:rPr lang="en-GB" sz="1400" i="1" dirty="0"/>
              <a:t>et al</a:t>
            </a:r>
            <a:r>
              <a:rPr lang="en-GB" sz="1400" dirty="0"/>
              <a:t>, 2016; Hersh, 2019)</a:t>
            </a:r>
          </a:p>
        </p:txBody>
      </p:sp>
    </p:spTree>
    <p:extLst>
      <p:ext uri="{BB962C8B-B14F-4D97-AF65-F5344CB8AC3E}">
        <p14:creationId xmlns:p14="http://schemas.microsoft.com/office/powerpoint/2010/main" val="893896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B56202-A6E5-4B99-8459-BA3B366431E4}"/>
              </a:ext>
            </a:extLst>
          </p:cNvPr>
          <p:cNvSpPr>
            <a:spLocks noGrp="1"/>
          </p:cNvSpPr>
          <p:nvPr>
            <p:ph idx="1"/>
          </p:nvPr>
        </p:nvSpPr>
        <p:spPr>
          <a:xfrm>
            <a:off x="419100" y="1802092"/>
            <a:ext cx="5041900" cy="5055908"/>
          </a:xfrm>
        </p:spPr>
        <p:txBody>
          <a:bodyPr>
            <a:normAutofit/>
          </a:bodyPr>
          <a:lstStyle/>
          <a:p>
            <a:pPr>
              <a:lnSpc>
                <a:spcPct val="150000"/>
              </a:lnSpc>
            </a:pPr>
            <a:r>
              <a:rPr lang="en-GB" sz="2400" dirty="0"/>
              <a:t>Swansea PSB Wellbeing Plan</a:t>
            </a:r>
          </a:p>
          <a:p>
            <a:pPr>
              <a:lnSpc>
                <a:spcPct val="150000"/>
              </a:lnSpc>
            </a:pPr>
            <a:r>
              <a:rPr lang="en-GB" sz="2400" dirty="0"/>
              <a:t>Swansea Council Corporate Plan</a:t>
            </a:r>
          </a:p>
          <a:p>
            <a:pPr>
              <a:lnSpc>
                <a:spcPct val="150000"/>
              </a:lnSpc>
            </a:pPr>
            <a:r>
              <a:rPr lang="en-GB" sz="2400" dirty="0"/>
              <a:t>Swansea Local Development Plan Swansea Council Strategies</a:t>
            </a:r>
          </a:p>
          <a:p>
            <a:pPr>
              <a:lnSpc>
                <a:spcPct val="150000"/>
              </a:lnSpc>
            </a:pPr>
            <a:r>
              <a:rPr lang="en-GB" sz="2400" dirty="0"/>
              <a:t>Swansea Designations and Evidence</a:t>
            </a:r>
          </a:p>
          <a:p>
            <a:pPr marL="0" indent="0">
              <a:lnSpc>
                <a:spcPct val="150000"/>
              </a:lnSpc>
              <a:buNone/>
            </a:pPr>
            <a:endParaRPr lang="en-GB" sz="2400" dirty="0"/>
          </a:p>
        </p:txBody>
      </p:sp>
      <p:pic>
        <p:nvPicPr>
          <p:cNvPr id="9" name="Picture 8" descr="A tree lined street&#10;&#10;Description automatically generated">
            <a:extLst>
              <a:ext uri="{FF2B5EF4-FFF2-40B4-BE49-F238E27FC236}">
                <a16:creationId xmlns:a16="http://schemas.microsoft.com/office/drawing/2014/main" id="{223AD6E9-774C-4579-ACFD-F60DCB2D7928}"/>
              </a:ext>
            </a:extLst>
          </p:cNvPr>
          <p:cNvPicPr>
            <a:picLocks noChangeAspect="1"/>
          </p:cNvPicPr>
          <p:nvPr/>
        </p:nvPicPr>
        <p:blipFill rotWithShape="1">
          <a:blip r:embed="rId3">
            <a:extLst>
              <a:ext uri="{28A0092B-C50C-407E-A947-70E740481C1C}">
                <a14:useLocalDpi xmlns:a14="http://schemas.microsoft.com/office/drawing/2010/main" val="0"/>
              </a:ext>
            </a:extLst>
          </a:blip>
          <a:srcRect l="9999" t="-10116" r="12640" b="10116"/>
          <a:stretch/>
        </p:blipFill>
        <p:spPr>
          <a:xfrm>
            <a:off x="5626100" y="217767"/>
            <a:ext cx="6146800" cy="5959196"/>
          </a:xfrm>
          <a:prstGeom prst="rect">
            <a:avLst/>
          </a:prstGeom>
        </p:spPr>
      </p:pic>
      <p:sp>
        <p:nvSpPr>
          <p:cNvPr id="11" name="TextBox 10">
            <a:extLst>
              <a:ext uri="{FF2B5EF4-FFF2-40B4-BE49-F238E27FC236}">
                <a16:creationId xmlns:a16="http://schemas.microsoft.com/office/drawing/2014/main" id="{2A42E386-D859-4293-813D-3E9E2F4C71FB}"/>
              </a:ext>
            </a:extLst>
          </p:cNvPr>
          <p:cNvSpPr txBox="1"/>
          <p:nvPr/>
        </p:nvSpPr>
        <p:spPr>
          <a:xfrm>
            <a:off x="10185400" y="5807631"/>
            <a:ext cx="1905000" cy="369332"/>
          </a:xfrm>
          <a:prstGeom prst="rect">
            <a:avLst/>
          </a:prstGeom>
          <a:noFill/>
        </p:spPr>
        <p:txBody>
          <a:bodyPr wrap="square" rtlCol="0">
            <a:spAutoFit/>
          </a:bodyPr>
          <a:lstStyle/>
          <a:p>
            <a:r>
              <a:rPr lang="en-GB" dirty="0">
                <a:solidFill>
                  <a:schemeClr val="bg1"/>
                </a:solidFill>
              </a:rPr>
              <a:t>(Jenkins, 2009)</a:t>
            </a:r>
          </a:p>
        </p:txBody>
      </p:sp>
      <p:sp>
        <p:nvSpPr>
          <p:cNvPr id="14" name="TextBox 13">
            <a:extLst>
              <a:ext uri="{FF2B5EF4-FFF2-40B4-BE49-F238E27FC236}">
                <a16:creationId xmlns:a16="http://schemas.microsoft.com/office/drawing/2014/main" id="{491F71EC-46A0-4DFD-9C99-2E19C64310F9}"/>
              </a:ext>
            </a:extLst>
          </p:cNvPr>
          <p:cNvSpPr txBox="1"/>
          <p:nvPr/>
        </p:nvSpPr>
        <p:spPr>
          <a:xfrm>
            <a:off x="5949950" y="1074509"/>
            <a:ext cx="5499100" cy="4708981"/>
          </a:xfrm>
          <a:prstGeom prst="rect">
            <a:avLst/>
          </a:prstGeom>
          <a:solidFill>
            <a:schemeClr val="tx1">
              <a:alpha val="25000"/>
            </a:schemeClr>
          </a:solidFill>
        </p:spPr>
        <p:txBody>
          <a:bodyPr wrap="square" rtlCol="0">
            <a:spAutoFit/>
          </a:bodyPr>
          <a:lstStyle/>
          <a:p>
            <a:pPr algn="ctr"/>
            <a:r>
              <a:rPr lang="en-GB" sz="6000" dirty="0">
                <a:solidFill>
                  <a:schemeClr val="bg1"/>
                </a:solidFill>
              </a:rPr>
              <a:t>Increase Green Space in Swansea by 50% in the next decade</a:t>
            </a:r>
          </a:p>
        </p:txBody>
      </p:sp>
      <p:sp>
        <p:nvSpPr>
          <p:cNvPr id="8" name="Title 1">
            <a:extLst>
              <a:ext uri="{FF2B5EF4-FFF2-40B4-BE49-F238E27FC236}">
                <a16:creationId xmlns:a16="http://schemas.microsoft.com/office/drawing/2014/main" id="{DA66E275-6C84-497B-9E46-4E4299F9B848}"/>
              </a:ext>
            </a:extLst>
          </p:cNvPr>
          <p:cNvSpPr>
            <a:spLocks noGrp="1"/>
          </p:cNvSpPr>
          <p:nvPr>
            <p:ph type="title"/>
          </p:nvPr>
        </p:nvSpPr>
        <p:spPr>
          <a:xfrm>
            <a:off x="419100" y="387586"/>
            <a:ext cx="10515600" cy="1325563"/>
          </a:xfrm>
        </p:spPr>
        <p:txBody>
          <a:bodyPr/>
          <a:lstStyle/>
          <a:p>
            <a:r>
              <a:rPr lang="en-GB" dirty="0"/>
              <a:t>Swansea’s 2040 Plan</a:t>
            </a:r>
          </a:p>
        </p:txBody>
      </p:sp>
      <p:sp>
        <p:nvSpPr>
          <p:cNvPr id="2" name="Rectangle 1">
            <a:extLst>
              <a:ext uri="{FF2B5EF4-FFF2-40B4-BE49-F238E27FC236}">
                <a16:creationId xmlns:a16="http://schemas.microsoft.com/office/drawing/2014/main" id="{1FD4A644-E29D-45D2-ACB8-AF2A63540136}"/>
              </a:ext>
            </a:extLst>
          </p:cNvPr>
          <p:cNvSpPr/>
          <p:nvPr/>
        </p:nvSpPr>
        <p:spPr>
          <a:xfrm>
            <a:off x="9284211" y="6430446"/>
            <a:ext cx="2588914" cy="307777"/>
          </a:xfrm>
          <a:prstGeom prst="rect">
            <a:avLst/>
          </a:prstGeom>
        </p:spPr>
        <p:txBody>
          <a:bodyPr wrap="none">
            <a:spAutoFit/>
          </a:bodyPr>
          <a:lstStyle/>
          <a:p>
            <a:r>
              <a:rPr lang="en-GB" sz="1400" dirty="0"/>
              <a:t>(Swansea Council, 2019a, 2019b)</a:t>
            </a:r>
          </a:p>
        </p:txBody>
      </p:sp>
    </p:spTree>
    <p:extLst>
      <p:ext uri="{BB962C8B-B14F-4D97-AF65-F5344CB8AC3E}">
        <p14:creationId xmlns:p14="http://schemas.microsoft.com/office/powerpoint/2010/main" val="3663370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B5078-6DAA-44E8-A201-9180B5C98F2D}"/>
              </a:ext>
            </a:extLst>
          </p:cNvPr>
          <p:cNvSpPr>
            <a:spLocks noGrp="1"/>
          </p:cNvSpPr>
          <p:nvPr>
            <p:ph type="title"/>
          </p:nvPr>
        </p:nvSpPr>
        <p:spPr/>
        <p:txBody>
          <a:bodyPr/>
          <a:lstStyle/>
          <a:p>
            <a:r>
              <a:rPr lang="en-GB" dirty="0"/>
              <a:t>Swansea Central Area- </a:t>
            </a:r>
            <a:r>
              <a:rPr lang="en-GB" b="1" i="1" dirty="0"/>
              <a:t>Regenerating Our City for Wellbeing and Wildlife 2019</a:t>
            </a:r>
          </a:p>
        </p:txBody>
      </p:sp>
      <p:sp>
        <p:nvSpPr>
          <p:cNvPr id="3" name="Content Placeholder 2">
            <a:extLst>
              <a:ext uri="{FF2B5EF4-FFF2-40B4-BE49-F238E27FC236}">
                <a16:creationId xmlns:a16="http://schemas.microsoft.com/office/drawing/2014/main" id="{F82CCC5C-40C9-4B2C-B36F-22A6EA909DE3}"/>
              </a:ext>
            </a:extLst>
          </p:cNvPr>
          <p:cNvSpPr>
            <a:spLocks noGrp="1"/>
          </p:cNvSpPr>
          <p:nvPr>
            <p:ph idx="1"/>
          </p:nvPr>
        </p:nvSpPr>
        <p:spPr/>
        <p:txBody>
          <a:bodyPr/>
          <a:lstStyle/>
          <a:p>
            <a:pPr algn="ctr"/>
            <a:r>
              <a:rPr lang="en-GB" dirty="0"/>
              <a:t>Phase 1 &amp; Phase 2</a:t>
            </a:r>
          </a:p>
        </p:txBody>
      </p:sp>
      <p:pic>
        <p:nvPicPr>
          <p:cNvPr id="4" name="Picture 3">
            <a:extLst>
              <a:ext uri="{FF2B5EF4-FFF2-40B4-BE49-F238E27FC236}">
                <a16:creationId xmlns:a16="http://schemas.microsoft.com/office/drawing/2014/main" id="{B6950675-7F02-4D42-852A-E08AB419D7A1}"/>
              </a:ext>
            </a:extLst>
          </p:cNvPr>
          <p:cNvPicPr>
            <a:picLocks noChangeAspect="1"/>
          </p:cNvPicPr>
          <p:nvPr/>
        </p:nvPicPr>
        <p:blipFill>
          <a:blip r:embed="rId3"/>
          <a:stretch>
            <a:fillRect/>
          </a:stretch>
        </p:blipFill>
        <p:spPr>
          <a:xfrm>
            <a:off x="368300" y="2463871"/>
            <a:ext cx="5475012" cy="3848029"/>
          </a:xfrm>
          <a:prstGeom prst="rect">
            <a:avLst/>
          </a:prstGeom>
        </p:spPr>
      </p:pic>
      <p:pic>
        <p:nvPicPr>
          <p:cNvPr id="8" name="Picture 7" descr="A group of people in a park&#10;&#10;Description automatically generated">
            <a:extLst>
              <a:ext uri="{FF2B5EF4-FFF2-40B4-BE49-F238E27FC236}">
                <a16:creationId xmlns:a16="http://schemas.microsoft.com/office/drawing/2014/main" id="{85148582-17A6-404D-9572-1BD4C330253F}"/>
              </a:ext>
            </a:extLst>
          </p:cNvPr>
          <p:cNvPicPr>
            <a:picLocks noChangeAspect="1"/>
          </p:cNvPicPr>
          <p:nvPr/>
        </p:nvPicPr>
        <p:blipFill rotWithShape="1">
          <a:blip r:embed="rId4">
            <a:extLst>
              <a:ext uri="{28A0092B-C50C-407E-A947-70E740481C1C}">
                <a14:useLocalDpi xmlns:a14="http://schemas.microsoft.com/office/drawing/2010/main" val="0"/>
              </a:ext>
            </a:extLst>
          </a:blip>
          <a:srcRect l="6765" r="8180"/>
          <a:stretch/>
        </p:blipFill>
        <p:spPr>
          <a:xfrm>
            <a:off x="6096000" y="2463871"/>
            <a:ext cx="5727700" cy="3848029"/>
          </a:xfrm>
          <a:prstGeom prst="rect">
            <a:avLst/>
          </a:prstGeom>
        </p:spPr>
      </p:pic>
      <p:sp>
        <p:nvSpPr>
          <p:cNvPr id="9" name="Rectangle 8">
            <a:extLst>
              <a:ext uri="{FF2B5EF4-FFF2-40B4-BE49-F238E27FC236}">
                <a16:creationId xmlns:a16="http://schemas.microsoft.com/office/drawing/2014/main" id="{2C0780C2-F76C-4474-8D42-D431A3F3FCD9}"/>
              </a:ext>
            </a:extLst>
          </p:cNvPr>
          <p:cNvSpPr/>
          <p:nvPr/>
        </p:nvSpPr>
        <p:spPr>
          <a:xfrm>
            <a:off x="5192199" y="6502741"/>
            <a:ext cx="6999801" cy="307777"/>
          </a:xfrm>
          <a:prstGeom prst="rect">
            <a:avLst/>
          </a:prstGeom>
        </p:spPr>
        <p:txBody>
          <a:bodyPr wrap="none">
            <a:spAutoFit/>
          </a:bodyPr>
          <a:lstStyle/>
          <a:p>
            <a:r>
              <a:rPr lang="en-GB" sz="1400" dirty="0"/>
              <a:t>(Swansea Council, 2016b; 2019e, 2019f; NRW, 2016a, 2016b; 2019e, 2019f; Messenger, 2019)</a:t>
            </a:r>
          </a:p>
        </p:txBody>
      </p:sp>
    </p:spTree>
    <p:extLst>
      <p:ext uri="{BB962C8B-B14F-4D97-AF65-F5344CB8AC3E}">
        <p14:creationId xmlns:p14="http://schemas.microsoft.com/office/powerpoint/2010/main" val="3625710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B56202-A6E5-4B99-8459-BA3B366431E4}"/>
              </a:ext>
            </a:extLst>
          </p:cNvPr>
          <p:cNvSpPr>
            <a:spLocks noGrp="1"/>
          </p:cNvSpPr>
          <p:nvPr>
            <p:ph idx="1"/>
          </p:nvPr>
        </p:nvSpPr>
        <p:spPr>
          <a:xfrm>
            <a:off x="574675" y="1802092"/>
            <a:ext cx="4889500" cy="4776508"/>
          </a:xfrm>
        </p:spPr>
        <p:txBody>
          <a:bodyPr>
            <a:normAutofit/>
          </a:bodyPr>
          <a:lstStyle/>
          <a:p>
            <a:r>
              <a:rPr lang="en-GB"/>
              <a:t>Collaboration –a variety of bodies</a:t>
            </a:r>
          </a:p>
          <a:p>
            <a:r>
              <a:rPr lang="en-GB"/>
              <a:t>Stakeholder engagement</a:t>
            </a:r>
          </a:p>
          <a:p>
            <a:r>
              <a:rPr lang="en-GB"/>
              <a:t>Innovation</a:t>
            </a:r>
          </a:p>
          <a:p>
            <a:r>
              <a:rPr lang="en-GB"/>
              <a:t>Cultural value</a:t>
            </a:r>
          </a:p>
          <a:p>
            <a:r>
              <a:rPr lang="en-GB"/>
              <a:t>Economic opportunities</a:t>
            </a:r>
          </a:p>
          <a:p>
            <a:r>
              <a:rPr lang="en-GB"/>
              <a:t>Community involvement/engagement</a:t>
            </a:r>
          </a:p>
          <a:p>
            <a:pPr marL="0" indent="0">
              <a:buNone/>
            </a:pPr>
            <a:endParaRPr lang="en-GB" dirty="0"/>
          </a:p>
        </p:txBody>
      </p:sp>
      <p:pic>
        <p:nvPicPr>
          <p:cNvPr id="9" name="Picture 8" descr="A tree lined street&#10;&#10;Description automatically generated">
            <a:extLst>
              <a:ext uri="{FF2B5EF4-FFF2-40B4-BE49-F238E27FC236}">
                <a16:creationId xmlns:a16="http://schemas.microsoft.com/office/drawing/2014/main" id="{223AD6E9-774C-4579-ACFD-F60DCB2D7928}"/>
              </a:ext>
            </a:extLst>
          </p:cNvPr>
          <p:cNvPicPr>
            <a:picLocks noChangeAspect="1"/>
          </p:cNvPicPr>
          <p:nvPr/>
        </p:nvPicPr>
        <p:blipFill rotWithShape="1">
          <a:blip r:embed="rId3">
            <a:extLst>
              <a:ext uri="{28A0092B-C50C-407E-A947-70E740481C1C}">
                <a14:useLocalDpi xmlns:a14="http://schemas.microsoft.com/office/drawing/2010/main" val="0"/>
              </a:ext>
            </a:extLst>
          </a:blip>
          <a:srcRect l="9999" t="-10116" r="12640" b="10116"/>
          <a:stretch/>
        </p:blipFill>
        <p:spPr>
          <a:xfrm>
            <a:off x="5626100" y="217767"/>
            <a:ext cx="6146800" cy="5959196"/>
          </a:xfrm>
          <a:prstGeom prst="rect">
            <a:avLst/>
          </a:prstGeom>
        </p:spPr>
      </p:pic>
      <p:sp>
        <p:nvSpPr>
          <p:cNvPr id="11" name="TextBox 10">
            <a:extLst>
              <a:ext uri="{FF2B5EF4-FFF2-40B4-BE49-F238E27FC236}">
                <a16:creationId xmlns:a16="http://schemas.microsoft.com/office/drawing/2014/main" id="{2A42E386-D859-4293-813D-3E9E2F4C71FB}"/>
              </a:ext>
            </a:extLst>
          </p:cNvPr>
          <p:cNvSpPr txBox="1"/>
          <p:nvPr/>
        </p:nvSpPr>
        <p:spPr>
          <a:xfrm>
            <a:off x="10185400" y="5807631"/>
            <a:ext cx="1905000" cy="369332"/>
          </a:xfrm>
          <a:prstGeom prst="rect">
            <a:avLst/>
          </a:prstGeom>
          <a:noFill/>
        </p:spPr>
        <p:txBody>
          <a:bodyPr wrap="square" rtlCol="0">
            <a:spAutoFit/>
          </a:bodyPr>
          <a:lstStyle/>
          <a:p>
            <a:r>
              <a:rPr lang="en-GB" dirty="0">
                <a:solidFill>
                  <a:schemeClr val="bg1"/>
                </a:solidFill>
              </a:rPr>
              <a:t>(Jenkins, 2009)</a:t>
            </a:r>
          </a:p>
        </p:txBody>
      </p:sp>
      <p:sp>
        <p:nvSpPr>
          <p:cNvPr id="7" name="Title 1">
            <a:extLst>
              <a:ext uri="{FF2B5EF4-FFF2-40B4-BE49-F238E27FC236}">
                <a16:creationId xmlns:a16="http://schemas.microsoft.com/office/drawing/2014/main" id="{2384A678-9628-4484-B492-616FAFE88C77}"/>
              </a:ext>
            </a:extLst>
          </p:cNvPr>
          <p:cNvSpPr>
            <a:spLocks noGrp="1"/>
          </p:cNvSpPr>
          <p:nvPr>
            <p:ph type="title"/>
          </p:nvPr>
        </p:nvSpPr>
        <p:spPr>
          <a:xfrm>
            <a:off x="838200" y="365125"/>
            <a:ext cx="10515600" cy="1325563"/>
          </a:xfrm>
        </p:spPr>
        <p:txBody>
          <a:bodyPr/>
          <a:lstStyle/>
          <a:p>
            <a:r>
              <a:rPr lang="en-GB" dirty="0"/>
              <a:t>Implementation</a:t>
            </a:r>
          </a:p>
        </p:txBody>
      </p:sp>
      <p:sp>
        <p:nvSpPr>
          <p:cNvPr id="2" name="Rectangle 1">
            <a:extLst>
              <a:ext uri="{FF2B5EF4-FFF2-40B4-BE49-F238E27FC236}">
                <a16:creationId xmlns:a16="http://schemas.microsoft.com/office/drawing/2014/main" id="{6DAF42FC-E711-40EC-A593-023143CF9120}"/>
              </a:ext>
            </a:extLst>
          </p:cNvPr>
          <p:cNvSpPr/>
          <p:nvPr/>
        </p:nvSpPr>
        <p:spPr>
          <a:xfrm>
            <a:off x="0" y="6550223"/>
            <a:ext cx="12192000" cy="307777"/>
          </a:xfrm>
          <a:prstGeom prst="rect">
            <a:avLst/>
          </a:prstGeom>
        </p:spPr>
        <p:txBody>
          <a:bodyPr wrap="square">
            <a:spAutoFit/>
          </a:bodyPr>
          <a:lstStyle/>
          <a:p>
            <a:pPr algn="r"/>
            <a:r>
              <a:rPr lang="en-GB" sz="1400" dirty="0"/>
              <a:t>(Sousa, 2003; </a:t>
            </a:r>
            <a:r>
              <a:rPr lang="en-GB" sz="1400" dirty="0" err="1"/>
              <a:t>Kabisch</a:t>
            </a:r>
            <a:r>
              <a:rPr lang="en-GB" sz="1400" dirty="0"/>
              <a:t> and </a:t>
            </a:r>
            <a:r>
              <a:rPr lang="en-GB" sz="1400" dirty="0" err="1"/>
              <a:t>Haase</a:t>
            </a:r>
            <a:r>
              <a:rPr lang="en-GB" sz="1400" dirty="0"/>
              <a:t>, 2016; Evans, </a:t>
            </a:r>
            <a:r>
              <a:rPr lang="en-GB" sz="1400" dirty="0" err="1"/>
              <a:t>Joas</a:t>
            </a:r>
            <a:r>
              <a:rPr lang="en-GB" sz="1400" dirty="0"/>
              <a:t> and </a:t>
            </a:r>
            <a:r>
              <a:rPr lang="en-GB" sz="1400" dirty="0" err="1"/>
              <a:t>Sundback</a:t>
            </a:r>
            <a:r>
              <a:rPr lang="en-GB" sz="1400" dirty="0"/>
              <a:t>, 2015; de Groot et al 2010; </a:t>
            </a:r>
            <a:r>
              <a:rPr lang="en-GB" sz="1400" dirty="0" err="1"/>
              <a:t>Wolsink</a:t>
            </a:r>
            <a:r>
              <a:rPr lang="en-GB" sz="1400" dirty="0"/>
              <a:t>, 2016; NRW, 2016a; Swansea Council, 2019a, 2019b, 2019c)</a:t>
            </a:r>
          </a:p>
        </p:txBody>
      </p:sp>
    </p:spTree>
    <p:extLst>
      <p:ext uri="{BB962C8B-B14F-4D97-AF65-F5344CB8AC3E}">
        <p14:creationId xmlns:p14="http://schemas.microsoft.com/office/powerpoint/2010/main" val="985422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2A42E386-D859-4293-813D-3E9E2F4C71FB}"/>
              </a:ext>
            </a:extLst>
          </p:cNvPr>
          <p:cNvSpPr txBox="1"/>
          <p:nvPr/>
        </p:nvSpPr>
        <p:spPr>
          <a:xfrm>
            <a:off x="10185400" y="5807631"/>
            <a:ext cx="1905000" cy="369332"/>
          </a:xfrm>
          <a:prstGeom prst="rect">
            <a:avLst/>
          </a:prstGeom>
          <a:noFill/>
        </p:spPr>
        <p:txBody>
          <a:bodyPr wrap="square" rtlCol="0">
            <a:spAutoFit/>
          </a:bodyPr>
          <a:lstStyle/>
          <a:p>
            <a:r>
              <a:rPr lang="en-GB" dirty="0">
                <a:solidFill>
                  <a:schemeClr val="bg1"/>
                </a:solidFill>
              </a:rPr>
              <a:t>(Jenkins, 2009)</a:t>
            </a:r>
          </a:p>
        </p:txBody>
      </p:sp>
      <p:sp>
        <p:nvSpPr>
          <p:cNvPr id="7" name="Title 1">
            <a:extLst>
              <a:ext uri="{FF2B5EF4-FFF2-40B4-BE49-F238E27FC236}">
                <a16:creationId xmlns:a16="http://schemas.microsoft.com/office/drawing/2014/main" id="{2384A678-9628-4484-B492-616FAFE88C77}"/>
              </a:ext>
            </a:extLst>
          </p:cNvPr>
          <p:cNvSpPr>
            <a:spLocks noGrp="1"/>
          </p:cNvSpPr>
          <p:nvPr>
            <p:ph type="title"/>
          </p:nvPr>
        </p:nvSpPr>
        <p:spPr>
          <a:xfrm>
            <a:off x="838200" y="365125"/>
            <a:ext cx="10515600" cy="1325563"/>
          </a:xfrm>
        </p:spPr>
        <p:txBody>
          <a:bodyPr/>
          <a:lstStyle/>
          <a:p>
            <a:r>
              <a:rPr lang="en-GB" dirty="0"/>
              <a:t>Practical Implementation</a:t>
            </a:r>
          </a:p>
        </p:txBody>
      </p:sp>
      <p:pic>
        <p:nvPicPr>
          <p:cNvPr id="6" name="Picture 5">
            <a:extLst>
              <a:ext uri="{FF2B5EF4-FFF2-40B4-BE49-F238E27FC236}">
                <a16:creationId xmlns:a16="http://schemas.microsoft.com/office/drawing/2014/main" id="{3C221D99-ED8C-4863-9003-96793C222C78}"/>
              </a:ext>
            </a:extLst>
          </p:cNvPr>
          <p:cNvPicPr>
            <a:picLocks noChangeAspect="1"/>
          </p:cNvPicPr>
          <p:nvPr/>
        </p:nvPicPr>
        <p:blipFill>
          <a:blip r:embed="rId3"/>
          <a:stretch>
            <a:fillRect/>
          </a:stretch>
        </p:blipFill>
        <p:spPr>
          <a:xfrm>
            <a:off x="1172368" y="1413689"/>
            <a:ext cx="9847263" cy="5479090"/>
          </a:xfrm>
          <a:prstGeom prst="rect">
            <a:avLst/>
          </a:prstGeom>
        </p:spPr>
      </p:pic>
      <p:sp>
        <p:nvSpPr>
          <p:cNvPr id="8" name="Rectangle 7">
            <a:extLst>
              <a:ext uri="{FF2B5EF4-FFF2-40B4-BE49-F238E27FC236}">
                <a16:creationId xmlns:a16="http://schemas.microsoft.com/office/drawing/2014/main" id="{BF6951A3-F50D-49D4-A866-E892D65FA638}"/>
              </a:ext>
            </a:extLst>
          </p:cNvPr>
          <p:cNvSpPr/>
          <p:nvPr/>
        </p:nvSpPr>
        <p:spPr>
          <a:xfrm>
            <a:off x="8572098" y="6550223"/>
            <a:ext cx="3619902" cy="307777"/>
          </a:xfrm>
          <a:prstGeom prst="rect">
            <a:avLst/>
          </a:prstGeom>
          <a:solidFill>
            <a:schemeClr val="bg1"/>
          </a:solidFill>
        </p:spPr>
        <p:txBody>
          <a:bodyPr wrap="none">
            <a:spAutoFit/>
          </a:bodyPr>
          <a:lstStyle/>
          <a:p>
            <a:r>
              <a:rPr lang="en-GB" sz="1400" dirty="0"/>
              <a:t>(Swansea Council, 2019c; Research Gate, 2020)</a:t>
            </a:r>
          </a:p>
        </p:txBody>
      </p:sp>
    </p:spTree>
    <p:extLst>
      <p:ext uri="{BB962C8B-B14F-4D97-AF65-F5344CB8AC3E}">
        <p14:creationId xmlns:p14="http://schemas.microsoft.com/office/powerpoint/2010/main" val="1726131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9C0E4-D13E-4E55-8621-C8E84730D6C8}"/>
              </a:ext>
            </a:extLst>
          </p:cNvPr>
          <p:cNvSpPr>
            <a:spLocks noGrp="1"/>
          </p:cNvSpPr>
          <p:nvPr>
            <p:ph type="title"/>
          </p:nvPr>
        </p:nvSpPr>
        <p:spPr>
          <a:xfrm>
            <a:off x="838200" y="365125"/>
            <a:ext cx="5257800" cy="1325563"/>
          </a:xfrm>
        </p:spPr>
        <p:txBody>
          <a:bodyPr/>
          <a:lstStyle/>
          <a:p>
            <a:r>
              <a:rPr lang="en-GB" dirty="0"/>
              <a:t>Monitoring &amp; Maintenance</a:t>
            </a:r>
          </a:p>
        </p:txBody>
      </p:sp>
      <p:sp>
        <p:nvSpPr>
          <p:cNvPr id="3" name="Content Placeholder 2">
            <a:extLst>
              <a:ext uri="{FF2B5EF4-FFF2-40B4-BE49-F238E27FC236}">
                <a16:creationId xmlns:a16="http://schemas.microsoft.com/office/drawing/2014/main" id="{6332A178-981A-4AA8-8411-D223EBDEAA7A}"/>
              </a:ext>
            </a:extLst>
          </p:cNvPr>
          <p:cNvSpPr>
            <a:spLocks noGrp="1"/>
          </p:cNvSpPr>
          <p:nvPr>
            <p:ph idx="1"/>
          </p:nvPr>
        </p:nvSpPr>
        <p:spPr>
          <a:xfrm>
            <a:off x="314325" y="1887537"/>
            <a:ext cx="5781675" cy="4351338"/>
          </a:xfrm>
        </p:spPr>
        <p:txBody>
          <a:bodyPr>
            <a:normAutofit/>
          </a:bodyPr>
          <a:lstStyle/>
          <a:p>
            <a:pPr marL="0" indent="0">
              <a:buNone/>
            </a:pPr>
            <a:r>
              <a:rPr lang="en-GB" dirty="0"/>
              <a:t>Identify who is responsible for maintenance early on</a:t>
            </a:r>
          </a:p>
          <a:p>
            <a:pPr lvl="1"/>
            <a:r>
              <a:rPr lang="en-GB" dirty="0"/>
              <a:t>Private building owners</a:t>
            </a:r>
          </a:p>
          <a:p>
            <a:pPr lvl="1"/>
            <a:r>
              <a:rPr lang="en-GB" dirty="0"/>
              <a:t>Council</a:t>
            </a:r>
          </a:p>
          <a:p>
            <a:pPr lvl="1"/>
            <a:r>
              <a:rPr lang="en-GB" dirty="0"/>
              <a:t>Community</a:t>
            </a:r>
          </a:p>
          <a:p>
            <a:pPr marL="0" indent="0">
              <a:buNone/>
            </a:pPr>
            <a:r>
              <a:rPr lang="en-GB" dirty="0"/>
              <a:t>Financial cost of maintenance pre-installation (education)</a:t>
            </a:r>
          </a:p>
          <a:p>
            <a:pPr marL="0" indent="0">
              <a:buNone/>
            </a:pPr>
            <a:r>
              <a:rPr lang="en-GB" dirty="0"/>
              <a:t>Innovation </a:t>
            </a:r>
          </a:p>
          <a:p>
            <a:pPr marL="0" indent="0">
              <a:buNone/>
            </a:pPr>
            <a:r>
              <a:rPr lang="en-GB" dirty="0"/>
              <a:t>Monitoring every 5 years to allow for progress updates &amp; modifications</a:t>
            </a:r>
          </a:p>
        </p:txBody>
      </p:sp>
      <p:pic>
        <p:nvPicPr>
          <p:cNvPr id="4" name="Picture 3">
            <a:extLst>
              <a:ext uri="{FF2B5EF4-FFF2-40B4-BE49-F238E27FC236}">
                <a16:creationId xmlns:a16="http://schemas.microsoft.com/office/drawing/2014/main" id="{9F4275A4-1E0E-4FB7-9909-66583E952A5F}"/>
              </a:ext>
            </a:extLst>
          </p:cNvPr>
          <p:cNvPicPr>
            <a:picLocks noChangeAspect="1"/>
          </p:cNvPicPr>
          <p:nvPr/>
        </p:nvPicPr>
        <p:blipFill>
          <a:blip r:embed="rId3"/>
          <a:stretch>
            <a:fillRect/>
          </a:stretch>
        </p:blipFill>
        <p:spPr>
          <a:xfrm>
            <a:off x="6257925" y="285750"/>
            <a:ext cx="5421072" cy="6064250"/>
          </a:xfrm>
          <a:prstGeom prst="rect">
            <a:avLst/>
          </a:prstGeom>
        </p:spPr>
      </p:pic>
      <p:sp>
        <p:nvSpPr>
          <p:cNvPr id="6" name="Rectangle 5">
            <a:extLst>
              <a:ext uri="{FF2B5EF4-FFF2-40B4-BE49-F238E27FC236}">
                <a16:creationId xmlns:a16="http://schemas.microsoft.com/office/drawing/2014/main" id="{2AC8D803-D0E4-4929-8FF9-F836713DFD2F}"/>
              </a:ext>
            </a:extLst>
          </p:cNvPr>
          <p:cNvSpPr/>
          <p:nvPr/>
        </p:nvSpPr>
        <p:spPr>
          <a:xfrm>
            <a:off x="-101600" y="6581001"/>
            <a:ext cx="12395200" cy="276999"/>
          </a:xfrm>
          <a:prstGeom prst="rect">
            <a:avLst/>
          </a:prstGeom>
        </p:spPr>
        <p:txBody>
          <a:bodyPr wrap="square">
            <a:spAutoFit/>
          </a:bodyPr>
          <a:lstStyle/>
          <a:p>
            <a:pPr algn="r"/>
            <a:r>
              <a:rPr lang="en-GB" sz="1200" dirty="0"/>
              <a:t>(de Groot et al, 2010; Evans, </a:t>
            </a:r>
            <a:r>
              <a:rPr lang="en-GB" sz="1200" dirty="0" err="1"/>
              <a:t>Joas</a:t>
            </a:r>
            <a:r>
              <a:rPr lang="en-GB" sz="1200" dirty="0"/>
              <a:t> and Sunback, </a:t>
            </a:r>
            <a:r>
              <a:rPr lang="en-GB" sz="1200" dirty="0" err="1"/>
              <a:t>Haaland</a:t>
            </a:r>
            <a:r>
              <a:rPr lang="en-GB" sz="1200" dirty="0"/>
              <a:t> and Bosch, 2015; </a:t>
            </a:r>
            <a:r>
              <a:rPr lang="en-GB" sz="1200" dirty="0" err="1"/>
              <a:t>Haase</a:t>
            </a:r>
            <a:r>
              <a:rPr lang="en-GB" sz="1200" dirty="0"/>
              <a:t> et al 2017; 2015; Leigh et al 2016; Swansea Council, 2018a; Swansea Council, 2019a, 2019b; Welsh Wildlife, no date)</a:t>
            </a:r>
          </a:p>
        </p:txBody>
      </p:sp>
    </p:spTree>
    <p:extLst>
      <p:ext uri="{BB962C8B-B14F-4D97-AF65-F5344CB8AC3E}">
        <p14:creationId xmlns:p14="http://schemas.microsoft.com/office/powerpoint/2010/main" val="633447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01F54-183F-4539-9075-D1898F360381}"/>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3587848F-6DB9-47F8-A745-ED2C2573994E}"/>
              </a:ext>
            </a:extLst>
          </p:cNvPr>
          <p:cNvSpPr>
            <a:spLocks noGrp="1"/>
          </p:cNvSpPr>
          <p:nvPr>
            <p:ph idx="1"/>
          </p:nvPr>
        </p:nvSpPr>
        <p:spPr/>
        <p:txBody>
          <a:bodyPr/>
          <a:lstStyle/>
          <a:p>
            <a:endParaRPr lang="en-GB"/>
          </a:p>
        </p:txBody>
      </p:sp>
      <p:pic>
        <p:nvPicPr>
          <p:cNvPr id="5" name="Picture 4" descr="A view from the top of a hill&#10;&#10;Description automatically generated">
            <a:extLst>
              <a:ext uri="{FF2B5EF4-FFF2-40B4-BE49-F238E27FC236}">
                <a16:creationId xmlns:a16="http://schemas.microsoft.com/office/drawing/2014/main" id="{526E74A7-4C3E-42C7-B4A2-ACBB5BB85674}"/>
              </a:ext>
            </a:extLst>
          </p:cNvPr>
          <p:cNvPicPr>
            <a:picLocks noChangeAspect="1"/>
          </p:cNvPicPr>
          <p:nvPr/>
        </p:nvPicPr>
        <p:blipFill rotWithShape="1">
          <a:blip r:embed="rId2">
            <a:extLst>
              <a:ext uri="{28A0092B-C50C-407E-A947-70E740481C1C}">
                <a14:useLocalDpi xmlns:a14="http://schemas.microsoft.com/office/drawing/2010/main" val="0"/>
              </a:ext>
            </a:extLst>
          </a:blip>
          <a:srcRect b="13763"/>
          <a:stretch/>
        </p:blipFill>
        <p:spPr>
          <a:xfrm>
            <a:off x="0" y="-984290"/>
            <a:ext cx="12192000" cy="7037414"/>
          </a:xfrm>
          <a:prstGeom prst="rect">
            <a:avLst/>
          </a:prstGeom>
        </p:spPr>
      </p:pic>
      <p:sp>
        <p:nvSpPr>
          <p:cNvPr id="7" name="Subtitle 2">
            <a:extLst>
              <a:ext uri="{FF2B5EF4-FFF2-40B4-BE49-F238E27FC236}">
                <a16:creationId xmlns:a16="http://schemas.microsoft.com/office/drawing/2014/main" id="{FF2C4F1B-864D-4FA0-86F3-7451DD232C0A}"/>
              </a:ext>
            </a:extLst>
          </p:cNvPr>
          <p:cNvSpPr txBox="1">
            <a:spLocks/>
          </p:cNvSpPr>
          <p:nvPr/>
        </p:nvSpPr>
        <p:spPr>
          <a:xfrm>
            <a:off x="1143000" y="6053124"/>
            <a:ext cx="10408227" cy="680270"/>
          </a:xfrm>
          <a:prstGeom prst="rect">
            <a:avLst/>
          </a:prstGeom>
          <a:no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5400" dirty="0"/>
              <a:t>Questions</a:t>
            </a:r>
          </a:p>
        </p:txBody>
      </p:sp>
      <p:sp>
        <p:nvSpPr>
          <p:cNvPr id="9" name="Rectangle 8">
            <a:extLst>
              <a:ext uri="{FF2B5EF4-FFF2-40B4-BE49-F238E27FC236}">
                <a16:creationId xmlns:a16="http://schemas.microsoft.com/office/drawing/2014/main" id="{89962E11-525E-4E81-B67E-268A5A17D272}"/>
              </a:ext>
            </a:extLst>
          </p:cNvPr>
          <p:cNvSpPr/>
          <p:nvPr/>
        </p:nvSpPr>
        <p:spPr>
          <a:xfrm>
            <a:off x="11061700" y="5765503"/>
            <a:ext cx="1206498" cy="307777"/>
          </a:xfrm>
          <a:prstGeom prst="rect">
            <a:avLst/>
          </a:prstGeom>
          <a:solidFill>
            <a:schemeClr val="bg1">
              <a:alpha val="78000"/>
            </a:schemeClr>
          </a:solidFill>
        </p:spPr>
        <p:txBody>
          <a:bodyPr wrap="square">
            <a:spAutoFit/>
          </a:bodyPr>
          <a:lstStyle/>
          <a:p>
            <a:pPr algn="ctr"/>
            <a:r>
              <a:rPr lang="en-GB" sz="1400" dirty="0"/>
              <a:t>(Jones, 2016 )</a:t>
            </a:r>
          </a:p>
        </p:txBody>
      </p:sp>
    </p:spTree>
    <p:extLst>
      <p:ext uri="{BB962C8B-B14F-4D97-AF65-F5344CB8AC3E}">
        <p14:creationId xmlns:p14="http://schemas.microsoft.com/office/powerpoint/2010/main" val="4266404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3C80694-88A2-4D6F-A693-5CC531377E1A}"/>
              </a:ext>
            </a:extLst>
          </p:cNvPr>
          <p:cNvPicPr>
            <a:picLocks noChangeAspect="1"/>
          </p:cNvPicPr>
          <p:nvPr/>
        </p:nvPicPr>
        <p:blipFill>
          <a:blip r:embed="rId2"/>
          <a:stretch>
            <a:fillRect/>
          </a:stretch>
        </p:blipFill>
        <p:spPr>
          <a:xfrm>
            <a:off x="2090737" y="204787"/>
            <a:ext cx="8010525" cy="6448425"/>
          </a:xfrm>
          <a:prstGeom prst="rect">
            <a:avLst/>
          </a:prstGeom>
        </p:spPr>
      </p:pic>
    </p:spTree>
    <p:extLst>
      <p:ext uri="{BB962C8B-B14F-4D97-AF65-F5344CB8AC3E}">
        <p14:creationId xmlns:p14="http://schemas.microsoft.com/office/powerpoint/2010/main" val="10385902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F272-C400-4F54-AF0A-C4D44D4828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F3412B-C9D6-481C-B469-E896FC1B218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B460314-6F55-4730-9FCA-FF9028B9F6DD}"/>
              </a:ext>
            </a:extLst>
          </p:cNvPr>
          <p:cNvPicPr>
            <a:picLocks noChangeAspect="1"/>
          </p:cNvPicPr>
          <p:nvPr/>
        </p:nvPicPr>
        <p:blipFill>
          <a:blip r:embed="rId2"/>
          <a:stretch>
            <a:fillRect/>
          </a:stretch>
        </p:blipFill>
        <p:spPr>
          <a:xfrm>
            <a:off x="2185987" y="423862"/>
            <a:ext cx="7820025" cy="6010275"/>
          </a:xfrm>
          <a:prstGeom prst="rect">
            <a:avLst/>
          </a:prstGeom>
        </p:spPr>
      </p:pic>
    </p:spTree>
    <p:extLst>
      <p:ext uri="{BB962C8B-B14F-4D97-AF65-F5344CB8AC3E}">
        <p14:creationId xmlns:p14="http://schemas.microsoft.com/office/powerpoint/2010/main" val="2188493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74820-D125-44BA-9C74-6C42192024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6EFACC-D2E4-46B3-B058-5AB3DE6C5443}"/>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5BDAE09-D8A1-4D7D-8F55-BF9A27D9F007}"/>
              </a:ext>
            </a:extLst>
          </p:cNvPr>
          <p:cNvPicPr>
            <a:picLocks noChangeAspect="1"/>
          </p:cNvPicPr>
          <p:nvPr/>
        </p:nvPicPr>
        <p:blipFill>
          <a:blip r:embed="rId2"/>
          <a:stretch>
            <a:fillRect/>
          </a:stretch>
        </p:blipFill>
        <p:spPr>
          <a:xfrm>
            <a:off x="2100262" y="538162"/>
            <a:ext cx="7991475" cy="5781675"/>
          </a:xfrm>
          <a:prstGeom prst="rect">
            <a:avLst/>
          </a:prstGeom>
        </p:spPr>
      </p:pic>
    </p:spTree>
    <p:extLst>
      <p:ext uri="{BB962C8B-B14F-4D97-AF65-F5344CB8AC3E}">
        <p14:creationId xmlns:p14="http://schemas.microsoft.com/office/powerpoint/2010/main" val="3277187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629D4-ED5B-4953-B352-A5879DE612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837C89-2EE9-4B04-911A-CD89DE7137F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62FD351-8F06-4D71-AB32-6AE1785F1AFB}"/>
              </a:ext>
            </a:extLst>
          </p:cNvPr>
          <p:cNvPicPr>
            <a:picLocks noChangeAspect="1"/>
          </p:cNvPicPr>
          <p:nvPr/>
        </p:nvPicPr>
        <p:blipFill>
          <a:blip r:embed="rId2"/>
          <a:stretch>
            <a:fillRect/>
          </a:stretch>
        </p:blipFill>
        <p:spPr>
          <a:xfrm>
            <a:off x="1757362" y="433387"/>
            <a:ext cx="8677275" cy="5991225"/>
          </a:xfrm>
          <a:prstGeom prst="rect">
            <a:avLst/>
          </a:prstGeom>
        </p:spPr>
      </p:pic>
    </p:spTree>
    <p:extLst>
      <p:ext uri="{BB962C8B-B14F-4D97-AF65-F5344CB8AC3E}">
        <p14:creationId xmlns:p14="http://schemas.microsoft.com/office/powerpoint/2010/main" val="245653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431F8-0C20-427C-9FA0-CB733F35E7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6322CB-D602-4669-8D81-36FB081756D2}"/>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ACE3E1B4-0F33-4692-9CAF-B4833B961A83}"/>
              </a:ext>
            </a:extLst>
          </p:cNvPr>
          <p:cNvPicPr>
            <a:picLocks noChangeAspect="1"/>
          </p:cNvPicPr>
          <p:nvPr/>
        </p:nvPicPr>
        <p:blipFill>
          <a:blip r:embed="rId2"/>
          <a:stretch>
            <a:fillRect/>
          </a:stretch>
        </p:blipFill>
        <p:spPr>
          <a:xfrm>
            <a:off x="1652587" y="2205037"/>
            <a:ext cx="8886825" cy="2447925"/>
          </a:xfrm>
          <a:prstGeom prst="rect">
            <a:avLst/>
          </a:prstGeom>
        </p:spPr>
      </p:pic>
    </p:spTree>
    <p:extLst>
      <p:ext uri="{BB962C8B-B14F-4D97-AF65-F5344CB8AC3E}">
        <p14:creationId xmlns:p14="http://schemas.microsoft.com/office/powerpoint/2010/main" val="1857004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8077</TotalTime>
  <Words>2003</Words>
  <Application>Microsoft Office PowerPoint</Application>
  <PresentationFormat>Widescreen</PresentationFormat>
  <Paragraphs>185</Paragraphs>
  <Slides>21</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Methodology</vt:lpstr>
      <vt:lpstr>Urban Green Space:  Soil, Water &amp; Vegetation</vt:lpstr>
      <vt:lpstr>PowerPoint Presentation</vt:lpstr>
      <vt:lpstr>Urban Green Space:  Soil, Water &amp; Vegetation</vt:lpstr>
      <vt:lpstr>Well-being of Future Generations Act 2015 </vt:lpstr>
      <vt:lpstr>Well-being &amp;  Green Space</vt:lpstr>
      <vt:lpstr>PowerPoint Presentation</vt:lpstr>
      <vt:lpstr>Swansea’s 2040 Plan</vt:lpstr>
      <vt:lpstr>Swansea Central Area- Regenerating Our City for Wellbeing and Wildlife 2019</vt:lpstr>
      <vt:lpstr>Swansea’s 2040 Plan</vt:lpstr>
      <vt:lpstr>Swansea Central Area- Regenerating Our City for Wellbeing and Wildlife 2019</vt:lpstr>
      <vt:lpstr>Implementation</vt:lpstr>
      <vt:lpstr>Practical Implementation</vt:lpstr>
      <vt:lpstr>Monitoring &amp; Maintenance</vt:lpstr>
      <vt:lpstr>Questions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kristina jenkins</dc:creator>
  <cp:lastModifiedBy>kristina jenkins</cp:lastModifiedBy>
  <cp:revision>72</cp:revision>
  <dcterms:created xsi:type="dcterms:W3CDTF">2020-04-21T11:23:12Z</dcterms:created>
  <dcterms:modified xsi:type="dcterms:W3CDTF">2020-04-29T09:30:58Z</dcterms:modified>
</cp:coreProperties>
</file>