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64" r:id="rId3"/>
    <p:sldId id="258" r:id="rId4"/>
    <p:sldId id="259" r:id="rId5"/>
    <p:sldId id="268" r:id="rId6"/>
    <p:sldId id="267" r:id="rId7"/>
    <p:sldId id="265" r:id="rId8"/>
    <p:sldId id="271" r:id="rId9"/>
    <p:sldId id="260" r:id="rId10"/>
    <p:sldId id="263" r:id="rId11"/>
    <p:sldId id="261" r:id="rId12"/>
    <p:sldId id="257" r:id="rId13"/>
    <p:sldId id="266" r:id="rId14"/>
    <p:sldId id="269" r:id="rId15"/>
    <p:sldId id="274" r:id="rId16"/>
    <p:sldId id="273" r:id="rId17"/>
  </p:sldIdLst>
  <p:sldSz cx="12192000" cy="6858000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48618E9-EE2D-4864-9EEE-58939BD4F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17D1EC0-23FF-4FC8-B22D-E34878EAA4C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AB929A7-258C-4469-AAB4-A67D713F7A8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A635CDB-2D00-49D5-B26E-0694A25000C7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4288D7A-F857-418D-92F2-368E841B9F27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1084F50-7F3C-4A4A-877E-FFD9EC7CD88B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31E64C1-F4C0-4A94-B319-BB1A0A2450B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63D8374-8052-417F-AB69-B97EAC43D51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7750734-4D51-4019-A003-38A3DE49B434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1B693D1-DBA2-4D3B-9B37-D9EE8C4112F4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CD3EA8-E4C0-4AF6-817F-F9F29157A499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170FB3-B397-4AC9-85FD-65388F26D90A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E5EC0B9-49C7-4777-AEC5-B5EF8DE40498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902048B-30F7-4434-87A5-140F9BB4BEB1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500A6E2-A41C-4751-8A4E-9A0C5718D930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C259517-7BE7-45F9-81C0-3A6362BF143C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0652F56-7B71-42B2-AB68-22204A6DF17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059830E-1C3D-4D42-8789-524971CB46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53325A7-86D3-4B52-A7E3-ADDF408B40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D53F46F-EC12-484C-A4E7-791E57687AC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64ED9CA-8950-47B8-A9ED-22B45CE15FB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4429F7B-9FD7-438F-8ECA-3FCAD006180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C558100-D455-4B41-890C-BCC898B2D1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886397-398A-4318-BE16-2CBAC1902F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D32A3A6-CE6E-4ABD-8522-2C8DC88C07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9014C09-5B84-4798-8BDE-C80D76E67B8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A29EB9E-ED9D-4C69-8A26-9A7A0A83056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AA2899F9-1795-416F-8F3D-26EEB684DB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3043474-8625-495C-BD06-3627FD286C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432CE47-7631-408E-8DDC-79EE378B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2C8832D-8B8D-4036-B913-2D363143274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CCEFEAF-E87B-4FF2-A947-94CABAA0610D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3A7CD3-94E1-42A9-BAB7-2AFCD9FCBD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078" y="722903"/>
            <a:ext cx="10495904" cy="2460770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7609B-8FD3-4FF7-8EBC-6619CA868B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078" y="3428997"/>
            <a:ext cx="10495904" cy="2306639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2437C4A8-8E3A-4ADA-93B9-64737CE1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7A76F-3401-4F50-AE85-8F2AA247B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02E50-D34E-4DD4-8B3B-55D08F25F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53B71-D2FA-4DDC-9C9C-E26F7B591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9678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D8D6B-70A2-430A-9F5D-DA093D8C1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A2845-6CA6-4745-A951-25B8D5319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49424-7A20-4BA1-9F60-671A5DBB3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BD2B2-E17F-402E-8EA3-5C7C1118A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23070-8658-4AC0-B2A3-4BE605A84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8921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69DB7AC-F7D7-430A-A2A7-CD3EBBF1D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66AAF10E-F092-4160-BF4A-FF568555B790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6341C04-9B94-4385-A661-7B8C1700049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C1D709-6A0F-409C-B2D0-C248E562265E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99BE53-BA11-4B67-BFBB-6281DB50C75D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662D93-31C1-4DFB-A938-E631F89AA9F0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7ECC8DA-0BEC-4508-89D4-12FA35B481F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7DC8E6C-1B78-4B89-82DD-BBA778CD1482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8E5F54A-0315-4B15-B865-1F0460526260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DD7F352-DE39-4835-8D3F-69CDEC490F1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D6F20A-F777-4F41-B23B-735A64FA5DA3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1BBADBA-0F74-418B-BC50-AD44596C3EF8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918BE26-88E5-457C-8095-745F34D1536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FB269E0-E058-4340-B93D-7D40FFF521F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DD9AEE-5501-4385-B339-4616F567B53D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4D29C61-8926-4C98-882B-AB90108C8386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AC585F9-B633-4F7E-AADE-75079DC17158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5DC6366-5525-4FBC-9886-D4409F6B299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CC03CF9-098C-4140-806A-023D3DC3F2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C41BC4-89DF-4EC4-A141-9EF16D8EEB5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32AD067-E64C-499E-9C0A-A725258744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653DD54-FA2B-4B91-A94E-3C46AE21B38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86AC204-156B-442E-B028-01036BD1F2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03512DE-F013-431A-9F6E-ADDA88FB2DD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E95FEE1-61A9-4065-B9F8-5589180AC62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028AA59-C1FA-46C0-BFDD-1C1D3404C81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5C99EE-B791-470A-8639-0357A751EB4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54F4204-F48B-4AF5-B11E-0CE7D972AC3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76643FE-3966-4B82-9623-C61A56EDD20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DD769C5-B1B1-45BD-A40A-67E6568C843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A511707-50C7-48B2-81F7-5C82BF57795C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38D44F3-CCFE-48A0-8414-FFF5E43D9184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126FE0-8204-40BB-AD46-4A0C7A475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18115"/>
            <a:ext cx="10312571" cy="278150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5E350-4200-419C-A167-527DD6B777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3753350"/>
            <a:ext cx="10312571" cy="1991572"/>
          </a:xfrm>
        </p:spPr>
        <p:txBody>
          <a:bodyPr/>
          <a:lstStyle>
            <a:lvl1pPr marL="0" indent="0">
              <a:buNone/>
              <a:defRPr lang="en-US" sz="240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6741F519-22CF-4C01-B140-5480DBAB3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D1550-9064-4767-B70A-3501AF95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E1C33-2E8E-4041-9683-12048CB8A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36992-B921-4F3F-9C4A-0D67E618D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012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CFDF5-4B31-4F1B-83BA-82A951037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312571" cy="13548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EC9A6-F718-4497-8A75-637EE17458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1078" y="2345843"/>
            <a:ext cx="500958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503E57-9695-4508-9778-B3DB1FB5F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35075" y="2345843"/>
            <a:ext cx="506857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74CEE6-B9DC-4CCC-8F4C-0B4DADFB0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C85191-5804-47C9-95EB-D49D71573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6B0A03-44F6-4299-B45D-E07A02390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9982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920E6-CC97-4BD8-92FE-8F36024D0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0"/>
            <a:ext cx="10320062" cy="14075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872FB-EDD5-42FB-8A9A-279EAD4FB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2331481"/>
            <a:ext cx="4963444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F28C1-95C8-476A-8D93-D580DD39D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1078" y="2954564"/>
            <a:ext cx="4963444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315485-EE1A-41B0-873A-BA9D06E88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3351" y="2331481"/>
            <a:ext cx="4900298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81A6FB-1583-4A1B-A4A7-C65062C57B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3351" y="2954564"/>
            <a:ext cx="4900298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A29EA7-E61E-4617-9DA9-40B9299B3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587" y="6215870"/>
            <a:ext cx="3843779" cy="417126"/>
          </a:xfrm>
        </p:spPr>
        <p:txBody>
          <a:bodyPr/>
          <a:lstStyle/>
          <a:p>
            <a:fld id="{8F72BA41-EC5B-4197-BCC8-0FD2E523CD7A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249CC-EB72-46A6-87D9-5FBDA8E45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A04EE7-47BE-4ECE-A170-793C4E569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44326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E4946-24AD-40DD-95A7-49BA49C22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501177" cy="1401231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8CF342-49F6-482D-943E-7E50B1694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4033E5-3797-4FF8-866F-9FD9325A9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DC1E67-424D-4638-98F8-38E71A410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5234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45BED274-5EB4-4EF4-B353-E55BD5026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0418BE5-560E-4E49-B12D-B555511FED72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49D1162-73B9-420F-BCBE-95039D00CD2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2BA76FE-316A-48E2-A03B-4E05691C4348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678FBC-A6AD-4422-BA24-A4172F8862CA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3C5C3E-2D08-43F0-AFAC-E15360CA7D3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0BEAC62-AF92-4A65-9790-6F6E0C6C5A1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C77D7C5-E76E-4E82-BFC4-9A75D2C8089D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66E0152-96B9-4067-80D3-D9BDE6D7EC9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918AFCC-B9DA-4092-8FBA-2CFEDB0388E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1EC7D33-C87E-4812-A722-53C5D99272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5F239E3-501A-4C3C-9BE4-6BFA0D3126B7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B62BF3B-95BB-4188-AAE5-015A0EF3D18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14E5F0F-0124-40D0-A0BF-AE307A0E15F4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BADC3B1-26C7-4CF1-B29D-4D0DEA3E2633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0A7DF6E-1132-4A80-9B18-593B1ACD778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EF19589-10D8-4A8F-A0B1-F7CE380E3001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8E6BB32-C4F8-4914-88D3-7DC5E79D023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A8F046EE-9DBA-4924-A19C-ED8741F5F81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AABBC44-ABA8-4913-824E-64D34472464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4272B22-1C39-47A0-8551-73666AFBE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CDFF66-464C-4ABF-BB01-00500A3B75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079FC88-BD3B-4C04-9B90-0FC93C1792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1FCAED8-8687-4141-A7C3-0D88ACEDFEC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65038E6-7B32-460F-B804-D6C105FF44C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C5DAE85-AD17-454B-AB64-CEFF52FDAB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C603643-2066-4967-AE4B-9DA143843B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37E9533-9B07-43E3-B939-7BADC01FEE8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EDCCAAEE-AB2E-4534-893A-3DB109499FB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8BD39A2-970F-4714-AAA6-67EE99A0EAA9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F4A1387-348B-4E46-9B65-FDF76ED0EF20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F5DAF27-A54D-442A-93E4-BA7F04EAE379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EA265F-80A1-448D-A6EB-CE8D6F6EC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15D00D-89E6-4E7A-9A4D-A8CCEB3BE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B5AEA-8C38-4776-878C-AB01474D9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711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C4853C57-22BC-4465-8B37-DC06FE5A0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2" y="314485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7C0A6-48E9-4845-9EBF-EF2A3DFD2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99914" cy="2996581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8B542-2084-485C-ABFC-94340B4C7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8672" y="708102"/>
            <a:ext cx="5656716" cy="54306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47791F-9546-470D-A174-D75285263C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6544"/>
            <a:ext cx="4499914" cy="2162201"/>
          </a:xfrm>
        </p:spPr>
        <p:txBody>
          <a:bodyPr>
            <a:normAutofit/>
          </a:bodyPr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None/>
            </a:pPr>
            <a:r>
              <a:rPr lang="en-US"/>
              <a:t>Click to edit Master text styles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0D594-9D00-4E12-9A7B-8B78EC199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5DEA230-2680-47DD-BD49-FDBF4C1105A5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0BA61D-887F-46F1-B20D-EA4C38D467C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350DFBA-D16D-4AE0-8339-58C4089B94AD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F4AAAA5-CEFC-4C25-91D3-5AE49F720DA5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4D142AD-3FA3-43E4-8A61-61CF1E41568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C3755A3-93F4-4EC4-9635-7E89E4AF1D3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0BFB588-0AB8-4BD8-9272-1CA867726018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45A6DF3-CF29-4480-A235-EAE88D65A63C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D6FF036-365A-4C15-8E15-0D5BBEBCEA58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5E76FF-4E86-4E42-B67E-B11AAE8D3076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1A64CEE-7CED-4EB2-A414-6F2D91E824F9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012C571B-47A6-49EB-A29F-678368BAED9F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160B109-845C-4119-BB66-9887B3859A7D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68B7447-FF64-42D9-B3C6-2BDC6F547ED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FFF9B71-8653-450D-AFBE-2140D586FB5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F0B9E5A-C1DA-445C-A911-721DF98DDCD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5C9A3DC-A478-4469-9359-34A435689F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7DE3299-EED7-4771-A270-F6B02941AD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434422A-5B59-41DC-8E2A-1A8244580E3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A176117-0990-434B-A9D9-B4B9043C544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7D6425E-C84A-462F-98F8-D0AB4FC3AF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F13AB68-7321-4AC2-AC60-0F417877D07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E275CCE-D06F-49D0-8A47-372C5040330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D4B374E-EEBC-4A9C-B3B4-B269EC7198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D80A7E6-BBEF-4EF1-B14A-29F26BFCF8E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D7BC013-9B50-459D-8B8D-F756514A478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48964C0-675D-4807-B795-4B695A8F84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6911512-51A8-4CE7-A043-425C809EB5F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3C15D1E-0EDF-4AD7-90C7-3D8D64E645D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8265A2D-2A6A-4301-B59F-8BAD98D9A57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4A4907F-2D1D-49D1-882D-119AA5E1183B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A2284-37AB-43F5-98B8-8AB49DBFA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8ABAA-E2F7-4C89-99ED-2C340220D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2EF12-B2CD-4F3C-9F19-A86915405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30278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DA6865-0A03-48FA-AD6E-D5BF8FDE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277E8EB-0DA2-40E4-AD12-1CCD0D262D0B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5BFE9F8-907A-4FFC-9FDE-2B51D238C4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BDDC323-8732-4007-BB81-1BE917E3B2FF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08FC40-8403-438D-95CA-E4EDC66192A9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411D218-3FEA-4455-9809-91F029FB55AE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541390F-BE50-4E4E-9DA2-B5F23F1A93D8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EB3F094-97B5-48E1-A4DE-8BEED255028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D4DBB43-CB34-4881-9445-A7FE131D5327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B71F972-027A-47F0-996C-84BFE4574050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C41353D-93C8-43F8-BBDE-7AB6B29EC38C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CF07B24-CBD8-4F09-81EB-504285F8E11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27873BB-1D79-4055-801C-BDA0F9A1513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008D42B-2F35-497E-A26D-9AF008619D4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7F57499-C4D9-4B7D-BADA-38462AA3164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271F2B9-1FFA-4350-9370-B098459A232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8FBAFFC-DC8F-4BB4-B405-E4AAA269AED4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94FCE64-D7A5-411A-8795-932DD39F95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0B4ECFC-FD43-44CF-B7FA-2A8C565140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9DFBC12-1E1D-44DE-9966-BAB05B2466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9BEF096-361C-478B-81EB-37584119BFE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FC81993-CE86-4910-B9CE-B69375BDCE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75613D7-9FB0-4D33-8784-EC059DE019C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D520AFD9-E849-4F42-99B2-928E6098C29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A200B0B-91CD-4D66-ADFC-9585D283103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5DB0C45-30CE-4C85-95C6-FFF4977C64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DC31604-5F93-436D-A9D2-A48846D4E0D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FF1B965-7DE1-4AE3-B28B-DB6847BC52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FD9FB65-4392-4D6A-8ACC-8151F682BFE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B40380C-3493-4AFE-BF13-AE68A8D244B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CB21DF1-4859-4991-9C10-F8FA68F41013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54AD212-17DC-4506-AAA0-34A46A0B11C3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5B556E7-762B-4E18-A961-A4F7A9ECF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34823" cy="302051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7118AF-C54D-406D-AABE-AED6576D12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98672" y="713677"/>
            <a:ext cx="5304977" cy="543064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205CDEB9-8DED-4711-8140-4C943FC2C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314330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E13C3F-6360-4760-9477-C3831A6E26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0330"/>
            <a:ext cx="4434823" cy="2173992"/>
          </a:xfrm>
        </p:spPr>
        <p:txBody>
          <a:bodyPr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192D3B-60EE-4FC5-9ED7-44453008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CF831E-9B19-4936-8BC9-F62A9B118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71E1D1-F7A2-40D0-91DA-07468A965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1823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BD70F-ACE4-4595-845E-2296BDF83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978CD9-E0B5-4B48-8366-91E6D22C9F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AF4B4-44D3-4E29-B235-A1B868207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7BA37-9639-480E-84AB-EA277225C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FC658-154E-48DE-AD31-813E5170C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842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65405209-5179-4359-91ED-1B1A46619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E32344F-3BE0-4CE8-B1BD-9ABD425E1C0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99DE306-F4FB-4730-A066-ADF38D73956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CB32885-303F-477F-A081-27425944F230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60C0C0B-4CD0-467D-A382-2B2415102C48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788DF0F-327F-43A5-AB71-3D32053D83CA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98A0902-2662-4911-A532-AA6310861479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ABDA4F7-23F4-46D1-8B7E-A21DD84083E1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7FC9FC2-8808-438E-8FFB-5FE416BFB5C8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04694E5-71F9-4210-9BE8-FC12CC177BD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B37E805-A7E5-4906-B0C5-1373F3DA962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4CD964-FBD6-41AB-8A02-9509A2BAC11F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CD7FF8-E827-4E0A-BCE2-CCB34EDAC0F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C4AD6BB-F1EE-4FB8-96E8-6890447800EC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E935057-E0A3-4DAE-B9C8-6E818D7A7205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08DDF69-1C14-453C-BC3A-37D3FE69DFC7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6C26D82-15BA-4B2E-A42D-2ECA8012D30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7F73B67-E5E9-4000-91DA-034B2127EFD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AFAC1B5-F0DD-4FC0-B4C9-77CB29DF44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ACB3DB-54B2-4CEE-A791-C6FC6C758DA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8324004-1030-47D9-B817-425FF6ECC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1AA001C4-81AB-4FA6-ADAA-C8618056353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D1DAD34-7844-4F16-9874-F51F2A23B9E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77DCBC6D-1BDA-4CB1-A3EC-59F240C8FA1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5B3C1A0-58E7-47E4-831B-CF3EE21D1E9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08A09FAA-E123-4FE4-B67A-9EBDE1A313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317B7C6-C816-4A58-B184-135E4FD19F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4D22ABB-4CE8-47DC-80BF-39B3E4CF704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A17DE37-A292-4031-AF42-CDB00A13EE7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73EF673-CB75-435F-9BF3-7594EC3ADF8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D35F4581-15F6-47EE-87D0-1132A093DBA5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65CF984-F5BD-45C4-9A12-B02DB4F044E1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ACE66A86-8455-497B-9CA4-F460A19E5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8900000">
            <a:off x="7770390" y="-28737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68C62B-71EF-4824-9EE8-6CAE179842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07774" y="715616"/>
            <a:ext cx="3295876" cy="50265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43E4C8-4AA9-49D7-BF71-1AB5F2CFE1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3588" y="715616"/>
            <a:ext cx="6770448" cy="5026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898B3-014E-440B-BA4E-106339212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22643-CE63-4C3E-B437-5A1A5EF91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1CE5E-160A-4B37-94E2-3D9DC75BF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74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103067-48DA-458C-99F6-9921C19A8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10325000" cy="14424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B86862-507E-4F73-890F-3B77BCFA3F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9" y="2340131"/>
            <a:ext cx="10325000" cy="35644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BC0BB-AF05-4753-9159-41A16FBFC3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83587" y="6215870"/>
            <a:ext cx="3843779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2BA41-EC5B-4197-BCC8-0FD2E523CD7A}" type="datetimeFigureOut">
              <a:rPr lang="en-US" smtClean="0"/>
              <a:pPr/>
              <a:t>11/15/2021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62F82-EA1A-4B02-8A64-3B44C0D9DA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1078" y="236364"/>
            <a:ext cx="4114800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5EF32-1CA9-4CDA-8182-2FB0C30A0F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3649" y="6215870"/>
            <a:ext cx="979151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0585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mick-cooper.squarespace.com/new-blog/2021/10/27/quantitative-research-some-pointers" TargetMode="External"/><Relationship Id="rId3" Type="http://schemas.openxmlformats.org/officeDocument/2006/relationships/hyperlink" Target="https://books.google.co.uk/books?id=CRP9DwAAQBAJ&amp;printsec=frontcover&amp;dq=bos+2020&amp;hl=en&amp;newbks=1&amp;newbks_redir=0&amp;sa=X&amp;ved=2ahUKEwjm3aDW36b0AhXVMMAKHYRDBgAQ6AF6BAgHEAI#v=onepage&amp;q=bos%202020&amp;f=false" TargetMode="External"/><Relationship Id="rId7" Type="http://schemas.openxmlformats.org/officeDocument/2006/relationships/hyperlink" Target="https://www.proquest.com/docview/2460696641?pq-origsite=gscholar&amp;fromopenview=true" TargetMode="External"/><Relationship Id="rId2" Type="http://schemas.openxmlformats.org/officeDocument/2006/relationships/hyperlink" Target="https://www-sciencedirect-com.ezproxy.uwtsd.ac.uk/science/article/pii/S027795362100405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nlinelibrary-wiley-com.ezproxy.uwtsd.ac.uk/doi/full/10.1002/capr.12360" TargetMode="External"/><Relationship Id="rId5" Type="http://schemas.openxmlformats.org/officeDocument/2006/relationships/hyperlink" Target="https://books.google.co.uk/books?id=jjXDnQAACAAJ&amp;dq=apa+handbook+of+research+methods+in+psychology&amp;hl=en&amp;newbks=1&amp;newbks_redir=0&amp;sa=X&amp;ved=2ahUKEwjJl4vunKf0AhWRasAKHfD3AOcQ6AF6BAgIEAI" TargetMode="External"/><Relationship Id="rId4" Type="http://schemas.openxmlformats.org/officeDocument/2006/relationships/hyperlink" Target="https://www.sciencedirect.com/science/article/abs/pii/S1078817419300902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ibrary.wiley.com/doi/full/10.1002/capr.12326" TargetMode="External"/><Relationship Id="rId2" Type="http://schemas.openxmlformats.org/officeDocument/2006/relationships/hyperlink" Target="https://web-a-ebscohost-com.ezproxy.uwtsd.ac.uk/ehost/detail/detail?vid=1&amp;sid=246e46af-5f09-4478-9fe7-7d63e3c0d4fe%40sessionmgr4008&amp;bdata=JnNpdGU9ZWhvc3QtbGl2ZQ%3d%3d#AN=2005-03263-015&amp;db=pdh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roquest.com/docview/2334154107?accountid=130472&amp;pq-origsite=primo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repository.embuni.ac.ke/bitstream/handle/embuni/3797/2155.pdf?sequence=1&amp;isAllowed=y" TargetMode="External"/><Relationship Id="rId2" Type="http://schemas.openxmlformats.org/officeDocument/2006/relationships/hyperlink" Target="https://journals-sagepub-com.ezproxy.uwtsd.ac.uk/doi/full/10.1177/155868981668643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nlinelibrary.wiley.com/doi/abs/10.1111/ejed.12014" TargetMode="External"/><Relationship Id="rId4" Type="http://schemas.openxmlformats.org/officeDocument/2006/relationships/hyperlink" Target="https://ri.conicet.gov.ar/handle/11336/853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8">
            <a:extLst>
              <a:ext uri="{FF2B5EF4-FFF2-40B4-BE49-F238E27FC236}">
                <a16:creationId xmlns:a16="http://schemas.microsoft.com/office/drawing/2014/main" id="{A173122F-D466-4F08-90FA-0038F7AC21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45" name="Group 10">
            <a:extLst>
              <a:ext uri="{FF2B5EF4-FFF2-40B4-BE49-F238E27FC236}">
                <a16:creationId xmlns:a16="http://schemas.microsoft.com/office/drawing/2014/main" id="{67BF4BDF-C43E-4AD4-B812-CD822A58A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5104B33-C1B7-49E9-A8D4-AED32DA9B4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12">
              <a:extLst>
                <a:ext uri="{FF2B5EF4-FFF2-40B4-BE49-F238E27FC236}">
                  <a16:creationId xmlns:a16="http://schemas.microsoft.com/office/drawing/2014/main" id="{76D1F5F1-12D7-4519-8D3E-D2CF855286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9D8EC52-C452-4454-A91B-A19D1D5A8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14">
              <a:extLst>
                <a:ext uri="{FF2B5EF4-FFF2-40B4-BE49-F238E27FC236}">
                  <a16:creationId xmlns:a16="http://schemas.microsoft.com/office/drawing/2014/main" id="{5AE9A6D6-4FFD-4143-B0EC-05211F7A71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89824BC4-94BC-40AA-B7FF-11CB38C6FD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16">
              <a:extLst>
                <a:ext uri="{FF2B5EF4-FFF2-40B4-BE49-F238E27FC236}">
                  <a16:creationId xmlns:a16="http://schemas.microsoft.com/office/drawing/2014/main" id="{9E0369AD-B896-4CC9-AA9E-CA61F5B87A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DE647EBC-2CEC-4660-8D08-22F5AD064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18">
              <a:extLst>
                <a:ext uri="{FF2B5EF4-FFF2-40B4-BE49-F238E27FC236}">
                  <a16:creationId xmlns:a16="http://schemas.microsoft.com/office/drawing/2014/main" id="{CEF3CE81-B9B7-46B0-8E5A-65460C0F7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2514ED9C-D145-473F-BB91-C9A43B108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0">
              <a:extLst>
                <a:ext uri="{FF2B5EF4-FFF2-40B4-BE49-F238E27FC236}">
                  <a16:creationId xmlns:a16="http://schemas.microsoft.com/office/drawing/2014/main" id="{8D086895-0270-447A-9B1B-A40D270C9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55082E4-F159-4A22-AE61-3A0C94A2E5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AA7C90D-29BE-48E0-88AF-3EC123A54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7A158CCA-0E9E-4752-A98A-82BD1D307A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8669DE5F-529F-46B6-9D58-7E5A84024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F392097-6E03-4179-9EF8-44ADBA733C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D777B745-0324-4A98-AAE5-AA1764865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3EAC628-41AA-4478-9CE6-893440E4A5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2B74D1B5-16CB-41FF-9BE9-49F69B77FA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93CD1D1-5195-4559-8326-995B654F9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106A9264-31DD-4A7D-8BBB-B06D9A5C81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E9BC140B-45E1-40ED-9492-BB8888FBF9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73C6A33C-42C9-4673-9F6B-63C78D72C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4298026-BFEC-467A-B8B0-99B29E231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2856CF30-C899-4722-98E6-1933ACCD7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814CDCF-976B-4558-BD71-1A71045FFF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312AB455-3D6D-43F1-83D4-9EFBE0C0C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EE8E6B21-A25D-4DC2-9F4D-C877A5879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2DB934B-67A5-478D-A05E-6548A15A6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6829ACD0-CEFF-4798-98E0-6DDE495C4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DD75DD7F-48D4-447E-A01F-2ED5F5E75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74EA65D4-5E70-42D9-821D-BE65F29658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Right Triangle 43">
            <a:extLst>
              <a:ext uri="{FF2B5EF4-FFF2-40B4-BE49-F238E27FC236}">
                <a16:creationId xmlns:a16="http://schemas.microsoft.com/office/drawing/2014/main" id="{579B2BF2-EECE-4832-BA56-FAD5C5EAA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9641" y="979892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A5F4B3-CEA8-4890-8BF9-516C626487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078" y="557552"/>
            <a:ext cx="8341595" cy="2714403"/>
          </a:xfrm>
        </p:spPr>
        <p:txBody>
          <a:bodyPr anchor="t">
            <a:normAutofit/>
          </a:bodyPr>
          <a:lstStyle/>
          <a:p>
            <a:pPr algn="ctr"/>
            <a:r>
              <a:rPr lang="en-GB" sz="4400" dirty="0">
                <a:latin typeface="Algerian" panose="04020705040A02060702" pitchFamily="82" charset="0"/>
                <a:cs typeface="Aldhabi" panose="020B0604020202020204" pitchFamily="2" charset="-78"/>
              </a:rPr>
              <a:t>Qualitative &amp; quantitative Research Methodologies</a:t>
            </a:r>
            <a:br>
              <a:rPr lang="en-GB" sz="3600" dirty="0">
                <a:latin typeface="Algerian" panose="04020705040A02060702" pitchFamily="82" charset="0"/>
                <a:cs typeface="Aldhabi" panose="020B0604020202020204" pitchFamily="2" charset="-78"/>
              </a:rPr>
            </a:br>
            <a:br>
              <a:rPr lang="en-GB" sz="3600" dirty="0">
                <a:latin typeface="Algerian" panose="04020705040A02060702" pitchFamily="82" charset="0"/>
                <a:cs typeface="Aldhabi" panose="020B0604020202020204" pitchFamily="2" charset="-78"/>
              </a:rPr>
            </a:br>
            <a:endParaRPr lang="en-GB" sz="4400" dirty="0">
              <a:latin typeface="Algerian" panose="04020705040A02060702" pitchFamily="82" charset="0"/>
              <a:cs typeface="Aldhabi" panose="020B0604020202020204" pitchFamily="2" charset="-7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E62947-ED6F-478F-816D-4AE217AE15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27496" y="738954"/>
            <a:ext cx="4071650" cy="2133845"/>
          </a:xfrm>
        </p:spPr>
        <p:txBody>
          <a:bodyPr anchor="t">
            <a:normAutofit fontScale="925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		By Sally Jenkins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621212-544D-4E94-B5A7-C6C2558592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516" r="2" b="21689"/>
          <a:stretch/>
        </p:blipFill>
        <p:spPr>
          <a:xfrm>
            <a:off x="1" y="3298461"/>
            <a:ext cx="12198212" cy="3599364"/>
          </a:xfrm>
          <a:custGeom>
            <a:avLst/>
            <a:gdLst/>
            <a:ahLst/>
            <a:cxnLst/>
            <a:rect l="l" t="t" r="r" b="b"/>
            <a:pathLst>
              <a:path w="12178449" h="3424057">
                <a:moveTo>
                  <a:pt x="8778628" y="0"/>
                </a:moveTo>
                <a:lnTo>
                  <a:pt x="9096995" y="0"/>
                </a:lnTo>
                <a:lnTo>
                  <a:pt x="9540073" y="10341"/>
                </a:lnTo>
                <a:cubicBezTo>
                  <a:pt x="10154127" y="37036"/>
                  <a:pt x="10847400" y="104023"/>
                  <a:pt x="11653844" y="224215"/>
                </a:cubicBezTo>
                <a:lnTo>
                  <a:pt x="12178449" y="307575"/>
                </a:lnTo>
                <a:lnTo>
                  <a:pt x="12178449" y="3424056"/>
                </a:lnTo>
                <a:lnTo>
                  <a:pt x="0" y="3424057"/>
                </a:lnTo>
                <a:lnTo>
                  <a:pt x="0" y="1093185"/>
                </a:lnTo>
                <a:lnTo>
                  <a:pt x="851945" y="1080793"/>
                </a:lnTo>
                <a:cubicBezTo>
                  <a:pt x="4637202" y="967650"/>
                  <a:pt x="5848483" y="115490"/>
                  <a:pt x="8385751" y="774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917989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48618E9-EE2D-4864-9EEE-58939BD4F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317D1EC0-23FF-4FC8-B22D-E34878EAA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5AB929A7-258C-4469-AAB4-A67D713F7A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DA635CDB-2D00-49D5-B26E-0694A2500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4288D7A-F857-418D-92F2-368E841B9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F1084F50-7F3C-4A4A-877E-FFD9EC7CD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331E64C1-F4C0-4A94-B319-BB1A0A245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363D8374-8052-417F-AB69-B97EAC43D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C7750734-4D51-4019-A003-38A3DE49B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1B693D1-DBA2-4D3B-9B37-D9EE8C411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1BCD3EA8-E4C0-4AF6-817F-F9F29157A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7A170FB3-B397-4AC9-85FD-65388F26D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E5EC0B9-49C7-4777-AEC5-B5EF8DE40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902048B-30F7-4434-87A5-140F9BB4B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0500A6E2-A41C-4751-8A4E-9A0C5718D9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C259517-7BE7-45F9-81C0-3A6362BF1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90652F56-7B71-42B2-AB68-22204A6DF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1059830E-1C3D-4D42-8789-524971CB4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B53325A7-86D3-4B52-A7E3-ADDF408B4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6D53F46F-EC12-484C-A4E7-791E57687A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464ED9CA-8950-47B8-A9ED-22B45CE15F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4429F7B-9FD7-438F-8ECA-3FCAD00618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0C558100-D455-4B41-890C-BCC898B2D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F2886397-398A-4318-BE16-2CBAC1902F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7D32A3A6-CE6E-4ABD-8522-2C8DC88C07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F9014C09-5B84-4798-8BDE-C80D76E67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2A29EB9E-ED9D-4C69-8A26-9A7A0A830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AA2899F9-1795-416F-8F3D-26EEB684D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E3043474-8625-495C-BD06-3627FD286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D432CE47-7631-408E-8DDC-79EE378B7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B2C8832D-8B8D-4036-B913-2D3631432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52">
              <a:extLst>
                <a:ext uri="{FF2B5EF4-FFF2-40B4-BE49-F238E27FC236}">
                  <a16:creationId xmlns:a16="http://schemas.microsoft.com/office/drawing/2014/main" id="{1CCEFEAF-E87B-4FF2-A947-94CABAA0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Right Triangle 54">
            <a:extLst>
              <a:ext uri="{FF2B5EF4-FFF2-40B4-BE49-F238E27FC236}">
                <a16:creationId xmlns:a16="http://schemas.microsoft.com/office/drawing/2014/main" id="{2437C4A8-8E3A-4ADA-93B9-64737CE1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 useBgFill="1">
        <p:nvSpPr>
          <p:cNvPr id="54" name="Rectangle 56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56" name="Freeform: Shape 58">
            <a:extLst>
              <a:ext uri="{FF2B5EF4-FFF2-40B4-BE49-F238E27FC236}">
                <a16:creationId xmlns:a16="http://schemas.microsoft.com/office/drawing/2014/main" id="{2C6A351E-7849-4BE6-984F-21BF052C1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379" y="2882524"/>
            <a:ext cx="12184765" cy="3975477"/>
          </a:xfrm>
          <a:custGeom>
            <a:avLst/>
            <a:gdLst>
              <a:gd name="connsiteX0" fmla="*/ 8942254 w 12188952"/>
              <a:gd name="connsiteY0" fmla="*/ 34 h 3975477"/>
              <a:gd name="connsiteX1" fmla="*/ 11642906 w 12188952"/>
              <a:gd name="connsiteY1" fmla="*/ 225257 h 3975477"/>
              <a:gd name="connsiteX2" fmla="*/ 12188952 w 12188952"/>
              <a:gd name="connsiteY2" fmla="*/ 311174 h 3975477"/>
              <a:gd name="connsiteX3" fmla="*/ 12188952 w 12188952"/>
              <a:gd name="connsiteY3" fmla="*/ 3975477 h 3975477"/>
              <a:gd name="connsiteX4" fmla="*/ 0 w 12188952"/>
              <a:gd name="connsiteY4" fmla="*/ 3975477 h 3975477"/>
              <a:gd name="connsiteX5" fmla="*/ 0 w 12188952"/>
              <a:gd name="connsiteY5" fmla="*/ 1085061 h 3975477"/>
              <a:gd name="connsiteX6" fmla="*/ 552141 w 12188952"/>
              <a:gd name="connsiteY6" fmla="*/ 1079980 h 3975477"/>
              <a:gd name="connsiteX7" fmla="*/ 8942254 w 12188952"/>
              <a:gd name="connsiteY7" fmla="*/ 34 h 3975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3975477">
                <a:moveTo>
                  <a:pt x="8942254" y="34"/>
                </a:moveTo>
                <a:cubicBezTo>
                  <a:pt x="9695041" y="1709"/>
                  <a:pt x="10568453" y="66687"/>
                  <a:pt x="11642906" y="225257"/>
                </a:cubicBezTo>
                <a:lnTo>
                  <a:pt x="12188952" y="311174"/>
                </a:lnTo>
                <a:lnTo>
                  <a:pt x="12188952" y="3975477"/>
                </a:lnTo>
                <a:lnTo>
                  <a:pt x="0" y="3975477"/>
                </a:lnTo>
                <a:lnTo>
                  <a:pt x="0" y="1085061"/>
                </a:lnTo>
                <a:lnTo>
                  <a:pt x="552141" y="1079980"/>
                </a:lnTo>
                <a:cubicBezTo>
                  <a:pt x="4849952" y="999477"/>
                  <a:pt x="5931106" y="-6667"/>
                  <a:pt x="8942254" y="34"/>
                </a:cubicBezTo>
                <a:close/>
              </a:path>
            </a:pathLst>
          </a:custGeom>
          <a:solidFill>
            <a:srgbClr val="BCBCBC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389B4FDB-F9D1-4D43-B86D-51ACE9F907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037B23DA-4E0E-49BE-810E-C7637A07D4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D65CA7FE-FCD5-47C3-92FB-F49AC69F07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EAD5018E-7FB8-4FEA-AA3F-0FD36E374B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C4A88892-D552-45DB-8CCD-6C9A16ACF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CB1D7A35-3512-4D9A-B5D9-88E8A9395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4ACB0DD2-9414-48A9-BA79-D51E16632F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5AA1E851-0464-4EC3-8219-C796250F0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1CAADBF1-0CE2-427F-BEFD-78D4E64BF0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2802B401-1D95-400A-8D9E-187246678D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13F0EAFB-F3A2-4D25-B560-F52A25906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1CFFB80C-E3CE-4819-BDF0-4D68A9A0D9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3B0BA09C-F68C-40C4-B9F9-9D9724CFF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8C3E693F-C86C-4623-AA42-E883D6374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C96482AA-F56C-40B0-8222-3F76E3CC0B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302A172B-1DBA-4520-AFAF-08E154349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7F0BAB68-600A-48AF-BBC0-D1362225C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752F0024-3921-4943-BD75-8B8E54FC8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6D632151-7D28-4DE9-BA72-C4FDEF1E2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3D6BFC43-3BCE-427B-BAC0-F42B78D05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B0CDE154-7BBB-4C66-9015-97400737B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E477CCD5-EA4B-4626-BD59-A76E92650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DB4D9CD3-DD4C-4140-9D1A-A3B5217FD5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851245D5-14B2-48E8-88BA-467904EEA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ACC1EB80-3911-41A9-A8E6-5966A0E473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F5611626-2449-4313-BB89-F50B6E7D5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C2C8FC9E-6640-4CBC-BAB7-FCBDC5634E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60DD99DF-C91C-40A4-A8BE-DDA9140A4B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AF4A4E36-7BA6-445B-A7ED-470D4BFC39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035AC5C2-3974-4BD4-B657-1F17DD2CC2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00611033-3144-473A-80C6-F4FB900F93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91">
              <a:extLst>
                <a:ext uri="{FF2B5EF4-FFF2-40B4-BE49-F238E27FC236}">
                  <a16:creationId xmlns:a16="http://schemas.microsoft.com/office/drawing/2014/main" id="{7C39CA26-B170-4CA4-A8FB-61C194ADCA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ight Triangle 93">
            <a:extLst>
              <a:ext uri="{FF2B5EF4-FFF2-40B4-BE49-F238E27FC236}">
                <a16:creationId xmlns:a16="http://schemas.microsoft.com/office/drawing/2014/main" id="{2A56D982-198E-436A-A2D7-B9877B370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1" y="1528453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19E2CC9F-856D-4E98-8838-A74D447C1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3415" y="2139355"/>
            <a:ext cx="5920282" cy="92317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dirty="0">
                <a:latin typeface="Algerian" panose="04020705040A02060702" pitchFamily="82" charset="0"/>
              </a:rPr>
              <a:t>						</a:t>
            </a:r>
            <a:br>
              <a:rPr lang="en-US" dirty="0">
                <a:latin typeface="Algerian" panose="04020705040A02060702" pitchFamily="82" charset="0"/>
              </a:rPr>
            </a:br>
            <a:br>
              <a:rPr lang="en-US" dirty="0">
                <a:latin typeface="Algerian" panose="04020705040A02060702" pitchFamily="82" charset="0"/>
              </a:rPr>
            </a:br>
            <a:r>
              <a:rPr lang="en-US" dirty="0">
                <a:latin typeface="Algerian" panose="04020705040A02060702" pitchFamily="82" charset="0"/>
              </a:rPr>
              <a:t>						</a:t>
            </a:r>
            <a:r>
              <a:rPr lang="en-US" sz="3600" dirty="0">
                <a:latin typeface="Algerian" panose="04020705040A02060702" pitchFamily="82" charset="0"/>
              </a:rPr>
              <a:t>My Study topic: 			loss of identity			from pandemic			Restrictions???</a:t>
            </a:r>
            <a:endParaRPr lang="en-US" dirty="0">
              <a:latin typeface="Algerian" panose="04020705040A02060702" pitchFamily="82" charset="0"/>
            </a:endParaRP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57F48E70-2B84-4E2B-AE4F-CD062C1CEC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33371" y="2707456"/>
            <a:ext cx="4666106" cy="43009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Which would be best?</a:t>
            </a:r>
          </a:p>
          <a:p>
            <a:pPr algn="ctr"/>
            <a:r>
              <a:rPr lang="en-US" dirty="0"/>
              <a:t>Quantitative or Qualitative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7C62C71-DEE1-4C98-B9C3-99C5B9EB633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69838" y="3429000"/>
            <a:ext cx="5223054" cy="276015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5261C38-0BDF-4FFE-947E-16BEE72AD7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8872" y="52045"/>
            <a:ext cx="3987130" cy="9632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F98ECCA-CBE7-4714-9C74-5401CFD3F181}"/>
              </a:ext>
            </a:extLst>
          </p:cNvPr>
          <p:cNvSpPr txBox="1"/>
          <p:nvPr/>
        </p:nvSpPr>
        <p:spPr>
          <a:xfrm>
            <a:off x="1996814" y="889666"/>
            <a:ext cx="32597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Nullis in verba” </a:t>
            </a:r>
          </a:p>
          <a:p>
            <a:pPr algn="ctr"/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don’t take anyone’s </a:t>
            </a:r>
          </a:p>
          <a:p>
            <a:pPr algn="ctr"/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word for it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(Bos, 2020).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87782DA-7D1F-4B96-B0FB-4CD7759083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5713" y="91145"/>
            <a:ext cx="3918420" cy="1730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6423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BAE13011-DD50-4E48-8EF0-BD8F02663B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7113" y="154628"/>
            <a:ext cx="4717773" cy="294860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587135-D17C-412D-80E1-DA4352E385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1261" y="3473156"/>
            <a:ext cx="5009584" cy="3274372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Test hypothesis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Nomothetic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Results orientated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Based in science and numerical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Large scale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Researcher is independent from study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Deductive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E0113-CD29-441A-B2DA-AA91C4989E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23426" y="3336235"/>
            <a:ext cx="5068574" cy="3274372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Discover meaning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Idiographic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Process orientated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Based in lived experience and words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Small scale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Researcher is instrumental for interpretation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Inductive	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200" dirty="0"/>
          </a:p>
          <a:p>
            <a:pPr>
              <a:buFont typeface="Wingdings" panose="05000000000000000000" pitchFamily="2" charset="2"/>
              <a:buChar char="Ø"/>
            </a:pPr>
            <a:endParaRPr lang="en-GB" sz="1200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6191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Content Placeholder 6">
            <a:extLst>
              <a:ext uri="{FF2B5EF4-FFF2-40B4-BE49-F238E27FC236}">
                <a16:creationId xmlns:a16="http://schemas.microsoft.com/office/drawing/2014/main" id="{5DD578DB-3B98-47B6-A09E-F37C943561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163" r="-1" b="16177"/>
          <a:stretch/>
        </p:blipFill>
        <p:spPr>
          <a:xfrm>
            <a:off x="0" y="0"/>
            <a:ext cx="12188951" cy="3305751"/>
          </a:xfrm>
          <a:custGeom>
            <a:avLst/>
            <a:gdLst/>
            <a:ahLst/>
            <a:cxnLst/>
            <a:rect l="l" t="t" r="r" b="b"/>
            <a:pathLst>
              <a:path w="12188951" h="3305761">
                <a:moveTo>
                  <a:pt x="0" y="0"/>
                </a:moveTo>
                <a:lnTo>
                  <a:pt x="12188951" y="0"/>
                </a:lnTo>
                <a:lnTo>
                  <a:pt x="12188951" y="2596851"/>
                </a:lnTo>
                <a:lnTo>
                  <a:pt x="11635078" y="2600184"/>
                </a:lnTo>
                <a:cubicBezTo>
                  <a:pt x="6088525" y="2668118"/>
                  <a:pt x="5904024" y="3745011"/>
                  <a:pt x="0" y="3101609"/>
                </a:cubicBezTo>
                <a:close/>
              </a:path>
            </a:pathLst>
          </a:cu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17B0BF7-CBF3-4C3A-B491-0CEF7B7C1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5DCC62B9-8663-4AAA-B308-D59E7BA6C2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6735CB1-3767-4543-9FAD-7D29205AA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0A85527B-3A8E-4957-BB55-11C9D5A2E0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058645E-8D47-41C2-AAF3-0A7145CA8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C649B635-34C7-44B0-8C6B-026DB13CA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4BC4EBCD-EF69-4D48-BF76-0174A7DD6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8987890-93D8-4346-82E3-4BCF79C3BC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F276E2B9-6C64-4D5E-AD3D-F09B7C5C0F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F39AF5E-E042-49C3-AEEB-26B8A8C09D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E4B5720-7440-4FDD-A59E-9DB481DD0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F09CE973-9538-4A6A-BEE9-2CF57FAAF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0F8249FF-47CA-413B-B7FF-3625ED689E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6AFA1BCD-BCDF-4660-B13F-D56738ECA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AF8AA71-C4BF-49D7-BACD-77E0D4108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D5743ED-6EFC-4171-8932-ED6684DA0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BD314F2-DADC-4CA8-8EBE-915905D5DE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35AD0810-7DED-42F8-8E2F-570139482A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3846AEEC-70D3-456F-A382-06681A3E3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9AAC479B-453E-4732-B766-86D22A9B7B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38412C85-92F8-4A88-8CCD-8DD8C2EC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3682C27B-DE58-483C-9B96-E26EC567B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BE745267-D3D4-466C-B6E5-C8B15EBBC0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5A41354-C38F-4997-8F58-3941ABFF72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3F28BB44-E92E-46F3-BD19-3D5F56D201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A23AB9C7-C7E2-445F-B84E-524D985D1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D494FD37-AF97-4F67-AB8D-3D3D525F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6CD4821-4762-4AB4-A7C7-4266D5326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F6460F8-AA15-44DC-ADCD-18192FD8B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B58FFCFC-B46D-4504-8AEC-B1FA54D012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C6C3C469-2622-4E7A-A713-11524D64A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D122B54B-F4AF-4F82-986D-9920E146D8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9" name="Right Triangle 48">
            <a:extLst>
              <a:ext uri="{FF2B5EF4-FFF2-40B4-BE49-F238E27FC236}">
                <a16:creationId xmlns:a16="http://schemas.microsoft.com/office/drawing/2014/main" id="{E6EB8E89-B39B-4271-9D20-17C3D1CB8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9641" y="4777318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8D3DE2-0F3A-4736-B776-A44900D36E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838" y="3235236"/>
            <a:ext cx="7485509" cy="3622751"/>
          </a:xfrm>
        </p:spPr>
        <p:txBody>
          <a:bodyPr anchor="ctr">
            <a:normAutofit fontScale="90000"/>
          </a:bodyPr>
          <a:lstStyle/>
          <a:p>
            <a:r>
              <a:rPr lang="en-GB" dirty="0">
                <a:latin typeface="Algerian" panose="04020705040A02060702" pitchFamily="82" charset="0"/>
              </a:rPr>
              <a:t>Qualitative Research</a:t>
            </a:r>
            <a:br>
              <a:rPr lang="en-GB" dirty="0">
                <a:latin typeface="Algerian" panose="04020705040A02060702" pitchFamily="82" charset="0"/>
              </a:rPr>
            </a:br>
            <a:br>
              <a:rPr lang="en-GB" sz="1400" dirty="0">
                <a:latin typeface="Algerian" panose="04020705040A02060702" pitchFamily="82" charset="0"/>
              </a:rPr>
            </a:br>
            <a:r>
              <a:rPr lang="en-GB" sz="2000" i="1" dirty="0">
                <a:effectLst/>
                <a:latin typeface="Amasis MT Pro Light" panose="02040304050005020304" pitchFamily="18" charset="0"/>
                <a:ea typeface="Calibri" panose="020F0502020204030204" pitchFamily="34" charset="0"/>
                <a:cs typeface="Aldhabi" panose="01000000000000000000" pitchFamily="2" charset="-78"/>
              </a:rPr>
              <a:t>“</a:t>
            </a:r>
            <a:r>
              <a:rPr lang="en-GB" sz="2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quantitative terms how variables interact, shape events, and cause outcomes</a:t>
            </a:r>
            <a:r>
              <a:rPr lang="en-GB" sz="3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”</a:t>
            </a:r>
            <a:r>
              <a:rPr lang="en-GB" sz="3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Tubey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Rotich &amp;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Bengat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(2015) </a:t>
            </a:r>
            <a:b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scientific basis of quantitative research which is focused on hypothesis testing needs large number of participants to offer statistical confidence in research findings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” Bager-Charleson &amp; McBeath (2020)</a:t>
            </a: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quantitative methodologies which can provide measures and establish the generalisability and statistical significance of the findings, qualitative methods can being richness and depth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” Bleiker, Morgan-Trimmer, Knapp ( 2019)</a:t>
            </a: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000" dirty="0">
                <a:latin typeface="Amasis MT Pro Light" panose="02040304050005020304" pitchFamily="18" charset="0"/>
                <a:cs typeface="Aldhabi" panose="01000000000000000000" pitchFamily="2" charset="-78"/>
              </a:rPr>
            </a:br>
            <a:endParaRPr lang="en-GB" sz="2000" dirty="0">
              <a:latin typeface="Amasis MT Pro Light" panose="02040304050005020304" pitchFamily="18" charset="0"/>
              <a:cs typeface="Aldhabi" panose="01000000000000000000" pitchFamily="2" charset="-78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DF4BF49-5CAD-4D51-A355-B2CC288D2A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12699" y="3442638"/>
            <a:ext cx="2706172" cy="3000547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Analytical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Tests hypothesis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Systematic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Observes variables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DBD76A0-0F74-453C-B901-D5CAEC6111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163" r="-1" b="16177"/>
          <a:stretch/>
        </p:blipFill>
        <p:spPr>
          <a:xfrm>
            <a:off x="1" y="11"/>
            <a:ext cx="12188951" cy="3023334"/>
          </a:xfrm>
          <a:custGeom>
            <a:avLst/>
            <a:gdLst/>
            <a:ahLst/>
            <a:cxnLst/>
            <a:rect l="l" t="t" r="r" b="b"/>
            <a:pathLst>
              <a:path w="12188951" h="3305761">
                <a:moveTo>
                  <a:pt x="0" y="0"/>
                </a:moveTo>
                <a:lnTo>
                  <a:pt x="12188951" y="0"/>
                </a:lnTo>
                <a:lnTo>
                  <a:pt x="12188951" y="2596851"/>
                </a:lnTo>
                <a:lnTo>
                  <a:pt x="11635078" y="2600184"/>
                </a:lnTo>
                <a:cubicBezTo>
                  <a:pt x="6088525" y="2668118"/>
                  <a:pt x="5904024" y="3745011"/>
                  <a:pt x="0" y="310160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96263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7B5DC75-1F52-4E9C-9473-841A19CCD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7C8E260-9745-4F1D-9E08-E4B33A9BB8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8CC986A-1060-4A1B-B829-D185CCCFA3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7663AEB3-7A0A-4B79-81AF-C0AA5649E0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8A47D3CD-E86B-49FC-9EC9-3450B956C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1B16073-5DFB-4FD7-B03D-2EEA1C79C1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CED614C-8961-4154-995D-93FCE9256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983C93A-F7B0-4FD2-8ABA-68BAD16EF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9A8E084-22C2-42FC-91B5-80302C50D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8993E6F-B198-4649-B462-A780AF1BD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F83CECE-ADEA-45F5-886B-D8A509FD6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0122CAB2-F6BB-419F-882E-CD868E9A0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A9B1C8B9-8B62-4A61-AD6A-F5DE1FE8A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920E83D-80DE-47EA-85BD-D6D8658154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3366981D-F19A-4E89-BD38-4DE035A246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D9CBF7E-3DED-45B3-ADE2-7898DBA8CE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20C8E43C-B884-4E1D-8DDC-82A2D3C41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B8FB5D68-029C-4FED-B617-51BC9373F7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2056076-8190-4B79-8274-F78B57EFE8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1300878F-F3CD-4558-ADA5-BDBC367DD5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3E57A73-E862-4FD6-8126-BC1FD21065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477E7956-4B42-4171-9748-3C00107F8C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31AF756-3380-46B8-AA68-E20C133C7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67A0A0E-DDE9-469D-B026-82A5E7F17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C3D7289-C839-4506-8270-306A16F33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FD8A14B-57EA-4B68-BB88-6DF9AB0A2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D2F2E610-EFF5-4550-909D-DDFC580F2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1BE3BC8-9219-432A-9775-861977C5D9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02754CEB-5D93-4638-A046-A2F4EB573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D03BD69F-562F-407A-8608-D0B716145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7EF25EC-83B4-4BED-A9F7-161C004B0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9A23889E-B0CB-432F-A4B4-42CEAFF91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Right Triangle 44">
            <a:extLst>
              <a:ext uri="{FF2B5EF4-FFF2-40B4-BE49-F238E27FC236}">
                <a16:creationId xmlns:a16="http://schemas.microsoft.com/office/drawing/2014/main" id="{9CB088BA-8550-4910-8653-B87C868985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9641" y="3684739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40FA80-29A8-4743-9133-6A47A940A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74" y="3161216"/>
            <a:ext cx="6677129" cy="928084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lgerian" panose="04020705040A02060702" pitchFamily="82" charset="0"/>
              </a:rPr>
              <a:t>Qualitative Research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DEB819-8614-4F59-A576-DCC1E6FB17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2" r="1" b="1"/>
          <a:stretch/>
        </p:blipFill>
        <p:spPr>
          <a:xfrm>
            <a:off x="19" y="-223035"/>
            <a:ext cx="12166101" cy="3305415"/>
          </a:xfrm>
          <a:custGeom>
            <a:avLst/>
            <a:gdLst/>
            <a:ahLst/>
            <a:cxnLst/>
            <a:rect l="l" t="t" r="r" b="b"/>
            <a:pathLst>
              <a:path w="12166121" h="3305415">
                <a:moveTo>
                  <a:pt x="0" y="0"/>
                </a:moveTo>
                <a:lnTo>
                  <a:pt x="12166121" y="0"/>
                </a:lnTo>
                <a:lnTo>
                  <a:pt x="12166121" y="2570737"/>
                </a:lnTo>
                <a:lnTo>
                  <a:pt x="11635078" y="2574050"/>
                </a:lnTo>
                <a:cubicBezTo>
                  <a:pt x="6088525" y="2644467"/>
                  <a:pt x="5904024" y="3760719"/>
                  <a:pt x="0" y="3093802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1EAD5-1A44-449C-9F67-3D1992D4F7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2207" y="3523407"/>
            <a:ext cx="3548521" cy="167827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Deductive logic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Cost effective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Easily replicated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689A4943-8090-427B-8638-26578FE1B667}"/>
              </a:ext>
            </a:extLst>
          </p:cNvPr>
          <p:cNvSpPr txBox="1"/>
          <p:nvPr/>
        </p:nvSpPr>
        <p:spPr>
          <a:xfrm>
            <a:off x="397339" y="4161312"/>
            <a:ext cx="759144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quantifiable and easy to analyse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 Bager-Charleson &amp; McBeath, (2020) </a:t>
            </a:r>
          </a:p>
          <a:p>
            <a:endParaRPr lang="en-GB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reliability means consistency or the degree to which a research instrument measures a given variable consistency every time it is used under the same conditions with the same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subjects”. 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Yilmaz (2013) 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restricts the possibility of gaining knowledge of what cannot yet be known because it is beyond the legitimate ways of knowing”.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Vasilachis De Gialdino (2009)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11874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" name="Rectangle 162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165" name="Group 164">
            <a:extLst>
              <a:ext uri="{FF2B5EF4-FFF2-40B4-BE49-F238E27FC236}">
                <a16:creationId xmlns:a16="http://schemas.microsoft.com/office/drawing/2014/main" id="{5591A4A5-C00F-4B45-9735-FD2841BF3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66" name="Straight Connector 165">
              <a:extLst>
                <a:ext uri="{FF2B5EF4-FFF2-40B4-BE49-F238E27FC236}">
                  <a16:creationId xmlns:a16="http://schemas.microsoft.com/office/drawing/2014/main" id="{7A16FDB6-C8B8-4BB9-B5F6-C9E7D1549A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Straight Connector 166">
              <a:extLst>
                <a:ext uri="{FF2B5EF4-FFF2-40B4-BE49-F238E27FC236}">
                  <a16:creationId xmlns:a16="http://schemas.microsoft.com/office/drawing/2014/main" id="{D65D67BC-2831-45D1-804D-2B848B7FF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>
              <a:extLst>
                <a:ext uri="{FF2B5EF4-FFF2-40B4-BE49-F238E27FC236}">
                  <a16:creationId xmlns:a16="http://schemas.microsoft.com/office/drawing/2014/main" id="{B3254059-39EC-48CC-B948-9EE6B05517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>
              <a:extLst>
                <a:ext uri="{FF2B5EF4-FFF2-40B4-BE49-F238E27FC236}">
                  <a16:creationId xmlns:a16="http://schemas.microsoft.com/office/drawing/2014/main" id="{AF3E0572-7D5E-4FAA-B67C-23A9C6D71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2C5F1231-CF22-4258-B764-592B6CB8D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Straight Connector 170">
              <a:extLst>
                <a:ext uri="{FF2B5EF4-FFF2-40B4-BE49-F238E27FC236}">
                  <a16:creationId xmlns:a16="http://schemas.microsoft.com/office/drawing/2014/main" id="{1B2C5387-42A2-4464-BF18-E70B0227B9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>
              <a:extLst>
                <a:ext uri="{FF2B5EF4-FFF2-40B4-BE49-F238E27FC236}">
                  <a16:creationId xmlns:a16="http://schemas.microsoft.com/office/drawing/2014/main" id="{2926F39D-AFC8-4FF6-9211-84AA77717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>
              <a:extLst>
                <a:ext uri="{FF2B5EF4-FFF2-40B4-BE49-F238E27FC236}">
                  <a16:creationId xmlns:a16="http://schemas.microsoft.com/office/drawing/2014/main" id="{0D812696-9AF7-4D2B-A041-80C015F33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>
              <a:extLst>
                <a:ext uri="{FF2B5EF4-FFF2-40B4-BE49-F238E27FC236}">
                  <a16:creationId xmlns:a16="http://schemas.microsoft.com/office/drawing/2014/main" id="{CE6CB557-1E5B-4D2D-9330-8EB4AF7307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Straight Connector 174">
              <a:extLst>
                <a:ext uri="{FF2B5EF4-FFF2-40B4-BE49-F238E27FC236}">
                  <a16:creationId xmlns:a16="http://schemas.microsoft.com/office/drawing/2014/main" id="{A03A4B30-3A15-4294-9BED-E7317857F0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>
              <a:extLst>
                <a:ext uri="{FF2B5EF4-FFF2-40B4-BE49-F238E27FC236}">
                  <a16:creationId xmlns:a16="http://schemas.microsoft.com/office/drawing/2014/main" id="{0E7B8343-CDF9-4023-9FBF-F4ADE601B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>
              <a:extLst>
                <a:ext uri="{FF2B5EF4-FFF2-40B4-BE49-F238E27FC236}">
                  <a16:creationId xmlns:a16="http://schemas.microsoft.com/office/drawing/2014/main" id="{9BB30BD5-639D-4F53-BC6C-2A8D0FFFE5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>
              <a:extLst>
                <a:ext uri="{FF2B5EF4-FFF2-40B4-BE49-F238E27FC236}">
                  <a16:creationId xmlns:a16="http://schemas.microsoft.com/office/drawing/2014/main" id="{8D7E1947-04B8-4F0B-9E3C-FC4E26D61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>
              <a:extLst>
                <a:ext uri="{FF2B5EF4-FFF2-40B4-BE49-F238E27FC236}">
                  <a16:creationId xmlns:a16="http://schemas.microsoft.com/office/drawing/2014/main" id="{83EDB6D6-D309-48D4-87F4-AAED7C57C7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179">
              <a:extLst>
                <a:ext uri="{FF2B5EF4-FFF2-40B4-BE49-F238E27FC236}">
                  <a16:creationId xmlns:a16="http://schemas.microsoft.com/office/drawing/2014/main" id="{0F2E163F-B043-43B7-85CE-36F2136BAB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>
              <a:extLst>
                <a:ext uri="{FF2B5EF4-FFF2-40B4-BE49-F238E27FC236}">
                  <a16:creationId xmlns:a16="http://schemas.microsoft.com/office/drawing/2014/main" id="{1F6CB03C-E3B1-4D22-ABA3-986CC09FB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>
              <a:extLst>
                <a:ext uri="{FF2B5EF4-FFF2-40B4-BE49-F238E27FC236}">
                  <a16:creationId xmlns:a16="http://schemas.microsoft.com/office/drawing/2014/main" id="{39B41E31-EE5F-423F-8B88-3B56009A34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>
              <a:extLst>
                <a:ext uri="{FF2B5EF4-FFF2-40B4-BE49-F238E27FC236}">
                  <a16:creationId xmlns:a16="http://schemas.microsoft.com/office/drawing/2014/main" id="{B59D4FE6-B271-4427-8273-0B80EF1366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>
              <a:extLst>
                <a:ext uri="{FF2B5EF4-FFF2-40B4-BE49-F238E27FC236}">
                  <a16:creationId xmlns:a16="http://schemas.microsoft.com/office/drawing/2014/main" id="{6F7D26D0-83A1-41B0-82E3-FB5D3E93E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>
              <a:extLst>
                <a:ext uri="{FF2B5EF4-FFF2-40B4-BE49-F238E27FC236}">
                  <a16:creationId xmlns:a16="http://schemas.microsoft.com/office/drawing/2014/main" id="{07E47C02-EBB8-4368-815C-FEDA23368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>
              <a:extLst>
                <a:ext uri="{FF2B5EF4-FFF2-40B4-BE49-F238E27FC236}">
                  <a16:creationId xmlns:a16="http://schemas.microsoft.com/office/drawing/2014/main" id="{8E61DA55-8618-4048-A65A-41E072D9F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>
              <a:extLst>
                <a:ext uri="{FF2B5EF4-FFF2-40B4-BE49-F238E27FC236}">
                  <a16:creationId xmlns:a16="http://schemas.microsoft.com/office/drawing/2014/main" id="{4DFC058B-6608-4509-92E1-D4D0D5BD5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>
              <a:extLst>
                <a:ext uri="{FF2B5EF4-FFF2-40B4-BE49-F238E27FC236}">
                  <a16:creationId xmlns:a16="http://schemas.microsoft.com/office/drawing/2014/main" id="{9E3652A3-36D6-4E0C-B7FB-52CD69E9C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>
              <a:extLst>
                <a:ext uri="{FF2B5EF4-FFF2-40B4-BE49-F238E27FC236}">
                  <a16:creationId xmlns:a16="http://schemas.microsoft.com/office/drawing/2014/main" id="{8BF82BE6-B2D5-4FA1-98B4-1E0072C39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>
              <a:extLst>
                <a:ext uri="{FF2B5EF4-FFF2-40B4-BE49-F238E27FC236}">
                  <a16:creationId xmlns:a16="http://schemas.microsoft.com/office/drawing/2014/main" id="{AECA553C-C7B8-4353-BC4C-D622087D6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Straight Connector 190">
              <a:extLst>
                <a:ext uri="{FF2B5EF4-FFF2-40B4-BE49-F238E27FC236}">
                  <a16:creationId xmlns:a16="http://schemas.microsoft.com/office/drawing/2014/main" id="{1F802227-5CA9-40B4-870E-495C7899C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2" name="Straight Connector 191">
              <a:extLst>
                <a:ext uri="{FF2B5EF4-FFF2-40B4-BE49-F238E27FC236}">
                  <a16:creationId xmlns:a16="http://schemas.microsoft.com/office/drawing/2014/main" id="{11A19F9E-BB49-4808-8481-77F848C2F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3" name="Straight Connector 192">
              <a:extLst>
                <a:ext uri="{FF2B5EF4-FFF2-40B4-BE49-F238E27FC236}">
                  <a16:creationId xmlns:a16="http://schemas.microsoft.com/office/drawing/2014/main" id="{C53A57BE-F139-4C31-8201-477E20DD2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4" name="Straight Connector 193">
              <a:extLst>
                <a:ext uri="{FF2B5EF4-FFF2-40B4-BE49-F238E27FC236}">
                  <a16:creationId xmlns:a16="http://schemas.microsoft.com/office/drawing/2014/main" id="{99F800EC-2D85-47C7-BFB8-B146DD929C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5" name="Straight Connector 194">
              <a:extLst>
                <a:ext uri="{FF2B5EF4-FFF2-40B4-BE49-F238E27FC236}">
                  <a16:creationId xmlns:a16="http://schemas.microsoft.com/office/drawing/2014/main" id="{4478BA6D-3F48-40B1-8227-830029B62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6" name="Straight Connector 195">
              <a:extLst>
                <a:ext uri="{FF2B5EF4-FFF2-40B4-BE49-F238E27FC236}">
                  <a16:creationId xmlns:a16="http://schemas.microsoft.com/office/drawing/2014/main" id="{421E6C45-0A76-456E-BDD6-3DCB661262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8" name="Right Triangle 197">
            <a:extLst>
              <a:ext uri="{FF2B5EF4-FFF2-40B4-BE49-F238E27FC236}">
                <a16:creationId xmlns:a16="http://schemas.microsoft.com/office/drawing/2014/main" id="{3C541D4F-11C2-4F36-B2A3-AB9028F2A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3" y="205909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0" name="Content Placeholder 159">
            <a:extLst>
              <a:ext uri="{FF2B5EF4-FFF2-40B4-BE49-F238E27FC236}">
                <a16:creationId xmlns:a16="http://schemas.microsoft.com/office/drawing/2014/main" id="{6D39EDDD-B013-4AA1-9339-D61D57CA86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580" y="2514951"/>
            <a:ext cx="5494649" cy="3647990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“for scientific researchers, this means that you can and will be held accountable, or even liable, in a case of wrongdoing, intentional or not” Bos (2021</a:t>
            </a:r>
            <a:r>
              <a:rPr lang="en-GB" sz="18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dirty="0"/>
              <a:t>“</a:t>
            </a:r>
            <a:r>
              <a:rPr lang="en-US" sz="1800" i="1" dirty="0">
                <a:latin typeface="Calibri" panose="020F0502020204030204" pitchFamily="34" charset="0"/>
                <a:cs typeface="Calibri" panose="020F0502020204030204" pitchFamily="34" charset="0"/>
              </a:rPr>
              <a:t>no research method – like no approach to therapy – is either wholly ‘right’ or ‘wrong’“ 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Cooper (2021)</a:t>
            </a:r>
          </a:p>
          <a:p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“positivists see truth as an objective reality and tend to make associations or infer causality by manipulating observable and measurable phenomena”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Bleiker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al (2019).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7" name="Content Placeholder 16">
            <a:extLst>
              <a:ext uri="{FF2B5EF4-FFF2-40B4-BE49-F238E27FC236}">
                <a16:creationId xmlns:a16="http://schemas.microsoft.com/office/drawing/2014/main" id="{32D530F5-4A9C-4E19-ABE4-A27473CEB5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82" r="1" b="7588"/>
          <a:stretch/>
        </p:blipFill>
        <p:spPr>
          <a:xfrm>
            <a:off x="6178874" y="372224"/>
            <a:ext cx="5910648" cy="322743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84F94DB-ADD8-4D37-8127-791A67BEA0B6}"/>
              </a:ext>
            </a:extLst>
          </p:cNvPr>
          <p:cNvSpPr txBox="1"/>
          <p:nvPr/>
        </p:nvSpPr>
        <p:spPr>
          <a:xfrm>
            <a:off x="473339" y="567243"/>
            <a:ext cx="43377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Algerian" panose="04020705040A02060702" pitchFamily="82" charset="0"/>
              </a:rPr>
              <a:t>Understanding Research</a:t>
            </a:r>
          </a:p>
        </p:txBody>
      </p:sp>
    </p:spTree>
    <p:extLst>
      <p:ext uri="{BB962C8B-B14F-4D97-AF65-F5344CB8AC3E}">
        <p14:creationId xmlns:p14="http://schemas.microsoft.com/office/powerpoint/2010/main" val="350341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itle 41">
            <a:extLst>
              <a:ext uri="{FF2B5EF4-FFF2-40B4-BE49-F238E27FC236}">
                <a16:creationId xmlns:a16="http://schemas.microsoft.com/office/drawing/2014/main" id="{9CDE6FF2-C318-4DD2-87CA-825751CCC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7446" y="722901"/>
            <a:ext cx="9463694" cy="8245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>
                <a:latin typeface="Algerian" panose="04020705040A02060702" pitchFamily="82" charset="0"/>
              </a:rPr>
              <a:t>My philosophical assumptions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8BFBAD29-692C-4E16-B1C6-05321A21C7C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50166" y="2301984"/>
            <a:ext cx="5246559" cy="4256450"/>
          </a:xfrm>
          <a:prstGeom prst="rect">
            <a:avLst/>
          </a:prstGeom>
        </p:spPr>
      </p:pic>
      <p:sp>
        <p:nvSpPr>
          <p:cNvPr id="44" name="Content Placeholder 43">
            <a:extLst>
              <a:ext uri="{FF2B5EF4-FFF2-40B4-BE49-F238E27FC236}">
                <a16:creationId xmlns:a16="http://schemas.microsoft.com/office/drawing/2014/main" id="{95F950E8-4DA4-4EAA-9213-009B81D0EE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6000" y="2301984"/>
            <a:ext cx="5373032" cy="4019303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 research is perfect” </a:t>
            </a:r>
            <a:r>
              <a:rPr lang="en-GB" sz="1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Ogden (2019) 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“social sciences require that particular epistemological reflections are approached from characteristic theoretical </a:t>
            </a:r>
            <a:r>
              <a:rPr lang="en-GB" sz="1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developments” Vasilichis De Gialdino (2009) 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“accepts that our knowledge of the work is relative to who we are and that, ultimately, our knowledge is embedded in a non-static and cultural context”  McBeath, Plock &amp; </a:t>
            </a:r>
            <a:r>
              <a:rPr lang="en-GB" sz="18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Bager-Charleson</a:t>
            </a: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(2020)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“no observer can be ‘objective’ because they live in the social world and are affected by the social constructions of ‘reality’”</a:t>
            </a:r>
            <a:r>
              <a:rPr lang="en-GB" sz="1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Marsh &amp; Fulong (2010)  </a:t>
            </a:r>
            <a:endParaRPr lang="en-GB" sz="1800" b="1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1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7312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D9D9C-451C-42DD-899A-6E5BA6BB8D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Algerian" panose="04020705040A02060702" pitchFamily="82" charset="0"/>
              </a:rPr>
              <a:t>My Study topic:    		</a:t>
            </a:r>
            <a:r>
              <a:rPr lang="en-US" sz="4400" dirty="0">
                <a:latin typeface="Algerian" panose="04020705040A02060702" pitchFamily="82" charset="0"/>
              </a:rPr>
              <a:t>loss of identity</a:t>
            </a:r>
            <a:br>
              <a:rPr lang="en-US" sz="4400" dirty="0">
                <a:latin typeface="Algerian" panose="04020705040A02060702" pitchFamily="82" charset="0"/>
              </a:rPr>
            </a:br>
            <a:r>
              <a:rPr lang="en-US" sz="4400" dirty="0">
                <a:latin typeface="Algerian" panose="04020705040A02060702" pitchFamily="82" charset="0"/>
              </a:rPr>
              <a:t>						from pandemic							Restrictions???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BA384E-D386-4A44-A971-A11A90B14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0563" y="1980749"/>
            <a:ext cx="4963444" cy="1241536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Which would be best?</a:t>
            </a:r>
          </a:p>
          <a:p>
            <a:pPr algn="ctr"/>
            <a:r>
              <a:rPr lang="en-US" dirty="0"/>
              <a:t>Quantitative or Qualitative</a:t>
            </a:r>
          </a:p>
          <a:p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64D77BE-D5BA-4B41-83AF-38854231FA6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5033" y="3821011"/>
            <a:ext cx="4964112" cy="2621237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DF1C55-7E7B-4305-9B33-3972BA17CC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6000" y="3074505"/>
            <a:ext cx="4900298" cy="3367744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3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“people are always much more complex than numbers can ever say” </a:t>
            </a:r>
            <a:r>
              <a:rPr lang="en-GB" sz="23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Smythe (2007)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3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“Qualitative and quantitative as devoted to generating evidence through collecting and analysing data; the purpose they pursue” (Morgan, 2018) </a:t>
            </a:r>
            <a:endParaRPr lang="en-GB" sz="23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23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3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“a good research question makes a difference.  It askes the kind of questions that, if you answer it, will meaningfully contribute to thought and/or practice in counselling and psychotherapy” (Vossler &amp; Moller, 2015).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3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“how evidence is presented and how we are being persuaded to believe it” (Ogden, 2019)</a:t>
            </a:r>
            <a:endParaRPr lang="en-GB" sz="23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ü"/>
            </a:pPr>
            <a:endParaRPr lang="en-GB" sz="23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19684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7B0BF7-CBF3-4C3A-B491-0CEF7B7C1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DCC62B9-8663-4AAA-B308-D59E7BA6C2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6735CB1-3767-4543-9FAD-7D29205AA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A85527B-3A8E-4957-BB55-11C9D5A2E0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58645E-8D47-41C2-AAF3-0A7145CA8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649B635-34C7-44B0-8C6B-026DB13CA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BC4EBCD-EF69-4D48-BF76-0174A7DD6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8987890-93D8-4346-82E3-4BCF79C3BC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276E2B9-6C64-4D5E-AD3D-F09B7C5C0F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F39AF5E-E042-49C3-AEEB-26B8A8C09D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2E4B5720-7440-4FDD-A59E-9DB481DD0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F09CE973-9538-4A6A-BEE9-2CF57FAAF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0F8249FF-47CA-413B-B7FF-3625ED689E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AFA1BCD-BCDF-4660-B13F-D56738ECA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AF8AA71-C4BF-49D7-BACD-77E0D4108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D5743ED-6EFC-4171-8932-ED6684DA0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FBD314F2-DADC-4CA8-8EBE-915905D5DE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5AD0810-7DED-42F8-8E2F-570139482A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3846AEEC-70D3-456F-A382-06681A3E3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AAC479B-453E-4732-B766-86D22A9B7B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38412C85-92F8-4A88-8CCD-8DD8C2EC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3682C27B-DE58-483C-9B96-E26EC567B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BE745267-D3D4-466C-B6E5-C8B15EBBC0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5A41354-C38F-4997-8F58-3941ABFF72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3F28BB44-E92E-46F3-BD19-3D5F56D201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A23AB9C7-C7E2-445F-B84E-524D985D1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494FD37-AF97-4F67-AB8D-3D3D525F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D6CD4821-4762-4AB4-A7C7-4266D5326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1F6460F8-AA15-44DC-ADCD-18192FD8B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B58FFCFC-B46D-4504-8AEC-B1FA54D012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6C3C469-2622-4E7A-A713-11524D64A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D122B54B-F4AF-4F82-986D-9920E146D8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6" name="Right Triangle 45">
            <a:extLst>
              <a:ext uri="{FF2B5EF4-FFF2-40B4-BE49-F238E27FC236}">
                <a16:creationId xmlns:a16="http://schemas.microsoft.com/office/drawing/2014/main" id="{E6EB8E89-B39B-4271-9D20-17C3D1CB8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9641" y="4777318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1BD15B-6705-4422-8D4A-7163C7832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3442637"/>
            <a:ext cx="4418418" cy="3000549"/>
          </a:xfrm>
        </p:spPr>
        <p:txBody>
          <a:bodyPr anchor="ctr">
            <a:normAutofit/>
          </a:bodyPr>
          <a:lstStyle/>
          <a:p>
            <a:pPr algn="ctr"/>
            <a:r>
              <a:rPr lang="en-GB" dirty="0">
                <a:latin typeface="Algerian" panose="04020705040A02060702" pitchFamily="82" charset="0"/>
              </a:rPr>
              <a:t>Qualitative</a:t>
            </a:r>
            <a:br>
              <a:rPr lang="en-GB" dirty="0">
                <a:latin typeface="Algerian" panose="04020705040A02060702" pitchFamily="82" charset="0"/>
              </a:rPr>
            </a:br>
            <a:r>
              <a:rPr lang="en-GB" dirty="0">
                <a:latin typeface="Algerian" panose="04020705040A02060702" pitchFamily="82" charset="0"/>
              </a:rPr>
              <a:t>research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C8DBBBE-56B8-4062-B374-A7B2F9BEC1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7617" y="3657604"/>
            <a:ext cx="5924531" cy="3471835"/>
          </a:xfrm>
        </p:spPr>
        <p:txBody>
          <a:bodyPr anchor="ctr">
            <a:normAutofit/>
          </a:bodyPr>
          <a:lstStyle/>
          <a:p>
            <a:r>
              <a:rPr lang="en-GB" sz="18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lang="en-GB" sz="1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exploring change and consider questions about how many and how much” (Bager-Charleson &amp; McBeath, 2020)</a:t>
            </a:r>
          </a:p>
          <a:p>
            <a:r>
              <a:rPr lang="en-GB" sz="1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“Qualitative research is exploratory, open-ended and organic”</a:t>
            </a: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Braun &amp; Clarke (2013)</a:t>
            </a:r>
          </a:p>
          <a:p>
            <a:r>
              <a:rPr lang="en-GB" sz="1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“widely accepted; methods for exploratory purposes.” Morgan (2018)  </a:t>
            </a: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“immersion in the data, attention to subjectivity and reflexivity, adequacy of data, and issues related to interpretation and presentation” (Marow, 2005).</a:t>
            </a:r>
          </a:p>
          <a:p>
            <a:endParaRPr lang="en-GB" sz="18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EE6C403-DDAA-42DD-B576-1EE55E0013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056" r="-1" b="27702"/>
          <a:stretch/>
        </p:blipFill>
        <p:spPr>
          <a:xfrm>
            <a:off x="0" y="0"/>
            <a:ext cx="12188951" cy="3305751"/>
          </a:xfrm>
          <a:custGeom>
            <a:avLst/>
            <a:gdLst/>
            <a:ahLst/>
            <a:cxnLst/>
            <a:rect l="l" t="t" r="r" b="b"/>
            <a:pathLst>
              <a:path w="12188951" h="3305761">
                <a:moveTo>
                  <a:pt x="0" y="0"/>
                </a:moveTo>
                <a:lnTo>
                  <a:pt x="12188951" y="0"/>
                </a:lnTo>
                <a:lnTo>
                  <a:pt x="12188951" y="2596851"/>
                </a:lnTo>
                <a:lnTo>
                  <a:pt x="11635078" y="2600184"/>
                </a:lnTo>
                <a:cubicBezTo>
                  <a:pt x="6088525" y="2668118"/>
                  <a:pt x="5904024" y="3745011"/>
                  <a:pt x="0" y="310160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089130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17B0BF7-CBF3-4C3A-B491-0CEF7B7C1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DCC62B9-8663-4AAA-B308-D59E7BA6C2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6735CB1-3767-4543-9FAD-7D29205AA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A85527B-3A8E-4957-BB55-11C9D5A2E0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7058645E-8D47-41C2-AAF3-0A7145CA8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649B635-34C7-44B0-8C6B-026DB13CA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BC4EBCD-EF69-4D48-BF76-0174A7DD6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8987890-93D8-4346-82E3-4BCF79C3BC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276E2B9-6C64-4D5E-AD3D-F09B7C5C0F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3F39AF5E-E042-49C3-AEEB-26B8A8C09D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E4B5720-7440-4FDD-A59E-9DB481DD0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09CE973-9538-4A6A-BEE9-2CF57FAAF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0F8249FF-47CA-413B-B7FF-3625ED689E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6AFA1BCD-BCDF-4660-B13F-D56738ECA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AF8AA71-C4BF-49D7-BACD-77E0D4108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8D5743ED-6EFC-4171-8932-ED6684DA0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FBD314F2-DADC-4CA8-8EBE-915905D5DE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35AD0810-7DED-42F8-8E2F-570139482A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3846AEEC-70D3-456F-A382-06681A3E3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9AAC479B-453E-4732-B766-86D22A9B7B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38412C85-92F8-4A88-8CCD-8DD8C2EC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682C27B-DE58-483C-9B96-E26EC567B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E745267-D3D4-466C-B6E5-C8B15EBBC0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95A41354-C38F-4997-8F58-3941ABFF72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F28BB44-E92E-46F3-BD19-3D5F56D201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A23AB9C7-C7E2-445F-B84E-524D985D1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D494FD37-AF97-4F67-AB8D-3D3D525F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D6CD4821-4762-4AB4-A7C7-4266D5326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1F6460F8-AA15-44DC-ADCD-18192FD8B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B58FFCFC-B46D-4504-8AEC-B1FA54D012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C6C3C469-2622-4E7A-A713-11524D64A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D122B54B-F4AF-4F82-986D-9920E146D8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Right Triangle 43">
            <a:extLst>
              <a:ext uri="{FF2B5EF4-FFF2-40B4-BE49-F238E27FC236}">
                <a16:creationId xmlns:a16="http://schemas.microsoft.com/office/drawing/2014/main" id="{E6EB8E89-B39B-4271-9D20-17C3D1CB8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9641" y="4777318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813A07-A675-49F6-B0B5-4983DB15C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3442637"/>
            <a:ext cx="4418418" cy="3000549"/>
          </a:xfrm>
        </p:spPr>
        <p:txBody>
          <a:bodyPr anchor="t" anchorCtr="0">
            <a:normAutofit/>
          </a:bodyPr>
          <a:lstStyle/>
          <a:p>
            <a:pPr algn="ctr"/>
            <a:r>
              <a:rPr lang="en-GB" dirty="0">
                <a:latin typeface="Algerian" panose="04020705040A02060702" pitchFamily="82" charset="0"/>
              </a:rPr>
              <a:t>Qualitative Research</a:t>
            </a:r>
            <a:br>
              <a:rPr lang="en-GB" dirty="0">
                <a:latin typeface="Algerian" panose="04020705040A02060702" pitchFamily="82" charset="0"/>
              </a:rPr>
            </a:br>
            <a:r>
              <a:rPr lang="en-GB" dirty="0">
                <a:latin typeface="Algerian" panose="04020705040A02060702" pitchFamily="82" charset="0"/>
              </a:rPr>
              <a:t>methods </a:t>
            </a:r>
            <a:br>
              <a:rPr lang="en-GB" dirty="0">
                <a:latin typeface="Algerian" panose="04020705040A02060702" pitchFamily="82" charset="0"/>
              </a:rPr>
            </a:br>
            <a:endParaRPr lang="en-GB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511F9-B479-4A9A-8C27-E322F648F9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7617" y="3163349"/>
            <a:ext cx="5924531" cy="3763261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Case study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“case-based evidence represents a form of practice-based evidence that has been central to the development of knowledge in counselling and psychotherapy” (McLeod, 2012).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Narrative Study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“gives structure to individual experiences by bringing cognitive, affective and motivational connections to the told story” (Nasheedea, Abdullah, Krauss &amp; Ahmed, 2019)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“inadvertent adherence to a positivist paradigm in which sterilized results are perceived as more accurate” (Goldstein, 2016). </a:t>
            </a:r>
            <a:endParaRPr lang="en-GB" sz="1900" b="1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C61014-4DD6-407A-BC2E-F4805F3FAB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6" r="1" b="1"/>
          <a:stretch/>
        </p:blipFill>
        <p:spPr>
          <a:xfrm>
            <a:off x="1" y="10"/>
            <a:ext cx="12244999" cy="3023334"/>
          </a:xfrm>
          <a:custGeom>
            <a:avLst/>
            <a:gdLst/>
            <a:ahLst/>
            <a:cxnLst/>
            <a:rect l="l" t="t" r="r" b="b"/>
            <a:pathLst>
              <a:path w="12188951" h="3305761">
                <a:moveTo>
                  <a:pt x="0" y="0"/>
                </a:moveTo>
                <a:lnTo>
                  <a:pt x="12188951" y="0"/>
                </a:lnTo>
                <a:lnTo>
                  <a:pt x="12188951" y="2596851"/>
                </a:lnTo>
                <a:lnTo>
                  <a:pt x="11635078" y="2600184"/>
                </a:lnTo>
                <a:cubicBezTo>
                  <a:pt x="6088525" y="2668118"/>
                  <a:pt x="5904024" y="3745011"/>
                  <a:pt x="0" y="310160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120793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" name="Group 86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112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Connector 113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Straight Connector 114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Straight Connector 115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Straight Connector 116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0" name="Right Triangle 119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 useBgFill="1">
        <p:nvSpPr>
          <p:cNvPr id="122" name="Rectangle 121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124" name="Group 123">
            <a:extLst>
              <a:ext uri="{FF2B5EF4-FFF2-40B4-BE49-F238E27FC236}">
                <a16:creationId xmlns:a16="http://schemas.microsoft.com/office/drawing/2014/main" id="{117B0BF7-CBF3-4C3A-B491-0CEF7B7C1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5DCC62B9-8663-4AAA-B308-D59E7BA6C2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C6735CB1-3767-4543-9FAD-7D29205AA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0A85527B-3A8E-4957-BB55-11C9D5A2E0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>
              <a:extLst>
                <a:ext uri="{FF2B5EF4-FFF2-40B4-BE49-F238E27FC236}">
                  <a16:creationId xmlns:a16="http://schemas.microsoft.com/office/drawing/2014/main" id="{7058645E-8D47-41C2-AAF3-0A7145CA8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>
              <a:extLst>
                <a:ext uri="{FF2B5EF4-FFF2-40B4-BE49-F238E27FC236}">
                  <a16:creationId xmlns:a16="http://schemas.microsoft.com/office/drawing/2014/main" id="{C649B635-34C7-44B0-8C6B-026DB13CA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4BC4EBCD-EF69-4D48-BF76-0174A7DD6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C8987890-93D8-4346-82E3-4BCF79C3BC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>
              <a:extLst>
                <a:ext uri="{FF2B5EF4-FFF2-40B4-BE49-F238E27FC236}">
                  <a16:creationId xmlns:a16="http://schemas.microsoft.com/office/drawing/2014/main" id="{F276E2B9-6C64-4D5E-AD3D-F09B7C5C0F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>
              <a:extLst>
                <a:ext uri="{FF2B5EF4-FFF2-40B4-BE49-F238E27FC236}">
                  <a16:creationId xmlns:a16="http://schemas.microsoft.com/office/drawing/2014/main" id="{3F39AF5E-E042-49C3-AEEB-26B8A8C09D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2E4B5720-7440-4FDD-A59E-9DB481DD0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F09CE973-9538-4A6A-BEE9-2CF57FAAF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0F8249FF-47CA-413B-B7FF-3625ED689E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6AFA1BCD-BCDF-4660-B13F-D56738ECA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6AF8AA71-C4BF-49D7-BACD-77E0D4108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8D5743ED-6EFC-4171-8932-ED6684DA0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FBD314F2-DADC-4CA8-8EBE-915905D5DE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>
              <a:extLst>
                <a:ext uri="{FF2B5EF4-FFF2-40B4-BE49-F238E27FC236}">
                  <a16:creationId xmlns:a16="http://schemas.microsoft.com/office/drawing/2014/main" id="{35AD0810-7DED-42F8-8E2F-570139482A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>
              <a:extLst>
                <a:ext uri="{FF2B5EF4-FFF2-40B4-BE49-F238E27FC236}">
                  <a16:creationId xmlns:a16="http://schemas.microsoft.com/office/drawing/2014/main" id="{3846AEEC-70D3-456F-A382-06681A3E3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>
              <a:extLst>
                <a:ext uri="{FF2B5EF4-FFF2-40B4-BE49-F238E27FC236}">
                  <a16:creationId xmlns:a16="http://schemas.microsoft.com/office/drawing/2014/main" id="{9AAC479B-453E-4732-B766-86D22A9B7B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38412C85-92F8-4A88-8CCD-8DD8C2EC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3682C27B-DE58-483C-9B96-E26EC567B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BE745267-D3D4-466C-B6E5-C8B15EBBC0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>
              <a:extLst>
                <a:ext uri="{FF2B5EF4-FFF2-40B4-BE49-F238E27FC236}">
                  <a16:creationId xmlns:a16="http://schemas.microsoft.com/office/drawing/2014/main" id="{95A41354-C38F-4997-8F58-3941ABFF72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>
              <a:extLst>
                <a:ext uri="{FF2B5EF4-FFF2-40B4-BE49-F238E27FC236}">
                  <a16:creationId xmlns:a16="http://schemas.microsoft.com/office/drawing/2014/main" id="{3F28BB44-E92E-46F3-BD19-3D5F56D201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>
              <a:extLst>
                <a:ext uri="{FF2B5EF4-FFF2-40B4-BE49-F238E27FC236}">
                  <a16:creationId xmlns:a16="http://schemas.microsoft.com/office/drawing/2014/main" id="{A23AB9C7-C7E2-445F-B84E-524D985D1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>
              <a:extLst>
                <a:ext uri="{FF2B5EF4-FFF2-40B4-BE49-F238E27FC236}">
                  <a16:creationId xmlns:a16="http://schemas.microsoft.com/office/drawing/2014/main" id="{D494FD37-AF97-4F67-AB8D-3D3D525F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>
              <a:extLst>
                <a:ext uri="{FF2B5EF4-FFF2-40B4-BE49-F238E27FC236}">
                  <a16:creationId xmlns:a16="http://schemas.microsoft.com/office/drawing/2014/main" id="{D6CD4821-4762-4AB4-A7C7-4266D5326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>
              <a:extLst>
                <a:ext uri="{FF2B5EF4-FFF2-40B4-BE49-F238E27FC236}">
                  <a16:creationId xmlns:a16="http://schemas.microsoft.com/office/drawing/2014/main" id="{1F6460F8-AA15-44DC-ADCD-18192FD8B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Connector 152">
              <a:extLst>
                <a:ext uri="{FF2B5EF4-FFF2-40B4-BE49-F238E27FC236}">
                  <a16:creationId xmlns:a16="http://schemas.microsoft.com/office/drawing/2014/main" id="{B58FFCFC-B46D-4504-8AEC-B1FA54D012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Connector 153">
              <a:extLst>
                <a:ext uri="{FF2B5EF4-FFF2-40B4-BE49-F238E27FC236}">
                  <a16:creationId xmlns:a16="http://schemas.microsoft.com/office/drawing/2014/main" id="{C6C3C469-2622-4E7A-A713-11524D64A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Straight Connector 154">
              <a:extLst>
                <a:ext uri="{FF2B5EF4-FFF2-40B4-BE49-F238E27FC236}">
                  <a16:creationId xmlns:a16="http://schemas.microsoft.com/office/drawing/2014/main" id="{D122B54B-F4AF-4F82-986D-9920E146D8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7" name="Right Triangle 156">
            <a:extLst>
              <a:ext uri="{FF2B5EF4-FFF2-40B4-BE49-F238E27FC236}">
                <a16:creationId xmlns:a16="http://schemas.microsoft.com/office/drawing/2014/main" id="{E6EB8E89-B39B-4271-9D20-17C3D1CB8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9641" y="4777318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C4BA740-60AE-4126-8135-025F6EB11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363" y="3455856"/>
            <a:ext cx="4418418" cy="30005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sz="4400" dirty="0">
                <a:latin typeface="Algerian" panose="04020705040A02060702" pitchFamily="82" charset="0"/>
              </a:rPr>
              <a:t>Qualitative Research</a:t>
            </a:r>
            <a:br>
              <a:rPr lang="en-GB" sz="4400" dirty="0">
                <a:latin typeface="Algerian" panose="04020705040A02060702" pitchFamily="82" charset="0"/>
              </a:rPr>
            </a:br>
            <a:r>
              <a:rPr lang="en-GB" sz="4400" dirty="0">
                <a:latin typeface="Algerian" panose="04020705040A02060702" pitchFamily="82" charset="0"/>
              </a:rPr>
              <a:t>methods</a:t>
            </a:r>
            <a:endParaRPr lang="en-US" sz="44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2CE8AB2-58BD-4387-88E8-D30D906B0B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85661" y="3559810"/>
            <a:ext cx="5767850" cy="4205343"/>
          </a:xfrm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endParaRPr lang="en-GB" sz="19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9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71500" indent="-571500">
              <a:buFont typeface="Wingdings" panose="05000000000000000000" pitchFamily="2" charset="2"/>
              <a:buChar char="§"/>
            </a:pPr>
            <a:r>
              <a:rPr lang="en-GB" sz="380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“all interviews – indeed all social encounters – are structured in some way”</a:t>
            </a:r>
            <a:r>
              <a:rPr lang="en-GB" sz="3800" i="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Braun &amp; Clarke (2013) </a:t>
            </a:r>
          </a:p>
          <a:p>
            <a:pPr marL="571500" indent="-571500">
              <a:buFont typeface="Wingdings" panose="05000000000000000000" pitchFamily="2" charset="2"/>
              <a:buChar char="§"/>
            </a:pPr>
            <a:r>
              <a:rPr lang="en-GB" sz="380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“whilst these schedules provided some structure, however, concepts were only used as ‘topic guides’ to stimulate dialogue” (Cole, 2018)</a:t>
            </a:r>
          </a:p>
          <a:p>
            <a:pPr marL="571500" indent="-571500" algn="just">
              <a:lnSpc>
                <a:spcPct val="120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380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“ethical challenges such as the way in which many web technologies create a permanent record and the subsequent possibility of connecting isolated observations or utterances to specific individuals” (Hooley, Marriott &amp; Wellens, 2012)</a:t>
            </a:r>
          </a:p>
          <a:p>
            <a:pPr algn="just">
              <a:lnSpc>
                <a:spcPct val="120000"/>
              </a:lnSpc>
              <a:spcAft>
                <a:spcPts val="800"/>
              </a:spcAft>
            </a:pPr>
            <a:r>
              <a:rPr lang="en-GB" sz="3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900" dirty="0"/>
          </a:p>
          <a:p>
            <a:pPr indent="-228600">
              <a:buFont typeface="Wingdings" panose="05000000000000000000" pitchFamily="2" charset="2"/>
              <a:buChar char="§"/>
            </a:pPr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FA89B466-7517-4B0F-8132-74CBCCF92E2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446" r="1" b="1"/>
          <a:stretch/>
        </p:blipFill>
        <p:spPr>
          <a:xfrm>
            <a:off x="-401957" y="-45098"/>
            <a:ext cx="12568077" cy="3274179"/>
          </a:xfrm>
          <a:custGeom>
            <a:avLst/>
            <a:gdLst/>
            <a:ahLst/>
            <a:cxnLst/>
            <a:rect l="l" t="t" r="r" b="b"/>
            <a:pathLst>
              <a:path w="12188951" h="3305761">
                <a:moveTo>
                  <a:pt x="0" y="0"/>
                </a:moveTo>
                <a:lnTo>
                  <a:pt x="12188951" y="0"/>
                </a:lnTo>
                <a:lnTo>
                  <a:pt x="12188951" y="2596851"/>
                </a:lnTo>
                <a:lnTo>
                  <a:pt x="11635078" y="2600184"/>
                </a:lnTo>
                <a:cubicBezTo>
                  <a:pt x="6088525" y="2668118"/>
                  <a:pt x="5904024" y="3745011"/>
                  <a:pt x="0" y="310160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888612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B309C-3A0F-42C7-8FBD-192D6CB52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dirty="0">
                <a:latin typeface="Algerian" panose="04020705040A02060702" pitchFamily="82" charset="0"/>
              </a:rPr>
              <a:t>Qualitative Research</a:t>
            </a:r>
            <a:br>
              <a:rPr lang="en-GB" sz="4000" dirty="0">
                <a:latin typeface="Algerian" panose="04020705040A02060702" pitchFamily="82" charset="0"/>
              </a:rPr>
            </a:br>
            <a:r>
              <a:rPr lang="en-GB" sz="4000" dirty="0">
                <a:latin typeface="Algerian" panose="04020705040A02060702" pitchFamily="82" charset="0"/>
              </a:rPr>
              <a:t>analysis</a:t>
            </a:r>
            <a:endParaRPr lang="en-GB" sz="3700" dirty="0">
              <a:latin typeface="Algerian" panose="04020705040A02060702" pitchFamily="82" charset="0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75EE326-FD37-4D94-BC47-AE8AA07FE6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9043" y="2993942"/>
            <a:ext cx="4963444" cy="1816597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latin typeface="Algerian" panose="04020705040A02060702" pitchFamily="82" charset="0"/>
              </a:rPr>
              <a:t>Qualitative Research</a:t>
            </a:r>
            <a:br>
              <a:rPr lang="en-GB" sz="3200" dirty="0">
                <a:latin typeface="Algerian" panose="04020705040A02060702" pitchFamily="82" charset="0"/>
              </a:rPr>
            </a:br>
            <a:r>
              <a:rPr lang="en-GB" sz="3200" dirty="0">
                <a:latin typeface="Algerian" panose="04020705040A02060702" pitchFamily="82" charset="0"/>
              </a:rPr>
              <a:t>Analysis</a:t>
            </a:r>
            <a:endParaRPr lang="en-GB" sz="32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88C4BBA-8795-434C-A563-9ACCDB85F1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18156" y="5471724"/>
            <a:ext cx="4755566" cy="927653"/>
          </a:xfrm>
        </p:spPr>
        <p:txBody>
          <a:bodyPr>
            <a:normAutofit fontScale="92500"/>
          </a:bodyPr>
          <a:lstStyle/>
          <a:p>
            <a:r>
              <a:rPr lang="en-GB" sz="3600" dirty="0">
                <a:latin typeface="Arial Rounded MT Bold" panose="020F0704030504030204" pitchFamily="34" charset="0"/>
              </a:rPr>
              <a:t>Thematic Analysis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943B039-87D2-4A86-9A34-67335B3C8F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10842" y="3193774"/>
            <a:ext cx="4900298" cy="3205603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“deciding on an analytical approach is more like deciding between which type of fruit you will choose to eat, than deciding whether to have fruit, a slice of cake, or a burger” (Braun &amp; Clarke, 2020)</a:t>
            </a:r>
            <a:endParaRPr lang="en-GB" sz="18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Braun and Clarke developed TA in a “systematic“ and “sophisticated” way; an increasingly popular method of qualitative data analysis (Braun &amp; Clarke, 2012)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“the coding process is known as abduction” (Bager-Charleson &amp; McBeath, 2020)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5AD0DF-C674-4596-8117-A675F5D6EC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210" b="-1"/>
          <a:stretch/>
        </p:blipFill>
        <p:spPr>
          <a:xfrm>
            <a:off x="0" y="0"/>
            <a:ext cx="12188951" cy="2886121"/>
          </a:xfrm>
          <a:custGeom>
            <a:avLst/>
            <a:gdLst/>
            <a:ahLst/>
            <a:cxnLst/>
            <a:rect l="l" t="t" r="r" b="b"/>
            <a:pathLst>
              <a:path w="12188951" h="3305761">
                <a:moveTo>
                  <a:pt x="0" y="0"/>
                </a:moveTo>
                <a:lnTo>
                  <a:pt x="12188951" y="0"/>
                </a:lnTo>
                <a:lnTo>
                  <a:pt x="12188951" y="2596851"/>
                </a:lnTo>
                <a:lnTo>
                  <a:pt x="11635078" y="2600184"/>
                </a:lnTo>
                <a:cubicBezTo>
                  <a:pt x="6088525" y="2668118"/>
                  <a:pt x="5904024" y="3745011"/>
                  <a:pt x="0" y="310160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321314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BE6C09C-F8B0-4938-BA98-6801ED3B7C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88" y="81350"/>
            <a:ext cx="12142823" cy="2873214"/>
          </a:xfrm>
          <a:prstGeom prst="rect">
            <a:avLst/>
          </a:prstGeom>
        </p:spPr>
      </p:pic>
      <p:sp>
        <p:nvSpPr>
          <p:cNvPr id="116" name="Text Placeholder 115">
            <a:extLst>
              <a:ext uri="{FF2B5EF4-FFF2-40B4-BE49-F238E27FC236}">
                <a16:creationId xmlns:a16="http://schemas.microsoft.com/office/drawing/2014/main" id="{66F40168-6443-4550-8B3D-F5341E4A7C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horz" lIns="91440" tIns="45720" rIns="91440" bIns="45720" rtlCol="0" anchor="ctr">
            <a:normAutofit lnSpcReduction="10000"/>
          </a:bodyPr>
          <a:lstStyle/>
          <a:p>
            <a:endParaRPr lang="en-US" sz="2800" dirty="0">
              <a:latin typeface="Aldhabi" panose="01000000000000000000" pitchFamily="2" charset="-78"/>
              <a:cs typeface="Aldhabi" panose="01000000000000000000" pitchFamily="2" charset="-78"/>
            </a:endParaRPr>
          </a:p>
          <a:p>
            <a:endParaRPr lang="en-US" sz="2800" dirty="0">
              <a:latin typeface="Aldhabi" panose="01000000000000000000" pitchFamily="2" charset="-78"/>
              <a:cs typeface="Aldhabi" panose="01000000000000000000" pitchFamily="2" charset="-78"/>
            </a:endParaRPr>
          </a:p>
          <a:p>
            <a:endParaRPr lang="en-US" sz="1800" dirty="0">
              <a:latin typeface="Algerian" panose="04020705040A02060702" pitchFamily="82" charset="0"/>
            </a:endParaRPr>
          </a:p>
          <a:p>
            <a:endParaRPr lang="en-US" dirty="0">
              <a:latin typeface="Algerian" panose="04020705040A02060702" pitchFamily="82" charset="0"/>
            </a:endParaRPr>
          </a:p>
          <a:p>
            <a:endParaRPr lang="en-US" sz="3200" dirty="0">
              <a:latin typeface="Algerian" panose="04020705040A02060702" pitchFamily="82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21241-29C1-48F3-9389-3BD40D3A32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1078" y="4916557"/>
            <a:ext cx="4963444" cy="1396101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latin typeface="Arial Rounded MT Bold" panose="020F0704030504030204" pitchFamily="34" charset="0"/>
              </a:rPr>
              <a:t>Interpretative Phenomenological Analysis</a:t>
            </a:r>
          </a:p>
          <a:p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D3DAAFD-EC6B-4D29-8C8A-7FCB2F7B5F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31420" y="3193775"/>
            <a:ext cx="5068231" cy="1639772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3200" dirty="0">
                <a:latin typeface="Algerian" panose="04020705040A02060702" pitchFamily="82" charset="0"/>
              </a:rPr>
              <a:t>Qualitative Research</a:t>
            </a:r>
            <a:br>
              <a:rPr lang="en-GB" sz="3200" dirty="0">
                <a:latin typeface="Algerian" panose="04020705040A02060702" pitchFamily="82" charset="0"/>
              </a:rPr>
            </a:br>
            <a:r>
              <a:rPr lang="en-GB" sz="3200" dirty="0">
                <a:latin typeface="Algerian" panose="04020705040A02060702" pitchFamily="82" charset="0"/>
              </a:rPr>
              <a:t>Analysis</a:t>
            </a:r>
            <a:endParaRPr lang="en-GB" sz="3200" dirty="0"/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5CBACF-95CE-4B73-9014-5E404E5379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3351" y="2954564"/>
            <a:ext cx="4900298" cy="3645019"/>
          </a:xfrm>
        </p:spPr>
        <p:txBody>
          <a:bodyPr>
            <a:normAutofit lnSpcReduction="10000"/>
          </a:bodyPr>
          <a:lstStyle/>
          <a:p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“IPA is concerned with examining how a phenomenon appears, and the analyst is implicated in facilitating and making sense of this appearance” (Flowers, Smith &amp; Larkin, 2012)</a:t>
            </a:r>
          </a:p>
          <a:p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“enabling participants experiences and particular vulnerabilities to be understood” (Bawa, Sutton, Mercer &amp; Bond, 2021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2692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F88BE-3FC3-4BDC-9002-AE601FBB4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234897"/>
            <a:ext cx="10325000" cy="718536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4502B-02C1-41BE-972A-B8393EB17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079" y="953433"/>
            <a:ext cx="10325000" cy="5553384"/>
          </a:xfrm>
        </p:spPr>
        <p:txBody>
          <a:bodyPr>
            <a:normAutofit fontScale="25000" lnSpcReduction="20000"/>
          </a:bodyPr>
          <a:lstStyle/>
          <a:p>
            <a:r>
              <a:rPr lang="en-US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Bager-Charleson</a:t>
            </a:r>
            <a:r>
              <a:rPr lang="en-US" sz="5600" dirty="0">
                <a:latin typeface="Calibri" panose="020F0502020204030204" pitchFamily="34" charset="0"/>
                <a:cs typeface="Calibri" panose="020F0502020204030204" pitchFamily="34" charset="0"/>
              </a:rPr>
              <a:t>, S. &amp; McBeath, A. (2020) </a:t>
            </a:r>
            <a:r>
              <a:rPr lang="en-US" sz="5600" i="1" dirty="0">
                <a:latin typeface="Calibri" panose="020F0502020204030204" pitchFamily="34" charset="0"/>
                <a:cs typeface="Calibri" panose="020F0502020204030204" pitchFamily="34" charset="0"/>
              </a:rPr>
              <a:t>Enjoying Research in Counselling and Psychotherapy</a:t>
            </a:r>
            <a:r>
              <a:rPr lang="en-US" sz="5600" dirty="0">
                <a:latin typeface="Calibri" panose="020F0502020204030204" pitchFamily="34" charset="0"/>
                <a:cs typeface="Calibri" panose="020F0502020204030204" pitchFamily="34" charset="0"/>
              </a:rPr>
              <a:t>. Qualitative, Quantitative and Mixed Methods Research. Switzerland: Palgrave Macmillan</a:t>
            </a:r>
          </a:p>
          <a:p>
            <a:r>
              <a:rPr lang="en-US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Bawa</a:t>
            </a:r>
            <a:r>
              <a:rPr lang="en-US" sz="5600" dirty="0">
                <a:latin typeface="Calibri" panose="020F0502020204030204" pitchFamily="34" charset="0"/>
                <a:cs typeface="Calibri" panose="020F0502020204030204" pitchFamily="34" charset="0"/>
              </a:rPr>
              <a:t>, F, L, M., Sutton, J, W. Mercer, S, W. &amp; Bond, C. M. (2021) </a:t>
            </a:r>
            <a:r>
              <a:rPr lang="en-US" sz="5600" i="1" dirty="0">
                <a:latin typeface="Calibri" panose="020F0502020204030204" pitchFamily="34" charset="0"/>
                <a:cs typeface="Calibri" panose="020F0502020204030204" pitchFamily="34" charset="0"/>
              </a:rPr>
              <a:t>“I’m empowered to look after myself” – Mindfulness as a way to manage chronic pain: An interpretative phenomenological analysis of participant experiences in Scotland.  Available at: </a:t>
            </a:r>
            <a:r>
              <a:rPr lang="en-US" sz="5600" i="1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https://www-sciencedirect-com.ezproxy.uwtsd.ac.uk/science/article/pii/S0277953621004056</a:t>
            </a:r>
            <a:r>
              <a:rPr lang="en-US" sz="5600" i="1" dirty="0">
                <a:latin typeface="Calibri" panose="020F0502020204030204" pitchFamily="34" charset="0"/>
                <a:cs typeface="Calibri" panose="020F0502020204030204" pitchFamily="34" charset="0"/>
              </a:rPr>
              <a:t> (Accessed: 20/11/21)</a:t>
            </a:r>
            <a:endParaRPr lang="en-US" sz="5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5600" dirty="0">
                <a:latin typeface="Calibri" panose="020F0502020204030204" pitchFamily="34" charset="0"/>
                <a:cs typeface="Calibri" panose="020F0502020204030204" pitchFamily="34" charset="0"/>
              </a:rPr>
              <a:t>Boss, J. (2020) Research Ethics for Students in the Social Sciences. Available at: </a:t>
            </a:r>
            <a:r>
              <a:rPr lang="en-US" sz="56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https://books.google.co.uk/books?id=CRP9DwAAQBAJ&amp;printsec=frontcover&amp;dq=bos+2020&amp;hl=en&amp;newbks=1&amp;newbks_redir=0&amp;sa=X&amp;ved=2ahUKEwjm3aDW36b0AhXVMMAKHYRDBgAQ6AF6BAgHEAI#v=onepage&amp;q=bos%202020&amp;f=false</a:t>
            </a:r>
            <a:r>
              <a:rPr lang="en-US" sz="5600" dirty="0">
                <a:latin typeface="Calibri" panose="020F0502020204030204" pitchFamily="34" charset="0"/>
                <a:cs typeface="Calibri" panose="020F0502020204030204" pitchFamily="34" charset="0"/>
              </a:rPr>
              <a:t> (Accessed: 20/11/21)</a:t>
            </a:r>
          </a:p>
          <a:p>
            <a:r>
              <a:rPr lang="en-GB" sz="5600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Bleiker</a:t>
            </a:r>
            <a:r>
              <a:rPr lang="en-GB" sz="56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J., Morgan-Trimmer, S. &amp; Knapp, K. ( 2019). Available at: </a:t>
            </a:r>
            <a:r>
              <a:rPr lang="en-GB" sz="56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4"/>
              </a:rPr>
              <a:t>https://www.sciencedirect.com/science/article/abs/pii/S1078817419300902</a:t>
            </a:r>
            <a:r>
              <a:rPr lang="en-GB" sz="56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(Accessed: 20/11/21</a:t>
            </a:r>
          </a:p>
          <a:p>
            <a:r>
              <a:rPr lang="en-GB" sz="56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Braun, V. &amp; Clarke, </a:t>
            </a:r>
            <a:r>
              <a:rPr lang="en-GB" sz="5600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Vl</a:t>
            </a:r>
            <a:r>
              <a:rPr lang="en-GB" sz="56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(2012) </a:t>
            </a:r>
            <a:r>
              <a:rPr lang="en-GB" sz="56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Thematic Analysis. In</a:t>
            </a:r>
            <a:r>
              <a:rPr lang="en-GB" sz="5600" i="1" dirty="0">
                <a:solidFill>
                  <a:schemeClr val="tx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:</a:t>
            </a:r>
            <a:r>
              <a:rPr lang="en-GB" sz="5600" i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5600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Cooper,H</a:t>
            </a:r>
            <a:r>
              <a:rPr lang="en-GB" sz="5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M. &amp;  </a:t>
            </a:r>
            <a:r>
              <a:rPr lang="en-GB" sz="5600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Camic</a:t>
            </a:r>
            <a:r>
              <a:rPr lang="en-GB" sz="5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P, M. (2012)</a:t>
            </a:r>
            <a:r>
              <a:rPr lang="en-GB" sz="5600" i="1" dirty="0">
                <a:solidFill>
                  <a:schemeClr val="tx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56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 </a:t>
            </a:r>
            <a:r>
              <a:rPr lang="en-GB" sz="5600" b="1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APA Handbook of Research Methods in Psychology: Data analysis and research publication.  Available at: </a:t>
            </a:r>
            <a:r>
              <a:rPr lang="en-GB" sz="5600" b="1" i="0" dirty="0">
                <a:solidFill>
                  <a:srgbClr val="333333"/>
                </a:solidFill>
                <a:effectLst/>
                <a:latin typeface="Arial" panose="020B0604020202020204" pitchFamily="34" charset="0"/>
                <a:hlinkClick r:id="rId5"/>
              </a:rPr>
              <a:t>https://books.google.co.uk/books?id=jjXDnQAACAAJ&amp;dq=apa+handbook+of+research+methods+in+psychology&amp;hl=en&amp;newbks=1&amp;newbks_redir=0&amp;sa=X&amp;ved=2ahUKEwjJl4vunKf0AhWRasAKHfD3AOcQ6AF6BAgIEAI</a:t>
            </a:r>
            <a:r>
              <a:rPr lang="en-GB" sz="5600" b="1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 (Accessed: 20/11/21)</a:t>
            </a:r>
          </a:p>
          <a:p>
            <a:r>
              <a:rPr lang="en-GB" sz="56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Braun, V. &amp; Clarke, V. (2013) </a:t>
            </a:r>
            <a:r>
              <a:rPr lang="en-GB" sz="56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Successful Qualitative Research </a:t>
            </a:r>
            <a:r>
              <a:rPr lang="en-GB" sz="56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 practical guide for beginners. London: SAGE</a:t>
            </a:r>
          </a:p>
          <a:p>
            <a:r>
              <a:rPr lang="en-GB" sz="56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Braun, V. &amp; Clarke. V. (2020) </a:t>
            </a:r>
            <a:r>
              <a:rPr lang="en-GB" sz="56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Can I use TA? Should I use TA? Should I not use TA? Comparing reflexive thematic analysis and other pattern-based qualitative analytic approaches. Available at: </a:t>
            </a:r>
            <a:r>
              <a:rPr lang="en-GB" sz="56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6"/>
              </a:rPr>
              <a:t>https://onlinelibrary-wiley-com.ezproxy.uwtsd.ac.uk/doi/full/10.1002/capr.12360</a:t>
            </a:r>
            <a:r>
              <a:rPr lang="en-GB" sz="56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(Accessed: 20/11/21)</a:t>
            </a:r>
            <a:endParaRPr lang="en-GB" sz="56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r>
              <a:rPr lang="en-GB" sz="56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Cole, B. (2020) </a:t>
            </a:r>
            <a:r>
              <a:rPr lang="en-GB" sz="56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Strengthening the bridge between learning and earning: An interpretative phenomenological analysis of the counsellor placement.  Available at: </a:t>
            </a:r>
            <a:r>
              <a:rPr lang="en-GB" sz="56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7"/>
              </a:rPr>
              <a:t>https://www.proquest.com/docview/2460696641?pq-origsite=gscholar&amp;fromopenview=true</a:t>
            </a:r>
            <a:r>
              <a:rPr lang="en-GB" sz="56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(Accessed: 20/11/21) </a:t>
            </a:r>
            <a:endParaRPr lang="en-GB" sz="56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Cooper, M. (2021). Quantitative analysis, some pointers. Available at: 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Quantitative Analysis: Some Pointers — Mick Cooper Training and Consultancy (squarespace.com)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(Accessed: 20/11/21)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68438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BF3E9-24E5-4808-B4E2-70C0BE5668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079" y="145774"/>
            <a:ext cx="10325000" cy="6268278"/>
          </a:xfrm>
        </p:spPr>
        <p:txBody>
          <a:bodyPr>
            <a:normAutofit/>
          </a:bodyPr>
          <a:lstStyle/>
          <a:p>
            <a:r>
              <a:rPr lang="en-GB" dirty="0"/>
              <a:t>Cont.</a:t>
            </a: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Furlong, P. &amp; Marsh, D. (2010).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 skin not a sweater: ontology and epistemology in political science.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In: Marsh, David and Stoker, Gerry eds.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Theory and Methods in Political Science, 3rd edition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Palgrave MacMillan</a:t>
            </a:r>
          </a:p>
          <a:p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Goldstein, S, E. (2016) 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Reflexivity in narrative research: Accessing meaning through the participant-research relationship.  Available at: https://web-s-ebscohost-com.ezproxy.uwtsd.ac.uk/ehost/results?vid=0&amp;sid=e9be0338-9ce0-49ec-ba5c-1123697f8be6%40redis&amp;bquery=%28SO%2B%28Qualitative%2Bpsychology.%29%29AND%28DT%2B2017%29AND%28TI%2Breflexivity%2Bin%2Bnarrative%2Bresearch%29&amp;bdata=JmRiPXBkaCZ0eXBlPTEmc2VhcmNoTW9kZT1TdGFuZGFyZCZzaXRlPWVob3N0LWxpdmU%3d (Accessed: 20/11/21)  </a:t>
            </a:r>
            <a:endParaRPr lang="en-GB" sz="1400" b="0" i="0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Hooley, T., Marriott, J. &amp; </a:t>
            </a:r>
            <a:r>
              <a:rPr lang="en-GB" sz="1400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Wellens</a:t>
            </a: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J. (2012) 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is online Research? Using the internet for social science research.  Available at: https://books.google.co.uk/books?hl=en&amp;lr=&amp;id=bVpMAQAAQBAJ&amp;oi=fnd&amp;pg=PP1&amp;dq=what+is+online+research%3F+using+the+internet+for+social+science&amp;ots=7rmxDcWZvz&amp;sig=0j5sTrFmHt3IKc5FIOLmsQ6Vh6k#v=onepage&amp;q=what%20is%20online%20research%3F%20using%20the%20internet%20for%20social%20science&amp;f=false (Accessed: 20/11/21)</a:t>
            </a:r>
            <a:endParaRPr lang="en-GB" sz="14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McLeod, J. (2012). Case study research in counselling and psychotherapy. London: SAGE</a:t>
            </a:r>
            <a:endParaRPr lang="en-GB" sz="1400" b="0" i="0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Marrow, S. (2005) 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Quality and trustworthiness in qualitative research in counselling psychotherapy. Available at: 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https://web-a-ebscohost-com.ezproxy.uwtsd.ac.uk/ehost/detail/detail?vid=1&amp;sid=246e46af-5f09-4478-9fe7-7d63e3c0d4fe%40sessionmgr4008&amp;bdata=JnNpdGU9ZWhvc3QtbGl2ZQ%3d%3d#AN=2005-03263-015&amp;db=pdh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 (Accessed: 20/11/21)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McBeath, A, G., Du Plock, S. &amp; </a:t>
            </a:r>
            <a:r>
              <a:rPr lang="en-US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Bager-Charleson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, S. (2020) </a:t>
            </a:r>
            <a:r>
              <a:rPr lang="en-US" sz="1400" i="1" dirty="0">
                <a:latin typeface="Calibri" panose="020F0502020204030204" pitchFamily="34" charset="0"/>
                <a:cs typeface="Calibri" panose="020F0502020204030204" pitchFamily="34" charset="0"/>
              </a:rPr>
              <a:t>The challenges and experiences of psychotherapists working remotely during the coronavirus pandemic. 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https://onlinelibrary.wiley.com/doi/full/10.1002/capr.12326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 (Accessed: 20/11/21)</a:t>
            </a:r>
          </a:p>
          <a:p>
            <a:r>
              <a:rPr lang="en-GB" sz="1400" dirty="0" err="1"/>
              <a:t>Nasheeda</a:t>
            </a:r>
            <a:r>
              <a:rPr lang="en-GB" sz="1400" dirty="0"/>
              <a:t>, A., </a:t>
            </a:r>
            <a:r>
              <a:rPr lang="en-GB" sz="1400" dirty="0" err="1"/>
              <a:t>Adbullah</a:t>
            </a:r>
            <a:r>
              <a:rPr lang="en-GB" sz="1400" dirty="0"/>
              <a:t>, H, B., Krauss, S, E. &amp; Ahmed, N, B. (2019) </a:t>
            </a:r>
            <a:r>
              <a:rPr lang="en-GB" sz="1400" i="1" dirty="0"/>
              <a:t>Transforming transcripts into stories: A Multimethod approach to narrative analysis. Available at: </a:t>
            </a:r>
            <a:r>
              <a:rPr lang="en-GB" sz="1400" i="1" dirty="0">
                <a:hlinkClick r:id="rId4"/>
              </a:rPr>
              <a:t>https://www.proquest.com/docview/2334154107?accountid=130472&amp;pq-origsite=primo</a:t>
            </a:r>
            <a:r>
              <a:rPr lang="en-GB" sz="1400" i="1" dirty="0"/>
              <a:t> (Accessed: 20/11/21)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8957490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A6FAA-450B-4ED5-99C7-020EE5A7D3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079" y="278296"/>
            <a:ext cx="10325000" cy="63742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Cont.</a:t>
            </a:r>
          </a:p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Ogden, J. (2019) 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Thinking Critically About Research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A step-by-step Approach. New York: Routledge</a:t>
            </a:r>
          </a:p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Morgan, D, L,. (2018) 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Living within blurry boundaries: The value of distinguishing between qualitative and quantitative research.  Available at: 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https://journals-sagepub-com.ezproxy.uwtsd.ac.uk/doi/full/10.1177/1558689816686433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 (Accessed: 20/11/21)</a:t>
            </a:r>
          </a:p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Smith, J, A., Flowers, P. &amp; Larkin, M. (2012) 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Interpretative Phenomenological Analysis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Theory, method and research. London: SAGE</a:t>
            </a:r>
          </a:p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Smythe, L. (2007)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From Experience to Definition: Addressing the Question ‘What is qualitative research?’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  https://www.researchgate.net/profile/Lynne-Giddings/publication/5804120_From_experience_to_definition_addressing_the_question_'what_is_qualitative_research'/links/595ad73b0f7e9bf415b01119/From-experience-to-definition-addressing-the-question-what-is-qualitative-research.pdf (Accessed: 20/11/21)</a:t>
            </a:r>
          </a:p>
          <a:p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Tubey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R, J., Rotich, K, J. &amp;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Bengat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 K.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(2015).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Research Paradigms: Theory and Practice.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http://repository.embuni.ac.ke/bitstream/handle/embuni/3797/2155.pdf?sequence=1&amp;isAllowed=y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20/11/21)</a:t>
            </a:r>
          </a:p>
          <a:p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Vasilachis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de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Gialdino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, I. (2009).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Ontological and Epistemological Foundations of Qualitative Research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.  Available at: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https://ri.conicet.gov.ar/handle/11336/8539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(Accessed: 20/11/21)</a:t>
            </a:r>
          </a:p>
          <a:p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Vossler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, A. &amp; Moller, N. (2015) The Counselling and Psychotherapy Research Handbook. London: SAGE</a:t>
            </a:r>
          </a:p>
          <a:p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Yilmaz, K. (2013). 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Comparison of Quantitative and Qualitative Research Traditions: epistemological, theoretical, and methodological differences.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https://onlinelibrary.wiley.com/doi/abs/10.1111/ejed.12014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20/11/21)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8626103"/>
      </p:ext>
    </p:extLst>
  </p:cSld>
  <p:clrMapOvr>
    <a:masterClrMapping/>
  </p:clrMapOvr>
</p:sld>
</file>

<file path=ppt/theme/theme1.xml><?xml version="1.0" encoding="utf-8"?>
<a:theme xmlns:a="http://schemas.openxmlformats.org/drawingml/2006/main" name="CosineVTI">
  <a:themeElements>
    <a:clrScheme name="Custom 133">
      <a:dk1>
        <a:sysClr val="windowText" lastClr="000000"/>
      </a:dk1>
      <a:lt1>
        <a:sysClr val="window" lastClr="FFFFFF"/>
      </a:lt1>
      <a:dk2>
        <a:srgbClr val="2A2735"/>
      </a:dk2>
      <a:lt2>
        <a:srgbClr val="EEEEEE"/>
      </a:lt2>
      <a:accent1>
        <a:srgbClr val="1EBE9B"/>
      </a:accent1>
      <a:accent2>
        <a:srgbClr val="8F99BB"/>
      </a:accent2>
      <a:accent3>
        <a:srgbClr val="FD8686"/>
      </a:accent3>
      <a:accent4>
        <a:srgbClr val="A3A3C1"/>
      </a:accent4>
      <a:accent5>
        <a:srgbClr val="7162FE"/>
      </a:accent5>
      <a:accent6>
        <a:srgbClr val="E76445"/>
      </a:accent6>
      <a:hlink>
        <a:srgbClr val="EF08F7"/>
      </a:hlink>
      <a:folHlink>
        <a:srgbClr val="8477FE"/>
      </a:folHlink>
    </a:clrScheme>
    <a:fontScheme name="Custom 50">
      <a:majorFont>
        <a:latin typeface="Grandview"/>
        <a:ea typeface=""/>
        <a:cs typeface=""/>
      </a:majorFont>
      <a:minorFont>
        <a:latin typeface="Grandview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sineVTI" id="{4F4449D5-5E9D-4D83-9E2A-939F9CF20276}" vid="{03166EA1-370F-4321-A61E-8851365B431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33164</TotalTime>
  <Words>2408</Words>
  <Application>Microsoft Office PowerPoint</Application>
  <PresentationFormat>Widescreen</PresentationFormat>
  <Paragraphs>122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Aldhabi</vt:lpstr>
      <vt:lpstr>Algerian</vt:lpstr>
      <vt:lpstr>Amasis MT Pro Light</vt:lpstr>
      <vt:lpstr>Arial</vt:lpstr>
      <vt:lpstr>Arial Rounded MT Bold</vt:lpstr>
      <vt:lpstr>Calibri</vt:lpstr>
      <vt:lpstr>Grandview</vt:lpstr>
      <vt:lpstr>Wingdings</vt:lpstr>
      <vt:lpstr>CosineVTI</vt:lpstr>
      <vt:lpstr>Qualitative &amp; quantitative Research Methodologies  </vt:lpstr>
      <vt:lpstr>              My Study topic:    loss of identity   from pandemic   Restrictions???</vt:lpstr>
      <vt:lpstr>PowerPoint Presentation</vt:lpstr>
      <vt:lpstr>Qualitative Research  “in quantitative terms how variables interact, shape events, and cause outcomes”. Tubey, Rotich &amp; Bengat (2015)   “scientific basis of quantitative research which is focused on hypothesis testing needs large number of participants to offer statistical confidence in research findings” Bager-Charleson &amp; McBeath (2020)  “quantitative methodologies which can provide measures and establish the generalisability and statistical significance of the findings, qualitative methods can being richness and depth” Bleiker, Morgan-Trimmer, Knapp ( 2019)  </vt:lpstr>
      <vt:lpstr>Qualitative Research</vt:lpstr>
      <vt:lpstr>PowerPoint Presentation</vt:lpstr>
      <vt:lpstr>My philosophical assumptions</vt:lpstr>
      <vt:lpstr>My Study topic:      loss of identity       from pandemic       Restrictions???</vt:lpstr>
      <vt:lpstr>Qualitative research</vt:lpstr>
      <vt:lpstr>Qualitative Research methods  </vt:lpstr>
      <vt:lpstr>Qualitative Research methods</vt:lpstr>
      <vt:lpstr>Qualitative Research analysis</vt:lpstr>
      <vt:lpstr>PowerPoint Presentation</vt:lpstr>
      <vt:lpstr>Reference list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Methodologies  Qualitative v quantitative</dc:title>
  <dc:creator>Sally Jenkins</dc:creator>
  <cp:lastModifiedBy>Sally Jenkins</cp:lastModifiedBy>
  <cp:revision>129</cp:revision>
  <cp:lastPrinted>2021-10-26T15:08:39Z</cp:lastPrinted>
  <dcterms:created xsi:type="dcterms:W3CDTF">2021-10-20T17:37:13Z</dcterms:created>
  <dcterms:modified xsi:type="dcterms:W3CDTF">2021-11-20T15:41:51Z</dcterms:modified>
</cp:coreProperties>
</file>