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4"/>
    <p:sldMasterId id="2147483699" r:id="rId5"/>
  </p:sldMasterIdLst>
  <p:notesMasterIdLst>
    <p:notesMasterId r:id="rId30"/>
  </p:notesMasterIdLst>
  <p:sldIdLst>
    <p:sldId id="256" r:id="rId6"/>
    <p:sldId id="257" r:id="rId7"/>
    <p:sldId id="358" r:id="rId8"/>
    <p:sldId id="269" r:id="rId9"/>
    <p:sldId id="355" r:id="rId10"/>
    <p:sldId id="356" r:id="rId11"/>
    <p:sldId id="357" r:id="rId12"/>
    <p:sldId id="258" r:id="rId13"/>
    <p:sldId id="266" r:id="rId14"/>
    <p:sldId id="259" r:id="rId15"/>
    <p:sldId id="267" r:id="rId16"/>
    <p:sldId id="260" r:id="rId17"/>
    <p:sldId id="265" r:id="rId18"/>
    <p:sldId id="261" r:id="rId19"/>
    <p:sldId id="364" r:id="rId20"/>
    <p:sldId id="262" r:id="rId21"/>
    <p:sldId id="362" r:id="rId22"/>
    <p:sldId id="263" r:id="rId23"/>
    <p:sldId id="360" r:id="rId24"/>
    <p:sldId id="264" r:id="rId25"/>
    <p:sldId id="361" r:id="rId26"/>
    <p:sldId id="365" r:id="rId27"/>
    <p:sldId id="268" r:id="rId28"/>
    <p:sldId id="359"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5" d="100"/>
          <a:sy n="65" d="100"/>
        </p:scale>
        <p:origin x="93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tableStyles" Target="tableStyle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7FACFD6-14D9-4681-9730-B64E93EE9D8D}"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64DEBF1C-DB02-4399-8A69-C42ED7EDBBCE}">
      <dgm:prSet/>
      <dgm:spPr/>
      <dgm:t>
        <a:bodyPr/>
        <a:lstStyle/>
        <a:p>
          <a:r>
            <a:rPr lang="en-US" dirty="0"/>
            <a:t>Look into impact of austerity measures  </a:t>
          </a:r>
        </a:p>
      </dgm:t>
    </dgm:pt>
    <dgm:pt modelId="{EA1DBEBE-C404-474D-BBA1-A4C2EFA95A88}" type="parTrans" cxnId="{D4373D7F-08B1-4849-A902-1B98DD14AA8E}">
      <dgm:prSet/>
      <dgm:spPr/>
      <dgm:t>
        <a:bodyPr/>
        <a:lstStyle/>
        <a:p>
          <a:endParaRPr lang="en-US"/>
        </a:p>
      </dgm:t>
    </dgm:pt>
    <dgm:pt modelId="{99CC6C74-A80E-4AEC-92A4-2E5F2F266E13}" type="sibTrans" cxnId="{D4373D7F-08B1-4849-A902-1B98DD14AA8E}">
      <dgm:prSet/>
      <dgm:spPr/>
      <dgm:t>
        <a:bodyPr/>
        <a:lstStyle/>
        <a:p>
          <a:endParaRPr lang="en-US"/>
        </a:p>
      </dgm:t>
    </dgm:pt>
    <dgm:pt modelId="{3B464E1E-1A59-4D39-ACEE-1446C5826286}">
      <dgm:prSet/>
      <dgm:spPr/>
      <dgm:t>
        <a:bodyPr/>
        <a:lstStyle/>
        <a:p>
          <a:r>
            <a:rPr lang="en-GB" dirty="0"/>
            <a:t>Explore what has been introduced to mitigate the issues discussed in previous sessions and their effectiveness </a:t>
          </a:r>
          <a:endParaRPr lang="en-US" dirty="0"/>
        </a:p>
      </dgm:t>
    </dgm:pt>
    <dgm:pt modelId="{064EAA2E-6C95-47FC-88DA-45DB9727D517}" type="parTrans" cxnId="{A3C729AE-3E26-46C3-B893-BA04502ACD42}">
      <dgm:prSet/>
      <dgm:spPr/>
      <dgm:t>
        <a:bodyPr/>
        <a:lstStyle/>
        <a:p>
          <a:endParaRPr lang="en-US"/>
        </a:p>
      </dgm:t>
    </dgm:pt>
    <dgm:pt modelId="{2F031375-D05D-43CE-8E84-F26C1B490877}" type="sibTrans" cxnId="{A3C729AE-3E26-46C3-B893-BA04502ACD42}">
      <dgm:prSet/>
      <dgm:spPr/>
      <dgm:t>
        <a:bodyPr/>
        <a:lstStyle/>
        <a:p>
          <a:endParaRPr lang="en-US"/>
        </a:p>
      </dgm:t>
    </dgm:pt>
    <dgm:pt modelId="{EF68233A-FE0C-4EAD-ACD3-247FB83B55A5}">
      <dgm:prSet/>
      <dgm:spPr/>
      <dgm:t>
        <a:bodyPr/>
        <a:lstStyle/>
        <a:p>
          <a:r>
            <a:rPr lang="en-GB"/>
            <a:t>Recap on the topics explored and how they link to policing with consent</a:t>
          </a:r>
          <a:endParaRPr lang="en-US"/>
        </a:p>
      </dgm:t>
    </dgm:pt>
    <dgm:pt modelId="{387524AF-8F16-435C-BE90-21A1117F8790}" type="parTrans" cxnId="{D2C728CD-1185-4513-8FCF-1937310C4F34}">
      <dgm:prSet/>
      <dgm:spPr/>
      <dgm:t>
        <a:bodyPr/>
        <a:lstStyle/>
        <a:p>
          <a:endParaRPr lang="en-GB"/>
        </a:p>
      </dgm:t>
    </dgm:pt>
    <dgm:pt modelId="{7D3B75D9-1C21-4049-90F2-425592F3C783}" type="sibTrans" cxnId="{D2C728CD-1185-4513-8FCF-1937310C4F34}">
      <dgm:prSet/>
      <dgm:spPr/>
      <dgm:t>
        <a:bodyPr/>
        <a:lstStyle/>
        <a:p>
          <a:endParaRPr lang="en-GB"/>
        </a:p>
      </dgm:t>
    </dgm:pt>
    <dgm:pt modelId="{F63914F6-5802-4D3A-B4B8-21E2D18B3272}" type="pres">
      <dgm:prSet presAssocID="{17FACFD6-14D9-4681-9730-B64E93EE9D8D}" presName="linear" presStyleCnt="0">
        <dgm:presLayoutVars>
          <dgm:animLvl val="lvl"/>
          <dgm:resizeHandles val="exact"/>
        </dgm:presLayoutVars>
      </dgm:prSet>
      <dgm:spPr/>
    </dgm:pt>
    <dgm:pt modelId="{61402476-B907-4155-8AE1-F7948D15D7EB}" type="pres">
      <dgm:prSet presAssocID="{64DEBF1C-DB02-4399-8A69-C42ED7EDBBCE}" presName="parentText" presStyleLbl="node1" presStyleIdx="0" presStyleCnt="3">
        <dgm:presLayoutVars>
          <dgm:chMax val="0"/>
          <dgm:bulletEnabled val="1"/>
        </dgm:presLayoutVars>
      </dgm:prSet>
      <dgm:spPr/>
    </dgm:pt>
    <dgm:pt modelId="{6E38B981-C8DC-424A-9890-11ECF7DB7E5A}" type="pres">
      <dgm:prSet presAssocID="{99CC6C74-A80E-4AEC-92A4-2E5F2F266E13}" presName="spacer" presStyleCnt="0"/>
      <dgm:spPr/>
    </dgm:pt>
    <dgm:pt modelId="{02853B6A-8E72-456B-9806-C897F7C7F02A}" type="pres">
      <dgm:prSet presAssocID="{EF68233A-FE0C-4EAD-ACD3-247FB83B55A5}" presName="parentText" presStyleLbl="node1" presStyleIdx="1" presStyleCnt="3">
        <dgm:presLayoutVars>
          <dgm:chMax val="0"/>
          <dgm:bulletEnabled val="1"/>
        </dgm:presLayoutVars>
      </dgm:prSet>
      <dgm:spPr/>
    </dgm:pt>
    <dgm:pt modelId="{80FDAD5C-8660-4663-8A18-5C41023754D9}" type="pres">
      <dgm:prSet presAssocID="{7D3B75D9-1C21-4049-90F2-425592F3C783}" presName="spacer" presStyleCnt="0"/>
      <dgm:spPr/>
    </dgm:pt>
    <dgm:pt modelId="{8AABAB83-072E-4C4F-965B-8251406AC64E}" type="pres">
      <dgm:prSet presAssocID="{3B464E1E-1A59-4D39-ACEE-1446C5826286}" presName="parentText" presStyleLbl="node1" presStyleIdx="2" presStyleCnt="3">
        <dgm:presLayoutVars>
          <dgm:chMax val="0"/>
          <dgm:bulletEnabled val="1"/>
        </dgm:presLayoutVars>
      </dgm:prSet>
      <dgm:spPr/>
    </dgm:pt>
  </dgm:ptLst>
  <dgm:cxnLst>
    <dgm:cxn modelId="{AF921C17-ED67-40E4-96FF-A9F57938C989}" type="presOf" srcId="{3B464E1E-1A59-4D39-ACEE-1446C5826286}" destId="{8AABAB83-072E-4C4F-965B-8251406AC64E}" srcOrd="0" destOrd="0" presId="urn:microsoft.com/office/officeart/2005/8/layout/vList2"/>
    <dgm:cxn modelId="{CA4B813E-3C8C-4172-BD44-6C55BE122D9B}" type="presOf" srcId="{17FACFD6-14D9-4681-9730-B64E93EE9D8D}" destId="{F63914F6-5802-4D3A-B4B8-21E2D18B3272}" srcOrd="0" destOrd="0" presId="urn:microsoft.com/office/officeart/2005/8/layout/vList2"/>
    <dgm:cxn modelId="{D4373D7F-08B1-4849-A902-1B98DD14AA8E}" srcId="{17FACFD6-14D9-4681-9730-B64E93EE9D8D}" destId="{64DEBF1C-DB02-4399-8A69-C42ED7EDBBCE}" srcOrd="0" destOrd="0" parTransId="{EA1DBEBE-C404-474D-BBA1-A4C2EFA95A88}" sibTransId="{99CC6C74-A80E-4AEC-92A4-2E5F2F266E13}"/>
    <dgm:cxn modelId="{A3C729AE-3E26-46C3-B893-BA04502ACD42}" srcId="{17FACFD6-14D9-4681-9730-B64E93EE9D8D}" destId="{3B464E1E-1A59-4D39-ACEE-1446C5826286}" srcOrd="2" destOrd="0" parTransId="{064EAA2E-6C95-47FC-88DA-45DB9727D517}" sibTransId="{2F031375-D05D-43CE-8E84-F26C1B490877}"/>
    <dgm:cxn modelId="{BCBE66C2-7AB6-4121-83DF-AD72600DA36F}" type="presOf" srcId="{64DEBF1C-DB02-4399-8A69-C42ED7EDBBCE}" destId="{61402476-B907-4155-8AE1-F7948D15D7EB}" srcOrd="0" destOrd="0" presId="urn:microsoft.com/office/officeart/2005/8/layout/vList2"/>
    <dgm:cxn modelId="{D2C728CD-1185-4513-8FCF-1937310C4F34}" srcId="{17FACFD6-14D9-4681-9730-B64E93EE9D8D}" destId="{EF68233A-FE0C-4EAD-ACD3-247FB83B55A5}" srcOrd="1" destOrd="0" parTransId="{387524AF-8F16-435C-BE90-21A1117F8790}" sibTransId="{7D3B75D9-1C21-4049-90F2-425592F3C783}"/>
    <dgm:cxn modelId="{7A8EF8FE-427A-4F00-8BDD-F64DC6D588FA}" type="presOf" srcId="{EF68233A-FE0C-4EAD-ACD3-247FB83B55A5}" destId="{02853B6A-8E72-456B-9806-C897F7C7F02A}" srcOrd="0" destOrd="0" presId="urn:microsoft.com/office/officeart/2005/8/layout/vList2"/>
    <dgm:cxn modelId="{00EA8A14-1C5A-42F3-BE78-30B1E84AECB6}" type="presParOf" srcId="{F63914F6-5802-4D3A-B4B8-21E2D18B3272}" destId="{61402476-B907-4155-8AE1-F7948D15D7EB}" srcOrd="0" destOrd="0" presId="urn:microsoft.com/office/officeart/2005/8/layout/vList2"/>
    <dgm:cxn modelId="{135260B7-3FC5-4EF1-A2D2-5702D8761AC7}" type="presParOf" srcId="{F63914F6-5802-4D3A-B4B8-21E2D18B3272}" destId="{6E38B981-C8DC-424A-9890-11ECF7DB7E5A}" srcOrd="1" destOrd="0" presId="urn:microsoft.com/office/officeart/2005/8/layout/vList2"/>
    <dgm:cxn modelId="{687ADAE2-AD67-4FB7-95F9-D68025449B11}" type="presParOf" srcId="{F63914F6-5802-4D3A-B4B8-21E2D18B3272}" destId="{02853B6A-8E72-456B-9806-C897F7C7F02A}" srcOrd="2" destOrd="0" presId="urn:microsoft.com/office/officeart/2005/8/layout/vList2"/>
    <dgm:cxn modelId="{F016FE01-B093-4F36-BBE4-DF7EBE23FFB8}" type="presParOf" srcId="{F63914F6-5802-4D3A-B4B8-21E2D18B3272}" destId="{80FDAD5C-8660-4663-8A18-5C41023754D9}" srcOrd="3" destOrd="0" presId="urn:microsoft.com/office/officeart/2005/8/layout/vList2"/>
    <dgm:cxn modelId="{79C2FFDE-2292-4F85-AB79-2F69493E3B20}" type="presParOf" srcId="{F63914F6-5802-4D3A-B4B8-21E2D18B3272}" destId="{8AABAB83-072E-4C4F-965B-8251406AC64E}"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DBC7016-FA95-43CC-BC29-07B39E20B69B}" type="doc">
      <dgm:prSet loTypeId="urn:microsoft.com/office/officeart/2016/7/layout/RepeatingBendingProcessNew" loCatId="process" qsTypeId="urn:microsoft.com/office/officeart/2005/8/quickstyle/simple1" qsCatId="simple" csTypeId="urn:microsoft.com/office/officeart/2005/8/colors/colorful1" csCatId="colorful" phldr="1"/>
      <dgm:spPr/>
      <dgm:t>
        <a:bodyPr/>
        <a:lstStyle/>
        <a:p>
          <a:endParaRPr lang="en-US"/>
        </a:p>
      </dgm:t>
    </dgm:pt>
    <dgm:pt modelId="{4FC1EE77-35D4-4BCF-A034-DBDD62BC467D}">
      <dgm:prSet/>
      <dgm:spPr/>
      <dgm:t>
        <a:bodyPr/>
        <a:lstStyle/>
        <a:p>
          <a:r>
            <a:rPr lang="en-GB"/>
            <a:t>Established that policing should be community orientated </a:t>
          </a:r>
          <a:endParaRPr lang="en-US"/>
        </a:p>
      </dgm:t>
    </dgm:pt>
    <dgm:pt modelId="{2E5744BE-B159-414B-A8D3-B61571DEF951}" type="parTrans" cxnId="{21CE3F05-F73D-4137-940C-0F3156225F71}">
      <dgm:prSet/>
      <dgm:spPr/>
      <dgm:t>
        <a:bodyPr/>
        <a:lstStyle/>
        <a:p>
          <a:endParaRPr lang="en-US"/>
        </a:p>
      </dgm:t>
    </dgm:pt>
    <dgm:pt modelId="{CB612525-8E37-47B7-8342-567D541366F3}" type="sibTrans" cxnId="{21CE3F05-F73D-4137-940C-0F3156225F71}">
      <dgm:prSet/>
      <dgm:spPr/>
      <dgm:t>
        <a:bodyPr/>
        <a:lstStyle/>
        <a:p>
          <a:endParaRPr lang="en-US"/>
        </a:p>
      </dgm:t>
    </dgm:pt>
    <dgm:pt modelId="{1DCD71D8-3739-4C17-905A-FB6CAE7A5CA6}">
      <dgm:prSet/>
      <dgm:spPr/>
      <dgm:t>
        <a:bodyPr/>
        <a:lstStyle/>
        <a:p>
          <a:r>
            <a:rPr lang="en-GB"/>
            <a:t>The force must have the support of society to carry out their duties</a:t>
          </a:r>
          <a:endParaRPr lang="en-US"/>
        </a:p>
      </dgm:t>
    </dgm:pt>
    <dgm:pt modelId="{921DE755-68F5-480E-88A6-F1A2165E9F04}" type="parTrans" cxnId="{B201D994-9EF5-44D7-9DCF-920186142FBB}">
      <dgm:prSet/>
      <dgm:spPr/>
      <dgm:t>
        <a:bodyPr/>
        <a:lstStyle/>
        <a:p>
          <a:endParaRPr lang="en-US"/>
        </a:p>
      </dgm:t>
    </dgm:pt>
    <dgm:pt modelId="{E46B974B-66CA-41B0-87A0-468788C08CEF}" type="sibTrans" cxnId="{B201D994-9EF5-44D7-9DCF-920186142FBB}">
      <dgm:prSet/>
      <dgm:spPr/>
      <dgm:t>
        <a:bodyPr/>
        <a:lstStyle/>
        <a:p>
          <a:endParaRPr lang="en-US"/>
        </a:p>
      </dgm:t>
    </dgm:pt>
    <dgm:pt modelId="{B5B12ED4-502E-4AD8-9D0C-43CA8F0C2B00}">
      <dgm:prSet/>
      <dgm:spPr/>
      <dgm:t>
        <a:bodyPr/>
        <a:lstStyle/>
        <a:p>
          <a:r>
            <a:rPr lang="en-GB"/>
            <a:t>Without this they lose the cooperation of the public </a:t>
          </a:r>
          <a:endParaRPr lang="en-US"/>
        </a:p>
      </dgm:t>
    </dgm:pt>
    <dgm:pt modelId="{A8CAF6B6-87BC-4798-8214-01F380A696F3}" type="parTrans" cxnId="{534084D4-F03A-427D-8AB9-C6C5F8F8B46C}">
      <dgm:prSet/>
      <dgm:spPr/>
      <dgm:t>
        <a:bodyPr/>
        <a:lstStyle/>
        <a:p>
          <a:endParaRPr lang="en-US"/>
        </a:p>
      </dgm:t>
    </dgm:pt>
    <dgm:pt modelId="{136BC5A3-CD15-4126-99FA-14D675CA4CC4}" type="sibTrans" cxnId="{534084D4-F03A-427D-8AB9-C6C5F8F8B46C}">
      <dgm:prSet/>
      <dgm:spPr/>
      <dgm:t>
        <a:bodyPr/>
        <a:lstStyle/>
        <a:p>
          <a:endParaRPr lang="en-US"/>
        </a:p>
      </dgm:t>
    </dgm:pt>
    <dgm:pt modelId="{7BF3348C-F938-4B1A-99DC-130C789AA678}">
      <dgm:prSet/>
      <dgm:spPr/>
      <dgm:t>
        <a:bodyPr/>
        <a:lstStyle/>
        <a:p>
          <a:r>
            <a:rPr lang="en-GB"/>
            <a:t>They need to be impartial and maintain public trust </a:t>
          </a:r>
          <a:endParaRPr lang="en-US"/>
        </a:p>
      </dgm:t>
    </dgm:pt>
    <dgm:pt modelId="{0F2CB075-2013-4AE6-A992-D303E52EC29C}" type="parTrans" cxnId="{9B750671-B684-49A0-AC74-7CE5D3FC753F}">
      <dgm:prSet/>
      <dgm:spPr/>
      <dgm:t>
        <a:bodyPr/>
        <a:lstStyle/>
        <a:p>
          <a:endParaRPr lang="en-US"/>
        </a:p>
      </dgm:t>
    </dgm:pt>
    <dgm:pt modelId="{CE91D5C6-7387-478A-B210-89507B3DD64B}" type="sibTrans" cxnId="{9B750671-B684-49A0-AC74-7CE5D3FC753F}">
      <dgm:prSet/>
      <dgm:spPr/>
      <dgm:t>
        <a:bodyPr/>
        <a:lstStyle/>
        <a:p>
          <a:endParaRPr lang="en-US"/>
        </a:p>
      </dgm:t>
    </dgm:pt>
    <dgm:pt modelId="{9F21F01E-9258-4A24-B0F9-D6701C3757A0}">
      <dgm:prSet/>
      <dgm:spPr/>
      <dgm:t>
        <a:bodyPr/>
        <a:lstStyle/>
        <a:p>
          <a:r>
            <a:rPr lang="en-GB"/>
            <a:t>Broken trust can lead to;</a:t>
          </a:r>
          <a:endParaRPr lang="en-US"/>
        </a:p>
      </dgm:t>
    </dgm:pt>
    <dgm:pt modelId="{F27ECD56-8EB2-4A9C-9628-0D97FA160709}" type="parTrans" cxnId="{E411A966-2784-4671-8F25-DBC96643456A}">
      <dgm:prSet/>
      <dgm:spPr/>
      <dgm:t>
        <a:bodyPr/>
        <a:lstStyle/>
        <a:p>
          <a:endParaRPr lang="en-US"/>
        </a:p>
      </dgm:t>
    </dgm:pt>
    <dgm:pt modelId="{FCBD514B-E023-494E-9C24-4ACC48CA1067}" type="sibTrans" cxnId="{E411A966-2784-4671-8F25-DBC96643456A}">
      <dgm:prSet/>
      <dgm:spPr/>
      <dgm:t>
        <a:bodyPr/>
        <a:lstStyle/>
        <a:p>
          <a:endParaRPr lang="en-US"/>
        </a:p>
      </dgm:t>
    </dgm:pt>
    <dgm:pt modelId="{B8FFAA5C-D80D-4739-AA25-F05FE71B2613}">
      <dgm:prSet/>
      <dgm:spPr/>
      <dgm:t>
        <a:bodyPr/>
        <a:lstStyle/>
        <a:p>
          <a:r>
            <a:rPr lang="en-GB"/>
            <a:t>Social unrest, and sense of injustice in the community</a:t>
          </a:r>
          <a:endParaRPr lang="en-US"/>
        </a:p>
      </dgm:t>
    </dgm:pt>
    <dgm:pt modelId="{CAFBAB6A-6A58-408C-9DB1-89B2941D4E01}" type="parTrans" cxnId="{52A8715B-3B31-4A17-A77A-209E4AEE4137}">
      <dgm:prSet/>
      <dgm:spPr/>
      <dgm:t>
        <a:bodyPr/>
        <a:lstStyle/>
        <a:p>
          <a:endParaRPr lang="en-US"/>
        </a:p>
      </dgm:t>
    </dgm:pt>
    <dgm:pt modelId="{58150031-279C-48B9-8468-D434E0D2059B}" type="sibTrans" cxnId="{52A8715B-3B31-4A17-A77A-209E4AEE4137}">
      <dgm:prSet/>
      <dgm:spPr/>
      <dgm:t>
        <a:bodyPr/>
        <a:lstStyle/>
        <a:p>
          <a:endParaRPr lang="en-US"/>
        </a:p>
      </dgm:t>
    </dgm:pt>
    <dgm:pt modelId="{39E0BFA1-5C69-4C0B-B322-E669A1A1E725}">
      <dgm:prSet/>
      <dgm:spPr/>
      <dgm:t>
        <a:bodyPr/>
        <a:lstStyle/>
        <a:p>
          <a:r>
            <a:rPr lang="en-GB"/>
            <a:t>Less crimes being reported or lack of cooperation in investigations</a:t>
          </a:r>
          <a:endParaRPr lang="en-US"/>
        </a:p>
      </dgm:t>
    </dgm:pt>
    <dgm:pt modelId="{1CA004F0-CCAC-4E63-98E6-4429F13D43F6}" type="parTrans" cxnId="{0BAB670C-2E85-43EB-9300-9983A3E2AF0B}">
      <dgm:prSet/>
      <dgm:spPr/>
      <dgm:t>
        <a:bodyPr/>
        <a:lstStyle/>
        <a:p>
          <a:endParaRPr lang="en-US"/>
        </a:p>
      </dgm:t>
    </dgm:pt>
    <dgm:pt modelId="{F97B46E4-438E-464B-B7CC-556295EB0FE1}" type="sibTrans" cxnId="{0BAB670C-2E85-43EB-9300-9983A3E2AF0B}">
      <dgm:prSet/>
      <dgm:spPr/>
      <dgm:t>
        <a:bodyPr/>
        <a:lstStyle/>
        <a:p>
          <a:endParaRPr lang="en-US"/>
        </a:p>
      </dgm:t>
    </dgm:pt>
    <dgm:pt modelId="{0AFD1101-EAB8-4F4B-8FE1-F303BA32140A}">
      <dgm:prSet/>
      <dgm:spPr/>
      <dgm:t>
        <a:bodyPr/>
        <a:lstStyle/>
        <a:p>
          <a:r>
            <a:rPr lang="en-GB"/>
            <a:t>Increased crime rates</a:t>
          </a:r>
          <a:endParaRPr lang="en-US"/>
        </a:p>
      </dgm:t>
    </dgm:pt>
    <dgm:pt modelId="{3A48B2AB-147D-4DE8-BE83-87A37EAC4227}" type="parTrans" cxnId="{DF1E50EE-178F-482C-AE3E-BF9234B52952}">
      <dgm:prSet/>
      <dgm:spPr/>
      <dgm:t>
        <a:bodyPr/>
        <a:lstStyle/>
        <a:p>
          <a:endParaRPr lang="en-US"/>
        </a:p>
      </dgm:t>
    </dgm:pt>
    <dgm:pt modelId="{BE66521F-FF15-4F4B-A81E-D72A954B3101}" type="sibTrans" cxnId="{DF1E50EE-178F-482C-AE3E-BF9234B52952}">
      <dgm:prSet/>
      <dgm:spPr/>
      <dgm:t>
        <a:bodyPr/>
        <a:lstStyle/>
        <a:p>
          <a:endParaRPr lang="en-US"/>
        </a:p>
      </dgm:t>
    </dgm:pt>
    <dgm:pt modelId="{92376DF0-6540-42BB-B78A-F7BD026C6EA4}">
      <dgm:prSet/>
      <dgm:spPr/>
      <dgm:t>
        <a:bodyPr/>
        <a:lstStyle/>
        <a:p>
          <a:r>
            <a:rPr lang="en-GB" dirty="0"/>
            <a:t>Lawlessness/ anarchy /self policing/no justice for victims/ vigilantly policing </a:t>
          </a:r>
          <a:endParaRPr lang="en-US" dirty="0"/>
        </a:p>
      </dgm:t>
    </dgm:pt>
    <dgm:pt modelId="{864C1174-930C-4A07-9574-54F599E164E1}" type="parTrans" cxnId="{91223936-8E02-404C-8288-C4C51D9DC1BC}">
      <dgm:prSet/>
      <dgm:spPr/>
      <dgm:t>
        <a:bodyPr/>
        <a:lstStyle/>
        <a:p>
          <a:endParaRPr lang="en-US"/>
        </a:p>
      </dgm:t>
    </dgm:pt>
    <dgm:pt modelId="{53693690-AFDC-4E2A-A6CC-3DFBE0CE6D1A}" type="sibTrans" cxnId="{91223936-8E02-404C-8288-C4C51D9DC1BC}">
      <dgm:prSet/>
      <dgm:spPr/>
      <dgm:t>
        <a:bodyPr/>
        <a:lstStyle/>
        <a:p>
          <a:endParaRPr lang="en-US"/>
        </a:p>
      </dgm:t>
    </dgm:pt>
    <dgm:pt modelId="{149D6CE6-9E3A-4B0E-929D-A3890D2ED198}" type="pres">
      <dgm:prSet presAssocID="{8DBC7016-FA95-43CC-BC29-07B39E20B69B}" presName="Name0" presStyleCnt="0">
        <dgm:presLayoutVars>
          <dgm:dir/>
          <dgm:resizeHandles val="exact"/>
        </dgm:presLayoutVars>
      </dgm:prSet>
      <dgm:spPr/>
    </dgm:pt>
    <dgm:pt modelId="{2B9122AB-4713-4A9A-9CDA-471E15FEA802}" type="pres">
      <dgm:prSet presAssocID="{4FC1EE77-35D4-4BCF-A034-DBDD62BC467D}" presName="node" presStyleLbl="node1" presStyleIdx="0" presStyleCnt="9">
        <dgm:presLayoutVars>
          <dgm:bulletEnabled val="1"/>
        </dgm:presLayoutVars>
      </dgm:prSet>
      <dgm:spPr/>
    </dgm:pt>
    <dgm:pt modelId="{552F0829-F991-40E0-8202-2EE164C1E56F}" type="pres">
      <dgm:prSet presAssocID="{CB612525-8E37-47B7-8342-567D541366F3}" presName="sibTrans" presStyleLbl="sibTrans1D1" presStyleIdx="0" presStyleCnt="8"/>
      <dgm:spPr/>
    </dgm:pt>
    <dgm:pt modelId="{B21F359F-4E44-4F31-89FB-F8B1EF04016F}" type="pres">
      <dgm:prSet presAssocID="{CB612525-8E37-47B7-8342-567D541366F3}" presName="connectorText" presStyleLbl="sibTrans1D1" presStyleIdx="0" presStyleCnt="8"/>
      <dgm:spPr/>
    </dgm:pt>
    <dgm:pt modelId="{5D5F2B76-A58C-45C0-AB21-097E29A3F3F4}" type="pres">
      <dgm:prSet presAssocID="{1DCD71D8-3739-4C17-905A-FB6CAE7A5CA6}" presName="node" presStyleLbl="node1" presStyleIdx="1" presStyleCnt="9">
        <dgm:presLayoutVars>
          <dgm:bulletEnabled val="1"/>
        </dgm:presLayoutVars>
      </dgm:prSet>
      <dgm:spPr/>
    </dgm:pt>
    <dgm:pt modelId="{EDB14F0C-B1E1-423D-9959-72D46F13C8C5}" type="pres">
      <dgm:prSet presAssocID="{E46B974B-66CA-41B0-87A0-468788C08CEF}" presName="sibTrans" presStyleLbl="sibTrans1D1" presStyleIdx="1" presStyleCnt="8"/>
      <dgm:spPr/>
    </dgm:pt>
    <dgm:pt modelId="{01568C06-2238-420F-9402-755E0D82C3C5}" type="pres">
      <dgm:prSet presAssocID="{E46B974B-66CA-41B0-87A0-468788C08CEF}" presName="connectorText" presStyleLbl="sibTrans1D1" presStyleIdx="1" presStyleCnt="8"/>
      <dgm:spPr/>
    </dgm:pt>
    <dgm:pt modelId="{F8A93735-033E-46CB-A41E-19940FF694DA}" type="pres">
      <dgm:prSet presAssocID="{B5B12ED4-502E-4AD8-9D0C-43CA8F0C2B00}" presName="node" presStyleLbl="node1" presStyleIdx="2" presStyleCnt="9">
        <dgm:presLayoutVars>
          <dgm:bulletEnabled val="1"/>
        </dgm:presLayoutVars>
      </dgm:prSet>
      <dgm:spPr/>
    </dgm:pt>
    <dgm:pt modelId="{B82911AA-3E1A-495F-82EC-C4213319CCEB}" type="pres">
      <dgm:prSet presAssocID="{136BC5A3-CD15-4126-99FA-14D675CA4CC4}" presName="sibTrans" presStyleLbl="sibTrans1D1" presStyleIdx="2" presStyleCnt="8"/>
      <dgm:spPr/>
    </dgm:pt>
    <dgm:pt modelId="{B7B612C0-CA98-4DFA-B62B-2C72366373A3}" type="pres">
      <dgm:prSet presAssocID="{136BC5A3-CD15-4126-99FA-14D675CA4CC4}" presName="connectorText" presStyleLbl="sibTrans1D1" presStyleIdx="2" presStyleCnt="8"/>
      <dgm:spPr/>
    </dgm:pt>
    <dgm:pt modelId="{4C8A1FA4-E18D-4849-A2D4-1233BDB09848}" type="pres">
      <dgm:prSet presAssocID="{7BF3348C-F938-4B1A-99DC-130C789AA678}" presName="node" presStyleLbl="node1" presStyleIdx="3" presStyleCnt="9">
        <dgm:presLayoutVars>
          <dgm:bulletEnabled val="1"/>
        </dgm:presLayoutVars>
      </dgm:prSet>
      <dgm:spPr/>
    </dgm:pt>
    <dgm:pt modelId="{9A4120C5-5149-4F0D-A859-1BADC0B43464}" type="pres">
      <dgm:prSet presAssocID="{CE91D5C6-7387-478A-B210-89507B3DD64B}" presName="sibTrans" presStyleLbl="sibTrans1D1" presStyleIdx="3" presStyleCnt="8"/>
      <dgm:spPr/>
    </dgm:pt>
    <dgm:pt modelId="{87F7D5DB-D12A-41A8-BF28-CBFB7AA397EA}" type="pres">
      <dgm:prSet presAssocID="{CE91D5C6-7387-478A-B210-89507B3DD64B}" presName="connectorText" presStyleLbl="sibTrans1D1" presStyleIdx="3" presStyleCnt="8"/>
      <dgm:spPr/>
    </dgm:pt>
    <dgm:pt modelId="{682A43C8-790F-4F39-BCF7-CE36E63A701A}" type="pres">
      <dgm:prSet presAssocID="{9F21F01E-9258-4A24-B0F9-D6701C3757A0}" presName="node" presStyleLbl="node1" presStyleIdx="4" presStyleCnt="9">
        <dgm:presLayoutVars>
          <dgm:bulletEnabled val="1"/>
        </dgm:presLayoutVars>
      </dgm:prSet>
      <dgm:spPr/>
    </dgm:pt>
    <dgm:pt modelId="{1584D091-249E-4729-9977-031C2FCD5E67}" type="pres">
      <dgm:prSet presAssocID="{FCBD514B-E023-494E-9C24-4ACC48CA1067}" presName="sibTrans" presStyleLbl="sibTrans1D1" presStyleIdx="4" presStyleCnt="8"/>
      <dgm:spPr/>
    </dgm:pt>
    <dgm:pt modelId="{68084EFD-C75F-4025-9C4E-3D717CE6530D}" type="pres">
      <dgm:prSet presAssocID="{FCBD514B-E023-494E-9C24-4ACC48CA1067}" presName="connectorText" presStyleLbl="sibTrans1D1" presStyleIdx="4" presStyleCnt="8"/>
      <dgm:spPr/>
    </dgm:pt>
    <dgm:pt modelId="{6DDE0722-3AA1-40C9-9CA5-441B1E401338}" type="pres">
      <dgm:prSet presAssocID="{B8FFAA5C-D80D-4739-AA25-F05FE71B2613}" presName="node" presStyleLbl="node1" presStyleIdx="5" presStyleCnt="9">
        <dgm:presLayoutVars>
          <dgm:bulletEnabled val="1"/>
        </dgm:presLayoutVars>
      </dgm:prSet>
      <dgm:spPr/>
    </dgm:pt>
    <dgm:pt modelId="{6035D048-8E4C-44D6-80D7-6694D88F1593}" type="pres">
      <dgm:prSet presAssocID="{58150031-279C-48B9-8468-D434E0D2059B}" presName="sibTrans" presStyleLbl="sibTrans1D1" presStyleIdx="5" presStyleCnt="8"/>
      <dgm:spPr/>
    </dgm:pt>
    <dgm:pt modelId="{C71BF512-B21F-418D-8474-EF5EFFCB9137}" type="pres">
      <dgm:prSet presAssocID="{58150031-279C-48B9-8468-D434E0D2059B}" presName="connectorText" presStyleLbl="sibTrans1D1" presStyleIdx="5" presStyleCnt="8"/>
      <dgm:spPr/>
    </dgm:pt>
    <dgm:pt modelId="{B8C17A21-827E-4DDA-B89B-CFEACDE673F6}" type="pres">
      <dgm:prSet presAssocID="{39E0BFA1-5C69-4C0B-B322-E669A1A1E725}" presName="node" presStyleLbl="node1" presStyleIdx="6" presStyleCnt="9">
        <dgm:presLayoutVars>
          <dgm:bulletEnabled val="1"/>
        </dgm:presLayoutVars>
      </dgm:prSet>
      <dgm:spPr/>
    </dgm:pt>
    <dgm:pt modelId="{3E3C83C5-A558-4A6C-B4CA-B44082CD32FD}" type="pres">
      <dgm:prSet presAssocID="{F97B46E4-438E-464B-B7CC-556295EB0FE1}" presName="sibTrans" presStyleLbl="sibTrans1D1" presStyleIdx="6" presStyleCnt="8"/>
      <dgm:spPr/>
    </dgm:pt>
    <dgm:pt modelId="{57D255C2-670E-4189-A1E2-039C27AF65CA}" type="pres">
      <dgm:prSet presAssocID="{F97B46E4-438E-464B-B7CC-556295EB0FE1}" presName="connectorText" presStyleLbl="sibTrans1D1" presStyleIdx="6" presStyleCnt="8"/>
      <dgm:spPr/>
    </dgm:pt>
    <dgm:pt modelId="{6136431A-0981-4662-AF12-F69D723568E5}" type="pres">
      <dgm:prSet presAssocID="{0AFD1101-EAB8-4F4B-8FE1-F303BA32140A}" presName="node" presStyleLbl="node1" presStyleIdx="7" presStyleCnt="9">
        <dgm:presLayoutVars>
          <dgm:bulletEnabled val="1"/>
        </dgm:presLayoutVars>
      </dgm:prSet>
      <dgm:spPr/>
    </dgm:pt>
    <dgm:pt modelId="{152C80FD-5921-4BEA-8B70-146767039F18}" type="pres">
      <dgm:prSet presAssocID="{BE66521F-FF15-4F4B-A81E-D72A954B3101}" presName="sibTrans" presStyleLbl="sibTrans1D1" presStyleIdx="7" presStyleCnt="8"/>
      <dgm:spPr/>
    </dgm:pt>
    <dgm:pt modelId="{108A2722-7E78-4F13-8B59-0209BA8B4EB0}" type="pres">
      <dgm:prSet presAssocID="{BE66521F-FF15-4F4B-A81E-D72A954B3101}" presName="connectorText" presStyleLbl="sibTrans1D1" presStyleIdx="7" presStyleCnt="8"/>
      <dgm:spPr/>
    </dgm:pt>
    <dgm:pt modelId="{9F7CF078-D0DF-4BFE-AD37-64633FC3A81F}" type="pres">
      <dgm:prSet presAssocID="{92376DF0-6540-42BB-B78A-F7BD026C6EA4}" presName="node" presStyleLbl="node1" presStyleIdx="8" presStyleCnt="9">
        <dgm:presLayoutVars>
          <dgm:bulletEnabled val="1"/>
        </dgm:presLayoutVars>
      </dgm:prSet>
      <dgm:spPr/>
    </dgm:pt>
  </dgm:ptLst>
  <dgm:cxnLst>
    <dgm:cxn modelId="{21CE3F05-F73D-4137-940C-0F3156225F71}" srcId="{8DBC7016-FA95-43CC-BC29-07B39E20B69B}" destId="{4FC1EE77-35D4-4BCF-A034-DBDD62BC467D}" srcOrd="0" destOrd="0" parTransId="{2E5744BE-B159-414B-A8D3-B61571DEF951}" sibTransId="{CB612525-8E37-47B7-8342-567D541366F3}"/>
    <dgm:cxn modelId="{095EEB08-D71E-4B11-AC5D-EAE94603E2FA}" type="presOf" srcId="{136BC5A3-CD15-4126-99FA-14D675CA4CC4}" destId="{B82911AA-3E1A-495F-82EC-C4213319CCEB}" srcOrd="0" destOrd="0" presId="urn:microsoft.com/office/officeart/2016/7/layout/RepeatingBendingProcessNew"/>
    <dgm:cxn modelId="{0BAB670C-2E85-43EB-9300-9983A3E2AF0B}" srcId="{8DBC7016-FA95-43CC-BC29-07B39E20B69B}" destId="{39E0BFA1-5C69-4C0B-B322-E669A1A1E725}" srcOrd="6" destOrd="0" parTransId="{1CA004F0-CCAC-4E63-98E6-4429F13D43F6}" sibTransId="{F97B46E4-438E-464B-B7CC-556295EB0FE1}"/>
    <dgm:cxn modelId="{864E8911-1261-4D3C-BB41-18088B25874F}" type="presOf" srcId="{F97B46E4-438E-464B-B7CC-556295EB0FE1}" destId="{3E3C83C5-A558-4A6C-B4CA-B44082CD32FD}" srcOrd="0" destOrd="0" presId="urn:microsoft.com/office/officeart/2016/7/layout/RepeatingBendingProcessNew"/>
    <dgm:cxn modelId="{6BA3CF19-FA92-42AA-A284-9F10E969612C}" type="presOf" srcId="{E46B974B-66CA-41B0-87A0-468788C08CEF}" destId="{EDB14F0C-B1E1-423D-9959-72D46F13C8C5}" srcOrd="0" destOrd="0" presId="urn:microsoft.com/office/officeart/2016/7/layout/RepeatingBendingProcessNew"/>
    <dgm:cxn modelId="{E45FDE1D-3ADB-4C56-AFD3-37FF3F7B2030}" type="presOf" srcId="{CE91D5C6-7387-478A-B210-89507B3DD64B}" destId="{9A4120C5-5149-4F0D-A859-1BADC0B43464}" srcOrd="0" destOrd="0" presId="urn:microsoft.com/office/officeart/2016/7/layout/RepeatingBendingProcessNew"/>
    <dgm:cxn modelId="{1B1B7229-CBCC-4AED-A086-605F257A74C6}" type="presOf" srcId="{CB612525-8E37-47B7-8342-567D541366F3}" destId="{552F0829-F991-40E0-8202-2EE164C1E56F}" srcOrd="0" destOrd="0" presId="urn:microsoft.com/office/officeart/2016/7/layout/RepeatingBendingProcessNew"/>
    <dgm:cxn modelId="{BB76672B-6BFB-41EC-9877-5FA9273FAF11}" type="presOf" srcId="{1DCD71D8-3739-4C17-905A-FB6CAE7A5CA6}" destId="{5D5F2B76-A58C-45C0-AB21-097E29A3F3F4}" srcOrd="0" destOrd="0" presId="urn:microsoft.com/office/officeart/2016/7/layout/RepeatingBendingProcessNew"/>
    <dgm:cxn modelId="{97AE932E-DBE2-4B80-A76C-CC426782B8D4}" type="presOf" srcId="{BE66521F-FF15-4F4B-A81E-D72A954B3101}" destId="{152C80FD-5921-4BEA-8B70-146767039F18}" srcOrd="0" destOrd="0" presId="urn:microsoft.com/office/officeart/2016/7/layout/RepeatingBendingProcessNew"/>
    <dgm:cxn modelId="{3C002335-2718-4E88-B5FA-B483E90367BA}" type="presOf" srcId="{0AFD1101-EAB8-4F4B-8FE1-F303BA32140A}" destId="{6136431A-0981-4662-AF12-F69D723568E5}" srcOrd="0" destOrd="0" presId="urn:microsoft.com/office/officeart/2016/7/layout/RepeatingBendingProcessNew"/>
    <dgm:cxn modelId="{91223936-8E02-404C-8288-C4C51D9DC1BC}" srcId="{8DBC7016-FA95-43CC-BC29-07B39E20B69B}" destId="{92376DF0-6540-42BB-B78A-F7BD026C6EA4}" srcOrd="8" destOrd="0" parTransId="{864C1174-930C-4A07-9574-54F599E164E1}" sibTransId="{53693690-AFDC-4E2A-A6CC-3DFBE0CE6D1A}"/>
    <dgm:cxn modelId="{2F334837-0EB2-488A-A6E0-C12EFF91A444}" type="presOf" srcId="{FCBD514B-E023-494E-9C24-4ACC48CA1067}" destId="{1584D091-249E-4729-9977-031C2FCD5E67}" srcOrd="0" destOrd="0" presId="urn:microsoft.com/office/officeart/2016/7/layout/RepeatingBendingProcessNew"/>
    <dgm:cxn modelId="{D789503D-D9ED-48B5-8211-0EB0E5F02837}" type="presOf" srcId="{136BC5A3-CD15-4126-99FA-14D675CA4CC4}" destId="{B7B612C0-CA98-4DFA-B62B-2C72366373A3}" srcOrd="1" destOrd="0" presId="urn:microsoft.com/office/officeart/2016/7/layout/RepeatingBendingProcessNew"/>
    <dgm:cxn modelId="{52A8715B-3B31-4A17-A77A-209E4AEE4137}" srcId="{8DBC7016-FA95-43CC-BC29-07B39E20B69B}" destId="{B8FFAA5C-D80D-4739-AA25-F05FE71B2613}" srcOrd="5" destOrd="0" parTransId="{CAFBAB6A-6A58-408C-9DB1-89B2941D4E01}" sibTransId="{58150031-279C-48B9-8468-D434E0D2059B}"/>
    <dgm:cxn modelId="{41267C5B-9594-4434-8539-BC13BC95B1C4}" type="presOf" srcId="{4FC1EE77-35D4-4BCF-A034-DBDD62BC467D}" destId="{2B9122AB-4713-4A9A-9CDA-471E15FEA802}" srcOrd="0" destOrd="0" presId="urn:microsoft.com/office/officeart/2016/7/layout/RepeatingBendingProcessNew"/>
    <dgm:cxn modelId="{542C0E41-4465-4D95-8496-EFD2764D038B}" type="presOf" srcId="{CE91D5C6-7387-478A-B210-89507B3DD64B}" destId="{87F7D5DB-D12A-41A8-BF28-CBFB7AA397EA}" srcOrd="1" destOrd="0" presId="urn:microsoft.com/office/officeart/2016/7/layout/RepeatingBendingProcessNew"/>
    <dgm:cxn modelId="{8F5CD843-DD37-41F4-BEA9-195B05A4EEC4}" type="presOf" srcId="{E46B974B-66CA-41B0-87A0-468788C08CEF}" destId="{01568C06-2238-420F-9402-755E0D82C3C5}" srcOrd="1" destOrd="0" presId="urn:microsoft.com/office/officeart/2016/7/layout/RepeatingBendingProcessNew"/>
    <dgm:cxn modelId="{0772C644-9A4E-442C-8C18-06BF9ECD1F4A}" type="presOf" srcId="{58150031-279C-48B9-8468-D434E0D2059B}" destId="{6035D048-8E4C-44D6-80D7-6694D88F1593}" srcOrd="0" destOrd="0" presId="urn:microsoft.com/office/officeart/2016/7/layout/RepeatingBendingProcessNew"/>
    <dgm:cxn modelId="{E411A966-2784-4671-8F25-DBC96643456A}" srcId="{8DBC7016-FA95-43CC-BC29-07B39E20B69B}" destId="{9F21F01E-9258-4A24-B0F9-D6701C3757A0}" srcOrd="4" destOrd="0" parTransId="{F27ECD56-8EB2-4A9C-9628-0D97FA160709}" sibTransId="{FCBD514B-E023-494E-9C24-4ACC48CA1067}"/>
    <dgm:cxn modelId="{9B750671-B684-49A0-AC74-7CE5D3FC753F}" srcId="{8DBC7016-FA95-43CC-BC29-07B39E20B69B}" destId="{7BF3348C-F938-4B1A-99DC-130C789AA678}" srcOrd="3" destOrd="0" parTransId="{0F2CB075-2013-4AE6-A992-D303E52EC29C}" sibTransId="{CE91D5C6-7387-478A-B210-89507B3DD64B}"/>
    <dgm:cxn modelId="{97BBFB59-4554-46C7-A764-49ECEC705450}" type="presOf" srcId="{39E0BFA1-5C69-4C0B-B322-E669A1A1E725}" destId="{B8C17A21-827E-4DDA-B89B-CFEACDE673F6}" srcOrd="0" destOrd="0" presId="urn:microsoft.com/office/officeart/2016/7/layout/RepeatingBendingProcessNew"/>
    <dgm:cxn modelId="{4335C889-08D3-4B7F-9A56-DA9321918737}" type="presOf" srcId="{9F21F01E-9258-4A24-B0F9-D6701C3757A0}" destId="{682A43C8-790F-4F39-BCF7-CE36E63A701A}" srcOrd="0" destOrd="0" presId="urn:microsoft.com/office/officeart/2016/7/layout/RepeatingBendingProcessNew"/>
    <dgm:cxn modelId="{B201D994-9EF5-44D7-9DCF-920186142FBB}" srcId="{8DBC7016-FA95-43CC-BC29-07B39E20B69B}" destId="{1DCD71D8-3739-4C17-905A-FB6CAE7A5CA6}" srcOrd="1" destOrd="0" parTransId="{921DE755-68F5-480E-88A6-F1A2165E9F04}" sibTransId="{E46B974B-66CA-41B0-87A0-468788C08CEF}"/>
    <dgm:cxn modelId="{66441E9E-C406-4567-8DD6-B4B89054C96B}" type="presOf" srcId="{7BF3348C-F938-4B1A-99DC-130C789AA678}" destId="{4C8A1FA4-E18D-4849-A2D4-1233BDB09848}" srcOrd="0" destOrd="0" presId="urn:microsoft.com/office/officeart/2016/7/layout/RepeatingBendingProcessNew"/>
    <dgm:cxn modelId="{51E2CFA4-83C9-4B08-894C-1FECECFE48CC}" type="presOf" srcId="{FCBD514B-E023-494E-9C24-4ACC48CA1067}" destId="{68084EFD-C75F-4025-9C4E-3D717CE6530D}" srcOrd="1" destOrd="0" presId="urn:microsoft.com/office/officeart/2016/7/layout/RepeatingBendingProcessNew"/>
    <dgm:cxn modelId="{EE023DB8-4DB3-48CA-9263-7A4409FC9207}" type="presOf" srcId="{BE66521F-FF15-4F4B-A81E-D72A954B3101}" destId="{108A2722-7E78-4F13-8B59-0209BA8B4EB0}" srcOrd="1" destOrd="0" presId="urn:microsoft.com/office/officeart/2016/7/layout/RepeatingBendingProcessNew"/>
    <dgm:cxn modelId="{7DC626BA-5FAE-4573-9BED-E3A8C90CE093}" type="presOf" srcId="{92376DF0-6540-42BB-B78A-F7BD026C6EA4}" destId="{9F7CF078-D0DF-4BFE-AD37-64633FC3A81F}" srcOrd="0" destOrd="0" presId="urn:microsoft.com/office/officeart/2016/7/layout/RepeatingBendingProcessNew"/>
    <dgm:cxn modelId="{F241BABD-8F27-4D02-AF54-34CFEA8F0D92}" type="presOf" srcId="{8DBC7016-FA95-43CC-BC29-07B39E20B69B}" destId="{149D6CE6-9E3A-4B0E-929D-A3890D2ED198}" srcOrd="0" destOrd="0" presId="urn:microsoft.com/office/officeart/2016/7/layout/RepeatingBendingProcessNew"/>
    <dgm:cxn modelId="{074130C6-456A-4628-B873-F609F1B79E23}" type="presOf" srcId="{F97B46E4-438E-464B-B7CC-556295EB0FE1}" destId="{57D255C2-670E-4189-A1E2-039C27AF65CA}" srcOrd="1" destOrd="0" presId="urn:microsoft.com/office/officeart/2016/7/layout/RepeatingBendingProcessNew"/>
    <dgm:cxn modelId="{534084D4-F03A-427D-8AB9-C6C5F8F8B46C}" srcId="{8DBC7016-FA95-43CC-BC29-07B39E20B69B}" destId="{B5B12ED4-502E-4AD8-9D0C-43CA8F0C2B00}" srcOrd="2" destOrd="0" parTransId="{A8CAF6B6-87BC-4798-8214-01F380A696F3}" sibTransId="{136BC5A3-CD15-4126-99FA-14D675CA4CC4}"/>
    <dgm:cxn modelId="{20BDFAD5-A75D-4D0A-AD4D-0318B9DB3F81}" type="presOf" srcId="{58150031-279C-48B9-8468-D434E0D2059B}" destId="{C71BF512-B21F-418D-8474-EF5EFFCB9137}" srcOrd="1" destOrd="0" presId="urn:microsoft.com/office/officeart/2016/7/layout/RepeatingBendingProcessNew"/>
    <dgm:cxn modelId="{C370FBD9-9463-4968-832C-91FB6E68E024}" type="presOf" srcId="{B5B12ED4-502E-4AD8-9D0C-43CA8F0C2B00}" destId="{F8A93735-033E-46CB-A41E-19940FF694DA}" srcOrd="0" destOrd="0" presId="urn:microsoft.com/office/officeart/2016/7/layout/RepeatingBendingProcessNew"/>
    <dgm:cxn modelId="{B42236ED-BD80-4356-964A-8E36E7D10B68}" type="presOf" srcId="{B8FFAA5C-D80D-4739-AA25-F05FE71B2613}" destId="{6DDE0722-3AA1-40C9-9CA5-441B1E401338}" srcOrd="0" destOrd="0" presId="urn:microsoft.com/office/officeart/2016/7/layout/RepeatingBendingProcessNew"/>
    <dgm:cxn modelId="{84CB3BED-3F19-4748-BFB2-F1EAD0ADE152}" type="presOf" srcId="{CB612525-8E37-47B7-8342-567D541366F3}" destId="{B21F359F-4E44-4F31-89FB-F8B1EF04016F}" srcOrd="1" destOrd="0" presId="urn:microsoft.com/office/officeart/2016/7/layout/RepeatingBendingProcessNew"/>
    <dgm:cxn modelId="{DF1E50EE-178F-482C-AE3E-BF9234B52952}" srcId="{8DBC7016-FA95-43CC-BC29-07B39E20B69B}" destId="{0AFD1101-EAB8-4F4B-8FE1-F303BA32140A}" srcOrd="7" destOrd="0" parTransId="{3A48B2AB-147D-4DE8-BE83-87A37EAC4227}" sibTransId="{BE66521F-FF15-4F4B-A81E-D72A954B3101}"/>
    <dgm:cxn modelId="{119AC247-E10F-4FBD-99D6-61D42CB651AC}" type="presParOf" srcId="{149D6CE6-9E3A-4B0E-929D-A3890D2ED198}" destId="{2B9122AB-4713-4A9A-9CDA-471E15FEA802}" srcOrd="0" destOrd="0" presId="urn:microsoft.com/office/officeart/2016/7/layout/RepeatingBendingProcessNew"/>
    <dgm:cxn modelId="{F06C812B-3181-4ABA-ACDC-DC9BB7C54298}" type="presParOf" srcId="{149D6CE6-9E3A-4B0E-929D-A3890D2ED198}" destId="{552F0829-F991-40E0-8202-2EE164C1E56F}" srcOrd="1" destOrd="0" presId="urn:microsoft.com/office/officeart/2016/7/layout/RepeatingBendingProcessNew"/>
    <dgm:cxn modelId="{B1026A39-6667-4B9E-B4DA-39DC947184DA}" type="presParOf" srcId="{552F0829-F991-40E0-8202-2EE164C1E56F}" destId="{B21F359F-4E44-4F31-89FB-F8B1EF04016F}" srcOrd="0" destOrd="0" presId="urn:microsoft.com/office/officeart/2016/7/layout/RepeatingBendingProcessNew"/>
    <dgm:cxn modelId="{6B2E4C6A-2CCB-48E1-A8A7-70E18EC35371}" type="presParOf" srcId="{149D6CE6-9E3A-4B0E-929D-A3890D2ED198}" destId="{5D5F2B76-A58C-45C0-AB21-097E29A3F3F4}" srcOrd="2" destOrd="0" presId="urn:microsoft.com/office/officeart/2016/7/layout/RepeatingBendingProcessNew"/>
    <dgm:cxn modelId="{DB0E6833-F8B9-4E85-BE64-729235561760}" type="presParOf" srcId="{149D6CE6-9E3A-4B0E-929D-A3890D2ED198}" destId="{EDB14F0C-B1E1-423D-9959-72D46F13C8C5}" srcOrd="3" destOrd="0" presId="urn:microsoft.com/office/officeart/2016/7/layout/RepeatingBendingProcessNew"/>
    <dgm:cxn modelId="{DBC13BAA-AF2A-4C7A-B9ED-9DCF2B7AC927}" type="presParOf" srcId="{EDB14F0C-B1E1-423D-9959-72D46F13C8C5}" destId="{01568C06-2238-420F-9402-755E0D82C3C5}" srcOrd="0" destOrd="0" presId="urn:microsoft.com/office/officeart/2016/7/layout/RepeatingBendingProcessNew"/>
    <dgm:cxn modelId="{285F9625-4033-4936-84D9-A6AB49169D33}" type="presParOf" srcId="{149D6CE6-9E3A-4B0E-929D-A3890D2ED198}" destId="{F8A93735-033E-46CB-A41E-19940FF694DA}" srcOrd="4" destOrd="0" presId="urn:microsoft.com/office/officeart/2016/7/layout/RepeatingBendingProcessNew"/>
    <dgm:cxn modelId="{90841D96-1367-4D5A-837B-529C40A5B497}" type="presParOf" srcId="{149D6CE6-9E3A-4B0E-929D-A3890D2ED198}" destId="{B82911AA-3E1A-495F-82EC-C4213319CCEB}" srcOrd="5" destOrd="0" presId="urn:microsoft.com/office/officeart/2016/7/layout/RepeatingBendingProcessNew"/>
    <dgm:cxn modelId="{7687B9C0-8E3D-4BBB-BB4A-8E60E2170154}" type="presParOf" srcId="{B82911AA-3E1A-495F-82EC-C4213319CCEB}" destId="{B7B612C0-CA98-4DFA-B62B-2C72366373A3}" srcOrd="0" destOrd="0" presId="urn:microsoft.com/office/officeart/2016/7/layout/RepeatingBendingProcessNew"/>
    <dgm:cxn modelId="{4AFB54BB-FCF8-4F6E-AC01-E0547A4ED31F}" type="presParOf" srcId="{149D6CE6-9E3A-4B0E-929D-A3890D2ED198}" destId="{4C8A1FA4-E18D-4849-A2D4-1233BDB09848}" srcOrd="6" destOrd="0" presId="urn:microsoft.com/office/officeart/2016/7/layout/RepeatingBendingProcessNew"/>
    <dgm:cxn modelId="{938A1DD0-485C-44BB-AD4E-9FEEF23FA915}" type="presParOf" srcId="{149D6CE6-9E3A-4B0E-929D-A3890D2ED198}" destId="{9A4120C5-5149-4F0D-A859-1BADC0B43464}" srcOrd="7" destOrd="0" presId="urn:microsoft.com/office/officeart/2016/7/layout/RepeatingBendingProcessNew"/>
    <dgm:cxn modelId="{F3452B66-88E6-48C5-89DA-0DAE12CDC353}" type="presParOf" srcId="{9A4120C5-5149-4F0D-A859-1BADC0B43464}" destId="{87F7D5DB-D12A-41A8-BF28-CBFB7AA397EA}" srcOrd="0" destOrd="0" presId="urn:microsoft.com/office/officeart/2016/7/layout/RepeatingBendingProcessNew"/>
    <dgm:cxn modelId="{0E8E6EE8-4C33-46B5-B30E-21E6E6D4FC13}" type="presParOf" srcId="{149D6CE6-9E3A-4B0E-929D-A3890D2ED198}" destId="{682A43C8-790F-4F39-BCF7-CE36E63A701A}" srcOrd="8" destOrd="0" presId="urn:microsoft.com/office/officeart/2016/7/layout/RepeatingBendingProcessNew"/>
    <dgm:cxn modelId="{4984E414-151B-4FF7-BF94-1F5B414044DD}" type="presParOf" srcId="{149D6CE6-9E3A-4B0E-929D-A3890D2ED198}" destId="{1584D091-249E-4729-9977-031C2FCD5E67}" srcOrd="9" destOrd="0" presId="urn:microsoft.com/office/officeart/2016/7/layout/RepeatingBendingProcessNew"/>
    <dgm:cxn modelId="{EDA1C235-6C9D-4637-93FA-58EF45FA1E40}" type="presParOf" srcId="{1584D091-249E-4729-9977-031C2FCD5E67}" destId="{68084EFD-C75F-4025-9C4E-3D717CE6530D}" srcOrd="0" destOrd="0" presId="urn:microsoft.com/office/officeart/2016/7/layout/RepeatingBendingProcessNew"/>
    <dgm:cxn modelId="{F179FFAB-3A0F-45B4-8744-9C4AE6F518FA}" type="presParOf" srcId="{149D6CE6-9E3A-4B0E-929D-A3890D2ED198}" destId="{6DDE0722-3AA1-40C9-9CA5-441B1E401338}" srcOrd="10" destOrd="0" presId="urn:microsoft.com/office/officeart/2016/7/layout/RepeatingBendingProcessNew"/>
    <dgm:cxn modelId="{4812348F-F365-4776-8D40-015762A0D8B4}" type="presParOf" srcId="{149D6CE6-9E3A-4B0E-929D-A3890D2ED198}" destId="{6035D048-8E4C-44D6-80D7-6694D88F1593}" srcOrd="11" destOrd="0" presId="urn:microsoft.com/office/officeart/2016/7/layout/RepeatingBendingProcessNew"/>
    <dgm:cxn modelId="{8FDD9488-DC64-4AF0-BCEE-4A6B337F97AD}" type="presParOf" srcId="{6035D048-8E4C-44D6-80D7-6694D88F1593}" destId="{C71BF512-B21F-418D-8474-EF5EFFCB9137}" srcOrd="0" destOrd="0" presId="urn:microsoft.com/office/officeart/2016/7/layout/RepeatingBendingProcessNew"/>
    <dgm:cxn modelId="{12E1C3B2-11C0-4172-9AA6-A847F5799460}" type="presParOf" srcId="{149D6CE6-9E3A-4B0E-929D-A3890D2ED198}" destId="{B8C17A21-827E-4DDA-B89B-CFEACDE673F6}" srcOrd="12" destOrd="0" presId="urn:microsoft.com/office/officeart/2016/7/layout/RepeatingBendingProcessNew"/>
    <dgm:cxn modelId="{91F48836-29F3-4CD5-9F9A-2663891DB15A}" type="presParOf" srcId="{149D6CE6-9E3A-4B0E-929D-A3890D2ED198}" destId="{3E3C83C5-A558-4A6C-B4CA-B44082CD32FD}" srcOrd="13" destOrd="0" presId="urn:microsoft.com/office/officeart/2016/7/layout/RepeatingBendingProcessNew"/>
    <dgm:cxn modelId="{8DCB0948-114C-4E9A-81F5-E35CF34CA82D}" type="presParOf" srcId="{3E3C83C5-A558-4A6C-B4CA-B44082CD32FD}" destId="{57D255C2-670E-4189-A1E2-039C27AF65CA}" srcOrd="0" destOrd="0" presId="urn:microsoft.com/office/officeart/2016/7/layout/RepeatingBendingProcessNew"/>
    <dgm:cxn modelId="{DB40B8D6-B2E5-4D84-AB99-824C83E84C41}" type="presParOf" srcId="{149D6CE6-9E3A-4B0E-929D-A3890D2ED198}" destId="{6136431A-0981-4662-AF12-F69D723568E5}" srcOrd="14" destOrd="0" presId="urn:microsoft.com/office/officeart/2016/7/layout/RepeatingBendingProcessNew"/>
    <dgm:cxn modelId="{8500FAB0-FD2C-47CC-8D78-565E65790BCE}" type="presParOf" srcId="{149D6CE6-9E3A-4B0E-929D-A3890D2ED198}" destId="{152C80FD-5921-4BEA-8B70-146767039F18}" srcOrd="15" destOrd="0" presId="urn:microsoft.com/office/officeart/2016/7/layout/RepeatingBendingProcessNew"/>
    <dgm:cxn modelId="{33F57184-5759-4206-B4CE-7D1A90D06B62}" type="presParOf" srcId="{152C80FD-5921-4BEA-8B70-146767039F18}" destId="{108A2722-7E78-4F13-8B59-0209BA8B4EB0}" srcOrd="0" destOrd="0" presId="urn:microsoft.com/office/officeart/2016/7/layout/RepeatingBendingProcessNew"/>
    <dgm:cxn modelId="{84BCCC4F-0308-41DA-B6E0-AA0BE1993EA3}" type="presParOf" srcId="{149D6CE6-9E3A-4B0E-929D-A3890D2ED198}" destId="{9F7CF078-D0DF-4BFE-AD37-64633FC3A81F}" srcOrd="16"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95AF140-10EC-4791-BB88-48E8EB529956}"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93793907-E136-4966-A4DF-CC522B0E562D}">
      <dgm:prSet/>
      <dgm:spPr/>
      <dgm:t>
        <a:bodyPr/>
        <a:lstStyle/>
        <a:p>
          <a:r>
            <a:rPr lang="en-GB" dirty="0"/>
            <a:t>These have evidenced that policing by consent is considerably more difficult due to fallout of the cases</a:t>
          </a:r>
          <a:endParaRPr lang="en-US" dirty="0"/>
        </a:p>
      </dgm:t>
    </dgm:pt>
    <dgm:pt modelId="{D37C68A2-CB74-4C31-BA4A-ABAFEAFDFE93}" type="parTrans" cxnId="{7733AB4F-DF13-4BB6-829E-E80B0BA8C519}">
      <dgm:prSet/>
      <dgm:spPr/>
      <dgm:t>
        <a:bodyPr/>
        <a:lstStyle/>
        <a:p>
          <a:endParaRPr lang="en-US"/>
        </a:p>
      </dgm:t>
    </dgm:pt>
    <dgm:pt modelId="{55052990-0634-4DFC-B92F-D1F912C0DFCF}" type="sibTrans" cxnId="{7733AB4F-DF13-4BB6-829E-E80B0BA8C519}">
      <dgm:prSet/>
      <dgm:spPr/>
      <dgm:t>
        <a:bodyPr/>
        <a:lstStyle/>
        <a:p>
          <a:endParaRPr lang="en-US"/>
        </a:p>
      </dgm:t>
    </dgm:pt>
    <dgm:pt modelId="{DF6D792E-3029-4729-B73E-42B8F19F9F75}">
      <dgm:prSet/>
      <dgm:spPr/>
      <dgm:t>
        <a:bodyPr/>
        <a:lstStyle/>
        <a:p>
          <a:r>
            <a:rPr lang="en-GB"/>
            <a:t>-Why? </a:t>
          </a:r>
          <a:endParaRPr lang="en-US"/>
        </a:p>
      </dgm:t>
    </dgm:pt>
    <dgm:pt modelId="{32C8ABD8-7C72-42B2-8319-40E4ABE12B7F}" type="parTrans" cxnId="{0C046D4D-41F1-4101-BA37-43A97F4BA2E4}">
      <dgm:prSet/>
      <dgm:spPr/>
      <dgm:t>
        <a:bodyPr/>
        <a:lstStyle/>
        <a:p>
          <a:endParaRPr lang="en-US"/>
        </a:p>
      </dgm:t>
    </dgm:pt>
    <dgm:pt modelId="{1FF6D8B7-9F22-4675-B804-A0F1814E7F93}" type="sibTrans" cxnId="{0C046D4D-41F1-4101-BA37-43A97F4BA2E4}">
      <dgm:prSet/>
      <dgm:spPr/>
      <dgm:t>
        <a:bodyPr/>
        <a:lstStyle/>
        <a:p>
          <a:endParaRPr lang="en-US"/>
        </a:p>
      </dgm:t>
    </dgm:pt>
    <dgm:pt modelId="{6D4F4480-97DA-4B30-B16E-9762DBFD9615}" type="pres">
      <dgm:prSet presAssocID="{395AF140-10EC-4791-BB88-48E8EB529956}" presName="linear" presStyleCnt="0">
        <dgm:presLayoutVars>
          <dgm:animLvl val="lvl"/>
          <dgm:resizeHandles val="exact"/>
        </dgm:presLayoutVars>
      </dgm:prSet>
      <dgm:spPr/>
    </dgm:pt>
    <dgm:pt modelId="{BC9A62CA-611A-449C-9D4D-37DC97327F88}" type="pres">
      <dgm:prSet presAssocID="{93793907-E136-4966-A4DF-CC522B0E562D}" presName="parentText" presStyleLbl="node1" presStyleIdx="0" presStyleCnt="2">
        <dgm:presLayoutVars>
          <dgm:chMax val="0"/>
          <dgm:bulletEnabled val="1"/>
        </dgm:presLayoutVars>
      </dgm:prSet>
      <dgm:spPr/>
    </dgm:pt>
    <dgm:pt modelId="{AA1E26DA-8543-4583-9AC0-D2B64CB78DE6}" type="pres">
      <dgm:prSet presAssocID="{55052990-0634-4DFC-B92F-D1F912C0DFCF}" presName="spacer" presStyleCnt="0"/>
      <dgm:spPr/>
    </dgm:pt>
    <dgm:pt modelId="{D8D12BBA-65BD-4FDB-A43E-4A40B93B0883}" type="pres">
      <dgm:prSet presAssocID="{DF6D792E-3029-4729-B73E-42B8F19F9F75}" presName="parentText" presStyleLbl="node1" presStyleIdx="1" presStyleCnt="2">
        <dgm:presLayoutVars>
          <dgm:chMax val="0"/>
          <dgm:bulletEnabled val="1"/>
        </dgm:presLayoutVars>
      </dgm:prSet>
      <dgm:spPr/>
    </dgm:pt>
  </dgm:ptLst>
  <dgm:cxnLst>
    <dgm:cxn modelId="{A8FAD31A-5DBF-410C-B77A-0C89D6D63E7C}" type="presOf" srcId="{93793907-E136-4966-A4DF-CC522B0E562D}" destId="{BC9A62CA-611A-449C-9D4D-37DC97327F88}" srcOrd="0" destOrd="0" presId="urn:microsoft.com/office/officeart/2005/8/layout/vList2"/>
    <dgm:cxn modelId="{0C046D4D-41F1-4101-BA37-43A97F4BA2E4}" srcId="{395AF140-10EC-4791-BB88-48E8EB529956}" destId="{DF6D792E-3029-4729-B73E-42B8F19F9F75}" srcOrd="1" destOrd="0" parTransId="{32C8ABD8-7C72-42B2-8319-40E4ABE12B7F}" sibTransId="{1FF6D8B7-9F22-4675-B804-A0F1814E7F93}"/>
    <dgm:cxn modelId="{7733AB4F-DF13-4BB6-829E-E80B0BA8C519}" srcId="{395AF140-10EC-4791-BB88-48E8EB529956}" destId="{93793907-E136-4966-A4DF-CC522B0E562D}" srcOrd="0" destOrd="0" parTransId="{D37C68A2-CB74-4C31-BA4A-ABAFEAFDFE93}" sibTransId="{55052990-0634-4DFC-B92F-D1F912C0DFCF}"/>
    <dgm:cxn modelId="{5981D293-0D05-4F4B-A62A-A6E5B219A93C}" type="presOf" srcId="{395AF140-10EC-4791-BB88-48E8EB529956}" destId="{6D4F4480-97DA-4B30-B16E-9762DBFD9615}" srcOrd="0" destOrd="0" presId="urn:microsoft.com/office/officeart/2005/8/layout/vList2"/>
    <dgm:cxn modelId="{815511D3-69EB-4067-B47E-9938CCDC4D1D}" type="presOf" srcId="{DF6D792E-3029-4729-B73E-42B8F19F9F75}" destId="{D8D12BBA-65BD-4FDB-A43E-4A40B93B0883}" srcOrd="0" destOrd="0" presId="urn:microsoft.com/office/officeart/2005/8/layout/vList2"/>
    <dgm:cxn modelId="{66DFA03B-3747-4355-8EC5-DEE35DF4FF69}" type="presParOf" srcId="{6D4F4480-97DA-4B30-B16E-9762DBFD9615}" destId="{BC9A62CA-611A-449C-9D4D-37DC97327F88}" srcOrd="0" destOrd="0" presId="urn:microsoft.com/office/officeart/2005/8/layout/vList2"/>
    <dgm:cxn modelId="{D13A6B02-B64A-4BEC-B47F-C1E99331ECDD}" type="presParOf" srcId="{6D4F4480-97DA-4B30-B16E-9762DBFD9615}" destId="{AA1E26DA-8543-4583-9AC0-D2B64CB78DE6}" srcOrd="1" destOrd="0" presId="urn:microsoft.com/office/officeart/2005/8/layout/vList2"/>
    <dgm:cxn modelId="{8610C2F7-68FC-4F80-BE06-130EFF8270BB}" type="presParOf" srcId="{6D4F4480-97DA-4B30-B16E-9762DBFD9615}" destId="{D8D12BBA-65BD-4FDB-A43E-4A40B93B0883}"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B9CFBFB-F028-4189-B418-F6A516452CD4}"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ABF51654-ACD9-4A69-A233-A8332E94C0E5}">
      <dgm:prSet/>
      <dgm:spPr/>
      <dgm:t>
        <a:bodyPr/>
        <a:lstStyle/>
        <a:p>
          <a:r>
            <a:rPr lang="en-GB"/>
            <a:t>Misogyny in the force</a:t>
          </a:r>
          <a:endParaRPr lang="en-US"/>
        </a:p>
      </dgm:t>
    </dgm:pt>
    <dgm:pt modelId="{EED0D9A0-843D-4690-B1AA-6480B9B35051}" type="parTrans" cxnId="{6C0414D9-FDE8-4D1E-A631-CB3E45BD3462}">
      <dgm:prSet/>
      <dgm:spPr/>
      <dgm:t>
        <a:bodyPr/>
        <a:lstStyle/>
        <a:p>
          <a:endParaRPr lang="en-US"/>
        </a:p>
      </dgm:t>
    </dgm:pt>
    <dgm:pt modelId="{CF67D688-EA82-409D-BE5D-9D51B55F2B17}" type="sibTrans" cxnId="{6C0414D9-FDE8-4D1E-A631-CB3E45BD3462}">
      <dgm:prSet/>
      <dgm:spPr/>
      <dgm:t>
        <a:bodyPr/>
        <a:lstStyle/>
        <a:p>
          <a:endParaRPr lang="en-US"/>
        </a:p>
      </dgm:t>
    </dgm:pt>
    <dgm:pt modelId="{E959D03D-A22B-4CEF-A860-1D40F7D84830}">
      <dgm:prSet/>
      <dgm:spPr/>
      <dgm:t>
        <a:bodyPr/>
        <a:lstStyle/>
        <a:p>
          <a:r>
            <a:rPr lang="en-GB"/>
            <a:t>Violence against women and girls</a:t>
          </a:r>
          <a:endParaRPr lang="en-US"/>
        </a:p>
      </dgm:t>
    </dgm:pt>
    <dgm:pt modelId="{C20494CC-F8F5-4C59-9D23-7C271EBF11A3}" type="parTrans" cxnId="{3695985F-9EE9-4DC6-81C8-EF465BCBC74A}">
      <dgm:prSet/>
      <dgm:spPr/>
      <dgm:t>
        <a:bodyPr/>
        <a:lstStyle/>
        <a:p>
          <a:endParaRPr lang="en-US"/>
        </a:p>
      </dgm:t>
    </dgm:pt>
    <dgm:pt modelId="{EEE09906-6B74-40CB-8503-AD1DB2B8796C}" type="sibTrans" cxnId="{3695985F-9EE9-4DC6-81C8-EF465BCBC74A}">
      <dgm:prSet/>
      <dgm:spPr/>
      <dgm:t>
        <a:bodyPr/>
        <a:lstStyle/>
        <a:p>
          <a:endParaRPr lang="en-US"/>
        </a:p>
      </dgm:t>
    </dgm:pt>
    <dgm:pt modelId="{32EC069A-955C-4B2C-B2BB-B901F6251543}">
      <dgm:prSet/>
      <dgm:spPr/>
      <dgm:t>
        <a:bodyPr/>
        <a:lstStyle/>
        <a:p>
          <a:r>
            <a:rPr lang="en-GB"/>
            <a:t>Racism</a:t>
          </a:r>
          <a:endParaRPr lang="en-US"/>
        </a:p>
      </dgm:t>
    </dgm:pt>
    <dgm:pt modelId="{4DDA1CDB-4318-4E78-9BE0-2D57C9C0B55E}" type="parTrans" cxnId="{C90EFD6D-4170-4821-BE70-C54B19E4248D}">
      <dgm:prSet/>
      <dgm:spPr/>
      <dgm:t>
        <a:bodyPr/>
        <a:lstStyle/>
        <a:p>
          <a:endParaRPr lang="en-US"/>
        </a:p>
      </dgm:t>
    </dgm:pt>
    <dgm:pt modelId="{689F9A2A-D3F5-4033-A623-FFAF76075C10}" type="sibTrans" cxnId="{C90EFD6D-4170-4821-BE70-C54B19E4248D}">
      <dgm:prSet/>
      <dgm:spPr/>
      <dgm:t>
        <a:bodyPr/>
        <a:lstStyle/>
        <a:p>
          <a:endParaRPr lang="en-US"/>
        </a:p>
      </dgm:t>
    </dgm:pt>
    <dgm:pt modelId="{BA7C16A7-2F94-411E-8947-0DB7AAA389A5}">
      <dgm:prSet/>
      <dgm:spPr/>
      <dgm:t>
        <a:bodyPr/>
        <a:lstStyle/>
        <a:p>
          <a:r>
            <a:rPr lang="en-GB"/>
            <a:t>Lack of connection with communities</a:t>
          </a:r>
          <a:endParaRPr lang="en-US"/>
        </a:p>
      </dgm:t>
    </dgm:pt>
    <dgm:pt modelId="{8F61AE4B-17B1-4FC5-948C-87A548ACB962}" type="parTrans" cxnId="{E7076CD9-4C2C-46A5-868D-F8C33F3EBBEA}">
      <dgm:prSet/>
      <dgm:spPr/>
      <dgm:t>
        <a:bodyPr/>
        <a:lstStyle/>
        <a:p>
          <a:endParaRPr lang="en-US"/>
        </a:p>
      </dgm:t>
    </dgm:pt>
    <dgm:pt modelId="{C35156B0-E548-42DB-9277-CD15128402EE}" type="sibTrans" cxnId="{E7076CD9-4C2C-46A5-868D-F8C33F3EBBEA}">
      <dgm:prSet/>
      <dgm:spPr/>
      <dgm:t>
        <a:bodyPr/>
        <a:lstStyle/>
        <a:p>
          <a:endParaRPr lang="en-US"/>
        </a:p>
      </dgm:t>
    </dgm:pt>
    <dgm:pt modelId="{103C66C0-1E96-46EC-B4BF-7CE34E6BAA43}">
      <dgm:prSet/>
      <dgm:spPr/>
      <dgm:t>
        <a:bodyPr/>
        <a:lstStyle/>
        <a:p>
          <a:r>
            <a:rPr lang="en-GB"/>
            <a:t>Lack of representation in the force</a:t>
          </a:r>
          <a:endParaRPr lang="en-US"/>
        </a:p>
      </dgm:t>
    </dgm:pt>
    <dgm:pt modelId="{BCA6DE97-641B-45FD-8378-8408BDDF0C48}" type="parTrans" cxnId="{3B04FFEF-C1EA-46B6-B851-ECDD00B59EDA}">
      <dgm:prSet/>
      <dgm:spPr/>
      <dgm:t>
        <a:bodyPr/>
        <a:lstStyle/>
        <a:p>
          <a:endParaRPr lang="en-US"/>
        </a:p>
      </dgm:t>
    </dgm:pt>
    <dgm:pt modelId="{B25BE9DB-AC85-4165-B34D-7200C58FAEAA}" type="sibTrans" cxnId="{3B04FFEF-C1EA-46B6-B851-ECDD00B59EDA}">
      <dgm:prSet/>
      <dgm:spPr/>
      <dgm:t>
        <a:bodyPr/>
        <a:lstStyle/>
        <a:p>
          <a:endParaRPr lang="en-US"/>
        </a:p>
      </dgm:t>
    </dgm:pt>
    <dgm:pt modelId="{5A6A1403-718E-417D-A0A6-C2142ACB85DD}">
      <dgm:prSet/>
      <dgm:spPr/>
      <dgm:t>
        <a:bodyPr/>
        <a:lstStyle/>
        <a:p>
          <a:r>
            <a:rPr lang="en-GB"/>
            <a:t>Negative media coverage</a:t>
          </a:r>
          <a:endParaRPr lang="en-US"/>
        </a:p>
      </dgm:t>
    </dgm:pt>
    <dgm:pt modelId="{E6E5B7A7-6473-4C3E-8D03-D8B089B5CB89}" type="parTrans" cxnId="{B43464BA-9925-4EE8-862C-6C94F6614335}">
      <dgm:prSet/>
      <dgm:spPr/>
      <dgm:t>
        <a:bodyPr/>
        <a:lstStyle/>
        <a:p>
          <a:endParaRPr lang="en-US"/>
        </a:p>
      </dgm:t>
    </dgm:pt>
    <dgm:pt modelId="{74E0EE29-5941-4480-9EAA-ED0F715984EB}" type="sibTrans" cxnId="{B43464BA-9925-4EE8-862C-6C94F6614335}">
      <dgm:prSet/>
      <dgm:spPr/>
      <dgm:t>
        <a:bodyPr/>
        <a:lstStyle/>
        <a:p>
          <a:endParaRPr lang="en-US"/>
        </a:p>
      </dgm:t>
    </dgm:pt>
    <dgm:pt modelId="{EED32620-0819-46F1-A520-12D7E242CE79}" type="pres">
      <dgm:prSet presAssocID="{5B9CFBFB-F028-4189-B418-F6A516452CD4}" presName="linear" presStyleCnt="0">
        <dgm:presLayoutVars>
          <dgm:animLvl val="lvl"/>
          <dgm:resizeHandles val="exact"/>
        </dgm:presLayoutVars>
      </dgm:prSet>
      <dgm:spPr/>
    </dgm:pt>
    <dgm:pt modelId="{93BB4CEA-6936-4A36-8A85-2FF6E93D84F2}" type="pres">
      <dgm:prSet presAssocID="{ABF51654-ACD9-4A69-A233-A8332E94C0E5}" presName="parentText" presStyleLbl="node1" presStyleIdx="0" presStyleCnt="6">
        <dgm:presLayoutVars>
          <dgm:chMax val="0"/>
          <dgm:bulletEnabled val="1"/>
        </dgm:presLayoutVars>
      </dgm:prSet>
      <dgm:spPr/>
    </dgm:pt>
    <dgm:pt modelId="{CEB374D6-45F9-4D9D-B236-917930C5FE3E}" type="pres">
      <dgm:prSet presAssocID="{CF67D688-EA82-409D-BE5D-9D51B55F2B17}" presName="spacer" presStyleCnt="0"/>
      <dgm:spPr/>
    </dgm:pt>
    <dgm:pt modelId="{AB1BBAEF-C83A-4DB3-8EF8-1DECAD37DE74}" type="pres">
      <dgm:prSet presAssocID="{E959D03D-A22B-4CEF-A860-1D40F7D84830}" presName="parentText" presStyleLbl="node1" presStyleIdx="1" presStyleCnt="6">
        <dgm:presLayoutVars>
          <dgm:chMax val="0"/>
          <dgm:bulletEnabled val="1"/>
        </dgm:presLayoutVars>
      </dgm:prSet>
      <dgm:spPr/>
    </dgm:pt>
    <dgm:pt modelId="{FBB38206-A7BB-4EAA-A399-F2B3BC3E786F}" type="pres">
      <dgm:prSet presAssocID="{EEE09906-6B74-40CB-8503-AD1DB2B8796C}" presName="spacer" presStyleCnt="0"/>
      <dgm:spPr/>
    </dgm:pt>
    <dgm:pt modelId="{D2ADE3E6-BEFB-448D-9D1F-A6608BE21972}" type="pres">
      <dgm:prSet presAssocID="{32EC069A-955C-4B2C-B2BB-B901F6251543}" presName="parentText" presStyleLbl="node1" presStyleIdx="2" presStyleCnt="6">
        <dgm:presLayoutVars>
          <dgm:chMax val="0"/>
          <dgm:bulletEnabled val="1"/>
        </dgm:presLayoutVars>
      </dgm:prSet>
      <dgm:spPr/>
    </dgm:pt>
    <dgm:pt modelId="{12C11EEE-96B3-40F5-AA3F-E1BF8CA5F639}" type="pres">
      <dgm:prSet presAssocID="{689F9A2A-D3F5-4033-A623-FFAF76075C10}" presName="spacer" presStyleCnt="0"/>
      <dgm:spPr/>
    </dgm:pt>
    <dgm:pt modelId="{AFBC3244-CDC1-4172-AC1F-1C9A678A6203}" type="pres">
      <dgm:prSet presAssocID="{BA7C16A7-2F94-411E-8947-0DB7AAA389A5}" presName="parentText" presStyleLbl="node1" presStyleIdx="3" presStyleCnt="6">
        <dgm:presLayoutVars>
          <dgm:chMax val="0"/>
          <dgm:bulletEnabled val="1"/>
        </dgm:presLayoutVars>
      </dgm:prSet>
      <dgm:spPr/>
    </dgm:pt>
    <dgm:pt modelId="{BB6D1741-664D-4710-9081-07B39F9C9BE3}" type="pres">
      <dgm:prSet presAssocID="{C35156B0-E548-42DB-9277-CD15128402EE}" presName="spacer" presStyleCnt="0"/>
      <dgm:spPr/>
    </dgm:pt>
    <dgm:pt modelId="{307B8554-9379-4676-8311-EA8828EA6CB2}" type="pres">
      <dgm:prSet presAssocID="{103C66C0-1E96-46EC-B4BF-7CE34E6BAA43}" presName="parentText" presStyleLbl="node1" presStyleIdx="4" presStyleCnt="6">
        <dgm:presLayoutVars>
          <dgm:chMax val="0"/>
          <dgm:bulletEnabled val="1"/>
        </dgm:presLayoutVars>
      </dgm:prSet>
      <dgm:spPr/>
    </dgm:pt>
    <dgm:pt modelId="{831AB6FA-A39E-49A7-9C5F-D024CFAB67B3}" type="pres">
      <dgm:prSet presAssocID="{B25BE9DB-AC85-4165-B34D-7200C58FAEAA}" presName="spacer" presStyleCnt="0"/>
      <dgm:spPr/>
    </dgm:pt>
    <dgm:pt modelId="{E212312C-6B6B-48F2-AACA-7997E51A38D9}" type="pres">
      <dgm:prSet presAssocID="{5A6A1403-718E-417D-A0A6-C2142ACB85DD}" presName="parentText" presStyleLbl="node1" presStyleIdx="5" presStyleCnt="6">
        <dgm:presLayoutVars>
          <dgm:chMax val="0"/>
          <dgm:bulletEnabled val="1"/>
        </dgm:presLayoutVars>
      </dgm:prSet>
      <dgm:spPr/>
    </dgm:pt>
  </dgm:ptLst>
  <dgm:cxnLst>
    <dgm:cxn modelId="{CC272908-5FD6-4B2E-B144-6402CBF38DFA}" type="presOf" srcId="{32EC069A-955C-4B2C-B2BB-B901F6251543}" destId="{D2ADE3E6-BEFB-448D-9D1F-A6608BE21972}" srcOrd="0" destOrd="0" presId="urn:microsoft.com/office/officeart/2005/8/layout/vList2"/>
    <dgm:cxn modelId="{42C3B63A-076E-45F9-912B-D8D7124B23A4}" type="presOf" srcId="{103C66C0-1E96-46EC-B4BF-7CE34E6BAA43}" destId="{307B8554-9379-4676-8311-EA8828EA6CB2}" srcOrd="0" destOrd="0" presId="urn:microsoft.com/office/officeart/2005/8/layout/vList2"/>
    <dgm:cxn modelId="{3695985F-9EE9-4DC6-81C8-EF465BCBC74A}" srcId="{5B9CFBFB-F028-4189-B418-F6A516452CD4}" destId="{E959D03D-A22B-4CEF-A860-1D40F7D84830}" srcOrd="1" destOrd="0" parTransId="{C20494CC-F8F5-4C59-9D23-7C271EBF11A3}" sibTransId="{EEE09906-6B74-40CB-8503-AD1DB2B8796C}"/>
    <dgm:cxn modelId="{C90EFD6D-4170-4821-BE70-C54B19E4248D}" srcId="{5B9CFBFB-F028-4189-B418-F6A516452CD4}" destId="{32EC069A-955C-4B2C-B2BB-B901F6251543}" srcOrd="2" destOrd="0" parTransId="{4DDA1CDB-4318-4E78-9BE0-2D57C9C0B55E}" sibTransId="{689F9A2A-D3F5-4033-A623-FFAF76075C10}"/>
    <dgm:cxn modelId="{39B06280-A1FA-4765-A300-CEECB4F077B5}" type="presOf" srcId="{E959D03D-A22B-4CEF-A860-1D40F7D84830}" destId="{AB1BBAEF-C83A-4DB3-8EF8-1DECAD37DE74}" srcOrd="0" destOrd="0" presId="urn:microsoft.com/office/officeart/2005/8/layout/vList2"/>
    <dgm:cxn modelId="{32D3EF8F-4C06-487C-94D5-69922B4855D4}" type="presOf" srcId="{BA7C16A7-2F94-411E-8947-0DB7AAA389A5}" destId="{AFBC3244-CDC1-4172-AC1F-1C9A678A6203}" srcOrd="0" destOrd="0" presId="urn:microsoft.com/office/officeart/2005/8/layout/vList2"/>
    <dgm:cxn modelId="{40B90D9C-A20E-4AB5-8D4A-65413904863E}" type="presOf" srcId="{ABF51654-ACD9-4A69-A233-A8332E94C0E5}" destId="{93BB4CEA-6936-4A36-8A85-2FF6E93D84F2}" srcOrd="0" destOrd="0" presId="urn:microsoft.com/office/officeart/2005/8/layout/vList2"/>
    <dgm:cxn modelId="{B43464BA-9925-4EE8-862C-6C94F6614335}" srcId="{5B9CFBFB-F028-4189-B418-F6A516452CD4}" destId="{5A6A1403-718E-417D-A0A6-C2142ACB85DD}" srcOrd="5" destOrd="0" parTransId="{E6E5B7A7-6473-4C3E-8D03-D8B089B5CB89}" sibTransId="{74E0EE29-5941-4480-9EAA-ED0F715984EB}"/>
    <dgm:cxn modelId="{21AB9BCD-546B-46E2-8BBD-CC30DE7E2EBF}" type="presOf" srcId="{5A6A1403-718E-417D-A0A6-C2142ACB85DD}" destId="{E212312C-6B6B-48F2-AACA-7997E51A38D9}" srcOrd="0" destOrd="0" presId="urn:microsoft.com/office/officeart/2005/8/layout/vList2"/>
    <dgm:cxn modelId="{6C0414D9-FDE8-4D1E-A631-CB3E45BD3462}" srcId="{5B9CFBFB-F028-4189-B418-F6A516452CD4}" destId="{ABF51654-ACD9-4A69-A233-A8332E94C0E5}" srcOrd="0" destOrd="0" parTransId="{EED0D9A0-843D-4690-B1AA-6480B9B35051}" sibTransId="{CF67D688-EA82-409D-BE5D-9D51B55F2B17}"/>
    <dgm:cxn modelId="{E7076CD9-4C2C-46A5-868D-F8C33F3EBBEA}" srcId="{5B9CFBFB-F028-4189-B418-F6A516452CD4}" destId="{BA7C16A7-2F94-411E-8947-0DB7AAA389A5}" srcOrd="3" destOrd="0" parTransId="{8F61AE4B-17B1-4FC5-948C-87A548ACB962}" sibTransId="{C35156B0-E548-42DB-9277-CD15128402EE}"/>
    <dgm:cxn modelId="{3C3171E7-1927-4393-AA4E-6CD0BC57B559}" type="presOf" srcId="{5B9CFBFB-F028-4189-B418-F6A516452CD4}" destId="{EED32620-0819-46F1-A520-12D7E242CE79}" srcOrd="0" destOrd="0" presId="urn:microsoft.com/office/officeart/2005/8/layout/vList2"/>
    <dgm:cxn modelId="{3B04FFEF-C1EA-46B6-B851-ECDD00B59EDA}" srcId="{5B9CFBFB-F028-4189-B418-F6A516452CD4}" destId="{103C66C0-1E96-46EC-B4BF-7CE34E6BAA43}" srcOrd="4" destOrd="0" parTransId="{BCA6DE97-641B-45FD-8378-8408BDDF0C48}" sibTransId="{B25BE9DB-AC85-4165-B34D-7200C58FAEAA}"/>
    <dgm:cxn modelId="{8F50C56F-9A64-4D9B-B5BC-342DAED7BA35}" type="presParOf" srcId="{EED32620-0819-46F1-A520-12D7E242CE79}" destId="{93BB4CEA-6936-4A36-8A85-2FF6E93D84F2}" srcOrd="0" destOrd="0" presId="urn:microsoft.com/office/officeart/2005/8/layout/vList2"/>
    <dgm:cxn modelId="{B8019281-7F16-44FD-9CA0-576C38AEBA4A}" type="presParOf" srcId="{EED32620-0819-46F1-A520-12D7E242CE79}" destId="{CEB374D6-45F9-4D9D-B236-917930C5FE3E}" srcOrd="1" destOrd="0" presId="urn:microsoft.com/office/officeart/2005/8/layout/vList2"/>
    <dgm:cxn modelId="{B9F2D8EE-E9F8-4044-9C6B-2608864C9914}" type="presParOf" srcId="{EED32620-0819-46F1-A520-12D7E242CE79}" destId="{AB1BBAEF-C83A-4DB3-8EF8-1DECAD37DE74}" srcOrd="2" destOrd="0" presId="urn:microsoft.com/office/officeart/2005/8/layout/vList2"/>
    <dgm:cxn modelId="{30BE5561-427F-411B-A7C2-9F385E3D5DE6}" type="presParOf" srcId="{EED32620-0819-46F1-A520-12D7E242CE79}" destId="{FBB38206-A7BB-4EAA-A399-F2B3BC3E786F}" srcOrd="3" destOrd="0" presId="urn:microsoft.com/office/officeart/2005/8/layout/vList2"/>
    <dgm:cxn modelId="{31F37E43-2EE3-47EA-A91B-A34EEDFB4BD1}" type="presParOf" srcId="{EED32620-0819-46F1-A520-12D7E242CE79}" destId="{D2ADE3E6-BEFB-448D-9D1F-A6608BE21972}" srcOrd="4" destOrd="0" presId="urn:microsoft.com/office/officeart/2005/8/layout/vList2"/>
    <dgm:cxn modelId="{6E6BC8B1-B59C-436B-A463-8C52C38BBE54}" type="presParOf" srcId="{EED32620-0819-46F1-A520-12D7E242CE79}" destId="{12C11EEE-96B3-40F5-AA3F-E1BF8CA5F639}" srcOrd="5" destOrd="0" presId="urn:microsoft.com/office/officeart/2005/8/layout/vList2"/>
    <dgm:cxn modelId="{6BFF6691-CA67-4DB2-8DCD-B0CDE0895440}" type="presParOf" srcId="{EED32620-0819-46F1-A520-12D7E242CE79}" destId="{AFBC3244-CDC1-4172-AC1F-1C9A678A6203}" srcOrd="6" destOrd="0" presId="urn:microsoft.com/office/officeart/2005/8/layout/vList2"/>
    <dgm:cxn modelId="{89311547-414C-42F8-8851-5934BCD62898}" type="presParOf" srcId="{EED32620-0819-46F1-A520-12D7E242CE79}" destId="{BB6D1741-664D-4710-9081-07B39F9C9BE3}" srcOrd="7" destOrd="0" presId="urn:microsoft.com/office/officeart/2005/8/layout/vList2"/>
    <dgm:cxn modelId="{E7443A3C-0FA4-45F0-8F11-51EAE0E0D63A}" type="presParOf" srcId="{EED32620-0819-46F1-A520-12D7E242CE79}" destId="{307B8554-9379-4676-8311-EA8828EA6CB2}" srcOrd="8" destOrd="0" presId="urn:microsoft.com/office/officeart/2005/8/layout/vList2"/>
    <dgm:cxn modelId="{85490365-CC29-4CA2-9C21-2FECE6C4B958}" type="presParOf" srcId="{EED32620-0819-46F1-A520-12D7E242CE79}" destId="{831AB6FA-A39E-49A7-9C5F-D024CFAB67B3}" srcOrd="9" destOrd="0" presId="urn:microsoft.com/office/officeart/2005/8/layout/vList2"/>
    <dgm:cxn modelId="{CFAC158B-D8D9-46B9-96EE-27B14EF01FB9}" type="presParOf" srcId="{EED32620-0819-46F1-A520-12D7E242CE79}" destId="{E212312C-6B6B-48F2-AACA-7997E51A38D9}"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402476-B907-4155-8AE1-F7948D15D7EB}">
      <dsp:nvSpPr>
        <dsp:cNvPr id="0" name=""/>
        <dsp:cNvSpPr/>
      </dsp:nvSpPr>
      <dsp:spPr>
        <a:xfrm>
          <a:off x="0" y="337114"/>
          <a:ext cx="6144767" cy="1403657"/>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Look into impact of austerity measures  </a:t>
          </a:r>
        </a:p>
      </dsp:txBody>
      <dsp:txXfrm>
        <a:off x="68521" y="405635"/>
        <a:ext cx="6007725" cy="1266615"/>
      </dsp:txXfrm>
    </dsp:sp>
    <dsp:sp modelId="{02853B6A-8E72-456B-9806-C897F7C7F02A}">
      <dsp:nvSpPr>
        <dsp:cNvPr id="0" name=""/>
        <dsp:cNvSpPr/>
      </dsp:nvSpPr>
      <dsp:spPr>
        <a:xfrm>
          <a:off x="0" y="1812771"/>
          <a:ext cx="6144767" cy="1403657"/>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Recap on the topics explored and how they link to policing with consent</a:t>
          </a:r>
          <a:endParaRPr lang="en-US" sz="2500" kern="1200"/>
        </a:p>
      </dsp:txBody>
      <dsp:txXfrm>
        <a:off x="68521" y="1881292"/>
        <a:ext cx="6007725" cy="1266615"/>
      </dsp:txXfrm>
    </dsp:sp>
    <dsp:sp modelId="{8AABAB83-072E-4C4F-965B-8251406AC64E}">
      <dsp:nvSpPr>
        <dsp:cNvPr id="0" name=""/>
        <dsp:cNvSpPr/>
      </dsp:nvSpPr>
      <dsp:spPr>
        <a:xfrm>
          <a:off x="0" y="3288428"/>
          <a:ext cx="6144767" cy="1403657"/>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Explore what has been introduced to mitigate the issues discussed in previous sessions and their effectiveness </a:t>
          </a:r>
          <a:endParaRPr lang="en-US" sz="2500" kern="1200" dirty="0"/>
        </a:p>
      </dsp:txBody>
      <dsp:txXfrm>
        <a:off x="68521" y="3356949"/>
        <a:ext cx="6007725" cy="12666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2F0829-F991-40E0-8202-2EE164C1E56F}">
      <dsp:nvSpPr>
        <dsp:cNvPr id="0" name=""/>
        <dsp:cNvSpPr/>
      </dsp:nvSpPr>
      <dsp:spPr>
        <a:xfrm>
          <a:off x="2677232" y="641148"/>
          <a:ext cx="495610" cy="91440"/>
        </a:xfrm>
        <a:custGeom>
          <a:avLst/>
          <a:gdLst/>
          <a:ahLst/>
          <a:cxnLst/>
          <a:rect l="0" t="0" r="0" b="0"/>
          <a:pathLst>
            <a:path>
              <a:moveTo>
                <a:pt x="0" y="45720"/>
              </a:moveTo>
              <a:lnTo>
                <a:pt x="495610"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11882" y="684237"/>
        <a:ext cx="26310" cy="5262"/>
      </dsp:txXfrm>
    </dsp:sp>
    <dsp:sp modelId="{2B9122AB-4713-4A9A-9CDA-471E15FEA802}">
      <dsp:nvSpPr>
        <dsp:cNvPr id="0" name=""/>
        <dsp:cNvSpPr/>
      </dsp:nvSpPr>
      <dsp:spPr>
        <a:xfrm>
          <a:off x="391158" y="506"/>
          <a:ext cx="2287873" cy="1372724"/>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2108" tIns="117677" rIns="112108" bIns="117677" numCol="1" spcCol="1270" anchor="ctr" anchorCtr="0">
          <a:noAutofit/>
        </a:bodyPr>
        <a:lstStyle/>
        <a:p>
          <a:pPr marL="0" lvl="0" indent="0" algn="ctr" defTabSz="711200">
            <a:lnSpc>
              <a:spcPct val="90000"/>
            </a:lnSpc>
            <a:spcBef>
              <a:spcPct val="0"/>
            </a:spcBef>
            <a:spcAft>
              <a:spcPct val="35000"/>
            </a:spcAft>
            <a:buNone/>
          </a:pPr>
          <a:r>
            <a:rPr lang="en-GB" sz="1600" kern="1200"/>
            <a:t>Established that policing should be community orientated </a:t>
          </a:r>
          <a:endParaRPr lang="en-US" sz="1600" kern="1200"/>
        </a:p>
      </dsp:txBody>
      <dsp:txXfrm>
        <a:off x="391158" y="506"/>
        <a:ext cx="2287873" cy="1372724"/>
      </dsp:txXfrm>
    </dsp:sp>
    <dsp:sp modelId="{EDB14F0C-B1E1-423D-9959-72D46F13C8C5}">
      <dsp:nvSpPr>
        <dsp:cNvPr id="0" name=""/>
        <dsp:cNvSpPr/>
      </dsp:nvSpPr>
      <dsp:spPr>
        <a:xfrm>
          <a:off x="5491317" y="641148"/>
          <a:ext cx="495610" cy="91440"/>
        </a:xfrm>
        <a:custGeom>
          <a:avLst/>
          <a:gdLst/>
          <a:ahLst/>
          <a:cxnLst/>
          <a:rect l="0" t="0" r="0" b="0"/>
          <a:pathLst>
            <a:path>
              <a:moveTo>
                <a:pt x="0" y="45720"/>
              </a:moveTo>
              <a:lnTo>
                <a:pt x="495610"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725967" y="684237"/>
        <a:ext cx="26310" cy="5262"/>
      </dsp:txXfrm>
    </dsp:sp>
    <dsp:sp modelId="{5D5F2B76-A58C-45C0-AB21-097E29A3F3F4}">
      <dsp:nvSpPr>
        <dsp:cNvPr id="0" name=""/>
        <dsp:cNvSpPr/>
      </dsp:nvSpPr>
      <dsp:spPr>
        <a:xfrm>
          <a:off x="3205243" y="506"/>
          <a:ext cx="2287873" cy="1372724"/>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2108" tIns="117677" rIns="112108" bIns="117677" numCol="1" spcCol="1270" anchor="ctr" anchorCtr="0">
          <a:noAutofit/>
        </a:bodyPr>
        <a:lstStyle/>
        <a:p>
          <a:pPr marL="0" lvl="0" indent="0" algn="ctr" defTabSz="711200">
            <a:lnSpc>
              <a:spcPct val="90000"/>
            </a:lnSpc>
            <a:spcBef>
              <a:spcPct val="0"/>
            </a:spcBef>
            <a:spcAft>
              <a:spcPct val="35000"/>
            </a:spcAft>
            <a:buNone/>
          </a:pPr>
          <a:r>
            <a:rPr lang="en-GB" sz="1600" kern="1200"/>
            <a:t>The force must have the support of society to carry out their duties</a:t>
          </a:r>
          <a:endParaRPr lang="en-US" sz="1600" kern="1200"/>
        </a:p>
      </dsp:txBody>
      <dsp:txXfrm>
        <a:off x="3205243" y="506"/>
        <a:ext cx="2287873" cy="1372724"/>
      </dsp:txXfrm>
    </dsp:sp>
    <dsp:sp modelId="{B82911AA-3E1A-495F-82EC-C4213319CCEB}">
      <dsp:nvSpPr>
        <dsp:cNvPr id="0" name=""/>
        <dsp:cNvSpPr/>
      </dsp:nvSpPr>
      <dsp:spPr>
        <a:xfrm>
          <a:off x="8305402" y="641148"/>
          <a:ext cx="495610" cy="91440"/>
        </a:xfrm>
        <a:custGeom>
          <a:avLst/>
          <a:gdLst/>
          <a:ahLst/>
          <a:cxnLst/>
          <a:rect l="0" t="0" r="0" b="0"/>
          <a:pathLst>
            <a:path>
              <a:moveTo>
                <a:pt x="0" y="45720"/>
              </a:moveTo>
              <a:lnTo>
                <a:pt x="495610" y="45720"/>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540052" y="684237"/>
        <a:ext cx="26310" cy="5262"/>
      </dsp:txXfrm>
    </dsp:sp>
    <dsp:sp modelId="{F8A93735-033E-46CB-A41E-19940FF694DA}">
      <dsp:nvSpPr>
        <dsp:cNvPr id="0" name=""/>
        <dsp:cNvSpPr/>
      </dsp:nvSpPr>
      <dsp:spPr>
        <a:xfrm>
          <a:off x="6019328" y="506"/>
          <a:ext cx="2287873" cy="1372724"/>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2108" tIns="117677" rIns="112108" bIns="117677" numCol="1" spcCol="1270" anchor="ctr" anchorCtr="0">
          <a:noAutofit/>
        </a:bodyPr>
        <a:lstStyle/>
        <a:p>
          <a:pPr marL="0" lvl="0" indent="0" algn="ctr" defTabSz="711200">
            <a:lnSpc>
              <a:spcPct val="90000"/>
            </a:lnSpc>
            <a:spcBef>
              <a:spcPct val="0"/>
            </a:spcBef>
            <a:spcAft>
              <a:spcPct val="35000"/>
            </a:spcAft>
            <a:buNone/>
          </a:pPr>
          <a:r>
            <a:rPr lang="en-GB" sz="1600" kern="1200"/>
            <a:t>Without this they lose the cooperation of the public </a:t>
          </a:r>
          <a:endParaRPr lang="en-US" sz="1600" kern="1200"/>
        </a:p>
      </dsp:txBody>
      <dsp:txXfrm>
        <a:off x="6019328" y="506"/>
        <a:ext cx="2287873" cy="1372724"/>
      </dsp:txXfrm>
    </dsp:sp>
    <dsp:sp modelId="{9A4120C5-5149-4F0D-A859-1BADC0B43464}">
      <dsp:nvSpPr>
        <dsp:cNvPr id="0" name=""/>
        <dsp:cNvSpPr/>
      </dsp:nvSpPr>
      <dsp:spPr>
        <a:xfrm>
          <a:off x="1535095" y="1371430"/>
          <a:ext cx="8442254" cy="495610"/>
        </a:xfrm>
        <a:custGeom>
          <a:avLst/>
          <a:gdLst/>
          <a:ahLst/>
          <a:cxnLst/>
          <a:rect l="0" t="0" r="0" b="0"/>
          <a:pathLst>
            <a:path>
              <a:moveTo>
                <a:pt x="8442254" y="0"/>
              </a:moveTo>
              <a:lnTo>
                <a:pt x="8442254" y="264905"/>
              </a:lnTo>
              <a:lnTo>
                <a:pt x="0" y="264905"/>
              </a:lnTo>
              <a:lnTo>
                <a:pt x="0" y="49561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544757" y="1616604"/>
        <a:ext cx="422931" cy="5262"/>
      </dsp:txXfrm>
    </dsp:sp>
    <dsp:sp modelId="{4C8A1FA4-E18D-4849-A2D4-1233BDB09848}">
      <dsp:nvSpPr>
        <dsp:cNvPr id="0" name=""/>
        <dsp:cNvSpPr/>
      </dsp:nvSpPr>
      <dsp:spPr>
        <a:xfrm>
          <a:off x="8833413" y="506"/>
          <a:ext cx="2287873" cy="1372724"/>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2108" tIns="117677" rIns="112108" bIns="117677" numCol="1" spcCol="1270" anchor="ctr" anchorCtr="0">
          <a:noAutofit/>
        </a:bodyPr>
        <a:lstStyle/>
        <a:p>
          <a:pPr marL="0" lvl="0" indent="0" algn="ctr" defTabSz="711200">
            <a:lnSpc>
              <a:spcPct val="90000"/>
            </a:lnSpc>
            <a:spcBef>
              <a:spcPct val="0"/>
            </a:spcBef>
            <a:spcAft>
              <a:spcPct val="35000"/>
            </a:spcAft>
            <a:buNone/>
          </a:pPr>
          <a:r>
            <a:rPr lang="en-GB" sz="1600" kern="1200"/>
            <a:t>They need to be impartial and maintain public trust </a:t>
          </a:r>
          <a:endParaRPr lang="en-US" sz="1600" kern="1200"/>
        </a:p>
      </dsp:txBody>
      <dsp:txXfrm>
        <a:off x="8833413" y="506"/>
        <a:ext cx="2287873" cy="1372724"/>
      </dsp:txXfrm>
    </dsp:sp>
    <dsp:sp modelId="{1584D091-249E-4729-9977-031C2FCD5E67}">
      <dsp:nvSpPr>
        <dsp:cNvPr id="0" name=""/>
        <dsp:cNvSpPr/>
      </dsp:nvSpPr>
      <dsp:spPr>
        <a:xfrm>
          <a:off x="2677232" y="2540083"/>
          <a:ext cx="495610" cy="91440"/>
        </a:xfrm>
        <a:custGeom>
          <a:avLst/>
          <a:gdLst/>
          <a:ahLst/>
          <a:cxnLst/>
          <a:rect l="0" t="0" r="0" b="0"/>
          <a:pathLst>
            <a:path>
              <a:moveTo>
                <a:pt x="0" y="45720"/>
              </a:moveTo>
              <a:lnTo>
                <a:pt x="495610" y="45720"/>
              </a:lnTo>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11882" y="2583172"/>
        <a:ext cx="26310" cy="5262"/>
      </dsp:txXfrm>
    </dsp:sp>
    <dsp:sp modelId="{682A43C8-790F-4F39-BCF7-CE36E63A701A}">
      <dsp:nvSpPr>
        <dsp:cNvPr id="0" name=""/>
        <dsp:cNvSpPr/>
      </dsp:nvSpPr>
      <dsp:spPr>
        <a:xfrm>
          <a:off x="391158" y="1899441"/>
          <a:ext cx="2287873" cy="1372724"/>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2108" tIns="117677" rIns="112108" bIns="117677" numCol="1" spcCol="1270" anchor="ctr" anchorCtr="0">
          <a:noAutofit/>
        </a:bodyPr>
        <a:lstStyle/>
        <a:p>
          <a:pPr marL="0" lvl="0" indent="0" algn="ctr" defTabSz="711200">
            <a:lnSpc>
              <a:spcPct val="90000"/>
            </a:lnSpc>
            <a:spcBef>
              <a:spcPct val="0"/>
            </a:spcBef>
            <a:spcAft>
              <a:spcPct val="35000"/>
            </a:spcAft>
            <a:buNone/>
          </a:pPr>
          <a:r>
            <a:rPr lang="en-GB" sz="1600" kern="1200"/>
            <a:t>Broken trust can lead to;</a:t>
          </a:r>
          <a:endParaRPr lang="en-US" sz="1600" kern="1200"/>
        </a:p>
      </dsp:txBody>
      <dsp:txXfrm>
        <a:off x="391158" y="1899441"/>
        <a:ext cx="2287873" cy="1372724"/>
      </dsp:txXfrm>
    </dsp:sp>
    <dsp:sp modelId="{6035D048-8E4C-44D6-80D7-6694D88F1593}">
      <dsp:nvSpPr>
        <dsp:cNvPr id="0" name=""/>
        <dsp:cNvSpPr/>
      </dsp:nvSpPr>
      <dsp:spPr>
        <a:xfrm>
          <a:off x="5491317" y="2540083"/>
          <a:ext cx="495610" cy="91440"/>
        </a:xfrm>
        <a:custGeom>
          <a:avLst/>
          <a:gdLst/>
          <a:ahLst/>
          <a:cxnLst/>
          <a:rect l="0" t="0" r="0" b="0"/>
          <a:pathLst>
            <a:path>
              <a:moveTo>
                <a:pt x="0" y="45720"/>
              </a:moveTo>
              <a:lnTo>
                <a:pt x="495610"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725967" y="2583172"/>
        <a:ext cx="26310" cy="5262"/>
      </dsp:txXfrm>
    </dsp:sp>
    <dsp:sp modelId="{6DDE0722-3AA1-40C9-9CA5-441B1E401338}">
      <dsp:nvSpPr>
        <dsp:cNvPr id="0" name=""/>
        <dsp:cNvSpPr/>
      </dsp:nvSpPr>
      <dsp:spPr>
        <a:xfrm>
          <a:off x="3205243" y="1899441"/>
          <a:ext cx="2287873" cy="1372724"/>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2108" tIns="117677" rIns="112108" bIns="117677" numCol="1" spcCol="1270" anchor="ctr" anchorCtr="0">
          <a:noAutofit/>
        </a:bodyPr>
        <a:lstStyle/>
        <a:p>
          <a:pPr marL="0" lvl="0" indent="0" algn="ctr" defTabSz="711200">
            <a:lnSpc>
              <a:spcPct val="90000"/>
            </a:lnSpc>
            <a:spcBef>
              <a:spcPct val="0"/>
            </a:spcBef>
            <a:spcAft>
              <a:spcPct val="35000"/>
            </a:spcAft>
            <a:buNone/>
          </a:pPr>
          <a:r>
            <a:rPr lang="en-GB" sz="1600" kern="1200"/>
            <a:t>Social unrest, and sense of injustice in the community</a:t>
          </a:r>
          <a:endParaRPr lang="en-US" sz="1600" kern="1200"/>
        </a:p>
      </dsp:txBody>
      <dsp:txXfrm>
        <a:off x="3205243" y="1899441"/>
        <a:ext cx="2287873" cy="1372724"/>
      </dsp:txXfrm>
    </dsp:sp>
    <dsp:sp modelId="{3E3C83C5-A558-4A6C-B4CA-B44082CD32FD}">
      <dsp:nvSpPr>
        <dsp:cNvPr id="0" name=""/>
        <dsp:cNvSpPr/>
      </dsp:nvSpPr>
      <dsp:spPr>
        <a:xfrm>
          <a:off x="8305402" y="2540083"/>
          <a:ext cx="495610" cy="91440"/>
        </a:xfrm>
        <a:custGeom>
          <a:avLst/>
          <a:gdLst/>
          <a:ahLst/>
          <a:cxnLst/>
          <a:rect l="0" t="0" r="0" b="0"/>
          <a:pathLst>
            <a:path>
              <a:moveTo>
                <a:pt x="0" y="45720"/>
              </a:moveTo>
              <a:lnTo>
                <a:pt x="495610"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540052" y="2583172"/>
        <a:ext cx="26310" cy="5262"/>
      </dsp:txXfrm>
    </dsp:sp>
    <dsp:sp modelId="{B8C17A21-827E-4DDA-B89B-CFEACDE673F6}">
      <dsp:nvSpPr>
        <dsp:cNvPr id="0" name=""/>
        <dsp:cNvSpPr/>
      </dsp:nvSpPr>
      <dsp:spPr>
        <a:xfrm>
          <a:off x="6019328" y="1899441"/>
          <a:ext cx="2287873" cy="1372724"/>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2108" tIns="117677" rIns="112108" bIns="117677" numCol="1" spcCol="1270" anchor="ctr" anchorCtr="0">
          <a:noAutofit/>
        </a:bodyPr>
        <a:lstStyle/>
        <a:p>
          <a:pPr marL="0" lvl="0" indent="0" algn="ctr" defTabSz="711200">
            <a:lnSpc>
              <a:spcPct val="90000"/>
            </a:lnSpc>
            <a:spcBef>
              <a:spcPct val="0"/>
            </a:spcBef>
            <a:spcAft>
              <a:spcPct val="35000"/>
            </a:spcAft>
            <a:buNone/>
          </a:pPr>
          <a:r>
            <a:rPr lang="en-GB" sz="1600" kern="1200"/>
            <a:t>Less crimes being reported or lack of cooperation in investigations</a:t>
          </a:r>
          <a:endParaRPr lang="en-US" sz="1600" kern="1200"/>
        </a:p>
      </dsp:txBody>
      <dsp:txXfrm>
        <a:off x="6019328" y="1899441"/>
        <a:ext cx="2287873" cy="1372724"/>
      </dsp:txXfrm>
    </dsp:sp>
    <dsp:sp modelId="{152C80FD-5921-4BEA-8B70-146767039F18}">
      <dsp:nvSpPr>
        <dsp:cNvPr id="0" name=""/>
        <dsp:cNvSpPr/>
      </dsp:nvSpPr>
      <dsp:spPr>
        <a:xfrm>
          <a:off x="1535095" y="3270365"/>
          <a:ext cx="8442254" cy="495610"/>
        </a:xfrm>
        <a:custGeom>
          <a:avLst/>
          <a:gdLst/>
          <a:ahLst/>
          <a:cxnLst/>
          <a:rect l="0" t="0" r="0" b="0"/>
          <a:pathLst>
            <a:path>
              <a:moveTo>
                <a:pt x="8442254" y="0"/>
              </a:moveTo>
              <a:lnTo>
                <a:pt x="8442254" y="264905"/>
              </a:lnTo>
              <a:lnTo>
                <a:pt x="0" y="264905"/>
              </a:lnTo>
              <a:lnTo>
                <a:pt x="0" y="495610"/>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544757" y="3515540"/>
        <a:ext cx="422931" cy="5262"/>
      </dsp:txXfrm>
    </dsp:sp>
    <dsp:sp modelId="{6136431A-0981-4662-AF12-F69D723568E5}">
      <dsp:nvSpPr>
        <dsp:cNvPr id="0" name=""/>
        <dsp:cNvSpPr/>
      </dsp:nvSpPr>
      <dsp:spPr>
        <a:xfrm>
          <a:off x="8833413" y="1899441"/>
          <a:ext cx="2287873" cy="1372724"/>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2108" tIns="117677" rIns="112108" bIns="117677" numCol="1" spcCol="1270" anchor="ctr" anchorCtr="0">
          <a:noAutofit/>
        </a:bodyPr>
        <a:lstStyle/>
        <a:p>
          <a:pPr marL="0" lvl="0" indent="0" algn="ctr" defTabSz="711200">
            <a:lnSpc>
              <a:spcPct val="90000"/>
            </a:lnSpc>
            <a:spcBef>
              <a:spcPct val="0"/>
            </a:spcBef>
            <a:spcAft>
              <a:spcPct val="35000"/>
            </a:spcAft>
            <a:buNone/>
          </a:pPr>
          <a:r>
            <a:rPr lang="en-GB" sz="1600" kern="1200"/>
            <a:t>Increased crime rates</a:t>
          </a:r>
          <a:endParaRPr lang="en-US" sz="1600" kern="1200"/>
        </a:p>
      </dsp:txBody>
      <dsp:txXfrm>
        <a:off x="8833413" y="1899441"/>
        <a:ext cx="2287873" cy="1372724"/>
      </dsp:txXfrm>
    </dsp:sp>
    <dsp:sp modelId="{9F7CF078-D0DF-4BFE-AD37-64633FC3A81F}">
      <dsp:nvSpPr>
        <dsp:cNvPr id="0" name=""/>
        <dsp:cNvSpPr/>
      </dsp:nvSpPr>
      <dsp:spPr>
        <a:xfrm>
          <a:off x="391158" y="3798376"/>
          <a:ext cx="2287873" cy="1372724"/>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2108" tIns="117677" rIns="112108" bIns="117677" numCol="1" spcCol="1270" anchor="ctr" anchorCtr="0">
          <a:noAutofit/>
        </a:bodyPr>
        <a:lstStyle/>
        <a:p>
          <a:pPr marL="0" lvl="0" indent="0" algn="ctr" defTabSz="711200">
            <a:lnSpc>
              <a:spcPct val="90000"/>
            </a:lnSpc>
            <a:spcBef>
              <a:spcPct val="0"/>
            </a:spcBef>
            <a:spcAft>
              <a:spcPct val="35000"/>
            </a:spcAft>
            <a:buNone/>
          </a:pPr>
          <a:r>
            <a:rPr lang="en-GB" sz="1600" kern="1200" dirty="0"/>
            <a:t>Lawlessness/ anarchy /self policing/no justice for victims/ vigilantly policing </a:t>
          </a:r>
          <a:endParaRPr lang="en-US" sz="1600" kern="1200" dirty="0"/>
        </a:p>
      </dsp:txBody>
      <dsp:txXfrm>
        <a:off x="391158" y="3798376"/>
        <a:ext cx="2287873" cy="137272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9A62CA-611A-449C-9D4D-37DC97327F88}">
      <dsp:nvSpPr>
        <dsp:cNvPr id="0" name=""/>
        <dsp:cNvSpPr/>
      </dsp:nvSpPr>
      <dsp:spPr>
        <a:xfrm>
          <a:off x="0" y="32989"/>
          <a:ext cx="6666833" cy="264069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dirty="0"/>
            <a:t>These have evidenced that policing by consent is considerably more difficult due to fallout of the cases</a:t>
          </a:r>
          <a:endParaRPr lang="en-US" sz="3700" kern="1200" dirty="0"/>
        </a:p>
      </dsp:txBody>
      <dsp:txXfrm>
        <a:off x="128908" y="161897"/>
        <a:ext cx="6409017" cy="2382874"/>
      </dsp:txXfrm>
    </dsp:sp>
    <dsp:sp modelId="{D8D12BBA-65BD-4FDB-A43E-4A40B93B0883}">
      <dsp:nvSpPr>
        <dsp:cNvPr id="0" name=""/>
        <dsp:cNvSpPr/>
      </dsp:nvSpPr>
      <dsp:spPr>
        <a:xfrm>
          <a:off x="0" y="2780239"/>
          <a:ext cx="6666833" cy="2640690"/>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-Why? </a:t>
          </a:r>
          <a:endParaRPr lang="en-US" sz="3700" kern="1200"/>
        </a:p>
      </dsp:txBody>
      <dsp:txXfrm>
        <a:off x="128908" y="2909147"/>
        <a:ext cx="6409017" cy="238287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BB4CEA-6936-4A36-8A85-2FF6E93D84F2}">
      <dsp:nvSpPr>
        <dsp:cNvPr id="0" name=""/>
        <dsp:cNvSpPr/>
      </dsp:nvSpPr>
      <dsp:spPr>
        <a:xfrm>
          <a:off x="0" y="299659"/>
          <a:ext cx="6666833" cy="737099"/>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Misogyny in the force</a:t>
          </a:r>
          <a:endParaRPr lang="en-US" sz="3000" kern="1200"/>
        </a:p>
      </dsp:txBody>
      <dsp:txXfrm>
        <a:off x="35982" y="335641"/>
        <a:ext cx="6594869" cy="665135"/>
      </dsp:txXfrm>
    </dsp:sp>
    <dsp:sp modelId="{AB1BBAEF-C83A-4DB3-8EF8-1DECAD37DE74}">
      <dsp:nvSpPr>
        <dsp:cNvPr id="0" name=""/>
        <dsp:cNvSpPr/>
      </dsp:nvSpPr>
      <dsp:spPr>
        <a:xfrm>
          <a:off x="0" y="1123160"/>
          <a:ext cx="6666833" cy="737099"/>
        </a:xfrm>
        <a:prstGeom prst="roundRect">
          <a:avLst/>
        </a:prstGeom>
        <a:gradFill rotWithShape="0">
          <a:gsLst>
            <a:gs pos="0">
              <a:schemeClr val="accent2">
                <a:hueOff val="1288723"/>
                <a:satOff val="-3699"/>
                <a:lumOff val="-5922"/>
                <a:alphaOff val="0"/>
                <a:satMod val="103000"/>
                <a:lumMod val="102000"/>
                <a:tint val="94000"/>
              </a:schemeClr>
            </a:gs>
            <a:gs pos="50000">
              <a:schemeClr val="accent2">
                <a:hueOff val="1288723"/>
                <a:satOff val="-3699"/>
                <a:lumOff val="-5922"/>
                <a:alphaOff val="0"/>
                <a:satMod val="110000"/>
                <a:lumMod val="100000"/>
                <a:shade val="100000"/>
              </a:schemeClr>
            </a:gs>
            <a:gs pos="100000">
              <a:schemeClr val="accent2">
                <a:hueOff val="1288723"/>
                <a:satOff val="-3699"/>
                <a:lumOff val="-592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Violence against women and girls</a:t>
          </a:r>
          <a:endParaRPr lang="en-US" sz="3000" kern="1200"/>
        </a:p>
      </dsp:txBody>
      <dsp:txXfrm>
        <a:off x="35982" y="1159142"/>
        <a:ext cx="6594869" cy="665135"/>
      </dsp:txXfrm>
    </dsp:sp>
    <dsp:sp modelId="{D2ADE3E6-BEFB-448D-9D1F-A6608BE21972}">
      <dsp:nvSpPr>
        <dsp:cNvPr id="0" name=""/>
        <dsp:cNvSpPr/>
      </dsp:nvSpPr>
      <dsp:spPr>
        <a:xfrm>
          <a:off x="0" y="1946659"/>
          <a:ext cx="6666833" cy="737099"/>
        </a:xfrm>
        <a:prstGeom prst="roundRect">
          <a:avLst/>
        </a:prstGeom>
        <a:gradFill rotWithShape="0">
          <a:gsLst>
            <a:gs pos="0">
              <a:schemeClr val="accent2">
                <a:hueOff val="2577445"/>
                <a:satOff val="-7397"/>
                <a:lumOff val="-11844"/>
                <a:alphaOff val="0"/>
                <a:satMod val="103000"/>
                <a:lumMod val="102000"/>
                <a:tint val="94000"/>
              </a:schemeClr>
            </a:gs>
            <a:gs pos="50000">
              <a:schemeClr val="accent2">
                <a:hueOff val="2577445"/>
                <a:satOff val="-7397"/>
                <a:lumOff val="-11844"/>
                <a:alphaOff val="0"/>
                <a:satMod val="110000"/>
                <a:lumMod val="100000"/>
                <a:shade val="100000"/>
              </a:schemeClr>
            </a:gs>
            <a:gs pos="100000">
              <a:schemeClr val="accent2">
                <a:hueOff val="2577445"/>
                <a:satOff val="-7397"/>
                <a:lumOff val="-1184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Racism</a:t>
          </a:r>
          <a:endParaRPr lang="en-US" sz="3000" kern="1200"/>
        </a:p>
      </dsp:txBody>
      <dsp:txXfrm>
        <a:off x="35982" y="1982641"/>
        <a:ext cx="6594869" cy="665135"/>
      </dsp:txXfrm>
    </dsp:sp>
    <dsp:sp modelId="{AFBC3244-CDC1-4172-AC1F-1C9A678A6203}">
      <dsp:nvSpPr>
        <dsp:cNvPr id="0" name=""/>
        <dsp:cNvSpPr/>
      </dsp:nvSpPr>
      <dsp:spPr>
        <a:xfrm>
          <a:off x="0" y="2770160"/>
          <a:ext cx="6666833" cy="737099"/>
        </a:xfrm>
        <a:prstGeom prst="roundRect">
          <a:avLst/>
        </a:prstGeom>
        <a:gradFill rotWithShape="0">
          <a:gsLst>
            <a:gs pos="0">
              <a:schemeClr val="accent2">
                <a:hueOff val="3866169"/>
                <a:satOff val="-11096"/>
                <a:lumOff val="-17765"/>
                <a:alphaOff val="0"/>
                <a:satMod val="103000"/>
                <a:lumMod val="102000"/>
                <a:tint val="94000"/>
              </a:schemeClr>
            </a:gs>
            <a:gs pos="50000">
              <a:schemeClr val="accent2">
                <a:hueOff val="3866169"/>
                <a:satOff val="-11096"/>
                <a:lumOff val="-17765"/>
                <a:alphaOff val="0"/>
                <a:satMod val="110000"/>
                <a:lumMod val="100000"/>
                <a:shade val="100000"/>
              </a:schemeClr>
            </a:gs>
            <a:gs pos="100000">
              <a:schemeClr val="accent2">
                <a:hueOff val="3866169"/>
                <a:satOff val="-11096"/>
                <a:lumOff val="-17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Lack of connection with communities</a:t>
          </a:r>
          <a:endParaRPr lang="en-US" sz="3000" kern="1200"/>
        </a:p>
      </dsp:txBody>
      <dsp:txXfrm>
        <a:off x="35982" y="2806142"/>
        <a:ext cx="6594869" cy="665135"/>
      </dsp:txXfrm>
    </dsp:sp>
    <dsp:sp modelId="{307B8554-9379-4676-8311-EA8828EA6CB2}">
      <dsp:nvSpPr>
        <dsp:cNvPr id="0" name=""/>
        <dsp:cNvSpPr/>
      </dsp:nvSpPr>
      <dsp:spPr>
        <a:xfrm>
          <a:off x="0" y="3593660"/>
          <a:ext cx="6666833" cy="737099"/>
        </a:xfrm>
        <a:prstGeom prst="roundRect">
          <a:avLst/>
        </a:prstGeom>
        <a:gradFill rotWithShape="0">
          <a:gsLst>
            <a:gs pos="0">
              <a:schemeClr val="accent2">
                <a:hueOff val="5154891"/>
                <a:satOff val="-14794"/>
                <a:lumOff val="-23687"/>
                <a:alphaOff val="0"/>
                <a:satMod val="103000"/>
                <a:lumMod val="102000"/>
                <a:tint val="94000"/>
              </a:schemeClr>
            </a:gs>
            <a:gs pos="50000">
              <a:schemeClr val="accent2">
                <a:hueOff val="5154891"/>
                <a:satOff val="-14794"/>
                <a:lumOff val="-23687"/>
                <a:alphaOff val="0"/>
                <a:satMod val="110000"/>
                <a:lumMod val="100000"/>
                <a:shade val="100000"/>
              </a:schemeClr>
            </a:gs>
            <a:gs pos="100000">
              <a:schemeClr val="accent2">
                <a:hueOff val="5154891"/>
                <a:satOff val="-14794"/>
                <a:lumOff val="-2368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Lack of representation in the force</a:t>
          </a:r>
          <a:endParaRPr lang="en-US" sz="3000" kern="1200"/>
        </a:p>
      </dsp:txBody>
      <dsp:txXfrm>
        <a:off x="35982" y="3629642"/>
        <a:ext cx="6594869" cy="665135"/>
      </dsp:txXfrm>
    </dsp:sp>
    <dsp:sp modelId="{E212312C-6B6B-48F2-AACA-7997E51A38D9}">
      <dsp:nvSpPr>
        <dsp:cNvPr id="0" name=""/>
        <dsp:cNvSpPr/>
      </dsp:nvSpPr>
      <dsp:spPr>
        <a:xfrm>
          <a:off x="0" y="4417160"/>
          <a:ext cx="6666833" cy="737099"/>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Negative media coverage</a:t>
          </a:r>
          <a:endParaRPr lang="en-US" sz="3000" kern="1200"/>
        </a:p>
      </dsp:txBody>
      <dsp:txXfrm>
        <a:off x="35982" y="4453142"/>
        <a:ext cx="6594869" cy="66513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34215F-7D2B-4833-82F4-431721236CE7}" type="datetimeFigureOut">
              <a:t>10/21/2025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E0F9F9-16D4-4B15-99E1-6B3B928958C8}" type="slidenum">
              <a:t>‹#›</a:t>
            </a:fld>
            <a:endParaRPr lang="en-GB"/>
          </a:p>
        </p:txBody>
      </p:sp>
    </p:spTree>
    <p:extLst>
      <p:ext uri="{BB962C8B-B14F-4D97-AF65-F5344CB8AC3E}">
        <p14:creationId xmlns:p14="http://schemas.microsoft.com/office/powerpoint/2010/main" val="29442196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panose="020F0502020204030204"/>
              <a:cs typeface="Calibri" panose="020F0502020204030204"/>
            </a:endParaRPr>
          </a:p>
          <a:p>
            <a:endParaRPr lang="en-US">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93E0F9F9-16D4-4B15-99E1-6B3B928958C8}" type="slidenum">
              <a:t>14</a:t>
            </a:fld>
            <a:endParaRPr lang="en-GB"/>
          </a:p>
        </p:txBody>
      </p:sp>
    </p:spTree>
    <p:extLst>
      <p:ext uri="{BB962C8B-B14F-4D97-AF65-F5344CB8AC3E}">
        <p14:creationId xmlns:p14="http://schemas.microsoft.com/office/powerpoint/2010/main" val="31460358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txBody>
          <a:bodyPr/>
          <a:lstStyle/>
          <a:p>
            <a:fld id="{93E0F9F9-16D4-4B15-99E1-6B3B928958C8}" type="slidenum">
              <a:t>15</a:t>
            </a:fld>
            <a:endParaRPr lang="en-GB"/>
          </a:p>
        </p:txBody>
      </p:sp>
    </p:spTree>
    <p:extLst>
      <p:ext uri="{BB962C8B-B14F-4D97-AF65-F5344CB8AC3E}">
        <p14:creationId xmlns:p14="http://schemas.microsoft.com/office/powerpoint/2010/main" val="13996223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13D13B-0B2F-2E18-DF99-86CA0306BFE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F406F64-EDF5-D145-8CE1-E525DCECA1D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4E2D2C1-11FC-6DBC-2975-AC3199ADF66B}"/>
              </a:ext>
            </a:extLst>
          </p:cNvPr>
          <p:cNvSpPr>
            <a:spLocks noGrp="1"/>
          </p:cNvSpPr>
          <p:nvPr>
            <p:ph type="dt" sz="half" idx="10"/>
          </p:nvPr>
        </p:nvSpPr>
        <p:spPr/>
        <p:txBody>
          <a:bodyPr/>
          <a:lstStyle/>
          <a:p>
            <a:fld id="{E80C50CD-E178-4744-9B35-B2F624D6C5E9}" type="datetimeFigureOut">
              <a:rPr lang="en-US" smtClean="0"/>
              <a:t>10/19/2025</a:t>
            </a:fld>
            <a:endParaRPr lang="en-US"/>
          </a:p>
        </p:txBody>
      </p:sp>
      <p:sp>
        <p:nvSpPr>
          <p:cNvPr id="5" name="Footer Placeholder 4">
            <a:extLst>
              <a:ext uri="{FF2B5EF4-FFF2-40B4-BE49-F238E27FC236}">
                <a16:creationId xmlns:a16="http://schemas.microsoft.com/office/drawing/2014/main" id="{4966A228-E043-C834-3D3B-8A29E753581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C76A952-324F-FBDF-2932-9413B2B471E8}"/>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1402919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D2E63-4D21-5BD4-0E50-FD58E73B9DB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24CDE5F-3D35-2157-DFB3-32E8987572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330F273-78C6-FDAD-9720-66BD735BDE46}"/>
              </a:ext>
            </a:extLst>
          </p:cNvPr>
          <p:cNvSpPr>
            <a:spLocks noGrp="1"/>
          </p:cNvSpPr>
          <p:nvPr>
            <p:ph type="dt" sz="half" idx="10"/>
          </p:nvPr>
        </p:nvSpPr>
        <p:spPr/>
        <p:txBody>
          <a:bodyPr/>
          <a:lstStyle/>
          <a:p>
            <a:fld id="{E80C50CD-E178-4744-9B35-B2F624D6C5E9}" type="datetimeFigureOut">
              <a:rPr lang="en-US" smtClean="0"/>
              <a:t>10/19/2025</a:t>
            </a:fld>
            <a:endParaRPr lang="en-US"/>
          </a:p>
        </p:txBody>
      </p:sp>
      <p:sp>
        <p:nvSpPr>
          <p:cNvPr id="5" name="Footer Placeholder 4">
            <a:extLst>
              <a:ext uri="{FF2B5EF4-FFF2-40B4-BE49-F238E27FC236}">
                <a16:creationId xmlns:a16="http://schemas.microsoft.com/office/drawing/2014/main" id="{3450639E-2E1A-B340-070E-68B5B4AD70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43DB5A0-2D39-919C-806E-793374ED50D9}"/>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1908125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2EF3E-E25A-6A6D-0697-FB515F1A0F3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34606D1-C546-2BD7-3C69-4434312F8F6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148D7CF-FFBA-899D-18F9-948987AE2DF7}"/>
              </a:ext>
            </a:extLst>
          </p:cNvPr>
          <p:cNvSpPr>
            <a:spLocks noGrp="1"/>
          </p:cNvSpPr>
          <p:nvPr>
            <p:ph type="dt" sz="half" idx="10"/>
          </p:nvPr>
        </p:nvSpPr>
        <p:spPr/>
        <p:txBody>
          <a:bodyPr/>
          <a:lstStyle/>
          <a:p>
            <a:fld id="{E80C50CD-E178-4744-9B35-B2F624D6C5E9}" type="datetimeFigureOut">
              <a:rPr lang="en-US" smtClean="0"/>
              <a:t>10/19/2025</a:t>
            </a:fld>
            <a:endParaRPr lang="en-US"/>
          </a:p>
        </p:txBody>
      </p:sp>
      <p:sp>
        <p:nvSpPr>
          <p:cNvPr id="5" name="Footer Placeholder 4">
            <a:extLst>
              <a:ext uri="{FF2B5EF4-FFF2-40B4-BE49-F238E27FC236}">
                <a16:creationId xmlns:a16="http://schemas.microsoft.com/office/drawing/2014/main" id="{FDD9C4B5-FE1A-7B9B-8020-C4D48ABD54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9923063-02B5-0D91-CA5C-4A5784A00A2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4891533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B6FD80-DF92-0291-0553-2CD31A0054F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7F41102-7348-1EA8-031C-30C86852B8E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28733CC-7817-F639-9CDE-3BC5A734364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72954E7-1043-AC26-2997-8AF388283932}"/>
              </a:ext>
            </a:extLst>
          </p:cNvPr>
          <p:cNvSpPr>
            <a:spLocks noGrp="1"/>
          </p:cNvSpPr>
          <p:nvPr>
            <p:ph type="dt" sz="half" idx="10"/>
          </p:nvPr>
        </p:nvSpPr>
        <p:spPr/>
        <p:txBody>
          <a:bodyPr/>
          <a:lstStyle/>
          <a:p>
            <a:fld id="{E80C50CD-E178-4744-9B35-B2F624D6C5E9}" type="datetimeFigureOut">
              <a:rPr lang="en-US" smtClean="0"/>
              <a:t>10/19/2025</a:t>
            </a:fld>
            <a:endParaRPr lang="en-US"/>
          </a:p>
        </p:txBody>
      </p:sp>
      <p:sp>
        <p:nvSpPr>
          <p:cNvPr id="6" name="Footer Placeholder 5">
            <a:extLst>
              <a:ext uri="{FF2B5EF4-FFF2-40B4-BE49-F238E27FC236}">
                <a16:creationId xmlns:a16="http://schemas.microsoft.com/office/drawing/2014/main" id="{2C6ECB4E-B139-37C8-3761-F9068C1EA52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F0E89EA-5377-F171-1CC3-1625AC2514A2}"/>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1096428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D56FF-C387-32C1-0A67-F6F79D6F00A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5D89672-A991-954A-4A71-DC8830FEFAD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D3CCDF3-EEC6-5819-D255-7D95971DBAF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D897153-C020-84B1-5E0D-754A2889AC9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BCEA91E-881F-0766-A4BC-F4DCCAB9EED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ECA3A60-3B3A-D2DB-AAE6-2A857E6067E5}"/>
              </a:ext>
            </a:extLst>
          </p:cNvPr>
          <p:cNvSpPr>
            <a:spLocks noGrp="1"/>
          </p:cNvSpPr>
          <p:nvPr>
            <p:ph type="dt" sz="half" idx="10"/>
          </p:nvPr>
        </p:nvSpPr>
        <p:spPr/>
        <p:txBody>
          <a:bodyPr/>
          <a:lstStyle/>
          <a:p>
            <a:fld id="{E80C50CD-E178-4744-9B35-B2F624D6C5E9}" type="datetimeFigureOut">
              <a:rPr lang="en-US" smtClean="0"/>
              <a:t>10/19/2025</a:t>
            </a:fld>
            <a:endParaRPr lang="en-US"/>
          </a:p>
        </p:txBody>
      </p:sp>
      <p:sp>
        <p:nvSpPr>
          <p:cNvPr id="8" name="Footer Placeholder 7">
            <a:extLst>
              <a:ext uri="{FF2B5EF4-FFF2-40B4-BE49-F238E27FC236}">
                <a16:creationId xmlns:a16="http://schemas.microsoft.com/office/drawing/2014/main" id="{91513D29-5039-777A-C391-C2F4F11D5A9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5AC67F5-659C-CB97-3AB9-A3C60A4A2A78}"/>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8648793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90FBEF-1DB6-7EDD-E95E-E308C2D74E8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2C44254-5D73-0918-0974-33C9A7837103}"/>
              </a:ext>
            </a:extLst>
          </p:cNvPr>
          <p:cNvSpPr>
            <a:spLocks noGrp="1"/>
          </p:cNvSpPr>
          <p:nvPr>
            <p:ph type="dt" sz="half" idx="10"/>
          </p:nvPr>
        </p:nvSpPr>
        <p:spPr/>
        <p:txBody>
          <a:bodyPr/>
          <a:lstStyle/>
          <a:p>
            <a:fld id="{E80C50CD-E178-4744-9B35-B2F624D6C5E9}" type="datetimeFigureOut">
              <a:rPr lang="en-US" smtClean="0"/>
              <a:t>10/19/2025</a:t>
            </a:fld>
            <a:endParaRPr lang="en-US"/>
          </a:p>
        </p:txBody>
      </p:sp>
      <p:sp>
        <p:nvSpPr>
          <p:cNvPr id="4" name="Footer Placeholder 3">
            <a:extLst>
              <a:ext uri="{FF2B5EF4-FFF2-40B4-BE49-F238E27FC236}">
                <a16:creationId xmlns:a16="http://schemas.microsoft.com/office/drawing/2014/main" id="{85BE6795-0153-2414-8FB5-DFEFD5E8E47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575F2C1-17C6-63AC-0F83-9FF1BFE45489}"/>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2949334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1EAC88A-4FD6-910B-63A4-1E0629B3D8BA}"/>
              </a:ext>
            </a:extLst>
          </p:cNvPr>
          <p:cNvSpPr>
            <a:spLocks noGrp="1"/>
          </p:cNvSpPr>
          <p:nvPr>
            <p:ph type="dt" sz="half" idx="10"/>
          </p:nvPr>
        </p:nvSpPr>
        <p:spPr/>
        <p:txBody>
          <a:bodyPr/>
          <a:lstStyle/>
          <a:p>
            <a:fld id="{E80C50CD-E178-4744-9B35-B2F624D6C5E9}" type="datetimeFigureOut">
              <a:rPr lang="en-US" smtClean="0"/>
              <a:t>10/19/2025</a:t>
            </a:fld>
            <a:endParaRPr lang="en-US"/>
          </a:p>
        </p:txBody>
      </p:sp>
      <p:sp>
        <p:nvSpPr>
          <p:cNvPr id="3" name="Footer Placeholder 2">
            <a:extLst>
              <a:ext uri="{FF2B5EF4-FFF2-40B4-BE49-F238E27FC236}">
                <a16:creationId xmlns:a16="http://schemas.microsoft.com/office/drawing/2014/main" id="{4CD38708-6CF1-79CB-1D57-AD178635B2D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5E92D5A-BD8B-7ADC-8E35-31BC988AE7F6}"/>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1940857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18CE8-C18A-0D9A-7BB5-E55F331C75B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C39BE98-6B65-97DC-3293-AB36882AADF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23A22AA-B919-5DFE-6926-173A373C9D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53C784A-9A4D-F780-B1B7-003AC3E77118}"/>
              </a:ext>
            </a:extLst>
          </p:cNvPr>
          <p:cNvSpPr>
            <a:spLocks noGrp="1"/>
          </p:cNvSpPr>
          <p:nvPr>
            <p:ph type="dt" sz="half" idx="10"/>
          </p:nvPr>
        </p:nvSpPr>
        <p:spPr/>
        <p:txBody>
          <a:bodyPr/>
          <a:lstStyle/>
          <a:p>
            <a:fld id="{E80C50CD-E178-4744-9B35-B2F624D6C5E9}" type="datetimeFigureOut">
              <a:rPr lang="en-US" smtClean="0"/>
              <a:t>10/19/2025</a:t>
            </a:fld>
            <a:endParaRPr lang="en-US"/>
          </a:p>
        </p:txBody>
      </p:sp>
      <p:sp>
        <p:nvSpPr>
          <p:cNvPr id="6" name="Footer Placeholder 5">
            <a:extLst>
              <a:ext uri="{FF2B5EF4-FFF2-40B4-BE49-F238E27FC236}">
                <a16:creationId xmlns:a16="http://schemas.microsoft.com/office/drawing/2014/main" id="{78E53504-D9D6-D369-9CDC-3E255AA073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1E7F1C-9833-ED74-7853-0C7EC7EBE7CE}"/>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6423236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210EA-2802-ADF0-B2E6-C1C0070D39B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CC328F9-D58B-B922-94E0-F97DEC4E9FB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9D2F54F-6343-AA59-1BBF-BABA946B51D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6A5B32-1836-4801-7553-5BCED0C723D8}"/>
              </a:ext>
            </a:extLst>
          </p:cNvPr>
          <p:cNvSpPr>
            <a:spLocks noGrp="1"/>
          </p:cNvSpPr>
          <p:nvPr>
            <p:ph type="dt" sz="half" idx="10"/>
          </p:nvPr>
        </p:nvSpPr>
        <p:spPr/>
        <p:txBody>
          <a:bodyPr/>
          <a:lstStyle/>
          <a:p>
            <a:fld id="{E80C50CD-E178-4744-9B35-B2F624D6C5E9}" type="datetimeFigureOut">
              <a:rPr lang="en-US" smtClean="0"/>
              <a:t>10/19/2025</a:t>
            </a:fld>
            <a:endParaRPr lang="en-US"/>
          </a:p>
        </p:txBody>
      </p:sp>
      <p:sp>
        <p:nvSpPr>
          <p:cNvPr id="6" name="Footer Placeholder 5">
            <a:extLst>
              <a:ext uri="{FF2B5EF4-FFF2-40B4-BE49-F238E27FC236}">
                <a16:creationId xmlns:a16="http://schemas.microsoft.com/office/drawing/2014/main" id="{1966EBEA-9D3A-A657-614B-401B4A4D8B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D989B9A-25BA-FB4B-093F-7AF81B19E3D7}"/>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2024254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1D3F8B-1237-012A-16E8-A8712EB66C7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166ADD8-DC43-25C5-1630-A758D0F54A6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261EA53-938D-2149-FE16-08B9A4DF4196}"/>
              </a:ext>
            </a:extLst>
          </p:cNvPr>
          <p:cNvSpPr>
            <a:spLocks noGrp="1"/>
          </p:cNvSpPr>
          <p:nvPr>
            <p:ph type="dt" sz="half" idx="10"/>
          </p:nvPr>
        </p:nvSpPr>
        <p:spPr/>
        <p:txBody>
          <a:bodyPr/>
          <a:lstStyle/>
          <a:p>
            <a:fld id="{E80C50CD-E178-4744-9B35-B2F624D6C5E9}" type="datetimeFigureOut">
              <a:rPr lang="en-US" smtClean="0"/>
              <a:t>10/19/2025</a:t>
            </a:fld>
            <a:endParaRPr lang="en-US"/>
          </a:p>
        </p:txBody>
      </p:sp>
      <p:sp>
        <p:nvSpPr>
          <p:cNvPr id="5" name="Footer Placeholder 4">
            <a:extLst>
              <a:ext uri="{FF2B5EF4-FFF2-40B4-BE49-F238E27FC236}">
                <a16:creationId xmlns:a16="http://schemas.microsoft.com/office/drawing/2014/main" id="{93418CAE-5EB6-CA78-023E-7F3968BF7E1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A4FEA5-70BB-6C95-9974-59B77ADECF1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3302931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0C225B1-D24F-9602-4571-C9224A49F04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999C1C3-AF2D-FDD8-A084-2A87FC95F3A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A97B06-58FB-1469-09D0-6608518FB128}"/>
              </a:ext>
            </a:extLst>
          </p:cNvPr>
          <p:cNvSpPr>
            <a:spLocks noGrp="1"/>
          </p:cNvSpPr>
          <p:nvPr>
            <p:ph type="dt" sz="half" idx="10"/>
          </p:nvPr>
        </p:nvSpPr>
        <p:spPr/>
        <p:txBody>
          <a:bodyPr/>
          <a:lstStyle/>
          <a:p>
            <a:fld id="{E80C50CD-E178-4744-9B35-B2F624D6C5E9}" type="datetimeFigureOut">
              <a:rPr lang="en-US" smtClean="0"/>
              <a:t>10/19/2025</a:t>
            </a:fld>
            <a:endParaRPr lang="en-US"/>
          </a:p>
        </p:txBody>
      </p:sp>
      <p:sp>
        <p:nvSpPr>
          <p:cNvPr id="5" name="Footer Placeholder 4">
            <a:extLst>
              <a:ext uri="{FF2B5EF4-FFF2-40B4-BE49-F238E27FC236}">
                <a16:creationId xmlns:a16="http://schemas.microsoft.com/office/drawing/2014/main" id="{6AFCF5EC-F149-BEA0-1D57-1C2DF6467E6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82C93E3-5465-99F2-7AC2-2493A5EBD5A6}"/>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7988248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33975-63FD-8A24-C1AB-044CF00118B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50E88DD-0983-6BFA-914A-9E84054F42E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4EA39E8-E53D-116D-FEF9-D607A6A15D2A}"/>
              </a:ext>
            </a:extLst>
          </p:cNvPr>
          <p:cNvSpPr>
            <a:spLocks noGrp="1"/>
          </p:cNvSpPr>
          <p:nvPr>
            <p:ph type="dt" sz="half" idx="10"/>
          </p:nvPr>
        </p:nvSpPr>
        <p:spPr/>
        <p:txBody>
          <a:bodyPr/>
          <a:lstStyle/>
          <a:p>
            <a:fld id="{D93BD1E4-1D43-4D9C-9942-AF0E6D0DC317}" type="datetimeFigureOut">
              <a:rPr lang="en-GB" smtClean="0"/>
              <a:t>20/10/2025</a:t>
            </a:fld>
            <a:endParaRPr lang="en-GB"/>
          </a:p>
        </p:txBody>
      </p:sp>
      <p:sp>
        <p:nvSpPr>
          <p:cNvPr id="5" name="Footer Placeholder 4">
            <a:extLst>
              <a:ext uri="{FF2B5EF4-FFF2-40B4-BE49-F238E27FC236}">
                <a16:creationId xmlns:a16="http://schemas.microsoft.com/office/drawing/2014/main" id="{C10D9E6C-EF16-18FA-5B49-D418A6C793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83A48F-05B2-8067-4017-E936D7869401}"/>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26934173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9067AF-723F-C5BD-421E-BCD3837143A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80F026C-4863-3071-8E7D-16773F59231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808528-F06F-D67C-F4AC-2DF328693D35}"/>
              </a:ext>
            </a:extLst>
          </p:cNvPr>
          <p:cNvSpPr>
            <a:spLocks noGrp="1"/>
          </p:cNvSpPr>
          <p:nvPr>
            <p:ph type="dt" sz="half" idx="10"/>
          </p:nvPr>
        </p:nvSpPr>
        <p:spPr/>
        <p:txBody>
          <a:bodyPr/>
          <a:lstStyle/>
          <a:p>
            <a:fld id="{D93BD1E4-1D43-4D9C-9942-AF0E6D0DC317}" type="datetimeFigureOut">
              <a:rPr lang="en-GB" smtClean="0"/>
              <a:t>20/10/2025</a:t>
            </a:fld>
            <a:endParaRPr lang="en-GB"/>
          </a:p>
        </p:txBody>
      </p:sp>
      <p:sp>
        <p:nvSpPr>
          <p:cNvPr id="5" name="Footer Placeholder 4">
            <a:extLst>
              <a:ext uri="{FF2B5EF4-FFF2-40B4-BE49-F238E27FC236}">
                <a16:creationId xmlns:a16="http://schemas.microsoft.com/office/drawing/2014/main" id="{943E4D40-CDA2-FD02-D084-FD6297C7D1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260BF0-6239-D2AD-B798-6536C9834CB2}"/>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42546823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EC54B-CA9F-57D2-1A90-C9C93EFB98C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CBC8222-B494-C6A7-8B84-25D11351E31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02EF6D8-04D9-957E-01C3-DBC0AC4423B7}"/>
              </a:ext>
            </a:extLst>
          </p:cNvPr>
          <p:cNvSpPr>
            <a:spLocks noGrp="1"/>
          </p:cNvSpPr>
          <p:nvPr>
            <p:ph type="dt" sz="half" idx="10"/>
          </p:nvPr>
        </p:nvSpPr>
        <p:spPr/>
        <p:txBody>
          <a:bodyPr/>
          <a:lstStyle/>
          <a:p>
            <a:fld id="{D93BD1E4-1D43-4D9C-9942-AF0E6D0DC317}" type="datetimeFigureOut">
              <a:rPr lang="en-GB" smtClean="0"/>
              <a:t>20/10/2025</a:t>
            </a:fld>
            <a:endParaRPr lang="en-GB"/>
          </a:p>
        </p:txBody>
      </p:sp>
      <p:sp>
        <p:nvSpPr>
          <p:cNvPr id="5" name="Footer Placeholder 4">
            <a:extLst>
              <a:ext uri="{FF2B5EF4-FFF2-40B4-BE49-F238E27FC236}">
                <a16:creationId xmlns:a16="http://schemas.microsoft.com/office/drawing/2014/main" id="{A95D4921-1180-C36D-8A0D-61ECCD4432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3B0C33-6043-55E8-41BB-E7E29CF0761D}"/>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3184835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FBB12-E353-97AD-8933-BE13B5F4564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804275E-259F-6995-F81C-B3AD1EB7376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55D6F84-4543-AF9C-30B4-0AF02A91141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209F98E-6B2D-48D2-D6D4-0226BD7B1E8E}"/>
              </a:ext>
            </a:extLst>
          </p:cNvPr>
          <p:cNvSpPr>
            <a:spLocks noGrp="1"/>
          </p:cNvSpPr>
          <p:nvPr>
            <p:ph type="dt" sz="half" idx="10"/>
          </p:nvPr>
        </p:nvSpPr>
        <p:spPr/>
        <p:txBody>
          <a:bodyPr/>
          <a:lstStyle/>
          <a:p>
            <a:fld id="{D93BD1E4-1D43-4D9C-9942-AF0E6D0DC317}" type="datetimeFigureOut">
              <a:rPr lang="en-GB" smtClean="0"/>
              <a:t>20/10/2025</a:t>
            </a:fld>
            <a:endParaRPr lang="en-GB"/>
          </a:p>
        </p:txBody>
      </p:sp>
      <p:sp>
        <p:nvSpPr>
          <p:cNvPr id="6" name="Footer Placeholder 5">
            <a:extLst>
              <a:ext uri="{FF2B5EF4-FFF2-40B4-BE49-F238E27FC236}">
                <a16:creationId xmlns:a16="http://schemas.microsoft.com/office/drawing/2014/main" id="{02EE34D7-D364-0660-BA13-C7F8F5F555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211D01-6F2D-8FC8-80E7-8BA09ADCED2A}"/>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21755062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69CBF-8A39-7EA4-7C78-BF8FE96FABD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A4F67F8-A88A-B39B-0B13-0D3C2D16266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DC019DF-5C5F-3D16-6A38-15BCE83C3C4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C82DCD0-FAF4-1C1C-977D-FEC52FB14F4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51C29AE-A0BA-F2B9-A8A8-6BC0A3C9B54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00D60D7-7152-FCAD-CC66-3775A52F2B9A}"/>
              </a:ext>
            </a:extLst>
          </p:cNvPr>
          <p:cNvSpPr>
            <a:spLocks noGrp="1"/>
          </p:cNvSpPr>
          <p:nvPr>
            <p:ph type="dt" sz="half" idx="10"/>
          </p:nvPr>
        </p:nvSpPr>
        <p:spPr/>
        <p:txBody>
          <a:bodyPr/>
          <a:lstStyle/>
          <a:p>
            <a:fld id="{D93BD1E4-1D43-4D9C-9942-AF0E6D0DC317}" type="datetimeFigureOut">
              <a:rPr lang="en-GB" smtClean="0"/>
              <a:t>20/10/2025</a:t>
            </a:fld>
            <a:endParaRPr lang="en-GB"/>
          </a:p>
        </p:txBody>
      </p:sp>
      <p:sp>
        <p:nvSpPr>
          <p:cNvPr id="8" name="Footer Placeholder 7">
            <a:extLst>
              <a:ext uri="{FF2B5EF4-FFF2-40B4-BE49-F238E27FC236}">
                <a16:creationId xmlns:a16="http://schemas.microsoft.com/office/drawing/2014/main" id="{C74388B1-2757-216E-6EA8-EAF923CC544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24ADA40-79CD-DDF5-3A0E-60F3CE4A0F70}"/>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29576267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3FB45-C2BF-857E-5DA4-5EE9023F83F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7DB3B9F-10CC-2E1B-1938-3B3DC42776F9}"/>
              </a:ext>
            </a:extLst>
          </p:cNvPr>
          <p:cNvSpPr>
            <a:spLocks noGrp="1"/>
          </p:cNvSpPr>
          <p:nvPr>
            <p:ph type="dt" sz="half" idx="10"/>
          </p:nvPr>
        </p:nvSpPr>
        <p:spPr/>
        <p:txBody>
          <a:bodyPr/>
          <a:lstStyle/>
          <a:p>
            <a:fld id="{D93BD1E4-1D43-4D9C-9942-AF0E6D0DC317}" type="datetimeFigureOut">
              <a:rPr lang="en-GB" smtClean="0"/>
              <a:t>20/10/2025</a:t>
            </a:fld>
            <a:endParaRPr lang="en-GB"/>
          </a:p>
        </p:txBody>
      </p:sp>
      <p:sp>
        <p:nvSpPr>
          <p:cNvPr id="4" name="Footer Placeholder 3">
            <a:extLst>
              <a:ext uri="{FF2B5EF4-FFF2-40B4-BE49-F238E27FC236}">
                <a16:creationId xmlns:a16="http://schemas.microsoft.com/office/drawing/2014/main" id="{1E9B192D-66DD-23D5-8ED2-ACC4D0C3A6D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1668AAF-9B76-2AB6-01A0-880EF4B9E872}"/>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112717691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438198F-F478-C2D6-DEC3-0BB90A3B7B55}"/>
              </a:ext>
            </a:extLst>
          </p:cNvPr>
          <p:cNvSpPr>
            <a:spLocks noGrp="1"/>
          </p:cNvSpPr>
          <p:nvPr>
            <p:ph type="dt" sz="half" idx="10"/>
          </p:nvPr>
        </p:nvSpPr>
        <p:spPr/>
        <p:txBody>
          <a:bodyPr/>
          <a:lstStyle/>
          <a:p>
            <a:fld id="{D93BD1E4-1D43-4D9C-9942-AF0E6D0DC317}" type="datetimeFigureOut">
              <a:rPr lang="en-GB" smtClean="0"/>
              <a:t>20/10/2025</a:t>
            </a:fld>
            <a:endParaRPr lang="en-GB"/>
          </a:p>
        </p:txBody>
      </p:sp>
      <p:sp>
        <p:nvSpPr>
          <p:cNvPr id="3" name="Footer Placeholder 2">
            <a:extLst>
              <a:ext uri="{FF2B5EF4-FFF2-40B4-BE49-F238E27FC236}">
                <a16:creationId xmlns:a16="http://schemas.microsoft.com/office/drawing/2014/main" id="{D1A3E285-D979-5374-0BD4-10A1A62D8D0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A7DBF9B-9312-7A5C-EF65-EDB996B32159}"/>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168266317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DFA65-0078-6160-EFB1-9AA7BEB3406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BCC9478-D7D4-4484-2B7D-29AD3D19574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FE39419-F620-833A-4832-5B1A9AAB14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E06BADF-153E-10B1-0B48-013A91324B85}"/>
              </a:ext>
            </a:extLst>
          </p:cNvPr>
          <p:cNvSpPr>
            <a:spLocks noGrp="1"/>
          </p:cNvSpPr>
          <p:nvPr>
            <p:ph type="dt" sz="half" idx="10"/>
          </p:nvPr>
        </p:nvSpPr>
        <p:spPr/>
        <p:txBody>
          <a:bodyPr/>
          <a:lstStyle/>
          <a:p>
            <a:fld id="{D93BD1E4-1D43-4D9C-9942-AF0E6D0DC317}" type="datetimeFigureOut">
              <a:rPr lang="en-GB" smtClean="0"/>
              <a:t>20/10/2025</a:t>
            </a:fld>
            <a:endParaRPr lang="en-GB"/>
          </a:p>
        </p:txBody>
      </p:sp>
      <p:sp>
        <p:nvSpPr>
          <p:cNvPr id="6" name="Footer Placeholder 5">
            <a:extLst>
              <a:ext uri="{FF2B5EF4-FFF2-40B4-BE49-F238E27FC236}">
                <a16:creationId xmlns:a16="http://schemas.microsoft.com/office/drawing/2014/main" id="{B3E5D40F-5A05-1D08-7AEF-52EECE21673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2836F8F-5FEF-AD50-98CC-935A2F3B8879}"/>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41195187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0B6BD-57A4-B3A9-41C6-FA8D3C3EF77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163AEB6-73A1-CB1C-DBEA-5BDEDF3FCDA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14231F3-487F-871D-458A-4D2C9DBC16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4A43974-3724-970D-446D-D2557A7B166A}"/>
              </a:ext>
            </a:extLst>
          </p:cNvPr>
          <p:cNvSpPr>
            <a:spLocks noGrp="1"/>
          </p:cNvSpPr>
          <p:nvPr>
            <p:ph type="dt" sz="half" idx="10"/>
          </p:nvPr>
        </p:nvSpPr>
        <p:spPr/>
        <p:txBody>
          <a:bodyPr/>
          <a:lstStyle/>
          <a:p>
            <a:fld id="{D93BD1E4-1D43-4D9C-9942-AF0E6D0DC317}" type="datetimeFigureOut">
              <a:rPr lang="en-GB" smtClean="0"/>
              <a:t>20/10/2025</a:t>
            </a:fld>
            <a:endParaRPr lang="en-GB"/>
          </a:p>
        </p:txBody>
      </p:sp>
      <p:sp>
        <p:nvSpPr>
          <p:cNvPr id="6" name="Footer Placeholder 5">
            <a:extLst>
              <a:ext uri="{FF2B5EF4-FFF2-40B4-BE49-F238E27FC236}">
                <a16:creationId xmlns:a16="http://schemas.microsoft.com/office/drawing/2014/main" id="{4D3D5604-EA16-B043-E960-E1CA7355B4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D293BC-BE32-4EB8-A46B-B0941A08B7C4}"/>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82237856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2B88E-5358-7472-430F-0FFE4412FC8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9FA2EE5-3CBA-00C5-0F2C-E81606BE900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37F390-D96B-E729-5185-614512981DA6}"/>
              </a:ext>
            </a:extLst>
          </p:cNvPr>
          <p:cNvSpPr>
            <a:spLocks noGrp="1"/>
          </p:cNvSpPr>
          <p:nvPr>
            <p:ph type="dt" sz="half" idx="10"/>
          </p:nvPr>
        </p:nvSpPr>
        <p:spPr/>
        <p:txBody>
          <a:bodyPr/>
          <a:lstStyle/>
          <a:p>
            <a:fld id="{D93BD1E4-1D43-4D9C-9942-AF0E6D0DC317}" type="datetimeFigureOut">
              <a:rPr lang="en-GB" smtClean="0"/>
              <a:t>20/10/2025</a:t>
            </a:fld>
            <a:endParaRPr lang="en-GB"/>
          </a:p>
        </p:txBody>
      </p:sp>
      <p:sp>
        <p:nvSpPr>
          <p:cNvPr id="5" name="Footer Placeholder 4">
            <a:extLst>
              <a:ext uri="{FF2B5EF4-FFF2-40B4-BE49-F238E27FC236}">
                <a16:creationId xmlns:a16="http://schemas.microsoft.com/office/drawing/2014/main" id="{A4614B1D-0923-7911-6083-D96F98E748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8E05D7-EBC1-E649-24FF-A914F5EECB3D}"/>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206331474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F370D9A-A5BE-4692-685E-31590B06B8D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A65321B-895F-6771-2406-D4A4113E777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0290B40-ECC2-7C5D-70CB-DA916D27059D}"/>
              </a:ext>
            </a:extLst>
          </p:cNvPr>
          <p:cNvSpPr>
            <a:spLocks noGrp="1"/>
          </p:cNvSpPr>
          <p:nvPr>
            <p:ph type="dt" sz="half" idx="10"/>
          </p:nvPr>
        </p:nvSpPr>
        <p:spPr/>
        <p:txBody>
          <a:bodyPr/>
          <a:lstStyle/>
          <a:p>
            <a:fld id="{D93BD1E4-1D43-4D9C-9942-AF0E6D0DC317}" type="datetimeFigureOut">
              <a:rPr lang="en-GB" smtClean="0"/>
              <a:t>20/10/2025</a:t>
            </a:fld>
            <a:endParaRPr lang="en-GB"/>
          </a:p>
        </p:txBody>
      </p:sp>
      <p:sp>
        <p:nvSpPr>
          <p:cNvPr id="5" name="Footer Placeholder 4">
            <a:extLst>
              <a:ext uri="{FF2B5EF4-FFF2-40B4-BE49-F238E27FC236}">
                <a16:creationId xmlns:a16="http://schemas.microsoft.com/office/drawing/2014/main" id="{0CCEA995-26B7-42F3-7789-C1AC62330B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E1531C-050D-32FF-19E0-F7325D6C8FF4}"/>
              </a:ext>
            </a:extLst>
          </p:cNvPr>
          <p:cNvSpPr>
            <a:spLocks noGrp="1"/>
          </p:cNvSpPr>
          <p:nvPr>
            <p:ph type="sldNum" sz="quarter" idx="12"/>
          </p:nvPr>
        </p:nvSpPr>
        <p:spPr/>
        <p:txBody>
          <a:bodyPr/>
          <a:lstStyle/>
          <a:p>
            <a:fld id="{991BCD23-EABF-40A7-AD47-CD574C9BF48A}" type="slidenum">
              <a:rPr lang="en-GB" smtClean="0"/>
              <a:t>‹#›</a:t>
            </a:fld>
            <a:endParaRPr lang="en-GB"/>
          </a:p>
        </p:txBody>
      </p:sp>
    </p:spTree>
    <p:extLst>
      <p:ext uri="{BB962C8B-B14F-4D97-AF65-F5344CB8AC3E}">
        <p14:creationId xmlns:p14="http://schemas.microsoft.com/office/powerpoint/2010/main" val="25720017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8447F7F-D3F7-18BB-6983-7B985C95902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C3615BF-A861-9F89-F0D9-271069949C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C2587B2-6357-A799-2012-11F1F2726A1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80C50CD-E178-4744-9B35-B2F624D6C5E9}" type="datetimeFigureOut">
              <a:rPr lang="en-US" smtClean="0"/>
              <a:pPr/>
              <a:t>10/19/2025</a:t>
            </a:fld>
            <a:endParaRPr lang="en-US"/>
          </a:p>
        </p:txBody>
      </p:sp>
      <p:sp>
        <p:nvSpPr>
          <p:cNvPr id="5" name="Footer Placeholder 4">
            <a:extLst>
              <a:ext uri="{FF2B5EF4-FFF2-40B4-BE49-F238E27FC236}">
                <a16:creationId xmlns:a16="http://schemas.microsoft.com/office/drawing/2014/main" id="{AB9BF839-5BFA-F420-1CCE-9B9B862CFB3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D06AAC3F-B76E-6FF5-1278-1FB547B1ECD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48CC95F-0247-41B6-91CF-DC97C76A7088}" type="slidenum">
              <a:rPr lang="en-US" smtClean="0"/>
              <a:pPr/>
              <a:t>‹#›</a:t>
            </a:fld>
            <a:endParaRPr lang="en-US"/>
          </a:p>
        </p:txBody>
      </p:sp>
    </p:spTree>
    <p:extLst>
      <p:ext uri="{BB962C8B-B14F-4D97-AF65-F5344CB8AC3E}">
        <p14:creationId xmlns:p14="http://schemas.microsoft.com/office/powerpoint/2010/main" val="1221294337"/>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103078-A2CC-A6BA-09EA-36ED21BCC6C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B680FE4-62E9-2186-3F74-F71EB9A3A76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8E6D06-D0B4-D50F-C778-0F3B1F1BB25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93BD1E4-1D43-4D9C-9942-AF0E6D0DC317}" type="datetimeFigureOut">
              <a:rPr lang="en-GB" smtClean="0"/>
              <a:t>20/10/2025</a:t>
            </a:fld>
            <a:endParaRPr lang="en-GB"/>
          </a:p>
        </p:txBody>
      </p:sp>
      <p:sp>
        <p:nvSpPr>
          <p:cNvPr id="5" name="Footer Placeholder 4">
            <a:extLst>
              <a:ext uri="{FF2B5EF4-FFF2-40B4-BE49-F238E27FC236}">
                <a16:creationId xmlns:a16="http://schemas.microsoft.com/office/drawing/2014/main" id="{5DF13562-B1C7-037B-FFEA-6EC89000719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3A04CC4-CC49-F413-3AEA-0585376B35F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91BCD23-EABF-40A7-AD47-CD574C9BF48A}" type="slidenum">
              <a:rPr lang="en-GB" smtClean="0"/>
              <a:t>‹#›</a:t>
            </a:fld>
            <a:endParaRPr lang="en-GB"/>
          </a:p>
        </p:txBody>
      </p:sp>
    </p:spTree>
    <p:extLst>
      <p:ext uri="{BB962C8B-B14F-4D97-AF65-F5344CB8AC3E}">
        <p14:creationId xmlns:p14="http://schemas.microsoft.com/office/powerpoint/2010/main" val="2083295651"/>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hyperlink" Target="https://rehabsuk.com/blog/the-impact-of-10-years-of-cuts-to-addiction-services/" TargetMode="External"/><Relationship Id="rId2" Type="http://schemas.openxmlformats.org/officeDocument/2006/relationships/hyperlink" Target="https://www.cypnow.co.uk/content/news/youth-club-closures-increase-crime-rate-and-exam-failure-among-young-people-report-finds/" TargetMode="External"/><Relationship Id="rId1" Type="http://schemas.openxmlformats.org/officeDocument/2006/relationships/slideLayout" Target="../slideLayouts/slideLayout2.xml"/><Relationship Id="rId5" Type="http://schemas.openxmlformats.org/officeDocument/2006/relationships/hyperlink" Target="https://ifs.org.uk/publications/police-infrastructure-police-performance-and-crime-evidence-austerity-cuts#:~:text=Focusing%20on%20a%20wave%20of%20austerity%20cuts%20which%20resulted%20in,blocks%20near%20the%20defunct%20stations." TargetMode="External"/><Relationship Id="rId4" Type="http://schemas.openxmlformats.org/officeDocument/2006/relationships/hyperlink" Target="https://journals.sagepub.com/doi/10.1177/0264550518820670"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gov.uk/government/statistics/police-uplift-programme-entry-routes-of-officer-recruits/police-uplift-programme-entry-routes-of-officer-recruits" TargetMode="External"/><Relationship Id="rId2" Type="http://schemas.openxmlformats.org/officeDocument/2006/relationships/hyperlink" Target="https://www.npcc.police.uk/our-work/police-uplift-programme/#:~:text=15%2C343%20have%20been%20recruited%20from,and%20Organised%20Crime%20Units%20(%20ROCUs%20)" TargetMode="Externa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statista.com/statistics/303963/uk-police-officer-numbers/" TargetMode="External"/><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3" Type="http://schemas.openxmlformats.org/officeDocument/2006/relationships/hyperlink" Target="However,%20following%20a%20freedom%20of%20information%20request,%20the%20i%20newspaper%20found%20that%20at%20least%201,837%20of%20officers%20who%20joined%20under%20the%20scheme%20have%20already%20quit." TargetMode="External"/><Relationship Id="rId2" Type="http://schemas.openxmlformats.org/officeDocument/2006/relationships/image" Target="../media/image4.jpe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4.xml.rels><?xml version="1.0" encoding="UTF-8" standalone="yes"?>
<Relationships xmlns="http://schemas.openxmlformats.org/package/2006/relationships"><Relationship Id="rId8" Type="http://schemas.openxmlformats.org/officeDocument/2006/relationships/hyperlink" Target="https://www.ethnicity-facts-figures.service.gov.uk/workforce-and-business/workforce-diversity/police-workforce/latest/#by-ethnicity-police-officers" TargetMode="External"/><Relationship Id="rId3" Type="http://schemas.openxmlformats.org/officeDocument/2006/relationships/hyperlink" Target="https://www.gov.uk/government/statistics/police-workforce-england-and-wales-31-march-2025/police-workforce-england-and-wales-31-march-2025#chapter8" TargetMode="External"/><Relationship Id="rId7" Type="http://schemas.openxmlformats.org/officeDocument/2006/relationships/hyperlink" Target="https://publications.parliament.uk/pa/cm5802/cmselect/cmhaff/139/13907.htm"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www.gov.uk/government/statistics/police-workforce-england-and-wales-31-march-2025/police-workforce-england-and-wales-31-march-2025#age" TargetMode="External"/><Relationship Id="rId5" Type="http://schemas.openxmlformats.org/officeDocument/2006/relationships/hyperlink" Target="https://www.gov.uk/government/statistics/police-workforce-england-and-wales-31-march-2025/police-workforce-england-and-wales-31-march-2025#chapter9" TargetMode="External"/><Relationship Id="rId4" Type="http://schemas.openxmlformats.org/officeDocument/2006/relationships/hyperlink" Target="https://www.ethnicity-facts-figures.service.gov.uk/workforce-and-business/workforce-diversity/police-workforce/latest/"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www.policenow.org.uk/wp-content/uploads/2025/04/police-now-edi-strategy-2025-27.pdf" TargetMode="External"/><Relationship Id="rId3" Type="http://schemas.openxmlformats.org/officeDocument/2006/relationships/hyperlink" Target="https://www.governmentevents.co.uk/ge-insights/6-key-strategies-progressing-edi-in-the-uk-police-force/" TargetMode="External"/><Relationship Id="rId7" Type="http://schemas.openxmlformats.org/officeDocument/2006/relationships/hyperlink" Target="https://www.surrey.police.uk/police-forces/surrey-police/areas/careers/careers/equality-diversity-inclusion/"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www.lincs.police.uk/police-forces/lincolnshire-police/areas/careers/join-us/valuing-diversity-in-recruitment/" TargetMode="External"/><Relationship Id="rId5" Type="http://schemas.openxmlformats.org/officeDocument/2006/relationships/hyperlink" Target="https://www.bi.team/publications/levelling-the-playing-field-in-police-recruitment-evidence-from-a-field-experiment-on-test-performance/" TargetMode="External"/><Relationship Id="rId4" Type="http://schemas.openxmlformats.org/officeDocument/2006/relationships/hyperlink" Target="https://journals.sagepub.com/doi/full/10.1177/0032258X231172030"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npcc.police.uk/contact-us/police-anti-corruption-and-abuse-reporting-service/" TargetMode="External"/><Relationship Id="rId2" Type="http://schemas.openxmlformats.org/officeDocument/2006/relationships/hyperlink" Target="https://lawenforcementactionpartnership.org/peel-policing-principles/#:~:text=To%20seek%20and%20preserve%20public,service%20and%20friendship%20to%20all" TargetMode="External"/><Relationship Id="rId1" Type="http://schemas.openxmlformats.org/officeDocument/2006/relationships/slideLayout" Target="../slideLayouts/slideLayout2.xml"/><Relationship Id="rId5" Type="http://schemas.openxmlformats.org/officeDocument/2006/relationships/hyperlink" Target="https://www.npcc.police.uk/SysSiteAssets/media/downloads/publications/policing-vision/policing-vision-2030.pdf" TargetMode="External"/><Relationship Id="rId4" Type="http://schemas.openxmlformats.org/officeDocument/2006/relationships/hyperlink" Target="https://www.london.edu/think/what-the-blue-wall-of-silence-means-for-police-reform"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policeconduct.gov.uk/learning-lessons-45-VAWG" TargetMode="External"/><Relationship Id="rId2" Type="http://schemas.openxmlformats.org/officeDocument/2006/relationships/hyperlink" Target="https://www.npcc.police.uk/SysSiteAssets/media/downloads/publications/policing-vision/policing-vision-2030.pdf"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bbc.co.uk/news/newsbeat-53365011#:~:text=What%20happened?,also%20had%20to%20be%20logged." TargetMode="External"/><Relationship Id="rId2" Type="http://schemas.openxmlformats.org/officeDocument/2006/relationships/hyperlink" Target="https://www.crimeandjustice.org.uk/publications/cjm/article/stop-and-search-%E2%80%93-renewed-powers-less-accountability" TargetMode="External"/><Relationship Id="rId1" Type="http://schemas.openxmlformats.org/officeDocument/2006/relationships/slideLayout" Target="../slideLayouts/slideLayout2.xml"/><Relationship Id="rId5" Type="http://schemas.openxmlformats.org/officeDocument/2006/relationships/hyperlink" Target="https://www.amnesty.org.uk/press-releases/uk-police-forces-supercharging-racism-crime-predicting-tech-new-report" TargetMode="External"/><Relationship Id="rId4" Type="http://schemas.openxmlformats.org/officeDocument/2006/relationships/hyperlink" Target="https://publications.parliament.uk/pa/cm5802/cmselect/cmhaff/139/13909.htm#:~:text=The%20officer%20may%20only%20search%20the%20vehicle,power%20applies%2C%20no%20search%20can%20take%20place.%E2%80%9D441."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gov.uk/government/publications/crime-and-policing-bill-2025-factsheets/crime-and-policing-bill-policing-accountability-and-integrity-factsheet#:~:text=We%20are%20also%20introducing%20new,employed%20by%20another%20police%20force." TargetMode="External"/><Relationship Id="rId2" Type="http://schemas.openxmlformats.org/officeDocument/2006/relationships/hyperlink" Target="https://www.gov.uk/government/news/new-rules-to-sack-officers-guilty-of-gross-misconduct#:~:text=Police%20officers%20to%20no%20longer,Minister%20Dame%20Diana%20Johnson%20said:" TargetMode="External"/><Relationship Id="rId1" Type="http://schemas.openxmlformats.org/officeDocument/2006/relationships/slideLayout" Target="../slideLayouts/slideLayout2.xml"/><Relationship Id="rId5" Type="http://schemas.openxmlformats.org/officeDocument/2006/relationships/hyperlink" Target="https://www.sciencedirect.com/science/article/pii/S0047235224000199" TargetMode="External"/><Relationship Id="rId4" Type="http://schemas.openxmlformats.org/officeDocument/2006/relationships/hyperlink" Target="https://committees.parliament.uk/work/6865/policing-priorities/news/198334/hardhitting-measures-to-eradicate-toxic-police-culture-must-come-before-wider-change-possible-home-affairs-committee-warns/"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bbc.co.uk/news/articles/cp8wylk7r4jo" TargetMode="External"/><Relationship Id="rId2" Type="http://schemas.openxmlformats.org/officeDocument/2006/relationships/hyperlink" Target="https://www.college.police.uk/guidance/vetting-code-practice?utm_source=chatgpt.com" TargetMode="External"/><Relationship Id="rId1" Type="http://schemas.openxmlformats.org/officeDocument/2006/relationships/slideLayout" Target="../slideLayouts/slideLayout5.xml"/><Relationship Id="rId5" Type="http://schemas.openxmlformats.org/officeDocument/2006/relationships/hyperlink" Target="https://www.gov.uk/government/news/police-vetting-reforms-to-boost-officer-standards?utm_source=chatgpt.com" TargetMode="External"/><Relationship Id="rId4" Type="http://schemas.openxmlformats.org/officeDocument/2006/relationships/hyperlink" Target="https://www.standard.co.uk/news/politics/wayne-couzens-david-carrick-home-office-college-of-policing-suella-braverman-b1095786.html?utm_source=chatgpt.com"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www.bing.com/ck/a?!&amp;&amp;p=8873469c96fe8adb618870b034f2fb04e90e92d546c4b7850898fa243b705fcdJmltdHM9MTc2MTAwNDgwMA&amp;ptn=3&amp;ver=2&amp;hsh=4&amp;fclid=1c85a889-9802-6f34-3e61-beb099786ed4&amp;u=a1aHR0cHM6Ly93d3cuY29sbGVnZS5wb2xpY2UudWsvZXRoaWNzL2JhcnJlZC1saXN0&amp;ntb=1" TargetMode="Externa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researchportal.northumbria.ac.uk/ws/portalfiles/portal/193110014/jones-et-al-2025-policing-and-social-media-exploring-police-digital-visibility.pdf" TargetMode="External"/><Relationship Id="rId2" Type="http://schemas.openxmlformats.org/officeDocument/2006/relationships/hyperlink" Target="he%20use%20grew%20substantially,%20with%20notable%20examples%20including%20the%20Greater%20Manchester%20Police's%2024-hour%20incident%20tweet%20in%202010%20and%20the%20use%20of%20social%20media%20during%20the%202011%20UK%20riots%20to%20communicate%20with%20the%20public."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F070D6A9-41D3-E734-7AB3-4DDC44925513}"/>
              </a:ext>
            </a:extLst>
          </p:cNvPr>
          <p:cNvPicPr>
            <a:picLocks noChangeAspect="1"/>
          </p:cNvPicPr>
          <p:nvPr/>
        </p:nvPicPr>
        <p:blipFill>
          <a:blip r:embed="rId2">
            <a:alphaModFix amt="40000"/>
          </a:blip>
          <a:srcRect t="24537" b="19213"/>
          <a:stretch>
            <a:fillRect/>
          </a:stretch>
        </p:blipFill>
        <p:spPr>
          <a:xfrm>
            <a:off x="20" y="10"/>
            <a:ext cx="12191979" cy="6857990"/>
          </a:xfrm>
          <a:prstGeom prst="rect">
            <a:avLst/>
          </a:prstGeom>
        </p:spPr>
      </p:pic>
      <p:sp>
        <p:nvSpPr>
          <p:cNvPr id="2" name="Title 1">
            <a:extLst>
              <a:ext uri="{FF2B5EF4-FFF2-40B4-BE49-F238E27FC236}">
                <a16:creationId xmlns:a16="http://schemas.microsoft.com/office/drawing/2014/main" id="{A1AEF864-86BE-9C67-51E2-6C2480072EBF}"/>
              </a:ext>
            </a:extLst>
          </p:cNvPr>
          <p:cNvSpPr>
            <a:spLocks noGrp="1"/>
          </p:cNvSpPr>
          <p:nvPr>
            <p:ph type="ctrTitle"/>
          </p:nvPr>
        </p:nvSpPr>
        <p:spPr>
          <a:xfrm>
            <a:off x="965200" y="965200"/>
            <a:ext cx="10261600" cy="3564869"/>
          </a:xfrm>
        </p:spPr>
        <p:txBody>
          <a:bodyPr>
            <a:normAutofit/>
          </a:bodyPr>
          <a:lstStyle/>
          <a:p>
            <a:pPr algn="l"/>
            <a:r>
              <a:rPr lang="en-GB" sz="11500">
                <a:ln w="22225">
                  <a:solidFill>
                    <a:schemeClr val="tx1"/>
                  </a:solidFill>
                  <a:miter lim="800000"/>
                </a:ln>
                <a:noFill/>
              </a:rPr>
              <a:t>Police, policing and society </a:t>
            </a:r>
          </a:p>
        </p:txBody>
      </p:sp>
      <p:sp>
        <p:nvSpPr>
          <p:cNvPr id="3" name="Subtitle 2">
            <a:extLst>
              <a:ext uri="{FF2B5EF4-FFF2-40B4-BE49-F238E27FC236}">
                <a16:creationId xmlns:a16="http://schemas.microsoft.com/office/drawing/2014/main" id="{245F44D7-0216-760A-E87F-B3CD4FE070CE}"/>
              </a:ext>
            </a:extLst>
          </p:cNvPr>
          <p:cNvSpPr>
            <a:spLocks noGrp="1"/>
          </p:cNvSpPr>
          <p:nvPr>
            <p:ph type="subTitle" idx="1"/>
          </p:nvPr>
        </p:nvSpPr>
        <p:spPr>
          <a:xfrm>
            <a:off x="965200" y="4572002"/>
            <a:ext cx="10261600" cy="1202995"/>
          </a:xfrm>
        </p:spPr>
        <p:txBody>
          <a:bodyPr>
            <a:normAutofit/>
          </a:bodyPr>
          <a:lstStyle/>
          <a:p>
            <a:pPr algn="l"/>
            <a:r>
              <a:rPr lang="en-GB" sz="3200"/>
              <a:t>Week 4</a:t>
            </a:r>
          </a:p>
          <a:p>
            <a:pPr algn="l"/>
            <a:endParaRPr lang="en-GB" sz="3200"/>
          </a:p>
        </p:txBody>
      </p:sp>
    </p:spTree>
    <p:extLst>
      <p:ext uri="{BB962C8B-B14F-4D97-AF65-F5344CB8AC3E}">
        <p14:creationId xmlns:p14="http://schemas.microsoft.com/office/powerpoint/2010/main" val="33182400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7F0ACD-DD19-4F5B-66F4-1CCB69DFDA22}"/>
              </a:ext>
            </a:extLst>
          </p:cNvPr>
          <p:cNvSpPr>
            <a:spLocks noGrp="1"/>
          </p:cNvSpPr>
          <p:nvPr>
            <p:ph type="title"/>
          </p:nvPr>
        </p:nvSpPr>
        <p:spPr>
          <a:xfrm>
            <a:off x="521208" y="978408"/>
            <a:ext cx="4288536" cy="3364992"/>
          </a:xfrm>
        </p:spPr>
        <p:txBody>
          <a:bodyPr>
            <a:normAutofit/>
          </a:bodyPr>
          <a:lstStyle/>
          <a:p>
            <a:r>
              <a:rPr lang="en-GB" dirty="0"/>
              <a:t>Today’s session</a:t>
            </a:r>
          </a:p>
        </p:txBody>
      </p:sp>
      <p:graphicFrame>
        <p:nvGraphicFramePr>
          <p:cNvPr id="5" name="Content Placeholder 2">
            <a:extLst>
              <a:ext uri="{FF2B5EF4-FFF2-40B4-BE49-F238E27FC236}">
                <a16:creationId xmlns:a16="http://schemas.microsoft.com/office/drawing/2014/main" id="{3146D774-4549-6DD7-884A-B83C22C1C615}"/>
              </a:ext>
            </a:extLst>
          </p:cNvPr>
          <p:cNvGraphicFramePr>
            <a:graphicFrameLocks noGrp="1"/>
          </p:cNvGraphicFramePr>
          <p:nvPr>
            <p:ph idx="1"/>
            <p:extLst>
              <p:ext uri="{D42A27DB-BD31-4B8C-83A1-F6EECF244321}">
                <p14:modId xmlns:p14="http://schemas.microsoft.com/office/powerpoint/2010/main" val="730019021"/>
              </p:ext>
            </p:extLst>
          </p:nvPr>
        </p:nvGraphicFramePr>
        <p:xfrm>
          <a:off x="5532120" y="978408"/>
          <a:ext cx="6144768" cy="5029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93253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61402476-B907-4155-8AE1-F7948D15D7EB}"/>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02853B6A-8E72-456B-9806-C897F7C7F02A}"/>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8AABAB83-072E-4C4F-965B-8251406AC64E}"/>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93898FF-D987-4B0E-BFB4-85F5EB356D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FEB84055-029C-4E86-8844-D05D96C024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a:extLst>
              <a:ext uri="{FF2B5EF4-FFF2-40B4-BE49-F238E27FC236}">
                <a16:creationId xmlns:a16="http://schemas.microsoft.com/office/drawing/2014/main" id="{8A2842C0-6210-4FDB-B1FF-C14C927377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3" name="Rectangle 12">
            <a:extLst>
              <a:ext uri="{FF2B5EF4-FFF2-40B4-BE49-F238E27FC236}">
                <a16:creationId xmlns:a16="http://schemas.microsoft.com/office/drawing/2014/main" id="{799037F2-4CAF-446B-90DB-1480B247AA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7128589C-AF3D-49CF-BD92-C1D1D2F53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5844" y="1110000"/>
            <a:ext cx="10195740" cy="4629235"/>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1D6584B0-8FBC-D359-D59F-4B9CCAA02C07}"/>
              </a:ext>
            </a:extLst>
          </p:cNvPr>
          <p:cNvSpPr>
            <a:spLocks noGrp="1"/>
          </p:cNvSpPr>
          <p:nvPr>
            <p:ph type="title"/>
          </p:nvPr>
        </p:nvSpPr>
        <p:spPr>
          <a:xfrm>
            <a:off x="1991485" y="1600200"/>
            <a:ext cx="8201552" cy="2295748"/>
          </a:xfrm>
        </p:spPr>
        <p:txBody>
          <a:bodyPr vert="horz" lIns="91440" tIns="45720" rIns="91440" bIns="45720" rtlCol="0" anchor="b">
            <a:normAutofit/>
          </a:bodyPr>
          <a:lstStyle/>
          <a:p>
            <a:pPr algn="ctr"/>
            <a:r>
              <a:rPr lang="en-US" sz="4800" kern="1200">
                <a:solidFill>
                  <a:schemeClr val="tx1"/>
                </a:solidFill>
                <a:latin typeface="+mj-lt"/>
                <a:ea typeface="+mj-ea"/>
                <a:cs typeface="+mj-cs"/>
              </a:rPr>
              <a:t>Austerity </a:t>
            </a:r>
          </a:p>
        </p:txBody>
      </p:sp>
    </p:spTree>
    <p:extLst>
      <p:ext uri="{BB962C8B-B14F-4D97-AF65-F5344CB8AC3E}">
        <p14:creationId xmlns:p14="http://schemas.microsoft.com/office/powerpoint/2010/main" val="4053291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466C24-3735-C5E2-86A7-BC110F00D842}"/>
              </a:ext>
            </a:extLst>
          </p:cNvPr>
          <p:cNvSpPr>
            <a:spLocks noGrp="1"/>
          </p:cNvSpPr>
          <p:nvPr>
            <p:ph type="title"/>
          </p:nvPr>
        </p:nvSpPr>
        <p:spPr>
          <a:xfrm>
            <a:off x="686834" y="1153572"/>
            <a:ext cx="3200400" cy="4461163"/>
          </a:xfrm>
        </p:spPr>
        <p:txBody>
          <a:bodyPr>
            <a:normAutofit/>
          </a:bodyPr>
          <a:lstStyle/>
          <a:p>
            <a:r>
              <a:rPr lang="en-GB">
                <a:solidFill>
                  <a:srgbClr val="FFFFFF"/>
                </a:solidFill>
              </a:rPr>
              <a:t>Austerity measures </a:t>
            </a:r>
          </a:p>
        </p:txBody>
      </p:sp>
      <p:sp>
        <p:nvSpPr>
          <p:cNvPr id="29" name="Arc 2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30CAA2C-8AA8-0590-40CB-65EE8921DEED}"/>
              </a:ext>
            </a:extLst>
          </p:cNvPr>
          <p:cNvSpPr>
            <a:spLocks noGrp="1"/>
          </p:cNvSpPr>
          <p:nvPr>
            <p:ph idx="1"/>
          </p:nvPr>
        </p:nvSpPr>
        <p:spPr>
          <a:xfrm>
            <a:off x="4447308" y="591344"/>
            <a:ext cx="6906491" cy="5585619"/>
          </a:xfrm>
        </p:spPr>
        <p:txBody>
          <a:bodyPr anchor="ctr">
            <a:normAutofit/>
          </a:bodyPr>
          <a:lstStyle/>
          <a:p>
            <a:r>
              <a:rPr lang="en-GB" sz="2400" dirty="0"/>
              <a:t>The Conservative Government introduced measures known as Austerity measures as a means of cutting back on spending </a:t>
            </a:r>
          </a:p>
          <a:p>
            <a:pPr marL="0" indent="0">
              <a:buNone/>
            </a:pPr>
            <a:r>
              <a:rPr lang="en-GB" sz="2400" dirty="0"/>
              <a:t>-During this period </a:t>
            </a:r>
          </a:p>
          <a:p>
            <a:r>
              <a:rPr lang="en-GB" sz="2400" dirty="0"/>
              <a:t>Cut to local authorities – </a:t>
            </a:r>
            <a:r>
              <a:rPr lang="en-GB" sz="2400" dirty="0">
                <a:hlinkClick r:id="rId2"/>
              </a:rPr>
              <a:t>Youth club closures</a:t>
            </a:r>
            <a:endParaRPr lang="en-GB" sz="2400" dirty="0"/>
          </a:p>
          <a:p>
            <a:r>
              <a:rPr lang="en-GB" sz="2400" dirty="0"/>
              <a:t>Cuts to Social care provisions – cuts to </a:t>
            </a:r>
            <a:r>
              <a:rPr lang="en-GB" sz="2400" dirty="0">
                <a:hlinkClick r:id="rId3"/>
              </a:rPr>
              <a:t>rehabilitative</a:t>
            </a:r>
            <a:r>
              <a:rPr lang="en-GB" sz="2400" dirty="0"/>
              <a:t>/</a:t>
            </a:r>
            <a:r>
              <a:rPr lang="en-GB" sz="2400" dirty="0">
                <a:hlinkClick r:id="rId4"/>
              </a:rPr>
              <a:t>addiction</a:t>
            </a:r>
            <a:r>
              <a:rPr lang="en-GB" sz="2400" dirty="0"/>
              <a:t> services</a:t>
            </a:r>
          </a:p>
          <a:p>
            <a:r>
              <a:rPr lang="en-GB" sz="2400" dirty="0"/>
              <a:t>Cuts to policing budgets- 70% of police </a:t>
            </a:r>
            <a:r>
              <a:rPr lang="en-GB" sz="2400" dirty="0">
                <a:hlinkClick r:id="rId5"/>
              </a:rPr>
              <a:t>station closures</a:t>
            </a:r>
            <a:endParaRPr lang="en-GB" sz="2400" dirty="0"/>
          </a:p>
          <a:p>
            <a:r>
              <a:rPr lang="en-GB" sz="2400" dirty="0"/>
              <a:t>There was a decrease of approximately 15,877 support staff and 4,587 PCSOs between March 2010 and March 2015. The total number of police officers across the UK also fell by around 14.3% between 2010 and 2019</a:t>
            </a:r>
          </a:p>
          <a:p>
            <a:endParaRPr lang="en-GB" sz="2400" dirty="0"/>
          </a:p>
        </p:txBody>
      </p:sp>
    </p:spTree>
    <p:extLst>
      <p:ext uri="{BB962C8B-B14F-4D97-AF65-F5344CB8AC3E}">
        <p14:creationId xmlns:p14="http://schemas.microsoft.com/office/powerpoint/2010/main" val="1148312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0BCB66D3-C7E0-0A6C-7B93-E7AFD29F0E9B}"/>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Boris’ bobbies</a:t>
            </a:r>
          </a:p>
        </p:txBody>
      </p:sp>
      <p:sp>
        <p:nvSpPr>
          <p:cNvPr id="3" name="Content Placeholder 2">
            <a:extLst>
              <a:ext uri="{FF2B5EF4-FFF2-40B4-BE49-F238E27FC236}">
                <a16:creationId xmlns:a16="http://schemas.microsoft.com/office/drawing/2014/main" id="{A4BC7C60-F93D-1F01-D84E-FF12D4060E09}"/>
              </a:ext>
            </a:extLst>
          </p:cNvPr>
          <p:cNvSpPr>
            <a:spLocks noGrp="1"/>
          </p:cNvSpPr>
          <p:nvPr>
            <p:ph idx="1"/>
          </p:nvPr>
        </p:nvSpPr>
        <p:spPr>
          <a:xfrm>
            <a:off x="4810259" y="649480"/>
            <a:ext cx="7194928" cy="6046288"/>
          </a:xfrm>
        </p:spPr>
        <p:txBody>
          <a:bodyPr anchor="ctr">
            <a:normAutofit/>
          </a:bodyPr>
          <a:lstStyle/>
          <a:p>
            <a:r>
              <a:rPr lang="en-US" sz="2600" dirty="0">
                <a:solidFill>
                  <a:prstClr val="black"/>
                </a:solidFill>
              </a:rPr>
              <a:t>2019 Boris Johnson announced plans to recruit 20,000 new officers by March </a:t>
            </a:r>
            <a:r>
              <a:rPr lang="en-US" sz="2600" dirty="0">
                <a:solidFill>
                  <a:prstClr val="black"/>
                </a:solidFill>
                <a:hlinkClick r:id="rId2">
                  <a:extLst>
                    <a:ext uri="{A12FA001-AC4F-418D-AE19-62706E023703}">
                      <ahyp:hlinkClr xmlns:ahyp="http://schemas.microsoft.com/office/drawing/2018/hyperlinkcolor" val="tx"/>
                    </a:ext>
                  </a:extLst>
                </a:hlinkClick>
              </a:rPr>
              <a:t>2023</a:t>
            </a:r>
            <a:endParaRPr lang="en-US" sz="2600" dirty="0">
              <a:solidFill>
                <a:prstClr val="black"/>
              </a:solidFill>
            </a:endParaRPr>
          </a:p>
          <a:p>
            <a:r>
              <a:rPr lang="en-US" sz="2600" dirty="0">
                <a:solidFill>
                  <a:prstClr val="black"/>
                </a:solidFill>
              </a:rPr>
              <a:t>The uplift programme was introduced, lots of media attention and was sold as thought the conservatives were fixing a problem that they ‘inherited’ from the previous government </a:t>
            </a:r>
          </a:p>
          <a:p>
            <a:r>
              <a:rPr lang="en-GB" sz="2600" dirty="0"/>
              <a:t>According to the </a:t>
            </a:r>
            <a:r>
              <a:rPr lang="en-GB" sz="2600" dirty="0">
                <a:hlinkClick r:id="rId3"/>
              </a:rPr>
              <a:t>Home Office </a:t>
            </a:r>
            <a:r>
              <a:rPr lang="en-GB" sz="2600" dirty="0"/>
              <a:t>(2024) 18,078 officers joined by the first milestone -March 2021</a:t>
            </a:r>
          </a:p>
          <a:p>
            <a:r>
              <a:rPr lang="en-GB" sz="2600" dirty="0"/>
              <a:t>A total of 46,504 officers have been recruited by the third and final milestone</a:t>
            </a:r>
          </a:p>
          <a:p>
            <a:endParaRPr lang="en-US" sz="2000" dirty="0">
              <a:solidFill>
                <a:prstClr val="black"/>
              </a:solidFill>
            </a:endParaRPr>
          </a:p>
          <a:p>
            <a:pPr marL="0" indent="0">
              <a:buNone/>
            </a:pPr>
            <a:endParaRPr lang="en-GB" sz="2000" dirty="0"/>
          </a:p>
          <a:p>
            <a:endParaRPr lang="en-GB" sz="2000" dirty="0"/>
          </a:p>
        </p:txBody>
      </p:sp>
    </p:spTree>
    <p:extLst>
      <p:ext uri="{BB962C8B-B14F-4D97-AF65-F5344CB8AC3E}">
        <p14:creationId xmlns:p14="http://schemas.microsoft.com/office/powerpoint/2010/main" val="2876174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D2333A-B6B7-14D1-2F1F-E79B0DAF8A70}"/>
              </a:ext>
            </a:extLst>
          </p:cNvPr>
          <p:cNvSpPr>
            <a:spLocks noGrp="1"/>
          </p:cNvSpPr>
          <p:nvPr>
            <p:ph type="title"/>
          </p:nvPr>
        </p:nvSpPr>
        <p:spPr/>
        <p:txBody>
          <a:bodyPr/>
          <a:lstStyle/>
          <a:p>
            <a:r>
              <a:rPr lang="en-GB" dirty="0"/>
              <a:t>However…</a:t>
            </a:r>
          </a:p>
        </p:txBody>
      </p:sp>
      <p:sp>
        <p:nvSpPr>
          <p:cNvPr id="8" name="Text Placeholder 7">
            <a:extLst>
              <a:ext uri="{FF2B5EF4-FFF2-40B4-BE49-F238E27FC236}">
                <a16:creationId xmlns:a16="http://schemas.microsoft.com/office/drawing/2014/main" id="{66F8CAEC-13E3-C856-6E95-0F570D0BF210}"/>
              </a:ext>
            </a:extLst>
          </p:cNvPr>
          <p:cNvSpPr>
            <a:spLocks noGrp="1"/>
          </p:cNvSpPr>
          <p:nvPr>
            <p:ph type="body" idx="1"/>
          </p:nvPr>
        </p:nvSpPr>
        <p:spPr/>
        <p:txBody>
          <a:bodyPr>
            <a:normAutofit fontScale="25000" lnSpcReduction="20000"/>
          </a:bodyPr>
          <a:lstStyle/>
          <a:p>
            <a:endParaRPr lang="en-GB"/>
          </a:p>
        </p:txBody>
      </p:sp>
      <p:sp>
        <p:nvSpPr>
          <p:cNvPr id="9" name="Content Placeholder 8">
            <a:extLst>
              <a:ext uri="{FF2B5EF4-FFF2-40B4-BE49-F238E27FC236}">
                <a16:creationId xmlns:a16="http://schemas.microsoft.com/office/drawing/2014/main" id="{B008066F-F6DE-48CA-DCD6-829599D3503B}"/>
              </a:ext>
            </a:extLst>
          </p:cNvPr>
          <p:cNvSpPr>
            <a:spLocks noGrp="1"/>
          </p:cNvSpPr>
          <p:nvPr>
            <p:ph sz="half" idx="2"/>
          </p:nvPr>
        </p:nvSpPr>
        <p:spPr/>
        <p:txBody>
          <a:bodyPr>
            <a:normAutofit fontScale="92500"/>
          </a:bodyPr>
          <a:lstStyle/>
          <a:p>
            <a:endParaRPr lang="en-GB"/>
          </a:p>
        </p:txBody>
      </p:sp>
      <p:sp>
        <p:nvSpPr>
          <p:cNvPr id="10" name="Text Placeholder 9">
            <a:extLst>
              <a:ext uri="{FF2B5EF4-FFF2-40B4-BE49-F238E27FC236}">
                <a16:creationId xmlns:a16="http://schemas.microsoft.com/office/drawing/2014/main" id="{2F3EEBF9-556F-2F45-5DB6-5631FCFA1DE1}"/>
              </a:ext>
            </a:extLst>
          </p:cNvPr>
          <p:cNvSpPr>
            <a:spLocks noGrp="1"/>
          </p:cNvSpPr>
          <p:nvPr>
            <p:ph type="body" sz="quarter" idx="3"/>
          </p:nvPr>
        </p:nvSpPr>
        <p:spPr>
          <a:xfrm>
            <a:off x="6172200" y="1681163"/>
            <a:ext cx="5183188" cy="45719"/>
          </a:xfrm>
        </p:spPr>
        <p:txBody>
          <a:bodyPr>
            <a:normAutofit fontScale="25000" lnSpcReduction="20000"/>
          </a:bodyPr>
          <a:lstStyle/>
          <a:p>
            <a:endParaRPr lang="en-GB" dirty="0"/>
          </a:p>
        </p:txBody>
      </p:sp>
      <p:sp>
        <p:nvSpPr>
          <p:cNvPr id="11" name="Content Placeholder 10">
            <a:extLst>
              <a:ext uri="{FF2B5EF4-FFF2-40B4-BE49-F238E27FC236}">
                <a16:creationId xmlns:a16="http://schemas.microsoft.com/office/drawing/2014/main" id="{FC40DCAF-428A-8188-6664-5391F7DDABB3}"/>
              </a:ext>
            </a:extLst>
          </p:cNvPr>
          <p:cNvSpPr>
            <a:spLocks noGrp="1"/>
          </p:cNvSpPr>
          <p:nvPr>
            <p:ph sz="quarter" idx="4"/>
          </p:nvPr>
        </p:nvSpPr>
        <p:spPr>
          <a:xfrm>
            <a:off x="6172200" y="1690688"/>
            <a:ext cx="5862484" cy="4498975"/>
          </a:xfrm>
        </p:spPr>
        <p:txBody>
          <a:bodyPr>
            <a:normAutofit fontScale="92500"/>
          </a:bodyPr>
          <a:lstStyle/>
          <a:p>
            <a:pPr fontAlgn="base">
              <a:buNone/>
            </a:pPr>
            <a:r>
              <a:rPr lang="en-GB" b="0" i="0" dirty="0">
                <a:effectLst/>
              </a:rPr>
              <a:t>In 2024, there were approximately 170,500 police officers in the United Kingdom, compared with around 155,000 in 2003. After reaching a high of 172,000 officers in 2010, the number of police officers in the UK fell to just 150,000 officers by 2017. Although that trend has reversed since this point, there are still approximately 1,000 fewer police officers in 2023 than there were in 2010. (</a:t>
            </a:r>
            <a:r>
              <a:rPr lang="en-GB" b="0" i="0" dirty="0">
                <a:effectLst/>
                <a:hlinkClick r:id="rId2"/>
              </a:rPr>
              <a:t>Clark, 205</a:t>
            </a:r>
            <a:r>
              <a:rPr lang="en-GB" b="0" i="0" dirty="0">
                <a:effectLst/>
              </a:rPr>
              <a:t>)</a:t>
            </a:r>
          </a:p>
          <a:p>
            <a:endParaRPr lang="en-GB" dirty="0"/>
          </a:p>
        </p:txBody>
      </p:sp>
      <p:pic>
        <p:nvPicPr>
          <p:cNvPr id="7" name="Picture 6" descr="A screenshot of a computer&#10;&#10;AI-generated content may be incorrect.">
            <a:extLst>
              <a:ext uri="{FF2B5EF4-FFF2-40B4-BE49-F238E27FC236}">
                <a16:creationId xmlns:a16="http://schemas.microsoft.com/office/drawing/2014/main" id="{50B3823A-C974-DD29-18EA-E830A68F24AF}"/>
              </a:ext>
            </a:extLst>
          </p:cNvPr>
          <p:cNvPicPr>
            <a:picLocks noChangeAspect="1"/>
          </p:cNvPicPr>
          <p:nvPr/>
        </p:nvPicPr>
        <p:blipFill rotWithShape="1">
          <a:blip r:embed="rId3"/>
          <a:srcRect l="-1" t="13892" r="35868" b="9261"/>
          <a:stretch>
            <a:fillRect/>
          </a:stretch>
        </p:blipFill>
        <p:spPr bwMode="auto">
          <a:xfrm>
            <a:off x="359766" y="1681163"/>
            <a:ext cx="5637809" cy="4633323"/>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4448637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A stack of newspaper">
            <a:extLst>
              <a:ext uri="{FF2B5EF4-FFF2-40B4-BE49-F238E27FC236}">
                <a16:creationId xmlns:a16="http://schemas.microsoft.com/office/drawing/2014/main" id="{1976CA54-25A4-BAC9-39E7-48BEF5AAB6EF}"/>
              </a:ext>
            </a:extLst>
          </p:cNvPr>
          <p:cNvPicPr>
            <a:picLocks noChangeAspect="1"/>
          </p:cNvPicPr>
          <p:nvPr/>
        </p:nvPicPr>
        <p:blipFill>
          <a:blip r:embed="rId2"/>
          <a:srcRect l="37459" r="6135"/>
          <a:stretch>
            <a:fillRect/>
          </a:stretch>
        </p:blipFill>
        <p:spPr>
          <a:xfrm>
            <a:off x="-1" y="-2"/>
            <a:ext cx="5410198" cy="6858002"/>
          </a:xfrm>
          <a:prstGeom prst="rect">
            <a:avLst/>
          </a:prstGeom>
        </p:spPr>
      </p:pic>
      <p:sp useBgFill="1">
        <p:nvSpPr>
          <p:cNvPr id="16" name="Rectangle 15">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BAC43896-4D8C-F3CA-EE51-F2E9C2F85D59}"/>
              </a:ext>
            </a:extLst>
          </p:cNvPr>
          <p:cNvSpPr>
            <a:spLocks noGrp="1"/>
          </p:cNvSpPr>
          <p:nvPr>
            <p:ph type="title"/>
          </p:nvPr>
        </p:nvSpPr>
        <p:spPr>
          <a:xfrm>
            <a:off x="6115317" y="405685"/>
            <a:ext cx="5464968" cy="1559301"/>
          </a:xfrm>
        </p:spPr>
        <p:txBody>
          <a:bodyPr>
            <a:normAutofit/>
          </a:bodyPr>
          <a:lstStyle/>
          <a:p>
            <a:endParaRPr lang="en-GB" sz="4000"/>
          </a:p>
        </p:txBody>
      </p:sp>
      <p:sp>
        <p:nvSpPr>
          <p:cNvPr id="8" name="Content Placeholder 7">
            <a:extLst>
              <a:ext uri="{FF2B5EF4-FFF2-40B4-BE49-F238E27FC236}">
                <a16:creationId xmlns:a16="http://schemas.microsoft.com/office/drawing/2014/main" id="{0FE371E2-D200-F6F1-3E3A-A2314E780560}"/>
              </a:ext>
            </a:extLst>
          </p:cNvPr>
          <p:cNvSpPr>
            <a:spLocks noGrp="1"/>
          </p:cNvSpPr>
          <p:nvPr>
            <p:ph idx="1"/>
          </p:nvPr>
        </p:nvSpPr>
        <p:spPr>
          <a:xfrm>
            <a:off x="6115317" y="2743200"/>
            <a:ext cx="5247340" cy="3496878"/>
          </a:xfrm>
        </p:spPr>
        <p:txBody>
          <a:bodyPr anchor="ctr">
            <a:noAutofit/>
          </a:bodyPr>
          <a:lstStyle/>
          <a:p>
            <a:pPr fontAlgn="base">
              <a:buNone/>
            </a:pPr>
            <a:r>
              <a:rPr lang="en-GB" sz="2400" b="0" i="0" dirty="0">
                <a:effectLst/>
                <a:latin typeface="GuardianTextEgyptian"/>
              </a:rPr>
              <a:t>However, following a freedom of information request, the </a:t>
            </a:r>
            <a:r>
              <a:rPr lang="en-GB" sz="2400" b="0" i="0" dirty="0" err="1">
                <a:effectLst/>
                <a:latin typeface="GuardianTextEgyptian"/>
              </a:rPr>
              <a:t>i</a:t>
            </a:r>
            <a:r>
              <a:rPr lang="en-GB" sz="2400" b="0" i="0" dirty="0">
                <a:effectLst/>
                <a:latin typeface="GuardianTextEgyptian"/>
              </a:rPr>
              <a:t> newspaper found that at least 1,837 of officers who joined under the scheme have already quit.</a:t>
            </a:r>
          </a:p>
          <a:p>
            <a:pPr fontAlgn="base">
              <a:buNone/>
            </a:pPr>
            <a:r>
              <a:rPr lang="en-GB" sz="2400" b="0" i="0" dirty="0">
                <a:effectLst/>
                <a:latin typeface="GuardianTextEgyptian"/>
              </a:rPr>
              <a:t>The newspaper suggested the figure could be much higher, as 19 of the 43 forces in England and Wales – including the largest force, the Metropolitan police – did not provide data.</a:t>
            </a:r>
          </a:p>
          <a:p>
            <a:pPr marL="0" indent="0">
              <a:buNone/>
            </a:pPr>
            <a:r>
              <a:rPr lang="en-GB" sz="2400" dirty="0"/>
              <a:t>(</a:t>
            </a:r>
            <a:r>
              <a:rPr lang="en-GB" sz="2400" dirty="0">
                <a:hlinkClick r:id="rId3"/>
              </a:rPr>
              <a:t>Clinton</a:t>
            </a:r>
            <a:r>
              <a:rPr lang="en-GB" sz="2400" dirty="0"/>
              <a:t>, 2022)</a:t>
            </a:r>
          </a:p>
        </p:txBody>
      </p:sp>
    </p:spTree>
    <p:extLst>
      <p:ext uri="{BB962C8B-B14F-4D97-AF65-F5344CB8AC3E}">
        <p14:creationId xmlns:p14="http://schemas.microsoft.com/office/powerpoint/2010/main" val="26848804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B554BDE5-B2D8-D71E-6739-DA06D1EACF5F}"/>
              </a:ext>
            </a:extLst>
          </p:cNvPr>
          <p:cNvPicPr>
            <a:picLocks noChangeAspect="1"/>
          </p:cNvPicPr>
          <p:nvPr/>
        </p:nvPicPr>
        <p:blipFill>
          <a:blip r:embed="rId2">
            <a:duotone>
              <a:schemeClr val="bg2">
                <a:shade val="45000"/>
                <a:satMod val="135000"/>
              </a:schemeClr>
              <a:prstClr val="white"/>
            </a:duotone>
          </a:blip>
          <a:srcRect t="12420" b="3310"/>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E29233-F460-BBA2-136E-1172A059D43A}"/>
              </a:ext>
            </a:extLst>
          </p:cNvPr>
          <p:cNvSpPr>
            <a:spLocks noGrp="1"/>
          </p:cNvSpPr>
          <p:nvPr>
            <p:ph type="title"/>
          </p:nvPr>
        </p:nvSpPr>
        <p:spPr>
          <a:xfrm>
            <a:off x="838200" y="365125"/>
            <a:ext cx="10515600" cy="1006475"/>
          </a:xfrm>
        </p:spPr>
        <p:txBody>
          <a:bodyPr>
            <a:normAutofit/>
          </a:bodyPr>
          <a:lstStyle/>
          <a:p>
            <a:pPr algn="ctr"/>
            <a:r>
              <a:rPr lang="en-GB" dirty="0"/>
              <a:t>Policing by consent</a:t>
            </a:r>
          </a:p>
        </p:txBody>
      </p:sp>
      <p:graphicFrame>
        <p:nvGraphicFramePr>
          <p:cNvPr id="5" name="Content Placeholder 2">
            <a:extLst>
              <a:ext uri="{FF2B5EF4-FFF2-40B4-BE49-F238E27FC236}">
                <a16:creationId xmlns:a16="http://schemas.microsoft.com/office/drawing/2014/main" id="{44A90C22-14E0-F384-8BF3-325A7C3097C4}"/>
              </a:ext>
            </a:extLst>
          </p:cNvPr>
          <p:cNvGraphicFramePr>
            <a:graphicFrameLocks noGrp="1"/>
          </p:cNvGraphicFramePr>
          <p:nvPr>
            <p:ph idx="1"/>
            <p:extLst>
              <p:ext uri="{D42A27DB-BD31-4B8C-83A1-F6EECF244321}">
                <p14:modId xmlns:p14="http://schemas.microsoft.com/office/powerpoint/2010/main" val="4089176931"/>
              </p:ext>
            </p:extLst>
          </p:nvPr>
        </p:nvGraphicFramePr>
        <p:xfrm>
          <a:off x="344774" y="1484026"/>
          <a:ext cx="11512446" cy="51716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36054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2B9122AB-4713-4A9A-9CDA-471E15FEA802}"/>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552F0829-F991-40E0-8202-2EE164C1E56F}"/>
                                            </p:graphic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
                                            <p:graphicEl>
                                              <a:dgm id="{5D5F2B76-A58C-45C0-AB21-097E29A3F3F4}"/>
                                            </p:graphic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5">
                                            <p:graphicEl>
                                              <a:dgm id="{EDB14F0C-B1E1-423D-9959-72D46F13C8C5}"/>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
                                            <p:graphicEl>
                                              <a:dgm id="{F8A93735-033E-46CB-A41E-19940FF694DA}"/>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graphicEl>
                                              <a:dgm id="{B82911AA-3E1A-495F-82EC-C4213319CCEB}"/>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
                                            <p:graphicEl>
                                              <a:dgm id="{4C8A1FA4-E18D-4849-A2D4-1233BDB09848}"/>
                                            </p:graphic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5">
                                            <p:graphicEl>
                                              <a:dgm id="{9A4120C5-5149-4F0D-A859-1BADC0B43464}"/>
                                            </p:graphic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5">
                                            <p:graphicEl>
                                              <a:dgm id="{682A43C8-790F-4F39-BCF7-CE36E63A701A}"/>
                                            </p:graphic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graphicEl>
                                              <a:dgm id="{1584D091-249E-4729-9977-031C2FCD5E67}"/>
                                            </p:graphic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5">
                                            <p:graphicEl>
                                              <a:dgm id="{6DDE0722-3AA1-40C9-9CA5-441B1E401338}"/>
                                            </p:graphic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5">
                                            <p:graphicEl>
                                              <a:dgm id="{6035D048-8E4C-44D6-80D7-6694D88F1593}"/>
                                            </p:graphicEl>
                                          </p:spTgt>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5">
                                            <p:graphicEl>
                                              <a:dgm id="{B8C17A21-827E-4DDA-B89B-CFEACDE673F6}"/>
                                            </p:graphic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5">
                                            <p:graphicEl>
                                              <a:dgm id="{3E3C83C5-A558-4A6C-B4CA-B44082CD32FD}"/>
                                            </p:graphicEl>
                                          </p:spTgt>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5">
                                            <p:graphicEl>
                                              <a:dgm id="{6136431A-0981-4662-AF12-F69D723568E5}"/>
                                            </p:graphicEl>
                                          </p:spTgt>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grpId="0" nodeType="clickEffect">
                                  <p:stCondLst>
                                    <p:cond delay="0"/>
                                  </p:stCondLst>
                                  <p:childTnLst>
                                    <p:set>
                                      <p:cBhvr>
                                        <p:cTn id="52" dur="1" fill="hold">
                                          <p:stCondLst>
                                            <p:cond delay="0"/>
                                          </p:stCondLst>
                                        </p:cTn>
                                        <p:tgtEl>
                                          <p:spTgt spid="5">
                                            <p:graphicEl>
                                              <a:dgm id="{152C80FD-5921-4BEA-8B70-146767039F18}"/>
                                            </p:graphicEl>
                                          </p:spTgt>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5">
                                            <p:graphicEl>
                                              <a:dgm id="{9F7CF078-D0DF-4BFE-AD37-64633FC3A81F}"/>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AA5A62-009C-356F-7AF9-4D7FD12F5131}"/>
              </a:ext>
            </a:extLst>
          </p:cNvPr>
          <p:cNvSpPr>
            <a:spLocks noGrp="1"/>
          </p:cNvSpPr>
          <p:nvPr>
            <p:ph type="title"/>
          </p:nvPr>
        </p:nvSpPr>
        <p:spPr>
          <a:xfrm>
            <a:off x="586478" y="1683756"/>
            <a:ext cx="3115265" cy="2396359"/>
          </a:xfrm>
        </p:spPr>
        <p:txBody>
          <a:bodyPr anchor="b">
            <a:normAutofit/>
          </a:bodyPr>
          <a:lstStyle/>
          <a:p>
            <a:pPr algn="r"/>
            <a:r>
              <a:rPr lang="en-GB" sz="3700">
                <a:solidFill>
                  <a:srgbClr val="FFFFFF"/>
                </a:solidFill>
              </a:rPr>
              <a:t>The case studies – what have they taught us?</a:t>
            </a:r>
          </a:p>
        </p:txBody>
      </p:sp>
      <p:graphicFrame>
        <p:nvGraphicFramePr>
          <p:cNvPr id="5" name="Content Placeholder 2">
            <a:extLst>
              <a:ext uri="{FF2B5EF4-FFF2-40B4-BE49-F238E27FC236}">
                <a16:creationId xmlns:a16="http://schemas.microsoft.com/office/drawing/2014/main" id="{35D8ABCE-7229-2D43-5D35-60CA013BB30C}"/>
              </a:ext>
            </a:extLst>
          </p:cNvPr>
          <p:cNvGraphicFramePr>
            <a:graphicFrameLocks noGrp="1"/>
          </p:cNvGraphicFramePr>
          <p:nvPr>
            <p:ph idx="1"/>
            <p:extLst>
              <p:ext uri="{D42A27DB-BD31-4B8C-83A1-F6EECF244321}">
                <p14:modId xmlns:p14="http://schemas.microsoft.com/office/powerpoint/2010/main" val="58438103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508459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BC9A62CA-611A-449C-9D4D-37DC97327F88}"/>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D8D12BBA-65BD-4FDB-A43E-4A40B93B0883}"/>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0004F-4741-F1F3-7473-5EDE8D11DFF0}"/>
              </a:ext>
            </a:extLst>
          </p:cNvPr>
          <p:cNvSpPr>
            <a:spLocks noGrp="1"/>
          </p:cNvSpPr>
          <p:nvPr>
            <p:ph type="title"/>
          </p:nvPr>
        </p:nvSpPr>
        <p:spPr/>
        <p:txBody>
          <a:bodyPr/>
          <a:lstStyle/>
          <a:p>
            <a:r>
              <a:rPr lang="en-GB" dirty="0"/>
              <a:t>To police by consent the police need to be?</a:t>
            </a:r>
          </a:p>
        </p:txBody>
      </p:sp>
      <p:sp>
        <p:nvSpPr>
          <p:cNvPr id="4" name="Text Placeholder 3">
            <a:extLst>
              <a:ext uri="{FF2B5EF4-FFF2-40B4-BE49-F238E27FC236}">
                <a16:creationId xmlns:a16="http://schemas.microsoft.com/office/drawing/2014/main" id="{99182CFB-141C-0D52-F680-D71118615DD1}"/>
              </a:ext>
            </a:extLst>
          </p:cNvPr>
          <p:cNvSpPr>
            <a:spLocks noGrp="1"/>
          </p:cNvSpPr>
          <p:nvPr>
            <p:ph type="body" idx="1"/>
          </p:nvPr>
        </p:nvSpPr>
        <p:spPr/>
        <p:txBody>
          <a:bodyPr/>
          <a:lstStyle/>
          <a:p>
            <a:endParaRPr lang="en-US"/>
          </a:p>
        </p:txBody>
      </p:sp>
      <p:sp>
        <p:nvSpPr>
          <p:cNvPr id="3" name="Content Placeholder 2">
            <a:extLst>
              <a:ext uri="{FF2B5EF4-FFF2-40B4-BE49-F238E27FC236}">
                <a16:creationId xmlns:a16="http://schemas.microsoft.com/office/drawing/2014/main" id="{6075A979-2387-70F1-693B-514C569C863C}"/>
              </a:ext>
            </a:extLst>
          </p:cNvPr>
          <p:cNvSpPr>
            <a:spLocks noGrp="1"/>
          </p:cNvSpPr>
          <p:nvPr>
            <p:ph sz="half" idx="2"/>
          </p:nvPr>
        </p:nvSpPr>
        <p:spPr/>
        <p:txBody>
          <a:bodyPr vert="horz" lIns="91440" tIns="45720" rIns="91440" bIns="45720" rtlCol="0" anchor="t">
            <a:normAutofit fontScale="92500" lnSpcReduction="20000"/>
          </a:bodyPr>
          <a:lstStyle/>
          <a:p>
            <a:r>
              <a:rPr lang="en-GB" dirty="0"/>
              <a:t>Accountable </a:t>
            </a:r>
          </a:p>
          <a:p>
            <a:r>
              <a:rPr lang="en-GB" dirty="0"/>
              <a:t>Effective</a:t>
            </a:r>
          </a:p>
          <a:p>
            <a:r>
              <a:rPr lang="en-GB"/>
              <a:t>Trustworthy</a:t>
            </a:r>
          </a:p>
          <a:p>
            <a:r>
              <a:rPr lang="en-GB"/>
              <a:t>Approachable</a:t>
            </a:r>
          </a:p>
          <a:p>
            <a:r>
              <a:rPr lang="en-GB"/>
              <a:t>Transparent</a:t>
            </a:r>
          </a:p>
          <a:p>
            <a:r>
              <a:rPr lang="en-GB"/>
              <a:t>Fair</a:t>
            </a:r>
          </a:p>
          <a:p>
            <a:r>
              <a:rPr lang="en-GB"/>
              <a:t>Impartial</a:t>
            </a:r>
          </a:p>
          <a:p>
            <a:r>
              <a:rPr lang="en-GB"/>
              <a:t>Ethical</a:t>
            </a:r>
          </a:p>
          <a:p>
            <a:r>
              <a:rPr lang="en-GB"/>
              <a:t>Representative</a:t>
            </a:r>
          </a:p>
          <a:p>
            <a:endParaRPr lang="en-GB"/>
          </a:p>
          <a:p>
            <a:endParaRPr lang="en-GB"/>
          </a:p>
          <a:p>
            <a:endParaRPr lang="en-GB"/>
          </a:p>
          <a:p>
            <a:endParaRPr lang="en-GB"/>
          </a:p>
          <a:p>
            <a:endParaRPr lang="en-GB"/>
          </a:p>
          <a:p>
            <a:endParaRPr lang="en-GB" dirty="0"/>
          </a:p>
        </p:txBody>
      </p:sp>
      <p:sp>
        <p:nvSpPr>
          <p:cNvPr id="5" name="Text Placeholder 4">
            <a:extLst>
              <a:ext uri="{FF2B5EF4-FFF2-40B4-BE49-F238E27FC236}">
                <a16:creationId xmlns:a16="http://schemas.microsoft.com/office/drawing/2014/main" id="{94B9B6DD-245D-9987-1D6A-57F3248CD907}"/>
              </a:ext>
            </a:extLst>
          </p:cNvPr>
          <p:cNvSpPr>
            <a:spLocks noGrp="1"/>
          </p:cNvSpPr>
          <p:nvPr>
            <p:ph type="body" sz="quarter" idx="3"/>
          </p:nvPr>
        </p:nvSpPr>
        <p:spPr/>
        <p:txBody>
          <a:bodyPr/>
          <a:lstStyle/>
          <a:p>
            <a:endParaRPr lang="en-US"/>
          </a:p>
        </p:txBody>
      </p:sp>
      <p:sp>
        <p:nvSpPr>
          <p:cNvPr id="6" name="Content Placeholder 5">
            <a:extLst>
              <a:ext uri="{FF2B5EF4-FFF2-40B4-BE49-F238E27FC236}">
                <a16:creationId xmlns:a16="http://schemas.microsoft.com/office/drawing/2014/main" id="{4518C67E-B521-4EE9-5862-2D67F89C9284}"/>
              </a:ext>
            </a:extLst>
          </p:cNvPr>
          <p:cNvSpPr>
            <a:spLocks noGrp="1"/>
          </p:cNvSpPr>
          <p:nvPr>
            <p:ph sz="quarter" idx="4"/>
          </p:nvPr>
        </p:nvSpPr>
        <p:spPr/>
        <p:txBody>
          <a:bodyPr vert="horz" lIns="91440" tIns="45720" rIns="91440" bIns="45720" rtlCol="0" anchor="t">
            <a:normAutofit fontScale="92500" lnSpcReduction="20000"/>
          </a:bodyPr>
          <a:lstStyle/>
          <a:p>
            <a:r>
              <a:rPr lang="en-US"/>
              <a:t>Empathetic</a:t>
            </a:r>
          </a:p>
          <a:p>
            <a:endParaRPr lang="en-US"/>
          </a:p>
          <a:p>
            <a:endParaRPr lang="en-US"/>
          </a:p>
        </p:txBody>
      </p:sp>
    </p:spTree>
    <p:extLst>
      <p:ext uri="{BB962C8B-B14F-4D97-AF65-F5344CB8AC3E}">
        <p14:creationId xmlns:p14="http://schemas.microsoft.com/office/powerpoint/2010/main" val="29191893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79CE7-88CC-F337-C7F9-228711F8A81A}"/>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4AA0951E-3E7E-9644-A9C0-74624E463253}"/>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7009992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Pen placed on top of a signature line">
            <a:extLst>
              <a:ext uri="{FF2B5EF4-FFF2-40B4-BE49-F238E27FC236}">
                <a16:creationId xmlns:a16="http://schemas.microsoft.com/office/drawing/2014/main" id="{5EAF18A9-B42C-04AA-E3AA-AAF632D7E128}"/>
              </a:ext>
            </a:extLst>
          </p:cNvPr>
          <p:cNvPicPr>
            <a:picLocks noChangeAspect="1"/>
          </p:cNvPicPr>
          <p:nvPr/>
        </p:nvPicPr>
        <p:blipFill>
          <a:blip r:embed="rId2">
            <a:alphaModFix amt="40000"/>
          </a:blip>
          <a:srcRect b="15730"/>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37C52728-F3B4-95D9-2A05-D0E942353B05}"/>
              </a:ext>
            </a:extLst>
          </p:cNvPr>
          <p:cNvSpPr>
            <a:spLocks noGrp="1"/>
          </p:cNvSpPr>
          <p:nvPr>
            <p:ph type="title"/>
          </p:nvPr>
        </p:nvSpPr>
        <p:spPr>
          <a:xfrm>
            <a:off x="965200" y="965200"/>
            <a:ext cx="10261600" cy="3564869"/>
          </a:xfrm>
        </p:spPr>
        <p:txBody>
          <a:bodyPr vert="horz" lIns="91440" tIns="45720" rIns="91440" bIns="45720" rtlCol="0" anchor="b">
            <a:normAutofit/>
          </a:bodyPr>
          <a:lstStyle/>
          <a:p>
            <a:r>
              <a:rPr lang="en-US" sz="8100">
                <a:ln w="22225">
                  <a:solidFill>
                    <a:schemeClr val="tx1"/>
                  </a:solidFill>
                  <a:miter lim="800000"/>
                </a:ln>
                <a:noFill/>
              </a:rPr>
              <a:t>Current issues that impact on policing by consent </a:t>
            </a:r>
          </a:p>
        </p:txBody>
      </p:sp>
    </p:spTree>
    <p:extLst>
      <p:ext uri="{BB962C8B-B14F-4D97-AF65-F5344CB8AC3E}">
        <p14:creationId xmlns:p14="http://schemas.microsoft.com/office/powerpoint/2010/main" val="28800510"/>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A04D95-6796-0405-22D1-3D9D8C516E64}"/>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What are the issues we’ve seen?</a:t>
            </a:r>
          </a:p>
        </p:txBody>
      </p:sp>
      <p:graphicFrame>
        <p:nvGraphicFramePr>
          <p:cNvPr id="5" name="Content Placeholder 2">
            <a:extLst>
              <a:ext uri="{FF2B5EF4-FFF2-40B4-BE49-F238E27FC236}">
                <a16:creationId xmlns:a16="http://schemas.microsoft.com/office/drawing/2014/main" id="{DA38A1A5-7209-E6B9-6A0F-C03D9CC761A3}"/>
              </a:ext>
            </a:extLst>
          </p:cNvPr>
          <p:cNvGraphicFramePr>
            <a:graphicFrameLocks noGrp="1"/>
          </p:cNvGraphicFramePr>
          <p:nvPr>
            <p:ph idx="1"/>
            <p:extLst>
              <p:ext uri="{D42A27DB-BD31-4B8C-83A1-F6EECF244321}">
                <p14:modId xmlns:p14="http://schemas.microsoft.com/office/powerpoint/2010/main" val="1924480095"/>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920994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93BB4CEA-6936-4A36-8A85-2FF6E93D84F2}"/>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AB1BBAEF-C83A-4DB3-8EF8-1DECAD37DE74}"/>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D2ADE3E6-BEFB-448D-9D1F-A6608BE21972}"/>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graphicEl>
                                              <a:dgm id="{AFBC3244-CDC1-4172-AC1F-1C9A678A6203}"/>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graphicEl>
                                              <a:dgm id="{307B8554-9379-4676-8311-EA8828EA6CB2}"/>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graphicEl>
                                              <a:dgm id="{E212312C-6B6B-48F2-AACA-7997E51A38D9}"/>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052BE-286F-4C2F-0470-9B3BDE84D37B}"/>
              </a:ext>
            </a:extLst>
          </p:cNvPr>
          <p:cNvSpPr>
            <a:spLocks noGrp="1"/>
          </p:cNvSpPr>
          <p:nvPr>
            <p:ph type="title"/>
          </p:nvPr>
        </p:nvSpPr>
        <p:spPr/>
        <p:txBody>
          <a:bodyPr/>
          <a:lstStyle/>
          <a:p>
            <a:r>
              <a:rPr lang="en-GB" dirty="0"/>
              <a:t>Targeted recruitment </a:t>
            </a:r>
          </a:p>
        </p:txBody>
      </p:sp>
      <p:sp>
        <p:nvSpPr>
          <p:cNvPr id="3" name="Content Placeholder 2">
            <a:extLst>
              <a:ext uri="{FF2B5EF4-FFF2-40B4-BE49-F238E27FC236}">
                <a16:creationId xmlns:a16="http://schemas.microsoft.com/office/drawing/2014/main" id="{6FD8B138-D55D-329B-E939-79A29BBF8F43}"/>
              </a:ext>
            </a:extLst>
          </p:cNvPr>
          <p:cNvSpPr>
            <a:spLocks noGrp="1"/>
          </p:cNvSpPr>
          <p:nvPr>
            <p:ph idx="1"/>
          </p:nvPr>
        </p:nvSpPr>
        <p:spPr/>
        <p:txBody>
          <a:bodyPr vert="horz" lIns="91440" tIns="45720" rIns="91440" bIns="45720" rtlCol="0" anchor="t">
            <a:normAutofit fontScale="70000" lnSpcReduction="20000"/>
          </a:bodyPr>
          <a:lstStyle/>
          <a:p>
            <a:r>
              <a:rPr lang="en-GB"/>
              <a:t>In March 2007, 4.7% of officers identified as ethnic minorities. </a:t>
            </a:r>
            <a:r>
              <a:rPr lang="en-GB">
                <a:hlinkClick r:id="rId3"/>
              </a:rPr>
              <a:t>As of March 2025, 8.5%</a:t>
            </a:r>
            <a:r>
              <a:rPr lang="en-GB"/>
              <a:t> of officers identify as an ethnic minority. Slightly plateaued since 2023 (8.4%).</a:t>
            </a:r>
            <a:endParaRPr lang="en-US"/>
          </a:p>
          <a:p>
            <a:r>
              <a:rPr lang="en-GB"/>
              <a:t>Asian officers make up 3.8% of all officers (vs 10.1% of working age population). Black Officers make up 1.3</a:t>
            </a:r>
            <a:r>
              <a:rPr lang="en-GB">
                <a:solidFill>
                  <a:srgbClr val="000000"/>
                </a:solidFill>
                <a:ea typeface="+mn-lt"/>
                <a:cs typeface="+mn-lt"/>
              </a:rPr>
              <a:t>% of police officers (vs 4.4% of the working age population). White officers fell from 96.1% in 2007 to 91.6% in 2025. </a:t>
            </a:r>
            <a:r>
              <a:rPr lang="en-GB">
                <a:solidFill>
                  <a:srgbClr val="000000"/>
                </a:solidFill>
                <a:ea typeface="+mn-lt"/>
                <a:cs typeface="+mn-lt"/>
                <a:hlinkClick r:id="rId4"/>
              </a:rPr>
              <a:t>Link</a:t>
            </a:r>
            <a:endParaRPr lang="en-GB">
              <a:solidFill>
                <a:srgbClr val="000000"/>
              </a:solidFill>
            </a:endParaRPr>
          </a:p>
          <a:p>
            <a:r>
              <a:rPr lang="en-GB"/>
              <a:t>As of March 2025, female police officers make up </a:t>
            </a:r>
            <a:r>
              <a:rPr lang="en-GB">
                <a:hlinkClick r:id="rId5"/>
              </a:rPr>
              <a:t>36.1%</a:t>
            </a:r>
            <a:r>
              <a:rPr lang="en-GB"/>
              <a:t> of the force. </a:t>
            </a:r>
            <a:r>
              <a:rPr lang="en-GB">
                <a:solidFill>
                  <a:srgbClr val="000000"/>
                </a:solidFill>
                <a:ea typeface="+mn-lt"/>
                <a:cs typeface="+mn-lt"/>
              </a:rPr>
              <a:t>62.8% of FTE police staff and designated officers and 47.0% of FTE PCSOs.</a:t>
            </a:r>
          </a:p>
          <a:p>
            <a:r>
              <a:rPr lang="en-GB"/>
              <a:t>As of March 2025, most officers were aged between </a:t>
            </a:r>
            <a:r>
              <a:rPr lang="en-GB">
                <a:hlinkClick r:id="rId6"/>
              </a:rPr>
              <a:t>26 and 40 (45.5% who stated their age)</a:t>
            </a:r>
            <a:r>
              <a:rPr lang="en-GB"/>
              <a:t>.</a:t>
            </a:r>
          </a:p>
          <a:p>
            <a:r>
              <a:rPr lang="en-GB">
                <a:hlinkClick r:id="rId7"/>
              </a:rPr>
              <a:t>A Parliamentary report, July 2021.</a:t>
            </a:r>
            <a:r>
              <a:rPr lang="en-GB"/>
              <a:t> Noted that the proportion of Black, Asian and minority ethnic (BAME) officers rose from 4.8% in 2011 to 7.3% in 2020.</a:t>
            </a:r>
          </a:p>
          <a:p>
            <a:r>
              <a:rPr lang="en-GB" sz="2900"/>
              <a:t>Representation of ethnic minorities is still well below what you would expect if the workforce matched the population. For example: </a:t>
            </a:r>
            <a:r>
              <a:rPr lang="en-GB" sz="2900">
                <a:hlinkClick r:id="rId8"/>
              </a:rPr>
              <a:t>3.8% Asian officers</a:t>
            </a:r>
            <a:r>
              <a:rPr lang="en-GB" sz="2900"/>
              <a:t> vs ~10% of working population.</a:t>
            </a:r>
            <a:endParaRPr lang="en-US" sz="2900"/>
          </a:p>
          <a:p>
            <a:r>
              <a:rPr lang="en-GB" sz="2900"/>
              <a:t>Diversity is worse in senior ranks. </a:t>
            </a:r>
            <a:r>
              <a:rPr lang="en-GB" sz="2900">
                <a:hlinkClick r:id="rId3"/>
              </a:rPr>
              <a:t>The 2025 stats</a:t>
            </a:r>
            <a:r>
              <a:rPr lang="en-GB" sz="2900"/>
              <a:t> show that only 6.5% of officers of rank Chief Inspector or above identified as ethnic minorities (excluding White minorities).</a:t>
            </a:r>
            <a:endParaRPr lang="en-GB"/>
          </a:p>
          <a:p>
            <a:endParaRPr lang="en-GB"/>
          </a:p>
          <a:p>
            <a:endParaRPr lang="en-GB"/>
          </a:p>
          <a:p>
            <a:endParaRPr lang="en-GB"/>
          </a:p>
          <a:p>
            <a:endParaRPr lang="en-GB"/>
          </a:p>
          <a:p>
            <a:endParaRPr lang="en-GB"/>
          </a:p>
          <a:p>
            <a:endParaRPr lang="en-GB"/>
          </a:p>
          <a:p>
            <a:endParaRPr lang="en-GB"/>
          </a:p>
        </p:txBody>
      </p:sp>
    </p:spTree>
    <p:extLst>
      <p:ext uri="{BB962C8B-B14F-4D97-AF65-F5344CB8AC3E}">
        <p14:creationId xmlns:p14="http://schemas.microsoft.com/office/powerpoint/2010/main" val="34610369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C10E6-158F-6A60-4F9F-85FAF11E5B96}"/>
              </a:ext>
            </a:extLst>
          </p:cNvPr>
          <p:cNvSpPr>
            <a:spLocks noGrp="1"/>
          </p:cNvSpPr>
          <p:nvPr>
            <p:ph type="title"/>
          </p:nvPr>
        </p:nvSpPr>
        <p:spPr/>
        <p:txBody>
          <a:bodyPr/>
          <a:lstStyle/>
          <a:p>
            <a:r>
              <a:rPr lang="en-GB"/>
              <a:t>Targeted recruitment continued</a:t>
            </a:r>
          </a:p>
          <a:p>
            <a:endParaRPr lang="en-GB"/>
          </a:p>
        </p:txBody>
      </p:sp>
      <p:sp>
        <p:nvSpPr>
          <p:cNvPr id="3" name="Content Placeholder 2">
            <a:extLst>
              <a:ext uri="{FF2B5EF4-FFF2-40B4-BE49-F238E27FC236}">
                <a16:creationId xmlns:a16="http://schemas.microsoft.com/office/drawing/2014/main" id="{B98D0AD1-AEC9-0B1B-37DE-87066F1683FF}"/>
              </a:ext>
            </a:extLst>
          </p:cNvPr>
          <p:cNvSpPr>
            <a:spLocks noGrp="1"/>
          </p:cNvSpPr>
          <p:nvPr>
            <p:ph idx="1"/>
          </p:nvPr>
        </p:nvSpPr>
        <p:spPr/>
        <p:txBody>
          <a:bodyPr vert="horz" lIns="91440" tIns="45720" rIns="91440" bIns="45720" rtlCol="0" anchor="t">
            <a:normAutofit fontScale="85000" lnSpcReduction="20000"/>
          </a:bodyPr>
          <a:lstStyle/>
          <a:p>
            <a:pPr marL="0" indent="0">
              <a:buNone/>
            </a:pPr>
            <a:r>
              <a:rPr lang="en-GB" dirty="0"/>
              <a:t>Case Studies:</a:t>
            </a:r>
          </a:p>
          <a:p>
            <a:r>
              <a:rPr lang="en-GB" dirty="0"/>
              <a:t>West Midlands Police introduced a </a:t>
            </a:r>
            <a:r>
              <a:rPr lang="en-GB" dirty="0">
                <a:hlinkClick r:id="rId3"/>
              </a:rPr>
              <a:t>“Positive Action”</a:t>
            </a:r>
            <a:r>
              <a:rPr lang="en-GB" dirty="0"/>
              <a:t> recruitment campaign.</a:t>
            </a:r>
          </a:p>
          <a:p>
            <a:r>
              <a:rPr lang="en-GB" dirty="0">
                <a:hlinkClick r:id="rId4"/>
              </a:rPr>
              <a:t>Hesketh 2023</a:t>
            </a:r>
            <a:r>
              <a:rPr lang="en-GB" dirty="0"/>
              <a:t>. Investigated recruitment across four cohorts (2018 onward) in a large English police force. It identifies a “Positive Action Paradox”.</a:t>
            </a:r>
          </a:p>
          <a:p>
            <a:r>
              <a:rPr lang="en-GB" dirty="0">
                <a:hlinkClick r:id="rId5"/>
              </a:rPr>
              <a:t>A study titled</a:t>
            </a:r>
            <a:r>
              <a:rPr lang="en-GB" dirty="0"/>
              <a:t> “Levelling the playing field in police recruitment: Evidence from a field experiment on test performance” (2017) looked at a UK police force that had a disproportionate drop in minority applicants in one recruitment test.</a:t>
            </a:r>
          </a:p>
          <a:p>
            <a:r>
              <a:rPr lang="en-GB" dirty="0"/>
              <a:t>Lincolnshire Police, </a:t>
            </a:r>
            <a:r>
              <a:rPr lang="en-GB" dirty="0">
                <a:hlinkClick r:id="rId6"/>
              </a:rPr>
              <a:t>Valuing diversity in recruitment</a:t>
            </a:r>
            <a:r>
              <a:rPr lang="en-GB" dirty="0"/>
              <a:t>.</a:t>
            </a:r>
          </a:p>
          <a:p>
            <a:r>
              <a:rPr lang="en-GB" dirty="0"/>
              <a:t>Surrey Police, </a:t>
            </a:r>
            <a:r>
              <a:rPr lang="en-GB" dirty="0">
                <a:hlinkClick r:id="rId7"/>
              </a:rPr>
              <a:t>Equality, Diversity &amp; Inclusion</a:t>
            </a:r>
            <a:r>
              <a:rPr lang="en-GB" dirty="0"/>
              <a:t>.</a:t>
            </a:r>
          </a:p>
          <a:p>
            <a:r>
              <a:rPr lang="en-GB" dirty="0">
                <a:hlinkClick r:id="rId8"/>
              </a:rPr>
              <a:t>Police Now</a:t>
            </a:r>
            <a:r>
              <a:rPr lang="en-GB" dirty="0"/>
              <a:t>. National organisation that runs graduate programmes and leadership pathways into the police. 28% employees are ethnic minorities and 66% are female. </a:t>
            </a:r>
          </a:p>
          <a:p>
            <a:pPr marL="0" indent="0">
              <a:buNone/>
            </a:pPr>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8988115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82443-DD24-66A8-B11C-313CE6D32EE0}"/>
              </a:ext>
            </a:extLst>
          </p:cNvPr>
          <p:cNvSpPr>
            <a:spLocks noGrp="1"/>
          </p:cNvSpPr>
          <p:nvPr>
            <p:ph type="title"/>
          </p:nvPr>
        </p:nvSpPr>
        <p:spPr>
          <a:xfrm>
            <a:off x="838200" y="365125"/>
            <a:ext cx="10515600" cy="405413"/>
          </a:xfrm>
        </p:spPr>
        <p:txBody>
          <a:bodyPr>
            <a:normAutofit fontScale="90000"/>
          </a:bodyPr>
          <a:lstStyle/>
          <a:p>
            <a:r>
              <a:rPr lang="en-GB" sz="2800" u="sng"/>
              <a:t>Code of Ethics </a:t>
            </a:r>
          </a:p>
        </p:txBody>
      </p:sp>
      <p:sp>
        <p:nvSpPr>
          <p:cNvPr id="3" name="Content Placeholder 2">
            <a:extLst>
              <a:ext uri="{FF2B5EF4-FFF2-40B4-BE49-F238E27FC236}">
                <a16:creationId xmlns:a16="http://schemas.microsoft.com/office/drawing/2014/main" id="{7EABE21F-48BB-7A50-F34D-A8A559EE856E}"/>
              </a:ext>
            </a:extLst>
          </p:cNvPr>
          <p:cNvSpPr>
            <a:spLocks noGrp="1"/>
          </p:cNvSpPr>
          <p:nvPr>
            <p:ph idx="1"/>
          </p:nvPr>
        </p:nvSpPr>
        <p:spPr>
          <a:xfrm>
            <a:off x="838200" y="792819"/>
            <a:ext cx="10515600" cy="5968691"/>
          </a:xfrm>
        </p:spPr>
        <p:txBody>
          <a:bodyPr vert="horz" lIns="91440" tIns="45720" rIns="91440" bIns="45720" rtlCol="0" anchor="t">
            <a:normAutofit fontScale="85000" lnSpcReduction="20000"/>
          </a:bodyPr>
          <a:lstStyle/>
          <a:p>
            <a:pPr>
              <a:buFont typeface="Calibri" panose="020B0604020202020204" pitchFamily="34" charset="0"/>
              <a:buChar char="-"/>
            </a:pPr>
            <a:r>
              <a:rPr lang="en-GB" sz="2200"/>
              <a:t>Grass hotline – snitch line</a:t>
            </a:r>
            <a:endParaRPr lang="en-US"/>
          </a:p>
          <a:p>
            <a:pPr>
              <a:buFont typeface="Calibri" panose="020B0604020202020204" pitchFamily="34" charset="0"/>
              <a:buChar char="-"/>
            </a:pPr>
            <a:r>
              <a:rPr lang="en-GB" sz="2200"/>
              <a:t>The code of ethics is also used to try and ensure all the </a:t>
            </a:r>
            <a:r>
              <a:rPr lang="en-GB" sz="2200">
                <a:hlinkClick r:id="rId2"/>
              </a:rPr>
              <a:t>Peelian principles</a:t>
            </a:r>
            <a:r>
              <a:rPr lang="en-GB" sz="2200"/>
              <a:t> try and enforce them into all UK police forces. </a:t>
            </a:r>
          </a:p>
          <a:p>
            <a:pPr>
              <a:buFont typeface="Calibri" panose="020B0604020202020204" pitchFamily="34" charset="0"/>
              <a:buChar char="-"/>
            </a:pPr>
            <a:r>
              <a:rPr lang="en-GB" sz="2200"/>
              <a:t>Case study – Jaffar and Lewis (images of the sisters that went around the police WhatsApp group chat). </a:t>
            </a:r>
            <a:endParaRPr lang="en-GB"/>
          </a:p>
          <a:p>
            <a:pPr>
              <a:buFont typeface="Calibri" panose="020B0604020202020204" pitchFamily="34" charset="0"/>
              <a:buChar char="-"/>
            </a:pPr>
            <a:r>
              <a:rPr lang="en-GB" sz="2200"/>
              <a:t>The police have encouraged officers to try and report incidents that have happened to line managers or for more serious issues, it can be investigated by independent organisations such as Independent </a:t>
            </a:r>
            <a:r>
              <a:rPr lang="en-GB" sz="2200">
                <a:hlinkClick r:id="rId3"/>
              </a:rPr>
              <a:t>Office for Police Officers (IOPOs).</a:t>
            </a:r>
            <a:r>
              <a:rPr lang="en-GB" sz="2200"/>
              <a:t> </a:t>
            </a:r>
          </a:p>
          <a:p>
            <a:pPr>
              <a:buFont typeface="Calibri" panose="020B0604020202020204" pitchFamily="34" charset="0"/>
              <a:buChar char="-"/>
            </a:pPr>
            <a:r>
              <a:rPr lang="en-GB" sz="2200"/>
              <a:t>However, this has been met by resistance, due to canteen culture and the </a:t>
            </a:r>
            <a:r>
              <a:rPr lang="en-GB" sz="2200">
                <a:hlinkClick r:id="rId4"/>
              </a:rPr>
              <a:t>wall of blue silence.</a:t>
            </a:r>
            <a:r>
              <a:rPr lang="en-GB" sz="2200"/>
              <a:t> These are terms used within the police forces which can act as a deterrent for police officers wanting to commit crimes, this can affect officers of a minority more so as the Police are also seen as Misogynistic and internally racist, so to prevent being even more so outcast, officers often will not report crimes, leading to the abusive behaviour continuing. </a:t>
            </a:r>
          </a:p>
          <a:p>
            <a:pPr>
              <a:buFont typeface="Calibri" panose="020B0604020202020204" pitchFamily="34" charset="0"/>
              <a:buChar char="-"/>
            </a:pPr>
            <a:r>
              <a:rPr lang="en-GB" sz="2200">
                <a:hlinkClick r:id="rId5"/>
              </a:rPr>
              <a:t>Policing vision 2030</a:t>
            </a:r>
            <a:r>
              <a:rPr lang="en-GB" sz="2200"/>
              <a:t> spoke about the service they have that has been put together a system that allows the police officers to make sure they have the right priorities. They understood all of the issues that the police have faced and have put an effort to engage both the public and policing in trying to improve these. </a:t>
            </a:r>
          </a:p>
          <a:p>
            <a:pPr marL="0" indent="0">
              <a:buNone/>
            </a:pPr>
            <a:r>
              <a:rPr lang="en-GB" sz="2200"/>
              <a:t>Inclusive</a:t>
            </a:r>
            <a:endParaRPr lang="en-GB"/>
          </a:p>
          <a:p>
            <a:pPr marL="0" indent="0">
              <a:buNone/>
            </a:pPr>
            <a:r>
              <a:rPr lang="en-GB" sz="2200"/>
              <a:t>Fair minded</a:t>
            </a:r>
          </a:p>
          <a:p>
            <a:pPr marL="0" indent="0">
              <a:buNone/>
            </a:pPr>
            <a:r>
              <a:rPr lang="en-GB" sz="2200"/>
              <a:t>Anti-racist police officers</a:t>
            </a:r>
          </a:p>
          <a:p>
            <a:pPr marL="0" indent="0">
              <a:buNone/>
            </a:pPr>
            <a:r>
              <a:rPr lang="en-GB" sz="2200"/>
              <a:t>They offered this to try and protect the minorities and most vulnerable individuals within society. </a:t>
            </a:r>
          </a:p>
          <a:p>
            <a:pPr marL="0" indent="0">
              <a:buNone/>
            </a:pPr>
            <a:endParaRPr lang="en-GB" sz="2200"/>
          </a:p>
          <a:p>
            <a:pPr marL="0" indent="0">
              <a:buNone/>
            </a:pPr>
            <a:endParaRPr lang="en-GB" sz="2200"/>
          </a:p>
        </p:txBody>
      </p:sp>
    </p:spTree>
    <p:extLst>
      <p:ext uri="{BB962C8B-B14F-4D97-AF65-F5344CB8AC3E}">
        <p14:creationId xmlns:p14="http://schemas.microsoft.com/office/powerpoint/2010/main" val="29510767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CEA804-A9A0-4A88-9E52-45F661B89FBA}"/>
              </a:ext>
            </a:extLst>
          </p:cNvPr>
          <p:cNvSpPr>
            <a:spLocks noGrp="1"/>
          </p:cNvSpPr>
          <p:nvPr>
            <p:ph type="title"/>
          </p:nvPr>
        </p:nvSpPr>
        <p:spPr/>
        <p:txBody>
          <a:bodyPr/>
          <a:lstStyle/>
          <a:p>
            <a:r>
              <a:rPr lang="en-GB" dirty="0"/>
              <a:t>Violence against women and girls </a:t>
            </a:r>
          </a:p>
        </p:txBody>
      </p:sp>
      <p:sp>
        <p:nvSpPr>
          <p:cNvPr id="5" name="Content Placeholder 4">
            <a:extLst>
              <a:ext uri="{FF2B5EF4-FFF2-40B4-BE49-F238E27FC236}">
                <a16:creationId xmlns:a16="http://schemas.microsoft.com/office/drawing/2014/main" id="{839A93FB-65A8-BB3D-417C-10AA395A21E1}"/>
              </a:ext>
            </a:extLst>
          </p:cNvPr>
          <p:cNvSpPr>
            <a:spLocks noGrp="1"/>
          </p:cNvSpPr>
          <p:nvPr>
            <p:ph idx="1"/>
          </p:nvPr>
        </p:nvSpPr>
        <p:spPr>
          <a:xfrm>
            <a:off x="838200" y="1696672"/>
            <a:ext cx="10515600" cy="4480291"/>
          </a:xfrm>
        </p:spPr>
        <p:txBody>
          <a:bodyPr vert="horz" lIns="91440" tIns="45720" rIns="91440" bIns="45720" rtlCol="0" anchor="t">
            <a:normAutofit/>
          </a:bodyPr>
          <a:lstStyle/>
          <a:p>
            <a:r>
              <a:rPr lang="en-US" sz="2000"/>
              <a:t>Improving police response through specialized and operational frameworks, including a "4P" approach- prepare, protect, pursue, prevent. </a:t>
            </a:r>
          </a:p>
          <a:p>
            <a:r>
              <a:rPr lang="en-US" sz="2000"/>
              <a:t>Very police force now has to have its own VAWG action plan that aligns with the national framework. </a:t>
            </a:r>
          </a:p>
          <a:p>
            <a:r>
              <a:rPr lang="en-US" sz="2000"/>
              <a:t>Operation Soteria- a program to encourage forces to focus rape and sexual offense investigations on the suspect rather than on the victim's credibility.</a:t>
            </a:r>
          </a:p>
          <a:p>
            <a:r>
              <a:rPr lang="en-US" sz="2000"/>
              <a:t>Targeting perpetrators, specific proactively identifying and managing high risk offenders to reduce reoffending.</a:t>
            </a:r>
            <a:endParaRPr lang="en-US" sz="1400"/>
          </a:p>
          <a:p>
            <a:r>
              <a:rPr lang="en-US" sz="2000"/>
              <a:t>Criminal justice report </a:t>
            </a:r>
          </a:p>
          <a:p>
            <a:r>
              <a:rPr lang="en-US" sz="2000"/>
              <a:t>H</a:t>
            </a:r>
            <a:r>
              <a:rPr lang="en-US" sz="2000">
                <a:hlinkClick r:id="rId2"/>
              </a:rPr>
              <a:t>MICFRS repor</a:t>
            </a:r>
            <a:r>
              <a:rPr lang="en-US" sz="2000"/>
              <a:t>t </a:t>
            </a:r>
          </a:p>
          <a:p>
            <a:r>
              <a:rPr lang="en-US" sz="2000">
                <a:hlinkClick r:id="rId3"/>
              </a:rPr>
              <a:t>IOPC report</a:t>
            </a:r>
            <a:endParaRPr lang="en-US" sz="2000"/>
          </a:p>
          <a:p>
            <a:endParaRPr lang="en-US" sz="2000"/>
          </a:p>
          <a:p>
            <a:endParaRPr lang="en-US"/>
          </a:p>
          <a:p>
            <a:endParaRPr lang="en-US"/>
          </a:p>
          <a:p>
            <a:endParaRPr lang="en-US"/>
          </a:p>
          <a:p>
            <a:endParaRPr lang="en-US"/>
          </a:p>
        </p:txBody>
      </p:sp>
    </p:spTree>
    <p:extLst>
      <p:ext uri="{BB962C8B-B14F-4D97-AF65-F5344CB8AC3E}">
        <p14:creationId xmlns:p14="http://schemas.microsoft.com/office/powerpoint/2010/main" val="3976458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B46E01-557E-F566-0DAA-D5D130BF593B}"/>
              </a:ext>
            </a:extLst>
          </p:cNvPr>
          <p:cNvSpPr>
            <a:spLocks noGrp="1"/>
          </p:cNvSpPr>
          <p:nvPr>
            <p:ph type="title"/>
          </p:nvPr>
        </p:nvSpPr>
        <p:spPr/>
        <p:txBody>
          <a:bodyPr/>
          <a:lstStyle/>
          <a:p>
            <a:r>
              <a:rPr lang="en-GB" dirty="0"/>
              <a:t>Stop and Search powers</a:t>
            </a:r>
          </a:p>
        </p:txBody>
      </p:sp>
      <p:sp>
        <p:nvSpPr>
          <p:cNvPr id="3" name="Content Placeholder 2">
            <a:extLst>
              <a:ext uri="{FF2B5EF4-FFF2-40B4-BE49-F238E27FC236}">
                <a16:creationId xmlns:a16="http://schemas.microsoft.com/office/drawing/2014/main" id="{3EC9C206-FFEF-BDD0-381D-0A5C1904C69F}"/>
              </a:ext>
            </a:extLst>
          </p:cNvPr>
          <p:cNvSpPr>
            <a:spLocks noGrp="1"/>
          </p:cNvSpPr>
          <p:nvPr>
            <p:ph idx="1"/>
          </p:nvPr>
        </p:nvSpPr>
        <p:spPr/>
        <p:txBody>
          <a:bodyPr vert="horz" lIns="91440" tIns="45720" rIns="91440" bIns="45720" rtlCol="0" anchor="t">
            <a:normAutofit fontScale="70000" lnSpcReduction="20000"/>
          </a:bodyPr>
          <a:lstStyle/>
          <a:p>
            <a:r>
              <a:rPr lang="en-GB"/>
              <a:t>Brixton Riot 1981- Violent confrontations/ riot between young black people and the police. Lasted 3 days and caused over 300 injuries and hundreds of arrests  </a:t>
            </a:r>
          </a:p>
          <a:p>
            <a:r>
              <a:rPr lang="en-GB"/>
              <a:t>Caused by many issues including racial discrimination. the "sus law" which enabled police to stop, search and arrest people purely on suspicion. </a:t>
            </a:r>
            <a:r>
              <a:rPr lang="en-GB">
                <a:latin typeface="Aptos"/>
              </a:rPr>
              <a:t>Operation Swamp 81 was a police operation in Brixton, in 1981, involving 100 plainclothes officers who conducted mass, disproportionate stop-and-searches of young Black men. Over 1,000 people stopped and most young black men</a:t>
            </a:r>
          </a:p>
          <a:p>
            <a:r>
              <a:rPr lang="en-GB">
                <a:latin typeface="Aptos"/>
              </a:rPr>
              <a:t>After- Police and Crime evidence act 1984</a:t>
            </a:r>
          </a:p>
          <a:p>
            <a:r>
              <a:rPr lang="en-GB">
                <a:latin typeface="Aptos"/>
                <a:hlinkClick r:id="rId2"/>
              </a:rPr>
              <a:t>Can no longer conduct random searche</a:t>
            </a:r>
            <a:r>
              <a:rPr lang="en-GB">
                <a:latin typeface="Aptos"/>
              </a:rPr>
              <a:t>s- Must have reasonable suspicion to stop someone</a:t>
            </a:r>
          </a:p>
          <a:p>
            <a:r>
              <a:rPr lang="en-GB">
                <a:latin typeface="Aptos"/>
                <a:hlinkClick r:id="rId3"/>
              </a:rPr>
              <a:t>All stop and searches must be recorded by police</a:t>
            </a:r>
          </a:p>
          <a:p>
            <a:r>
              <a:rPr lang="en-GB">
                <a:latin typeface="Aptos"/>
              </a:rPr>
              <a:t>Further review in 1991- the ethnicity of the person stopped must also be recorded to avoid discrimination</a:t>
            </a:r>
          </a:p>
          <a:p>
            <a:pPr marL="0" indent="0">
              <a:buNone/>
            </a:pPr>
            <a:r>
              <a:rPr lang="en-GB">
                <a:latin typeface="Aptos"/>
              </a:rPr>
              <a:t>Limitation-</a:t>
            </a:r>
          </a:p>
          <a:p>
            <a:pPr marL="0" indent="0">
              <a:buNone/>
            </a:pPr>
            <a:r>
              <a:rPr lang="en-GB">
                <a:latin typeface="Aptos"/>
                <a:hlinkClick r:id="rId4"/>
              </a:rPr>
              <a:t>Not followed/ documented correctly</a:t>
            </a:r>
            <a:endParaRPr lang="en-GB">
              <a:latin typeface="Aptos"/>
            </a:endParaRPr>
          </a:p>
          <a:p>
            <a:pPr marL="0" indent="0">
              <a:buNone/>
            </a:pPr>
            <a:r>
              <a:rPr lang="en-GB">
                <a:latin typeface="Aptos"/>
                <a:hlinkClick r:id="rId5"/>
              </a:rPr>
              <a:t>Stats on racial profiling</a:t>
            </a:r>
            <a:endParaRPr lang="en-GB">
              <a:latin typeface="Aptos"/>
            </a:endParaRPr>
          </a:p>
          <a:p>
            <a:pPr marL="0" indent="0">
              <a:buNone/>
            </a:pPr>
            <a:endParaRPr lang="en-GB">
              <a:latin typeface="Aptos"/>
            </a:endParaRPr>
          </a:p>
          <a:p>
            <a:pPr marL="0" indent="0">
              <a:buNone/>
            </a:pPr>
            <a:endParaRPr lang="en-GB">
              <a:latin typeface="Aptos"/>
            </a:endParaRPr>
          </a:p>
        </p:txBody>
      </p:sp>
    </p:spTree>
    <p:extLst>
      <p:ext uri="{BB962C8B-B14F-4D97-AF65-F5344CB8AC3E}">
        <p14:creationId xmlns:p14="http://schemas.microsoft.com/office/powerpoint/2010/main" val="15531788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56BF68-F4B9-2FF8-EB2F-800AD88070A4}"/>
              </a:ext>
            </a:extLst>
          </p:cNvPr>
          <p:cNvSpPr>
            <a:spLocks noGrp="1"/>
          </p:cNvSpPr>
          <p:nvPr>
            <p:ph type="title"/>
          </p:nvPr>
        </p:nvSpPr>
        <p:spPr/>
        <p:txBody>
          <a:bodyPr/>
          <a:lstStyle/>
          <a:p>
            <a:r>
              <a:rPr lang="en-GB" dirty="0"/>
              <a:t>Misconduct </a:t>
            </a:r>
          </a:p>
        </p:txBody>
      </p:sp>
      <p:sp>
        <p:nvSpPr>
          <p:cNvPr id="3" name="Content Placeholder 2">
            <a:extLst>
              <a:ext uri="{FF2B5EF4-FFF2-40B4-BE49-F238E27FC236}">
                <a16:creationId xmlns:a16="http://schemas.microsoft.com/office/drawing/2014/main" id="{9EA6CBFA-DD96-133B-E980-49005BF9DE33}"/>
              </a:ext>
            </a:extLst>
          </p:cNvPr>
          <p:cNvSpPr>
            <a:spLocks noGrp="1"/>
          </p:cNvSpPr>
          <p:nvPr>
            <p:ph idx="1"/>
          </p:nvPr>
        </p:nvSpPr>
        <p:spPr>
          <a:xfrm>
            <a:off x="429537" y="1690688"/>
            <a:ext cx="10515600" cy="4351338"/>
          </a:xfrm>
        </p:spPr>
        <p:txBody>
          <a:bodyPr vert="horz" lIns="91440" tIns="45720" rIns="91440" bIns="45720" rtlCol="0" anchor="t">
            <a:normAutofit fontScale="70000" lnSpcReduction="20000"/>
          </a:bodyPr>
          <a:lstStyle/>
          <a:p>
            <a:pPr algn="l">
              <a:buNone/>
            </a:pPr>
            <a:r>
              <a:rPr lang="en-GB" b="1" i="0" dirty="0">
                <a:solidFill>
                  <a:srgbClr val="0B0C0C"/>
                </a:solidFill>
                <a:effectLst/>
                <a:hlinkClick r:id="rId2"/>
              </a:rPr>
              <a:t>New rules to sack officers guilty of gross misconduct </a:t>
            </a:r>
            <a:r>
              <a:rPr lang="en-GB" b="1" i="0" dirty="0">
                <a:solidFill>
                  <a:srgbClr val="0B0C0C"/>
                </a:solidFill>
                <a:effectLst/>
              </a:rPr>
              <a:t>(2025)</a:t>
            </a:r>
          </a:p>
          <a:p>
            <a:r>
              <a:rPr lang="en-GB" b="1" i="0">
                <a:solidFill>
                  <a:srgbClr val="0B0C0C"/>
                </a:solidFill>
                <a:effectLst/>
              </a:rPr>
              <a:t>For those who resign or retire before they face a misconduct hearing. Former officers who would have been dismissed had they still been serving will continue to be barred from future service. However in the past, police officers in the UK could continue to do their jobs while under investigation for misconduct, even serious cases of gross misconduct, if they resigned or retired.  Case example: Richard jones -   Jones deleted the documents from his work computer once he became aware of the IPCC investigation. </a:t>
            </a:r>
          </a:p>
          <a:p>
            <a:r>
              <a:rPr lang="en-GB" b="1" dirty="0">
                <a:hlinkClick r:id="rId3"/>
              </a:rPr>
              <a:t>Crime and Policing Bill: policing integrity factsheet </a:t>
            </a:r>
            <a:r>
              <a:rPr lang="en-GB" b="1" dirty="0"/>
              <a:t>(2025)</a:t>
            </a:r>
            <a:endParaRPr lang="en-GB" b="1"/>
          </a:p>
          <a:p>
            <a:pPr>
              <a:buNone/>
            </a:pPr>
            <a:r>
              <a:rPr lang="en-GB" dirty="0"/>
              <a:t>Currently - awaiting parliamentary scrutiny </a:t>
            </a:r>
          </a:p>
          <a:p>
            <a:pPr>
              <a:buNone/>
            </a:pPr>
            <a:r>
              <a:rPr lang="en-GB" dirty="0"/>
              <a:t>The "policing integrity" part of the bill, which deals with accountability and transparency, is included in the bill's provisions. This includes a duty of candour and potential criminal sanctions for those who breach it. </a:t>
            </a:r>
            <a:endParaRPr lang="en-GB" b="1" i="0" dirty="0">
              <a:solidFill>
                <a:srgbClr val="0B0C0C"/>
              </a:solidFill>
              <a:effectLst/>
              <a:latin typeface="GDS Transport"/>
            </a:endParaRPr>
          </a:p>
          <a:p>
            <a:pPr>
              <a:buNone/>
            </a:pPr>
            <a:r>
              <a:rPr lang="en-GB"/>
              <a:t>Support for what need</a:t>
            </a:r>
            <a:r>
              <a:rPr lang="en-GB">
                <a:hlinkClick r:id="rId4"/>
              </a:rPr>
              <a:t>s to happen to fix the issues</a:t>
            </a:r>
            <a:r>
              <a:rPr lang="en-GB"/>
              <a:t> </a:t>
            </a:r>
          </a:p>
          <a:p>
            <a:r>
              <a:rPr lang="en-GB"/>
              <a:t>Paper on pol</a:t>
            </a:r>
            <a:r>
              <a:rPr lang="en-GB">
                <a:hlinkClick r:id="rId5"/>
              </a:rPr>
              <a:t>ice officer barriers to reporting misconduct</a:t>
            </a:r>
            <a:r>
              <a:rPr lang="en-GB"/>
              <a:t> </a:t>
            </a:r>
            <a:endParaRPr lang="en-GB" dirty="0"/>
          </a:p>
        </p:txBody>
      </p:sp>
    </p:spTree>
    <p:extLst>
      <p:ext uri="{BB962C8B-B14F-4D97-AF65-F5344CB8AC3E}">
        <p14:creationId xmlns:p14="http://schemas.microsoft.com/office/powerpoint/2010/main" val="2715015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117343-4C69-D884-15BA-DAFF56B41442}"/>
              </a:ext>
            </a:extLst>
          </p:cNvPr>
          <p:cNvSpPr>
            <a:spLocks noGrp="1"/>
          </p:cNvSpPr>
          <p:nvPr>
            <p:ph type="title"/>
          </p:nvPr>
        </p:nvSpPr>
        <p:spPr/>
        <p:txBody>
          <a:bodyPr/>
          <a:lstStyle/>
          <a:p>
            <a:r>
              <a:rPr lang="en-GB" dirty="0"/>
              <a:t>Vetting</a:t>
            </a:r>
          </a:p>
        </p:txBody>
      </p:sp>
      <p:sp>
        <p:nvSpPr>
          <p:cNvPr id="3" name="Content Placeholder 2">
            <a:extLst>
              <a:ext uri="{FF2B5EF4-FFF2-40B4-BE49-F238E27FC236}">
                <a16:creationId xmlns:a16="http://schemas.microsoft.com/office/drawing/2014/main" id="{185ABBA9-5F17-EF06-11DD-BC21EFC51C4A}"/>
              </a:ext>
            </a:extLst>
          </p:cNvPr>
          <p:cNvSpPr>
            <a:spLocks noGrp="1"/>
          </p:cNvSpPr>
          <p:nvPr>
            <p:ph sz="half" idx="2"/>
          </p:nvPr>
        </p:nvSpPr>
        <p:spPr>
          <a:xfrm>
            <a:off x="658807" y="1311391"/>
            <a:ext cx="5157787" cy="5754498"/>
          </a:xfrm>
        </p:spPr>
        <p:txBody>
          <a:bodyPr vert="horz" lIns="91440" tIns="45720" rIns="91440" bIns="45720" rtlCol="0" anchor="t">
            <a:noAutofit/>
          </a:bodyPr>
          <a:lstStyle/>
          <a:p>
            <a:r>
              <a:rPr lang="en-GB" sz="1400"/>
              <a:t>Cases- </a:t>
            </a:r>
            <a:endParaRPr lang="en-US" sz="1400"/>
          </a:p>
          <a:p>
            <a:r>
              <a:rPr lang="en-GB" sz="1400"/>
              <a:t>David Carrick – Claires law </a:t>
            </a:r>
          </a:p>
          <a:p>
            <a:r>
              <a:rPr lang="en-GB" sz="1400">
                <a:ea typeface="+mn-lt"/>
                <a:cs typeface="+mn-lt"/>
              </a:rPr>
              <a:t>Wayne Couzens</a:t>
            </a:r>
          </a:p>
          <a:p>
            <a:r>
              <a:rPr lang="en-GB" sz="1400"/>
              <a:t>Vetting prevents corruption and conflicts of interest</a:t>
            </a:r>
          </a:p>
          <a:p>
            <a:r>
              <a:rPr lang="en-GB" sz="1400"/>
              <a:t>Protects public trusts</a:t>
            </a:r>
          </a:p>
          <a:p>
            <a:r>
              <a:rPr lang="en-GB" sz="1400"/>
              <a:t>Vetting code of practice-  </a:t>
            </a:r>
            <a:r>
              <a:rPr lang="en-GB" sz="1400">
                <a:ea typeface="+mn-lt"/>
                <a:cs typeface="+mn-lt"/>
              </a:rPr>
              <a:t>Code of Practice issued under s 39A of the Police Act 1996  </a:t>
            </a:r>
            <a:r>
              <a:rPr lang="en-GB" sz="1400">
                <a:ea typeface="+mn-lt"/>
                <a:cs typeface="+mn-lt"/>
                <a:hlinkClick r:id="rId2"/>
              </a:rPr>
              <a:t>vetting code</a:t>
            </a:r>
            <a:endParaRPr lang="en-GB" sz="1400"/>
          </a:p>
          <a:p>
            <a:r>
              <a:rPr lang="en-GB" sz="1400"/>
              <a:t>What these policies aim to tackle</a:t>
            </a:r>
          </a:p>
          <a:p>
            <a:r>
              <a:rPr lang="en-GB" sz="1400">
                <a:ea typeface="+mn-lt"/>
                <a:cs typeface="+mn-lt"/>
              </a:rPr>
              <a:t>Consistency across forces: The Code of Practice and national reforms make sure that vetting standards are applied more uniformly, reducing variation between police forces.</a:t>
            </a:r>
            <a:endParaRPr lang="en-GB" sz="1400"/>
          </a:p>
          <a:p>
            <a:r>
              <a:rPr lang="en-GB" sz="1400">
                <a:ea typeface="+mn-lt"/>
                <a:cs typeface="+mn-lt"/>
              </a:rPr>
              <a:t>Ongoing suitability: By making vetting a continuing obligation (not just an entry-check), forces can respond to changes in officers’ circumstances.</a:t>
            </a:r>
            <a:endParaRPr lang="en-GB" sz="1400"/>
          </a:p>
          <a:p>
            <a:r>
              <a:rPr lang="en-GB" sz="1400">
                <a:ea typeface="+mn-lt"/>
                <a:cs typeface="+mn-lt"/>
              </a:rPr>
              <a:t>Clear removal powers: The reforms empower chief officers to remove officers who fail vetting, even if previous rules made this difficult.</a:t>
            </a:r>
            <a:endParaRPr lang="en-GB" sz="1400"/>
          </a:p>
          <a:p>
            <a:r>
              <a:rPr lang="en-GB" sz="1400">
                <a:ea typeface="+mn-lt"/>
                <a:cs typeface="+mn-lt"/>
              </a:rPr>
              <a:t>Public confidence and integrity: These changes are driven by a need to restore trust in policing, ensuring only those who are suitable hold positions of significant power and trust.</a:t>
            </a:r>
            <a:endParaRPr lang="en-GB" sz="1400"/>
          </a:p>
          <a:p>
            <a:endParaRPr lang="en-GB" sz="1400"/>
          </a:p>
          <a:p>
            <a:endParaRPr lang="en-GB" sz="1400"/>
          </a:p>
        </p:txBody>
      </p:sp>
      <p:sp>
        <p:nvSpPr>
          <p:cNvPr id="6" name="Content Placeholder 5">
            <a:extLst>
              <a:ext uri="{FF2B5EF4-FFF2-40B4-BE49-F238E27FC236}">
                <a16:creationId xmlns:a16="http://schemas.microsoft.com/office/drawing/2014/main" id="{2FDB2FAA-6C65-7D6E-F09A-C0B849EC5707}"/>
              </a:ext>
            </a:extLst>
          </p:cNvPr>
          <p:cNvSpPr>
            <a:spLocks noGrp="1"/>
          </p:cNvSpPr>
          <p:nvPr>
            <p:ph sz="quarter" idx="4"/>
          </p:nvPr>
        </p:nvSpPr>
        <p:spPr>
          <a:xfrm>
            <a:off x="6205331" y="727076"/>
            <a:ext cx="5746405" cy="5771805"/>
          </a:xfrm>
        </p:spPr>
        <p:txBody>
          <a:bodyPr vert="horz" lIns="91440" tIns="45720" rIns="91440" bIns="45720" rtlCol="0" anchor="t">
            <a:normAutofit/>
          </a:bodyPr>
          <a:lstStyle/>
          <a:p>
            <a:r>
              <a:rPr lang="en-GB" sz="1400"/>
              <a:t>Re looking at cases since the rapid recruitment </a:t>
            </a:r>
            <a:r>
              <a:rPr lang="en-GB" sz="1400">
                <a:solidFill>
                  <a:srgbClr val="141414"/>
                </a:solidFill>
                <a:ea typeface="+mn-lt"/>
                <a:cs typeface="+mn-lt"/>
              </a:rPr>
              <a:t>under the previous government's police uplift programme from 2020 to 2023.  </a:t>
            </a:r>
            <a:r>
              <a:rPr lang="en-GB" sz="1400">
                <a:solidFill>
                  <a:srgbClr val="141414"/>
                </a:solidFill>
                <a:ea typeface="+mn-lt"/>
                <a:cs typeface="+mn-lt"/>
                <a:hlinkClick r:id="rId3"/>
              </a:rPr>
              <a:t>relook</a:t>
            </a:r>
            <a:endParaRPr lang="en-GB" sz="1400">
              <a:solidFill>
                <a:srgbClr val="141414"/>
              </a:solidFill>
              <a:ea typeface="+mn-lt"/>
              <a:cs typeface="+mn-lt"/>
            </a:endParaRPr>
          </a:p>
          <a:p>
            <a:r>
              <a:rPr lang="en-GB" sz="1400">
                <a:solidFill>
                  <a:srgbClr val="141414"/>
                </a:solidFill>
              </a:rPr>
              <a:t>Looking to relook at all the vetting cases from the </a:t>
            </a:r>
            <a:r>
              <a:rPr lang="en-GB" sz="1400" err="1">
                <a:solidFill>
                  <a:srgbClr val="141414"/>
                </a:solidFill>
              </a:rPr>
              <a:t>boris</a:t>
            </a:r>
            <a:r>
              <a:rPr lang="en-GB" sz="1400">
                <a:solidFill>
                  <a:srgbClr val="141414"/>
                </a:solidFill>
              </a:rPr>
              <a:t> bobbies' recruitment scheme. </a:t>
            </a:r>
          </a:p>
          <a:p>
            <a:r>
              <a:rPr lang="en-GB" sz="1400">
                <a:solidFill>
                  <a:srgbClr val="141414"/>
                </a:solidFill>
                <a:ea typeface="+mn-lt"/>
                <a:cs typeface="+mn-lt"/>
              </a:rPr>
              <a:t>New / strengthened vetting standards</a:t>
            </a:r>
            <a:endParaRPr lang="en-GB" sz="1400">
              <a:solidFill>
                <a:srgbClr val="141414"/>
              </a:solidFill>
            </a:endParaRPr>
          </a:p>
          <a:p>
            <a:r>
              <a:rPr lang="en-GB" sz="1400">
                <a:solidFill>
                  <a:srgbClr val="141414"/>
                </a:solidFill>
                <a:ea typeface="+mn-lt"/>
                <a:cs typeface="+mn-lt"/>
              </a:rPr>
              <a:t>It introduced a set of </a:t>
            </a:r>
            <a:r>
              <a:rPr lang="en-GB" sz="1400" b="1">
                <a:solidFill>
                  <a:srgbClr val="141414"/>
                </a:solidFill>
                <a:ea typeface="+mn-lt"/>
                <a:cs typeface="+mn-lt"/>
              </a:rPr>
              <a:t>18 expectations</a:t>
            </a:r>
            <a:r>
              <a:rPr lang="en-GB" sz="1400">
                <a:solidFill>
                  <a:srgbClr val="141414"/>
                </a:solidFill>
                <a:ea typeface="+mn-lt"/>
                <a:cs typeface="+mn-lt"/>
              </a:rPr>
              <a:t> for chief officers (forces) including that officers transferring between forces must be fully re-vetted. </a:t>
            </a:r>
            <a:r>
              <a:rPr lang="en-GB" sz="1400">
                <a:solidFill>
                  <a:srgbClr val="141414"/>
                </a:solidFill>
              </a:rPr>
              <a:t> </a:t>
            </a:r>
            <a:r>
              <a:rPr lang="en-GB" sz="1400">
                <a:solidFill>
                  <a:srgbClr val="141414"/>
                </a:solidFill>
                <a:hlinkClick r:id="rId4"/>
              </a:rPr>
              <a:t>Police vetting</a:t>
            </a:r>
            <a:r>
              <a:rPr lang="en-GB" sz="1400">
                <a:solidFill>
                  <a:srgbClr val="141414"/>
                </a:solidFill>
              </a:rPr>
              <a:t> </a:t>
            </a:r>
          </a:p>
          <a:p>
            <a:pPr marL="0" indent="0">
              <a:buNone/>
            </a:pPr>
            <a:r>
              <a:rPr lang="en-GB" sz="1400">
                <a:solidFill>
                  <a:srgbClr val="141414"/>
                </a:solidFill>
              </a:rPr>
              <a:t>^ since Couzens and Carrick cases. </a:t>
            </a:r>
          </a:p>
          <a:p>
            <a:pPr marL="0" indent="0">
              <a:buNone/>
            </a:pPr>
            <a:r>
              <a:rPr lang="en-GB" sz="1400">
                <a:solidFill>
                  <a:srgbClr val="141414"/>
                </a:solidFill>
                <a:ea typeface="+mn-lt"/>
                <a:cs typeface="+mn-lt"/>
              </a:rPr>
              <a:t>In August 2023, reforms were announced giving police forces greater powers to dismiss officers found guilty of gross misconduct and those who fail vetting</a:t>
            </a:r>
            <a:endParaRPr lang="en-GB" sz="1400"/>
          </a:p>
          <a:p>
            <a:pPr marL="0" indent="0">
              <a:buNone/>
            </a:pPr>
            <a:r>
              <a:rPr lang="en-GB" sz="1400">
                <a:solidFill>
                  <a:srgbClr val="141414"/>
                </a:solidFill>
                <a:ea typeface="+mn-lt"/>
                <a:cs typeface="+mn-lt"/>
              </a:rPr>
              <a:t>In April 2025 the government announced new legal reforms: from 14 May 2025 officers who fail background vetting will be </a:t>
            </a:r>
            <a:r>
              <a:rPr lang="en-GB" sz="1400" b="1">
                <a:solidFill>
                  <a:srgbClr val="141414"/>
                </a:solidFill>
                <a:ea typeface="+mn-lt"/>
                <a:cs typeface="+mn-lt"/>
              </a:rPr>
              <a:t>automatically dismissed</a:t>
            </a:r>
            <a:r>
              <a:rPr lang="en-GB" sz="1400">
                <a:solidFill>
                  <a:srgbClr val="141414"/>
                </a:solidFill>
                <a:ea typeface="+mn-lt"/>
                <a:cs typeface="+mn-lt"/>
              </a:rPr>
              <a:t>; passing vetting will become a </a:t>
            </a:r>
            <a:r>
              <a:rPr lang="en-GB" sz="1400" b="1">
                <a:solidFill>
                  <a:srgbClr val="141414"/>
                </a:solidFill>
                <a:ea typeface="+mn-lt"/>
                <a:cs typeface="+mn-lt"/>
              </a:rPr>
              <a:t>legal requirement</a:t>
            </a:r>
            <a:r>
              <a:rPr lang="en-GB" sz="1400">
                <a:solidFill>
                  <a:srgbClr val="141414"/>
                </a:solidFill>
                <a:ea typeface="+mn-lt"/>
                <a:cs typeface="+mn-lt"/>
              </a:rPr>
              <a:t> for serving officers</a:t>
            </a:r>
            <a:endParaRPr lang="en-GB" sz="1400"/>
          </a:p>
          <a:p>
            <a:pPr marL="0" indent="0">
              <a:buNone/>
            </a:pPr>
            <a:r>
              <a:rPr lang="en-GB" sz="1400">
                <a:solidFill>
                  <a:srgbClr val="141414"/>
                </a:solidFill>
                <a:ea typeface="+mn-lt"/>
                <a:cs typeface="+mn-lt"/>
              </a:rPr>
              <a:t>The reforms also include: stronger requirements to suspend officers under investigation for violence against women and girls; ensure officers convicted of certain criminal offences are automatically found to have committed gross misconduct.   </a:t>
            </a:r>
            <a:r>
              <a:rPr lang="en-GB" sz="1400">
                <a:solidFill>
                  <a:srgbClr val="141414"/>
                </a:solidFill>
                <a:ea typeface="+mn-lt"/>
                <a:cs typeface="+mn-lt"/>
                <a:hlinkClick r:id="rId5"/>
              </a:rPr>
              <a:t>reform to boost officers standards</a:t>
            </a:r>
            <a:endParaRPr lang="en-GB" sz="1400"/>
          </a:p>
          <a:p>
            <a:pPr marL="0" indent="0">
              <a:buNone/>
            </a:pPr>
            <a:r>
              <a:rPr lang="en-GB" sz="1600">
                <a:solidFill>
                  <a:srgbClr val="141414"/>
                </a:solidFill>
              </a:rPr>
              <a:t> </a:t>
            </a:r>
          </a:p>
          <a:p>
            <a:endParaRPr lang="en-GB" sz="1600">
              <a:solidFill>
                <a:srgbClr val="141414"/>
              </a:solidFill>
            </a:endParaRPr>
          </a:p>
          <a:p>
            <a:endParaRPr lang="en-GB" sz="1600">
              <a:solidFill>
                <a:srgbClr val="141414"/>
              </a:solidFill>
            </a:endParaRPr>
          </a:p>
        </p:txBody>
      </p:sp>
    </p:spTree>
    <p:extLst>
      <p:ext uri="{BB962C8B-B14F-4D97-AF65-F5344CB8AC3E}">
        <p14:creationId xmlns:p14="http://schemas.microsoft.com/office/powerpoint/2010/main" val="27671213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A21CEA-91E4-B3EE-F972-7CAAC5735865}"/>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Barring list </a:t>
            </a:r>
          </a:p>
        </p:txBody>
      </p:sp>
      <p:sp>
        <p:nvSpPr>
          <p:cNvPr id="3" name="Content Placeholder 2">
            <a:extLst>
              <a:ext uri="{FF2B5EF4-FFF2-40B4-BE49-F238E27FC236}">
                <a16:creationId xmlns:a16="http://schemas.microsoft.com/office/drawing/2014/main" id="{86678B71-96C8-BA80-210C-72518DF0DFBB}"/>
              </a:ext>
            </a:extLst>
          </p:cNvPr>
          <p:cNvSpPr>
            <a:spLocks noGrp="1"/>
          </p:cNvSpPr>
          <p:nvPr>
            <p:ph idx="1"/>
          </p:nvPr>
        </p:nvSpPr>
        <p:spPr>
          <a:xfrm>
            <a:off x="4504549" y="649480"/>
            <a:ext cx="7397400" cy="5546047"/>
          </a:xfrm>
        </p:spPr>
        <p:txBody>
          <a:bodyPr anchor="ctr">
            <a:normAutofit/>
          </a:bodyPr>
          <a:lstStyle/>
          <a:p>
            <a:r>
              <a:rPr lang="en-GB" b="0" i="0" dirty="0">
                <a:effectLst/>
              </a:rPr>
              <a:t>for people dismissed from policing through the Police Conduct and Performance Regulations – and the advisory list</a:t>
            </a:r>
          </a:p>
          <a:p>
            <a:r>
              <a:rPr lang="en-GB" dirty="0"/>
              <a:t>Those who must check it </a:t>
            </a:r>
          </a:p>
          <a:p>
            <a:pPr marL="0" indent="0">
              <a:buNone/>
            </a:pPr>
            <a:r>
              <a:rPr lang="en-GB" dirty="0"/>
              <a:t>-Home Office police forces in England and Wales</a:t>
            </a:r>
          </a:p>
          <a:p>
            <a:pPr marL="0" indent="0">
              <a:buNone/>
            </a:pPr>
            <a:r>
              <a:rPr lang="en-GB" dirty="0"/>
              <a:t>-Offices of Police and Crime Commissioners.</a:t>
            </a:r>
          </a:p>
          <a:p>
            <a:pPr marL="0" indent="0">
              <a:buNone/>
            </a:pPr>
            <a:r>
              <a:rPr lang="en-GB" dirty="0"/>
              <a:t>-His Majesty's Inspectorate of Constabulary and Fire &amp; Rescue  Services</a:t>
            </a:r>
          </a:p>
          <a:p>
            <a:pPr marL="0" indent="0">
              <a:buNone/>
            </a:pPr>
            <a:r>
              <a:rPr lang="en-GB" dirty="0"/>
              <a:t>-Independent Office for Police Conduct.</a:t>
            </a:r>
          </a:p>
          <a:p>
            <a:pPr marL="0" indent="0">
              <a:buNone/>
            </a:pPr>
            <a:endParaRPr lang="en-GB" sz="2000" dirty="0"/>
          </a:p>
        </p:txBody>
      </p:sp>
    </p:spTree>
    <p:extLst>
      <p:ext uri="{BB962C8B-B14F-4D97-AF65-F5344CB8AC3E}">
        <p14:creationId xmlns:p14="http://schemas.microsoft.com/office/powerpoint/2010/main" val="12088671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772633-043A-E949-A94A-7F164BDADF31}"/>
              </a:ext>
            </a:extLst>
          </p:cNvPr>
          <p:cNvSpPr>
            <a:spLocks noGrp="1"/>
          </p:cNvSpPr>
          <p:nvPr>
            <p:ph type="title"/>
          </p:nvPr>
        </p:nvSpPr>
        <p:spPr/>
        <p:txBody>
          <a:bodyPr/>
          <a:lstStyle/>
          <a:p>
            <a:r>
              <a:rPr lang="en-US"/>
              <a:t>Barred List </a:t>
            </a:r>
          </a:p>
        </p:txBody>
      </p:sp>
      <p:sp>
        <p:nvSpPr>
          <p:cNvPr id="4" name="Content Placeholder 3">
            <a:extLst>
              <a:ext uri="{FF2B5EF4-FFF2-40B4-BE49-F238E27FC236}">
                <a16:creationId xmlns:a16="http://schemas.microsoft.com/office/drawing/2014/main" id="{BCC4098B-A13E-DA61-E05F-46DEE398EABA}"/>
              </a:ext>
            </a:extLst>
          </p:cNvPr>
          <p:cNvSpPr>
            <a:spLocks noGrp="1"/>
          </p:cNvSpPr>
          <p:nvPr>
            <p:ph sz="half" idx="2"/>
          </p:nvPr>
        </p:nvSpPr>
        <p:spPr/>
        <p:txBody>
          <a:bodyPr vert="horz" lIns="91440" tIns="45720" rIns="91440" bIns="45720" rtlCol="0" anchor="t">
            <a:normAutofit fontScale="25000" lnSpcReduction="20000"/>
          </a:bodyPr>
          <a:lstStyle/>
          <a:p>
            <a:r>
              <a:rPr lang="en-US" sz="5600"/>
              <a:t>📌 </a:t>
            </a:r>
            <a:r>
              <a:rPr lang="en-US" sz="5600" b="1"/>
              <a:t>Background:</a:t>
            </a:r>
            <a:endParaRPr lang="en-US" sz="5600"/>
          </a:p>
          <a:p>
            <a:r>
              <a:rPr lang="en-US" sz="5600">
                <a:ea typeface="+mn-lt"/>
                <a:cs typeface="+mn-lt"/>
              </a:rPr>
              <a:t>Before the DBS existed, there were </a:t>
            </a:r>
            <a:r>
              <a:rPr lang="en-US" sz="5600" b="1">
                <a:ea typeface="+mn-lt"/>
                <a:cs typeface="+mn-lt"/>
              </a:rPr>
              <a:t>two separate bodies</a:t>
            </a:r>
            <a:r>
              <a:rPr lang="en-US" sz="5600">
                <a:ea typeface="+mn-lt"/>
                <a:cs typeface="+mn-lt"/>
              </a:rPr>
              <a:t> responsible for safeguarding and background checks:</a:t>
            </a:r>
            <a:endParaRPr lang="en-US" sz="5600"/>
          </a:p>
          <a:p>
            <a:r>
              <a:rPr lang="en-US" sz="5600" b="1">
                <a:ea typeface="+mn-lt"/>
                <a:cs typeface="+mn-lt"/>
              </a:rPr>
              <a:t>Criminal Records Bureau (CRB)</a:t>
            </a:r>
            <a:r>
              <a:rPr lang="en-US" sz="5600">
                <a:ea typeface="+mn-lt"/>
                <a:cs typeface="+mn-lt"/>
              </a:rPr>
              <a:t> – handled criminal record checks for employers.</a:t>
            </a:r>
            <a:endParaRPr lang="en-US" sz="5600"/>
          </a:p>
          <a:p>
            <a:r>
              <a:rPr lang="en-US" sz="5600" b="1">
                <a:ea typeface="+mn-lt"/>
                <a:cs typeface="+mn-lt"/>
              </a:rPr>
              <a:t>Independent Safeguarding Authority (ISA)</a:t>
            </a:r>
            <a:r>
              <a:rPr lang="en-US" sz="5600">
                <a:ea typeface="+mn-lt"/>
                <a:cs typeface="+mn-lt"/>
              </a:rPr>
              <a:t> – managed the barred lists of individuals prohibited from working with vulnerable people.</a:t>
            </a:r>
            <a:endParaRPr lang="en-US" sz="5600"/>
          </a:p>
          <a:p>
            <a:endParaRPr lang="en-US" sz="3200"/>
          </a:p>
          <a:p>
            <a:r>
              <a:rPr lang="en-US" sz="5600"/>
              <a:t>🛑 </a:t>
            </a:r>
            <a:r>
              <a:rPr lang="en-US" sz="5600" b="1"/>
              <a:t>Why Change Was Needed:</a:t>
            </a:r>
            <a:endParaRPr lang="en-US" sz="5600"/>
          </a:p>
          <a:p>
            <a:r>
              <a:rPr lang="en-US" sz="5600">
                <a:ea typeface="+mn-lt"/>
                <a:cs typeface="+mn-lt"/>
              </a:rPr>
              <a:t>The existing system was seen as </a:t>
            </a:r>
            <a:r>
              <a:rPr lang="en-US" sz="5600" b="1">
                <a:ea typeface="+mn-lt"/>
                <a:cs typeface="+mn-lt"/>
              </a:rPr>
              <a:t>duplicated, confusing, and inefficient</a:t>
            </a:r>
            <a:r>
              <a:rPr lang="en-US" sz="5600">
                <a:ea typeface="+mn-lt"/>
                <a:cs typeface="+mn-lt"/>
              </a:rPr>
              <a:t>.</a:t>
            </a:r>
            <a:endParaRPr lang="en-US" sz="5600"/>
          </a:p>
          <a:p>
            <a:r>
              <a:rPr lang="en-US" sz="5600">
                <a:ea typeface="+mn-lt"/>
                <a:cs typeface="+mn-lt"/>
              </a:rPr>
              <a:t>A need arose for </a:t>
            </a:r>
            <a:r>
              <a:rPr lang="en-US" sz="5600" b="1">
                <a:ea typeface="+mn-lt"/>
                <a:cs typeface="+mn-lt"/>
              </a:rPr>
              <a:t>better integration</a:t>
            </a:r>
            <a:r>
              <a:rPr lang="en-US" sz="5600">
                <a:ea typeface="+mn-lt"/>
                <a:cs typeface="+mn-lt"/>
              </a:rPr>
              <a:t> between background checking and barring decisions.</a:t>
            </a:r>
            <a:endParaRPr lang="en-US" sz="5600"/>
          </a:p>
          <a:p>
            <a:r>
              <a:rPr lang="en-US" sz="5600">
                <a:ea typeface="+mn-lt"/>
                <a:cs typeface="+mn-lt"/>
              </a:rPr>
              <a:t>Concerns about </a:t>
            </a:r>
            <a:r>
              <a:rPr lang="en-US" sz="5600" b="1">
                <a:ea typeface="+mn-lt"/>
                <a:cs typeface="+mn-lt"/>
              </a:rPr>
              <a:t>public safety</a:t>
            </a:r>
            <a:r>
              <a:rPr lang="en-US" sz="5600">
                <a:ea typeface="+mn-lt"/>
                <a:cs typeface="+mn-lt"/>
              </a:rPr>
              <a:t>, especially following high-profile abuse cases, pushed for stronger, more coordinated safeguards.</a:t>
            </a:r>
            <a:endParaRPr lang="en-US" sz="5600"/>
          </a:p>
          <a:p>
            <a:pPr marL="0" indent="0">
              <a:buNone/>
            </a:pPr>
            <a:br>
              <a:rPr lang="en-US"/>
            </a:br>
            <a:endParaRPr lang="en-US" sz="4200"/>
          </a:p>
          <a:p>
            <a:r>
              <a:rPr lang="en-US" sz="4200">
                <a:hlinkClick r:id="rId2"/>
              </a:rPr>
              <a:t>DBS</a:t>
            </a:r>
            <a:endParaRPr lang="en-US" sz="4200"/>
          </a:p>
        </p:txBody>
      </p:sp>
      <p:sp>
        <p:nvSpPr>
          <p:cNvPr id="6" name="Content Placeholder 5">
            <a:extLst>
              <a:ext uri="{FF2B5EF4-FFF2-40B4-BE49-F238E27FC236}">
                <a16:creationId xmlns:a16="http://schemas.microsoft.com/office/drawing/2014/main" id="{E3CB4FA2-908B-57F8-FB60-CA1A9D89FF34}"/>
              </a:ext>
            </a:extLst>
          </p:cNvPr>
          <p:cNvSpPr>
            <a:spLocks noGrp="1"/>
          </p:cNvSpPr>
          <p:nvPr>
            <p:ph sz="quarter" idx="4"/>
          </p:nvPr>
        </p:nvSpPr>
        <p:spPr/>
        <p:txBody>
          <a:bodyPr vert="horz" lIns="91440" tIns="45720" rIns="91440" bIns="45720" rtlCol="0" anchor="t">
            <a:normAutofit fontScale="25000" lnSpcReduction="20000"/>
          </a:bodyPr>
          <a:lstStyle/>
          <a:p>
            <a:r>
              <a:rPr lang="en-US" sz="4200"/>
              <a:t>✅ </a:t>
            </a:r>
            <a:r>
              <a:rPr lang="en-US" sz="4200" b="1"/>
              <a:t>Formation of the DBS:</a:t>
            </a:r>
            <a:endParaRPr lang="en-US" sz="4200"/>
          </a:p>
          <a:p>
            <a:r>
              <a:rPr lang="en-US" sz="4200"/>
              <a:t>In response, the UK government passed the </a:t>
            </a:r>
            <a:r>
              <a:rPr lang="en-US" sz="4200" b="1"/>
              <a:t>Protection of Freedoms Act 2012</a:t>
            </a:r>
            <a:r>
              <a:rPr lang="en-US" sz="4200"/>
              <a:t>.</a:t>
            </a:r>
          </a:p>
          <a:p>
            <a:r>
              <a:rPr lang="en-US" sz="4200"/>
              <a:t>As part of this law, the </a:t>
            </a:r>
            <a:r>
              <a:rPr lang="en-US" sz="4200" b="1"/>
              <a:t>CRB and ISA were merged</a:t>
            </a:r>
            <a:r>
              <a:rPr lang="en-US" sz="4200"/>
              <a:t> into a single body.</a:t>
            </a:r>
          </a:p>
          <a:p>
            <a:r>
              <a:rPr lang="en-US" sz="4200"/>
              <a:t>The </a:t>
            </a:r>
            <a:r>
              <a:rPr lang="en-US" sz="4200" b="1"/>
              <a:t>Disclosure and Barring Service (DBS)</a:t>
            </a:r>
            <a:r>
              <a:rPr lang="en-US" sz="4200"/>
              <a:t> was officially formed in </a:t>
            </a:r>
            <a:r>
              <a:rPr lang="en-US" sz="4200" b="1"/>
              <a:t>December 2012</a:t>
            </a:r>
            <a:r>
              <a:rPr lang="en-US" sz="4200"/>
              <a:t>.</a:t>
            </a:r>
          </a:p>
          <a:p>
            <a:br>
              <a:rPr lang="en-US" sz="700"/>
            </a:br>
            <a:endParaRPr lang="en-US" sz="4200"/>
          </a:p>
          <a:p>
            <a:r>
              <a:rPr lang="en-US" sz="4200"/>
              <a:t>🎯 </a:t>
            </a:r>
            <a:r>
              <a:rPr lang="en-US" sz="4200" b="1"/>
              <a:t>Purpose of the DBS:</a:t>
            </a:r>
            <a:endParaRPr lang="en-US" sz="4200"/>
          </a:p>
          <a:p>
            <a:r>
              <a:rPr lang="en-US" sz="4200"/>
              <a:t>To carry out </a:t>
            </a:r>
            <a:r>
              <a:rPr lang="en-US" sz="4200" b="1"/>
              <a:t>criminal record checks</a:t>
            </a:r>
            <a:r>
              <a:rPr lang="en-US" sz="4200"/>
              <a:t> (Basic, Standard, Enhanced).</a:t>
            </a:r>
          </a:p>
          <a:p>
            <a:r>
              <a:rPr lang="en-US" sz="4200"/>
              <a:t>To </a:t>
            </a:r>
            <a:r>
              <a:rPr lang="en-US" sz="4200" b="1"/>
              <a:t>manage the barred lists</a:t>
            </a:r>
            <a:r>
              <a:rPr lang="en-US" sz="4200"/>
              <a:t> (Children’s and Adults’ Barred Lists).</a:t>
            </a:r>
          </a:p>
          <a:p>
            <a:r>
              <a:rPr lang="en-US" sz="4200"/>
              <a:t>To help </a:t>
            </a:r>
            <a:r>
              <a:rPr lang="en-US" sz="4200" b="1"/>
              <a:t>em</a:t>
            </a:r>
            <a:r>
              <a:rPr lang="en-US" sz="4000" b="1"/>
              <a:t>ployers make safer recruitment decisions</a:t>
            </a:r>
            <a:r>
              <a:rPr lang="en-US" sz="4000"/>
              <a:t>, especially for roles involving </a:t>
            </a:r>
            <a:r>
              <a:rPr lang="en-US" sz="4000" b="1"/>
              <a:t>children or vulnerable adults</a:t>
            </a:r>
            <a:r>
              <a:rPr lang="en-US" sz="4000"/>
              <a:t>.</a:t>
            </a:r>
          </a:p>
        </p:txBody>
      </p:sp>
    </p:spTree>
    <p:extLst>
      <p:ext uri="{BB962C8B-B14F-4D97-AF65-F5344CB8AC3E}">
        <p14:creationId xmlns:p14="http://schemas.microsoft.com/office/powerpoint/2010/main" val="42287298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36FC4-9B7F-8F9D-2F3D-B0B39EF99E3C}"/>
              </a:ext>
            </a:extLst>
          </p:cNvPr>
          <p:cNvSpPr>
            <a:spLocks noGrp="1"/>
          </p:cNvSpPr>
          <p:nvPr>
            <p:ph type="title"/>
          </p:nvPr>
        </p:nvSpPr>
        <p:spPr/>
        <p:txBody>
          <a:bodyPr/>
          <a:lstStyle/>
          <a:p>
            <a:r>
              <a:rPr lang="en-GB" dirty="0"/>
              <a:t>Community initiatives </a:t>
            </a:r>
          </a:p>
        </p:txBody>
      </p:sp>
      <p:sp>
        <p:nvSpPr>
          <p:cNvPr id="3" name="Content Placeholder 2">
            <a:extLst>
              <a:ext uri="{FF2B5EF4-FFF2-40B4-BE49-F238E27FC236}">
                <a16:creationId xmlns:a16="http://schemas.microsoft.com/office/drawing/2014/main" id="{07120579-31D4-9E56-3ED1-40AE94AE147F}"/>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5949596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5A20BA-199C-F6D8-54D6-FDE36C344DE9}"/>
              </a:ext>
            </a:extLst>
          </p:cNvPr>
          <p:cNvSpPr>
            <a:spLocks noGrp="1"/>
          </p:cNvSpPr>
          <p:nvPr>
            <p:ph type="title"/>
          </p:nvPr>
        </p:nvSpPr>
        <p:spPr>
          <a:xfrm>
            <a:off x="686834" y="1153572"/>
            <a:ext cx="3200400" cy="4461163"/>
          </a:xfrm>
        </p:spPr>
        <p:txBody>
          <a:bodyPr>
            <a:normAutofit/>
          </a:bodyPr>
          <a:lstStyle/>
          <a:p>
            <a:r>
              <a:rPr lang="en-GB">
                <a:solidFill>
                  <a:srgbClr val="FFFFFF"/>
                </a:solidFill>
              </a:rPr>
              <a:t>Police and Social media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6287D0F-FC2E-5E62-25DC-41D6C8D410F5}"/>
              </a:ext>
            </a:extLst>
          </p:cNvPr>
          <p:cNvSpPr>
            <a:spLocks noGrp="1"/>
          </p:cNvSpPr>
          <p:nvPr>
            <p:ph idx="1"/>
          </p:nvPr>
        </p:nvSpPr>
        <p:spPr>
          <a:xfrm>
            <a:off x="4447308" y="591344"/>
            <a:ext cx="6906491" cy="5585619"/>
          </a:xfrm>
        </p:spPr>
        <p:txBody>
          <a:bodyPr anchor="ctr">
            <a:normAutofit lnSpcReduction="10000"/>
          </a:bodyPr>
          <a:lstStyle/>
          <a:p>
            <a:r>
              <a:rPr lang="en-GB" sz="2400" dirty="0"/>
              <a:t>In 2008 the police begun using social media as a means of engaging with their communities </a:t>
            </a:r>
          </a:p>
          <a:p>
            <a:r>
              <a:rPr lang="en-GB" sz="2400" dirty="0"/>
              <a:t>Initially it was updated by officers and later utilised more officially</a:t>
            </a:r>
          </a:p>
          <a:p>
            <a:r>
              <a:rPr lang="en-GB" sz="2400" dirty="0"/>
              <a:t>The use grew substantially, with notable examples including the Greater Manchester Police's 24-hour incident tweet in 2010 and the use of social media during the 2011 UK riots to communicate with the public. </a:t>
            </a:r>
          </a:p>
          <a:p>
            <a:r>
              <a:rPr lang="en-GB" sz="2400" dirty="0"/>
              <a:t>As its use has grown, policies around social media use have been increased to maintain public support </a:t>
            </a:r>
          </a:p>
          <a:p>
            <a:endParaRPr lang="en-GB" sz="2400" dirty="0"/>
          </a:p>
          <a:p>
            <a:r>
              <a:rPr lang="en-GB" sz="2400" dirty="0">
                <a:hlinkClick r:id="rId2"/>
              </a:rPr>
              <a:t>IOPC report </a:t>
            </a:r>
            <a:r>
              <a:rPr lang="en-GB" sz="2400" dirty="0"/>
              <a:t>(2021)</a:t>
            </a:r>
          </a:p>
          <a:p>
            <a:r>
              <a:rPr lang="en-GB" sz="2400" dirty="0">
                <a:hlinkClick r:id="rId3"/>
              </a:rPr>
              <a:t>Policing and Social media, </a:t>
            </a:r>
            <a:r>
              <a:rPr lang="en-GB" sz="2400" dirty="0"/>
              <a:t>Journal (2025)</a:t>
            </a:r>
          </a:p>
        </p:txBody>
      </p:sp>
    </p:spTree>
    <p:extLst>
      <p:ext uri="{BB962C8B-B14F-4D97-AF65-F5344CB8AC3E}">
        <p14:creationId xmlns:p14="http://schemas.microsoft.com/office/powerpoint/2010/main" val="77930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14" ma:contentTypeDescription="Create a new document." ma:contentTypeScope="" ma:versionID="427b61606a06da7df4b7caee41be988c">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c34b9befed6912b610ce31ed53797ba8"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DateTaken" minOccurs="0"/>
                <xsd:element ref="ns3:MediaLengthInSeconds" minOccurs="0"/>
                <xsd:element ref="ns3:MediaServiceSearchProperties" minOccurs="0"/>
                <xsd:element ref="ns3:_activity" minOccurs="0"/>
                <xsd:element ref="ns3:MediaServiceAutoTags" minOccurs="0"/>
                <xsd:element ref="ns3:MediaServiceObjectDetectorVersions" minOccurs="0"/>
                <xsd:element ref="ns3:MediaServiceGenerationTime" minOccurs="0"/>
                <xsd:element ref="ns3:MediaServiceEventHashCode"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description="" ma:hidden="true" ma:indexed="true" ma:internalName="MediaServiceDateTaken"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element name="MediaServiceAutoTags" ma:index="17" nillable="true" ma:displayName="Tags" ma:internalName="MediaServiceAutoTags" ma:readOnly="true">
      <xsd:simpleType>
        <xsd:restriction base="dms:Text"/>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SystemTags" ma:index="21"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0e7fbce4-8ae7-4085-8b0a-9efa4c7cae6d" xsi:nil="true"/>
  </documentManagement>
</p:properties>
</file>

<file path=customXml/itemProps1.xml><?xml version="1.0" encoding="utf-8"?>
<ds:datastoreItem xmlns:ds="http://schemas.openxmlformats.org/officeDocument/2006/customXml" ds:itemID="{3A4B2308-3372-40B9-8EF5-55907B1396E2}">
  <ds:schemaRefs>
    <ds:schemaRef ds:uri="http://schemas.microsoft.com/sharepoint/v3/contenttype/forms"/>
  </ds:schemaRefs>
</ds:datastoreItem>
</file>

<file path=customXml/itemProps2.xml><?xml version="1.0" encoding="utf-8"?>
<ds:datastoreItem xmlns:ds="http://schemas.openxmlformats.org/officeDocument/2006/customXml" ds:itemID="{21CAF274-CE23-48EB-AFCC-057B820F2900}">
  <ds:schemaRefs>
    <ds:schemaRef ds:uri="0e7fbce4-8ae7-4085-8b0a-9efa4c7cae6d"/>
    <ds:schemaRef ds:uri="4eb0a523-77d0-454a-93a8-50ca111d3c4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3.xml><?xml version="1.0" encoding="utf-8"?>
<ds:datastoreItem xmlns:ds="http://schemas.openxmlformats.org/officeDocument/2006/customXml" ds:itemID="{80F904BD-B481-4F29-9706-EB7230ADD368}">
  <ds:schemaRefs>
    <ds:schemaRef ds:uri="http://purl.org/dc/elements/1.1/"/>
    <ds:schemaRef ds:uri="http://purl.org/dc/terms/"/>
    <ds:schemaRef ds:uri="http://purl.org/dc/dcmitype/"/>
    <ds:schemaRef ds:uri="0e7fbce4-8ae7-4085-8b0a-9efa4c7cae6d"/>
    <ds:schemaRef ds:uri="4eb0a523-77d0-454a-93a8-50ca111d3c44"/>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2450</TotalTime>
  <Words>2288</Words>
  <Application>Microsoft Office PowerPoint</Application>
  <PresentationFormat>Widescreen</PresentationFormat>
  <Paragraphs>186</Paragraphs>
  <Slides>24</Slides>
  <Notes>2</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24</vt:i4>
      </vt:variant>
    </vt:vector>
  </HeadingPairs>
  <TitlesOfParts>
    <vt:vector size="32" baseType="lpstr">
      <vt:lpstr>Aptos</vt:lpstr>
      <vt:lpstr>Aptos Display</vt:lpstr>
      <vt:lpstr>Arial</vt:lpstr>
      <vt:lpstr>Calibri</vt:lpstr>
      <vt:lpstr>GDS Transport</vt:lpstr>
      <vt:lpstr>GuardianTextEgyptian</vt:lpstr>
      <vt:lpstr>Office Theme</vt:lpstr>
      <vt:lpstr>1_Office Theme</vt:lpstr>
      <vt:lpstr>Police, policing and society </vt:lpstr>
      <vt:lpstr>Today’s session</vt:lpstr>
      <vt:lpstr>Austerity </vt:lpstr>
      <vt:lpstr>Austerity measures </vt:lpstr>
      <vt:lpstr>Boris’ bobbies</vt:lpstr>
      <vt:lpstr>However…</vt:lpstr>
      <vt:lpstr>PowerPoint Presentation</vt:lpstr>
      <vt:lpstr>Policing by consent</vt:lpstr>
      <vt:lpstr>The case studies – what have they taught us?</vt:lpstr>
      <vt:lpstr>To police by consent the police need to be?</vt:lpstr>
      <vt:lpstr>PowerPoint Presentation</vt:lpstr>
      <vt:lpstr>Current issues that impact on policing by consent </vt:lpstr>
      <vt:lpstr>What are the issues we’ve seen?</vt:lpstr>
      <vt:lpstr>Targeted recruitment </vt:lpstr>
      <vt:lpstr>Targeted recruitment continued </vt:lpstr>
      <vt:lpstr>Code of Ethics </vt:lpstr>
      <vt:lpstr>Violence against women and girls </vt:lpstr>
      <vt:lpstr>Stop and Search powers</vt:lpstr>
      <vt:lpstr>Misconduct </vt:lpstr>
      <vt:lpstr>Vetting</vt:lpstr>
      <vt:lpstr>Barring list </vt:lpstr>
      <vt:lpstr>Barred List </vt:lpstr>
      <vt:lpstr>Community initiatives </vt:lpstr>
      <vt:lpstr>Police and Social media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Police, policing and society </dc:title>
  <dc:creator>Michelle Hill (IMH)</dc:creator>
  <cp:lastModifiedBy>Michelle Hill (IMH)</cp:lastModifiedBy>
  <cp:revision>2</cp:revision>
  <dcterms:created xsi:type="dcterms:W3CDTF">2025-10-19T18:06:40Z</dcterms:created>
  <dcterms:modified xsi:type="dcterms:W3CDTF">2025-10-22T13:20:45Z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