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70" r:id="rId8"/>
    <p:sldId id="262" r:id="rId9"/>
    <p:sldId id="263" r:id="rId10"/>
    <p:sldId id="264" r:id="rId11"/>
    <p:sldId id="265" r:id="rId12"/>
    <p:sldId id="266"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510"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01DF29-600A-480D-95E8-3AFC1FD9872C}" type="doc">
      <dgm:prSet loTypeId="urn:microsoft.com/office/officeart/2005/8/layout/matrix1" loCatId="matrix" qsTypeId="urn:microsoft.com/office/officeart/2005/8/quickstyle/3d2#1" qsCatId="3D" csTypeId="urn:microsoft.com/office/officeart/2005/8/colors/colorful2" csCatId="colorful" phldr="1"/>
      <dgm:spPr/>
      <dgm:t>
        <a:bodyPr/>
        <a:lstStyle/>
        <a:p>
          <a:endParaRPr lang="en-US"/>
        </a:p>
      </dgm:t>
    </dgm:pt>
    <dgm:pt modelId="{F381503F-5736-48F5-8DA0-5D698FD48860}">
      <dgm:prSet phldrT="[Text]"/>
      <dgm:spPr/>
      <dgm:t>
        <a:bodyPr/>
        <a:lstStyle/>
        <a:p>
          <a:r>
            <a:rPr lang="en-US" b="1" dirty="0">
              <a:solidFill>
                <a:schemeClr val="tx1"/>
              </a:solidFill>
              <a:latin typeface="Times New Roman" pitchFamily="18" charset="0"/>
              <a:cs typeface="Times New Roman" pitchFamily="18" charset="0"/>
            </a:rPr>
            <a:t>CRM</a:t>
          </a:r>
        </a:p>
      </dgm:t>
    </dgm:pt>
    <dgm:pt modelId="{58BDD4B6-35FF-4DA5-BCD6-83904ABA2F01}" type="parTrans" cxnId="{3B2E49E7-8338-4266-A6A6-DE840021E45B}">
      <dgm:prSet/>
      <dgm:spPr/>
      <dgm:t>
        <a:bodyPr/>
        <a:lstStyle/>
        <a:p>
          <a:endParaRPr lang="en-US">
            <a:solidFill>
              <a:schemeClr val="tx1"/>
            </a:solidFill>
          </a:endParaRPr>
        </a:p>
      </dgm:t>
    </dgm:pt>
    <dgm:pt modelId="{B9180705-DCD4-4CD2-BE81-B8E3C9BBC956}" type="sibTrans" cxnId="{3B2E49E7-8338-4266-A6A6-DE840021E45B}">
      <dgm:prSet/>
      <dgm:spPr/>
      <dgm:t>
        <a:bodyPr/>
        <a:lstStyle/>
        <a:p>
          <a:endParaRPr lang="en-US">
            <a:solidFill>
              <a:schemeClr val="tx1"/>
            </a:solidFill>
          </a:endParaRPr>
        </a:p>
      </dgm:t>
    </dgm:pt>
    <dgm:pt modelId="{EE0C7FE9-0523-4EBE-ADE5-805731585509}">
      <dgm:prSet phldrT="[Text]"/>
      <dgm:spPr/>
      <dgm:t>
        <a:bodyPr/>
        <a:lstStyle/>
        <a:p>
          <a:r>
            <a:rPr lang="en-US" dirty="0">
              <a:solidFill>
                <a:schemeClr val="tx1"/>
              </a:solidFill>
              <a:latin typeface="Times New Roman" pitchFamily="18" charset="0"/>
              <a:cs typeface="Times New Roman" pitchFamily="18" charset="0"/>
            </a:rPr>
            <a:t>Sharing on real time</a:t>
          </a:r>
        </a:p>
      </dgm:t>
    </dgm:pt>
    <dgm:pt modelId="{3FBFE5EC-6446-41BD-9DE3-54CD2CC1E292}" type="parTrans" cxnId="{91DC658A-45A3-4E69-B947-947E28927603}">
      <dgm:prSet/>
      <dgm:spPr/>
      <dgm:t>
        <a:bodyPr/>
        <a:lstStyle/>
        <a:p>
          <a:endParaRPr lang="en-US">
            <a:solidFill>
              <a:schemeClr val="tx1"/>
            </a:solidFill>
          </a:endParaRPr>
        </a:p>
      </dgm:t>
    </dgm:pt>
    <dgm:pt modelId="{3C5F9C07-3E73-438D-AB1A-B05C17288597}" type="sibTrans" cxnId="{91DC658A-45A3-4E69-B947-947E28927603}">
      <dgm:prSet/>
      <dgm:spPr/>
      <dgm:t>
        <a:bodyPr/>
        <a:lstStyle/>
        <a:p>
          <a:endParaRPr lang="en-US">
            <a:solidFill>
              <a:schemeClr val="tx1"/>
            </a:solidFill>
          </a:endParaRPr>
        </a:p>
      </dgm:t>
    </dgm:pt>
    <dgm:pt modelId="{27CA4DB4-AA51-497B-9E8E-D3948401BCDA}">
      <dgm:prSet phldrT="[Text]"/>
      <dgm:spPr/>
      <dgm:t>
        <a:bodyPr/>
        <a:lstStyle/>
        <a:p>
          <a:r>
            <a:rPr lang="en-US" dirty="0">
              <a:solidFill>
                <a:schemeClr val="tx1"/>
              </a:solidFill>
              <a:latin typeface="Times New Roman" pitchFamily="18" charset="0"/>
              <a:cs typeface="Times New Roman" pitchFamily="18" charset="0"/>
            </a:rPr>
            <a:t>Real time customer service</a:t>
          </a:r>
        </a:p>
      </dgm:t>
    </dgm:pt>
    <dgm:pt modelId="{815EA999-1396-4466-B874-8421DADE769E}" type="parTrans" cxnId="{ADDA38FE-0628-485E-A34C-5299026BCBD2}">
      <dgm:prSet/>
      <dgm:spPr/>
      <dgm:t>
        <a:bodyPr/>
        <a:lstStyle/>
        <a:p>
          <a:endParaRPr lang="en-US">
            <a:solidFill>
              <a:schemeClr val="tx1"/>
            </a:solidFill>
          </a:endParaRPr>
        </a:p>
      </dgm:t>
    </dgm:pt>
    <dgm:pt modelId="{E4D525A1-7C3E-485F-8ABB-BC19D429A291}" type="sibTrans" cxnId="{ADDA38FE-0628-485E-A34C-5299026BCBD2}">
      <dgm:prSet/>
      <dgm:spPr/>
      <dgm:t>
        <a:bodyPr/>
        <a:lstStyle/>
        <a:p>
          <a:endParaRPr lang="en-US">
            <a:solidFill>
              <a:schemeClr val="tx1"/>
            </a:solidFill>
          </a:endParaRPr>
        </a:p>
      </dgm:t>
    </dgm:pt>
    <dgm:pt modelId="{4DA81A09-5233-4959-89B8-48BDC3CB480A}">
      <dgm:prSet phldrT="[Text]"/>
      <dgm:spPr/>
      <dgm:t>
        <a:bodyPr/>
        <a:lstStyle/>
        <a:p>
          <a:r>
            <a:rPr lang="en-US" dirty="0">
              <a:solidFill>
                <a:schemeClr val="tx1"/>
              </a:solidFill>
              <a:latin typeface="Times New Roman" pitchFamily="18" charset="0"/>
              <a:cs typeface="Times New Roman" pitchFamily="18" charset="0"/>
            </a:rPr>
            <a:t>Track sales</a:t>
          </a:r>
        </a:p>
      </dgm:t>
    </dgm:pt>
    <dgm:pt modelId="{C5C70E15-5A13-4F82-8863-B4F056351206}" type="parTrans" cxnId="{BBA60B73-A7F2-485E-9667-B64FDC3729A9}">
      <dgm:prSet/>
      <dgm:spPr/>
      <dgm:t>
        <a:bodyPr/>
        <a:lstStyle/>
        <a:p>
          <a:endParaRPr lang="en-US">
            <a:solidFill>
              <a:schemeClr val="tx1"/>
            </a:solidFill>
          </a:endParaRPr>
        </a:p>
      </dgm:t>
    </dgm:pt>
    <dgm:pt modelId="{4D9442E8-94E4-4B30-A5AE-320D0B5A5400}" type="sibTrans" cxnId="{BBA60B73-A7F2-485E-9667-B64FDC3729A9}">
      <dgm:prSet/>
      <dgm:spPr/>
      <dgm:t>
        <a:bodyPr/>
        <a:lstStyle/>
        <a:p>
          <a:endParaRPr lang="en-US">
            <a:solidFill>
              <a:schemeClr val="tx1"/>
            </a:solidFill>
          </a:endParaRPr>
        </a:p>
      </dgm:t>
    </dgm:pt>
    <dgm:pt modelId="{1B15FA78-F5FB-4B7A-A644-105F31562046}">
      <dgm:prSet phldrT="[Text]"/>
      <dgm:spPr/>
      <dgm:t>
        <a:bodyPr/>
        <a:lstStyle/>
        <a:p>
          <a:r>
            <a:rPr lang="en-US" dirty="0">
              <a:solidFill>
                <a:schemeClr val="tx1"/>
              </a:solidFill>
              <a:latin typeface="Times New Roman" pitchFamily="18" charset="0"/>
              <a:cs typeface="Times New Roman" pitchFamily="18" charset="0"/>
            </a:rPr>
            <a:t>Centralized platform</a:t>
          </a:r>
        </a:p>
      </dgm:t>
    </dgm:pt>
    <dgm:pt modelId="{161C1ED3-B5F2-4CFB-82A5-C9860EB99B01}" type="parTrans" cxnId="{46078A91-BD83-4E0A-A9FB-03489256AED0}">
      <dgm:prSet/>
      <dgm:spPr/>
      <dgm:t>
        <a:bodyPr/>
        <a:lstStyle/>
        <a:p>
          <a:endParaRPr lang="en-US">
            <a:solidFill>
              <a:schemeClr val="tx1"/>
            </a:solidFill>
          </a:endParaRPr>
        </a:p>
      </dgm:t>
    </dgm:pt>
    <dgm:pt modelId="{A7D84588-4125-474B-8D63-117ADAE35D2B}" type="sibTrans" cxnId="{46078A91-BD83-4E0A-A9FB-03489256AED0}">
      <dgm:prSet/>
      <dgm:spPr/>
      <dgm:t>
        <a:bodyPr/>
        <a:lstStyle/>
        <a:p>
          <a:endParaRPr lang="en-US">
            <a:solidFill>
              <a:schemeClr val="tx1"/>
            </a:solidFill>
          </a:endParaRPr>
        </a:p>
      </dgm:t>
    </dgm:pt>
    <dgm:pt modelId="{5A8A97FE-67EE-4C10-8C89-0CD7DC0CA855}" type="pres">
      <dgm:prSet presAssocID="{5F01DF29-600A-480D-95E8-3AFC1FD9872C}" presName="diagram" presStyleCnt="0">
        <dgm:presLayoutVars>
          <dgm:chMax val="1"/>
          <dgm:dir/>
          <dgm:animLvl val="ctr"/>
          <dgm:resizeHandles val="exact"/>
        </dgm:presLayoutVars>
      </dgm:prSet>
      <dgm:spPr/>
    </dgm:pt>
    <dgm:pt modelId="{7B1FC469-C2E2-4902-BFB0-4A42FDD1680E}" type="pres">
      <dgm:prSet presAssocID="{5F01DF29-600A-480D-95E8-3AFC1FD9872C}" presName="matrix" presStyleCnt="0"/>
      <dgm:spPr/>
    </dgm:pt>
    <dgm:pt modelId="{43392156-3C36-4FEA-924E-D9905BAAB862}" type="pres">
      <dgm:prSet presAssocID="{5F01DF29-600A-480D-95E8-3AFC1FD9872C}" presName="tile1" presStyleLbl="node1" presStyleIdx="0" presStyleCnt="4"/>
      <dgm:spPr/>
    </dgm:pt>
    <dgm:pt modelId="{1D3A828F-AA67-4C2C-89FC-D258359F8065}" type="pres">
      <dgm:prSet presAssocID="{5F01DF29-600A-480D-95E8-3AFC1FD9872C}" presName="tile1text" presStyleLbl="node1" presStyleIdx="0" presStyleCnt="4">
        <dgm:presLayoutVars>
          <dgm:chMax val="0"/>
          <dgm:chPref val="0"/>
          <dgm:bulletEnabled val="1"/>
        </dgm:presLayoutVars>
      </dgm:prSet>
      <dgm:spPr/>
    </dgm:pt>
    <dgm:pt modelId="{E2B21BDF-9627-4111-893D-D280F1F438BB}" type="pres">
      <dgm:prSet presAssocID="{5F01DF29-600A-480D-95E8-3AFC1FD9872C}" presName="tile2" presStyleLbl="node1" presStyleIdx="1" presStyleCnt="4"/>
      <dgm:spPr/>
    </dgm:pt>
    <dgm:pt modelId="{04860B99-3F87-4BBE-8AE3-6CD4013BDDDF}" type="pres">
      <dgm:prSet presAssocID="{5F01DF29-600A-480D-95E8-3AFC1FD9872C}" presName="tile2text" presStyleLbl="node1" presStyleIdx="1" presStyleCnt="4">
        <dgm:presLayoutVars>
          <dgm:chMax val="0"/>
          <dgm:chPref val="0"/>
          <dgm:bulletEnabled val="1"/>
        </dgm:presLayoutVars>
      </dgm:prSet>
      <dgm:spPr/>
    </dgm:pt>
    <dgm:pt modelId="{55802CB0-87E4-41B8-9D32-DC72DC4141FF}" type="pres">
      <dgm:prSet presAssocID="{5F01DF29-600A-480D-95E8-3AFC1FD9872C}" presName="tile3" presStyleLbl="node1" presStyleIdx="2" presStyleCnt="4" custLinFactNeighborY="-826"/>
      <dgm:spPr/>
    </dgm:pt>
    <dgm:pt modelId="{89967A03-6843-44E6-B7BF-28A7DE5BD89A}" type="pres">
      <dgm:prSet presAssocID="{5F01DF29-600A-480D-95E8-3AFC1FD9872C}" presName="tile3text" presStyleLbl="node1" presStyleIdx="2" presStyleCnt="4">
        <dgm:presLayoutVars>
          <dgm:chMax val="0"/>
          <dgm:chPref val="0"/>
          <dgm:bulletEnabled val="1"/>
        </dgm:presLayoutVars>
      </dgm:prSet>
      <dgm:spPr/>
    </dgm:pt>
    <dgm:pt modelId="{E92E0941-DF3B-4EB8-A8F1-509D54274B7A}" type="pres">
      <dgm:prSet presAssocID="{5F01DF29-600A-480D-95E8-3AFC1FD9872C}" presName="tile4" presStyleLbl="node1" presStyleIdx="3" presStyleCnt="4"/>
      <dgm:spPr/>
    </dgm:pt>
    <dgm:pt modelId="{8F202D46-D49A-4255-AA55-05F3DAB73166}" type="pres">
      <dgm:prSet presAssocID="{5F01DF29-600A-480D-95E8-3AFC1FD9872C}" presName="tile4text" presStyleLbl="node1" presStyleIdx="3" presStyleCnt="4">
        <dgm:presLayoutVars>
          <dgm:chMax val="0"/>
          <dgm:chPref val="0"/>
          <dgm:bulletEnabled val="1"/>
        </dgm:presLayoutVars>
      </dgm:prSet>
      <dgm:spPr/>
    </dgm:pt>
    <dgm:pt modelId="{3EDE281F-EF97-4B4B-88CC-E383999B2A5C}" type="pres">
      <dgm:prSet presAssocID="{5F01DF29-600A-480D-95E8-3AFC1FD9872C}" presName="centerTile" presStyleLbl="fgShp" presStyleIdx="0" presStyleCnt="1">
        <dgm:presLayoutVars>
          <dgm:chMax val="0"/>
          <dgm:chPref val="0"/>
        </dgm:presLayoutVars>
      </dgm:prSet>
      <dgm:spPr/>
    </dgm:pt>
  </dgm:ptLst>
  <dgm:cxnLst>
    <dgm:cxn modelId="{F0360171-E7BC-43EE-93CB-F372753126B3}" type="presOf" srcId="{4DA81A09-5233-4959-89B8-48BDC3CB480A}" destId="{55802CB0-87E4-41B8-9D32-DC72DC4141FF}" srcOrd="0" destOrd="0" presId="urn:microsoft.com/office/officeart/2005/8/layout/matrix1"/>
    <dgm:cxn modelId="{BBA60B73-A7F2-485E-9667-B64FDC3729A9}" srcId="{F381503F-5736-48F5-8DA0-5D698FD48860}" destId="{4DA81A09-5233-4959-89B8-48BDC3CB480A}" srcOrd="2" destOrd="0" parTransId="{C5C70E15-5A13-4F82-8863-B4F056351206}" sibTransId="{4D9442E8-94E4-4B30-A5AE-320D0B5A5400}"/>
    <dgm:cxn modelId="{7457B07D-C251-4CA6-A23A-F1A00677731D}" type="presOf" srcId="{27CA4DB4-AA51-497B-9E8E-D3948401BCDA}" destId="{E2B21BDF-9627-4111-893D-D280F1F438BB}" srcOrd="0" destOrd="0" presId="urn:microsoft.com/office/officeart/2005/8/layout/matrix1"/>
    <dgm:cxn modelId="{E0731384-2EA9-4BFB-B410-10D8B6A3523A}" type="presOf" srcId="{F381503F-5736-48F5-8DA0-5D698FD48860}" destId="{3EDE281F-EF97-4B4B-88CC-E383999B2A5C}" srcOrd="0" destOrd="0" presId="urn:microsoft.com/office/officeart/2005/8/layout/matrix1"/>
    <dgm:cxn modelId="{36BE118A-A0A5-409E-9712-2ABD8815DD19}" type="presOf" srcId="{EE0C7FE9-0523-4EBE-ADE5-805731585509}" destId="{1D3A828F-AA67-4C2C-89FC-D258359F8065}" srcOrd="1" destOrd="0" presId="urn:microsoft.com/office/officeart/2005/8/layout/matrix1"/>
    <dgm:cxn modelId="{91DC658A-45A3-4E69-B947-947E28927603}" srcId="{F381503F-5736-48F5-8DA0-5D698FD48860}" destId="{EE0C7FE9-0523-4EBE-ADE5-805731585509}" srcOrd="0" destOrd="0" parTransId="{3FBFE5EC-6446-41BD-9DE3-54CD2CC1E292}" sibTransId="{3C5F9C07-3E73-438D-AB1A-B05C17288597}"/>
    <dgm:cxn modelId="{46078A91-BD83-4E0A-A9FB-03489256AED0}" srcId="{F381503F-5736-48F5-8DA0-5D698FD48860}" destId="{1B15FA78-F5FB-4B7A-A644-105F31562046}" srcOrd="3" destOrd="0" parTransId="{161C1ED3-B5F2-4CFB-82A5-C9860EB99B01}" sibTransId="{A7D84588-4125-474B-8D63-117ADAE35D2B}"/>
    <dgm:cxn modelId="{6191469E-3A1B-4D84-9C7B-7075800C091F}" type="presOf" srcId="{5F01DF29-600A-480D-95E8-3AFC1FD9872C}" destId="{5A8A97FE-67EE-4C10-8C89-0CD7DC0CA855}" srcOrd="0" destOrd="0" presId="urn:microsoft.com/office/officeart/2005/8/layout/matrix1"/>
    <dgm:cxn modelId="{1DC496A6-A563-44EF-A30D-B49F794FB542}" type="presOf" srcId="{EE0C7FE9-0523-4EBE-ADE5-805731585509}" destId="{43392156-3C36-4FEA-924E-D9905BAAB862}" srcOrd="0" destOrd="0" presId="urn:microsoft.com/office/officeart/2005/8/layout/matrix1"/>
    <dgm:cxn modelId="{B65793B6-2FFB-4EFA-90CB-A7AA705F1BF0}" type="presOf" srcId="{1B15FA78-F5FB-4B7A-A644-105F31562046}" destId="{E92E0941-DF3B-4EB8-A8F1-509D54274B7A}" srcOrd="0" destOrd="0" presId="urn:microsoft.com/office/officeart/2005/8/layout/matrix1"/>
    <dgm:cxn modelId="{594580BF-CE0C-411C-AE84-28F1110ED7CE}" type="presOf" srcId="{1B15FA78-F5FB-4B7A-A644-105F31562046}" destId="{8F202D46-D49A-4255-AA55-05F3DAB73166}" srcOrd="1" destOrd="0" presId="urn:microsoft.com/office/officeart/2005/8/layout/matrix1"/>
    <dgm:cxn modelId="{FB8855E2-C031-4674-9C24-E6E311FF0524}" type="presOf" srcId="{4DA81A09-5233-4959-89B8-48BDC3CB480A}" destId="{89967A03-6843-44E6-B7BF-28A7DE5BD89A}" srcOrd="1" destOrd="0" presId="urn:microsoft.com/office/officeart/2005/8/layout/matrix1"/>
    <dgm:cxn modelId="{A75A7FE5-FA5A-4AB3-B0A6-F0988067E21D}" type="presOf" srcId="{27CA4DB4-AA51-497B-9E8E-D3948401BCDA}" destId="{04860B99-3F87-4BBE-8AE3-6CD4013BDDDF}" srcOrd="1" destOrd="0" presId="urn:microsoft.com/office/officeart/2005/8/layout/matrix1"/>
    <dgm:cxn modelId="{3B2E49E7-8338-4266-A6A6-DE840021E45B}" srcId="{5F01DF29-600A-480D-95E8-3AFC1FD9872C}" destId="{F381503F-5736-48F5-8DA0-5D698FD48860}" srcOrd="0" destOrd="0" parTransId="{58BDD4B6-35FF-4DA5-BCD6-83904ABA2F01}" sibTransId="{B9180705-DCD4-4CD2-BE81-B8E3C9BBC956}"/>
    <dgm:cxn modelId="{ADDA38FE-0628-485E-A34C-5299026BCBD2}" srcId="{F381503F-5736-48F5-8DA0-5D698FD48860}" destId="{27CA4DB4-AA51-497B-9E8E-D3948401BCDA}" srcOrd="1" destOrd="0" parTransId="{815EA999-1396-4466-B874-8421DADE769E}" sibTransId="{E4D525A1-7C3E-485F-8ABB-BC19D429A291}"/>
    <dgm:cxn modelId="{E764B7D3-9EDC-467A-A458-4AC39556FFFD}" type="presParOf" srcId="{5A8A97FE-67EE-4C10-8C89-0CD7DC0CA855}" destId="{7B1FC469-C2E2-4902-BFB0-4A42FDD1680E}" srcOrd="0" destOrd="0" presId="urn:microsoft.com/office/officeart/2005/8/layout/matrix1"/>
    <dgm:cxn modelId="{F5C60410-9D5A-428C-870C-BF3AAB6CBFF8}" type="presParOf" srcId="{7B1FC469-C2E2-4902-BFB0-4A42FDD1680E}" destId="{43392156-3C36-4FEA-924E-D9905BAAB862}" srcOrd="0" destOrd="0" presId="urn:microsoft.com/office/officeart/2005/8/layout/matrix1"/>
    <dgm:cxn modelId="{7442FA4F-FC11-4C57-9EEA-C891C2CF855F}" type="presParOf" srcId="{7B1FC469-C2E2-4902-BFB0-4A42FDD1680E}" destId="{1D3A828F-AA67-4C2C-89FC-D258359F8065}" srcOrd="1" destOrd="0" presId="urn:microsoft.com/office/officeart/2005/8/layout/matrix1"/>
    <dgm:cxn modelId="{FF214957-B2A6-4CBA-89CF-2DEE39F867CB}" type="presParOf" srcId="{7B1FC469-C2E2-4902-BFB0-4A42FDD1680E}" destId="{E2B21BDF-9627-4111-893D-D280F1F438BB}" srcOrd="2" destOrd="0" presId="urn:microsoft.com/office/officeart/2005/8/layout/matrix1"/>
    <dgm:cxn modelId="{E4DFF112-D4A2-4A59-9B85-B7BF10AC49B7}" type="presParOf" srcId="{7B1FC469-C2E2-4902-BFB0-4A42FDD1680E}" destId="{04860B99-3F87-4BBE-8AE3-6CD4013BDDDF}" srcOrd="3" destOrd="0" presId="urn:microsoft.com/office/officeart/2005/8/layout/matrix1"/>
    <dgm:cxn modelId="{F16AEB22-DC41-43E6-BE40-BDE22EDBBC06}" type="presParOf" srcId="{7B1FC469-C2E2-4902-BFB0-4A42FDD1680E}" destId="{55802CB0-87E4-41B8-9D32-DC72DC4141FF}" srcOrd="4" destOrd="0" presId="urn:microsoft.com/office/officeart/2005/8/layout/matrix1"/>
    <dgm:cxn modelId="{72C6544A-847D-4A4C-9A69-2DD7BF52575E}" type="presParOf" srcId="{7B1FC469-C2E2-4902-BFB0-4A42FDD1680E}" destId="{89967A03-6843-44E6-B7BF-28A7DE5BD89A}" srcOrd="5" destOrd="0" presId="urn:microsoft.com/office/officeart/2005/8/layout/matrix1"/>
    <dgm:cxn modelId="{B1B27416-0436-4BB6-8FDC-8435C01CD6E8}" type="presParOf" srcId="{7B1FC469-C2E2-4902-BFB0-4A42FDD1680E}" destId="{E92E0941-DF3B-4EB8-A8F1-509D54274B7A}" srcOrd="6" destOrd="0" presId="urn:microsoft.com/office/officeart/2005/8/layout/matrix1"/>
    <dgm:cxn modelId="{905EC65C-2652-4ECF-A689-F20E128EA34E}" type="presParOf" srcId="{7B1FC469-C2E2-4902-BFB0-4A42FDD1680E}" destId="{8F202D46-D49A-4255-AA55-05F3DAB73166}" srcOrd="7" destOrd="0" presId="urn:microsoft.com/office/officeart/2005/8/layout/matrix1"/>
    <dgm:cxn modelId="{82900C1E-511A-4628-9AA9-BA4A019D6A85}" type="presParOf" srcId="{5A8A97FE-67EE-4C10-8C89-0CD7DC0CA855}" destId="{3EDE281F-EF97-4B4B-88CC-E383999B2A5C}"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AC720C-3311-4D28-8840-0BD702DCC94B}" type="doc">
      <dgm:prSet loTypeId="urn:microsoft.com/office/officeart/2005/8/layout/list1" loCatId="list" qsTypeId="urn:microsoft.com/office/officeart/2005/8/quickstyle/3d1" qsCatId="3D" csTypeId="urn:microsoft.com/office/officeart/2005/8/colors/colorful3" csCatId="colorful" phldr="1"/>
      <dgm:spPr/>
      <dgm:t>
        <a:bodyPr/>
        <a:lstStyle/>
        <a:p>
          <a:endParaRPr lang="en-US"/>
        </a:p>
      </dgm:t>
    </dgm:pt>
    <dgm:pt modelId="{918331B8-FD60-44E9-BBB1-66DD84122F75}">
      <dgm:prSet phldrT="[Text]"/>
      <dgm:spPr/>
      <dgm:t>
        <a:bodyPr/>
        <a:lstStyle/>
        <a:p>
          <a:r>
            <a:rPr lang="en-US" b="1" dirty="0">
              <a:solidFill>
                <a:schemeClr val="tx1"/>
              </a:solidFill>
              <a:latin typeface="Times New Roman" pitchFamily="18" charset="0"/>
              <a:cs typeface="Times New Roman" pitchFamily="18" charset="0"/>
            </a:rPr>
            <a:t>Legal obligation</a:t>
          </a:r>
        </a:p>
      </dgm:t>
    </dgm:pt>
    <dgm:pt modelId="{916BD524-8949-4B39-888D-269D6DA76A89}" type="parTrans" cxnId="{68BFC381-6577-4890-A054-51D0BD6E605D}">
      <dgm:prSet/>
      <dgm:spPr/>
      <dgm:t>
        <a:bodyPr/>
        <a:lstStyle/>
        <a:p>
          <a:endParaRPr lang="en-US" b="1">
            <a:solidFill>
              <a:schemeClr val="tx1"/>
            </a:solidFill>
            <a:latin typeface="Times New Roman" pitchFamily="18" charset="0"/>
            <a:cs typeface="Times New Roman" pitchFamily="18" charset="0"/>
          </a:endParaRPr>
        </a:p>
      </dgm:t>
    </dgm:pt>
    <dgm:pt modelId="{30778B15-A7D9-46A1-8322-D6573BB87884}" type="sibTrans" cxnId="{68BFC381-6577-4890-A054-51D0BD6E605D}">
      <dgm:prSet/>
      <dgm:spPr/>
      <dgm:t>
        <a:bodyPr/>
        <a:lstStyle/>
        <a:p>
          <a:endParaRPr lang="en-US" b="1">
            <a:solidFill>
              <a:schemeClr val="tx1"/>
            </a:solidFill>
            <a:latin typeface="Times New Roman" pitchFamily="18" charset="0"/>
            <a:cs typeface="Times New Roman" pitchFamily="18" charset="0"/>
          </a:endParaRPr>
        </a:p>
      </dgm:t>
    </dgm:pt>
    <dgm:pt modelId="{BFAA891B-1F89-4D6B-BA50-52F16B86B5DE}">
      <dgm:prSet phldrT="[Text]"/>
      <dgm:spPr/>
      <dgm:t>
        <a:bodyPr/>
        <a:lstStyle/>
        <a:p>
          <a:r>
            <a:rPr lang="en-US" b="1" dirty="0">
              <a:solidFill>
                <a:schemeClr val="tx1"/>
              </a:solidFill>
              <a:latin typeface="Times New Roman" pitchFamily="18" charset="0"/>
              <a:cs typeface="Times New Roman" pitchFamily="18" charset="0"/>
            </a:rPr>
            <a:t>Uncorrupt practices</a:t>
          </a:r>
        </a:p>
      </dgm:t>
    </dgm:pt>
    <dgm:pt modelId="{8BDF211B-4403-4D4D-8516-64683466B6B1}" type="parTrans" cxnId="{5046440D-E502-4BE5-870F-E4DA3CC37859}">
      <dgm:prSet/>
      <dgm:spPr/>
      <dgm:t>
        <a:bodyPr/>
        <a:lstStyle/>
        <a:p>
          <a:endParaRPr lang="en-US" b="1">
            <a:solidFill>
              <a:schemeClr val="tx1"/>
            </a:solidFill>
            <a:latin typeface="Times New Roman" pitchFamily="18" charset="0"/>
            <a:cs typeface="Times New Roman" pitchFamily="18" charset="0"/>
          </a:endParaRPr>
        </a:p>
      </dgm:t>
    </dgm:pt>
    <dgm:pt modelId="{A5E5E815-4CBF-4E63-9E18-C13460D49D3A}" type="sibTrans" cxnId="{5046440D-E502-4BE5-870F-E4DA3CC37859}">
      <dgm:prSet/>
      <dgm:spPr/>
      <dgm:t>
        <a:bodyPr/>
        <a:lstStyle/>
        <a:p>
          <a:endParaRPr lang="en-US" b="1">
            <a:solidFill>
              <a:schemeClr val="tx1"/>
            </a:solidFill>
            <a:latin typeface="Times New Roman" pitchFamily="18" charset="0"/>
            <a:cs typeface="Times New Roman" pitchFamily="18" charset="0"/>
          </a:endParaRPr>
        </a:p>
      </dgm:t>
    </dgm:pt>
    <dgm:pt modelId="{FD707538-1F1E-472F-8997-26DCDC71E5C8}">
      <dgm:prSet phldrT="[Text]"/>
      <dgm:spPr/>
      <dgm:t>
        <a:bodyPr/>
        <a:lstStyle/>
        <a:p>
          <a:r>
            <a:rPr lang="en-US" b="1" dirty="0">
              <a:solidFill>
                <a:schemeClr val="tx1"/>
              </a:solidFill>
              <a:latin typeface="Times New Roman" pitchFamily="18" charset="0"/>
              <a:cs typeface="Times New Roman" pitchFamily="18" charset="0"/>
            </a:rPr>
            <a:t>Sustainable measures</a:t>
          </a:r>
        </a:p>
      </dgm:t>
    </dgm:pt>
    <dgm:pt modelId="{88BE0C09-3B56-4077-A5A0-77C7531A0896}" type="parTrans" cxnId="{FBC462CF-4499-4620-A706-8B7352F698A6}">
      <dgm:prSet/>
      <dgm:spPr/>
      <dgm:t>
        <a:bodyPr/>
        <a:lstStyle/>
        <a:p>
          <a:endParaRPr lang="en-US" b="1">
            <a:solidFill>
              <a:schemeClr val="tx1"/>
            </a:solidFill>
            <a:latin typeface="Times New Roman" pitchFamily="18" charset="0"/>
            <a:cs typeface="Times New Roman" pitchFamily="18" charset="0"/>
          </a:endParaRPr>
        </a:p>
      </dgm:t>
    </dgm:pt>
    <dgm:pt modelId="{B183B67D-F72C-46EF-B651-08EA41357981}" type="sibTrans" cxnId="{FBC462CF-4499-4620-A706-8B7352F698A6}">
      <dgm:prSet/>
      <dgm:spPr/>
      <dgm:t>
        <a:bodyPr/>
        <a:lstStyle/>
        <a:p>
          <a:endParaRPr lang="en-US" b="1">
            <a:solidFill>
              <a:schemeClr val="tx1"/>
            </a:solidFill>
            <a:latin typeface="Times New Roman" pitchFamily="18" charset="0"/>
            <a:cs typeface="Times New Roman" pitchFamily="18" charset="0"/>
          </a:endParaRPr>
        </a:p>
      </dgm:t>
    </dgm:pt>
    <dgm:pt modelId="{33A99CAE-F129-44AD-9006-7257746BBF12}" type="pres">
      <dgm:prSet presAssocID="{ACAC720C-3311-4D28-8840-0BD702DCC94B}" presName="linear" presStyleCnt="0">
        <dgm:presLayoutVars>
          <dgm:dir/>
          <dgm:animLvl val="lvl"/>
          <dgm:resizeHandles val="exact"/>
        </dgm:presLayoutVars>
      </dgm:prSet>
      <dgm:spPr/>
    </dgm:pt>
    <dgm:pt modelId="{2030A255-F18B-46CC-AAEA-3FE243566E3B}" type="pres">
      <dgm:prSet presAssocID="{918331B8-FD60-44E9-BBB1-66DD84122F75}" presName="parentLin" presStyleCnt="0"/>
      <dgm:spPr/>
    </dgm:pt>
    <dgm:pt modelId="{46CF99BA-6625-4A00-BDDD-9427B284BB76}" type="pres">
      <dgm:prSet presAssocID="{918331B8-FD60-44E9-BBB1-66DD84122F75}" presName="parentLeftMargin" presStyleLbl="node1" presStyleIdx="0" presStyleCnt="3"/>
      <dgm:spPr/>
    </dgm:pt>
    <dgm:pt modelId="{B761247D-D275-4F74-B81A-E6C167836433}" type="pres">
      <dgm:prSet presAssocID="{918331B8-FD60-44E9-BBB1-66DD84122F75}" presName="parentText" presStyleLbl="node1" presStyleIdx="0" presStyleCnt="3">
        <dgm:presLayoutVars>
          <dgm:chMax val="0"/>
          <dgm:bulletEnabled val="1"/>
        </dgm:presLayoutVars>
      </dgm:prSet>
      <dgm:spPr/>
    </dgm:pt>
    <dgm:pt modelId="{455E9DCE-5DB5-4FF6-B152-462804788513}" type="pres">
      <dgm:prSet presAssocID="{918331B8-FD60-44E9-BBB1-66DD84122F75}" presName="negativeSpace" presStyleCnt="0"/>
      <dgm:spPr/>
    </dgm:pt>
    <dgm:pt modelId="{9D845398-9E10-4EAD-8C18-1CF590F90ECE}" type="pres">
      <dgm:prSet presAssocID="{918331B8-FD60-44E9-BBB1-66DD84122F75}" presName="childText" presStyleLbl="conFgAcc1" presStyleIdx="0" presStyleCnt="3">
        <dgm:presLayoutVars>
          <dgm:bulletEnabled val="1"/>
        </dgm:presLayoutVars>
      </dgm:prSet>
      <dgm:spPr/>
    </dgm:pt>
    <dgm:pt modelId="{58E7E6E3-FCC4-4077-AE55-DE055E5FBC90}" type="pres">
      <dgm:prSet presAssocID="{30778B15-A7D9-46A1-8322-D6573BB87884}" presName="spaceBetweenRectangles" presStyleCnt="0"/>
      <dgm:spPr/>
    </dgm:pt>
    <dgm:pt modelId="{9699529D-3C09-47F3-AE5A-340018FA5527}" type="pres">
      <dgm:prSet presAssocID="{BFAA891B-1F89-4D6B-BA50-52F16B86B5DE}" presName="parentLin" presStyleCnt="0"/>
      <dgm:spPr/>
    </dgm:pt>
    <dgm:pt modelId="{8F308DB8-F528-4140-A0E5-C191A33525FC}" type="pres">
      <dgm:prSet presAssocID="{BFAA891B-1F89-4D6B-BA50-52F16B86B5DE}" presName="parentLeftMargin" presStyleLbl="node1" presStyleIdx="0" presStyleCnt="3"/>
      <dgm:spPr/>
    </dgm:pt>
    <dgm:pt modelId="{0C601964-F62E-4AD2-8812-214D9DAAA062}" type="pres">
      <dgm:prSet presAssocID="{BFAA891B-1F89-4D6B-BA50-52F16B86B5DE}" presName="parentText" presStyleLbl="node1" presStyleIdx="1" presStyleCnt="3">
        <dgm:presLayoutVars>
          <dgm:chMax val="0"/>
          <dgm:bulletEnabled val="1"/>
        </dgm:presLayoutVars>
      </dgm:prSet>
      <dgm:spPr/>
    </dgm:pt>
    <dgm:pt modelId="{0BA54F96-FF5D-4E6E-8E52-D23FF86E1262}" type="pres">
      <dgm:prSet presAssocID="{BFAA891B-1F89-4D6B-BA50-52F16B86B5DE}" presName="negativeSpace" presStyleCnt="0"/>
      <dgm:spPr/>
    </dgm:pt>
    <dgm:pt modelId="{7A0E8DD1-8B11-48B2-9E6C-F9E27F4A2C1C}" type="pres">
      <dgm:prSet presAssocID="{BFAA891B-1F89-4D6B-BA50-52F16B86B5DE}" presName="childText" presStyleLbl="conFgAcc1" presStyleIdx="1" presStyleCnt="3">
        <dgm:presLayoutVars>
          <dgm:bulletEnabled val="1"/>
        </dgm:presLayoutVars>
      </dgm:prSet>
      <dgm:spPr/>
    </dgm:pt>
    <dgm:pt modelId="{9B299E02-D87C-4C91-A238-325C16089A7A}" type="pres">
      <dgm:prSet presAssocID="{A5E5E815-4CBF-4E63-9E18-C13460D49D3A}" presName="spaceBetweenRectangles" presStyleCnt="0"/>
      <dgm:spPr/>
    </dgm:pt>
    <dgm:pt modelId="{069C7A9F-F564-4598-80D4-3C37C2FF5D9A}" type="pres">
      <dgm:prSet presAssocID="{FD707538-1F1E-472F-8997-26DCDC71E5C8}" presName="parentLin" presStyleCnt="0"/>
      <dgm:spPr/>
    </dgm:pt>
    <dgm:pt modelId="{9E80B56F-9B5E-4835-8134-FA3D3397FA7F}" type="pres">
      <dgm:prSet presAssocID="{FD707538-1F1E-472F-8997-26DCDC71E5C8}" presName="parentLeftMargin" presStyleLbl="node1" presStyleIdx="1" presStyleCnt="3"/>
      <dgm:spPr/>
    </dgm:pt>
    <dgm:pt modelId="{64EDCAEB-391A-454F-9AB9-AE1EFCCC7A41}" type="pres">
      <dgm:prSet presAssocID="{FD707538-1F1E-472F-8997-26DCDC71E5C8}" presName="parentText" presStyleLbl="node1" presStyleIdx="2" presStyleCnt="3">
        <dgm:presLayoutVars>
          <dgm:chMax val="0"/>
          <dgm:bulletEnabled val="1"/>
        </dgm:presLayoutVars>
      </dgm:prSet>
      <dgm:spPr/>
    </dgm:pt>
    <dgm:pt modelId="{D36FCCCC-484B-4849-A25D-990116015E85}" type="pres">
      <dgm:prSet presAssocID="{FD707538-1F1E-472F-8997-26DCDC71E5C8}" presName="negativeSpace" presStyleCnt="0"/>
      <dgm:spPr/>
    </dgm:pt>
    <dgm:pt modelId="{63431DAF-D344-44DB-B3B2-3E911DDBE201}" type="pres">
      <dgm:prSet presAssocID="{FD707538-1F1E-472F-8997-26DCDC71E5C8}" presName="childText" presStyleLbl="conFgAcc1" presStyleIdx="2" presStyleCnt="3">
        <dgm:presLayoutVars>
          <dgm:bulletEnabled val="1"/>
        </dgm:presLayoutVars>
      </dgm:prSet>
      <dgm:spPr/>
    </dgm:pt>
  </dgm:ptLst>
  <dgm:cxnLst>
    <dgm:cxn modelId="{5046440D-E502-4BE5-870F-E4DA3CC37859}" srcId="{ACAC720C-3311-4D28-8840-0BD702DCC94B}" destId="{BFAA891B-1F89-4D6B-BA50-52F16B86B5DE}" srcOrd="1" destOrd="0" parTransId="{8BDF211B-4403-4D4D-8516-64683466B6B1}" sibTransId="{A5E5E815-4CBF-4E63-9E18-C13460D49D3A}"/>
    <dgm:cxn modelId="{4AD79419-F344-4689-9461-50FCDD24F844}" type="presOf" srcId="{918331B8-FD60-44E9-BBB1-66DD84122F75}" destId="{B761247D-D275-4F74-B81A-E6C167836433}" srcOrd="1" destOrd="0" presId="urn:microsoft.com/office/officeart/2005/8/layout/list1"/>
    <dgm:cxn modelId="{3CE92F4A-7D25-4FA2-96D0-764B4CCE8E12}" type="presOf" srcId="{BFAA891B-1F89-4D6B-BA50-52F16B86B5DE}" destId="{0C601964-F62E-4AD2-8812-214D9DAAA062}" srcOrd="1" destOrd="0" presId="urn:microsoft.com/office/officeart/2005/8/layout/list1"/>
    <dgm:cxn modelId="{62F65C7D-B485-4507-8CBA-954C81A78176}" type="presOf" srcId="{FD707538-1F1E-472F-8997-26DCDC71E5C8}" destId="{9E80B56F-9B5E-4835-8134-FA3D3397FA7F}" srcOrd="0" destOrd="0" presId="urn:microsoft.com/office/officeart/2005/8/layout/list1"/>
    <dgm:cxn modelId="{68BFC381-6577-4890-A054-51D0BD6E605D}" srcId="{ACAC720C-3311-4D28-8840-0BD702DCC94B}" destId="{918331B8-FD60-44E9-BBB1-66DD84122F75}" srcOrd="0" destOrd="0" parTransId="{916BD524-8949-4B39-888D-269D6DA76A89}" sibTransId="{30778B15-A7D9-46A1-8322-D6573BB87884}"/>
    <dgm:cxn modelId="{C75FEA95-CF82-40FA-A2D1-5FB32500C9E4}" type="presOf" srcId="{BFAA891B-1F89-4D6B-BA50-52F16B86B5DE}" destId="{8F308DB8-F528-4140-A0E5-C191A33525FC}" srcOrd="0" destOrd="0" presId="urn:microsoft.com/office/officeart/2005/8/layout/list1"/>
    <dgm:cxn modelId="{0420DECD-FD9C-4C8F-A9EA-B3BF65E78DD3}" type="presOf" srcId="{ACAC720C-3311-4D28-8840-0BD702DCC94B}" destId="{33A99CAE-F129-44AD-9006-7257746BBF12}" srcOrd="0" destOrd="0" presId="urn:microsoft.com/office/officeart/2005/8/layout/list1"/>
    <dgm:cxn modelId="{FBC462CF-4499-4620-A706-8B7352F698A6}" srcId="{ACAC720C-3311-4D28-8840-0BD702DCC94B}" destId="{FD707538-1F1E-472F-8997-26DCDC71E5C8}" srcOrd="2" destOrd="0" parTransId="{88BE0C09-3B56-4077-A5A0-77C7531A0896}" sibTransId="{B183B67D-F72C-46EF-B651-08EA41357981}"/>
    <dgm:cxn modelId="{9E45DBD2-C66A-48BA-844F-A76BCB5EF184}" type="presOf" srcId="{FD707538-1F1E-472F-8997-26DCDC71E5C8}" destId="{64EDCAEB-391A-454F-9AB9-AE1EFCCC7A41}" srcOrd="1" destOrd="0" presId="urn:microsoft.com/office/officeart/2005/8/layout/list1"/>
    <dgm:cxn modelId="{FF7EC4DA-3328-4648-B186-15D8762CDB8F}" type="presOf" srcId="{918331B8-FD60-44E9-BBB1-66DD84122F75}" destId="{46CF99BA-6625-4A00-BDDD-9427B284BB76}" srcOrd="0" destOrd="0" presId="urn:microsoft.com/office/officeart/2005/8/layout/list1"/>
    <dgm:cxn modelId="{300B0D41-35CE-45F0-B01E-6CD822A1B815}" type="presParOf" srcId="{33A99CAE-F129-44AD-9006-7257746BBF12}" destId="{2030A255-F18B-46CC-AAEA-3FE243566E3B}" srcOrd="0" destOrd="0" presId="urn:microsoft.com/office/officeart/2005/8/layout/list1"/>
    <dgm:cxn modelId="{C8841AED-48FB-42D1-90B8-5472549506D4}" type="presParOf" srcId="{2030A255-F18B-46CC-AAEA-3FE243566E3B}" destId="{46CF99BA-6625-4A00-BDDD-9427B284BB76}" srcOrd="0" destOrd="0" presId="urn:microsoft.com/office/officeart/2005/8/layout/list1"/>
    <dgm:cxn modelId="{ED2927B6-6B22-406D-BAE4-672EEEB837F3}" type="presParOf" srcId="{2030A255-F18B-46CC-AAEA-3FE243566E3B}" destId="{B761247D-D275-4F74-B81A-E6C167836433}" srcOrd="1" destOrd="0" presId="urn:microsoft.com/office/officeart/2005/8/layout/list1"/>
    <dgm:cxn modelId="{60AE9E2B-5C38-4E03-BA26-0DC3006F8042}" type="presParOf" srcId="{33A99CAE-F129-44AD-9006-7257746BBF12}" destId="{455E9DCE-5DB5-4FF6-B152-462804788513}" srcOrd="1" destOrd="0" presId="urn:microsoft.com/office/officeart/2005/8/layout/list1"/>
    <dgm:cxn modelId="{DC34F0A1-CA39-4B8C-963D-C1DE02304E4B}" type="presParOf" srcId="{33A99CAE-F129-44AD-9006-7257746BBF12}" destId="{9D845398-9E10-4EAD-8C18-1CF590F90ECE}" srcOrd="2" destOrd="0" presId="urn:microsoft.com/office/officeart/2005/8/layout/list1"/>
    <dgm:cxn modelId="{3402575C-21B7-4878-8E1E-F8FE2C4597BB}" type="presParOf" srcId="{33A99CAE-F129-44AD-9006-7257746BBF12}" destId="{58E7E6E3-FCC4-4077-AE55-DE055E5FBC90}" srcOrd="3" destOrd="0" presId="urn:microsoft.com/office/officeart/2005/8/layout/list1"/>
    <dgm:cxn modelId="{A9EC99FA-AFC2-4E71-89E7-8E8B42F4D8B2}" type="presParOf" srcId="{33A99CAE-F129-44AD-9006-7257746BBF12}" destId="{9699529D-3C09-47F3-AE5A-340018FA5527}" srcOrd="4" destOrd="0" presId="urn:microsoft.com/office/officeart/2005/8/layout/list1"/>
    <dgm:cxn modelId="{2322D174-B3FE-4C1D-AA3D-E75E85FD1664}" type="presParOf" srcId="{9699529D-3C09-47F3-AE5A-340018FA5527}" destId="{8F308DB8-F528-4140-A0E5-C191A33525FC}" srcOrd="0" destOrd="0" presId="urn:microsoft.com/office/officeart/2005/8/layout/list1"/>
    <dgm:cxn modelId="{75C9D2FA-FC59-43C5-8AB0-2D012B339E61}" type="presParOf" srcId="{9699529D-3C09-47F3-AE5A-340018FA5527}" destId="{0C601964-F62E-4AD2-8812-214D9DAAA062}" srcOrd="1" destOrd="0" presId="urn:microsoft.com/office/officeart/2005/8/layout/list1"/>
    <dgm:cxn modelId="{BEC70C1A-E39B-40B9-8761-6E24DCB89A0D}" type="presParOf" srcId="{33A99CAE-F129-44AD-9006-7257746BBF12}" destId="{0BA54F96-FF5D-4E6E-8E52-D23FF86E1262}" srcOrd="5" destOrd="0" presId="urn:microsoft.com/office/officeart/2005/8/layout/list1"/>
    <dgm:cxn modelId="{2F2FB8C2-07D3-43F6-8172-0B980E65D06C}" type="presParOf" srcId="{33A99CAE-F129-44AD-9006-7257746BBF12}" destId="{7A0E8DD1-8B11-48B2-9E6C-F9E27F4A2C1C}" srcOrd="6" destOrd="0" presId="urn:microsoft.com/office/officeart/2005/8/layout/list1"/>
    <dgm:cxn modelId="{EBEC1BE7-446E-4666-B00A-770C6EBD0EA2}" type="presParOf" srcId="{33A99CAE-F129-44AD-9006-7257746BBF12}" destId="{9B299E02-D87C-4C91-A238-325C16089A7A}" srcOrd="7" destOrd="0" presId="urn:microsoft.com/office/officeart/2005/8/layout/list1"/>
    <dgm:cxn modelId="{B4EC1E93-A577-4DFB-B4A4-8F801FF45364}" type="presParOf" srcId="{33A99CAE-F129-44AD-9006-7257746BBF12}" destId="{069C7A9F-F564-4598-80D4-3C37C2FF5D9A}" srcOrd="8" destOrd="0" presId="urn:microsoft.com/office/officeart/2005/8/layout/list1"/>
    <dgm:cxn modelId="{FAA1256D-2043-4363-A789-09229B0293E2}" type="presParOf" srcId="{069C7A9F-F564-4598-80D4-3C37C2FF5D9A}" destId="{9E80B56F-9B5E-4835-8134-FA3D3397FA7F}" srcOrd="0" destOrd="0" presId="urn:microsoft.com/office/officeart/2005/8/layout/list1"/>
    <dgm:cxn modelId="{6E4F6255-401B-4D7D-B835-8395DA2A559A}" type="presParOf" srcId="{069C7A9F-F564-4598-80D4-3C37C2FF5D9A}" destId="{64EDCAEB-391A-454F-9AB9-AE1EFCCC7A41}" srcOrd="1" destOrd="0" presId="urn:microsoft.com/office/officeart/2005/8/layout/list1"/>
    <dgm:cxn modelId="{A2518FEF-4DE9-4758-8039-3CB378C73CBC}" type="presParOf" srcId="{33A99CAE-F129-44AD-9006-7257746BBF12}" destId="{D36FCCCC-484B-4849-A25D-990116015E85}" srcOrd="9" destOrd="0" presId="urn:microsoft.com/office/officeart/2005/8/layout/list1"/>
    <dgm:cxn modelId="{FFA55765-4518-4A42-9739-16F115A30A2E}" type="presParOf" srcId="{33A99CAE-F129-44AD-9006-7257746BBF12}" destId="{63431DAF-D344-44DB-B3B2-3E911DDBE201}"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73694F-CD70-4193-8862-8A2A73125183}" type="doc">
      <dgm:prSet loTypeId="urn:microsoft.com/office/officeart/2005/8/layout/arrow4" loCatId="relationship" qsTypeId="urn:microsoft.com/office/officeart/2005/8/quickstyle/3d1" qsCatId="3D" csTypeId="urn:microsoft.com/office/officeart/2005/8/colors/colorful3" csCatId="colorful" phldr="1"/>
      <dgm:spPr/>
      <dgm:t>
        <a:bodyPr/>
        <a:lstStyle/>
        <a:p>
          <a:endParaRPr lang="en-US"/>
        </a:p>
      </dgm:t>
    </dgm:pt>
    <dgm:pt modelId="{CDAEF32B-F4C7-4428-82BC-80944DB7786F}">
      <dgm:prSet phldrT="[Text]"/>
      <dgm:spPr/>
      <dgm:t>
        <a:bodyPr/>
        <a:lstStyle/>
        <a:p>
          <a:r>
            <a:rPr lang="en-US" b="1" dirty="0">
              <a:latin typeface="Times New Roman" pitchFamily="18" charset="0"/>
              <a:cs typeface="Times New Roman" pitchFamily="18" charset="0"/>
            </a:rPr>
            <a:t>Benefits</a:t>
          </a:r>
        </a:p>
      </dgm:t>
    </dgm:pt>
    <dgm:pt modelId="{2C19C280-7E55-4C6F-B91C-A39E1723B589}" type="parTrans" cxnId="{E8441636-F4FB-4760-B597-9528BDAAC353}">
      <dgm:prSet/>
      <dgm:spPr/>
      <dgm:t>
        <a:bodyPr/>
        <a:lstStyle/>
        <a:p>
          <a:endParaRPr lang="en-US">
            <a:latin typeface="Times New Roman" pitchFamily="18" charset="0"/>
            <a:cs typeface="Times New Roman" pitchFamily="18" charset="0"/>
          </a:endParaRPr>
        </a:p>
      </dgm:t>
    </dgm:pt>
    <dgm:pt modelId="{8BDA0C0D-5A4A-41A7-A5B8-1997EDBD5AF4}" type="sibTrans" cxnId="{E8441636-F4FB-4760-B597-9528BDAAC353}">
      <dgm:prSet/>
      <dgm:spPr/>
      <dgm:t>
        <a:bodyPr/>
        <a:lstStyle/>
        <a:p>
          <a:endParaRPr lang="en-US">
            <a:latin typeface="Times New Roman" pitchFamily="18" charset="0"/>
            <a:cs typeface="Times New Roman" pitchFamily="18" charset="0"/>
          </a:endParaRPr>
        </a:p>
      </dgm:t>
    </dgm:pt>
    <dgm:pt modelId="{7B104A64-BB3E-4C11-936D-F08BB35D23C1}">
      <dgm:prSet phldrT="[Text]"/>
      <dgm:spPr/>
      <dgm:t>
        <a:bodyPr/>
        <a:lstStyle/>
        <a:p>
          <a:r>
            <a:rPr lang="en-US" b="1" dirty="0">
              <a:latin typeface="Times New Roman" pitchFamily="18" charset="0"/>
              <a:cs typeface="Times New Roman" pitchFamily="18" charset="0"/>
            </a:rPr>
            <a:t>Drawbacks</a:t>
          </a:r>
        </a:p>
      </dgm:t>
    </dgm:pt>
    <dgm:pt modelId="{B94F48DE-01B5-4DE8-AA4B-E5B2C8E6C1A0}" type="parTrans" cxnId="{BA5D1C75-6795-4722-91C4-86FB7AE8E097}">
      <dgm:prSet/>
      <dgm:spPr/>
      <dgm:t>
        <a:bodyPr/>
        <a:lstStyle/>
        <a:p>
          <a:endParaRPr lang="en-US">
            <a:latin typeface="Times New Roman" pitchFamily="18" charset="0"/>
            <a:cs typeface="Times New Roman" pitchFamily="18" charset="0"/>
          </a:endParaRPr>
        </a:p>
      </dgm:t>
    </dgm:pt>
    <dgm:pt modelId="{184C1D34-6C5A-4121-8412-A01412CC3F09}" type="sibTrans" cxnId="{BA5D1C75-6795-4722-91C4-86FB7AE8E097}">
      <dgm:prSet/>
      <dgm:spPr/>
      <dgm:t>
        <a:bodyPr/>
        <a:lstStyle/>
        <a:p>
          <a:endParaRPr lang="en-US">
            <a:latin typeface="Times New Roman" pitchFamily="18" charset="0"/>
            <a:cs typeface="Times New Roman" pitchFamily="18" charset="0"/>
          </a:endParaRPr>
        </a:p>
      </dgm:t>
    </dgm:pt>
    <dgm:pt modelId="{D653F1D5-2B69-4CE3-80FA-433184C1A057}">
      <dgm:prSet/>
      <dgm:spPr/>
      <dgm:t>
        <a:bodyPr/>
        <a:lstStyle/>
        <a:p>
          <a:r>
            <a:rPr lang="en-US" dirty="0">
              <a:latin typeface="Times New Roman" pitchFamily="18" charset="0"/>
              <a:cs typeface="Times New Roman" pitchFamily="18" charset="0"/>
            </a:rPr>
            <a:t>Customer Satisfaction</a:t>
          </a:r>
        </a:p>
      </dgm:t>
    </dgm:pt>
    <dgm:pt modelId="{0E747662-2FFC-44C6-9CBB-08CD60AE50EF}" type="parTrans" cxnId="{109AFDE6-F109-4050-ADE3-A607E739BA59}">
      <dgm:prSet/>
      <dgm:spPr/>
      <dgm:t>
        <a:bodyPr/>
        <a:lstStyle/>
        <a:p>
          <a:endParaRPr lang="en-US">
            <a:latin typeface="Times New Roman" pitchFamily="18" charset="0"/>
            <a:cs typeface="Times New Roman" pitchFamily="18" charset="0"/>
          </a:endParaRPr>
        </a:p>
      </dgm:t>
    </dgm:pt>
    <dgm:pt modelId="{4E2C1778-7596-4F1D-9A58-2CBB6E6F8888}" type="sibTrans" cxnId="{109AFDE6-F109-4050-ADE3-A607E739BA59}">
      <dgm:prSet/>
      <dgm:spPr/>
      <dgm:t>
        <a:bodyPr/>
        <a:lstStyle/>
        <a:p>
          <a:endParaRPr lang="en-US">
            <a:latin typeface="Times New Roman" pitchFamily="18" charset="0"/>
            <a:cs typeface="Times New Roman" pitchFamily="18" charset="0"/>
          </a:endParaRPr>
        </a:p>
      </dgm:t>
    </dgm:pt>
    <dgm:pt modelId="{A74DA1C3-3DE2-4B5B-B788-94516927E43F}">
      <dgm:prSet/>
      <dgm:spPr/>
      <dgm:t>
        <a:bodyPr/>
        <a:lstStyle/>
        <a:p>
          <a:r>
            <a:rPr lang="en-US" dirty="0">
              <a:latin typeface="Times New Roman" pitchFamily="18" charset="0"/>
              <a:cs typeface="Times New Roman" pitchFamily="18" charset="0"/>
            </a:rPr>
            <a:t>Expense on ICT </a:t>
          </a:r>
        </a:p>
      </dgm:t>
    </dgm:pt>
    <dgm:pt modelId="{7C319E89-2B13-41F3-9DE7-4B7078653C85}" type="parTrans" cxnId="{8D285AD9-A19D-478B-B524-60A8FACB2592}">
      <dgm:prSet/>
      <dgm:spPr/>
      <dgm:t>
        <a:bodyPr/>
        <a:lstStyle/>
        <a:p>
          <a:endParaRPr lang="en-US">
            <a:latin typeface="Times New Roman" pitchFamily="18" charset="0"/>
            <a:cs typeface="Times New Roman" pitchFamily="18" charset="0"/>
          </a:endParaRPr>
        </a:p>
      </dgm:t>
    </dgm:pt>
    <dgm:pt modelId="{22A389FB-D6FD-47CF-AC34-D8342BA2318F}" type="sibTrans" cxnId="{8D285AD9-A19D-478B-B524-60A8FACB2592}">
      <dgm:prSet/>
      <dgm:spPr/>
      <dgm:t>
        <a:bodyPr/>
        <a:lstStyle/>
        <a:p>
          <a:endParaRPr lang="en-US">
            <a:latin typeface="Times New Roman" pitchFamily="18" charset="0"/>
            <a:cs typeface="Times New Roman" pitchFamily="18" charset="0"/>
          </a:endParaRPr>
        </a:p>
      </dgm:t>
    </dgm:pt>
    <dgm:pt modelId="{38BA5B57-271E-4431-A5F6-6E73FD413D60}">
      <dgm:prSet/>
      <dgm:spPr/>
      <dgm:t>
        <a:bodyPr/>
        <a:lstStyle/>
        <a:p>
          <a:r>
            <a:rPr lang="en-US" dirty="0">
              <a:latin typeface="Times New Roman" pitchFamily="18" charset="0"/>
              <a:cs typeface="Times New Roman" pitchFamily="18" charset="0"/>
            </a:rPr>
            <a:t>Share information</a:t>
          </a:r>
        </a:p>
      </dgm:t>
    </dgm:pt>
    <dgm:pt modelId="{E50BF150-1F5E-450C-9B53-AD11F5B1B0C0}" type="parTrans" cxnId="{0DDE80E9-F97E-4588-8D7E-E2BF61EDA770}">
      <dgm:prSet/>
      <dgm:spPr/>
      <dgm:t>
        <a:bodyPr/>
        <a:lstStyle/>
        <a:p>
          <a:endParaRPr lang="en-US">
            <a:latin typeface="Times New Roman" pitchFamily="18" charset="0"/>
            <a:cs typeface="Times New Roman" pitchFamily="18" charset="0"/>
          </a:endParaRPr>
        </a:p>
      </dgm:t>
    </dgm:pt>
    <dgm:pt modelId="{01E031D4-41EB-423F-AD84-8524D5A8C874}" type="sibTrans" cxnId="{0DDE80E9-F97E-4588-8D7E-E2BF61EDA770}">
      <dgm:prSet/>
      <dgm:spPr/>
      <dgm:t>
        <a:bodyPr/>
        <a:lstStyle/>
        <a:p>
          <a:endParaRPr lang="en-US">
            <a:latin typeface="Times New Roman" pitchFamily="18" charset="0"/>
            <a:cs typeface="Times New Roman" pitchFamily="18" charset="0"/>
          </a:endParaRPr>
        </a:p>
      </dgm:t>
    </dgm:pt>
    <dgm:pt modelId="{9EB5EA4B-FEA9-4F3B-A248-AE20212F16D7}">
      <dgm:prSet/>
      <dgm:spPr/>
      <dgm:t>
        <a:bodyPr/>
        <a:lstStyle/>
        <a:p>
          <a:r>
            <a:rPr lang="en-US" dirty="0">
              <a:latin typeface="Times New Roman" pitchFamily="18" charset="0"/>
              <a:cs typeface="Times New Roman" pitchFamily="18" charset="0"/>
            </a:rPr>
            <a:t>Training </a:t>
          </a:r>
        </a:p>
      </dgm:t>
    </dgm:pt>
    <dgm:pt modelId="{852AD227-8FAE-4471-9C87-CFF4C5B8CE44}" type="parTrans" cxnId="{D1A99520-DF9C-4362-B768-7CCD07C01B94}">
      <dgm:prSet/>
      <dgm:spPr/>
      <dgm:t>
        <a:bodyPr/>
        <a:lstStyle/>
        <a:p>
          <a:endParaRPr lang="en-US">
            <a:latin typeface="Times New Roman" pitchFamily="18" charset="0"/>
            <a:cs typeface="Times New Roman" pitchFamily="18" charset="0"/>
          </a:endParaRPr>
        </a:p>
      </dgm:t>
    </dgm:pt>
    <dgm:pt modelId="{9FF79F48-F854-4827-8BA1-3406256341AB}" type="sibTrans" cxnId="{D1A99520-DF9C-4362-B768-7CCD07C01B94}">
      <dgm:prSet/>
      <dgm:spPr/>
      <dgm:t>
        <a:bodyPr/>
        <a:lstStyle/>
        <a:p>
          <a:endParaRPr lang="en-US">
            <a:latin typeface="Times New Roman" pitchFamily="18" charset="0"/>
            <a:cs typeface="Times New Roman" pitchFamily="18" charset="0"/>
          </a:endParaRPr>
        </a:p>
      </dgm:t>
    </dgm:pt>
    <dgm:pt modelId="{D526A7B3-2F7C-444E-886A-22C2B4B4123D}" type="pres">
      <dgm:prSet presAssocID="{6473694F-CD70-4193-8862-8A2A73125183}" presName="compositeShape" presStyleCnt="0">
        <dgm:presLayoutVars>
          <dgm:chMax val="2"/>
          <dgm:dir/>
          <dgm:resizeHandles val="exact"/>
        </dgm:presLayoutVars>
      </dgm:prSet>
      <dgm:spPr/>
    </dgm:pt>
    <dgm:pt modelId="{22C42724-FAE0-48B8-9F2A-F22C81DE29E4}" type="pres">
      <dgm:prSet presAssocID="{CDAEF32B-F4C7-4428-82BC-80944DB7786F}" presName="upArrow" presStyleLbl="node1" presStyleIdx="0" presStyleCnt="2"/>
      <dgm:spPr/>
    </dgm:pt>
    <dgm:pt modelId="{6054AD26-3D71-4748-BCF5-F724376E63BD}" type="pres">
      <dgm:prSet presAssocID="{CDAEF32B-F4C7-4428-82BC-80944DB7786F}" presName="upArrowText" presStyleLbl="revTx" presStyleIdx="0" presStyleCnt="2">
        <dgm:presLayoutVars>
          <dgm:chMax val="0"/>
          <dgm:bulletEnabled val="1"/>
        </dgm:presLayoutVars>
      </dgm:prSet>
      <dgm:spPr/>
    </dgm:pt>
    <dgm:pt modelId="{AF609EB7-B4A7-4014-809F-D428DF644FA7}" type="pres">
      <dgm:prSet presAssocID="{7B104A64-BB3E-4C11-936D-F08BB35D23C1}" presName="downArrow" presStyleLbl="node1" presStyleIdx="1" presStyleCnt="2"/>
      <dgm:spPr/>
    </dgm:pt>
    <dgm:pt modelId="{B732A282-1980-4469-95A7-38F4776D446C}" type="pres">
      <dgm:prSet presAssocID="{7B104A64-BB3E-4C11-936D-F08BB35D23C1}" presName="downArrowText" presStyleLbl="revTx" presStyleIdx="1" presStyleCnt="2">
        <dgm:presLayoutVars>
          <dgm:chMax val="0"/>
          <dgm:bulletEnabled val="1"/>
        </dgm:presLayoutVars>
      </dgm:prSet>
      <dgm:spPr/>
    </dgm:pt>
  </dgm:ptLst>
  <dgm:cxnLst>
    <dgm:cxn modelId="{0BE2D50B-D054-4262-9958-E27578FED0E0}" type="presOf" srcId="{A74DA1C3-3DE2-4B5B-B788-94516927E43F}" destId="{B732A282-1980-4469-95A7-38F4776D446C}" srcOrd="0" destOrd="1" presId="urn:microsoft.com/office/officeart/2005/8/layout/arrow4"/>
    <dgm:cxn modelId="{ACC80F1E-C4E0-40B0-AE4D-3C7AF1EE3255}" type="presOf" srcId="{6473694F-CD70-4193-8862-8A2A73125183}" destId="{D526A7B3-2F7C-444E-886A-22C2B4B4123D}" srcOrd="0" destOrd="0" presId="urn:microsoft.com/office/officeart/2005/8/layout/arrow4"/>
    <dgm:cxn modelId="{D1A99520-DF9C-4362-B768-7CCD07C01B94}" srcId="{7B104A64-BB3E-4C11-936D-F08BB35D23C1}" destId="{9EB5EA4B-FEA9-4F3B-A248-AE20212F16D7}" srcOrd="1" destOrd="0" parTransId="{852AD227-8FAE-4471-9C87-CFF4C5B8CE44}" sibTransId="{9FF79F48-F854-4827-8BA1-3406256341AB}"/>
    <dgm:cxn modelId="{E8441636-F4FB-4760-B597-9528BDAAC353}" srcId="{6473694F-CD70-4193-8862-8A2A73125183}" destId="{CDAEF32B-F4C7-4428-82BC-80944DB7786F}" srcOrd="0" destOrd="0" parTransId="{2C19C280-7E55-4C6F-B91C-A39E1723B589}" sibTransId="{8BDA0C0D-5A4A-41A7-A5B8-1997EDBD5AF4}"/>
    <dgm:cxn modelId="{BA5D1C75-6795-4722-91C4-86FB7AE8E097}" srcId="{6473694F-CD70-4193-8862-8A2A73125183}" destId="{7B104A64-BB3E-4C11-936D-F08BB35D23C1}" srcOrd="1" destOrd="0" parTransId="{B94F48DE-01B5-4DE8-AA4B-E5B2C8E6C1A0}" sibTransId="{184C1D34-6C5A-4121-8412-A01412CC3F09}"/>
    <dgm:cxn modelId="{8DC86757-3EB9-4ADB-A664-6C1B07682CDF}" type="presOf" srcId="{7B104A64-BB3E-4C11-936D-F08BB35D23C1}" destId="{B732A282-1980-4469-95A7-38F4776D446C}" srcOrd="0" destOrd="0" presId="urn:microsoft.com/office/officeart/2005/8/layout/arrow4"/>
    <dgm:cxn modelId="{31DD0790-0E7F-4BC8-9E68-EF4DF5A09004}" type="presOf" srcId="{CDAEF32B-F4C7-4428-82BC-80944DB7786F}" destId="{6054AD26-3D71-4748-BCF5-F724376E63BD}" srcOrd="0" destOrd="0" presId="urn:microsoft.com/office/officeart/2005/8/layout/arrow4"/>
    <dgm:cxn modelId="{7DAB6DA6-C9D0-4413-9686-A6534E79618B}" type="presOf" srcId="{9EB5EA4B-FEA9-4F3B-A248-AE20212F16D7}" destId="{B732A282-1980-4469-95A7-38F4776D446C}" srcOrd="0" destOrd="2" presId="urn:microsoft.com/office/officeart/2005/8/layout/arrow4"/>
    <dgm:cxn modelId="{E5D605AF-81A1-45F2-9133-77E1E70C4A69}" type="presOf" srcId="{38BA5B57-271E-4431-A5F6-6E73FD413D60}" destId="{6054AD26-3D71-4748-BCF5-F724376E63BD}" srcOrd="0" destOrd="2" presId="urn:microsoft.com/office/officeart/2005/8/layout/arrow4"/>
    <dgm:cxn modelId="{8D285AD9-A19D-478B-B524-60A8FACB2592}" srcId="{7B104A64-BB3E-4C11-936D-F08BB35D23C1}" destId="{A74DA1C3-3DE2-4B5B-B788-94516927E43F}" srcOrd="0" destOrd="0" parTransId="{7C319E89-2B13-41F3-9DE7-4B7078653C85}" sibTransId="{22A389FB-D6FD-47CF-AC34-D8342BA2318F}"/>
    <dgm:cxn modelId="{109AFDE6-F109-4050-ADE3-A607E739BA59}" srcId="{CDAEF32B-F4C7-4428-82BC-80944DB7786F}" destId="{D653F1D5-2B69-4CE3-80FA-433184C1A057}" srcOrd="0" destOrd="0" parTransId="{0E747662-2FFC-44C6-9CBB-08CD60AE50EF}" sibTransId="{4E2C1778-7596-4F1D-9A58-2CBB6E6F8888}"/>
    <dgm:cxn modelId="{0DDE80E9-F97E-4588-8D7E-E2BF61EDA770}" srcId="{CDAEF32B-F4C7-4428-82BC-80944DB7786F}" destId="{38BA5B57-271E-4431-A5F6-6E73FD413D60}" srcOrd="1" destOrd="0" parTransId="{E50BF150-1F5E-450C-9B53-AD11F5B1B0C0}" sibTransId="{01E031D4-41EB-423F-AD84-8524D5A8C874}"/>
    <dgm:cxn modelId="{AE64C2F3-4A72-4409-80AD-057722908F1C}" type="presOf" srcId="{D653F1D5-2B69-4CE3-80FA-433184C1A057}" destId="{6054AD26-3D71-4748-BCF5-F724376E63BD}" srcOrd="0" destOrd="1" presId="urn:microsoft.com/office/officeart/2005/8/layout/arrow4"/>
    <dgm:cxn modelId="{12B9E6FB-EBC2-4EB9-9A6D-16ED9D6FF87B}" type="presParOf" srcId="{D526A7B3-2F7C-444E-886A-22C2B4B4123D}" destId="{22C42724-FAE0-48B8-9F2A-F22C81DE29E4}" srcOrd="0" destOrd="0" presId="urn:microsoft.com/office/officeart/2005/8/layout/arrow4"/>
    <dgm:cxn modelId="{02D76FCF-3B57-40E5-837B-F67BEC7F29B9}" type="presParOf" srcId="{D526A7B3-2F7C-444E-886A-22C2B4B4123D}" destId="{6054AD26-3D71-4748-BCF5-F724376E63BD}" srcOrd="1" destOrd="0" presId="urn:microsoft.com/office/officeart/2005/8/layout/arrow4"/>
    <dgm:cxn modelId="{1FBD5915-6A15-4686-8D77-F99825A89E18}" type="presParOf" srcId="{D526A7B3-2F7C-444E-886A-22C2B4B4123D}" destId="{AF609EB7-B4A7-4014-809F-D428DF644FA7}" srcOrd="2" destOrd="0" presId="urn:microsoft.com/office/officeart/2005/8/layout/arrow4"/>
    <dgm:cxn modelId="{3EC02DCB-B805-4747-8FC2-86965777006B}" type="presParOf" srcId="{D526A7B3-2F7C-444E-886A-22C2B4B4123D}" destId="{B732A282-1980-4469-95A7-38F4776D446C}" srcOrd="3" destOrd="0" presId="urn:microsoft.com/office/officeart/2005/8/layout/arrow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73694F-CD70-4193-8862-8A2A73125183}" type="doc">
      <dgm:prSet loTypeId="urn:microsoft.com/office/officeart/2005/8/layout/arrow4" loCatId="relationship" qsTypeId="urn:microsoft.com/office/officeart/2005/8/quickstyle/3d2#2" qsCatId="3D" csTypeId="urn:microsoft.com/office/officeart/2005/8/colors/colorful5" csCatId="colorful" phldr="1"/>
      <dgm:spPr/>
      <dgm:t>
        <a:bodyPr/>
        <a:lstStyle/>
        <a:p>
          <a:endParaRPr lang="en-US"/>
        </a:p>
      </dgm:t>
    </dgm:pt>
    <dgm:pt modelId="{CDAEF32B-F4C7-4428-82BC-80944DB7786F}">
      <dgm:prSet phldrT="[Text]"/>
      <dgm:spPr/>
      <dgm:t>
        <a:bodyPr/>
        <a:lstStyle/>
        <a:p>
          <a:r>
            <a:rPr lang="en-US" b="1" dirty="0">
              <a:latin typeface="Times New Roman" pitchFamily="18" charset="0"/>
              <a:cs typeface="Times New Roman" pitchFamily="18" charset="0"/>
            </a:rPr>
            <a:t>Benefits</a:t>
          </a:r>
        </a:p>
      </dgm:t>
    </dgm:pt>
    <dgm:pt modelId="{2C19C280-7E55-4C6F-B91C-A39E1723B589}" type="parTrans" cxnId="{E8441636-F4FB-4760-B597-9528BDAAC353}">
      <dgm:prSet/>
      <dgm:spPr/>
      <dgm:t>
        <a:bodyPr/>
        <a:lstStyle/>
        <a:p>
          <a:endParaRPr lang="en-US">
            <a:latin typeface="Times New Roman" pitchFamily="18" charset="0"/>
            <a:cs typeface="Times New Roman" pitchFamily="18" charset="0"/>
          </a:endParaRPr>
        </a:p>
      </dgm:t>
    </dgm:pt>
    <dgm:pt modelId="{8BDA0C0D-5A4A-41A7-A5B8-1997EDBD5AF4}" type="sibTrans" cxnId="{E8441636-F4FB-4760-B597-9528BDAAC353}">
      <dgm:prSet/>
      <dgm:spPr/>
      <dgm:t>
        <a:bodyPr/>
        <a:lstStyle/>
        <a:p>
          <a:endParaRPr lang="en-US">
            <a:latin typeface="Times New Roman" pitchFamily="18" charset="0"/>
            <a:cs typeface="Times New Roman" pitchFamily="18" charset="0"/>
          </a:endParaRPr>
        </a:p>
      </dgm:t>
    </dgm:pt>
    <dgm:pt modelId="{7B104A64-BB3E-4C11-936D-F08BB35D23C1}">
      <dgm:prSet phldrT="[Text]"/>
      <dgm:spPr/>
      <dgm:t>
        <a:bodyPr/>
        <a:lstStyle/>
        <a:p>
          <a:r>
            <a:rPr lang="en-US" b="1" dirty="0">
              <a:latin typeface="Times New Roman" pitchFamily="18" charset="0"/>
              <a:cs typeface="Times New Roman" pitchFamily="18" charset="0"/>
            </a:rPr>
            <a:t>Drawbacks</a:t>
          </a:r>
        </a:p>
      </dgm:t>
    </dgm:pt>
    <dgm:pt modelId="{B94F48DE-01B5-4DE8-AA4B-E5B2C8E6C1A0}" type="parTrans" cxnId="{BA5D1C75-6795-4722-91C4-86FB7AE8E097}">
      <dgm:prSet/>
      <dgm:spPr/>
      <dgm:t>
        <a:bodyPr/>
        <a:lstStyle/>
        <a:p>
          <a:endParaRPr lang="en-US">
            <a:latin typeface="Times New Roman" pitchFamily="18" charset="0"/>
            <a:cs typeface="Times New Roman" pitchFamily="18" charset="0"/>
          </a:endParaRPr>
        </a:p>
      </dgm:t>
    </dgm:pt>
    <dgm:pt modelId="{184C1D34-6C5A-4121-8412-A01412CC3F09}" type="sibTrans" cxnId="{BA5D1C75-6795-4722-91C4-86FB7AE8E097}">
      <dgm:prSet/>
      <dgm:spPr/>
      <dgm:t>
        <a:bodyPr/>
        <a:lstStyle/>
        <a:p>
          <a:endParaRPr lang="en-US">
            <a:latin typeface="Times New Roman" pitchFamily="18" charset="0"/>
            <a:cs typeface="Times New Roman" pitchFamily="18" charset="0"/>
          </a:endParaRPr>
        </a:p>
      </dgm:t>
    </dgm:pt>
    <dgm:pt modelId="{D653F1D5-2B69-4CE3-80FA-433184C1A057}">
      <dgm:prSet/>
      <dgm:spPr/>
      <dgm:t>
        <a:bodyPr/>
        <a:lstStyle/>
        <a:p>
          <a:r>
            <a:rPr lang="en-US" dirty="0">
              <a:latin typeface="Times New Roman" pitchFamily="18" charset="0"/>
              <a:cs typeface="Times New Roman" pitchFamily="18" charset="0"/>
            </a:rPr>
            <a:t>Empowerment of workforce</a:t>
          </a:r>
        </a:p>
      </dgm:t>
    </dgm:pt>
    <dgm:pt modelId="{0E747662-2FFC-44C6-9CBB-08CD60AE50EF}" type="parTrans" cxnId="{109AFDE6-F109-4050-ADE3-A607E739BA59}">
      <dgm:prSet/>
      <dgm:spPr/>
      <dgm:t>
        <a:bodyPr/>
        <a:lstStyle/>
        <a:p>
          <a:endParaRPr lang="en-US">
            <a:latin typeface="Times New Roman" pitchFamily="18" charset="0"/>
            <a:cs typeface="Times New Roman" pitchFamily="18" charset="0"/>
          </a:endParaRPr>
        </a:p>
      </dgm:t>
    </dgm:pt>
    <dgm:pt modelId="{4E2C1778-7596-4F1D-9A58-2CBB6E6F8888}" type="sibTrans" cxnId="{109AFDE6-F109-4050-ADE3-A607E739BA59}">
      <dgm:prSet/>
      <dgm:spPr/>
      <dgm:t>
        <a:bodyPr/>
        <a:lstStyle/>
        <a:p>
          <a:endParaRPr lang="en-US">
            <a:latin typeface="Times New Roman" pitchFamily="18" charset="0"/>
            <a:cs typeface="Times New Roman" pitchFamily="18" charset="0"/>
          </a:endParaRPr>
        </a:p>
      </dgm:t>
    </dgm:pt>
    <dgm:pt modelId="{A74DA1C3-3DE2-4B5B-B788-94516927E43F}">
      <dgm:prSet/>
      <dgm:spPr/>
      <dgm:t>
        <a:bodyPr/>
        <a:lstStyle/>
        <a:p>
          <a:r>
            <a:rPr lang="en-US" dirty="0">
              <a:latin typeface="Times New Roman" pitchFamily="18" charset="0"/>
              <a:cs typeface="Times New Roman" pitchFamily="18" charset="0"/>
            </a:rPr>
            <a:t>Restriction on new market </a:t>
          </a:r>
        </a:p>
      </dgm:t>
    </dgm:pt>
    <dgm:pt modelId="{7C319E89-2B13-41F3-9DE7-4B7078653C85}" type="parTrans" cxnId="{8D285AD9-A19D-478B-B524-60A8FACB2592}">
      <dgm:prSet/>
      <dgm:spPr/>
      <dgm:t>
        <a:bodyPr/>
        <a:lstStyle/>
        <a:p>
          <a:endParaRPr lang="en-US">
            <a:latin typeface="Times New Roman" pitchFamily="18" charset="0"/>
            <a:cs typeface="Times New Roman" pitchFamily="18" charset="0"/>
          </a:endParaRPr>
        </a:p>
      </dgm:t>
    </dgm:pt>
    <dgm:pt modelId="{22A389FB-D6FD-47CF-AC34-D8342BA2318F}" type="sibTrans" cxnId="{8D285AD9-A19D-478B-B524-60A8FACB2592}">
      <dgm:prSet/>
      <dgm:spPr/>
      <dgm:t>
        <a:bodyPr/>
        <a:lstStyle/>
        <a:p>
          <a:endParaRPr lang="en-US">
            <a:latin typeface="Times New Roman" pitchFamily="18" charset="0"/>
            <a:cs typeface="Times New Roman" pitchFamily="18" charset="0"/>
          </a:endParaRPr>
        </a:p>
      </dgm:t>
    </dgm:pt>
    <dgm:pt modelId="{9EB5EA4B-FEA9-4F3B-A248-AE20212F16D7}">
      <dgm:prSet/>
      <dgm:spPr/>
      <dgm:t>
        <a:bodyPr/>
        <a:lstStyle/>
        <a:p>
          <a:r>
            <a:rPr lang="en-US" dirty="0">
              <a:latin typeface="Times New Roman" pitchFamily="18" charset="0"/>
              <a:cs typeface="Times New Roman" pitchFamily="18" charset="0"/>
            </a:rPr>
            <a:t>Monetary expense</a:t>
          </a:r>
        </a:p>
      </dgm:t>
    </dgm:pt>
    <dgm:pt modelId="{852AD227-8FAE-4471-9C87-CFF4C5B8CE44}" type="parTrans" cxnId="{D1A99520-DF9C-4362-B768-7CCD07C01B94}">
      <dgm:prSet/>
      <dgm:spPr/>
      <dgm:t>
        <a:bodyPr/>
        <a:lstStyle/>
        <a:p>
          <a:endParaRPr lang="en-US">
            <a:latin typeface="Times New Roman" pitchFamily="18" charset="0"/>
            <a:cs typeface="Times New Roman" pitchFamily="18" charset="0"/>
          </a:endParaRPr>
        </a:p>
      </dgm:t>
    </dgm:pt>
    <dgm:pt modelId="{9FF79F48-F854-4827-8BA1-3406256341AB}" type="sibTrans" cxnId="{D1A99520-DF9C-4362-B768-7CCD07C01B94}">
      <dgm:prSet/>
      <dgm:spPr/>
      <dgm:t>
        <a:bodyPr/>
        <a:lstStyle/>
        <a:p>
          <a:endParaRPr lang="en-US">
            <a:latin typeface="Times New Roman" pitchFamily="18" charset="0"/>
            <a:cs typeface="Times New Roman" pitchFamily="18" charset="0"/>
          </a:endParaRPr>
        </a:p>
      </dgm:t>
    </dgm:pt>
    <dgm:pt modelId="{38BA5B57-271E-4431-A5F6-6E73FD413D60}">
      <dgm:prSet/>
      <dgm:spPr/>
      <dgm:t>
        <a:bodyPr/>
        <a:lstStyle/>
        <a:p>
          <a:r>
            <a:rPr lang="en-US" dirty="0">
              <a:latin typeface="Times New Roman" pitchFamily="18" charset="0"/>
              <a:cs typeface="Times New Roman" pitchFamily="18" charset="0"/>
            </a:rPr>
            <a:t>High quality</a:t>
          </a:r>
        </a:p>
      </dgm:t>
    </dgm:pt>
    <dgm:pt modelId="{01E031D4-41EB-423F-AD84-8524D5A8C874}" type="sibTrans" cxnId="{0DDE80E9-F97E-4588-8D7E-E2BF61EDA770}">
      <dgm:prSet/>
      <dgm:spPr/>
      <dgm:t>
        <a:bodyPr/>
        <a:lstStyle/>
        <a:p>
          <a:endParaRPr lang="en-US">
            <a:latin typeface="Times New Roman" pitchFamily="18" charset="0"/>
            <a:cs typeface="Times New Roman" pitchFamily="18" charset="0"/>
          </a:endParaRPr>
        </a:p>
      </dgm:t>
    </dgm:pt>
    <dgm:pt modelId="{E50BF150-1F5E-450C-9B53-AD11F5B1B0C0}" type="parTrans" cxnId="{0DDE80E9-F97E-4588-8D7E-E2BF61EDA770}">
      <dgm:prSet/>
      <dgm:spPr/>
      <dgm:t>
        <a:bodyPr/>
        <a:lstStyle/>
        <a:p>
          <a:endParaRPr lang="en-US">
            <a:latin typeface="Times New Roman" pitchFamily="18" charset="0"/>
            <a:cs typeface="Times New Roman" pitchFamily="18" charset="0"/>
          </a:endParaRPr>
        </a:p>
      </dgm:t>
    </dgm:pt>
    <dgm:pt modelId="{D526A7B3-2F7C-444E-886A-22C2B4B4123D}" type="pres">
      <dgm:prSet presAssocID="{6473694F-CD70-4193-8862-8A2A73125183}" presName="compositeShape" presStyleCnt="0">
        <dgm:presLayoutVars>
          <dgm:chMax val="2"/>
          <dgm:dir/>
          <dgm:resizeHandles val="exact"/>
        </dgm:presLayoutVars>
      </dgm:prSet>
      <dgm:spPr/>
    </dgm:pt>
    <dgm:pt modelId="{22C42724-FAE0-48B8-9F2A-F22C81DE29E4}" type="pres">
      <dgm:prSet presAssocID="{CDAEF32B-F4C7-4428-82BC-80944DB7786F}" presName="upArrow" presStyleLbl="node1" presStyleIdx="0" presStyleCnt="2"/>
      <dgm:spPr/>
    </dgm:pt>
    <dgm:pt modelId="{6054AD26-3D71-4748-BCF5-F724376E63BD}" type="pres">
      <dgm:prSet presAssocID="{CDAEF32B-F4C7-4428-82BC-80944DB7786F}" presName="upArrowText" presStyleLbl="revTx" presStyleIdx="0" presStyleCnt="2">
        <dgm:presLayoutVars>
          <dgm:chMax val="0"/>
          <dgm:bulletEnabled val="1"/>
        </dgm:presLayoutVars>
      </dgm:prSet>
      <dgm:spPr/>
    </dgm:pt>
    <dgm:pt modelId="{AF609EB7-B4A7-4014-809F-D428DF644FA7}" type="pres">
      <dgm:prSet presAssocID="{7B104A64-BB3E-4C11-936D-F08BB35D23C1}" presName="downArrow" presStyleLbl="node1" presStyleIdx="1" presStyleCnt="2"/>
      <dgm:spPr/>
    </dgm:pt>
    <dgm:pt modelId="{B732A282-1980-4469-95A7-38F4776D446C}" type="pres">
      <dgm:prSet presAssocID="{7B104A64-BB3E-4C11-936D-F08BB35D23C1}" presName="downArrowText" presStyleLbl="revTx" presStyleIdx="1" presStyleCnt="2">
        <dgm:presLayoutVars>
          <dgm:chMax val="0"/>
          <dgm:bulletEnabled val="1"/>
        </dgm:presLayoutVars>
      </dgm:prSet>
      <dgm:spPr/>
    </dgm:pt>
  </dgm:ptLst>
  <dgm:cxnLst>
    <dgm:cxn modelId="{5228C60E-C76E-4461-8AD7-E7603BD54E2E}" type="presOf" srcId="{38BA5B57-271E-4431-A5F6-6E73FD413D60}" destId="{6054AD26-3D71-4748-BCF5-F724376E63BD}" srcOrd="0" destOrd="2" presId="urn:microsoft.com/office/officeart/2005/8/layout/arrow4"/>
    <dgm:cxn modelId="{D1A99520-DF9C-4362-B768-7CCD07C01B94}" srcId="{7B104A64-BB3E-4C11-936D-F08BB35D23C1}" destId="{9EB5EA4B-FEA9-4F3B-A248-AE20212F16D7}" srcOrd="1" destOrd="0" parTransId="{852AD227-8FAE-4471-9C87-CFF4C5B8CE44}" sibTransId="{9FF79F48-F854-4827-8BA1-3406256341AB}"/>
    <dgm:cxn modelId="{EAB95522-957D-4B55-8DAC-4D6BAA950D6A}" type="presOf" srcId="{D653F1D5-2B69-4CE3-80FA-433184C1A057}" destId="{6054AD26-3D71-4748-BCF5-F724376E63BD}" srcOrd="0" destOrd="1" presId="urn:microsoft.com/office/officeart/2005/8/layout/arrow4"/>
    <dgm:cxn modelId="{E8441636-F4FB-4760-B597-9528BDAAC353}" srcId="{6473694F-CD70-4193-8862-8A2A73125183}" destId="{CDAEF32B-F4C7-4428-82BC-80944DB7786F}" srcOrd="0" destOrd="0" parTransId="{2C19C280-7E55-4C6F-B91C-A39E1723B589}" sibTransId="{8BDA0C0D-5A4A-41A7-A5B8-1997EDBD5AF4}"/>
    <dgm:cxn modelId="{1410BC3C-09A6-40E1-AA20-B364A8268B77}" type="presOf" srcId="{CDAEF32B-F4C7-4428-82BC-80944DB7786F}" destId="{6054AD26-3D71-4748-BCF5-F724376E63BD}" srcOrd="0" destOrd="0" presId="urn:microsoft.com/office/officeart/2005/8/layout/arrow4"/>
    <dgm:cxn modelId="{502D1D6F-BDA9-4030-8576-4F12D0B256BE}" type="presOf" srcId="{6473694F-CD70-4193-8862-8A2A73125183}" destId="{D526A7B3-2F7C-444E-886A-22C2B4B4123D}" srcOrd="0" destOrd="0" presId="urn:microsoft.com/office/officeart/2005/8/layout/arrow4"/>
    <dgm:cxn modelId="{BA5D1C75-6795-4722-91C4-86FB7AE8E097}" srcId="{6473694F-CD70-4193-8862-8A2A73125183}" destId="{7B104A64-BB3E-4C11-936D-F08BB35D23C1}" srcOrd="1" destOrd="0" parTransId="{B94F48DE-01B5-4DE8-AA4B-E5B2C8E6C1A0}" sibTransId="{184C1D34-6C5A-4121-8412-A01412CC3F09}"/>
    <dgm:cxn modelId="{E05BFD59-51C8-425B-8A59-05E8791C0595}" type="presOf" srcId="{7B104A64-BB3E-4C11-936D-F08BB35D23C1}" destId="{B732A282-1980-4469-95A7-38F4776D446C}" srcOrd="0" destOrd="0" presId="urn:microsoft.com/office/officeart/2005/8/layout/arrow4"/>
    <dgm:cxn modelId="{E61C7D7E-CDA9-49AA-85F7-AECECB7CBC5A}" type="presOf" srcId="{A74DA1C3-3DE2-4B5B-B788-94516927E43F}" destId="{B732A282-1980-4469-95A7-38F4776D446C}" srcOrd="0" destOrd="1" presId="urn:microsoft.com/office/officeart/2005/8/layout/arrow4"/>
    <dgm:cxn modelId="{9A843691-BC77-490F-9B6B-7FF11FF7D941}" type="presOf" srcId="{9EB5EA4B-FEA9-4F3B-A248-AE20212F16D7}" destId="{B732A282-1980-4469-95A7-38F4776D446C}" srcOrd="0" destOrd="2" presId="urn:microsoft.com/office/officeart/2005/8/layout/arrow4"/>
    <dgm:cxn modelId="{8D285AD9-A19D-478B-B524-60A8FACB2592}" srcId="{7B104A64-BB3E-4C11-936D-F08BB35D23C1}" destId="{A74DA1C3-3DE2-4B5B-B788-94516927E43F}" srcOrd="0" destOrd="0" parTransId="{7C319E89-2B13-41F3-9DE7-4B7078653C85}" sibTransId="{22A389FB-D6FD-47CF-AC34-D8342BA2318F}"/>
    <dgm:cxn modelId="{109AFDE6-F109-4050-ADE3-A607E739BA59}" srcId="{CDAEF32B-F4C7-4428-82BC-80944DB7786F}" destId="{D653F1D5-2B69-4CE3-80FA-433184C1A057}" srcOrd="0" destOrd="0" parTransId="{0E747662-2FFC-44C6-9CBB-08CD60AE50EF}" sibTransId="{4E2C1778-7596-4F1D-9A58-2CBB6E6F8888}"/>
    <dgm:cxn modelId="{0DDE80E9-F97E-4588-8D7E-E2BF61EDA770}" srcId="{CDAEF32B-F4C7-4428-82BC-80944DB7786F}" destId="{38BA5B57-271E-4431-A5F6-6E73FD413D60}" srcOrd="1" destOrd="0" parTransId="{E50BF150-1F5E-450C-9B53-AD11F5B1B0C0}" sibTransId="{01E031D4-41EB-423F-AD84-8524D5A8C874}"/>
    <dgm:cxn modelId="{89CE92AF-A192-4F8D-8522-C25202016B1D}" type="presParOf" srcId="{D526A7B3-2F7C-444E-886A-22C2B4B4123D}" destId="{22C42724-FAE0-48B8-9F2A-F22C81DE29E4}" srcOrd="0" destOrd="0" presId="urn:microsoft.com/office/officeart/2005/8/layout/arrow4"/>
    <dgm:cxn modelId="{C3F054C1-C912-444C-86D8-9BD521E70889}" type="presParOf" srcId="{D526A7B3-2F7C-444E-886A-22C2B4B4123D}" destId="{6054AD26-3D71-4748-BCF5-F724376E63BD}" srcOrd="1" destOrd="0" presId="urn:microsoft.com/office/officeart/2005/8/layout/arrow4"/>
    <dgm:cxn modelId="{0F474698-09B4-475C-8E4E-E3D9047800E1}" type="presParOf" srcId="{D526A7B3-2F7C-444E-886A-22C2B4B4123D}" destId="{AF609EB7-B4A7-4014-809F-D428DF644FA7}" srcOrd="2" destOrd="0" presId="urn:microsoft.com/office/officeart/2005/8/layout/arrow4"/>
    <dgm:cxn modelId="{0A30D6F1-2C1E-452B-B6BE-5CE32E44F55E}" type="presParOf" srcId="{D526A7B3-2F7C-444E-886A-22C2B4B4123D}" destId="{B732A282-1980-4469-95A7-38F4776D446C}" srcOrd="3" destOrd="0" presId="urn:microsoft.com/office/officeart/2005/8/layout/arrow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392156-3C36-4FEA-924E-D9905BAAB862}">
      <dsp:nvSpPr>
        <dsp:cNvPr id="0" name=""/>
        <dsp:cNvSpPr/>
      </dsp:nvSpPr>
      <dsp:spPr>
        <a:xfrm rot="16200000">
          <a:off x="-44449" y="44449"/>
          <a:ext cx="1536700" cy="1447800"/>
        </a:xfrm>
        <a:prstGeom prst="round1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latin typeface="Times New Roman" pitchFamily="18" charset="0"/>
              <a:cs typeface="Times New Roman" pitchFamily="18" charset="0"/>
            </a:rPr>
            <a:t>Sharing on real time</a:t>
          </a:r>
        </a:p>
      </dsp:txBody>
      <dsp:txXfrm rot="5400000">
        <a:off x="0" y="0"/>
        <a:ext cx="1447800" cy="1152525"/>
      </dsp:txXfrm>
    </dsp:sp>
    <dsp:sp modelId="{E2B21BDF-9627-4111-893D-D280F1F438BB}">
      <dsp:nvSpPr>
        <dsp:cNvPr id="0" name=""/>
        <dsp:cNvSpPr/>
      </dsp:nvSpPr>
      <dsp:spPr>
        <a:xfrm>
          <a:off x="1447800" y="0"/>
          <a:ext cx="1447800" cy="1536700"/>
        </a:xfrm>
        <a:prstGeom prst="round1Rect">
          <a:avLst/>
        </a:prstGeom>
        <a:gradFill rotWithShape="0">
          <a:gsLst>
            <a:gs pos="0">
              <a:schemeClr val="accent2">
                <a:hueOff val="1560506"/>
                <a:satOff val="-1946"/>
                <a:lumOff val="458"/>
                <a:alphaOff val="0"/>
                <a:shade val="51000"/>
                <a:satMod val="130000"/>
              </a:schemeClr>
            </a:gs>
            <a:gs pos="80000">
              <a:schemeClr val="accent2">
                <a:hueOff val="1560506"/>
                <a:satOff val="-1946"/>
                <a:lumOff val="458"/>
                <a:alphaOff val="0"/>
                <a:shade val="93000"/>
                <a:satMod val="130000"/>
              </a:schemeClr>
            </a:gs>
            <a:gs pos="100000">
              <a:schemeClr val="accent2">
                <a:hueOff val="1560506"/>
                <a:satOff val="-1946"/>
                <a:lumOff val="45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latin typeface="Times New Roman" pitchFamily="18" charset="0"/>
              <a:cs typeface="Times New Roman" pitchFamily="18" charset="0"/>
            </a:rPr>
            <a:t>Real time customer service</a:t>
          </a:r>
        </a:p>
      </dsp:txBody>
      <dsp:txXfrm>
        <a:off x="1447800" y="0"/>
        <a:ext cx="1447800" cy="1152525"/>
      </dsp:txXfrm>
    </dsp:sp>
    <dsp:sp modelId="{55802CB0-87E4-41B8-9D32-DC72DC4141FF}">
      <dsp:nvSpPr>
        <dsp:cNvPr id="0" name=""/>
        <dsp:cNvSpPr/>
      </dsp:nvSpPr>
      <dsp:spPr>
        <a:xfrm rot="10800000">
          <a:off x="0" y="1524006"/>
          <a:ext cx="1447800" cy="1536700"/>
        </a:xfrm>
        <a:prstGeom prst="round1Rect">
          <a:avLst/>
        </a:prstGeom>
        <a:gradFill rotWithShape="0">
          <a:gsLst>
            <a:gs pos="0">
              <a:schemeClr val="accent2">
                <a:hueOff val="3121013"/>
                <a:satOff val="-3893"/>
                <a:lumOff val="915"/>
                <a:alphaOff val="0"/>
                <a:shade val="51000"/>
                <a:satMod val="130000"/>
              </a:schemeClr>
            </a:gs>
            <a:gs pos="80000">
              <a:schemeClr val="accent2">
                <a:hueOff val="3121013"/>
                <a:satOff val="-3893"/>
                <a:lumOff val="915"/>
                <a:alphaOff val="0"/>
                <a:shade val="93000"/>
                <a:satMod val="130000"/>
              </a:schemeClr>
            </a:gs>
            <a:gs pos="100000">
              <a:schemeClr val="accent2">
                <a:hueOff val="3121013"/>
                <a:satOff val="-3893"/>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latin typeface="Times New Roman" pitchFamily="18" charset="0"/>
              <a:cs typeface="Times New Roman" pitchFamily="18" charset="0"/>
            </a:rPr>
            <a:t>Track sales</a:t>
          </a:r>
        </a:p>
      </dsp:txBody>
      <dsp:txXfrm rot="10800000">
        <a:off x="0" y="1908181"/>
        <a:ext cx="1447800" cy="1152525"/>
      </dsp:txXfrm>
    </dsp:sp>
    <dsp:sp modelId="{E92E0941-DF3B-4EB8-A8F1-509D54274B7A}">
      <dsp:nvSpPr>
        <dsp:cNvPr id="0" name=""/>
        <dsp:cNvSpPr/>
      </dsp:nvSpPr>
      <dsp:spPr>
        <a:xfrm rot="5400000">
          <a:off x="1403350" y="1581150"/>
          <a:ext cx="1536700" cy="1447800"/>
        </a:xfrm>
        <a:prstGeom prst="round1Rect">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latin typeface="Times New Roman" pitchFamily="18" charset="0"/>
              <a:cs typeface="Times New Roman" pitchFamily="18" charset="0"/>
            </a:rPr>
            <a:t>Centralized platform</a:t>
          </a:r>
        </a:p>
      </dsp:txBody>
      <dsp:txXfrm rot="-5400000">
        <a:off x="1447800" y="1920874"/>
        <a:ext cx="1447800" cy="1152525"/>
      </dsp:txXfrm>
    </dsp:sp>
    <dsp:sp modelId="{3EDE281F-EF97-4B4B-88CC-E383999B2A5C}">
      <dsp:nvSpPr>
        <dsp:cNvPr id="0" name=""/>
        <dsp:cNvSpPr/>
      </dsp:nvSpPr>
      <dsp:spPr>
        <a:xfrm>
          <a:off x="1013459" y="1152525"/>
          <a:ext cx="868680" cy="768350"/>
        </a:xfrm>
        <a:prstGeom prst="roundRect">
          <a:avLst/>
        </a:prstGeom>
        <a:solidFill>
          <a:schemeClr val="accent2">
            <a:tint val="4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tx1"/>
              </a:solidFill>
              <a:latin typeface="Times New Roman" pitchFamily="18" charset="0"/>
              <a:cs typeface="Times New Roman" pitchFamily="18" charset="0"/>
            </a:rPr>
            <a:t>CRM</a:t>
          </a:r>
        </a:p>
      </dsp:txBody>
      <dsp:txXfrm>
        <a:off x="1050967" y="1190033"/>
        <a:ext cx="793664" cy="6933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845398-9E10-4EAD-8C18-1CF590F90ECE}">
      <dsp:nvSpPr>
        <dsp:cNvPr id="0" name=""/>
        <dsp:cNvSpPr/>
      </dsp:nvSpPr>
      <dsp:spPr>
        <a:xfrm>
          <a:off x="0" y="295620"/>
          <a:ext cx="5181600" cy="4032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B761247D-D275-4F74-B81A-E6C167836433}">
      <dsp:nvSpPr>
        <dsp:cNvPr id="0" name=""/>
        <dsp:cNvSpPr/>
      </dsp:nvSpPr>
      <dsp:spPr>
        <a:xfrm>
          <a:off x="259080" y="59460"/>
          <a:ext cx="3627120" cy="47232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7097" tIns="0" rIns="137097" bIns="0" numCol="1" spcCol="1270" anchor="ctr" anchorCtr="0">
          <a:noAutofit/>
        </a:bodyPr>
        <a:lstStyle/>
        <a:p>
          <a:pPr marL="0" lvl="0" indent="0" algn="l" defTabSz="711200">
            <a:lnSpc>
              <a:spcPct val="90000"/>
            </a:lnSpc>
            <a:spcBef>
              <a:spcPct val="0"/>
            </a:spcBef>
            <a:spcAft>
              <a:spcPct val="35000"/>
            </a:spcAft>
            <a:buNone/>
          </a:pPr>
          <a:r>
            <a:rPr lang="en-US" sz="1600" b="1" kern="1200" dirty="0">
              <a:solidFill>
                <a:schemeClr val="tx1"/>
              </a:solidFill>
              <a:latin typeface="Times New Roman" pitchFamily="18" charset="0"/>
              <a:cs typeface="Times New Roman" pitchFamily="18" charset="0"/>
            </a:rPr>
            <a:t>Legal obligation</a:t>
          </a:r>
        </a:p>
      </dsp:txBody>
      <dsp:txXfrm>
        <a:off x="282137" y="82517"/>
        <a:ext cx="3581006" cy="426206"/>
      </dsp:txXfrm>
    </dsp:sp>
    <dsp:sp modelId="{7A0E8DD1-8B11-48B2-9E6C-F9E27F4A2C1C}">
      <dsp:nvSpPr>
        <dsp:cNvPr id="0" name=""/>
        <dsp:cNvSpPr/>
      </dsp:nvSpPr>
      <dsp:spPr>
        <a:xfrm>
          <a:off x="0" y="1021380"/>
          <a:ext cx="5181600" cy="403200"/>
        </a:xfrm>
        <a:prstGeom prst="rect">
          <a:avLst/>
        </a:prstGeom>
        <a:solidFill>
          <a:schemeClr val="lt1">
            <a:alpha val="90000"/>
            <a:hueOff val="0"/>
            <a:satOff val="0"/>
            <a:lumOff val="0"/>
            <a:alphaOff val="0"/>
          </a:schemeClr>
        </a:solidFill>
        <a:ln w="9525" cap="flat" cmpd="sng" algn="ctr">
          <a:solidFill>
            <a:schemeClr val="accent3">
              <a:hueOff val="5625132"/>
              <a:satOff val="-8440"/>
              <a:lumOff val="-1373"/>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0C601964-F62E-4AD2-8812-214D9DAAA062}">
      <dsp:nvSpPr>
        <dsp:cNvPr id="0" name=""/>
        <dsp:cNvSpPr/>
      </dsp:nvSpPr>
      <dsp:spPr>
        <a:xfrm>
          <a:off x="259080" y="785220"/>
          <a:ext cx="3627120" cy="472320"/>
        </a:xfrm>
        <a:prstGeom prst="roundRect">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7097" tIns="0" rIns="137097" bIns="0" numCol="1" spcCol="1270" anchor="ctr" anchorCtr="0">
          <a:noAutofit/>
        </a:bodyPr>
        <a:lstStyle/>
        <a:p>
          <a:pPr marL="0" lvl="0" indent="0" algn="l" defTabSz="711200">
            <a:lnSpc>
              <a:spcPct val="90000"/>
            </a:lnSpc>
            <a:spcBef>
              <a:spcPct val="0"/>
            </a:spcBef>
            <a:spcAft>
              <a:spcPct val="35000"/>
            </a:spcAft>
            <a:buNone/>
          </a:pPr>
          <a:r>
            <a:rPr lang="en-US" sz="1600" b="1" kern="1200" dirty="0">
              <a:solidFill>
                <a:schemeClr val="tx1"/>
              </a:solidFill>
              <a:latin typeface="Times New Roman" pitchFamily="18" charset="0"/>
              <a:cs typeface="Times New Roman" pitchFamily="18" charset="0"/>
            </a:rPr>
            <a:t>Uncorrupt practices</a:t>
          </a:r>
        </a:p>
      </dsp:txBody>
      <dsp:txXfrm>
        <a:off x="282137" y="808277"/>
        <a:ext cx="3581006" cy="426206"/>
      </dsp:txXfrm>
    </dsp:sp>
    <dsp:sp modelId="{63431DAF-D344-44DB-B3B2-3E911DDBE201}">
      <dsp:nvSpPr>
        <dsp:cNvPr id="0" name=""/>
        <dsp:cNvSpPr/>
      </dsp:nvSpPr>
      <dsp:spPr>
        <a:xfrm>
          <a:off x="0" y="1747140"/>
          <a:ext cx="5181600" cy="403200"/>
        </a:xfrm>
        <a:prstGeom prst="rect">
          <a:avLst/>
        </a:prstGeom>
        <a:solidFill>
          <a:schemeClr val="lt1">
            <a:alpha val="90000"/>
            <a:hueOff val="0"/>
            <a:satOff val="0"/>
            <a:lumOff val="0"/>
            <a:alphaOff val="0"/>
          </a:schemeClr>
        </a:solidFill>
        <a:ln w="9525" cap="flat" cmpd="sng" algn="ctr">
          <a:solidFill>
            <a:schemeClr val="accent3">
              <a:hueOff val="11250264"/>
              <a:satOff val="-16880"/>
              <a:lumOff val="-2745"/>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64EDCAEB-391A-454F-9AB9-AE1EFCCC7A41}">
      <dsp:nvSpPr>
        <dsp:cNvPr id="0" name=""/>
        <dsp:cNvSpPr/>
      </dsp:nvSpPr>
      <dsp:spPr>
        <a:xfrm>
          <a:off x="259080" y="1510979"/>
          <a:ext cx="3627120" cy="472320"/>
        </a:xfrm>
        <a:prstGeom prst="round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7097" tIns="0" rIns="137097" bIns="0" numCol="1" spcCol="1270" anchor="ctr" anchorCtr="0">
          <a:noAutofit/>
        </a:bodyPr>
        <a:lstStyle/>
        <a:p>
          <a:pPr marL="0" lvl="0" indent="0" algn="l" defTabSz="711200">
            <a:lnSpc>
              <a:spcPct val="90000"/>
            </a:lnSpc>
            <a:spcBef>
              <a:spcPct val="0"/>
            </a:spcBef>
            <a:spcAft>
              <a:spcPct val="35000"/>
            </a:spcAft>
            <a:buNone/>
          </a:pPr>
          <a:r>
            <a:rPr lang="en-US" sz="1600" b="1" kern="1200" dirty="0">
              <a:solidFill>
                <a:schemeClr val="tx1"/>
              </a:solidFill>
              <a:latin typeface="Times New Roman" pitchFamily="18" charset="0"/>
              <a:cs typeface="Times New Roman" pitchFamily="18" charset="0"/>
            </a:rPr>
            <a:t>Sustainable measures</a:t>
          </a:r>
        </a:p>
      </dsp:txBody>
      <dsp:txXfrm>
        <a:off x="282137" y="1534036"/>
        <a:ext cx="3581006" cy="4262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C42724-FAE0-48B8-9F2A-F22C81DE29E4}">
      <dsp:nvSpPr>
        <dsp:cNvPr id="0" name=""/>
        <dsp:cNvSpPr/>
      </dsp:nvSpPr>
      <dsp:spPr>
        <a:xfrm>
          <a:off x="1676" y="0"/>
          <a:ext cx="1005840" cy="1511808"/>
        </a:xfrm>
        <a:prstGeom prst="upArrow">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6054AD26-3D71-4748-BCF5-F724376E63BD}">
      <dsp:nvSpPr>
        <dsp:cNvPr id="0" name=""/>
        <dsp:cNvSpPr/>
      </dsp:nvSpPr>
      <dsp:spPr>
        <a:xfrm>
          <a:off x="1037691" y="0"/>
          <a:ext cx="1706880" cy="1511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0" rIns="156464" bIns="156464" numCol="1" spcCol="1270" anchor="ctr" anchorCtr="0">
          <a:noAutofit/>
        </a:bodyPr>
        <a:lstStyle/>
        <a:p>
          <a:pPr marL="0" lvl="0" indent="0" algn="l" defTabSz="977900">
            <a:lnSpc>
              <a:spcPct val="90000"/>
            </a:lnSpc>
            <a:spcBef>
              <a:spcPct val="0"/>
            </a:spcBef>
            <a:spcAft>
              <a:spcPct val="35000"/>
            </a:spcAft>
            <a:buNone/>
          </a:pPr>
          <a:r>
            <a:rPr lang="en-US" sz="2200" b="1" kern="1200" dirty="0">
              <a:latin typeface="Times New Roman" pitchFamily="18" charset="0"/>
              <a:cs typeface="Times New Roman" pitchFamily="18" charset="0"/>
            </a:rPr>
            <a:t>Benefits</a:t>
          </a:r>
        </a:p>
        <a:p>
          <a:pPr marL="171450" lvl="1" indent="-171450" algn="l" defTabSz="755650">
            <a:lnSpc>
              <a:spcPct val="90000"/>
            </a:lnSpc>
            <a:spcBef>
              <a:spcPct val="0"/>
            </a:spcBef>
            <a:spcAft>
              <a:spcPct val="15000"/>
            </a:spcAft>
            <a:buChar char="•"/>
          </a:pPr>
          <a:r>
            <a:rPr lang="en-US" sz="1700" kern="1200" dirty="0">
              <a:latin typeface="Times New Roman" pitchFamily="18" charset="0"/>
              <a:cs typeface="Times New Roman" pitchFamily="18" charset="0"/>
            </a:rPr>
            <a:t>Customer Satisfaction</a:t>
          </a:r>
        </a:p>
        <a:p>
          <a:pPr marL="171450" lvl="1" indent="-171450" algn="l" defTabSz="755650">
            <a:lnSpc>
              <a:spcPct val="90000"/>
            </a:lnSpc>
            <a:spcBef>
              <a:spcPct val="0"/>
            </a:spcBef>
            <a:spcAft>
              <a:spcPct val="15000"/>
            </a:spcAft>
            <a:buChar char="•"/>
          </a:pPr>
          <a:r>
            <a:rPr lang="en-US" sz="1700" kern="1200" dirty="0">
              <a:latin typeface="Times New Roman" pitchFamily="18" charset="0"/>
              <a:cs typeface="Times New Roman" pitchFamily="18" charset="0"/>
            </a:rPr>
            <a:t>Share information</a:t>
          </a:r>
        </a:p>
      </dsp:txBody>
      <dsp:txXfrm>
        <a:off x="1037691" y="0"/>
        <a:ext cx="1706880" cy="1511808"/>
      </dsp:txXfrm>
    </dsp:sp>
    <dsp:sp modelId="{AF609EB7-B4A7-4014-809F-D428DF644FA7}">
      <dsp:nvSpPr>
        <dsp:cNvPr id="0" name=""/>
        <dsp:cNvSpPr/>
      </dsp:nvSpPr>
      <dsp:spPr>
        <a:xfrm>
          <a:off x="303428" y="1637792"/>
          <a:ext cx="1005840" cy="1511808"/>
        </a:xfrm>
        <a:prstGeom prst="downArrow">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B732A282-1980-4469-95A7-38F4776D446C}">
      <dsp:nvSpPr>
        <dsp:cNvPr id="0" name=""/>
        <dsp:cNvSpPr/>
      </dsp:nvSpPr>
      <dsp:spPr>
        <a:xfrm>
          <a:off x="1339443" y="1637792"/>
          <a:ext cx="1706880" cy="1511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0" rIns="156464" bIns="156464" numCol="1" spcCol="1270" anchor="ctr" anchorCtr="0">
          <a:noAutofit/>
        </a:bodyPr>
        <a:lstStyle/>
        <a:p>
          <a:pPr marL="0" lvl="0" indent="0" algn="l" defTabSz="977900">
            <a:lnSpc>
              <a:spcPct val="90000"/>
            </a:lnSpc>
            <a:spcBef>
              <a:spcPct val="0"/>
            </a:spcBef>
            <a:spcAft>
              <a:spcPct val="35000"/>
            </a:spcAft>
            <a:buNone/>
          </a:pPr>
          <a:r>
            <a:rPr lang="en-US" sz="2200" b="1" kern="1200" dirty="0">
              <a:latin typeface="Times New Roman" pitchFamily="18" charset="0"/>
              <a:cs typeface="Times New Roman" pitchFamily="18" charset="0"/>
            </a:rPr>
            <a:t>Drawbacks</a:t>
          </a:r>
        </a:p>
        <a:p>
          <a:pPr marL="171450" lvl="1" indent="-171450" algn="l" defTabSz="755650">
            <a:lnSpc>
              <a:spcPct val="90000"/>
            </a:lnSpc>
            <a:spcBef>
              <a:spcPct val="0"/>
            </a:spcBef>
            <a:spcAft>
              <a:spcPct val="15000"/>
            </a:spcAft>
            <a:buChar char="•"/>
          </a:pPr>
          <a:r>
            <a:rPr lang="en-US" sz="1700" kern="1200" dirty="0">
              <a:latin typeface="Times New Roman" pitchFamily="18" charset="0"/>
              <a:cs typeface="Times New Roman" pitchFamily="18" charset="0"/>
            </a:rPr>
            <a:t>Expense on ICT </a:t>
          </a:r>
        </a:p>
        <a:p>
          <a:pPr marL="171450" lvl="1" indent="-171450" algn="l" defTabSz="755650">
            <a:lnSpc>
              <a:spcPct val="90000"/>
            </a:lnSpc>
            <a:spcBef>
              <a:spcPct val="0"/>
            </a:spcBef>
            <a:spcAft>
              <a:spcPct val="15000"/>
            </a:spcAft>
            <a:buChar char="•"/>
          </a:pPr>
          <a:r>
            <a:rPr lang="en-US" sz="1700" kern="1200" dirty="0">
              <a:latin typeface="Times New Roman" pitchFamily="18" charset="0"/>
              <a:cs typeface="Times New Roman" pitchFamily="18" charset="0"/>
            </a:rPr>
            <a:t>Training </a:t>
          </a:r>
        </a:p>
      </dsp:txBody>
      <dsp:txXfrm>
        <a:off x="1339443" y="1637792"/>
        <a:ext cx="1706880" cy="15118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C42724-FAE0-48B8-9F2A-F22C81DE29E4}">
      <dsp:nvSpPr>
        <dsp:cNvPr id="0" name=""/>
        <dsp:cNvSpPr/>
      </dsp:nvSpPr>
      <dsp:spPr>
        <a:xfrm>
          <a:off x="1927" y="0"/>
          <a:ext cx="1156716" cy="2194560"/>
        </a:xfrm>
        <a:prstGeom prst="upArrow">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054AD26-3D71-4748-BCF5-F724376E63BD}">
      <dsp:nvSpPr>
        <dsp:cNvPr id="0" name=""/>
        <dsp:cNvSpPr/>
      </dsp:nvSpPr>
      <dsp:spPr>
        <a:xfrm>
          <a:off x="1193345" y="0"/>
          <a:ext cx="1962912" cy="2194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0" rIns="170688" bIns="170688"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Times New Roman" pitchFamily="18" charset="0"/>
              <a:cs typeface="Times New Roman" pitchFamily="18" charset="0"/>
            </a:rPr>
            <a:t>Benefits</a:t>
          </a:r>
        </a:p>
        <a:p>
          <a:pPr marL="171450" lvl="1" indent="-171450" algn="l" defTabSz="844550">
            <a:lnSpc>
              <a:spcPct val="90000"/>
            </a:lnSpc>
            <a:spcBef>
              <a:spcPct val="0"/>
            </a:spcBef>
            <a:spcAft>
              <a:spcPct val="15000"/>
            </a:spcAft>
            <a:buChar char="•"/>
          </a:pPr>
          <a:r>
            <a:rPr lang="en-US" sz="1900" kern="1200" dirty="0">
              <a:latin typeface="Times New Roman" pitchFamily="18" charset="0"/>
              <a:cs typeface="Times New Roman" pitchFamily="18" charset="0"/>
            </a:rPr>
            <a:t>Empowerment of workforce</a:t>
          </a:r>
        </a:p>
        <a:p>
          <a:pPr marL="171450" lvl="1" indent="-171450" algn="l" defTabSz="844550">
            <a:lnSpc>
              <a:spcPct val="90000"/>
            </a:lnSpc>
            <a:spcBef>
              <a:spcPct val="0"/>
            </a:spcBef>
            <a:spcAft>
              <a:spcPct val="15000"/>
            </a:spcAft>
            <a:buChar char="•"/>
          </a:pPr>
          <a:r>
            <a:rPr lang="en-US" sz="1900" kern="1200" dirty="0">
              <a:latin typeface="Times New Roman" pitchFamily="18" charset="0"/>
              <a:cs typeface="Times New Roman" pitchFamily="18" charset="0"/>
            </a:rPr>
            <a:t>High quality</a:t>
          </a:r>
        </a:p>
      </dsp:txBody>
      <dsp:txXfrm>
        <a:off x="1193345" y="0"/>
        <a:ext cx="1962912" cy="2194560"/>
      </dsp:txXfrm>
    </dsp:sp>
    <dsp:sp modelId="{AF609EB7-B4A7-4014-809F-D428DF644FA7}">
      <dsp:nvSpPr>
        <dsp:cNvPr id="0" name=""/>
        <dsp:cNvSpPr/>
      </dsp:nvSpPr>
      <dsp:spPr>
        <a:xfrm>
          <a:off x="348942" y="2377439"/>
          <a:ext cx="1156716" cy="2194560"/>
        </a:xfrm>
        <a:prstGeom prst="downArrow">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732A282-1980-4469-95A7-38F4776D446C}">
      <dsp:nvSpPr>
        <dsp:cNvPr id="0" name=""/>
        <dsp:cNvSpPr/>
      </dsp:nvSpPr>
      <dsp:spPr>
        <a:xfrm>
          <a:off x="1540360" y="2377439"/>
          <a:ext cx="1962912" cy="2194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0" rIns="170688" bIns="170688"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Times New Roman" pitchFamily="18" charset="0"/>
              <a:cs typeface="Times New Roman" pitchFamily="18" charset="0"/>
            </a:rPr>
            <a:t>Drawbacks</a:t>
          </a:r>
        </a:p>
        <a:p>
          <a:pPr marL="171450" lvl="1" indent="-171450" algn="l" defTabSz="844550">
            <a:lnSpc>
              <a:spcPct val="90000"/>
            </a:lnSpc>
            <a:spcBef>
              <a:spcPct val="0"/>
            </a:spcBef>
            <a:spcAft>
              <a:spcPct val="15000"/>
            </a:spcAft>
            <a:buChar char="•"/>
          </a:pPr>
          <a:r>
            <a:rPr lang="en-US" sz="1900" kern="1200" dirty="0">
              <a:latin typeface="Times New Roman" pitchFamily="18" charset="0"/>
              <a:cs typeface="Times New Roman" pitchFamily="18" charset="0"/>
            </a:rPr>
            <a:t>Restriction on new market </a:t>
          </a:r>
        </a:p>
        <a:p>
          <a:pPr marL="171450" lvl="1" indent="-171450" algn="l" defTabSz="844550">
            <a:lnSpc>
              <a:spcPct val="90000"/>
            </a:lnSpc>
            <a:spcBef>
              <a:spcPct val="0"/>
            </a:spcBef>
            <a:spcAft>
              <a:spcPct val="15000"/>
            </a:spcAft>
            <a:buChar char="•"/>
          </a:pPr>
          <a:r>
            <a:rPr lang="en-US" sz="1900" kern="1200" dirty="0">
              <a:latin typeface="Times New Roman" pitchFamily="18" charset="0"/>
              <a:cs typeface="Times New Roman" pitchFamily="18" charset="0"/>
            </a:rPr>
            <a:t>Monetary expense</a:t>
          </a:r>
        </a:p>
      </dsp:txBody>
      <dsp:txXfrm>
        <a:off x="1540360" y="2377439"/>
        <a:ext cx="1962912" cy="2194560"/>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1BFF46A-6FC4-413C-A9D4-CEB8BAB71BF2}" type="datetimeFigureOut">
              <a:rPr lang="en-US" smtClean="0"/>
              <a:t>3/11/2020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58AED3-16F3-4D3F-97A6-19DCD6288A8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1BFF46A-6FC4-413C-A9D4-CEB8BAB71BF2}" type="datetimeFigureOut">
              <a:rPr lang="en-US" smtClean="0"/>
              <a:t>3/11/2020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58AED3-16F3-4D3F-97A6-19DCD6288A8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BFF46A-6FC4-413C-A9D4-CEB8BAB71BF2}" type="datetimeFigureOut">
              <a:rPr lang="en-US" smtClean="0"/>
              <a:t>3/11/2020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58AED3-16F3-4D3F-97A6-19DCD6288A8D}"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1BFF46A-6FC4-413C-A9D4-CEB8BAB71BF2}" type="datetimeFigureOut">
              <a:rPr lang="en-US" smtClean="0"/>
              <a:t>3/11/2020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B58AED3-16F3-4D3F-97A6-19DCD6288A8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1BFF46A-6FC4-413C-A9D4-CEB8BAB71BF2}" type="datetimeFigureOut">
              <a:rPr lang="en-US" smtClean="0"/>
              <a:t>3/11/2020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B58AED3-16F3-4D3F-97A6-19DCD6288A8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1BFF46A-6FC4-413C-A9D4-CEB8BAB71BF2}" type="datetimeFigureOut">
              <a:rPr lang="en-US" smtClean="0"/>
              <a:t>3/11/2020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B58AED3-16F3-4D3F-97A6-19DCD6288A8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BFF46A-6FC4-413C-A9D4-CEB8BAB71BF2}" type="datetimeFigureOut">
              <a:rPr lang="en-US" smtClean="0"/>
              <a:t>3/11/2020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B58AED3-16F3-4D3F-97A6-19DCD6288A8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BFF46A-6FC4-413C-A9D4-CEB8BAB71BF2}" type="datetimeFigureOut">
              <a:rPr lang="en-US" smtClean="0"/>
              <a:t>3/11/2020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B58AED3-16F3-4D3F-97A6-19DCD6288A8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BFF46A-6FC4-413C-A9D4-CEB8BAB71BF2}" type="datetimeFigureOut">
              <a:rPr lang="en-US" smtClean="0"/>
              <a:t>3/11/2020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B58AED3-16F3-4D3F-97A6-19DCD6288A8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1BFF46A-6FC4-413C-A9D4-CEB8BAB71BF2}" type="datetimeFigureOut">
              <a:rPr lang="en-US" smtClean="0"/>
              <a:t>3/11/2020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58AED3-16F3-4D3F-97A6-19DCD6288A8D}"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1BFF46A-6FC4-413C-A9D4-CEB8BAB71BF2}" type="datetimeFigureOut">
              <a:rPr lang="en-US" smtClean="0"/>
              <a:t>3/11/2020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58AED3-16F3-4D3F-97A6-19DCD6288A8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4000"/>
            <a:lum/>
          </a:blip>
          <a:srcRect/>
          <a:stretch>
            <a:fillRect l="-33000" r="-33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BFF46A-6FC4-413C-A9D4-CEB8BAB71BF2}" type="datetimeFigureOut">
              <a:rPr lang="en-US" smtClean="0"/>
              <a:t>3/11/2020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58AED3-16F3-4D3F-97A6-19DCD6288A8D}"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209800"/>
            <a:ext cx="7772400" cy="1470025"/>
          </a:xfrm>
        </p:spPr>
        <p:txBody>
          <a:bodyPr>
            <a:noAutofit/>
          </a:bodyPr>
          <a:lstStyle/>
          <a:p>
            <a:r>
              <a:rPr lang="en-US" b="1" dirty="0">
                <a:latin typeface="Times New Roman" pitchFamily="18" charset="0"/>
                <a:cs typeface="Times New Roman" pitchFamily="18" charset="0"/>
              </a:rPr>
              <a:t>QUALITY PROCESS IN THE WORKPLACE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0"/>
            <a:ext cx="8229600" cy="1143000"/>
          </a:xfrm>
        </p:spPr>
        <p:txBody>
          <a:bodyPr>
            <a:noAutofit/>
          </a:bodyPr>
          <a:lstStyle/>
          <a:p>
            <a:br>
              <a:rPr lang="en-GB" sz="4800" b="1" dirty="0">
                <a:latin typeface="Times New Roman" pitchFamily="18" charset="0"/>
                <a:cs typeface="Times New Roman" pitchFamily="18" charset="0"/>
              </a:rPr>
            </a:br>
            <a:r>
              <a:rPr lang="en-GB" sz="4800" b="1" dirty="0">
                <a:latin typeface="Times New Roman" pitchFamily="18" charset="0"/>
                <a:cs typeface="Times New Roman" pitchFamily="18" charset="0"/>
              </a:rPr>
              <a:t>Introduction</a:t>
            </a:r>
            <a:br>
              <a:rPr lang="en-US" sz="4800" dirty="0">
                <a:latin typeface="Times New Roman" pitchFamily="18" charset="0"/>
                <a:cs typeface="Times New Roman" pitchFamily="18" charset="0"/>
              </a:rPr>
            </a:br>
            <a:endParaRPr lang="en-US" sz="48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143000"/>
            <a:ext cx="8305800" cy="3429000"/>
          </a:xfrm>
        </p:spPr>
        <p:txBody>
          <a:bodyPr>
            <a:normAutofit/>
          </a:bodyPr>
          <a:lstStyle/>
          <a:p>
            <a:pPr algn="just"/>
            <a:r>
              <a:rPr lang="en-IN" sz="2400" dirty="0">
                <a:latin typeface="Times New Roman" pitchFamily="18" charset="0"/>
                <a:cs typeface="Times New Roman" pitchFamily="18" charset="0"/>
              </a:rPr>
              <a:t>The presence of Customer Relationship Management has been an important initiative undertaken by ASDA to promote the effectiveness of brand recognition. </a:t>
            </a:r>
          </a:p>
          <a:p>
            <a:pPr algn="just"/>
            <a:r>
              <a:rPr lang="en-IN" sz="2400" dirty="0">
                <a:latin typeface="Times New Roman" pitchFamily="18" charset="0"/>
                <a:cs typeface="Times New Roman" pitchFamily="18" charset="0"/>
              </a:rPr>
              <a:t>This task has provided brief information on CRM and ethical process of business to evaluate the benefits related to the CRM system. </a:t>
            </a:r>
          </a:p>
          <a:p>
            <a:pPr algn="just"/>
            <a:r>
              <a:rPr lang="en-IN" sz="2400" dirty="0">
                <a:latin typeface="Times New Roman" pitchFamily="18" charset="0"/>
                <a:cs typeface="Times New Roman" pitchFamily="18" charset="0"/>
              </a:rPr>
              <a:t>A comprehensible recommendation has been proposed that can reduce the chances of unethical operations in ASDA. </a:t>
            </a:r>
            <a:endParaRPr lang="en-US" sz="2400" dirty="0">
              <a:latin typeface="Times New Roman" pitchFamily="18" charset="0"/>
              <a:cs typeface="Times New Roman" pitchFamily="18" charset="0"/>
            </a:endParaRPr>
          </a:p>
        </p:txBody>
      </p:sp>
      <p:pic>
        <p:nvPicPr>
          <p:cNvPr id="1027" name="Picture 3"/>
          <p:cNvPicPr>
            <a:picLocks noChangeAspect="1" noChangeArrowheads="1"/>
          </p:cNvPicPr>
          <p:nvPr/>
        </p:nvPicPr>
        <p:blipFill rotWithShape="1">
          <a:blip r:embed="rId2"/>
          <a:srcRect b="37681"/>
          <a:stretch/>
        </p:blipFill>
        <p:spPr bwMode="auto">
          <a:xfrm>
            <a:off x="3276600" y="4542503"/>
            <a:ext cx="3429000" cy="1914632"/>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685800"/>
          </a:xfrm>
        </p:spPr>
        <p:txBody>
          <a:bodyPr>
            <a:noAutofit/>
          </a:bodyPr>
          <a:lstStyle/>
          <a:p>
            <a:r>
              <a:rPr lang="en-GB" b="1" dirty="0">
                <a:latin typeface="Times New Roman" pitchFamily="18" charset="0"/>
                <a:cs typeface="Times New Roman" pitchFamily="18" charset="0"/>
              </a:rPr>
              <a:t>CRM</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2905432" y="862780"/>
            <a:ext cx="6238568" cy="5842819"/>
          </a:xfrm>
        </p:spPr>
        <p:txBody>
          <a:bodyPr>
            <a:noAutofit/>
          </a:bodyPr>
          <a:lstStyle/>
          <a:p>
            <a:pPr algn="just"/>
            <a:r>
              <a:rPr lang="en-GB" sz="2200" dirty="0">
                <a:latin typeface="Times New Roman" panose="02020603050405020304" pitchFamily="18" charset="0"/>
                <a:cs typeface="Times New Roman" panose="02020603050405020304" pitchFamily="18" charset="0"/>
              </a:rPr>
              <a:t>It is specifically implied within business conglomerates to identify the issues of customers and resolve them on a real-time basis. </a:t>
            </a:r>
          </a:p>
          <a:p>
            <a:pPr algn="just"/>
            <a:r>
              <a:rPr lang="en-GB" sz="2200" dirty="0">
                <a:latin typeface="Times New Roman" panose="02020603050405020304" pitchFamily="18" charset="0"/>
                <a:cs typeface="Times New Roman" panose="02020603050405020304" pitchFamily="18" charset="0"/>
              </a:rPr>
              <a:t>As per the opinion of </a:t>
            </a:r>
            <a:r>
              <a:rPr lang="en-GB" sz="2200" dirty="0" err="1">
                <a:latin typeface="Times New Roman" panose="02020603050405020304" pitchFamily="18" charset="0"/>
                <a:cs typeface="Times New Roman" panose="02020603050405020304" pitchFamily="18" charset="0"/>
              </a:rPr>
              <a:t>Nyadzayo</a:t>
            </a:r>
            <a:r>
              <a:rPr lang="en-GB" sz="2200" dirty="0">
                <a:latin typeface="Times New Roman" panose="02020603050405020304" pitchFamily="18" charset="0"/>
                <a:cs typeface="Times New Roman" panose="02020603050405020304" pitchFamily="18" charset="0"/>
              </a:rPr>
              <a:t> and </a:t>
            </a:r>
            <a:r>
              <a:rPr lang="en-GB" sz="2200" dirty="0" err="1">
                <a:latin typeface="Times New Roman" panose="02020603050405020304" pitchFamily="18" charset="0"/>
                <a:cs typeface="Times New Roman" panose="02020603050405020304" pitchFamily="18" charset="0"/>
              </a:rPr>
              <a:t>Khajehzadeh</a:t>
            </a:r>
            <a:r>
              <a:rPr lang="en-GB" sz="2200" dirty="0">
                <a:latin typeface="Times New Roman" panose="02020603050405020304" pitchFamily="18" charset="0"/>
                <a:cs typeface="Times New Roman" panose="02020603050405020304" pitchFamily="18" charset="0"/>
              </a:rPr>
              <a:t> (2016), the implication of CRM helps make the business responsible in terms of retaining potential customers and increases the financial drive of the company. </a:t>
            </a:r>
          </a:p>
          <a:p>
            <a:pPr algn="just"/>
            <a:r>
              <a:rPr lang="en-GB" sz="2200" dirty="0">
                <a:latin typeface="Times New Roman" panose="02020603050405020304" pitchFamily="18" charset="0"/>
                <a:cs typeface="Times New Roman" panose="02020603050405020304" pitchFamily="18" charset="0"/>
              </a:rPr>
              <a:t>Modern organisations like </a:t>
            </a:r>
            <a:r>
              <a:rPr lang="en-GB" sz="2200" b="1" i="1" dirty="0">
                <a:latin typeface="Times New Roman" panose="02020603050405020304" pitchFamily="18" charset="0"/>
                <a:cs typeface="Times New Roman" panose="02020603050405020304" pitchFamily="18" charset="0"/>
              </a:rPr>
              <a:t>ASDA </a:t>
            </a:r>
            <a:r>
              <a:rPr lang="en-GB" sz="2200" dirty="0">
                <a:latin typeface="Times New Roman" panose="02020603050405020304" pitchFamily="18" charset="0"/>
                <a:cs typeface="Times New Roman" panose="02020603050405020304" pitchFamily="18" charset="0"/>
              </a:rPr>
              <a:t>and</a:t>
            </a:r>
            <a:r>
              <a:rPr lang="en-GB" sz="2200" b="1" i="1" dirty="0">
                <a:latin typeface="Times New Roman" panose="02020603050405020304" pitchFamily="18" charset="0"/>
                <a:cs typeface="Times New Roman" panose="02020603050405020304" pitchFamily="18" charset="0"/>
              </a:rPr>
              <a:t> Sainsbury’s </a:t>
            </a:r>
            <a:r>
              <a:rPr lang="en-GB" sz="2200" dirty="0">
                <a:latin typeface="Times New Roman" panose="02020603050405020304" pitchFamily="18" charset="0"/>
                <a:cs typeface="Times New Roman" panose="02020603050405020304" pitchFamily="18" charset="0"/>
              </a:rPr>
              <a:t>relies on CRM to have a positive impact over sales record, without interrupting the flow of communication with consumers. </a:t>
            </a:r>
          </a:p>
          <a:p>
            <a:pPr algn="just"/>
            <a:r>
              <a:rPr lang="en-GB" sz="2200" dirty="0">
                <a:latin typeface="Times New Roman" panose="02020603050405020304" pitchFamily="18" charset="0"/>
                <a:cs typeface="Times New Roman" panose="02020603050405020304" pitchFamily="18" charset="0"/>
              </a:rPr>
              <a:t>Moreover, technological input of CRM also allows the highlighted organisations to monitor and track monthly sales records and share the information with other stakeholders through a centralised platform. </a:t>
            </a:r>
          </a:p>
        </p:txBody>
      </p:sp>
      <p:graphicFrame>
        <p:nvGraphicFramePr>
          <p:cNvPr id="4" name="Diagram 3"/>
          <p:cNvGraphicFramePr/>
          <p:nvPr>
            <p:extLst>
              <p:ext uri="{D42A27DB-BD31-4B8C-83A1-F6EECF244321}">
                <p14:modId xmlns:p14="http://schemas.microsoft.com/office/powerpoint/2010/main" val="1260273159"/>
              </p:ext>
            </p:extLst>
          </p:nvPr>
        </p:nvGraphicFramePr>
        <p:xfrm>
          <a:off x="9832" y="2057400"/>
          <a:ext cx="2895600" cy="3073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8142"/>
          </a:xfrm>
        </p:spPr>
        <p:txBody>
          <a:bodyPr>
            <a:noAutofit/>
          </a:bodyPr>
          <a:lstStyle/>
          <a:p>
            <a:r>
              <a:rPr lang="en-GB" sz="3800" b="1" dirty="0">
                <a:latin typeface="Times New Roman" pitchFamily="18" charset="0"/>
                <a:cs typeface="Times New Roman" pitchFamily="18" charset="0"/>
              </a:rPr>
              <a:t>Ethics and Sustainability</a:t>
            </a:r>
            <a:endParaRPr lang="en-US" sz="3800" b="1" dirty="0">
              <a:latin typeface="Times New Roman" pitchFamily="18" charset="0"/>
              <a:cs typeface="Times New Roman" pitchFamily="18" charset="0"/>
            </a:endParaRPr>
          </a:p>
        </p:txBody>
      </p:sp>
      <p:sp>
        <p:nvSpPr>
          <p:cNvPr id="3" name="Content Placeholder 2"/>
          <p:cNvSpPr>
            <a:spLocks noGrp="1"/>
          </p:cNvSpPr>
          <p:nvPr>
            <p:ph idx="1"/>
          </p:nvPr>
        </p:nvSpPr>
        <p:spPr>
          <a:xfrm>
            <a:off x="0" y="838200"/>
            <a:ext cx="8991600" cy="3810000"/>
          </a:xfrm>
        </p:spPr>
        <p:txBody>
          <a:bodyPr>
            <a:noAutofit/>
          </a:bodyPr>
          <a:lstStyle/>
          <a:p>
            <a:pPr algn="just"/>
            <a:r>
              <a:rPr lang="en-GB" sz="2100" dirty="0">
                <a:latin typeface="Times New Roman" panose="02020603050405020304" pitchFamily="18" charset="0"/>
                <a:cs typeface="Times New Roman" panose="02020603050405020304" pitchFamily="18" charset="0"/>
              </a:rPr>
              <a:t>The ethical approach has been termed a legal prospect for retailers to acquire the support of local communities and meet government regulations. </a:t>
            </a:r>
          </a:p>
          <a:p>
            <a:pPr algn="just"/>
            <a:r>
              <a:rPr lang="en-GB" sz="2100" dirty="0">
                <a:latin typeface="Times New Roman" panose="02020603050405020304" pitchFamily="18" charset="0"/>
                <a:cs typeface="Times New Roman" panose="02020603050405020304" pitchFamily="18" charset="0"/>
              </a:rPr>
              <a:t>It is evident from the operational procedure of modern retailers that they contribute to carbon emission and massive expense on energy. </a:t>
            </a:r>
          </a:p>
          <a:p>
            <a:pPr algn="just"/>
            <a:r>
              <a:rPr lang="en-GB" sz="2100" dirty="0">
                <a:latin typeface="Times New Roman" panose="02020603050405020304" pitchFamily="18" charset="0"/>
                <a:cs typeface="Times New Roman" panose="02020603050405020304" pitchFamily="18" charset="0"/>
              </a:rPr>
              <a:t>The restriction from the company's end becomes a part of the sustainable and ethical policy to have a considerable contribution to environmental concern and reduce the possibilities of unfair approach to consumers (</a:t>
            </a:r>
            <a:r>
              <a:rPr lang="en-GB" sz="2100" dirty="0" err="1">
                <a:latin typeface="Times New Roman" panose="02020603050405020304" pitchFamily="18" charset="0"/>
                <a:cs typeface="Times New Roman" panose="02020603050405020304" pitchFamily="18" charset="0"/>
              </a:rPr>
              <a:t>Leonidou</a:t>
            </a:r>
            <a:r>
              <a:rPr lang="en-GB" sz="2100" dirty="0">
                <a:latin typeface="Times New Roman" panose="02020603050405020304" pitchFamily="18" charset="0"/>
                <a:cs typeface="Times New Roman" panose="02020603050405020304" pitchFamily="18" charset="0"/>
              </a:rPr>
              <a:t> </a:t>
            </a:r>
            <a:r>
              <a:rPr lang="en-GB" sz="2100" i="1" dirty="0">
                <a:latin typeface="Times New Roman" panose="02020603050405020304" pitchFamily="18" charset="0"/>
                <a:cs typeface="Times New Roman" panose="02020603050405020304" pitchFamily="18" charset="0"/>
              </a:rPr>
              <a:t>et al.</a:t>
            </a:r>
            <a:r>
              <a:rPr lang="en-GB" sz="2100" dirty="0">
                <a:latin typeface="Times New Roman" panose="02020603050405020304" pitchFamily="18" charset="0"/>
                <a:cs typeface="Times New Roman" panose="02020603050405020304" pitchFamily="18" charset="0"/>
              </a:rPr>
              <a:t> 2018). </a:t>
            </a:r>
          </a:p>
          <a:p>
            <a:pPr algn="just"/>
            <a:r>
              <a:rPr lang="en-GB" sz="2100" dirty="0">
                <a:latin typeface="Times New Roman" panose="02020603050405020304" pitchFamily="18" charset="0"/>
                <a:cs typeface="Times New Roman" panose="02020603050405020304" pitchFamily="18" charset="0"/>
              </a:rPr>
              <a:t>Since legal principles monitor instances of breach in consumer protection, therefore, ethics and sustainability help UK retailers like ASDA to focus on consumer-centric sales rather than market-driven sales.</a:t>
            </a:r>
          </a:p>
        </p:txBody>
      </p:sp>
      <p:graphicFrame>
        <p:nvGraphicFramePr>
          <p:cNvPr id="4" name="Diagram 3"/>
          <p:cNvGraphicFramePr/>
          <p:nvPr>
            <p:extLst>
              <p:ext uri="{D42A27DB-BD31-4B8C-83A1-F6EECF244321}">
                <p14:modId xmlns:p14="http://schemas.microsoft.com/office/powerpoint/2010/main" val="4122175207"/>
              </p:ext>
            </p:extLst>
          </p:nvPr>
        </p:nvGraphicFramePr>
        <p:xfrm>
          <a:off x="3962400" y="4648200"/>
          <a:ext cx="5181600" cy="2209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14400"/>
          </a:xfrm>
        </p:spPr>
        <p:txBody>
          <a:bodyPr>
            <a:noAutofit/>
          </a:bodyPr>
          <a:lstStyle/>
          <a:p>
            <a:r>
              <a:rPr lang="en-GB" sz="3800" b="1" dirty="0">
                <a:latin typeface="Times New Roman" pitchFamily="18" charset="0"/>
                <a:cs typeface="Times New Roman" pitchFamily="18" charset="0"/>
              </a:rPr>
              <a:t>Benefits and Drawbacks of CRM</a:t>
            </a:r>
            <a:endParaRPr lang="en-US" sz="3800" dirty="0">
              <a:latin typeface="Times New Roman" pitchFamily="18" charset="0"/>
              <a:cs typeface="Times New Roman" pitchFamily="18" charset="0"/>
            </a:endParaRPr>
          </a:p>
        </p:txBody>
      </p:sp>
      <p:sp>
        <p:nvSpPr>
          <p:cNvPr id="3" name="Content Placeholder 2"/>
          <p:cNvSpPr>
            <a:spLocks noGrp="1"/>
          </p:cNvSpPr>
          <p:nvPr>
            <p:ph idx="1"/>
          </p:nvPr>
        </p:nvSpPr>
        <p:spPr>
          <a:xfrm>
            <a:off x="22123" y="914400"/>
            <a:ext cx="6096000" cy="5867400"/>
          </a:xfrm>
        </p:spPr>
        <p:txBody>
          <a:bodyPr>
            <a:noAutofit/>
          </a:bodyPr>
          <a:lstStyle/>
          <a:p>
            <a:pPr marL="0" indent="0" algn="ctr">
              <a:buNone/>
            </a:pPr>
            <a:r>
              <a:rPr lang="en-GB" sz="2000" b="1" dirty="0">
                <a:latin typeface="Times New Roman" panose="02020603050405020304" pitchFamily="18" charset="0"/>
                <a:cs typeface="Times New Roman" panose="02020603050405020304" pitchFamily="18" charset="0"/>
              </a:rPr>
              <a:t>Benefits of CRM</a:t>
            </a:r>
            <a:endParaRPr lang="en-GB"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Significant benefits related to CRM technology for ASDA are that they can communicate and resolve individual queries of consumers on a real-time basis (Corporate.asda.com, 2020) </a:t>
            </a:r>
          </a:p>
          <a:p>
            <a:pPr lvl="0" algn="just"/>
            <a:r>
              <a:rPr lang="en-GB" sz="2000" dirty="0">
                <a:latin typeface="Times New Roman" panose="02020603050405020304" pitchFamily="18" charset="0"/>
                <a:cs typeface="Times New Roman" panose="02020603050405020304" pitchFamily="18" charset="0"/>
              </a:rPr>
              <a:t>The centralised system of CRM helps internal stakeholders of ASDA to share consumer information acquired from “Scan and Go”. </a:t>
            </a:r>
          </a:p>
          <a:p>
            <a:pPr lvl="0" algn="just"/>
            <a:r>
              <a:rPr lang="en-GB" sz="2000" dirty="0">
                <a:latin typeface="Times New Roman" panose="02020603050405020304" pitchFamily="18" charset="0"/>
                <a:cs typeface="Times New Roman" panose="02020603050405020304" pitchFamily="18" charset="0"/>
              </a:rPr>
              <a:t>This is then analysed by the CRM team to depict customers who are repeatedly availing its services (Baldwin, 2017). </a:t>
            </a:r>
          </a:p>
          <a:p>
            <a:pPr marL="0" lvl="0" indent="0" algn="ctr">
              <a:buNone/>
            </a:pPr>
            <a:r>
              <a:rPr lang="en-GB" sz="2000" b="1" dirty="0">
                <a:latin typeface="Times New Roman" panose="02020603050405020304" pitchFamily="18" charset="0"/>
                <a:cs typeface="Times New Roman" panose="02020603050405020304" pitchFamily="18" charset="0"/>
              </a:rPr>
              <a:t>Drawbacks of CRM</a:t>
            </a:r>
            <a:endParaRPr lang="en-GB"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The primary issue with CRM adoption in ASDA is that these technological inputs are costly and require trained personal to steer them in the right direction</a:t>
            </a:r>
          </a:p>
          <a:p>
            <a:pPr lvl="0" algn="just"/>
            <a:r>
              <a:rPr lang="en-GB" sz="2000" dirty="0">
                <a:latin typeface="Times New Roman" panose="02020603050405020304" pitchFamily="18" charset="0"/>
                <a:cs typeface="Times New Roman" panose="02020603050405020304" pitchFamily="18" charset="0"/>
              </a:rPr>
              <a:t>It also requires ASDA to have ICT based technical structure to facilitate the process of sharing information with CRM </a:t>
            </a:r>
          </a:p>
        </p:txBody>
      </p:sp>
      <p:graphicFrame>
        <p:nvGraphicFramePr>
          <p:cNvPr id="5" name="Diagram 4"/>
          <p:cNvGraphicFramePr/>
          <p:nvPr>
            <p:extLst>
              <p:ext uri="{D42A27DB-BD31-4B8C-83A1-F6EECF244321}">
                <p14:modId xmlns:p14="http://schemas.microsoft.com/office/powerpoint/2010/main" val="3590484794"/>
              </p:ext>
            </p:extLst>
          </p:nvPr>
        </p:nvGraphicFramePr>
        <p:xfrm>
          <a:off x="6096000" y="2286000"/>
          <a:ext cx="3048000" cy="3149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28600"/>
            <a:ext cx="8229600" cy="1143000"/>
          </a:xfrm>
        </p:spPr>
        <p:txBody>
          <a:bodyPr>
            <a:noAutofit/>
          </a:bodyPr>
          <a:lstStyle/>
          <a:p>
            <a:r>
              <a:rPr lang="en-GB" sz="3800" b="1" dirty="0">
                <a:latin typeface="Times New Roman" pitchFamily="18" charset="0"/>
                <a:cs typeface="Times New Roman" pitchFamily="18" charset="0"/>
              </a:rPr>
              <a:t>Benefits of Ethics/Sustainability</a:t>
            </a:r>
            <a:endParaRPr lang="en-US" sz="3800" dirty="0"/>
          </a:p>
        </p:txBody>
      </p:sp>
      <p:sp>
        <p:nvSpPr>
          <p:cNvPr id="3" name="Content Placeholder 2"/>
          <p:cNvSpPr>
            <a:spLocks noGrp="1"/>
          </p:cNvSpPr>
          <p:nvPr>
            <p:ph idx="1"/>
          </p:nvPr>
        </p:nvSpPr>
        <p:spPr>
          <a:xfrm>
            <a:off x="152400" y="1600200"/>
            <a:ext cx="8686800" cy="4724400"/>
          </a:xfrm>
        </p:spPr>
        <p:txBody>
          <a:bodyPr>
            <a:noAutofit/>
          </a:bodyPr>
          <a:lstStyle/>
          <a:p>
            <a:pPr lvl="0" algn="just"/>
            <a:r>
              <a:rPr lang="en-GB" sz="2200" dirty="0">
                <a:latin typeface="Times New Roman" panose="02020603050405020304" pitchFamily="18" charset="0"/>
                <a:cs typeface="Times New Roman" panose="02020603050405020304" pitchFamily="18" charset="0"/>
              </a:rPr>
              <a:t>The ethical principle of ASDA is based on </a:t>
            </a:r>
            <a:r>
              <a:rPr lang="en-GB" sz="2200" i="1" dirty="0">
                <a:latin typeface="Times New Roman" panose="02020603050405020304" pitchFamily="18" charset="0"/>
                <a:cs typeface="Times New Roman" panose="02020603050405020304" pitchFamily="18" charset="0"/>
              </a:rPr>
              <a:t>Modern Slavery Act, 2015</a:t>
            </a:r>
            <a:r>
              <a:rPr lang="en-GB" sz="2200" dirty="0">
                <a:latin typeface="Times New Roman" panose="02020603050405020304" pitchFamily="18" charset="0"/>
                <a:cs typeface="Times New Roman" panose="02020603050405020304" pitchFamily="18" charset="0"/>
              </a:rPr>
              <a:t> that aims to deliver services without imposing any forced labour practices</a:t>
            </a:r>
          </a:p>
          <a:p>
            <a:pPr lvl="0" algn="just"/>
            <a:r>
              <a:rPr lang="en-GB" sz="2200" dirty="0">
                <a:latin typeface="Times New Roman" panose="02020603050405020304" pitchFamily="18" charset="0"/>
                <a:cs typeface="Times New Roman" panose="02020603050405020304" pitchFamily="18" charset="0"/>
              </a:rPr>
              <a:t>ASDA has induced the </a:t>
            </a:r>
            <a:r>
              <a:rPr lang="en-GB" sz="2200" i="1" dirty="0">
                <a:latin typeface="Times New Roman" panose="02020603050405020304" pitchFamily="18" charset="0"/>
                <a:cs typeface="Times New Roman" panose="02020603050405020304" pitchFamily="18" charset="0"/>
              </a:rPr>
              <a:t>Disclosure Policy and Guidance</a:t>
            </a:r>
            <a:r>
              <a:rPr lang="en-GB" sz="2200" dirty="0">
                <a:latin typeface="Times New Roman" panose="02020603050405020304" pitchFamily="18" charset="0"/>
                <a:cs typeface="Times New Roman" panose="02020603050405020304" pitchFamily="18" charset="0"/>
              </a:rPr>
              <a:t>. This imposed rules upon the supplier to contribute towards “Responsible Sourcing” (Asdasupplier.com, 2020)</a:t>
            </a:r>
          </a:p>
          <a:p>
            <a:pPr lvl="0" algn="just"/>
            <a:r>
              <a:rPr lang="en-GB" sz="2200" dirty="0">
                <a:latin typeface="Times New Roman" panose="02020603050405020304" pitchFamily="18" charset="0"/>
                <a:cs typeface="Times New Roman" panose="02020603050405020304" pitchFamily="18" charset="0"/>
              </a:rPr>
              <a:t>Sustainable approach of ASDA is conducted by collaborating with suppliers and an individual committee of Consumer Goods Forum to avoid providing damaged products and services to consumers</a:t>
            </a:r>
          </a:p>
          <a:p>
            <a:pPr lvl="0" algn="just"/>
            <a:r>
              <a:rPr lang="en-GB" sz="2200" dirty="0">
                <a:latin typeface="Times New Roman" panose="02020603050405020304" pitchFamily="18" charset="0"/>
                <a:cs typeface="Times New Roman" panose="02020603050405020304" pitchFamily="18" charset="0"/>
              </a:rPr>
              <a:t>ASDA has reduced 30% of energy in production and 12.5% in carbon emission (Bitcni.org.uk, 2020).</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916" y="76200"/>
            <a:ext cx="8229600" cy="1143000"/>
          </a:xfrm>
        </p:spPr>
        <p:txBody>
          <a:bodyPr>
            <a:noAutofit/>
          </a:bodyPr>
          <a:lstStyle/>
          <a:p>
            <a:r>
              <a:rPr lang="en-GB" sz="3800" b="1" dirty="0">
                <a:latin typeface="Times New Roman" pitchFamily="18" charset="0"/>
                <a:cs typeface="Times New Roman" pitchFamily="18" charset="0"/>
              </a:rPr>
              <a:t>Drawbacks of Ethics/Sustainability</a:t>
            </a:r>
            <a:endParaRPr lang="en-US" sz="3800" dirty="0"/>
          </a:p>
        </p:txBody>
      </p:sp>
      <p:sp>
        <p:nvSpPr>
          <p:cNvPr id="3" name="Content Placeholder 2"/>
          <p:cNvSpPr>
            <a:spLocks noGrp="1"/>
          </p:cNvSpPr>
          <p:nvPr>
            <p:ph idx="1"/>
          </p:nvPr>
        </p:nvSpPr>
        <p:spPr>
          <a:xfrm>
            <a:off x="3426542" y="1447800"/>
            <a:ext cx="5181600" cy="5181600"/>
          </a:xfrm>
        </p:spPr>
        <p:txBody>
          <a:bodyPr>
            <a:noAutofit/>
          </a:bodyPr>
          <a:lstStyle/>
          <a:p>
            <a:pPr lvl="0" algn="just"/>
            <a:r>
              <a:rPr lang="en-GB" sz="2400" dirty="0">
                <a:latin typeface="Times New Roman" panose="02020603050405020304" pitchFamily="18" charset="0"/>
                <a:cs typeface="Times New Roman" panose="02020603050405020304" pitchFamily="18" charset="0"/>
              </a:rPr>
              <a:t>Despite acceptable and measurable benefits, ethics, however, imposes a restriction to ASDA in terms of expansion to a new market or increasing production activity</a:t>
            </a:r>
          </a:p>
          <a:p>
            <a:pPr algn="just"/>
            <a:r>
              <a:rPr lang="en-GB" sz="2400" dirty="0">
                <a:latin typeface="Times New Roman" panose="02020603050405020304" pitchFamily="18" charset="0"/>
                <a:cs typeface="Times New Roman" panose="02020603050405020304" pitchFamily="18" charset="0"/>
              </a:rPr>
              <a:t>The reduction of carbon emission requires expense to be made on bringing energy-efficient technology as a part of a sustainable initiative</a:t>
            </a:r>
            <a:endParaRPr lang="en-US" sz="2400" dirty="0">
              <a:latin typeface="Times New Roman" pitchFamily="18" charset="0"/>
              <a:cs typeface="Times New Roman" pitchFamily="18" charset="0"/>
            </a:endParaRPr>
          </a:p>
        </p:txBody>
      </p:sp>
      <p:graphicFrame>
        <p:nvGraphicFramePr>
          <p:cNvPr id="4" name="Diagram 3"/>
          <p:cNvGraphicFramePr/>
          <p:nvPr>
            <p:extLst>
              <p:ext uri="{D42A27DB-BD31-4B8C-83A1-F6EECF244321}">
                <p14:modId xmlns:p14="http://schemas.microsoft.com/office/powerpoint/2010/main" val="32974826"/>
              </p:ext>
            </p:extLst>
          </p:nvPr>
        </p:nvGraphicFramePr>
        <p:xfrm>
          <a:off x="0" y="1356852"/>
          <a:ext cx="35052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5350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noAutofit/>
          </a:bodyPr>
          <a:lstStyle/>
          <a:p>
            <a:r>
              <a:rPr lang="en-GB" sz="3800" b="1" dirty="0">
                <a:latin typeface="Times New Roman" pitchFamily="18" charset="0"/>
                <a:cs typeface="Times New Roman" pitchFamily="18" charset="0"/>
              </a:rPr>
              <a:t>Engagement of ASDA’s stakeholders with CRM</a:t>
            </a:r>
            <a:endParaRPr lang="en-US" sz="3800" dirty="0">
              <a:latin typeface="Times New Roman" pitchFamily="18" charset="0"/>
              <a:cs typeface="Times New Roman" pitchFamily="18" charset="0"/>
            </a:endParaRPr>
          </a:p>
        </p:txBody>
      </p:sp>
      <p:sp>
        <p:nvSpPr>
          <p:cNvPr id="3" name="Content Placeholder 2"/>
          <p:cNvSpPr>
            <a:spLocks noGrp="1"/>
          </p:cNvSpPr>
          <p:nvPr>
            <p:ph idx="1"/>
          </p:nvPr>
        </p:nvSpPr>
        <p:spPr>
          <a:xfrm>
            <a:off x="381000" y="1600200"/>
            <a:ext cx="8382000" cy="4724400"/>
          </a:xfrm>
        </p:spPr>
        <p:txBody>
          <a:bodyPr>
            <a:noAutofit/>
          </a:bodyPr>
          <a:lstStyle/>
          <a:p>
            <a:pPr algn="just"/>
            <a:r>
              <a:rPr lang="en-GB" sz="2300" dirty="0">
                <a:latin typeface="Times New Roman" panose="02020603050405020304" pitchFamily="18" charset="0"/>
                <a:cs typeface="Times New Roman" panose="02020603050405020304" pitchFamily="18" charset="0"/>
              </a:rPr>
              <a:t>ASDA has implied a Scan and Go initiative that directly sends out customer information and purchased products to the CRM system. </a:t>
            </a:r>
          </a:p>
          <a:p>
            <a:pPr algn="just"/>
            <a:r>
              <a:rPr lang="en-GB" sz="2300" dirty="0">
                <a:latin typeface="Times New Roman" panose="02020603050405020304" pitchFamily="18" charset="0"/>
                <a:cs typeface="Times New Roman" panose="02020603050405020304" pitchFamily="18" charset="0"/>
              </a:rPr>
              <a:t>The interconnected platform of scan and go with CRM has been implemented after getting approval from 75 stores of ASDA in the UK (Bitcni.org.uk, 2020). </a:t>
            </a:r>
          </a:p>
          <a:p>
            <a:pPr algn="just"/>
            <a:r>
              <a:rPr lang="en-GB" sz="2300" dirty="0">
                <a:latin typeface="Times New Roman" panose="02020603050405020304" pitchFamily="18" charset="0"/>
                <a:cs typeface="Times New Roman" panose="02020603050405020304" pitchFamily="18" charset="0"/>
              </a:rPr>
              <a:t>This allows employees to share the information on a real-time basis and calculate the expected profit in the coming month. </a:t>
            </a:r>
          </a:p>
          <a:p>
            <a:pPr algn="just"/>
            <a:r>
              <a:rPr lang="en-GB" sz="2300" dirty="0">
                <a:latin typeface="Times New Roman" panose="02020603050405020304" pitchFamily="18" charset="0"/>
                <a:cs typeface="Times New Roman" panose="02020603050405020304" pitchFamily="18" charset="0"/>
              </a:rPr>
              <a:t>However, </a:t>
            </a:r>
            <a:r>
              <a:rPr lang="en-GB" sz="2300" dirty="0" err="1">
                <a:latin typeface="Times New Roman" panose="02020603050405020304" pitchFamily="18" charset="0"/>
                <a:cs typeface="Times New Roman" panose="02020603050405020304" pitchFamily="18" charset="0"/>
              </a:rPr>
              <a:t>Nyadzayo</a:t>
            </a:r>
            <a:r>
              <a:rPr lang="en-GB" sz="2300" dirty="0">
                <a:latin typeface="Times New Roman" panose="02020603050405020304" pitchFamily="18" charset="0"/>
                <a:cs typeface="Times New Roman" panose="02020603050405020304" pitchFamily="18" charset="0"/>
              </a:rPr>
              <a:t> and </a:t>
            </a:r>
            <a:r>
              <a:rPr lang="en-GB" sz="2300" dirty="0" err="1">
                <a:latin typeface="Times New Roman" panose="02020603050405020304" pitchFamily="18" charset="0"/>
                <a:cs typeface="Times New Roman" panose="02020603050405020304" pitchFamily="18" charset="0"/>
              </a:rPr>
              <a:t>Khajehzadeh</a:t>
            </a:r>
            <a:r>
              <a:rPr lang="en-GB" sz="2300" dirty="0">
                <a:latin typeface="Times New Roman" panose="02020603050405020304" pitchFamily="18" charset="0"/>
                <a:cs typeface="Times New Roman" panose="02020603050405020304" pitchFamily="18" charset="0"/>
              </a:rPr>
              <a:t> (2016) argued that the sales department of an organisation utilises CRM to understand patterns of purchase and desirable need of consumers. This resonates with ASDA’s CRM technology, as it helps to detect any changes in purchasing trends and accordingly identify repeat customers.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GB" sz="4000" b="1" dirty="0">
                <a:latin typeface="Times New Roman" pitchFamily="18" charset="0"/>
                <a:cs typeface="Times New Roman" pitchFamily="18" charset="0"/>
              </a:rPr>
            </a:br>
            <a:r>
              <a:rPr lang="en-GB" sz="4000" b="1" dirty="0">
                <a:latin typeface="Times New Roman" pitchFamily="18" charset="0"/>
                <a:cs typeface="Times New Roman" pitchFamily="18" charset="0"/>
              </a:rPr>
              <a:t>Engagement of ASDA stakeholders with Ethics</a:t>
            </a:r>
            <a:br>
              <a:rPr lang="en-US" sz="4000" dirty="0">
                <a:latin typeface="Times New Roman" pitchFamily="18" charset="0"/>
                <a:cs typeface="Times New Roman" pitchFamily="18" charset="0"/>
              </a:rPr>
            </a:br>
            <a:endParaRPr lang="en-US" sz="40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828800"/>
            <a:ext cx="8229600" cy="4297363"/>
          </a:xfrm>
        </p:spPr>
        <p:txBody>
          <a:bodyPr>
            <a:normAutofit/>
          </a:bodyPr>
          <a:lstStyle/>
          <a:p>
            <a:pPr algn="just"/>
            <a:r>
              <a:rPr lang="en-IN" sz="2400" dirty="0">
                <a:latin typeface="Times New Roman" pitchFamily="18" charset="0"/>
                <a:cs typeface="Times New Roman" pitchFamily="18" charset="0"/>
              </a:rPr>
              <a:t>Internal stakeholders of ASDA rely on whistleblowing policy and no forced labour initiative to avoid any imposition of work responsibilities. </a:t>
            </a:r>
          </a:p>
          <a:p>
            <a:pPr algn="just"/>
            <a:r>
              <a:rPr lang="en-IN" sz="2400" dirty="0">
                <a:latin typeface="Times New Roman" pitchFamily="18" charset="0"/>
                <a:cs typeface="Times New Roman" pitchFamily="18" charset="0"/>
              </a:rPr>
              <a:t>Ethical responsibilities of investors and employees are maintained by providing them with the freedom to register any fraud-related complaint to a 24*7 hotline. </a:t>
            </a:r>
          </a:p>
          <a:p>
            <a:pPr algn="just"/>
            <a:r>
              <a:rPr lang="en-IN" sz="2400" dirty="0">
                <a:latin typeface="Times New Roman" pitchFamily="18" charset="0"/>
                <a:cs typeface="Times New Roman" pitchFamily="18" charset="0"/>
              </a:rPr>
              <a:t>However, suppliers being external stakeholders engage with ASDA to remove audit-based constraints through an ethical approach.</a:t>
            </a:r>
            <a:endParaRPr lang="en-US" sz="2400" dirty="0">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latin typeface="Times New Roman" pitchFamily="18" charset="0"/>
                <a:cs typeface="Times New Roman" pitchFamily="18" charset="0"/>
              </a:rPr>
            </a:br>
            <a:r>
              <a:rPr lang="en-GB" b="1" dirty="0">
                <a:latin typeface="Times New Roman" pitchFamily="18" charset="0"/>
                <a:cs typeface="Times New Roman" pitchFamily="18" charset="0"/>
              </a:rPr>
              <a:t>Engagement of ASDA with quality system</a:t>
            </a: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457200" y="1752600"/>
            <a:ext cx="4876800" cy="4343400"/>
          </a:xfrm>
        </p:spPr>
        <p:txBody>
          <a:bodyPr>
            <a:normAutofit lnSpcReduction="10000"/>
          </a:bodyPr>
          <a:lstStyle/>
          <a:p>
            <a:pPr algn="just"/>
            <a:r>
              <a:rPr lang="en-IN" sz="2400" dirty="0">
                <a:latin typeface="Times New Roman" pitchFamily="18" charset="0"/>
                <a:cs typeface="Times New Roman" pitchFamily="18" charset="0"/>
              </a:rPr>
              <a:t>Induction of cloud-based quality management system facilitates employees and suppliers to track and detect any issues with quality. </a:t>
            </a:r>
          </a:p>
          <a:p>
            <a:pPr algn="just"/>
            <a:r>
              <a:rPr lang="en-IN" sz="2400" dirty="0">
                <a:latin typeface="Times New Roman" pitchFamily="18" charset="0"/>
                <a:cs typeface="Times New Roman" pitchFamily="18" charset="0"/>
              </a:rPr>
              <a:t>Interconnected IT structure of organisation helps in sharing information on quality issues without compromising any time. </a:t>
            </a:r>
          </a:p>
          <a:p>
            <a:pPr algn="just"/>
            <a:r>
              <a:rPr lang="en-IN" sz="2400" dirty="0">
                <a:latin typeface="Times New Roman" pitchFamily="18" charset="0"/>
                <a:cs typeface="Times New Roman" pitchFamily="18" charset="0"/>
              </a:rPr>
              <a:t>ICT based platform of </a:t>
            </a:r>
            <a:r>
              <a:rPr lang="en-IN" sz="2400" dirty="0" err="1">
                <a:latin typeface="Times New Roman" pitchFamily="18" charset="0"/>
                <a:cs typeface="Times New Roman" pitchFamily="18" charset="0"/>
              </a:rPr>
              <a:t>QmS</a:t>
            </a:r>
            <a:r>
              <a:rPr lang="en-IN" sz="2400" dirty="0">
                <a:latin typeface="Times New Roman" pitchFamily="18" charset="0"/>
                <a:cs typeface="Times New Roman" pitchFamily="18" charset="0"/>
              </a:rPr>
              <a:t> is helpful for ASDA stakeholders to innovate and produce high-quality products.</a:t>
            </a:r>
            <a:endParaRPr lang="en-US" sz="2400" dirty="0">
              <a:latin typeface="Times New Roman" pitchFamily="18" charset="0"/>
              <a:cs typeface="Times New Roman" pitchFamily="18" charset="0"/>
            </a:endParaRPr>
          </a:p>
        </p:txBody>
      </p:sp>
      <p:pic>
        <p:nvPicPr>
          <p:cNvPr id="1028" name="Picture 4" descr="Image result for quality management syste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51206" y="1905000"/>
            <a:ext cx="3640394" cy="364039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US" b="1" dirty="0">
                <a:latin typeface="Times New Roman" pitchFamily="18" charset="0"/>
                <a:cs typeface="Times New Roman" pitchFamily="18" charset="0"/>
              </a:rPr>
              <a:t>SWOT table</a:t>
            </a:r>
          </a:p>
        </p:txBody>
      </p:sp>
      <p:graphicFrame>
        <p:nvGraphicFramePr>
          <p:cNvPr id="5" name="Table 4"/>
          <p:cNvGraphicFramePr>
            <a:graphicFrameLocks noGrp="1"/>
          </p:cNvGraphicFramePr>
          <p:nvPr>
            <p:extLst>
              <p:ext uri="{D42A27DB-BD31-4B8C-83A1-F6EECF244321}">
                <p14:modId xmlns:p14="http://schemas.microsoft.com/office/powerpoint/2010/main" val="135686460"/>
              </p:ext>
            </p:extLst>
          </p:nvPr>
        </p:nvGraphicFramePr>
        <p:xfrm>
          <a:off x="228600" y="1295400"/>
          <a:ext cx="8686800" cy="5124392"/>
        </p:xfrm>
        <a:graphic>
          <a:graphicData uri="http://schemas.openxmlformats.org/drawingml/2006/table">
            <a:tbl>
              <a:tblPr>
                <a:tableStyleId>{5C22544A-7EE6-4342-B048-85BDC9FD1C3A}</a:tableStyleId>
              </a:tblPr>
              <a:tblGrid>
                <a:gridCol w="4648200">
                  <a:extLst>
                    <a:ext uri="{9D8B030D-6E8A-4147-A177-3AD203B41FA5}">
                      <a16:colId xmlns:a16="http://schemas.microsoft.com/office/drawing/2014/main" val="1398003737"/>
                    </a:ext>
                  </a:extLst>
                </a:gridCol>
                <a:gridCol w="4038600">
                  <a:extLst>
                    <a:ext uri="{9D8B030D-6E8A-4147-A177-3AD203B41FA5}">
                      <a16:colId xmlns:a16="http://schemas.microsoft.com/office/drawing/2014/main" val="2943320232"/>
                    </a:ext>
                  </a:extLst>
                </a:gridCol>
              </a:tblGrid>
              <a:tr h="1728185">
                <a:tc>
                  <a:txBody>
                    <a:bodyPr/>
                    <a:lstStyle/>
                    <a:p>
                      <a:pPr algn="just">
                        <a:lnSpc>
                          <a:spcPct val="100000"/>
                        </a:lnSpc>
                        <a:spcAft>
                          <a:spcPts val="0"/>
                        </a:spcAft>
                      </a:pPr>
                      <a:r>
                        <a:rPr lang="en-GB" sz="2000" b="1" dirty="0">
                          <a:effectLst/>
                          <a:latin typeface="Times New Roman" panose="02020603050405020304" pitchFamily="18" charset="0"/>
                          <a:cs typeface="Times New Roman" panose="02020603050405020304" pitchFamily="18" charset="0"/>
                        </a:rPr>
                        <a:t>Strength</a:t>
                      </a:r>
                    </a:p>
                    <a:p>
                      <a:pPr marL="342900" lvl="0" indent="-342900" algn="just">
                        <a:lnSpc>
                          <a:spcPct val="100000"/>
                        </a:lnSpc>
                        <a:spcAft>
                          <a:spcPts val="0"/>
                        </a:spcAft>
                        <a:buFont typeface="Arial" panose="020B0604020202020204" pitchFamily="34" charset="0"/>
                        <a:buChar char="●"/>
                      </a:pPr>
                      <a:r>
                        <a:rPr lang="en-GB" sz="2000" u="none" strike="noStrike" dirty="0">
                          <a:effectLst/>
                          <a:latin typeface="Times New Roman" panose="02020603050405020304" pitchFamily="18" charset="0"/>
                          <a:cs typeface="Times New Roman" panose="02020603050405020304" pitchFamily="18" charset="0"/>
                        </a:rPr>
                        <a:t>One of the influential retail companies in the UK retail sector</a:t>
                      </a:r>
                    </a:p>
                    <a:p>
                      <a:pPr marL="342900" lvl="0" indent="-342900" algn="just">
                        <a:lnSpc>
                          <a:spcPct val="100000"/>
                        </a:lnSpc>
                        <a:spcAft>
                          <a:spcPts val="0"/>
                        </a:spcAft>
                        <a:buFont typeface="Arial" panose="020B0604020202020204" pitchFamily="34" charset="0"/>
                        <a:buChar char="●"/>
                      </a:pPr>
                      <a:r>
                        <a:rPr lang="en-GB" sz="2000" u="none" strike="noStrike" dirty="0">
                          <a:effectLst/>
                          <a:latin typeface="Times New Roman" panose="02020603050405020304" pitchFamily="18" charset="0"/>
                          <a:cs typeface="Times New Roman" panose="02020603050405020304" pitchFamily="18" charset="0"/>
                        </a:rPr>
                        <a:t>Operational profit raised by 9% with a change in sales of 3.7% in July 2018 (</a:t>
                      </a:r>
                      <a:r>
                        <a:rPr lang="en-US" sz="2000" u="none" strike="noStrike" dirty="0" err="1">
                          <a:effectLst/>
                          <a:latin typeface="Times New Roman" panose="02020603050405020304" pitchFamily="18" charset="0"/>
                          <a:cs typeface="Times New Roman" panose="02020603050405020304" pitchFamily="18" charset="0"/>
                        </a:rPr>
                        <a:t>Jahshan</a:t>
                      </a:r>
                      <a:r>
                        <a:rPr lang="en-GB" sz="2000" u="none" strike="noStrike" dirty="0">
                          <a:effectLst/>
                          <a:latin typeface="Times New Roman" panose="02020603050405020304" pitchFamily="18" charset="0"/>
                          <a:cs typeface="Times New Roman" panose="02020603050405020304" pitchFamily="18" charset="0"/>
                        </a:rPr>
                        <a:t>, 2019)</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898" marR="61898" marT="61898" marB="61898"/>
                </a:tc>
                <a:tc>
                  <a:txBody>
                    <a:bodyPr/>
                    <a:lstStyle/>
                    <a:p>
                      <a:pPr algn="just">
                        <a:lnSpc>
                          <a:spcPct val="100000"/>
                        </a:lnSpc>
                        <a:spcAft>
                          <a:spcPts val="0"/>
                        </a:spcAft>
                      </a:pPr>
                      <a:r>
                        <a:rPr lang="en-GB" sz="2000" b="1" dirty="0">
                          <a:effectLst/>
                          <a:latin typeface="Times New Roman" panose="02020603050405020304" pitchFamily="18" charset="0"/>
                          <a:cs typeface="Times New Roman" panose="02020603050405020304" pitchFamily="18" charset="0"/>
                        </a:rPr>
                        <a:t>Weakness</a:t>
                      </a:r>
                    </a:p>
                    <a:p>
                      <a:pPr marL="342900" lvl="0" indent="-342900" algn="just">
                        <a:lnSpc>
                          <a:spcPct val="100000"/>
                        </a:lnSpc>
                        <a:spcAft>
                          <a:spcPts val="0"/>
                        </a:spcAft>
                        <a:buFont typeface="Arial" panose="020B0604020202020204" pitchFamily="34" charset="0"/>
                        <a:buChar char="●"/>
                      </a:pPr>
                      <a:r>
                        <a:rPr lang="en-GB" sz="2000" u="none" strike="noStrike" dirty="0">
                          <a:effectLst/>
                          <a:latin typeface="Times New Roman" panose="02020603050405020304" pitchFamily="18" charset="0"/>
                          <a:cs typeface="Times New Roman" panose="02020603050405020304" pitchFamily="18" charset="0"/>
                        </a:rPr>
                        <a:t>More than 30% of potential consumers are less attracted to ASDA products (</a:t>
                      </a:r>
                      <a:r>
                        <a:rPr lang="en-US" sz="2000" u="none" strike="noStrike" dirty="0" err="1">
                          <a:effectLst/>
                          <a:latin typeface="Times New Roman" panose="02020603050405020304" pitchFamily="18" charset="0"/>
                          <a:cs typeface="Times New Roman" panose="02020603050405020304" pitchFamily="18" charset="0"/>
                        </a:rPr>
                        <a:t>Doward</a:t>
                      </a:r>
                      <a:r>
                        <a:rPr lang="en-US" sz="2000" u="none" strike="noStrike" dirty="0">
                          <a:effectLst/>
                          <a:latin typeface="Times New Roman" panose="02020603050405020304" pitchFamily="18" charset="0"/>
                          <a:cs typeface="Times New Roman" panose="02020603050405020304" pitchFamily="18" charset="0"/>
                        </a:rPr>
                        <a:t> and </a:t>
                      </a:r>
                      <a:r>
                        <a:rPr lang="en-US" sz="2000" u="none" strike="noStrike" dirty="0" err="1">
                          <a:effectLst/>
                          <a:latin typeface="Times New Roman" panose="02020603050405020304" pitchFamily="18" charset="0"/>
                          <a:cs typeface="Times New Roman" panose="02020603050405020304" pitchFamily="18" charset="0"/>
                        </a:rPr>
                        <a:t>Mahdhi</a:t>
                      </a:r>
                      <a:r>
                        <a:rPr lang="en-GB" sz="2000" u="none" strike="noStrike" dirty="0">
                          <a:effectLst/>
                          <a:latin typeface="Times New Roman" panose="02020603050405020304" pitchFamily="18" charset="0"/>
                          <a:cs typeface="Times New Roman" panose="02020603050405020304" pitchFamily="18" charset="0"/>
                        </a:rPr>
                        <a:t>, 2019)</a:t>
                      </a:r>
                    </a:p>
                    <a:p>
                      <a:pPr marL="342900" lvl="0" indent="-342900" algn="just">
                        <a:lnSpc>
                          <a:spcPct val="100000"/>
                        </a:lnSpc>
                        <a:spcAft>
                          <a:spcPts val="0"/>
                        </a:spcAft>
                        <a:buFont typeface="Arial" panose="020B0604020202020204" pitchFamily="34" charset="0"/>
                        <a:buChar char="●"/>
                      </a:pPr>
                      <a:r>
                        <a:rPr lang="en-GB" sz="2000" u="none" strike="noStrike" dirty="0">
                          <a:effectLst/>
                          <a:latin typeface="Times New Roman" panose="02020603050405020304" pitchFamily="18" charset="0"/>
                          <a:cs typeface="Times New Roman" panose="02020603050405020304" pitchFamily="18" charset="0"/>
                        </a:rPr>
                        <a:t>It claimed 95% of products are at risk of damage.</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898" marR="61898" marT="61898" marB="61898"/>
                </a:tc>
                <a:extLst>
                  <a:ext uri="{0D108BD9-81ED-4DB2-BD59-A6C34878D82A}">
                    <a16:rowId xmlns:a16="http://schemas.microsoft.com/office/drawing/2014/main" val="4024976567"/>
                  </a:ext>
                </a:extLst>
              </a:tr>
              <a:tr h="2797778">
                <a:tc>
                  <a:txBody>
                    <a:bodyPr/>
                    <a:lstStyle/>
                    <a:p>
                      <a:pPr algn="just">
                        <a:lnSpc>
                          <a:spcPct val="100000"/>
                        </a:lnSpc>
                        <a:spcAft>
                          <a:spcPts val="0"/>
                        </a:spcAft>
                      </a:pPr>
                      <a:r>
                        <a:rPr lang="en-GB" sz="2000" b="1" dirty="0">
                          <a:effectLst/>
                          <a:latin typeface="Times New Roman" panose="02020603050405020304" pitchFamily="18" charset="0"/>
                          <a:cs typeface="Times New Roman" panose="02020603050405020304" pitchFamily="18" charset="0"/>
                        </a:rPr>
                        <a:t>Opportunities</a:t>
                      </a:r>
                    </a:p>
                    <a:p>
                      <a:pPr marL="342900" lvl="0" indent="-342900" algn="just">
                        <a:lnSpc>
                          <a:spcPct val="100000"/>
                        </a:lnSpc>
                        <a:spcAft>
                          <a:spcPts val="0"/>
                        </a:spcAft>
                        <a:buFont typeface="Arial" panose="020B0604020202020204" pitchFamily="34" charset="0"/>
                        <a:buChar char="●"/>
                      </a:pPr>
                      <a:r>
                        <a:rPr lang="en-GB" sz="2000" u="none" strike="noStrike" dirty="0">
                          <a:effectLst/>
                          <a:latin typeface="Times New Roman" panose="02020603050405020304" pitchFamily="18" charset="0"/>
                          <a:cs typeface="Times New Roman" panose="02020603050405020304" pitchFamily="18" charset="0"/>
                        </a:rPr>
                        <a:t>Online commercialisation can enable customers to get a wide range of choice, thereby increasing sales volume </a:t>
                      </a:r>
                    </a:p>
                    <a:p>
                      <a:pPr marL="342900" lvl="0" indent="-342900" algn="just">
                        <a:lnSpc>
                          <a:spcPct val="100000"/>
                        </a:lnSpc>
                        <a:spcAft>
                          <a:spcPts val="0"/>
                        </a:spcAft>
                        <a:buFont typeface="Arial" panose="020B0604020202020204" pitchFamily="34" charset="0"/>
                        <a:buChar char="●"/>
                      </a:pPr>
                      <a:r>
                        <a:rPr lang="en-GB" sz="2000" u="none" strike="noStrike" dirty="0">
                          <a:effectLst/>
                          <a:latin typeface="Times New Roman" panose="02020603050405020304" pitchFamily="18" charset="0"/>
                          <a:cs typeface="Times New Roman" panose="02020603050405020304" pitchFamily="18" charset="0"/>
                        </a:rPr>
                        <a:t>International expansion is a must for global companies</a:t>
                      </a:r>
                    </a:p>
                    <a:p>
                      <a:pPr marL="342900" lvl="0" indent="-342900" algn="just">
                        <a:lnSpc>
                          <a:spcPct val="100000"/>
                        </a:lnSpc>
                        <a:spcAft>
                          <a:spcPts val="0"/>
                        </a:spcAft>
                        <a:buFont typeface="Arial" panose="020B0604020202020204" pitchFamily="34" charset="0"/>
                        <a:buChar char="●"/>
                      </a:pPr>
                      <a:r>
                        <a:rPr lang="en-GB" sz="2000" u="none" strike="noStrike" dirty="0">
                          <a:effectLst/>
                          <a:latin typeface="Times New Roman" panose="02020603050405020304" pitchFamily="18" charset="0"/>
                          <a:cs typeface="Times New Roman" panose="02020603050405020304" pitchFamily="18" charset="0"/>
                        </a:rPr>
                        <a:t>This, however, requires a dedicated International Expansion Strategy to ensure a successful global network</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898" marR="61898" marT="61898" marB="61898"/>
                </a:tc>
                <a:tc>
                  <a:txBody>
                    <a:bodyPr/>
                    <a:lstStyle/>
                    <a:p>
                      <a:pPr algn="just">
                        <a:lnSpc>
                          <a:spcPct val="100000"/>
                        </a:lnSpc>
                        <a:spcAft>
                          <a:spcPts val="0"/>
                        </a:spcAft>
                      </a:pPr>
                      <a:r>
                        <a:rPr lang="en-GB" sz="2000" b="1" dirty="0">
                          <a:effectLst/>
                          <a:latin typeface="Times New Roman" panose="02020603050405020304" pitchFamily="18" charset="0"/>
                          <a:cs typeface="Times New Roman" panose="02020603050405020304" pitchFamily="18" charset="0"/>
                        </a:rPr>
                        <a:t>Threats</a:t>
                      </a:r>
                    </a:p>
                    <a:p>
                      <a:pPr marL="342900" lvl="0" indent="-342900" algn="just">
                        <a:lnSpc>
                          <a:spcPct val="100000"/>
                        </a:lnSpc>
                        <a:spcAft>
                          <a:spcPts val="0"/>
                        </a:spcAft>
                        <a:buFont typeface="Arial" panose="020B0604020202020204" pitchFamily="34" charset="0"/>
                        <a:buChar char="●"/>
                      </a:pPr>
                      <a:r>
                        <a:rPr lang="en-GB" sz="2000" u="none" strike="noStrike" dirty="0">
                          <a:effectLst/>
                          <a:latin typeface="Times New Roman" panose="02020603050405020304" pitchFamily="18" charset="0"/>
                          <a:cs typeface="Times New Roman" panose="02020603050405020304" pitchFamily="18" charset="0"/>
                        </a:rPr>
                        <a:t>High competition in the UK retail market with Sainsbury’s and Tesco</a:t>
                      </a:r>
                    </a:p>
                    <a:p>
                      <a:pPr marL="342900" lvl="0" indent="-342900" algn="just">
                        <a:lnSpc>
                          <a:spcPct val="100000"/>
                        </a:lnSpc>
                        <a:spcAft>
                          <a:spcPts val="0"/>
                        </a:spcAft>
                        <a:buFont typeface="Arial" panose="020B0604020202020204" pitchFamily="34" charset="0"/>
                        <a:buChar char="●"/>
                      </a:pPr>
                      <a:r>
                        <a:rPr lang="en-GB" sz="2000" u="none" strike="noStrike" dirty="0">
                          <a:effectLst/>
                          <a:latin typeface="Times New Roman" panose="02020603050405020304" pitchFamily="18" charset="0"/>
                          <a:cs typeface="Times New Roman" panose="02020603050405020304" pitchFamily="18" charset="0"/>
                        </a:rPr>
                        <a:t>Climatic changes possess significant threat, as this damages organic products </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1898" marR="61898" marT="61898" marB="61898"/>
                </a:tc>
                <a:extLst>
                  <a:ext uri="{0D108BD9-81ED-4DB2-BD59-A6C34878D82A}">
                    <a16:rowId xmlns:a16="http://schemas.microsoft.com/office/drawing/2014/main" val="3473166267"/>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US" b="1" dirty="0">
                <a:latin typeface="Times New Roman" pitchFamily="18" charset="0"/>
                <a:cs typeface="Times New Roman" pitchFamily="18" charset="0"/>
              </a:rPr>
              <a:t>SWOT analysis</a:t>
            </a:r>
          </a:p>
        </p:txBody>
      </p:sp>
      <p:sp>
        <p:nvSpPr>
          <p:cNvPr id="3" name="Content Placeholder 2"/>
          <p:cNvSpPr>
            <a:spLocks noGrp="1"/>
          </p:cNvSpPr>
          <p:nvPr>
            <p:ph idx="1"/>
          </p:nvPr>
        </p:nvSpPr>
        <p:spPr>
          <a:xfrm>
            <a:off x="0" y="1143000"/>
            <a:ext cx="5029200" cy="5410200"/>
          </a:xfrm>
        </p:spPr>
        <p:txBody>
          <a:bodyPr>
            <a:normAutofit fontScale="70000" lnSpcReduction="20000"/>
          </a:bodyPr>
          <a:lstStyle/>
          <a:p>
            <a:pPr algn="just"/>
            <a:r>
              <a:rPr lang="en-IN" dirty="0">
                <a:latin typeface="Times New Roman" pitchFamily="18" charset="0"/>
                <a:cs typeface="Times New Roman" pitchFamily="18" charset="0"/>
              </a:rPr>
              <a:t>The imposition of sustainable supply chain policy in the ethical background is important for ASDA to provide higher satisfaction of potential consumers. </a:t>
            </a:r>
          </a:p>
          <a:p>
            <a:pPr algn="just"/>
            <a:r>
              <a:rPr lang="en-IN" dirty="0">
                <a:latin typeface="Times New Roman" pitchFamily="18" charset="0"/>
                <a:cs typeface="Times New Roman" pitchFamily="18" charset="0"/>
              </a:rPr>
              <a:t>On the other hand, the e-commercial process is important for retailers to improve business prospects (</a:t>
            </a:r>
            <a:r>
              <a:rPr lang="en-IN" dirty="0" err="1">
                <a:latin typeface="Times New Roman" pitchFamily="18" charset="0"/>
                <a:cs typeface="Times New Roman" pitchFamily="18" charset="0"/>
              </a:rPr>
              <a:t>Nyadzayo</a:t>
            </a:r>
            <a:r>
              <a:rPr lang="en-IN" dirty="0">
                <a:latin typeface="Times New Roman" pitchFamily="18" charset="0"/>
                <a:cs typeface="Times New Roman" pitchFamily="18" charset="0"/>
              </a:rPr>
              <a:t> and </a:t>
            </a:r>
            <a:r>
              <a:rPr lang="en-IN" dirty="0" err="1">
                <a:latin typeface="Times New Roman" pitchFamily="18" charset="0"/>
                <a:cs typeface="Times New Roman" pitchFamily="18" charset="0"/>
              </a:rPr>
              <a:t>Khajehzadeh</a:t>
            </a:r>
            <a:r>
              <a:rPr lang="en-IN" dirty="0">
                <a:latin typeface="Times New Roman" pitchFamily="18" charset="0"/>
                <a:cs typeface="Times New Roman" pitchFamily="18" charset="0"/>
              </a:rPr>
              <a:t>, 2016). </a:t>
            </a:r>
          </a:p>
          <a:p>
            <a:pPr algn="just"/>
            <a:r>
              <a:rPr lang="en-IN" dirty="0">
                <a:latin typeface="Times New Roman" pitchFamily="18" charset="0"/>
                <a:cs typeface="Times New Roman" pitchFamily="18" charset="0"/>
              </a:rPr>
              <a:t>This can allow ASDA to overcome competition with Sainsbury’s and arrange meaning connection with consumers. </a:t>
            </a:r>
          </a:p>
          <a:p>
            <a:pPr algn="just"/>
            <a:r>
              <a:rPr lang="en-IN" dirty="0">
                <a:latin typeface="Times New Roman" pitchFamily="18" charset="0"/>
                <a:cs typeface="Times New Roman" pitchFamily="18" charset="0"/>
              </a:rPr>
              <a:t>The influential position of ASDA can be utilised to direct the attention of consumers and imply favourable options to increase the effect of international expansion of the business. </a:t>
            </a:r>
            <a:endParaRPr lang="en-US" dirty="0">
              <a:latin typeface="Times New Roman" pitchFamily="18" charset="0"/>
              <a:cs typeface="Times New Roman" pitchFamily="18" charset="0"/>
            </a:endParaRPr>
          </a:p>
        </p:txBody>
      </p:sp>
      <p:pic>
        <p:nvPicPr>
          <p:cNvPr id="5" name="Picture 2"/>
          <p:cNvPicPr>
            <a:picLocks noChangeAspect="1" noChangeArrowheads="1"/>
          </p:cNvPicPr>
          <p:nvPr/>
        </p:nvPicPr>
        <p:blipFill>
          <a:blip r:embed="rId2"/>
          <a:srcRect/>
          <a:stretch>
            <a:fillRect/>
          </a:stretch>
        </p:blipFill>
        <p:spPr bwMode="auto">
          <a:xfrm>
            <a:off x="5257800" y="1295400"/>
            <a:ext cx="3886200" cy="4038600"/>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US" sz="3800" b="1" dirty="0">
                <a:latin typeface="Times New Roman" pitchFamily="18" charset="0"/>
                <a:cs typeface="Times New Roman" pitchFamily="18" charset="0"/>
              </a:rPr>
              <a:t>Conclusion and Recommendation</a:t>
            </a:r>
          </a:p>
        </p:txBody>
      </p:sp>
      <p:sp>
        <p:nvSpPr>
          <p:cNvPr id="3" name="Content Placeholder 2"/>
          <p:cNvSpPr>
            <a:spLocks noGrp="1"/>
          </p:cNvSpPr>
          <p:nvPr>
            <p:ph idx="1"/>
          </p:nvPr>
        </p:nvSpPr>
        <p:spPr>
          <a:xfrm>
            <a:off x="2514600" y="990600"/>
            <a:ext cx="6400800" cy="5638800"/>
          </a:xfrm>
        </p:spPr>
        <p:txBody>
          <a:bodyPr>
            <a:noAutofit/>
          </a:bodyPr>
          <a:lstStyle/>
          <a:p>
            <a:pPr algn="just"/>
            <a:r>
              <a:rPr lang="en-GB" sz="2200" dirty="0">
                <a:latin typeface="Times New Roman" panose="02020603050405020304" pitchFamily="18" charset="0"/>
                <a:cs typeface="Times New Roman" panose="02020603050405020304" pitchFamily="18" charset="0"/>
              </a:rPr>
              <a:t>It can be concluded that ASDA has attained a major retailer position to have a positive influence over consumers. </a:t>
            </a:r>
          </a:p>
          <a:p>
            <a:pPr algn="just"/>
            <a:r>
              <a:rPr lang="en-GB" sz="2200" dirty="0">
                <a:latin typeface="Times New Roman" panose="02020603050405020304" pitchFamily="18" charset="0"/>
                <a:cs typeface="Times New Roman" panose="02020603050405020304" pitchFamily="18" charset="0"/>
              </a:rPr>
              <a:t>CRM is required to not only alter the customer service process but also improve the functional process of ASDA for acquiring support from potential buyers. </a:t>
            </a:r>
          </a:p>
          <a:p>
            <a:pPr algn="just"/>
            <a:r>
              <a:rPr lang="en-GB" sz="2200" dirty="0">
                <a:latin typeface="Times New Roman" panose="02020603050405020304" pitchFamily="18" charset="0"/>
                <a:cs typeface="Times New Roman" panose="02020603050405020304" pitchFamily="18" charset="0"/>
              </a:rPr>
              <a:t>However, sustainability and ethical concern are some of the preliminary requirement for modern retailers to align their business process within legal principles. </a:t>
            </a:r>
          </a:p>
          <a:p>
            <a:pPr algn="just"/>
            <a:r>
              <a:rPr lang="en-IN" sz="2200" dirty="0">
                <a:latin typeface="Times New Roman" panose="02020603050405020304" pitchFamily="18" charset="0"/>
                <a:cs typeface="Times New Roman" panose="02020603050405020304" pitchFamily="18" charset="0"/>
              </a:rPr>
              <a:t>Recommendations are as follows:</a:t>
            </a:r>
            <a:endParaRPr lang="en-GB" sz="2200" dirty="0">
              <a:latin typeface="Times New Roman" panose="02020603050405020304" pitchFamily="18" charset="0"/>
              <a:cs typeface="Times New Roman" panose="02020603050405020304" pitchFamily="18" charset="0"/>
            </a:endParaRPr>
          </a:p>
          <a:p>
            <a:pPr lvl="0" algn="just"/>
            <a:r>
              <a:rPr lang="en-GB" sz="2200" dirty="0">
                <a:latin typeface="Times New Roman" panose="02020603050405020304" pitchFamily="18" charset="0"/>
                <a:cs typeface="Times New Roman" panose="02020603050405020304" pitchFamily="18" charset="0"/>
              </a:rPr>
              <a:t>ASDA should adopt training of new candidate to facilitate CRM technology</a:t>
            </a:r>
          </a:p>
          <a:p>
            <a:pPr algn="just"/>
            <a:r>
              <a:rPr lang="en-GB" sz="2200" dirty="0">
                <a:latin typeface="Times New Roman" panose="02020603050405020304" pitchFamily="18" charset="0"/>
                <a:cs typeface="Times New Roman" panose="02020603050405020304" pitchFamily="18" charset="0"/>
              </a:rPr>
              <a:t>Feedback system for suppliers can help in identifying sustainability issues.</a:t>
            </a:r>
            <a:endParaRPr lang="en-US" sz="2200" dirty="0">
              <a:latin typeface="Times New Roman" pitchFamily="18" charset="0"/>
              <a:cs typeface="Times New Roman" pitchFamily="18" charset="0"/>
            </a:endParaRPr>
          </a:p>
        </p:txBody>
      </p:sp>
      <p:pic>
        <p:nvPicPr>
          <p:cNvPr id="4" name="Picture 2"/>
          <p:cNvPicPr>
            <a:picLocks noChangeAspect="1" noChangeArrowheads="1"/>
          </p:cNvPicPr>
          <p:nvPr/>
        </p:nvPicPr>
        <p:blipFill>
          <a:blip r:embed="rId2"/>
          <a:srcRect/>
          <a:stretch>
            <a:fillRect/>
          </a:stretch>
        </p:blipFill>
        <p:spPr bwMode="auto">
          <a:xfrm>
            <a:off x="152400" y="2895600"/>
            <a:ext cx="2362200" cy="2493433"/>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8200"/>
          </a:xfrm>
        </p:spPr>
        <p:txBody>
          <a:bodyPr>
            <a:normAutofit/>
          </a:bodyPr>
          <a:lstStyle/>
          <a:p>
            <a:r>
              <a:rPr lang="en-US" sz="3800" b="1" dirty="0">
                <a:latin typeface="Times New Roman" pitchFamily="18" charset="0"/>
                <a:cs typeface="Times New Roman" pitchFamily="18" charset="0"/>
              </a:rPr>
              <a:t>References</a:t>
            </a:r>
          </a:p>
        </p:txBody>
      </p:sp>
      <p:sp>
        <p:nvSpPr>
          <p:cNvPr id="3" name="Content Placeholder 2"/>
          <p:cNvSpPr>
            <a:spLocks noGrp="1"/>
          </p:cNvSpPr>
          <p:nvPr>
            <p:ph idx="1"/>
          </p:nvPr>
        </p:nvSpPr>
        <p:spPr>
          <a:xfrm>
            <a:off x="110612" y="843116"/>
            <a:ext cx="9033387" cy="5862484"/>
          </a:xfrm>
        </p:spPr>
        <p:txBody>
          <a:bodyPr>
            <a:noAutofit/>
          </a:bodyPr>
          <a:lstStyle/>
          <a:p>
            <a:pPr algn="just"/>
            <a:r>
              <a:rPr lang="en-GB" sz="1600" dirty="0">
                <a:latin typeface="Times New Roman" panose="02020603050405020304" pitchFamily="18" charset="0"/>
                <a:cs typeface="Times New Roman" panose="02020603050405020304" pitchFamily="18" charset="0"/>
              </a:rPr>
              <a:t>Asdasupplier.com (2020). </a:t>
            </a:r>
            <a:r>
              <a:rPr lang="en-GB" sz="1600" i="1" dirty="0">
                <a:latin typeface="Times New Roman" panose="02020603050405020304" pitchFamily="18" charset="0"/>
                <a:cs typeface="Times New Roman" panose="02020603050405020304" pitchFamily="18" charset="0"/>
              </a:rPr>
              <a:t>About sustainability program. </a:t>
            </a:r>
            <a:r>
              <a:rPr lang="en-GB" sz="1600" dirty="0">
                <a:latin typeface="Times New Roman" panose="02020603050405020304" pitchFamily="18" charset="0"/>
                <a:cs typeface="Times New Roman" panose="02020603050405020304" pitchFamily="18" charset="0"/>
              </a:rPr>
              <a:t>Available at: https://www.asdasupplier.com/becoming-a-supplier/responsible-sourcing-supplier-standards [Accessed on: 17.02.2020]</a:t>
            </a:r>
          </a:p>
          <a:p>
            <a:pPr algn="just"/>
            <a:r>
              <a:rPr lang="en-US" sz="1600" dirty="0">
                <a:latin typeface="Times New Roman" panose="02020603050405020304" pitchFamily="18" charset="0"/>
                <a:cs typeface="Times New Roman" panose="02020603050405020304" pitchFamily="18" charset="0"/>
              </a:rPr>
              <a:t>Baldwin, K. (2017). </a:t>
            </a:r>
            <a:r>
              <a:rPr lang="en-US" sz="1600" i="1" dirty="0">
                <a:latin typeface="Times New Roman" panose="02020603050405020304" pitchFamily="18" charset="0"/>
                <a:cs typeface="Times New Roman" panose="02020603050405020304" pitchFamily="18" charset="0"/>
              </a:rPr>
              <a:t>How </a:t>
            </a:r>
            <a:r>
              <a:rPr lang="en-US" sz="1600" i="1" dirty="0" err="1">
                <a:latin typeface="Times New Roman" panose="02020603050405020304" pitchFamily="18" charset="0"/>
                <a:cs typeface="Times New Roman" panose="02020603050405020304" pitchFamily="18" charset="0"/>
              </a:rPr>
              <a:t>Asda</a:t>
            </a:r>
            <a:r>
              <a:rPr lang="en-US" sz="1600" i="1" dirty="0">
                <a:latin typeface="Times New Roman" panose="02020603050405020304" pitchFamily="18" charset="0"/>
                <a:cs typeface="Times New Roman" panose="02020603050405020304" pitchFamily="18" charset="0"/>
              </a:rPr>
              <a:t> uses data to put the customer first</a:t>
            </a:r>
            <a:r>
              <a:rPr lang="en-US" sz="1600" dirty="0">
                <a:latin typeface="Times New Roman" panose="02020603050405020304" pitchFamily="18" charset="0"/>
                <a:cs typeface="Times New Roman" panose="02020603050405020304" pitchFamily="18" charset="0"/>
              </a:rPr>
              <a:t>. [Online]. Available at: https://www.essentialretail.com/analysis/5a045dc274748-how-asda-uses-data-to-put-the-customer-first/ [Accessed 15 February 2020]</a:t>
            </a:r>
            <a:endParaRPr lang="en-GB"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Bitcni.org.uk (2020). </a:t>
            </a:r>
            <a:r>
              <a:rPr lang="en-US" sz="1600" i="1" dirty="0" err="1">
                <a:latin typeface="Times New Roman" panose="02020603050405020304" pitchFamily="18" charset="0"/>
                <a:cs typeface="Times New Roman" panose="02020603050405020304" pitchFamily="18" charset="0"/>
              </a:rPr>
              <a:t>Asda</a:t>
            </a:r>
            <a:r>
              <a:rPr lang="en-US" sz="1600" i="1" dirty="0">
                <a:latin typeface="Times New Roman" panose="02020603050405020304" pitchFamily="18" charset="0"/>
                <a:cs typeface="Times New Roman" panose="02020603050405020304" pitchFamily="18" charset="0"/>
              </a:rPr>
              <a:t> – The </a:t>
            </a:r>
            <a:r>
              <a:rPr lang="en-US" sz="1600" i="1" dirty="0" err="1">
                <a:latin typeface="Times New Roman" panose="02020603050405020304" pitchFamily="18" charset="0"/>
                <a:cs typeface="Times New Roman" panose="02020603050405020304" pitchFamily="18" charset="0"/>
              </a:rPr>
              <a:t>Asda</a:t>
            </a:r>
            <a:r>
              <a:rPr lang="en-US" sz="1600" i="1" dirty="0">
                <a:latin typeface="Times New Roman" panose="02020603050405020304" pitchFamily="18" charset="0"/>
                <a:cs typeface="Times New Roman" panose="02020603050405020304" pitchFamily="18" charset="0"/>
              </a:rPr>
              <a:t> Sustainability </a:t>
            </a:r>
            <a:r>
              <a:rPr lang="en-US" sz="1600" i="1" dirty="0" err="1">
                <a:latin typeface="Times New Roman" panose="02020603050405020304" pitchFamily="18" charset="0"/>
                <a:cs typeface="Times New Roman" panose="02020603050405020304" pitchFamily="18" charset="0"/>
              </a:rPr>
              <a:t>Programme</a:t>
            </a:r>
            <a:r>
              <a:rPr lang="en-US" sz="1600" dirty="0">
                <a:latin typeface="Times New Roman" panose="02020603050405020304" pitchFamily="18" charset="0"/>
                <a:cs typeface="Times New Roman" panose="02020603050405020304" pitchFamily="18" charset="0"/>
              </a:rPr>
              <a:t>. Available at: https://www.bitcni.org.uk/success-story/asda-the-asda-sustainability-programme/ [Accessed 16 February 2020]</a:t>
            </a:r>
            <a:endParaRPr lang="en-GB"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Corporate.asda.com (2020). </a:t>
            </a:r>
            <a:r>
              <a:rPr lang="en-US" sz="1600" i="1" dirty="0">
                <a:latin typeface="Times New Roman" panose="02020603050405020304" pitchFamily="18" charset="0"/>
                <a:cs typeface="Times New Roman" panose="02020603050405020304" pitchFamily="18" charset="0"/>
              </a:rPr>
              <a:t>ASDA</a:t>
            </a:r>
            <a:r>
              <a:rPr lang="en-US" sz="1600" dirty="0">
                <a:latin typeface="Times New Roman" panose="02020603050405020304" pitchFamily="18" charset="0"/>
                <a:cs typeface="Times New Roman" panose="02020603050405020304" pitchFamily="18" charset="0"/>
              </a:rPr>
              <a:t>. Available at: https://corporate.asda.com/ [Accessed 17 February 2020]</a:t>
            </a:r>
            <a:endParaRPr lang="en-GB" sz="1600" dirty="0">
              <a:latin typeface="Times New Roman" panose="02020603050405020304" pitchFamily="18" charset="0"/>
              <a:cs typeface="Times New Roman" panose="02020603050405020304" pitchFamily="18" charset="0"/>
            </a:endParaRPr>
          </a:p>
          <a:p>
            <a:pPr algn="just"/>
            <a:r>
              <a:rPr lang="en-US" sz="1600" dirty="0" err="1">
                <a:latin typeface="Times New Roman" panose="02020603050405020304" pitchFamily="18" charset="0"/>
                <a:cs typeface="Times New Roman" panose="02020603050405020304" pitchFamily="18" charset="0"/>
              </a:rPr>
              <a:t>Doward</a:t>
            </a:r>
            <a:r>
              <a:rPr lang="en-US" sz="1600" dirty="0">
                <a:latin typeface="Times New Roman" panose="02020603050405020304" pitchFamily="18" charset="0"/>
                <a:cs typeface="Times New Roman" panose="02020603050405020304" pitchFamily="18" charset="0"/>
              </a:rPr>
              <a:t>, J., and </a:t>
            </a:r>
            <a:r>
              <a:rPr lang="en-US" sz="1600" dirty="0" err="1">
                <a:latin typeface="Times New Roman" panose="02020603050405020304" pitchFamily="18" charset="0"/>
                <a:cs typeface="Times New Roman" panose="02020603050405020304" pitchFamily="18" charset="0"/>
              </a:rPr>
              <a:t>Mahdhi</a:t>
            </a:r>
            <a:r>
              <a:rPr lang="en-US" sz="1600" dirty="0">
                <a:latin typeface="Times New Roman" panose="02020603050405020304" pitchFamily="18" charset="0"/>
                <a:cs typeface="Times New Roman" panose="02020603050405020304" pitchFamily="18" charset="0"/>
              </a:rPr>
              <a:t>, M. (2019). </a:t>
            </a:r>
            <a:r>
              <a:rPr lang="en-US" sz="1600" i="1" dirty="0" err="1">
                <a:latin typeface="Times New Roman" panose="02020603050405020304" pitchFamily="18" charset="0"/>
                <a:cs typeface="Times New Roman" panose="02020603050405020304" pitchFamily="18" charset="0"/>
              </a:rPr>
              <a:t>Asda</a:t>
            </a:r>
            <a:r>
              <a:rPr lang="en-US" sz="1600" i="1" dirty="0">
                <a:latin typeface="Times New Roman" panose="02020603050405020304" pitchFamily="18" charset="0"/>
                <a:cs typeface="Times New Roman" panose="02020603050405020304" pitchFamily="18" charset="0"/>
              </a:rPr>
              <a:t> could face consumer backlash as it enforces new contracts</a:t>
            </a:r>
            <a:r>
              <a:rPr lang="en-US" sz="1600" dirty="0">
                <a:latin typeface="Times New Roman" panose="02020603050405020304" pitchFamily="18" charset="0"/>
                <a:cs typeface="Times New Roman" panose="02020603050405020304" pitchFamily="18" charset="0"/>
              </a:rPr>
              <a:t>. [Online]. Available at: https://www.theguardian.com/business/2019/nov/10/asda-faces-backlash-enforces-new-contracts [Accessed 16 February 2020]</a:t>
            </a:r>
            <a:endParaRPr lang="en-GB" sz="1600" dirty="0">
              <a:latin typeface="Times New Roman" panose="02020603050405020304" pitchFamily="18" charset="0"/>
              <a:cs typeface="Times New Roman" panose="02020603050405020304" pitchFamily="18" charset="0"/>
            </a:endParaRPr>
          </a:p>
          <a:p>
            <a:pPr algn="just"/>
            <a:r>
              <a:rPr lang="en-US" sz="1600" dirty="0" err="1">
                <a:latin typeface="Times New Roman" panose="02020603050405020304" pitchFamily="18" charset="0"/>
                <a:cs typeface="Times New Roman" panose="02020603050405020304" pitchFamily="18" charset="0"/>
              </a:rPr>
              <a:t>Jahshan</a:t>
            </a:r>
            <a:r>
              <a:rPr lang="en-US" sz="1600" dirty="0">
                <a:latin typeface="Times New Roman" panose="02020603050405020304" pitchFamily="18" charset="0"/>
                <a:cs typeface="Times New Roman" panose="02020603050405020304" pitchFamily="18" charset="0"/>
              </a:rPr>
              <a:t>, E. (2019). </a:t>
            </a:r>
            <a:r>
              <a:rPr lang="en-US" sz="1600" i="1" dirty="0" err="1">
                <a:latin typeface="Times New Roman" panose="02020603050405020304" pitchFamily="18" charset="0"/>
                <a:cs typeface="Times New Roman" panose="02020603050405020304" pitchFamily="18" charset="0"/>
              </a:rPr>
              <a:t>Asda</a:t>
            </a:r>
            <a:r>
              <a:rPr lang="en-US" sz="1600" i="1" dirty="0">
                <a:latin typeface="Times New Roman" panose="02020603050405020304" pitchFamily="18" charset="0"/>
                <a:cs typeface="Times New Roman" panose="02020603050405020304" pitchFamily="18" charset="0"/>
              </a:rPr>
              <a:t> full year profit &amp; sales rise despite failed Sainsbury’s merger</a:t>
            </a:r>
            <a:r>
              <a:rPr lang="en-US" sz="1600" dirty="0">
                <a:latin typeface="Times New Roman" panose="02020603050405020304" pitchFamily="18" charset="0"/>
                <a:cs typeface="Times New Roman" panose="02020603050405020304" pitchFamily="18" charset="0"/>
              </a:rPr>
              <a:t>. [Online]. Available at: https://www.retailgazette.co.uk/blog/2019/09/asda-full-year-profit-sales-rise-despite-failed-sainsburys-merger/ [Accessed 17 February 2020]</a:t>
            </a:r>
            <a:endParaRPr lang="en-GB" sz="1600" dirty="0">
              <a:latin typeface="Times New Roman" panose="02020603050405020304" pitchFamily="18" charset="0"/>
              <a:cs typeface="Times New Roman" panose="02020603050405020304" pitchFamily="18" charset="0"/>
            </a:endParaRPr>
          </a:p>
          <a:p>
            <a:pPr algn="just"/>
            <a:r>
              <a:rPr lang="en-US" sz="1600" dirty="0" err="1">
                <a:latin typeface="Times New Roman" panose="02020603050405020304" pitchFamily="18" charset="0"/>
                <a:cs typeface="Times New Roman" panose="02020603050405020304" pitchFamily="18" charset="0"/>
              </a:rPr>
              <a:t>Leonidou</a:t>
            </a:r>
            <a:r>
              <a:rPr lang="en-US" sz="1600" dirty="0">
                <a:latin typeface="Times New Roman" panose="02020603050405020304" pitchFamily="18" charset="0"/>
                <a:cs typeface="Times New Roman" panose="02020603050405020304" pitchFamily="18" charset="0"/>
              </a:rPr>
              <a:t>, C.N., </a:t>
            </a:r>
            <a:r>
              <a:rPr lang="en-US" sz="1600" dirty="0" err="1">
                <a:latin typeface="Times New Roman" panose="02020603050405020304" pitchFamily="18" charset="0"/>
                <a:cs typeface="Times New Roman" panose="02020603050405020304" pitchFamily="18" charset="0"/>
              </a:rPr>
              <a:t>Skarmeas</a:t>
            </a:r>
            <a:r>
              <a:rPr lang="en-US" sz="1600" dirty="0">
                <a:latin typeface="Times New Roman" panose="02020603050405020304" pitchFamily="18" charset="0"/>
                <a:cs typeface="Times New Roman" panose="02020603050405020304" pitchFamily="18" charset="0"/>
              </a:rPr>
              <a:t>, D. and </a:t>
            </a:r>
            <a:r>
              <a:rPr lang="en-US" sz="1600" dirty="0" err="1">
                <a:latin typeface="Times New Roman" panose="02020603050405020304" pitchFamily="18" charset="0"/>
                <a:cs typeface="Times New Roman" panose="02020603050405020304" pitchFamily="18" charset="0"/>
              </a:rPr>
              <a:t>Saridakis</a:t>
            </a:r>
            <a:r>
              <a:rPr lang="en-US" sz="1600" dirty="0">
                <a:latin typeface="Times New Roman" panose="02020603050405020304" pitchFamily="18" charset="0"/>
                <a:cs typeface="Times New Roman" panose="02020603050405020304" pitchFamily="18" charset="0"/>
              </a:rPr>
              <a:t>, C., (2018. Ethics, sustainability, and culture: A review and directions for research. In </a:t>
            </a:r>
            <a:r>
              <a:rPr lang="en-US" sz="1600" i="1" dirty="0">
                <a:latin typeface="Times New Roman" panose="02020603050405020304" pitchFamily="18" charset="0"/>
                <a:cs typeface="Times New Roman" panose="02020603050405020304" pitchFamily="18" charset="0"/>
              </a:rPr>
              <a:t>Advances in Global Marketing</a:t>
            </a:r>
            <a:r>
              <a:rPr lang="en-US" sz="1600" dirty="0">
                <a:latin typeface="Times New Roman" panose="02020603050405020304" pitchFamily="18" charset="0"/>
                <a:cs typeface="Times New Roman" panose="02020603050405020304" pitchFamily="18" charset="0"/>
              </a:rPr>
              <a:t>, pp. 471-517.</a:t>
            </a:r>
            <a:endParaRPr lang="en-GB" sz="1600" dirty="0">
              <a:latin typeface="Times New Roman" panose="02020603050405020304" pitchFamily="18" charset="0"/>
              <a:cs typeface="Times New Roman" panose="02020603050405020304" pitchFamily="18" charset="0"/>
            </a:endParaRPr>
          </a:p>
          <a:p>
            <a:pPr algn="just"/>
            <a:r>
              <a:rPr lang="en-US" sz="1600" dirty="0" err="1">
                <a:latin typeface="Times New Roman" panose="02020603050405020304" pitchFamily="18" charset="0"/>
                <a:cs typeface="Times New Roman" panose="02020603050405020304" pitchFamily="18" charset="0"/>
              </a:rPr>
              <a:t>Nyadzayo</a:t>
            </a:r>
            <a:r>
              <a:rPr lang="en-US" sz="1600" dirty="0">
                <a:latin typeface="Times New Roman" panose="02020603050405020304" pitchFamily="18" charset="0"/>
                <a:cs typeface="Times New Roman" panose="02020603050405020304" pitchFamily="18" charset="0"/>
              </a:rPr>
              <a:t>, M.W. and </a:t>
            </a:r>
            <a:r>
              <a:rPr lang="en-US" sz="1600" dirty="0" err="1">
                <a:latin typeface="Times New Roman" panose="02020603050405020304" pitchFamily="18" charset="0"/>
                <a:cs typeface="Times New Roman" panose="02020603050405020304" pitchFamily="18" charset="0"/>
              </a:rPr>
              <a:t>Khajehzadeh</a:t>
            </a:r>
            <a:r>
              <a:rPr lang="en-US" sz="1600" dirty="0">
                <a:latin typeface="Times New Roman" panose="02020603050405020304" pitchFamily="18" charset="0"/>
                <a:cs typeface="Times New Roman" panose="02020603050405020304" pitchFamily="18" charset="0"/>
              </a:rPr>
              <a:t>, S., (2016). The antecedents of customer loyalty: A moderated mediation model of customer relationship management quality and brand image. </a:t>
            </a:r>
            <a:r>
              <a:rPr lang="en-US" sz="1600" i="1" dirty="0">
                <a:latin typeface="Times New Roman" panose="02020603050405020304" pitchFamily="18" charset="0"/>
                <a:cs typeface="Times New Roman" panose="02020603050405020304" pitchFamily="18" charset="0"/>
              </a:rPr>
              <a:t>Journal of Retailing and Consumer Services</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30</a:t>
            </a:r>
            <a:r>
              <a:rPr lang="en-US" sz="1600" dirty="0">
                <a:latin typeface="Times New Roman" panose="02020603050405020304" pitchFamily="18" charset="0"/>
                <a:cs typeface="Times New Roman" panose="02020603050405020304" pitchFamily="18" charset="0"/>
              </a:rPr>
              <a:t>, pp.262-270.</a:t>
            </a:r>
            <a:endParaRPr lang="en-GB" sz="1600"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92</TotalTime>
  <Words>1553</Words>
  <Application>Microsoft Office PowerPoint</Application>
  <PresentationFormat>On-screen Show (4:3)</PresentationFormat>
  <Paragraphs>99</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Times New Roman</vt:lpstr>
      <vt:lpstr>Office Theme</vt:lpstr>
      <vt:lpstr>QUALITY PROCESS IN THE WORKPLACE</vt:lpstr>
      <vt:lpstr> Introduction </vt:lpstr>
      <vt:lpstr>CRM</vt:lpstr>
      <vt:lpstr>Ethics and Sustainability</vt:lpstr>
      <vt:lpstr>Benefits and Drawbacks of CRM</vt:lpstr>
      <vt:lpstr>Benefits of Ethics/Sustainability</vt:lpstr>
      <vt:lpstr>Drawbacks of Ethics/Sustainability</vt:lpstr>
      <vt:lpstr>Engagement of ASDA’s stakeholders with CRM</vt:lpstr>
      <vt:lpstr> Engagement of ASDA stakeholders with Ethics </vt:lpstr>
      <vt:lpstr> Engagement of ASDA with quality system </vt:lpstr>
      <vt:lpstr>SWOT table</vt:lpstr>
      <vt:lpstr>SWOT analysis</vt:lpstr>
      <vt:lpstr>Conclusion and Recommendation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PROCESS IN THE WORKPLACE</dc:title>
  <dc:creator>Agent-5</dc:creator>
  <cp:lastModifiedBy>Shoaib Qurban</cp:lastModifiedBy>
  <cp:revision>40</cp:revision>
  <dcterms:created xsi:type="dcterms:W3CDTF">2020-02-18T10:23:28Z</dcterms:created>
  <dcterms:modified xsi:type="dcterms:W3CDTF">2020-03-11T11:20:56Z</dcterms:modified>
</cp:coreProperties>
</file>