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handoutMasterIdLst>
    <p:handoutMasterId r:id="rId35"/>
  </p:handoutMasterIdLst>
  <p:sldIdLst>
    <p:sldId id="258" r:id="rId2"/>
    <p:sldId id="332" r:id="rId3"/>
    <p:sldId id="370" r:id="rId4"/>
    <p:sldId id="371" r:id="rId5"/>
    <p:sldId id="372" r:id="rId6"/>
    <p:sldId id="373" r:id="rId7"/>
    <p:sldId id="374" r:id="rId8"/>
    <p:sldId id="375" r:id="rId9"/>
    <p:sldId id="376" r:id="rId10"/>
    <p:sldId id="380" r:id="rId11"/>
    <p:sldId id="361" r:id="rId12"/>
    <p:sldId id="363" r:id="rId13"/>
    <p:sldId id="362" r:id="rId14"/>
    <p:sldId id="322" r:id="rId15"/>
    <p:sldId id="311" r:id="rId16"/>
    <p:sldId id="360" r:id="rId17"/>
    <p:sldId id="309" r:id="rId18"/>
    <p:sldId id="310" r:id="rId19"/>
    <p:sldId id="308" r:id="rId20"/>
    <p:sldId id="365" r:id="rId21"/>
    <p:sldId id="366" r:id="rId22"/>
    <p:sldId id="367" r:id="rId23"/>
    <p:sldId id="368" r:id="rId24"/>
    <p:sldId id="369" r:id="rId25"/>
    <p:sldId id="323" r:id="rId26"/>
    <p:sldId id="325" r:id="rId27"/>
    <p:sldId id="326" r:id="rId28"/>
    <p:sldId id="364" r:id="rId29"/>
    <p:sldId id="377" r:id="rId30"/>
    <p:sldId id="378" r:id="rId31"/>
    <p:sldId id="379" r:id="rId32"/>
    <p:sldId id="330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237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4C9098-56F6-4C9D-8ECB-09EBB51F7973}" type="datetimeFigureOut">
              <a:rPr lang="en-GB" smtClean="0"/>
              <a:t>02/12/2019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A88948-DC6B-4A55-BD08-C4AF9603F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1049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8E9A04-FD9C-420F-9198-C56239742D8E}" type="datetimeFigureOut">
              <a:rPr lang="en-GB" smtClean="0"/>
              <a:t>02/12/2019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7B3A46-7526-4B23-A951-265FA365C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512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F5BE82-0172-4109-95A4-75658D461D67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373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A5DB9B-6F82-4893-BA75-DDDAB495ECE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63927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711E3E-B5FA-41FE-BCD8-454145FC8A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452207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7A5AE3-218B-4FCE-BA93-1BCF2BDC7DC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22505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83B3C2-EC10-4F86-AACB-4A77E57128B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04737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FF4640-B239-44AF-8D9C-AEC5C576BD7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177381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E79024-0ECE-4476-9E19-20151D1ACDA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6071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1A9007-12EF-4914-9F51-62EFD71CA71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03918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4327A8-8D02-4C67-A735-7AE244D61DAD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753212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6DD606-6AAA-4E17-8432-365344EF16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654816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412ABE3-839C-483E-B882-85F845B8007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829012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55D85C-183D-4A8E-BB28-5B2ABF0FABD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70904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20000"/>
                <a:lumOff val="80000"/>
              </a:schemeClr>
            </a:gs>
            <a:gs pos="100000">
              <a:schemeClr val="accent2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1738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5"/>
          <p:cNvSpPr>
            <a:spLocks noGrp="1"/>
          </p:cNvSpPr>
          <p:nvPr>
            <p:ph type="ctrTitle"/>
          </p:nvPr>
        </p:nvSpPr>
        <p:spPr>
          <a:xfrm>
            <a:off x="179512" y="1988840"/>
            <a:ext cx="8856984" cy="3384376"/>
          </a:xfrm>
        </p:spPr>
        <p:txBody>
          <a:bodyPr/>
          <a:lstStyle/>
          <a:p>
            <a:r>
              <a:rPr lang="en-US" altLang="en-US" b="1" dirty="0" smtClean="0"/>
              <a:t>Dissertation Lecture</a:t>
            </a:r>
            <a:r>
              <a:rPr lang="en-US" altLang="en-US" b="1" dirty="0"/>
              <a:t/>
            </a:r>
            <a:br>
              <a:rPr lang="en-US" altLang="en-US" b="1" dirty="0"/>
            </a:b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 smtClean="0"/>
              <a:t>Dissertation Progress</a:t>
            </a:r>
            <a:br>
              <a:rPr lang="en-US" altLang="en-US" dirty="0" smtClean="0"/>
            </a:b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 smtClean="0"/>
              <a:t> Data Choices: </a:t>
            </a:r>
            <a:br>
              <a:rPr lang="en-US" altLang="en-US" dirty="0" smtClean="0"/>
            </a:br>
            <a:r>
              <a:rPr lang="en-US" altLang="en-US" dirty="0" smtClean="0"/>
              <a:t>Procedure and Analysis</a:t>
            </a:r>
            <a:r>
              <a:rPr lang="en-US" altLang="en-US" sz="3600" dirty="0"/>
              <a:t/>
            </a:r>
            <a:br>
              <a:rPr lang="en-US" altLang="en-US" sz="3600" dirty="0"/>
            </a:br>
            <a:r>
              <a:rPr lang="en-US" altLang="en-US" sz="3600" dirty="0"/>
              <a:t/>
            </a:r>
            <a:br>
              <a:rPr lang="en-US" altLang="en-US" sz="3600" dirty="0"/>
            </a:br>
            <a:r>
              <a:rPr lang="en-US" altLang="en-US" sz="3600" dirty="0"/>
              <a:t/>
            </a:r>
            <a:br>
              <a:rPr lang="en-US" altLang="en-US" sz="3600" dirty="0"/>
            </a:br>
            <a:endParaRPr lang="en-US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800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4624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b="1" dirty="0"/>
              <a:t>Recap: Planning research…..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196752"/>
            <a:ext cx="9108504" cy="5181600"/>
          </a:xfrm>
        </p:spPr>
        <p:txBody>
          <a:bodyPr/>
          <a:lstStyle/>
          <a:p>
            <a:pPr marL="609600" indent="-609600" eaLnBrk="1" hangingPunct="1"/>
            <a:r>
              <a:rPr lang="en-GB" sz="4400" dirty="0"/>
              <a:t>Steps in the research </a:t>
            </a:r>
            <a:r>
              <a:rPr lang="en-GB" sz="4400" dirty="0" smtClean="0"/>
              <a:t>process</a:t>
            </a:r>
          </a:p>
          <a:p>
            <a:pPr marL="990600" lvl="1" indent="-533400" eaLnBrk="1" hangingPunct="1">
              <a:buFontTx/>
              <a:buAutoNum type="arabicPeriod"/>
            </a:pPr>
            <a:endParaRPr lang="en-GB" sz="600" dirty="0"/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sz="3200" dirty="0" smtClean="0"/>
              <a:t>Find </a:t>
            </a:r>
            <a:r>
              <a:rPr lang="en-GB" sz="3200" dirty="0"/>
              <a:t>an idea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sz="3200" dirty="0"/>
              <a:t>C</a:t>
            </a:r>
            <a:r>
              <a:rPr lang="en-GB" sz="3200" dirty="0" smtClean="0"/>
              <a:t>onvert </a:t>
            </a:r>
            <a:r>
              <a:rPr lang="en-GB" sz="3200" dirty="0"/>
              <a:t>into </a:t>
            </a:r>
            <a:r>
              <a:rPr lang="en-GB" sz="3200" dirty="0" smtClean="0"/>
              <a:t>specific </a:t>
            </a:r>
            <a:r>
              <a:rPr lang="en-GB" sz="3200" dirty="0"/>
              <a:t>research question/hypothesis 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sz="3200" dirty="0"/>
              <a:t>D</a:t>
            </a:r>
            <a:r>
              <a:rPr lang="en-GB" sz="3200" dirty="0" smtClean="0"/>
              <a:t>efine </a:t>
            </a:r>
            <a:r>
              <a:rPr lang="en-GB" sz="3200" dirty="0"/>
              <a:t>and measure variables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sz="3200" dirty="0"/>
              <a:t>I</a:t>
            </a:r>
            <a:r>
              <a:rPr lang="en-GB" sz="3200" dirty="0" smtClean="0"/>
              <a:t>dentify </a:t>
            </a:r>
            <a:r>
              <a:rPr lang="en-GB" sz="3200" dirty="0"/>
              <a:t>participants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sz="3200" dirty="0">
                <a:solidFill>
                  <a:srgbClr val="FF0000"/>
                </a:solidFill>
              </a:rPr>
              <a:t>S</a:t>
            </a:r>
            <a:r>
              <a:rPr lang="en-GB" sz="3200" dirty="0" smtClean="0">
                <a:solidFill>
                  <a:srgbClr val="FF0000"/>
                </a:solidFill>
              </a:rPr>
              <a:t>elect </a:t>
            </a:r>
            <a:r>
              <a:rPr lang="en-GB" sz="3200" dirty="0">
                <a:solidFill>
                  <a:srgbClr val="FF0000"/>
                </a:solidFill>
              </a:rPr>
              <a:t>a strategy &amp; design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sz="3200" dirty="0">
                <a:solidFill>
                  <a:srgbClr val="FF0000"/>
                </a:solidFill>
              </a:rPr>
              <a:t>C</a:t>
            </a:r>
            <a:r>
              <a:rPr lang="en-GB" sz="3200" dirty="0" smtClean="0">
                <a:solidFill>
                  <a:srgbClr val="FF0000"/>
                </a:solidFill>
              </a:rPr>
              <a:t>onduct </a:t>
            </a:r>
            <a:r>
              <a:rPr lang="en-GB" sz="3200" dirty="0">
                <a:solidFill>
                  <a:srgbClr val="FF0000"/>
                </a:solidFill>
              </a:rPr>
              <a:t>study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sz="3200" dirty="0">
                <a:solidFill>
                  <a:srgbClr val="FF0000"/>
                </a:solidFill>
              </a:rPr>
              <a:t>E</a:t>
            </a:r>
            <a:r>
              <a:rPr lang="en-GB" sz="3200" dirty="0" smtClean="0">
                <a:solidFill>
                  <a:srgbClr val="FF0000"/>
                </a:solidFill>
              </a:rPr>
              <a:t>valuate </a:t>
            </a:r>
            <a:r>
              <a:rPr lang="en-GB" sz="3200" dirty="0">
                <a:solidFill>
                  <a:srgbClr val="FF0000"/>
                </a:solidFill>
              </a:rPr>
              <a:t>data</a:t>
            </a:r>
          </a:p>
          <a:p>
            <a:pPr marL="990600" lvl="1" indent="-533400" eaLnBrk="1" hangingPunct="1">
              <a:spcBef>
                <a:spcPts val="0"/>
              </a:spcBef>
              <a:buFontTx/>
              <a:buAutoNum type="arabicPeriod"/>
            </a:pPr>
            <a:r>
              <a:rPr lang="en-GB" sz="3200" dirty="0">
                <a:solidFill>
                  <a:srgbClr val="FF0000"/>
                </a:solidFill>
              </a:rPr>
              <a:t>R</a:t>
            </a:r>
            <a:r>
              <a:rPr lang="en-GB" sz="3200" dirty="0" smtClean="0">
                <a:solidFill>
                  <a:srgbClr val="FF0000"/>
                </a:solidFill>
              </a:rPr>
              <a:t>eport </a:t>
            </a:r>
            <a:r>
              <a:rPr lang="en-GB" sz="3200" dirty="0">
                <a:solidFill>
                  <a:srgbClr val="FF0000"/>
                </a:solidFill>
              </a:rPr>
              <a:t>findings</a:t>
            </a:r>
          </a:p>
          <a:p>
            <a:pPr marL="990600" lvl="1" indent="-533400" eaLnBrk="1" hangingPunct="1">
              <a:buFontTx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2645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>
            <a:noAutofit/>
          </a:bodyPr>
          <a:lstStyle/>
          <a:p>
            <a:r>
              <a:rPr lang="en-GB" sz="6000" dirty="0" smtClean="0"/>
              <a:t>Time Management!</a:t>
            </a:r>
            <a:br>
              <a:rPr lang="en-GB" sz="6000" dirty="0" smtClean="0"/>
            </a:br>
            <a:r>
              <a:rPr lang="en-GB" sz="6000" dirty="0" smtClean="0"/>
              <a:t>Stress Management!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5547228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628124"/>
              </p:ext>
            </p:extLst>
          </p:nvPr>
        </p:nvGraphicFramePr>
        <p:xfrm>
          <a:off x="107504" y="260642"/>
          <a:ext cx="8784978" cy="6480723"/>
        </p:xfrm>
        <a:graphic>
          <a:graphicData uri="http://schemas.openxmlformats.org/drawingml/2006/table">
            <a:tbl>
              <a:tblPr/>
              <a:tblGrid>
                <a:gridCol w="1839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5816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2620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9218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Sep</a:t>
                      </a:r>
                      <a:r>
                        <a:rPr lang="en-GB" sz="2000" b="1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Oct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Nov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Dec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Jan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Feb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Mar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Protocol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Ethics</a:t>
                      </a:r>
                      <a:r>
                        <a:rPr lang="en-GB" sz="2000" b="1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Lit review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Methods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Data Collection 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Data Inputting 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Analysis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Results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Discussion 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References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768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Appendices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758355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Final proof reading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775" marR="8775" marT="877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33415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402" y="260648"/>
            <a:ext cx="8445205" cy="1143000"/>
          </a:xfrm>
        </p:spPr>
        <p:txBody>
          <a:bodyPr/>
          <a:lstStyle/>
          <a:p>
            <a:r>
              <a:rPr lang="en-GB" sz="4800" b="1" dirty="0" smtClean="0"/>
              <a:t>Reminder: Helping yourself get there: Moodle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916832"/>
            <a:ext cx="8784976" cy="4114800"/>
          </a:xfrm>
        </p:spPr>
        <p:txBody>
          <a:bodyPr/>
          <a:lstStyle/>
          <a:p>
            <a:r>
              <a:rPr lang="en-GB" sz="3600" dirty="0" smtClean="0"/>
              <a:t>Consult Moodle regularly for updates and further information, including supervision dates, workshops, handbook, lab booking, EMS link, various guidance documents </a:t>
            </a:r>
          </a:p>
          <a:p>
            <a:endParaRPr lang="en-GB" sz="3600" dirty="0"/>
          </a:p>
          <a:p>
            <a:r>
              <a:rPr lang="en-GB" sz="3600" dirty="0" smtClean="0"/>
              <a:t>University email address is the only one used for communicating with students.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266541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085" y="0"/>
            <a:ext cx="8229600" cy="1143000"/>
          </a:xfrm>
        </p:spPr>
        <p:txBody>
          <a:bodyPr/>
          <a:lstStyle/>
          <a:p>
            <a:r>
              <a:rPr lang="en-GB" sz="7200" b="1" dirty="0" smtClean="0"/>
              <a:t>Timescales</a:t>
            </a:r>
            <a:endParaRPr lang="en-GB" sz="7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8867328" cy="4525963"/>
          </a:xfrm>
        </p:spPr>
        <p:txBody>
          <a:bodyPr>
            <a:noAutofit/>
          </a:bodyPr>
          <a:lstStyle/>
          <a:p>
            <a:r>
              <a:rPr lang="en-GB" dirty="0"/>
              <a:t>A</a:t>
            </a:r>
            <a:r>
              <a:rPr lang="en-GB" sz="3600" dirty="0" smtClean="0"/>
              <a:t>ll keys dates are on planner on Moodle including draft submission </a:t>
            </a:r>
            <a:r>
              <a:rPr lang="en-GB" sz="3600" dirty="0" smtClean="0"/>
              <a:t>dates</a:t>
            </a:r>
            <a:endParaRPr lang="en-GB" sz="3600" dirty="0" smtClean="0"/>
          </a:p>
          <a:p>
            <a:endParaRPr lang="en-GB" sz="1800" dirty="0" smtClean="0"/>
          </a:p>
          <a:p>
            <a:r>
              <a:rPr lang="en-GB" sz="3600" dirty="0" smtClean="0"/>
              <a:t>Dissertations lectures and workshops</a:t>
            </a:r>
          </a:p>
          <a:p>
            <a:endParaRPr lang="en-GB" sz="1800" dirty="0"/>
          </a:p>
          <a:p>
            <a:r>
              <a:rPr lang="en-GB" sz="3600" dirty="0" smtClean="0"/>
              <a:t>Make a note of final submission date – BEFORE Easter holiday </a:t>
            </a:r>
          </a:p>
          <a:p>
            <a:endParaRPr lang="en-GB" sz="1800" dirty="0"/>
          </a:p>
          <a:p>
            <a:r>
              <a:rPr lang="en-GB" sz="3600" dirty="0" smtClean="0"/>
              <a:t>Don’t forget about the presentation!</a:t>
            </a:r>
          </a:p>
          <a:p>
            <a:endParaRPr lang="en-GB" sz="1200" dirty="0"/>
          </a:p>
          <a:p>
            <a:r>
              <a:rPr lang="en-GB" sz="3600" dirty="0" smtClean="0"/>
              <a:t>Your responsibility to know these dates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33359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44624"/>
            <a:ext cx="8856984" cy="1143000"/>
          </a:xfrm>
        </p:spPr>
        <p:txBody>
          <a:bodyPr/>
          <a:lstStyle/>
          <a:p>
            <a:r>
              <a:rPr lang="en-GB" b="1" dirty="0"/>
              <a:t>Collecting data (some top-tips)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73238"/>
            <a:ext cx="8229600" cy="4525962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35496" y="1051349"/>
            <a:ext cx="9001000" cy="5690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 smtClean="0"/>
              <a:t>Recruitment </a:t>
            </a:r>
            <a:r>
              <a:rPr lang="en-GB" sz="2800" dirty="0"/>
              <a:t>&amp; Data Collection will ALWAYS take longer than anticipated</a:t>
            </a:r>
            <a:r>
              <a:rPr lang="en-GB" sz="2800" dirty="0" smtClean="0"/>
              <a:t>! </a:t>
            </a:r>
            <a:r>
              <a:rPr lang="en-GB" sz="2800" dirty="0"/>
              <a:t>Factor this in </a:t>
            </a:r>
            <a:r>
              <a:rPr lang="en-GB" sz="2800" dirty="0" smtClean="0"/>
              <a:t>your timetable!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 smtClean="0"/>
              <a:t>Be </a:t>
            </a:r>
            <a:r>
              <a:rPr lang="en-GB" sz="2800" dirty="0"/>
              <a:t>prepared for things to go wrong 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sz="1050" dirty="0" smtClean="0"/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 smtClean="0"/>
              <a:t>Make </a:t>
            </a:r>
            <a:r>
              <a:rPr lang="en-GB" sz="2800" dirty="0"/>
              <a:t>sure you have all the materials/equipment you need for appropriate data collection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 smtClean="0"/>
              <a:t>Laptop/computer in the lab room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 smtClean="0"/>
              <a:t>Envelopes/tape recorder/microphone/pens/paper/stapler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 smtClean="0"/>
              <a:t>Information sheet/consent form/debrief printed in advance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 smtClean="0"/>
              <a:t>Access to images/other stimuli/sound files on computer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 dirty="0" smtClean="0"/>
              <a:t>Access to programming software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653705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3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6934"/>
            <a:ext cx="9108504" cy="1143000"/>
          </a:xfrm>
        </p:spPr>
        <p:txBody>
          <a:bodyPr/>
          <a:lstStyle/>
          <a:p>
            <a:r>
              <a:rPr lang="en-GB" b="1" dirty="0"/>
              <a:t>Collecting data (some top-tips)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3648" y="1771169"/>
            <a:ext cx="8229600" cy="4525962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107504" y="1119510"/>
            <a:ext cx="8928992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 smtClean="0"/>
              <a:t>Panic at this point is completely pointless – you just need to do stuff!</a:t>
            </a:r>
            <a:endParaRPr lang="en-GB" sz="2800" dirty="0"/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 smtClean="0"/>
              <a:t>Get your materials ready to run, pilot data collected (worth it in the long run rather than risk dodgy data)</a:t>
            </a:r>
            <a:endParaRPr lang="en-GB" sz="2800" dirty="0"/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 smtClean="0"/>
              <a:t>Read the EMS guidance document BEFORE asking questions about setting up EMS </a:t>
            </a:r>
            <a:endParaRPr lang="en-GB" sz="2800" dirty="0"/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 smtClean="0"/>
              <a:t>Meet with your supervisors to agree workable deadlines for data collection, analysis, and write-up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 smtClean="0"/>
              <a:t>Don’t forget your own ethical and professional standards when collecting data (participants can, and will, complain!)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56104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70992" y="188640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Whilst waiting for your data collection...</a:t>
            </a:r>
            <a:endParaRPr lang="en-GB" b="1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496" y="1556792"/>
            <a:ext cx="9001000" cy="5040560"/>
          </a:xfrm>
        </p:spPr>
        <p:txBody>
          <a:bodyPr>
            <a:noAutofit/>
          </a:bodyPr>
          <a:lstStyle/>
          <a:p>
            <a:r>
              <a:rPr lang="en-GB" sz="3600" dirty="0" smtClean="0"/>
              <a:t>Work on your literature review (use the feedback provided by your supervisor). </a:t>
            </a:r>
          </a:p>
          <a:p>
            <a:endParaRPr lang="en-GB" sz="1600" dirty="0"/>
          </a:p>
          <a:p>
            <a:r>
              <a:rPr lang="en-GB" sz="3600" dirty="0"/>
              <a:t>Get your </a:t>
            </a:r>
            <a:r>
              <a:rPr lang="en-GB" sz="3600" dirty="0" smtClean="0"/>
              <a:t>methods </a:t>
            </a:r>
            <a:r>
              <a:rPr lang="en-GB" sz="3600" dirty="0"/>
              <a:t>section </a:t>
            </a:r>
            <a:r>
              <a:rPr lang="en-GB" sz="3600" dirty="0" smtClean="0"/>
              <a:t>drafted </a:t>
            </a:r>
            <a:r>
              <a:rPr lang="en-GB" sz="3600" dirty="0"/>
              <a:t>out of the way</a:t>
            </a:r>
          </a:p>
          <a:p>
            <a:endParaRPr lang="en-GB" sz="1600" dirty="0"/>
          </a:p>
          <a:p>
            <a:r>
              <a:rPr lang="en-GB" sz="3600" dirty="0"/>
              <a:t>Keep your reference list on track </a:t>
            </a:r>
          </a:p>
          <a:p>
            <a:endParaRPr lang="en-GB" sz="1600" dirty="0"/>
          </a:p>
          <a:p>
            <a:r>
              <a:rPr lang="en-GB" sz="3600" dirty="0" smtClean="0"/>
              <a:t>Start getting appendices ready!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96197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144" y="116632"/>
            <a:ext cx="7772400" cy="1143000"/>
          </a:xfrm>
        </p:spPr>
        <p:txBody>
          <a:bodyPr>
            <a:noAutofit/>
          </a:bodyPr>
          <a:lstStyle/>
          <a:p>
            <a:r>
              <a:rPr lang="en-GB" b="1" dirty="0" smtClean="0"/>
              <a:t>Reminder: Common Mistakes - Methods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5184576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Too little detail (must be replicable and allow a judgement of quality/robustness) </a:t>
            </a:r>
          </a:p>
          <a:p>
            <a:endParaRPr lang="en-GB" sz="2800" dirty="0"/>
          </a:p>
          <a:p>
            <a:r>
              <a:rPr lang="en-GB" sz="2800" dirty="0" smtClean="0"/>
              <a:t>Too much detail (unnecessary details will detract from key information e.g., pen colour) </a:t>
            </a:r>
          </a:p>
          <a:p>
            <a:endParaRPr lang="en-GB" sz="2800" dirty="0"/>
          </a:p>
          <a:p>
            <a:r>
              <a:rPr lang="en-GB" sz="2800" dirty="0" smtClean="0"/>
              <a:t>Do not write in first person – do not use “I or We” etc. </a:t>
            </a:r>
          </a:p>
          <a:p>
            <a:endParaRPr lang="en-GB" sz="2800" dirty="0"/>
          </a:p>
          <a:p>
            <a:r>
              <a:rPr lang="en-GB" sz="2800" dirty="0" smtClean="0"/>
              <a:t>Write in past tense, not future, and ensure accurately reflects your final study </a:t>
            </a:r>
          </a:p>
          <a:p>
            <a:endParaRPr lang="en-GB" sz="2800" dirty="0" smtClean="0"/>
          </a:p>
          <a:p>
            <a:r>
              <a:rPr lang="en-GB" sz="2800" dirty="0" smtClean="0"/>
              <a:t>Be up front about any required changes to planned methodology and/or analysis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98950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3304" y="116632"/>
            <a:ext cx="6357392" cy="1143000"/>
          </a:xfrm>
        </p:spPr>
        <p:txBody>
          <a:bodyPr/>
          <a:lstStyle/>
          <a:p>
            <a:r>
              <a:rPr lang="en-GB" sz="4000" b="1" dirty="0"/>
              <a:t>Why you need to understand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5256584"/>
          </a:xfrm>
        </p:spPr>
        <p:txBody>
          <a:bodyPr>
            <a:normAutofit fontScale="92500"/>
          </a:bodyPr>
          <a:lstStyle/>
          <a:p>
            <a:r>
              <a:rPr lang="en-GB" dirty="0"/>
              <a:t>Every statistical test has assumptions that need to be met </a:t>
            </a:r>
          </a:p>
          <a:p>
            <a:pPr lvl="1"/>
            <a:r>
              <a:rPr lang="en-GB" dirty="0"/>
              <a:t>Validity of conclusions drawn depend on appropriate analysis and that assumptions have been satisfied</a:t>
            </a:r>
          </a:p>
          <a:p>
            <a:pPr lvl="1"/>
            <a:r>
              <a:rPr lang="en-GB" dirty="0"/>
              <a:t>Analyses are only robust if not affected by violation of assumptions</a:t>
            </a:r>
          </a:p>
          <a:p>
            <a:pPr lvl="1"/>
            <a:r>
              <a:rPr lang="en-GB" dirty="0"/>
              <a:t>Sample size and power are important aspects of “robustness”</a:t>
            </a:r>
          </a:p>
          <a:p>
            <a:pPr lvl="1"/>
            <a:endParaRPr lang="en-GB" dirty="0"/>
          </a:p>
          <a:p>
            <a:r>
              <a:rPr lang="en-GB" dirty="0"/>
              <a:t>Need to check the required assumptions for each and every test you do!</a:t>
            </a:r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pPr lvl="1"/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6504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0880" cy="1143000"/>
          </a:xfrm>
        </p:spPr>
        <p:txBody>
          <a:bodyPr/>
          <a:lstStyle/>
          <a:p>
            <a:r>
              <a:rPr lang="en-GB" sz="4800" b="1" dirty="0"/>
              <a:t>Why you need to understand data </a:t>
            </a:r>
          </a:p>
        </p:txBody>
      </p:sp>
      <p:sp>
        <p:nvSpPr>
          <p:cNvPr id="6" name="Rectangle 5"/>
          <p:cNvSpPr/>
          <p:nvPr/>
        </p:nvSpPr>
        <p:spPr>
          <a:xfrm>
            <a:off x="35496" y="1556792"/>
            <a:ext cx="90010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</a:rPr>
              <a:t>Two broad types of data: </a:t>
            </a:r>
            <a:r>
              <a:rPr lang="en-US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​</a:t>
            </a: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Categorical: e.g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. gender, personality type</a:t>
            </a:r>
            <a:r>
              <a:rPr lang="en-GB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​</a:t>
            </a:r>
          </a:p>
          <a:p>
            <a:pPr marL="914400" lvl="1" indent="-457200" fontAlgn="base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Limited 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number of groups to which people can belong/can only belong to one group ​</a:t>
            </a:r>
          </a:p>
          <a:p>
            <a:pPr fontAlgn="base"/>
            <a:endParaRPr lang="en-GB" sz="2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Continuous: e.g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. age, scores on a stress scale, seconds taken to complete a task.</a:t>
            </a:r>
            <a:r>
              <a:rPr lang="en-GB" sz="2800" dirty="0" smtClean="0">
                <a:solidFill>
                  <a:srgbClr val="000000"/>
                </a:solidFill>
                <a:latin typeface="Arial" panose="020B0604020202020204" pitchFamily="34" charset="0"/>
              </a:rPr>
              <a:t>​</a:t>
            </a:r>
            <a:endParaRPr lang="en-GB" sz="2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2"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Can take a vast range of values often from zero to an infinite number of different values​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Can </a:t>
            </a:r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</a:rPr>
              <a:t>turn continuous data into categorical but not vice versa​</a:t>
            </a:r>
          </a:p>
        </p:txBody>
      </p:sp>
    </p:spTree>
    <p:extLst>
      <p:ext uri="{BB962C8B-B14F-4D97-AF65-F5344CB8AC3E}">
        <p14:creationId xmlns:p14="http://schemas.microsoft.com/office/powerpoint/2010/main" val="18510316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88640"/>
            <a:ext cx="9073008" cy="4525963"/>
          </a:xfrm>
        </p:spPr>
        <p:txBody>
          <a:bodyPr/>
          <a:lstStyle/>
          <a:p>
            <a:r>
              <a:rPr lang="en-GB" sz="3600" dirty="0" smtClean="0"/>
              <a:t>You need to understand what your </a:t>
            </a:r>
            <a:r>
              <a:rPr lang="en-GB" sz="3600" dirty="0"/>
              <a:t>data is </a:t>
            </a:r>
            <a:r>
              <a:rPr lang="en-GB" sz="3600" dirty="0" smtClean="0"/>
              <a:t>going to tell you</a:t>
            </a:r>
            <a:r>
              <a:rPr lang="en-GB" sz="3600" dirty="0"/>
              <a:t> </a:t>
            </a:r>
            <a:r>
              <a:rPr lang="en-GB" sz="3600" dirty="0" smtClean="0"/>
              <a:t>(and what its is not) </a:t>
            </a:r>
          </a:p>
          <a:p>
            <a:endParaRPr lang="en-GB" sz="3600" dirty="0"/>
          </a:p>
          <a:p>
            <a:r>
              <a:rPr lang="en-GB" sz="3600" dirty="0"/>
              <a:t>Importance of “eye-balling”</a:t>
            </a:r>
          </a:p>
          <a:p>
            <a:pPr lvl="1"/>
            <a:r>
              <a:rPr lang="en-GB" sz="3200" dirty="0"/>
              <a:t>Looking at patterns, distributions, outliers etc</a:t>
            </a:r>
          </a:p>
          <a:p>
            <a:pPr lvl="1"/>
            <a:endParaRPr lang="en-GB" sz="3200" dirty="0"/>
          </a:p>
          <a:p>
            <a:r>
              <a:rPr lang="en-GB" sz="3600" dirty="0"/>
              <a:t>Importance of descriptives for interpreting the results of your inferential tests in a meaningful way</a:t>
            </a:r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191" b="10443"/>
          <a:stretch/>
        </p:blipFill>
        <p:spPr>
          <a:xfrm>
            <a:off x="6588224" y="5157192"/>
            <a:ext cx="2357406" cy="1584176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5970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0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01000" cy="5472608"/>
          </a:xfrm>
        </p:spPr>
        <p:txBody>
          <a:bodyPr/>
          <a:lstStyle/>
          <a:p>
            <a:r>
              <a:rPr lang="en-GB" sz="2800" dirty="0"/>
              <a:t>Study design choices need to be considered carefully</a:t>
            </a:r>
          </a:p>
          <a:p>
            <a:endParaRPr lang="en-GB" sz="2400" dirty="0"/>
          </a:p>
          <a:p>
            <a:r>
              <a:rPr lang="en-GB" sz="2800" dirty="0"/>
              <a:t>Choice of variables should be based on appropriate theory and/or empirical evidence</a:t>
            </a:r>
          </a:p>
          <a:p>
            <a:endParaRPr lang="en-GB" sz="2400" dirty="0"/>
          </a:p>
          <a:p>
            <a:r>
              <a:rPr lang="en-GB" sz="2800" dirty="0"/>
              <a:t>Need to think carefully about the type of data you need to collect BEFORE you collect it </a:t>
            </a:r>
          </a:p>
          <a:p>
            <a:pPr lvl="1"/>
            <a:r>
              <a:rPr lang="en-GB" sz="2400" dirty="0"/>
              <a:t>Continuous data </a:t>
            </a:r>
            <a:r>
              <a:rPr lang="en-GB" sz="2400" dirty="0" smtClean="0"/>
              <a:t>stronger: </a:t>
            </a:r>
            <a:r>
              <a:rPr lang="en-GB" sz="2400" dirty="0"/>
              <a:t>more scope for analysis</a:t>
            </a:r>
          </a:p>
          <a:p>
            <a:pPr lvl="1"/>
            <a:r>
              <a:rPr lang="en-GB" sz="2400" dirty="0"/>
              <a:t>Categorical data – less options for analysis </a:t>
            </a:r>
          </a:p>
          <a:p>
            <a:pPr lvl="1"/>
            <a:r>
              <a:rPr lang="en-GB" sz="2400" dirty="0"/>
              <a:t>Can collect continuous data then categorise if needed</a:t>
            </a:r>
          </a:p>
          <a:p>
            <a:pPr lvl="1"/>
            <a:endParaRPr lang="en-GB" sz="2000" dirty="0"/>
          </a:p>
          <a:p>
            <a:pPr>
              <a:buNone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958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6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5472608"/>
          </a:xfrm>
        </p:spPr>
        <p:txBody>
          <a:bodyPr>
            <a:normAutofit fontScale="92500" lnSpcReduction="10000"/>
          </a:bodyPr>
          <a:lstStyle/>
          <a:p>
            <a:pPr lvl="1"/>
            <a:endParaRPr lang="en-GB" sz="2000" dirty="0"/>
          </a:p>
          <a:p>
            <a:r>
              <a:rPr lang="en-GB" sz="3400" dirty="0"/>
              <a:t>Experimental V Quasi-Experimental V Non-experimental</a:t>
            </a:r>
          </a:p>
          <a:p>
            <a:pPr lvl="1"/>
            <a:endParaRPr lang="en-GB" sz="2600" dirty="0"/>
          </a:p>
          <a:p>
            <a:r>
              <a:rPr lang="en-GB" sz="3400" dirty="0"/>
              <a:t>Information manipulation/intervention studies</a:t>
            </a:r>
          </a:p>
          <a:p>
            <a:endParaRPr lang="en-GB" sz="3400" dirty="0"/>
          </a:p>
          <a:p>
            <a:r>
              <a:rPr lang="en-GB" sz="3400" dirty="0" smtClean="0"/>
              <a:t>Within-subjects </a:t>
            </a:r>
            <a:r>
              <a:rPr lang="en-GB" sz="3400" dirty="0"/>
              <a:t>designs</a:t>
            </a:r>
          </a:p>
          <a:p>
            <a:endParaRPr lang="en-GB" sz="3400" dirty="0"/>
          </a:p>
          <a:p>
            <a:r>
              <a:rPr lang="en-GB" sz="3400" dirty="0"/>
              <a:t>Between subjects </a:t>
            </a:r>
            <a:r>
              <a:rPr lang="en-GB" sz="3400" dirty="0" smtClean="0"/>
              <a:t>designs</a:t>
            </a:r>
          </a:p>
          <a:p>
            <a:endParaRPr lang="en-GB" sz="3400" dirty="0"/>
          </a:p>
          <a:p>
            <a:pPr marL="57150" indent="0">
              <a:buNone/>
            </a:pPr>
            <a:r>
              <a:rPr lang="en-GB" sz="3400" dirty="0" smtClean="0"/>
              <a:t>-     Regression designs</a:t>
            </a:r>
            <a:endParaRPr lang="en-GB" sz="3400" dirty="0"/>
          </a:p>
          <a:p>
            <a:pPr lvl="1"/>
            <a:endParaRPr lang="en-GB" sz="2000" dirty="0"/>
          </a:p>
          <a:p>
            <a:pPr lvl="1">
              <a:buNone/>
            </a:pPr>
            <a:endParaRPr lang="en-GB" sz="2000" dirty="0"/>
          </a:p>
          <a:p>
            <a:pPr lvl="1"/>
            <a:endParaRPr lang="en-GB" sz="20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887481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856984" cy="669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130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0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472608"/>
          </a:xfrm>
        </p:spPr>
        <p:txBody>
          <a:bodyPr/>
          <a:lstStyle/>
          <a:p>
            <a:pPr>
              <a:buNone/>
            </a:pPr>
            <a:r>
              <a:rPr lang="en-GB" dirty="0"/>
              <a:t>Simple designs: </a:t>
            </a:r>
          </a:p>
          <a:p>
            <a:r>
              <a:rPr lang="en-GB" dirty="0"/>
              <a:t> T-tests</a:t>
            </a:r>
          </a:p>
          <a:p>
            <a:pPr lvl="1"/>
            <a:r>
              <a:rPr lang="en-GB" dirty="0"/>
              <a:t>Only allow exploration of differences between two variables (between groups, or over time)</a:t>
            </a:r>
          </a:p>
          <a:p>
            <a:pPr lvl="1"/>
            <a:r>
              <a:rPr lang="en-GB" dirty="0"/>
              <a:t>Cannot explore influence of other </a:t>
            </a:r>
            <a:r>
              <a:rPr lang="en-GB" dirty="0" smtClean="0"/>
              <a:t>factors/variables</a:t>
            </a:r>
            <a:endParaRPr lang="en-GB" dirty="0"/>
          </a:p>
          <a:p>
            <a:pPr lvl="1"/>
            <a:r>
              <a:rPr lang="en-GB" dirty="0"/>
              <a:t>Limited 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800" dirty="0"/>
              <a:t>Correlations </a:t>
            </a:r>
          </a:p>
          <a:p>
            <a:pPr lvl="1"/>
            <a:r>
              <a:rPr lang="en-GB" dirty="0"/>
              <a:t>Associations between two variables</a:t>
            </a:r>
          </a:p>
          <a:p>
            <a:pPr lvl="1"/>
            <a:r>
              <a:rPr lang="en-GB" dirty="0"/>
              <a:t>Limited causality </a:t>
            </a:r>
          </a:p>
          <a:p>
            <a:pPr lvl="1"/>
            <a:r>
              <a:rPr lang="en-GB" dirty="0"/>
              <a:t>Cannot explore influence of other </a:t>
            </a:r>
            <a:r>
              <a:rPr lang="en-GB" dirty="0" smtClean="0"/>
              <a:t>factor/variables </a:t>
            </a:r>
            <a:endParaRPr lang="en-GB" sz="3200" dirty="0"/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21687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0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</p:spPr>
        <p:txBody>
          <a:bodyPr>
            <a:normAutofit/>
          </a:bodyPr>
          <a:lstStyle/>
          <a:p>
            <a:r>
              <a:rPr lang="en-GB" sz="3500" dirty="0" smtClean="0"/>
              <a:t>Some </a:t>
            </a:r>
            <a:r>
              <a:rPr lang="en-GB" sz="3500" dirty="0"/>
              <a:t>studies often include more than one type of analysis that include both simple and complex analysis </a:t>
            </a:r>
          </a:p>
          <a:p>
            <a:pPr marL="0" indent="0">
              <a:buNone/>
            </a:pPr>
            <a:endParaRPr lang="en-GB" sz="3500" dirty="0"/>
          </a:p>
          <a:p>
            <a:r>
              <a:rPr lang="en-GB" sz="3500" dirty="0" smtClean="0"/>
              <a:t>May </a:t>
            </a:r>
            <a:r>
              <a:rPr lang="en-GB" sz="3500" dirty="0"/>
              <a:t>have multiple hypotheses</a:t>
            </a:r>
          </a:p>
          <a:p>
            <a:pPr marL="0" indent="0">
              <a:buNone/>
            </a:pPr>
            <a:endParaRPr lang="en-GB" sz="3500" dirty="0"/>
          </a:p>
          <a:p>
            <a:r>
              <a:rPr lang="en-GB" sz="3500" dirty="0" smtClean="0"/>
              <a:t>May </a:t>
            </a:r>
            <a:r>
              <a:rPr lang="en-GB" sz="3500" dirty="0"/>
              <a:t>need to do different things with the data at different stages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0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19130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sz="6000" b="1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24744"/>
            <a:ext cx="9036496" cy="5472608"/>
          </a:xfrm>
        </p:spPr>
        <p:txBody>
          <a:bodyPr/>
          <a:lstStyle/>
          <a:p>
            <a:r>
              <a:rPr lang="en-GB" sz="3600" dirty="0"/>
              <a:t>Parametric versus non-parametric tests</a:t>
            </a:r>
          </a:p>
          <a:p>
            <a:endParaRPr lang="en-GB" sz="1800" dirty="0"/>
          </a:p>
          <a:p>
            <a:r>
              <a:rPr lang="en-GB" sz="3600" dirty="0"/>
              <a:t>Parametric always stronger but needs certain sample size and data </a:t>
            </a:r>
          </a:p>
          <a:p>
            <a:endParaRPr lang="en-GB" sz="1800" dirty="0"/>
          </a:p>
          <a:p>
            <a:r>
              <a:rPr lang="en-GB" sz="3600" dirty="0"/>
              <a:t>Non-parametric alternatives should be used if </a:t>
            </a:r>
            <a:r>
              <a:rPr lang="en-GB" sz="3600" dirty="0" smtClean="0"/>
              <a:t>data </a:t>
            </a:r>
            <a:r>
              <a:rPr lang="en-GB" sz="3600" dirty="0"/>
              <a:t>does not </a:t>
            </a:r>
            <a:r>
              <a:rPr lang="en-GB" sz="3600" dirty="0" smtClean="0"/>
              <a:t>satisfy assumptions </a:t>
            </a:r>
            <a:endParaRPr lang="en-GB" sz="3600" dirty="0"/>
          </a:p>
          <a:p>
            <a:pPr lvl="1"/>
            <a:r>
              <a:rPr lang="en-GB" sz="3200" dirty="0"/>
              <a:t>Stats book will tell you what the non-parametric alternatives are!</a:t>
            </a:r>
          </a:p>
          <a:p>
            <a:pPr>
              <a:buNone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0560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764704"/>
            <a:ext cx="885698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4400" dirty="0">
                <a:solidFill>
                  <a:srgbClr val="000000"/>
                </a:solidFill>
                <a:latin typeface="Corbel" panose="020B0503020204020204" pitchFamily="34" charset="0"/>
              </a:rPr>
              <a:t>Are you are interested in looking at </a:t>
            </a:r>
            <a:r>
              <a:rPr lang="en-GB" sz="4400" b="1" dirty="0">
                <a:solidFill>
                  <a:srgbClr val="000000"/>
                </a:solidFill>
                <a:latin typeface="Corbel" panose="020B0503020204020204" pitchFamily="34" charset="0"/>
              </a:rPr>
              <a:t>relationships between variables</a:t>
            </a:r>
            <a:r>
              <a:rPr lang="en-GB" sz="4400" dirty="0">
                <a:solidFill>
                  <a:srgbClr val="000000"/>
                </a:solidFill>
                <a:latin typeface="Corbel" panose="020B0503020204020204" pitchFamily="34" charset="0"/>
              </a:rPr>
              <a:t>?</a:t>
            </a:r>
            <a:r>
              <a:rPr lang="en-US" sz="44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endParaRPr lang="en-GB" sz="4400" dirty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/>
            <a:r>
              <a:rPr lang="en-GB" sz="4400" dirty="0" smtClean="0">
                <a:solidFill>
                  <a:srgbClr val="000000"/>
                </a:solidFill>
                <a:latin typeface="Corbel" panose="020B0503020204020204" pitchFamily="34" charset="0"/>
              </a:rPr>
              <a:t>Or</a:t>
            </a:r>
            <a:r>
              <a:rPr lang="en-US" sz="44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endParaRPr lang="en-GB" sz="4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sz="4400" dirty="0">
                <a:solidFill>
                  <a:srgbClr val="000000"/>
                </a:solidFill>
                <a:latin typeface="Corbel" panose="020B0503020204020204" pitchFamily="34" charset="0"/>
              </a:rPr>
              <a:t>Are you interested in looking at </a:t>
            </a:r>
            <a:r>
              <a:rPr lang="en-GB" sz="4400" b="1" dirty="0">
                <a:solidFill>
                  <a:srgbClr val="000000"/>
                </a:solidFill>
                <a:latin typeface="Corbel" panose="020B0503020204020204" pitchFamily="34" charset="0"/>
              </a:rPr>
              <a:t>differences between groups</a:t>
            </a:r>
            <a:r>
              <a:rPr lang="en-GB" sz="4400" dirty="0">
                <a:solidFill>
                  <a:srgbClr val="000000"/>
                </a:solidFill>
                <a:latin typeface="Corbel" panose="020B0503020204020204" pitchFamily="34" charset="0"/>
              </a:rPr>
              <a:t>?</a:t>
            </a:r>
            <a:r>
              <a:rPr lang="en-US" sz="44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1160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16632"/>
            <a:ext cx="8928992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3200" dirty="0"/>
              <a:t>If you are interested in finding out whether </a:t>
            </a:r>
            <a:r>
              <a:rPr lang="en-GB" sz="3200" b="1" dirty="0"/>
              <a:t>there is a difference between two or more groups</a:t>
            </a:r>
            <a:r>
              <a:rPr lang="en-GB" sz="3200" dirty="0"/>
              <a:t>, you may choose one of the following: </a:t>
            </a:r>
            <a:r>
              <a:rPr lang="en-US" sz="3200" dirty="0" smtClean="0"/>
              <a:t>​</a:t>
            </a:r>
          </a:p>
          <a:p>
            <a:pPr fontAlgn="base"/>
            <a:endParaRPr lang="en-US" sz="2800" dirty="0"/>
          </a:p>
          <a:p>
            <a:pPr fontAlgn="base"/>
            <a:r>
              <a:rPr lang="en-GB" sz="3200" dirty="0" smtClean="0"/>
              <a:t>T-tests </a:t>
            </a:r>
            <a:r>
              <a:rPr lang="en-GB" sz="3200" dirty="0"/>
              <a:t>(independent; repeated measures)</a:t>
            </a:r>
            <a:r>
              <a:rPr lang="en-US" sz="3200" dirty="0" smtClean="0"/>
              <a:t>​</a:t>
            </a:r>
          </a:p>
          <a:p>
            <a:pPr fontAlgn="base"/>
            <a:endParaRPr lang="en-US" sz="3200" dirty="0"/>
          </a:p>
          <a:p>
            <a:pPr fontAlgn="base"/>
            <a:r>
              <a:rPr lang="en-GB" sz="3200" dirty="0" smtClean="0"/>
              <a:t>One </a:t>
            </a:r>
            <a:r>
              <a:rPr lang="en-GB" sz="3200" dirty="0"/>
              <a:t>way ANOVA</a:t>
            </a:r>
            <a:r>
              <a:rPr lang="en-US" sz="3200" dirty="0" smtClean="0"/>
              <a:t>​</a:t>
            </a:r>
          </a:p>
          <a:p>
            <a:pPr fontAlgn="base"/>
            <a:r>
              <a:rPr lang="en-US" sz="3200" dirty="0"/>
              <a:t/>
            </a:r>
            <a:br>
              <a:rPr lang="en-US" sz="3200" dirty="0"/>
            </a:br>
            <a:r>
              <a:rPr lang="en-GB" sz="3200" dirty="0"/>
              <a:t>Two way ANOVA</a:t>
            </a:r>
            <a:r>
              <a:rPr lang="en-US" sz="3200" dirty="0" smtClean="0"/>
              <a:t>​</a:t>
            </a:r>
          </a:p>
          <a:p>
            <a:pPr fontAlgn="base"/>
            <a:endParaRPr lang="en-US" sz="3200" dirty="0"/>
          </a:p>
          <a:p>
            <a:pPr fontAlgn="base"/>
            <a:r>
              <a:rPr lang="en-GB" sz="3200" dirty="0"/>
              <a:t>MANOVA</a:t>
            </a:r>
            <a:r>
              <a:rPr lang="en-US" sz="3200" dirty="0" smtClean="0"/>
              <a:t>​</a:t>
            </a:r>
          </a:p>
          <a:p>
            <a:pPr fontAlgn="base"/>
            <a:endParaRPr lang="en-US" sz="3200" dirty="0"/>
          </a:p>
          <a:p>
            <a:pPr fontAlgn="base"/>
            <a:r>
              <a:rPr lang="en-GB" sz="3200" dirty="0" smtClean="0"/>
              <a:t>ANCOVA</a:t>
            </a:r>
            <a:endParaRPr lang="en-US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952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16632"/>
            <a:ext cx="8856984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If you are interested in the </a:t>
            </a:r>
            <a:r>
              <a:rPr lang="en-GB" sz="3200" b="1" dirty="0"/>
              <a:t>strength of relationships </a:t>
            </a:r>
            <a:r>
              <a:rPr lang="en-GB" sz="3200" dirty="0"/>
              <a:t>between variables then you may choose one of the following: ​</a:t>
            </a:r>
          </a:p>
          <a:p>
            <a:endParaRPr lang="en-GB" sz="3200" dirty="0"/>
          </a:p>
          <a:p>
            <a:r>
              <a:rPr lang="en-GB" sz="3200" dirty="0" smtClean="0"/>
              <a:t>​Chi-Square</a:t>
            </a:r>
            <a:r>
              <a:rPr lang="en-GB" sz="3200" dirty="0"/>
              <a:t>​</a:t>
            </a:r>
          </a:p>
          <a:p>
            <a:endParaRPr lang="en-GB" sz="3200" dirty="0"/>
          </a:p>
          <a:p>
            <a:r>
              <a:rPr lang="en-GB" sz="3200" dirty="0"/>
              <a:t>Correlation (Pearson’s, Partial)​</a:t>
            </a:r>
          </a:p>
          <a:p>
            <a:endParaRPr lang="en-GB" sz="3200" dirty="0"/>
          </a:p>
          <a:p>
            <a:r>
              <a:rPr lang="en-GB" sz="3200" dirty="0"/>
              <a:t>Multiple Regression ​</a:t>
            </a:r>
          </a:p>
          <a:p>
            <a:endParaRPr lang="en-GB" sz="3200" dirty="0"/>
          </a:p>
          <a:p>
            <a:r>
              <a:rPr lang="en-GB" sz="3200" dirty="0"/>
              <a:t>Factor Analysis​</a:t>
            </a:r>
          </a:p>
          <a:p>
            <a:endParaRPr lang="en-GB" sz="3200" dirty="0"/>
          </a:p>
          <a:p>
            <a:r>
              <a:rPr lang="en-GB" sz="3200" dirty="0" smtClean="0"/>
              <a:t>Discriminant </a:t>
            </a:r>
            <a:r>
              <a:rPr lang="en-GB" sz="3200" dirty="0"/>
              <a:t>function analysis​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603958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07504" y="116632"/>
            <a:ext cx="8856984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r>
              <a:rPr lang="en-GB" sz="3600" b="1" dirty="0" smtClean="0">
                <a:solidFill>
                  <a:srgbClr val="000000"/>
                </a:solidFill>
                <a:latin typeface="Corbel" panose="020B0503020204020204" pitchFamily="34" charset="0"/>
              </a:rPr>
              <a:t>Categorical </a:t>
            </a:r>
            <a:r>
              <a:rPr lang="en-GB" sz="3600" b="1" dirty="0">
                <a:solidFill>
                  <a:srgbClr val="000000"/>
                </a:solidFill>
                <a:latin typeface="Corbel" panose="020B0503020204020204" pitchFamily="34" charset="0"/>
              </a:rPr>
              <a:t>Data: is your data in categories</a:t>
            </a:r>
            <a:r>
              <a:rPr lang="en-GB" sz="3600" b="1" dirty="0" smtClean="0">
                <a:solidFill>
                  <a:srgbClr val="000000"/>
                </a:solidFill>
                <a:latin typeface="Corbel" panose="020B0503020204020204" pitchFamily="34" charset="0"/>
              </a:rPr>
              <a:t>?</a:t>
            </a:r>
          </a:p>
          <a:p>
            <a:pPr fontAlgn="base"/>
            <a:endParaRPr lang="en-GB" sz="3600" b="1" dirty="0" smtClean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/>
            <a:r>
              <a:rPr lang="en-US" sz="3600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r>
              <a:rPr lang="en-GB" sz="3600" dirty="0" smtClean="0">
                <a:solidFill>
                  <a:srgbClr val="000000"/>
                </a:solidFill>
                <a:latin typeface="Corbel" panose="020B0503020204020204" pitchFamily="34" charset="0"/>
              </a:rPr>
              <a:t>E.g</a:t>
            </a: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. </a:t>
            </a:r>
            <a:r>
              <a:rPr lang="en-US" sz="36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36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group 1, group 2, group 3, </a:t>
            </a:r>
            <a:r>
              <a:rPr lang="en-US" sz="3600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High distress/Moderate distress/low distress</a:t>
            </a:r>
            <a:r>
              <a:rPr lang="en-US" sz="3600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High emotional recognition/low recognition 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GB" dirty="0" smtClean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rgbClr val="000000"/>
                </a:solidFill>
                <a:latin typeface="Corbel" panose="020B0503020204020204" pitchFamily="34" charset="0"/>
              </a:rPr>
              <a:t>Experimental </a:t>
            </a:r>
            <a:r>
              <a:rPr lang="en-GB" sz="3600" dirty="0">
                <a:solidFill>
                  <a:srgbClr val="000000"/>
                </a:solidFill>
                <a:latin typeface="Corbel" panose="020B0503020204020204" pitchFamily="34" charset="0"/>
              </a:rPr>
              <a:t>V Control </a:t>
            </a:r>
            <a:r>
              <a:rPr lang="en-US" sz="3600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000000"/>
                </a:solidFill>
                <a:latin typeface="Corbel" panose="020B0503020204020204" pitchFamily="34" charset="0"/>
              </a:rPr>
              <a:t>Misinformation V No-misinformation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US" sz="3600" dirty="0" smtClean="0">
                <a:solidFill>
                  <a:srgbClr val="000000"/>
                </a:solidFill>
                <a:latin typeface="Corbel" panose="020B0503020204020204" pitchFamily="34" charset="0"/>
              </a:rPr>
              <a:t>Divided attention V Selective attention</a:t>
            </a:r>
            <a:endParaRPr lang="en-US" sz="36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8042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5496" y="188640"/>
            <a:ext cx="9001000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4000" b="1" dirty="0"/>
              <a:t>Continuous Data</a:t>
            </a:r>
            <a:r>
              <a:rPr lang="en-US" sz="4000" b="1" dirty="0" smtClean="0"/>
              <a:t>​</a:t>
            </a:r>
          </a:p>
          <a:p>
            <a:pPr fontAlgn="base"/>
            <a:endParaRPr lang="en-US" b="1" dirty="0"/>
          </a:p>
          <a:p>
            <a:pPr fontAlgn="base"/>
            <a:r>
              <a:rPr lang="en-GB" sz="4000" dirty="0" smtClean="0"/>
              <a:t>Continuous </a:t>
            </a:r>
            <a:r>
              <a:rPr lang="en-GB" sz="4000" dirty="0"/>
              <a:t>Data: </a:t>
            </a:r>
            <a:r>
              <a:rPr lang="en-GB" sz="4000" dirty="0" smtClean="0"/>
              <a:t>do you have </a:t>
            </a:r>
            <a:r>
              <a:rPr lang="en-GB" sz="4000" b="1" dirty="0" smtClean="0"/>
              <a:t>interval data?</a:t>
            </a:r>
          </a:p>
          <a:p>
            <a:pPr fontAlgn="base"/>
            <a:endParaRPr lang="en-GB" b="1" dirty="0"/>
          </a:p>
          <a:p>
            <a:pPr fontAlgn="base"/>
            <a:r>
              <a:rPr lang="en-GB" sz="4000" dirty="0" smtClean="0"/>
              <a:t>E.g</a:t>
            </a:r>
            <a:r>
              <a:rPr lang="en-GB" sz="4000" dirty="0"/>
              <a:t>.</a:t>
            </a:r>
            <a:r>
              <a:rPr lang="en-US" sz="4000" dirty="0" smtClean="0"/>
              <a:t>​,</a:t>
            </a:r>
          </a:p>
          <a:p>
            <a:pPr fontAlgn="base"/>
            <a:endParaRPr lang="en-US" sz="2000" dirty="0"/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GB" sz="3200" dirty="0" smtClean="0"/>
              <a:t>Scores from a scale (e.g., distress 0-70)</a:t>
            </a:r>
            <a:endParaRPr lang="en-US" sz="3200" dirty="0"/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GB" sz="3200" dirty="0"/>
              <a:t>Age in years</a:t>
            </a:r>
            <a:r>
              <a:rPr lang="en-US" sz="3200" dirty="0"/>
              <a:t>​</a:t>
            </a:r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US" sz="3200" dirty="0" smtClean="0"/>
              <a:t>Reaction time data from multiple trials</a:t>
            </a:r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US" sz="3200" dirty="0" smtClean="0"/>
              <a:t>Memory score (from recall or recognition test)</a:t>
            </a:r>
          </a:p>
          <a:p>
            <a:pPr marL="571500" indent="-571500" fontAlgn="base">
              <a:buFont typeface="Arial" panose="020B0604020202020204" pitchFamily="34" charset="0"/>
              <a:buChar char="•"/>
            </a:pPr>
            <a:r>
              <a:rPr lang="en-US" sz="3200" dirty="0" smtClean="0"/>
              <a:t>Number of correct changes detected</a:t>
            </a:r>
            <a:endParaRPr lang="en-US" sz="3200" dirty="0"/>
          </a:p>
          <a:p>
            <a:pPr fontAlgn="base"/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3041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sz="5400" b="1" dirty="0"/>
              <a:t>Measures (</a:t>
            </a:r>
            <a:r>
              <a:rPr lang="en-GB" sz="5400" b="1" dirty="0" smtClean="0"/>
              <a:t>recap) </a:t>
            </a:r>
            <a:endParaRPr lang="en-GB" sz="5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2776"/>
            <a:ext cx="8856984" cy="452596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itchFamily="34" charset="0"/>
                <a:cs typeface="Arial" pitchFamily="34" charset="0"/>
              </a:rPr>
              <a:t>Choosing appropriate measures for your study is another vital aspect of study design</a:t>
            </a: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Need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to think carefully about what it is you actually want to measure (think about your operational definition!) and what the best way of measuring this is....</a:t>
            </a: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  <a:p>
            <a:r>
              <a:rPr lang="en-GB" sz="2800" dirty="0">
                <a:latin typeface="Arial" pitchFamily="34" charset="0"/>
                <a:cs typeface="Arial" pitchFamily="34" charset="0"/>
              </a:rPr>
              <a:t>Measures capturing psychological constructs are expected to be </a:t>
            </a:r>
            <a:r>
              <a:rPr lang="en-GB" sz="2800" b="1" dirty="0">
                <a:latin typeface="Arial" pitchFamily="34" charset="0"/>
                <a:cs typeface="Arial" pitchFamily="34" charset="0"/>
              </a:rPr>
              <a:t>reliable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and </a:t>
            </a:r>
            <a:r>
              <a:rPr lang="en-GB" sz="2800" b="1" dirty="0">
                <a:latin typeface="Arial" pitchFamily="34" charset="0"/>
                <a:cs typeface="Arial" pitchFamily="34" charset="0"/>
              </a:rPr>
              <a:t>valid.</a:t>
            </a:r>
          </a:p>
        </p:txBody>
      </p:sp>
    </p:spTree>
    <p:extLst>
      <p:ext uri="{BB962C8B-B14F-4D97-AF65-F5344CB8AC3E}">
        <p14:creationId xmlns:p14="http://schemas.microsoft.com/office/powerpoint/2010/main" val="36636795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/>
          <a:lstStyle/>
          <a:p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4800" b="1" dirty="0" smtClean="0"/>
              <a:t>Psychometric </a:t>
            </a:r>
            <a:r>
              <a:rPr lang="en-US" sz="4800" b="1" dirty="0"/>
              <a:t>Standards </a:t>
            </a:r>
            <a:r>
              <a:rPr lang="en-US" sz="3200" dirty="0"/>
              <a:t/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340768"/>
            <a:ext cx="8856984" cy="466997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Key measurement concepts:</a:t>
            </a:r>
          </a:p>
          <a:p>
            <a:pPr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Reliability</a:t>
            </a:r>
          </a:p>
          <a:p>
            <a:pPr lvl="1"/>
            <a:r>
              <a:rPr lang="en-US" sz="3200" dirty="0">
                <a:latin typeface="Arial" pitchFamily="34" charset="0"/>
                <a:cs typeface="Arial" pitchFamily="34" charset="0"/>
              </a:rPr>
              <a:t>Is the measure consistent and stable over time?</a:t>
            </a:r>
          </a:p>
          <a:p>
            <a:pPr lvl="1"/>
            <a:endParaRPr lang="en-US" sz="3200" dirty="0">
              <a:latin typeface="Arial" pitchFamily="34" charset="0"/>
              <a:cs typeface="Arial" pitchFamily="34" charset="0"/>
            </a:endParaRP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Validity</a:t>
            </a:r>
          </a:p>
          <a:p>
            <a:pPr lvl="1"/>
            <a:r>
              <a:rPr lang="en-US" sz="3200" dirty="0">
                <a:latin typeface="Arial" pitchFamily="34" charset="0"/>
                <a:cs typeface="Arial" pitchFamily="34" charset="0"/>
              </a:rPr>
              <a:t>Is it an accurate and precise measure i.e., does it measure what it claims to measure?</a:t>
            </a:r>
          </a:p>
          <a:p>
            <a:pPr lvl="1"/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1438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476672"/>
            <a:ext cx="8928992" cy="6192688"/>
          </a:xfrm>
        </p:spPr>
        <p:txBody>
          <a:bodyPr>
            <a:normAutofit/>
          </a:bodyPr>
          <a:lstStyle/>
          <a:p>
            <a:pPr marL="0" algn="ctr">
              <a:spcBef>
                <a:spcPts val="0"/>
              </a:spcBef>
              <a:buNone/>
            </a:pPr>
            <a:r>
              <a:rPr lang="en-GB" sz="3600" b="1" dirty="0">
                <a:latin typeface="Arial" pitchFamily="34" charset="0"/>
                <a:cs typeface="Arial" pitchFamily="34" charset="0"/>
              </a:rPr>
              <a:t>Choosing a reliable and valid scale </a:t>
            </a:r>
            <a:r>
              <a:rPr lang="en-GB" sz="3600" b="1" dirty="0" smtClean="0">
                <a:latin typeface="Arial" pitchFamily="34" charset="0"/>
                <a:cs typeface="Arial" pitchFamily="34" charset="0"/>
              </a:rPr>
              <a:t>is always </a:t>
            </a:r>
            <a:r>
              <a:rPr lang="en-GB" sz="3600" b="1" dirty="0">
                <a:latin typeface="Arial" pitchFamily="34" charset="0"/>
                <a:cs typeface="Arial" pitchFamily="34" charset="0"/>
              </a:rPr>
              <a:t>the best option: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you know that you measuring something in a robust way (you haven’t just made it up!)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you have existing data from other studies to compare your findings with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Sensitive to change within studies (if appropriate)</a:t>
            </a:r>
          </a:p>
          <a:p>
            <a:endParaRPr lang="en-GB" sz="2600" dirty="0">
              <a:latin typeface="Arial" pitchFamily="34" charset="0"/>
              <a:cs typeface="Arial" pitchFamily="34" charset="0"/>
            </a:endParaRPr>
          </a:p>
          <a:p>
            <a:r>
              <a:rPr lang="en-GB" sz="2600" dirty="0">
                <a:latin typeface="Arial" pitchFamily="34" charset="0"/>
                <a:cs typeface="Arial" pitchFamily="34" charset="0"/>
              </a:rPr>
              <a:t>Allows for stronger statistical analyses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27984" y="3212976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1901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188640"/>
            <a:ext cx="9001000" cy="6552728"/>
          </a:xfrm>
        </p:spPr>
        <p:txBody>
          <a:bodyPr>
            <a:normAutofit fontScale="77500" lnSpcReduction="20000"/>
          </a:bodyPr>
          <a:lstStyle/>
          <a:p>
            <a:r>
              <a:rPr lang="en-GB" sz="4400" dirty="0" smtClean="0"/>
              <a:t>Some </a:t>
            </a:r>
            <a:r>
              <a:rPr lang="en-GB" sz="4400" dirty="0"/>
              <a:t>psychological measures may include sub-scales</a:t>
            </a:r>
            <a:r>
              <a:rPr lang="en-US" sz="4400" dirty="0"/>
              <a:t>​</a:t>
            </a:r>
          </a:p>
          <a:p>
            <a:pPr marL="0" indent="0">
              <a:buNone/>
            </a:pPr>
            <a:r>
              <a:rPr lang="en-GB" sz="4400" dirty="0"/>
              <a:t>​</a:t>
            </a:r>
          </a:p>
          <a:p>
            <a:r>
              <a:rPr lang="en-GB" sz="4400" dirty="0" smtClean="0"/>
              <a:t>Sometimes </a:t>
            </a:r>
            <a:r>
              <a:rPr lang="en-GB" sz="4400" dirty="0"/>
              <a:t>can either add up all items for total score, or create separate sub-scales for each</a:t>
            </a:r>
            <a:r>
              <a:rPr lang="en-US" sz="4400" dirty="0"/>
              <a:t>​</a:t>
            </a:r>
          </a:p>
          <a:p>
            <a:endParaRPr lang="en-GB" sz="4400" dirty="0"/>
          </a:p>
          <a:p>
            <a:r>
              <a:rPr lang="en-GB" sz="4400" dirty="0" smtClean="0"/>
              <a:t>​Sometimes </a:t>
            </a:r>
            <a:r>
              <a:rPr lang="en-GB" sz="4400" dirty="0"/>
              <a:t>have to keep each sub-scale separate from others.</a:t>
            </a:r>
            <a:r>
              <a:rPr lang="en-US" sz="4400" dirty="0" smtClean="0"/>
              <a:t>​</a:t>
            </a:r>
          </a:p>
          <a:p>
            <a:pPr marL="0" indent="0">
              <a:buNone/>
            </a:pPr>
            <a:endParaRPr lang="en-US" sz="4400" dirty="0"/>
          </a:p>
          <a:p>
            <a:r>
              <a:rPr lang="en-GB" sz="4400" dirty="0"/>
              <a:t>Some scales contain items which need to be reverse-coded (to prevent demand characteristics/lazy responses)</a:t>
            </a:r>
            <a:r>
              <a:rPr lang="en-US" sz="4400" dirty="0" smtClean="0"/>
              <a:t>​</a:t>
            </a:r>
            <a:endParaRPr lang="en-GB" dirty="0"/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27984" y="3212976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763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6000" b="1" dirty="0"/>
              <a:t>Analysis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412776"/>
            <a:ext cx="8928992" cy="54006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 smtClean="0"/>
              <a:t>Do the reading – read </a:t>
            </a:r>
            <a:r>
              <a:rPr lang="en-GB" sz="2800" dirty="0"/>
              <a:t>research </a:t>
            </a:r>
            <a:r>
              <a:rPr lang="en-GB" sz="2800" dirty="0" smtClean="0"/>
              <a:t>methodology books and journal articles that have employed the same approach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M</a:t>
            </a:r>
            <a:r>
              <a:rPr lang="en-GB" sz="2800" dirty="0" smtClean="0"/>
              <a:t>ake sure you are doing correct analysis – read back through your research questions/hypotheses</a:t>
            </a: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dirty="0" smtClean="0"/>
              <a:t> 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Allow plenty of </a:t>
            </a:r>
            <a:r>
              <a:rPr lang="en-GB" sz="2800" dirty="0" smtClean="0"/>
              <a:t>time – analysis cannot be rushed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 smtClean="0"/>
              <a:t>Submit a draft to your supervisor – they are not allowed to do the analysis for you, so you need to ensure they have time to read through and provide you with feedback.</a:t>
            </a:r>
            <a:endParaRPr lang="en-GB" sz="2800" dirty="0"/>
          </a:p>
          <a:p>
            <a:pPr lvl="1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1400" b="1" dirty="0"/>
          </a:p>
          <a:p>
            <a:pPr lvl="1"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 lvl="1">
              <a:lnSpc>
                <a:spcPct val="90000"/>
              </a:lnSpc>
            </a:pPr>
            <a:endParaRPr lang="en-GB" sz="1600" dirty="0"/>
          </a:p>
          <a:p>
            <a:pPr lvl="1"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74171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7200" b="1" dirty="0"/>
              <a:t>Analysis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24744"/>
            <a:ext cx="8640960" cy="5256584"/>
          </a:xfrm>
        </p:spPr>
        <p:txBody>
          <a:bodyPr>
            <a:normAutofit lnSpcReduction="10000"/>
          </a:bodyPr>
          <a:lstStyle/>
          <a:p>
            <a:pPr lvl="1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dirty="0"/>
              <a:t>Quantitative </a:t>
            </a:r>
            <a:r>
              <a:rPr lang="en-GB" dirty="0" smtClean="0"/>
              <a:t>Analysis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 lvl="1">
              <a:lnSpc>
                <a:spcPct val="90000"/>
              </a:lnSpc>
            </a:pPr>
            <a:r>
              <a:rPr lang="en-GB" sz="3200" dirty="0" smtClean="0"/>
              <a:t>How are you going to input data into SPSS?</a:t>
            </a:r>
          </a:p>
          <a:p>
            <a:pPr lvl="1">
              <a:lnSpc>
                <a:spcPct val="90000"/>
              </a:lnSpc>
            </a:pPr>
            <a:endParaRPr lang="en-GB" sz="3200" dirty="0"/>
          </a:p>
          <a:p>
            <a:pPr lvl="1">
              <a:lnSpc>
                <a:spcPct val="90000"/>
              </a:lnSpc>
            </a:pPr>
            <a:r>
              <a:rPr lang="en-GB" sz="3200" dirty="0"/>
              <a:t>Basic descriptive statistics: means, ranges, </a:t>
            </a:r>
            <a:r>
              <a:rPr lang="en-GB" sz="3200" dirty="0" smtClean="0"/>
              <a:t>percentages</a:t>
            </a:r>
          </a:p>
          <a:p>
            <a:pPr lvl="1">
              <a:lnSpc>
                <a:spcPct val="90000"/>
              </a:lnSpc>
            </a:pPr>
            <a:endParaRPr lang="en-GB" sz="3200" dirty="0"/>
          </a:p>
          <a:p>
            <a:pPr lvl="1">
              <a:lnSpc>
                <a:spcPct val="90000"/>
              </a:lnSpc>
            </a:pPr>
            <a:r>
              <a:rPr lang="en-GB" sz="3200" dirty="0"/>
              <a:t>Inferential statistics: compare responses across groups/over </a:t>
            </a:r>
            <a:r>
              <a:rPr lang="en-GB" sz="3200" dirty="0" smtClean="0"/>
              <a:t>time</a:t>
            </a:r>
          </a:p>
          <a:p>
            <a:pPr lvl="1">
              <a:lnSpc>
                <a:spcPct val="90000"/>
              </a:lnSpc>
            </a:pPr>
            <a:endParaRPr lang="en-GB" sz="1400" b="1" dirty="0"/>
          </a:p>
          <a:p>
            <a:pPr lvl="1"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 lvl="1">
              <a:lnSpc>
                <a:spcPct val="90000"/>
              </a:lnSpc>
            </a:pPr>
            <a:endParaRPr lang="en-GB" sz="1600" dirty="0"/>
          </a:p>
          <a:p>
            <a:pPr lvl="1"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900743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sz="6600" b="1" dirty="0"/>
              <a:t>Analysis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196752"/>
            <a:ext cx="8856984" cy="5472608"/>
          </a:xfrm>
        </p:spPr>
        <p:txBody>
          <a:bodyPr>
            <a:normAutofit fontScale="92500"/>
          </a:bodyPr>
          <a:lstStyle/>
          <a:p>
            <a:pPr lvl="1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800" dirty="0" smtClean="0"/>
              <a:t>Qualitative Analysis</a:t>
            </a:r>
          </a:p>
          <a:p>
            <a:pPr lvl="1">
              <a:lnSpc>
                <a:spcPct val="90000"/>
              </a:lnSpc>
            </a:pP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smtClean="0"/>
              <a:t>The way you have worded your questions will influence the type of data you get back </a:t>
            </a:r>
          </a:p>
          <a:p>
            <a:pPr lvl="1">
              <a:lnSpc>
                <a:spcPct val="90000"/>
              </a:lnSpc>
            </a:pPr>
            <a:endParaRPr lang="en-GB" dirty="0" smtClean="0"/>
          </a:p>
          <a:p>
            <a:pPr lvl="1">
              <a:lnSpc>
                <a:spcPct val="90000"/>
              </a:lnSpc>
            </a:pPr>
            <a:r>
              <a:rPr lang="en-GB" dirty="0" smtClean="0"/>
              <a:t>Follow the correct analysis for your approach</a:t>
            </a:r>
          </a:p>
          <a:p>
            <a:pPr lvl="1">
              <a:lnSpc>
                <a:spcPct val="90000"/>
              </a:lnSpc>
            </a:pPr>
            <a:endParaRPr lang="en-GB" dirty="0" smtClean="0"/>
          </a:p>
          <a:p>
            <a:pPr lvl="1">
              <a:lnSpc>
                <a:spcPct val="90000"/>
              </a:lnSpc>
            </a:pPr>
            <a:r>
              <a:rPr lang="en-GB" dirty="0" smtClean="0"/>
              <a:t>Look beyond the basics for a more nuanced “interpretation” – the essence or theme</a:t>
            </a:r>
          </a:p>
          <a:p>
            <a:pPr lvl="1">
              <a:lnSpc>
                <a:spcPct val="90000"/>
              </a:lnSpc>
            </a:pPr>
            <a:endParaRPr lang="en-GB" dirty="0" smtClean="0"/>
          </a:p>
          <a:p>
            <a:pPr lvl="1">
              <a:lnSpc>
                <a:spcPct val="90000"/>
              </a:lnSpc>
            </a:pPr>
            <a:r>
              <a:rPr lang="en-GB" dirty="0" smtClean="0"/>
              <a:t>Good balance of narrative interpretation (your “findings”) and your supporting quotes (your “data”).</a:t>
            </a:r>
            <a:endParaRPr lang="en-GB" dirty="0"/>
          </a:p>
          <a:p>
            <a:pPr lvl="1">
              <a:lnSpc>
                <a:spcPct val="90000"/>
              </a:lnSpc>
            </a:pPr>
            <a:endParaRPr lang="en-GB" sz="1400" b="1" dirty="0"/>
          </a:p>
          <a:p>
            <a:pPr lvl="1"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 lvl="1">
              <a:lnSpc>
                <a:spcPct val="90000"/>
              </a:lnSpc>
            </a:pPr>
            <a:endParaRPr lang="en-GB" sz="1600" dirty="0"/>
          </a:p>
          <a:p>
            <a:pPr lvl="1"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417356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648072"/>
          </a:xfrm>
        </p:spPr>
        <p:txBody>
          <a:bodyPr/>
          <a:lstStyle/>
          <a:p>
            <a:r>
              <a:rPr lang="en-GB" sz="6000" dirty="0"/>
              <a:t>READ!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1042392"/>
            <a:ext cx="9001000" cy="6275040"/>
          </a:xfrm>
        </p:spPr>
        <p:txBody>
          <a:bodyPr/>
          <a:lstStyle/>
          <a:p>
            <a:r>
              <a:rPr lang="en-GB" sz="2400" dirty="0"/>
              <a:t>Research methods </a:t>
            </a:r>
            <a:r>
              <a:rPr lang="en-GB" sz="2400" dirty="0" smtClean="0"/>
              <a:t>and statistics textbooks</a:t>
            </a:r>
            <a:endParaRPr lang="en-GB" sz="2400" dirty="0"/>
          </a:p>
          <a:p>
            <a:r>
              <a:rPr lang="en-GB" sz="2400" dirty="0" smtClean="0"/>
              <a:t>Extensive </a:t>
            </a:r>
            <a:r>
              <a:rPr lang="en-GB" sz="2400" dirty="0"/>
              <a:t>use of academic journals!</a:t>
            </a:r>
          </a:p>
          <a:p>
            <a:r>
              <a:rPr lang="en-GB" sz="2400" dirty="0" smtClean="0"/>
              <a:t>Appropriate </a:t>
            </a:r>
            <a:r>
              <a:rPr lang="en-GB" sz="2400" dirty="0"/>
              <a:t>sources for key theories</a:t>
            </a:r>
          </a:p>
          <a:p>
            <a:r>
              <a:rPr lang="en-GB" sz="2400" dirty="0" smtClean="0"/>
              <a:t>No </a:t>
            </a:r>
            <a:r>
              <a:rPr lang="en-GB" sz="2400" dirty="0"/>
              <a:t>Gross, Wikipedia or Cosmopolitan</a:t>
            </a:r>
            <a:r>
              <a:rPr lang="en-GB" sz="2400" dirty="0" smtClean="0"/>
              <a:t>!!</a:t>
            </a:r>
          </a:p>
          <a:p>
            <a:endParaRPr lang="en-GB" sz="2400" dirty="0"/>
          </a:p>
          <a:p>
            <a:pPr>
              <a:buFontTx/>
              <a:buNone/>
            </a:pPr>
            <a:r>
              <a:rPr lang="en-US" altLang="en-US" sz="2400" dirty="0" smtClean="0"/>
              <a:t>Key statistics and research methods Book</a:t>
            </a:r>
            <a:r>
              <a:rPr lang="en-US" altLang="en-US" sz="2400" dirty="0"/>
              <a:t>: </a:t>
            </a:r>
          </a:p>
          <a:p>
            <a:r>
              <a:rPr lang="en-US" altLang="en-US" sz="2400" dirty="0"/>
              <a:t>Brace, N., Kemp, R., &amp; </a:t>
            </a:r>
            <a:r>
              <a:rPr lang="en-US" altLang="en-US" sz="2400" dirty="0" err="1"/>
              <a:t>Snelgar</a:t>
            </a:r>
            <a:r>
              <a:rPr lang="en-US" altLang="en-US" sz="2400" dirty="0"/>
              <a:t>, R. (2012) </a:t>
            </a:r>
            <a:r>
              <a:rPr lang="en-US" altLang="en-US" sz="2400" i="1" dirty="0"/>
              <a:t>SPSS for Psychologists</a:t>
            </a:r>
            <a:r>
              <a:rPr lang="en-US" altLang="en-US" sz="2400" dirty="0"/>
              <a:t> (Fifth Ed).  Hants: Palgrave Macmillan.</a:t>
            </a:r>
            <a:endParaRPr lang="en-GB" altLang="en-US" sz="2400" dirty="0"/>
          </a:p>
          <a:p>
            <a:r>
              <a:rPr lang="en-US" altLang="en-US" sz="2400" dirty="0" err="1" smtClean="0"/>
              <a:t>Pallant</a:t>
            </a:r>
            <a:r>
              <a:rPr lang="en-US" altLang="en-US" sz="2400" dirty="0"/>
              <a:t>, J. (2007). </a:t>
            </a:r>
            <a:r>
              <a:rPr lang="en-US" altLang="en-US" sz="2400" i="1" dirty="0"/>
              <a:t>SPSS survival manual </a:t>
            </a:r>
            <a:r>
              <a:rPr lang="en-US" altLang="en-US" sz="2400" dirty="0"/>
              <a:t>(3</a:t>
            </a:r>
            <a:r>
              <a:rPr lang="en-US" altLang="en-US" sz="2400" baseline="30000" dirty="0"/>
              <a:t>rd</a:t>
            </a:r>
            <a:r>
              <a:rPr lang="en-US" altLang="en-US" sz="2400" dirty="0"/>
              <a:t> Ed.). Buckingham: Open University Press</a:t>
            </a:r>
            <a:r>
              <a:rPr lang="en-US" altLang="en-US" sz="2400" dirty="0" smtClean="0"/>
              <a:t>.</a:t>
            </a:r>
          </a:p>
          <a:p>
            <a:r>
              <a:rPr lang="en-US" altLang="en-US" sz="2400" dirty="0" err="1" smtClean="0"/>
              <a:t>Coolican</a:t>
            </a:r>
            <a:r>
              <a:rPr lang="en-US" altLang="en-US" sz="2400" dirty="0"/>
              <a:t>, H. (2009). </a:t>
            </a:r>
            <a:r>
              <a:rPr lang="en-US" altLang="en-US" sz="2400" i="1" dirty="0"/>
              <a:t>Research methods and statistics in psychology</a:t>
            </a:r>
            <a:r>
              <a:rPr lang="en-US" altLang="en-US" sz="2400" dirty="0"/>
              <a:t> (5</a:t>
            </a:r>
            <a:r>
              <a:rPr lang="en-US" altLang="en-US" sz="2400" baseline="30000" dirty="0"/>
              <a:t>th</a:t>
            </a:r>
            <a:r>
              <a:rPr lang="en-US" altLang="en-US" sz="2400" dirty="0"/>
              <a:t> ed.). London: Hodder &amp; Stoughton.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727509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613</TotalTime>
  <Words>1317</Words>
  <Application>Microsoft Office PowerPoint</Application>
  <PresentationFormat>On-screen Show (4:3)</PresentationFormat>
  <Paragraphs>422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ＭＳ Ｐゴシック</vt:lpstr>
      <vt:lpstr>ＭＳ Ｐゴシック</vt:lpstr>
      <vt:lpstr>Arial</vt:lpstr>
      <vt:lpstr>Calibri</vt:lpstr>
      <vt:lpstr>Corbel</vt:lpstr>
      <vt:lpstr>Times New Roman</vt:lpstr>
      <vt:lpstr>Blank Presentation</vt:lpstr>
      <vt:lpstr>Dissertation Lecture  Dissertation Progress   Data Choices:  Procedure and Analysis   </vt:lpstr>
      <vt:lpstr>Recap: Planning research…..</vt:lpstr>
      <vt:lpstr>Time Management! Stress Management!</vt:lpstr>
      <vt:lpstr>PowerPoint Presentation</vt:lpstr>
      <vt:lpstr>Reminder: Helping yourself get there: Moodle</vt:lpstr>
      <vt:lpstr>Timescales</vt:lpstr>
      <vt:lpstr>Collecting data (some top-tips)</vt:lpstr>
      <vt:lpstr>Collecting data (some top-tips)</vt:lpstr>
      <vt:lpstr>Whilst waiting for your data collection...</vt:lpstr>
      <vt:lpstr>Reminder: Common Mistakes - Methods</vt:lpstr>
      <vt:lpstr>Why you need to understand data </vt:lpstr>
      <vt:lpstr>Why you need to understand data </vt:lpstr>
      <vt:lpstr>PowerPoint Presentation</vt:lpstr>
      <vt:lpstr>Some key points.....</vt:lpstr>
      <vt:lpstr>Some key points.....</vt:lpstr>
      <vt:lpstr>PowerPoint Presentation</vt:lpstr>
      <vt:lpstr>Some key points.....</vt:lpstr>
      <vt:lpstr>Some key points.....</vt:lpstr>
      <vt:lpstr>Some key points.....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Measures (recap) </vt:lpstr>
      <vt:lpstr> Psychometric Standards  </vt:lpstr>
      <vt:lpstr>PowerPoint Presentation</vt:lpstr>
      <vt:lpstr>PowerPoint Presentation</vt:lpstr>
      <vt:lpstr>Analysis </vt:lpstr>
      <vt:lpstr>Analysis </vt:lpstr>
      <vt:lpstr>Analysis </vt:lpstr>
      <vt:lpstr>READ!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  Lecture 1: Introduction and Overview   Dr. Kate Williams</dc:title>
  <dc:creator>Kate Williams</dc:creator>
  <cp:lastModifiedBy>Kate Williams</cp:lastModifiedBy>
  <cp:revision>78</cp:revision>
  <cp:lastPrinted>2015-10-01T10:52:11Z</cp:lastPrinted>
  <dcterms:created xsi:type="dcterms:W3CDTF">2015-09-24T08:55:23Z</dcterms:created>
  <dcterms:modified xsi:type="dcterms:W3CDTF">2019-12-02T17:19:58Z</dcterms:modified>
</cp:coreProperties>
</file>