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5" r:id="rId3"/>
    <p:sldId id="266" r:id="rId4"/>
    <p:sldId id="264" r:id="rId5"/>
    <p:sldId id="268" r:id="rId6"/>
    <p:sldId id="267" r:id="rId7"/>
    <p:sldId id="271" r:id="rId8"/>
    <p:sldId id="263" r:id="rId9"/>
    <p:sldId id="272" r:id="rId10"/>
    <p:sldId id="269" r:id="rId11"/>
    <p:sldId id="274" r:id="rId12"/>
    <p:sldId id="261" r:id="rId13"/>
    <p:sldId id="2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2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r>
              <a:rPr lang="en-GB" dirty="0"/>
              <a:t>Scrap reporting from HM0340 production runs</a:t>
            </a:r>
          </a:p>
        </c:rich>
      </c:tx>
      <c:overlay val="0"/>
      <c:spPr>
        <a:noFill/>
        <a:ln>
          <a:noFill/>
        </a:ln>
        <a:effectLst/>
      </c:spPr>
      <c:txPr>
        <a:bodyPr rot="0" spcFirstLastPara="1" vertOverflow="ellipsis" vert="horz" wrap="square" anchor="ctr" anchorCtr="1"/>
        <a:lstStyle/>
        <a:p>
          <a:pPr>
            <a:defRPr sz="2200" b="1" i="0" u="none" strike="noStrike" kern="1200" cap="all" spc="150" baseline="0">
              <a:solidFill>
                <a:schemeClr val="tx1">
                  <a:lumMod val="50000"/>
                  <a:lumOff val="50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Parts Made (In thousands)</c:v>
                </c:pt>
              </c:strCache>
            </c:strRef>
          </c:tx>
          <c:spPr>
            <a:pattFill prst="narHorz">
              <a:fgClr>
                <a:schemeClr val="accent1"/>
              </a:fgClr>
              <a:bgClr>
                <a:schemeClr val="accent1">
                  <a:lumMod val="20000"/>
                  <a:lumOff val="80000"/>
                </a:schemeClr>
              </a:bgClr>
            </a:pattFill>
            <a:ln>
              <a:noFill/>
            </a:ln>
            <a:effectLst>
              <a:innerShdw blurRad="114300">
                <a:schemeClr val="accent1"/>
              </a:innerShdw>
            </a:effectLst>
          </c:spPr>
          <c:invertIfNegative val="0"/>
          <c:cat>
            <c:strRef>
              <c:f>Sheet1!$A$2:$A$5</c:f>
              <c:strCache>
                <c:ptCount val="4"/>
                <c:pt idx="0">
                  <c:v>PROD082146</c:v>
                </c:pt>
                <c:pt idx="1">
                  <c:v>PROD081783</c:v>
                </c:pt>
                <c:pt idx="2">
                  <c:v>PROD081976</c:v>
                </c:pt>
                <c:pt idx="3">
                  <c:v>PROD078659</c:v>
                </c:pt>
              </c:strCache>
            </c:strRef>
          </c:cat>
          <c:val>
            <c:numRef>
              <c:f>Sheet1!$B$2:$B$5</c:f>
              <c:numCache>
                <c:formatCode>General</c:formatCode>
                <c:ptCount val="4"/>
                <c:pt idx="0">
                  <c:v>45.082999999999998</c:v>
                </c:pt>
                <c:pt idx="1">
                  <c:v>16.824000000000002</c:v>
                </c:pt>
                <c:pt idx="2">
                  <c:v>9.3379999999999992</c:v>
                </c:pt>
                <c:pt idx="3">
                  <c:v>33.792000000000002</c:v>
                </c:pt>
              </c:numCache>
            </c:numRef>
          </c:val>
          <c:extLst>
            <c:ext xmlns:c16="http://schemas.microsoft.com/office/drawing/2014/chart" uri="{C3380CC4-5D6E-409C-BE32-E72D297353CC}">
              <c16:uniqueId val="{00000000-7A97-4602-BED3-5C9F1966F061}"/>
            </c:ext>
          </c:extLst>
        </c:ser>
        <c:ser>
          <c:idx val="1"/>
          <c:order val="1"/>
          <c:tx>
            <c:strRef>
              <c:f>Sheet1!$C$1</c:f>
              <c:strCache>
                <c:ptCount val="1"/>
                <c:pt idx="0">
                  <c:v>Missing Parts (in thousands)</c:v>
                </c:pt>
              </c:strCache>
            </c:strRef>
          </c:tx>
          <c:spPr>
            <a:pattFill prst="narHorz">
              <a:fgClr>
                <a:schemeClr val="accent2"/>
              </a:fgClr>
              <a:bgClr>
                <a:schemeClr val="accent2">
                  <a:lumMod val="20000"/>
                  <a:lumOff val="80000"/>
                </a:schemeClr>
              </a:bgClr>
            </a:pattFill>
            <a:ln>
              <a:noFill/>
            </a:ln>
            <a:effectLst>
              <a:innerShdw blurRad="114300">
                <a:schemeClr val="accent2"/>
              </a:innerShdw>
            </a:effectLst>
          </c:spPr>
          <c:invertIfNegative val="0"/>
          <c:cat>
            <c:strRef>
              <c:f>Sheet1!$A$2:$A$5</c:f>
              <c:strCache>
                <c:ptCount val="4"/>
                <c:pt idx="0">
                  <c:v>PROD082146</c:v>
                </c:pt>
                <c:pt idx="1">
                  <c:v>PROD081783</c:v>
                </c:pt>
                <c:pt idx="2">
                  <c:v>PROD081976</c:v>
                </c:pt>
                <c:pt idx="3">
                  <c:v>PROD078659</c:v>
                </c:pt>
              </c:strCache>
            </c:strRef>
          </c:cat>
          <c:val>
            <c:numRef>
              <c:f>Sheet1!$C$2:$C$5</c:f>
              <c:numCache>
                <c:formatCode>General</c:formatCode>
                <c:ptCount val="4"/>
                <c:pt idx="0">
                  <c:v>6.2750000000000004</c:v>
                </c:pt>
                <c:pt idx="1">
                  <c:v>2.3039999999999998</c:v>
                </c:pt>
                <c:pt idx="2">
                  <c:v>2.7330000000000001</c:v>
                </c:pt>
                <c:pt idx="3">
                  <c:v>2.069</c:v>
                </c:pt>
              </c:numCache>
            </c:numRef>
          </c:val>
          <c:extLst>
            <c:ext xmlns:c16="http://schemas.microsoft.com/office/drawing/2014/chart" uri="{C3380CC4-5D6E-409C-BE32-E72D297353CC}">
              <c16:uniqueId val="{00000001-7A97-4602-BED3-5C9F1966F061}"/>
            </c:ext>
          </c:extLst>
        </c:ser>
        <c:ser>
          <c:idx val="2"/>
          <c:order val="2"/>
          <c:tx>
            <c:strRef>
              <c:f>Sheet1!$D$1</c:f>
              <c:strCache>
                <c:ptCount val="1"/>
                <c:pt idx="0">
                  <c:v>Scrap input</c:v>
                </c:pt>
              </c:strCache>
            </c:strRef>
          </c:tx>
          <c:spPr>
            <a:pattFill prst="narHorz">
              <a:fgClr>
                <a:schemeClr val="accent3"/>
              </a:fgClr>
              <a:bgClr>
                <a:schemeClr val="accent3">
                  <a:lumMod val="20000"/>
                  <a:lumOff val="80000"/>
                </a:schemeClr>
              </a:bgClr>
            </a:pattFill>
            <a:ln>
              <a:noFill/>
            </a:ln>
            <a:effectLst>
              <a:innerShdw blurRad="114300">
                <a:schemeClr val="accent3"/>
              </a:innerShdw>
            </a:effectLst>
          </c:spPr>
          <c:invertIfNegative val="0"/>
          <c:cat>
            <c:strRef>
              <c:f>Sheet1!$A$2:$A$5</c:f>
              <c:strCache>
                <c:ptCount val="4"/>
                <c:pt idx="0">
                  <c:v>PROD082146</c:v>
                </c:pt>
                <c:pt idx="1">
                  <c:v>PROD081783</c:v>
                </c:pt>
                <c:pt idx="2">
                  <c:v>PROD081976</c:v>
                </c:pt>
                <c:pt idx="3">
                  <c:v>PROD078659</c:v>
                </c:pt>
              </c:strCache>
            </c:strRef>
          </c:cat>
          <c:val>
            <c:numRef>
              <c:f>Sheet1!$D$2:$D$5</c:f>
              <c:numCache>
                <c:formatCode>General</c:formatCode>
                <c:ptCount val="4"/>
                <c:pt idx="0">
                  <c:v>1.05</c:v>
                </c:pt>
                <c:pt idx="1">
                  <c:v>0.70199999999999996</c:v>
                </c:pt>
                <c:pt idx="2">
                  <c:v>0.26</c:v>
                </c:pt>
                <c:pt idx="3">
                  <c:v>0.18</c:v>
                </c:pt>
              </c:numCache>
            </c:numRef>
          </c:val>
          <c:extLst>
            <c:ext xmlns:c16="http://schemas.microsoft.com/office/drawing/2014/chart" uri="{C3380CC4-5D6E-409C-BE32-E72D297353CC}">
              <c16:uniqueId val="{00000004-7A97-4602-BED3-5C9F1966F061}"/>
            </c:ext>
          </c:extLst>
        </c:ser>
        <c:dLbls>
          <c:showLegendKey val="0"/>
          <c:showVal val="0"/>
          <c:showCatName val="0"/>
          <c:showSerName val="0"/>
          <c:showPercent val="0"/>
          <c:showBubbleSize val="0"/>
        </c:dLbls>
        <c:gapWidth val="164"/>
        <c:overlap val="-22"/>
        <c:axId val="566228016"/>
        <c:axId val="566224736"/>
      </c:barChart>
      <c:catAx>
        <c:axId val="566228016"/>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5400000" spcFirstLastPara="1" vertOverflow="ellipsis"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66224736"/>
        <c:crosses val="autoZero"/>
        <c:auto val="1"/>
        <c:lblAlgn val="ctr"/>
        <c:lblOffset val="100"/>
        <c:noMultiLvlLbl val="0"/>
      </c:catAx>
      <c:valAx>
        <c:axId val="566224736"/>
        <c:scaling>
          <c:orientation val="minMax"/>
        </c:scaling>
        <c:delete val="0"/>
        <c:axPos val="l"/>
        <c:numFmt formatCode="#,##0.00" sourceLinked="0"/>
        <c:majorTickMark val="none"/>
        <c:minorTickMark val="none"/>
        <c:tickLblPos val="low"/>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66228016"/>
        <c:crossesAt val="1"/>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1197"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22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86ABA6-AB08-4107-9CFC-BDA5E77C20A2}" type="datetimeFigureOut">
              <a:rPr lang="en-US" smtClean="0"/>
              <a:t>1/18/2021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D875EC-75C3-400F-B403-BFC4AE88587E}" type="slidenum">
              <a:rPr lang="en-US" smtClean="0"/>
              <a:t>‹#›</a:t>
            </a:fld>
            <a:endParaRPr lang="en-US" dirty="0"/>
          </a:p>
        </p:txBody>
      </p:sp>
    </p:spTree>
    <p:extLst>
      <p:ext uri="{BB962C8B-B14F-4D97-AF65-F5344CB8AC3E}">
        <p14:creationId xmlns:p14="http://schemas.microsoft.com/office/powerpoint/2010/main" val="3800830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5D875EC-75C3-400F-B403-BFC4AE88587E}" type="slidenum">
              <a:rPr lang="en-US" smtClean="0"/>
              <a:t>1</a:t>
            </a:fld>
            <a:endParaRPr lang="en-US" dirty="0"/>
          </a:p>
        </p:txBody>
      </p:sp>
    </p:spTree>
    <p:extLst>
      <p:ext uri="{BB962C8B-B14F-4D97-AF65-F5344CB8AC3E}">
        <p14:creationId xmlns:p14="http://schemas.microsoft.com/office/powerpoint/2010/main" val="1670689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17A04-D209-4A9E-AB5D-23120F93EE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38AFA2-9D24-4920-84FC-120384F3D9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8E382A-C1B3-4109-9C61-43747F2DB3AB}"/>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5" name="Footer Placeholder 4">
            <a:extLst>
              <a:ext uri="{FF2B5EF4-FFF2-40B4-BE49-F238E27FC236}">
                <a16:creationId xmlns:a16="http://schemas.microsoft.com/office/drawing/2014/main" id="{ACC16124-A9A7-4576-B8DA-AB52B156D7D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2406A6-8007-4A7D-8FB4-562A9E50E12E}"/>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938768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2672E-901A-4FA4-9EFC-4228D1A230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74FD809-D3EC-465B-94A6-462BF2C77E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22747F-EC8B-4BD3-896E-296052AEDDDB}"/>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5" name="Footer Placeholder 4">
            <a:extLst>
              <a:ext uri="{FF2B5EF4-FFF2-40B4-BE49-F238E27FC236}">
                <a16:creationId xmlns:a16="http://schemas.microsoft.com/office/drawing/2014/main" id="{3E906CEF-2E82-482D-9689-155C737687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212B2A-F901-4E48-A58E-7B09C0241EEC}"/>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810793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4E4C-43FF-4011-A2B8-6E3DB7DF7C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29777FB-AC46-4261-8D8D-013849B1C3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C903DF-9ED6-4C90-9F90-5B04D2401613}"/>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5" name="Footer Placeholder 4">
            <a:extLst>
              <a:ext uri="{FF2B5EF4-FFF2-40B4-BE49-F238E27FC236}">
                <a16:creationId xmlns:a16="http://schemas.microsoft.com/office/drawing/2014/main" id="{2DE23BAD-BC8E-40C1-9189-6369244F3F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3B6B47B-069F-4A41-BE3C-F3D0CE436D41}"/>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601486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A9CAA-7708-4D0D-86DB-ADF66B2E9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D16B98F-8AF2-4CF7-BAE2-387CD23B4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24ED86-6C48-479F-AF52-6B774ED06A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545613-C07A-4201-A036-2B4901B2CD98}"/>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6" name="Footer Placeholder 5">
            <a:extLst>
              <a:ext uri="{FF2B5EF4-FFF2-40B4-BE49-F238E27FC236}">
                <a16:creationId xmlns:a16="http://schemas.microsoft.com/office/drawing/2014/main" id="{EEE1BA73-49C9-40E7-AA2C-FD3866C1FC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814EDA0-2CB4-495E-B062-C9E5472B96E9}"/>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365259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C00D7-238A-4A3F-8D99-0F9C38B5572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ACAA1DA-836E-40E9-BCDE-ADDD3AB2F2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E5C592-7787-4ADF-B4F6-471FAFD51F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60DAA3-B044-4388-BD55-1A364AD0E9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A73F5E-9A7C-4030-9496-A18396EBA3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480BF8E-1886-4CAE-88A6-CF6F157F4155}"/>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8" name="Footer Placeholder 7">
            <a:extLst>
              <a:ext uri="{FF2B5EF4-FFF2-40B4-BE49-F238E27FC236}">
                <a16:creationId xmlns:a16="http://schemas.microsoft.com/office/drawing/2014/main" id="{23B482A9-E0CA-4653-84BA-A2EBF10B0A7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5EF403D-CBC8-4865-B76C-E6F8A7621839}"/>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247059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B058-CDF2-45F4-BACB-65AF71327D7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752D108-5277-4C57-97BE-BB152F16F21B}"/>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4" name="Footer Placeholder 3">
            <a:extLst>
              <a:ext uri="{FF2B5EF4-FFF2-40B4-BE49-F238E27FC236}">
                <a16:creationId xmlns:a16="http://schemas.microsoft.com/office/drawing/2014/main" id="{B7579AB9-7C2E-4D2D-B8DF-806B4374785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44B3AD7-73E4-49B4-99C2-66331168CE92}"/>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089046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92F976-9E07-44EE-900A-FE88E28E927C}"/>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3" name="Footer Placeholder 2">
            <a:extLst>
              <a:ext uri="{FF2B5EF4-FFF2-40B4-BE49-F238E27FC236}">
                <a16:creationId xmlns:a16="http://schemas.microsoft.com/office/drawing/2014/main" id="{CBE26934-F160-43E4-A41F-15DF2992799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94639E6-20BA-4276-9DF6-184C7B7B9C67}"/>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66377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49406-468F-4CBA-8B37-53D724DAA2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497AC78-8C09-4F97-870A-77DC39A7A9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5505865-BAAC-4FC2-92AF-E81624AD15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20CE4B-0E45-4EAF-BB07-B653503E4630}"/>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6" name="Footer Placeholder 5">
            <a:extLst>
              <a:ext uri="{FF2B5EF4-FFF2-40B4-BE49-F238E27FC236}">
                <a16:creationId xmlns:a16="http://schemas.microsoft.com/office/drawing/2014/main" id="{CCFBFC3A-B8E7-4548-B7D3-1E69EB35587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2954EF-C50F-42A9-9090-0F044EB2C74B}"/>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432287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3008-A5B5-4CC0-A931-CD764656A8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D72603-53DE-4896-BCC9-4D1FE8F9F9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74968245-5CA7-4DEE-8121-6B98887EA5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DACCD3-546C-4A1A-9C1F-8AD096143963}"/>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6" name="Footer Placeholder 5">
            <a:extLst>
              <a:ext uri="{FF2B5EF4-FFF2-40B4-BE49-F238E27FC236}">
                <a16:creationId xmlns:a16="http://schemas.microsoft.com/office/drawing/2014/main" id="{8E4B2AE2-14C2-4D05-82C8-31F980C91E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D4ADFBF-13AE-4194-A505-01DA10466621}"/>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1700014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B9624-2AA2-4AEC-AA8A-21E67EA3EB5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72280DD-A729-4C90-AED2-64B8C24A72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9F4921-1A9C-45EC-945A-DE90426FFFEC}"/>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5" name="Footer Placeholder 4">
            <a:extLst>
              <a:ext uri="{FF2B5EF4-FFF2-40B4-BE49-F238E27FC236}">
                <a16:creationId xmlns:a16="http://schemas.microsoft.com/office/drawing/2014/main" id="{7869CF9B-B458-4EC4-BFD6-E7661DA1352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F0A83AD-B747-497E-AC0A-CADEFF6E1D41}"/>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53823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EEF67F-C71F-4710-850D-E67CD45E70B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9A4B0F5-41D0-4B74-A141-B80788AD2F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E2A2D5-10F4-4F92-BB02-BB9FBBB4A993}"/>
              </a:ext>
            </a:extLst>
          </p:cNvPr>
          <p:cNvSpPr>
            <a:spLocks noGrp="1"/>
          </p:cNvSpPr>
          <p:nvPr>
            <p:ph type="dt" sz="half" idx="10"/>
          </p:nvPr>
        </p:nvSpPr>
        <p:spPr/>
        <p:txBody>
          <a:bodyPr/>
          <a:lstStyle/>
          <a:p>
            <a:fld id="{3682CB8B-4DDE-4EE4-8976-22D2FCD6FD7D}" type="datetimeFigureOut">
              <a:rPr lang="en-US" smtClean="0"/>
              <a:t>1/18/2021</a:t>
            </a:fld>
            <a:endParaRPr lang="en-US" dirty="0"/>
          </a:p>
        </p:txBody>
      </p:sp>
      <p:sp>
        <p:nvSpPr>
          <p:cNvPr id="5" name="Footer Placeholder 4">
            <a:extLst>
              <a:ext uri="{FF2B5EF4-FFF2-40B4-BE49-F238E27FC236}">
                <a16:creationId xmlns:a16="http://schemas.microsoft.com/office/drawing/2014/main" id="{97CDAB47-A762-43DD-8E4E-A78AF26621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18799E6-E75F-4AF7-B852-2372A30749A1}"/>
              </a:ext>
            </a:extLst>
          </p:cNvPr>
          <p:cNvSpPr>
            <a:spLocks noGrp="1"/>
          </p:cNvSpPr>
          <p:nvPr>
            <p:ph type="sldNum" sz="quarter" idx="12"/>
          </p:nvPr>
        </p:nvSpPr>
        <p:spPr/>
        <p:txBody>
          <a:bodyPr/>
          <a:lstStyle/>
          <a:p>
            <a:fld id="{433C96BA-AE1D-42F6-903C-80042CDF987F}" type="slidenum">
              <a:rPr lang="en-US" smtClean="0"/>
              <a:t>‹#›</a:t>
            </a:fld>
            <a:endParaRPr lang="en-US" dirty="0"/>
          </a:p>
        </p:txBody>
      </p:sp>
    </p:spTree>
    <p:extLst>
      <p:ext uri="{BB962C8B-B14F-4D97-AF65-F5344CB8AC3E}">
        <p14:creationId xmlns:p14="http://schemas.microsoft.com/office/powerpoint/2010/main" val="2450341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7D4A37-38BE-45FA-B4CE-0F4D3B20F6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D2BB5E3-35BB-449D-AB49-9F39894106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8611F0-FEF6-4822-B09F-9A1D19BD4E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82CB8B-4DDE-4EE4-8976-22D2FCD6FD7D}" type="datetimeFigureOut">
              <a:rPr lang="en-US" smtClean="0"/>
              <a:t>1/18/2021</a:t>
            </a:fld>
            <a:endParaRPr lang="en-US" dirty="0"/>
          </a:p>
        </p:txBody>
      </p:sp>
      <p:sp>
        <p:nvSpPr>
          <p:cNvPr id="5" name="Footer Placeholder 4">
            <a:extLst>
              <a:ext uri="{FF2B5EF4-FFF2-40B4-BE49-F238E27FC236}">
                <a16:creationId xmlns:a16="http://schemas.microsoft.com/office/drawing/2014/main" id="{42914542-C544-4100-8ED9-4A218ADA24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919244B-B39B-42AC-89E1-C7993D4370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3C96BA-AE1D-42F6-903C-80042CDF987F}" type="slidenum">
              <a:rPr lang="en-US" smtClean="0"/>
              <a:t>‹#›</a:t>
            </a:fld>
            <a:endParaRPr lang="en-US" dirty="0"/>
          </a:p>
        </p:txBody>
      </p:sp>
    </p:spTree>
    <p:extLst>
      <p:ext uri="{BB962C8B-B14F-4D97-AF65-F5344CB8AC3E}">
        <p14:creationId xmlns:p14="http://schemas.microsoft.com/office/powerpoint/2010/main" val="228535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2.jpe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8" Type="http://schemas.openxmlformats.org/officeDocument/2006/relationships/hyperlink" Target="https://www.leansixsigmadefinition.com/glossary/statistical-process-control/" TargetMode="External"/><Relationship Id="rId3" Type="http://schemas.openxmlformats.org/officeDocument/2006/relationships/image" Target="../media/image16.jpeg"/><Relationship Id="rId7" Type="http://schemas.openxmlformats.org/officeDocument/2006/relationships/hyperlink" Target="https://www.weahsn.net/toolkits-and-resources/quality-improvement-tools-2/more-quality-improvement-tools/statistical-process-control-spc-charts/" TargetMode="External"/><Relationship Id="rId12" Type="http://schemas.openxmlformats.org/officeDocument/2006/relationships/hyperlink" Target="https://www.firestoneip.com/products/isolators/" TargetMode="Externa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hyperlink" Target="https://www.pinterest.ca/pin/399201954455832354/" TargetMode="External"/><Relationship Id="rId11" Type="http://schemas.openxmlformats.org/officeDocument/2006/relationships/hyperlink" Target="https://www.courtenaysport.co.uk/index.php?route=product/product&amp;product_id=1178" TargetMode="External"/><Relationship Id="rId5" Type="http://schemas.openxmlformats.org/officeDocument/2006/relationships/image" Target="../media/image18.png"/><Relationship Id="rId10" Type="http://schemas.openxmlformats.org/officeDocument/2006/relationships/hyperlink" Target="https://ideascale.com/innovation/continuous-improvement/" TargetMode="External"/><Relationship Id="rId4" Type="http://schemas.openxmlformats.org/officeDocument/2006/relationships/image" Target="../media/image17.jpeg"/><Relationship Id="rId9" Type="http://schemas.openxmlformats.org/officeDocument/2006/relationships/hyperlink" Target="https://www.licor.com/bio/guide/westerns/replica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3" name="Picture 42">
            <a:extLst>
              <a:ext uri="{FF2B5EF4-FFF2-40B4-BE49-F238E27FC236}">
                <a16:creationId xmlns:a16="http://schemas.microsoft.com/office/drawing/2014/main" id="{72427490-2418-46A6-90D7-BA181E77A3E9}"/>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astelsSmooth/>
                    </a14:imgEffect>
                  </a14:imgLayer>
                </a14:imgProps>
              </a:ext>
            </a:extLst>
          </a:blip>
          <a:srcRect r="30481" b="9092"/>
          <a:stretch/>
        </p:blipFill>
        <p:spPr>
          <a:xfrm>
            <a:off x="3523488" y="10"/>
            <a:ext cx="8668512" cy="6857990"/>
          </a:xfrm>
          <a:prstGeom prst="rect">
            <a:avLst/>
          </a:prstGeom>
        </p:spPr>
      </p:pic>
      <p:sp>
        <p:nvSpPr>
          <p:cNvPr id="86" name="Rectangle 8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ADDD59E9-B763-43B6-8A43-F0516E5662E5}"/>
              </a:ext>
            </a:extLst>
          </p:cNvPr>
          <p:cNvSpPr>
            <a:spLocks noGrp="1"/>
          </p:cNvSpPr>
          <p:nvPr>
            <p:ph type="ctrTitle"/>
          </p:nvPr>
        </p:nvSpPr>
        <p:spPr>
          <a:xfrm>
            <a:off x="477981" y="1122363"/>
            <a:ext cx="4023360" cy="3204134"/>
          </a:xfrm>
        </p:spPr>
        <p:txBody>
          <a:bodyPr anchor="b">
            <a:normAutofit/>
          </a:bodyPr>
          <a:lstStyle/>
          <a:p>
            <a:pPr algn="l"/>
            <a:r>
              <a:rPr lang="en-GB" sz="4400" dirty="0">
                <a:latin typeface="Arial" panose="020B0604020202020204" pitchFamily="34" charset="0"/>
                <a:cs typeface="Arial" panose="020B0604020202020204" pitchFamily="34" charset="0"/>
              </a:rPr>
              <a:t>Hi-Mark Automotive Ltd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6 Panel Scrap Reduction   Project</a:t>
            </a:r>
          </a:p>
        </p:txBody>
      </p:sp>
      <p:sp>
        <p:nvSpPr>
          <p:cNvPr id="3" name="Subtitle 2">
            <a:extLst>
              <a:ext uri="{FF2B5EF4-FFF2-40B4-BE49-F238E27FC236}">
                <a16:creationId xmlns:a16="http://schemas.microsoft.com/office/drawing/2014/main" id="{83B8D43F-C29C-4011-A4A2-630C3200CF11}"/>
              </a:ext>
            </a:extLst>
          </p:cNvPr>
          <p:cNvSpPr>
            <a:spLocks noGrp="1"/>
          </p:cNvSpPr>
          <p:nvPr>
            <p:ph type="subTitle" idx="1"/>
          </p:nvPr>
        </p:nvSpPr>
        <p:spPr>
          <a:xfrm>
            <a:off x="477980" y="4872922"/>
            <a:ext cx="4023359" cy="1208141"/>
          </a:xfrm>
        </p:spPr>
        <p:txBody>
          <a:bodyPr>
            <a:normAutofit/>
          </a:bodyPr>
          <a:lstStyle/>
          <a:p>
            <a:pPr algn="l"/>
            <a:endParaRPr lang="en-GB" sz="2000" dirty="0"/>
          </a:p>
          <a:p>
            <a:pPr algn="l"/>
            <a:endParaRPr lang="en-US" sz="2000" dirty="0"/>
          </a:p>
        </p:txBody>
      </p:sp>
      <p:sp>
        <p:nvSpPr>
          <p:cNvPr id="88" name="Rectangle 8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90" name="Rectangle 8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25466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9" name="Group 78">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0"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8"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D8EADB4B-165C-4DC0-B3CC-AA5FBBD8DAE4}"/>
              </a:ext>
            </a:extLst>
          </p:cNvPr>
          <p:cNvSpPr>
            <a:spLocks noGrp="1"/>
          </p:cNvSpPr>
          <p:nvPr>
            <p:ph type="title"/>
          </p:nvPr>
        </p:nvSpPr>
        <p:spPr>
          <a:xfrm>
            <a:off x="888631" y="4760132"/>
            <a:ext cx="3947420" cy="1777829"/>
          </a:xfrm>
        </p:spPr>
        <p:txBody>
          <a:bodyPr vert="horz" lIns="91440" tIns="45720" rIns="91440" bIns="45720" rtlCol="0">
            <a:normAutofit/>
          </a:bodyPr>
          <a:lstStyle/>
          <a:p>
            <a:r>
              <a:rPr lang="en-US" sz="4000" kern="1200" dirty="0">
                <a:latin typeface="+mj-lt"/>
                <a:ea typeface="+mj-ea"/>
                <a:cs typeface="+mj-cs"/>
              </a:rPr>
              <a:t>6 Panel process layout</a:t>
            </a:r>
          </a:p>
        </p:txBody>
      </p:sp>
      <p:sp>
        <p:nvSpPr>
          <p:cNvPr id="100" name="Freeform: Shape 99">
            <a:extLst>
              <a:ext uri="{FF2B5EF4-FFF2-40B4-BE49-F238E27FC236}">
                <a16:creationId xmlns:a16="http://schemas.microsoft.com/office/drawing/2014/main" id="{44C110BA-81E8-4247-853A-5F2B93E92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37825"/>
          </a:xfrm>
          <a:custGeom>
            <a:avLst/>
            <a:gdLst>
              <a:gd name="connsiteX0" fmla="*/ 0 w 12192000"/>
              <a:gd name="connsiteY0" fmla="*/ 0 h 4537825"/>
              <a:gd name="connsiteX1" fmla="*/ 12192000 w 12192000"/>
              <a:gd name="connsiteY1" fmla="*/ 0 h 4537825"/>
              <a:gd name="connsiteX2" fmla="*/ 12192000 w 12192000"/>
              <a:gd name="connsiteY2" fmla="*/ 3020937 h 4537825"/>
              <a:gd name="connsiteX3" fmla="*/ 12192000 w 12192000"/>
              <a:gd name="connsiteY3" fmla="*/ 3213062 h 4537825"/>
              <a:gd name="connsiteX4" fmla="*/ 12192000 w 12192000"/>
              <a:gd name="connsiteY4" fmla="*/ 4188880 h 4537825"/>
              <a:gd name="connsiteX5" fmla="*/ 12113803 w 12192000"/>
              <a:gd name="connsiteY5" fmla="*/ 4197163 h 4537825"/>
              <a:gd name="connsiteX6" fmla="*/ 6753597 w 12192000"/>
              <a:gd name="connsiteY6" fmla="*/ 4520720 h 4537825"/>
              <a:gd name="connsiteX7" fmla="*/ 400746 w 12192000"/>
              <a:gd name="connsiteY7" fmla="*/ 4349377 h 4537825"/>
              <a:gd name="connsiteX8" fmla="*/ 0 w 12192000"/>
              <a:gd name="connsiteY8" fmla="*/ 4312401 h 4537825"/>
              <a:gd name="connsiteX9" fmla="*/ 0 w 12192000"/>
              <a:gd name="connsiteY9" fmla="*/ 3213062 h 4537825"/>
              <a:gd name="connsiteX10" fmla="*/ 0 w 12192000"/>
              <a:gd name="connsiteY10" fmla="*/ 3020937 h 453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4537825">
                <a:moveTo>
                  <a:pt x="0" y="0"/>
                </a:moveTo>
                <a:lnTo>
                  <a:pt x="12192000" y="0"/>
                </a:lnTo>
                <a:lnTo>
                  <a:pt x="12192000" y="3020937"/>
                </a:lnTo>
                <a:lnTo>
                  <a:pt x="12192000" y="3213062"/>
                </a:lnTo>
                <a:lnTo>
                  <a:pt x="12192000" y="4188880"/>
                </a:lnTo>
                <a:lnTo>
                  <a:pt x="12113803" y="4197163"/>
                </a:lnTo>
                <a:cubicBezTo>
                  <a:pt x="10139508" y="4395112"/>
                  <a:pt x="8237152" y="4488115"/>
                  <a:pt x="6753597" y="4520720"/>
                </a:cubicBezTo>
                <a:cubicBezTo>
                  <a:pt x="4940362" y="4560569"/>
                  <a:pt x="2657278" y="4541239"/>
                  <a:pt x="400746" y="4349377"/>
                </a:cubicBezTo>
                <a:lnTo>
                  <a:pt x="0" y="4312401"/>
                </a:lnTo>
                <a:lnTo>
                  <a:pt x="0" y="3213062"/>
                </a:lnTo>
                <a:lnTo>
                  <a:pt x="0" y="3020937"/>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dirty="0"/>
          </a:p>
        </p:txBody>
      </p:sp>
      <p:sp>
        <p:nvSpPr>
          <p:cNvPr id="31" name="Content Placeholder 30">
            <a:extLst>
              <a:ext uri="{FF2B5EF4-FFF2-40B4-BE49-F238E27FC236}">
                <a16:creationId xmlns:a16="http://schemas.microsoft.com/office/drawing/2014/main" id="{8A1B2CB3-0F26-4417-8277-28A5270483AD}"/>
              </a:ext>
            </a:extLst>
          </p:cNvPr>
          <p:cNvSpPr>
            <a:spLocks noGrp="1"/>
          </p:cNvSpPr>
          <p:nvPr>
            <p:ph idx="1"/>
          </p:nvPr>
        </p:nvSpPr>
        <p:spPr>
          <a:xfrm>
            <a:off x="5118447" y="4767660"/>
            <a:ext cx="6281873" cy="1770300"/>
          </a:xfrm>
        </p:spPr>
        <p:txBody>
          <a:bodyPr anchor="ctr">
            <a:normAutofit/>
          </a:bodyPr>
          <a:lstStyle/>
          <a:p>
            <a:r>
              <a:rPr lang="en-US" sz="1800" dirty="0"/>
              <a:t>Using the 6 panel project and applying it to our problems will allow us to capture the key elements and data needed to focus our efforts into the correct channels. It will also allow us through the ‘Replicate’ phase to issue the same application to other lines and areas of the business using the same models for continuous improvement.</a:t>
            </a:r>
          </a:p>
        </p:txBody>
      </p:sp>
      <p:graphicFrame>
        <p:nvGraphicFramePr>
          <p:cNvPr id="29" name="Table 4">
            <a:extLst>
              <a:ext uri="{FF2B5EF4-FFF2-40B4-BE49-F238E27FC236}">
                <a16:creationId xmlns:a16="http://schemas.microsoft.com/office/drawing/2014/main" id="{D5C9D878-2576-468A-9C95-CF475DEA9DA4}"/>
              </a:ext>
            </a:extLst>
          </p:cNvPr>
          <p:cNvGraphicFramePr>
            <a:graphicFrameLocks/>
          </p:cNvGraphicFramePr>
          <p:nvPr>
            <p:extLst>
              <p:ext uri="{D42A27DB-BD31-4B8C-83A1-F6EECF244321}">
                <p14:modId xmlns:p14="http://schemas.microsoft.com/office/powerpoint/2010/main" val="2418986275"/>
              </p:ext>
            </p:extLst>
          </p:nvPr>
        </p:nvGraphicFramePr>
        <p:xfrm>
          <a:off x="643467" y="813813"/>
          <a:ext cx="10914063" cy="3681085"/>
        </p:xfrm>
        <a:graphic>
          <a:graphicData uri="http://schemas.openxmlformats.org/drawingml/2006/table">
            <a:tbl>
              <a:tblPr firstRow="1" bandRow="1">
                <a:tableStyleId>{5C22544A-7EE6-4342-B048-85BDC9FD1C3A}</a:tableStyleId>
              </a:tblPr>
              <a:tblGrid>
                <a:gridCol w="2271090">
                  <a:extLst>
                    <a:ext uri="{9D8B030D-6E8A-4147-A177-3AD203B41FA5}">
                      <a16:colId xmlns:a16="http://schemas.microsoft.com/office/drawing/2014/main" val="4090114964"/>
                    </a:ext>
                  </a:extLst>
                </a:gridCol>
                <a:gridCol w="1924406">
                  <a:extLst>
                    <a:ext uri="{9D8B030D-6E8A-4147-A177-3AD203B41FA5}">
                      <a16:colId xmlns:a16="http://schemas.microsoft.com/office/drawing/2014/main" val="718695158"/>
                    </a:ext>
                  </a:extLst>
                </a:gridCol>
                <a:gridCol w="1737298">
                  <a:extLst>
                    <a:ext uri="{9D8B030D-6E8A-4147-A177-3AD203B41FA5}">
                      <a16:colId xmlns:a16="http://schemas.microsoft.com/office/drawing/2014/main" val="2063062676"/>
                    </a:ext>
                  </a:extLst>
                </a:gridCol>
                <a:gridCol w="1741610">
                  <a:extLst>
                    <a:ext uri="{9D8B030D-6E8A-4147-A177-3AD203B41FA5}">
                      <a16:colId xmlns:a16="http://schemas.microsoft.com/office/drawing/2014/main" val="3982474299"/>
                    </a:ext>
                  </a:extLst>
                </a:gridCol>
                <a:gridCol w="1542465">
                  <a:extLst>
                    <a:ext uri="{9D8B030D-6E8A-4147-A177-3AD203B41FA5}">
                      <a16:colId xmlns:a16="http://schemas.microsoft.com/office/drawing/2014/main" val="3650302056"/>
                    </a:ext>
                  </a:extLst>
                </a:gridCol>
                <a:gridCol w="1697194">
                  <a:extLst>
                    <a:ext uri="{9D8B030D-6E8A-4147-A177-3AD203B41FA5}">
                      <a16:colId xmlns:a16="http://schemas.microsoft.com/office/drawing/2014/main" val="3006033059"/>
                    </a:ext>
                  </a:extLst>
                </a:gridCol>
              </a:tblGrid>
              <a:tr h="2707852">
                <a:tc>
                  <a:txBody>
                    <a:bodyPr/>
                    <a:lstStyle/>
                    <a:p>
                      <a:pPr algn="ctr"/>
                      <a:r>
                        <a:rPr lang="en-GB" sz="1400" b="0" cap="none" spc="60" dirty="0">
                          <a:solidFill>
                            <a:schemeClr val="bg1"/>
                          </a:solidFill>
                        </a:rPr>
                        <a:t>PHASE ONE:</a:t>
                      </a:r>
                    </a:p>
                    <a:p>
                      <a:pPr algn="ctr"/>
                      <a:r>
                        <a:rPr lang="en-GB" sz="1400" b="0" cap="none" spc="60" dirty="0">
                          <a:solidFill>
                            <a:schemeClr val="accent4">
                              <a:lumMod val="60000"/>
                              <a:lumOff val="40000"/>
                            </a:schemeClr>
                          </a:solidFill>
                        </a:rPr>
                        <a:t>DEFINE</a:t>
                      </a:r>
                      <a:r>
                        <a:rPr lang="en-GB" sz="1400" b="0" cap="none" spc="60" dirty="0">
                          <a:solidFill>
                            <a:schemeClr val="bg1"/>
                          </a:solidFill>
                        </a:rPr>
                        <a:t> </a:t>
                      </a:r>
                    </a:p>
                    <a:p>
                      <a:pPr algn="ctr"/>
                      <a:r>
                        <a:rPr lang="en-GB" sz="1400" b="0" cap="none" spc="60" dirty="0">
                          <a:solidFill>
                            <a:schemeClr val="bg1"/>
                          </a:solidFill>
                        </a:rPr>
                        <a:t>Who is the end user and what is the current reason for poor scrap capturing?.</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Include:</a:t>
                      </a:r>
                    </a:p>
                    <a:p>
                      <a:pPr algn="ctr"/>
                      <a:r>
                        <a:rPr lang="en-GB" sz="1400" b="0" cap="none" spc="60" dirty="0">
                          <a:solidFill>
                            <a:schemeClr val="bg1"/>
                          </a:solidFill>
                        </a:rPr>
                        <a:t>Cost of poor quality, Project scope and goal.</a:t>
                      </a:r>
                    </a:p>
                  </a:txBody>
                  <a:tcPr marL="68552" marR="68552" marT="78874" marB="34277"/>
                </a:tc>
                <a:tc>
                  <a:txBody>
                    <a:bodyPr/>
                    <a:lstStyle/>
                    <a:p>
                      <a:pPr algn="ctr"/>
                      <a:r>
                        <a:rPr lang="en-GB" sz="1400" b="0" cap="none" spc="60" dirty="0">
                          <a:solidFill>
                            <a:schemeClr val="bg1"/>
                          </a:solidFill>
                        </a:rPr>
                        <a:t>PHASE TWO: </a:t>
                      </a:r>
                    </a:p>
                    <a:p>
                      <a:pPr algn="ctr"/>
                      <a:r>
                        <a:rPr lang="en-GB" sz="1400" b="0" cap="none" spc="60" dirty="0">
                          <a:solidFill>
                            <a:schemeClr val="accent4">
                              <a:lumMod val="60000"/>
                              <a:lumOff val="40000"/>
                            </a:schemeClr>
                          </a:solidFill>
                        </a:rPr>
                        <a:t>MEASURE</a:t>
                      </a:r>
                    </a:p>
                    <a:p>
                      <a:pPr algn="ctr"/>
                      <a:r>
                        <a:rPr lang="en-GB" sz="1400" b="0" cap="none" spc="60" dirty="0">
                          <a:solidFill>
                            <a:schemeClr val="bg1"/>
                          </a:solidFill>
                        </a:rPr>
                        <a:t>What is our current process telling us about the output of scrap capturing?. </a:t>
                      </a: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Include:</a:t>
                      </a:r>
                    </a:p>
                    <a:p>
                      <a:pPr algn="ctr"/>
                      <a:r>
                        <a:rPr lang="en-GB" sz="1400" b="0" cap="none" spc="60" dirty="0">
                          <a:solidFill>
                            <a:schemeClr val="bg1"/>
                          </a:solidFill>
                        </a:rPr>
                        <a:t>Fishbone, Gage R&amp;R.</a:t>
                      </a:r>
                    </a:p>
                  </a:txBody>
                  <a:tcPr marL="68552" marR="68552" marT="78874" marB="34277"/>
                </a:tc>
                <a:tc>
                  <a:txBody>
                    <a:bodyPr/>
                    <a:lstStyle/>
                    <a:p>
                      <a:pPr algn="ctr"/>
                      <a:r>
                        <a:rPr lang="en-GB" sz="1400" b="0" cap="none" spc="60" dirty="0">
                          <a:solidFill>
                            <a:schemeClr val="bg1"/>
                          </a:solidFill>
                        </a:rPr>
                        <a:t>PHASE THREE:</a:t>
                      </a:r>
                    </a:p>
                    <a:p>
                      <a:pPr algn="ctr"/>
                      <a:r>
                        <a:rPr lang="en-GB" sz="1400" b="0" cap="none" spc="60" dirty="0">
                          <a:solidFill>
                            <a:schemeClr val="accent4">
                              <a:lumMod val="60000"/>
                              <a:lumOff val="40000"/>
                            </a:schemeClr>
                          </a:solidFill>
                        </a:rPr>
                        <a:t>ANALYSE</a:t>
                      </a:r>
                    </a:p>
                    <a:p>
                      <a:pPr algn="ctr"/>
                      <a:r>
                        <a:rPr lang="en-GB" sz="1400" b="0" cap="none" spc="60" dirty="0">
                          <a:solidFill>
                            <a:schemeClr val="bg1"/>
                          </a:solidFill>
                        </a:rPr>
                        <a:t>Analyse the data gathered. </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Include:</a:t>
                      </a:r>
                    </a:p>
                    <a:p>
                      <a:pPr algn="ctr"/>
                      <a:r>
                        <a:rPr lang="en-GB" sz="1400" b="0" cap="none" spc="60" dirty="0">
                          <a:solidFill>
                            <a:schemeClr val="bg1"/>
                          </a:solidFill>
                        </a:rPr>
                        <a:t>Graphical data gathered and presented.</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txBody>
                  <a:tcPr marL="68552" marR="68552" marT="78874" marB="34277"/>
                </a:tc>
                <a:tc>
                  <a:txBody>
                    <a:bodyPr/>
                    <a:lstStyle/>
                    <a:p>
                      <a:pPr algn="ctr"/>
                      <a:r>
                        <a:rPr lang="en-GB" sz="1400" b="0" cap="none" spc="60" dirty="0">
                          <a:solidFill>
                            <a:schemeClr val="bg1"/>
                          </a:solidFill>
                        </a:rPr>
                        <a:t>PHASE FOUR:</a:t>
                      </a:r>
                    </a:p>
                    <a:p>
                      <a:pPr algn="ctr"/>
                      <a:r>
                        <a:rPr lang="en-GB" sz="1400" b="0" cap="none" spc="60" dirty="0">
                          <a:solidFill>
                            <a:schemeClr val="accent4">
                              <a:lumMod val="60000"/>
                              <a:lumOff val="40000"/>
                            </a:schemeClr>
                          </a:solidFill>
                        </a:rPr>
                        <a:t>IMPROVE</a:t>
                      </a:r>
                    </a:p>
                    <a:p>
                      <a:pPr algn="ctr"/>
                      <a:r>
                        <a:rPr lang="en-GB" sz="1400" b="0" cap="none" spc="60" dirty="0">
                          <a:solidFill>
                            <a:schemeClr val="bg1"/>
                          </a:solidFill>
                        </a:rPr>
                        <a:t>Implement ways to permanently fix the process.</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Include:</a:t>
                      </a:r>
                    </a:p>
                    <a:p>
                      <a:pPr algn="ctr"/>
                      <a:r>
                        <a:rPr lang="en-GB" sz="1400" b="0" cap="none" spc="60" dirty="0">
                          <a:solidFill>
                            <a:schemeClr val="bg1"/>
                          </a:solidFill>
                        </a:rPr>
                        <a:t>Improved/changed workflow/process and methods, verification of data.</a:t>
                      </a:r>
                    </a:p>
                  </a:txBody>
                  <a:tcPr marL="68552" marR="68552" marT="78874" marB="34277"/>
                </a:tc>
                <a:tc>
                  <a:txBody>
                    <a:bodyPr/>
                    <a:lstStyle/>
                    <a:p>
                      <a:pPr algn="ctr"/>
                      <a:r>
                        <a:rPr lang="en-GB" sz="1400" b="0" cap="none" spc="60" dirty="0">
                          <a:solidFill>
                            <a:schemeClr val="bg1"/>
                          </a:solidFill>
                        </a:rPr>
                        <a:t>PHASE FIVE:</a:t>
                      </a:r>
                    </a:p>
                    <a:p>
                      <a:pPr algn="ctr"/>
                      <a:r>
                        <a:rPr lang="en-GB" sz="1400" b="0" cap="none" spc="60" dirty="0">
                          <a:solidFill>
                            <a:schemeClr val="accent4">
                              <a:lumMod val="60000"/>
                              <a:lumOff val="40000"/>
                            </a:schemeClr>
                          </a:solidFill>
                        </a:rPr>
                        <a:t>CONTROL</a:t>
                      </a:r>
                    </a:p>
                    <a:p>
                      <a:pPr algn="ctr"/>
                      <a:r>
                        <a:rPr lang="en-GB" sz="1400" b="0" cap="none" spc="60" dirty="0">
                          <a:solidFill>
                            <a:schemeClr val="bg1"/>
                          </a:solidFill>
                        </a:rPr>
                        <a:t>Implement process/procedures to keep the process fixed permanently.</a:t>
                      </a:r>
                    </a:p>
                    <a:p>
                      <a:pPr algn="ctr"/>
                      <a:endParaRPr lang="en-GB" sz="1400" b="0" cap="none" spc="60" dirty="0">
                        <a:solidFill>
                          <a:schemeClr val="bg1"/>
                        </a:solidFill>
                      </a:endParaRPr>
                    </a:p>
                    <a:p>
                      <a:pPr algn="ctr"/>
                      <a:r>
                        <a:rPr lang="en-GB" sz="1400" b="0" cap="none" spc="60" dirty="0">
                          <a:solidFill>
                            <a:schemeClr val="bg1"/>
                          </a:solidFill>
                        </a:rPr>
                        <a:t>Include:</a:t>
                      </a:r>
                    </a:p>
                    <a:p>
                      <a:pPr algn="ctr"/>
                      <a:r>
                        <a:rPr lang="en-GB" sz="1400" b="0" cap="none" spc="60" dirty="0">
                          <a:solidFill>
                            <a:schemeClr val="bg1"/>
                          </a:solidFill>
                        </a:rPr>
                        <a:t>New control plans, SPC and new audit plans.</a:t>
                      </a:r>
                    </a:p>
                  </a:txBody>
                  <a:tcPr marL="68552" marR="68552" marT="78874" marB="34277"/>
                </a:tc>
                <a:tc>
                  <a:txBody>
                    <a:bodyPr/>
                    <a:lstStyle/>
                    <a:p>
                      <a:pPr algn="ctr"/>
                      <a:r>
                        <a:rPr lang="en-GB" sz="1400" b="0" cap="none" spc="60" dirty="0">
                          <a:solidFill>
                            <a:schemeClr val="bg1"/>
                          </a:solidFill>
                        </a:rPr>
                        <a:t>PHASE SIX: </a:t>
                      </a:r>
                      <a:r>
                        <a:rPr lang="en-GB" sz="1400" b="0" cap="none" spc="60" dirty="0">
                          <a:solidFill>
                            <a:schemeClr val="accent4">
                              <a:lumMod val="60000"/>
                              <a:lumOff val="40000"/>
                            </a:schemeClr>
                          </a:solidFill>
                        </a:rPr>
                        <a:t>REPLICATE</a:t>
                      </a:r>
                    </a:p>
                    <a:p>
                      <a:pPr algn="ctr"/>
                      <a:r>
                        <a:rPr lang="en-GB" sz="1400" b="0" cap="none" spc="60" dirty="0">
                          <a:solidFill>
                            <a:schemeClr val="bg1"/>
                          </a:solidFill>
                        </a:rPr>
                        <a:t>Replicate this across other job lines and areas.</a:t>
                      </a:r>
                    </a:p>
                    <a:p>
                      <a:pPr algn="ctr"/>
                      <a:endParaRPr lang="en-GB" sz="1400" b="0" cap="none" spc="60" dirty="0">
                        <a:solidFill>
                          <a:schemeClr val="bg1"/>
                        </a:solidFill>
                      </a:endParaRPr>
                    </a:p>
                    <a:p>
                      <a:pPr algn="ctr"/>
                      <a:endParaRPr lang="en-GB" sz="1400" b="0" cap="none" spc="60" dirty="0">
                        <a:solidFill>
                          <a:schemeClr val="bg1"/>
                        </a:solidFill>
                      </a:endParaRPr>
                    </a:p>
                    <a:p>
                      <a:pPr algn="ctr"/>
                      <a:endParaRPr lang="en-GB" sz="1400" b="0" cap="none" spc="60" dirty="0">
                        <a:solidFill>
                          <a:schemeClr val="bg1"/>
                        </a:solidFill>
                      </a:endParaRPr>
                    </a:p>
                    <a:p>
                      <a:pPr algn="ctr"/>
                      <a:r>
                        <a:rPr lang="en-GB" sz="1400" b="0" cap="none" spc="60" dirty="0">
                          <a:solidFill>
                            <a:schemeClr val="bg1"/>
                          </a:solidFill>
                        </a:rPr>
                        <a:t>Include:</a:t>
                      </a:r>
                    </a:p>
                    <a:p>
                      <a:pPr algn="ctr"/>
                      <a:r>
                        <a:rPr lang="en-GB" sz="1400" b="0" cap="none" spc="60" dirty="0">
                          <a:solidFill>
                            <a:schemeClr val="bg1"/>
                          </a:solidFill>
                        </a:rPr>
                        <a:t>Replication forms to validate replication across other areas.</a:t>
                      </a:r>
                    </a:p>
                  </a:txBody>
                  <a:tcPr marL="68552" marR="68552" marT="78874" marB="34277"/>
                </a:tc>
                <a:extLst>
                  <a:ext uri="{0D108BD9-81ED-4DB2-BD59-A6C34878D82A}">
                    <a16:rowId xmlns:a16="http://schemas.microsoft.com/office/drawing/2014/main" val="2036147366"/>
                  </a:ext>
                </a:extLst>
              </a:tr>
              <a:tr h="367534">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tc>
                  <a:txBody>
                    <a:bodyPr/>
                    <a:lstStyle/>
                    <a:p>
                      <a:endParaRPr lang="en-GB" sz="1300" cap="none" spc="0" dirty="0">
                        <a:solidFill>
                          <a:schemeClr val="tx1"/>
                        </a:solidFill>
                      </a:endParaRPr>
                    </a:p>
                  </a:txBody>
                  <a:tcPr marL="68552" marR="68552" marT="78874" marB="34277"/>
                </a:tc>
                <a:extLst>
                  <a:ext uri="{0D108BD9-81ED-4DB2-BD59-A6C34878D82A}">
                    <a16:rowId xmlns:a16="http://schemas.microsoft.com/office/drawing/2014/main" val="3720290008"/>
                  </a:ext>
                </a:extLst>
              </a:tr>
            </a:tbl>
          </a:graphicData>
        </a:graphic>
      </p:graphicFrame>
      <p:pic>
        <p:nvPicPr>
          <p:cNvPr id="33" name="Picture 32">
            <a:extLst>
              <a:ext uri="{FF2B5EF4-FFF2-40B4-BE49-F238E27FC236}">
                <a16:creationId xmlns:a16="http://schemas.microsoft.com/office/drawing/2014/main" id="{4FD63D42-4965-4EF0-A9A7-C03762ABBBD1}"/>
              </a:ext>
            </a:extLst>
          </p:cNvPr>
          <p:cNvPicPr>
            <a:picLocks noChangeAspect="1"/>
          </p:cNvPicPr>
          <p:nvPr/>
        </p:nvPicPr>
        <p:blipFill rotWithShape="1">
          <a:blip r:embed="rId2">
            <a:alphaModFix amt="20000"/>
          </a:blip>
          <a:srcRect r="30481" b="9092"/>
          <a:stretch/>
        </p:blipFill>
        <p:spPr>
          <a:xfrm>
            <a:off x="-1062" y="-3172751"/>
            <a:ext cx="12193062" cy="10030751"/>
          </a:xfrm>
          <a:prstGeom prst="rect">
            <a:avLst/>
          </a:prstGeom>
          <a:ln>
            <a:noFill/>
          </a:ln>
          <a:effectLst>
            <a:softEdge rad="112500"/>
          </a:effectLst>
        </p:spPr>
      </p:pic>
    </p:spTree>
    <p:extLst>
      <p:ext uri="{BB962C8B-B14F-4D97-AF65-F5344CB8AC3E}">
        <p14:creationId xmlns:p14="http://schemas.microsoft.com/office/powerpoint/2010/main" val="309135445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l="3049" r="31818" b="1"/>
          <a:stretch/>
        </p:blipFill>
        <p:spPr>
          <a:xfrm>
            <a:off x="4808765" y="10"/>
            <a:ext cx="7383236" cy="6857990"/>
          </a:xfrm>
          <a:prstGeom prst="rect">
            <a:avLst/>
          </a:prstGeom>
        </p:spPr>
      </p:pic>
      <p:sp>
        <p:nvSpPr>
          <p:cNvPr id="63" name="Freeform: Shape 58">
            <a:extLst>
              <a:ext uri="{FF2B5EF4-FFF2-40B4-BE49-F238E27FC236}">
                <a16:creationId xmlns:a16="http://schemas.microsoft.com/office/drawing/2014/main" id="{16EA23B6-4B44-4D76-87BA-D81CE35ED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4" name="Freeform: Shape 60">
            <a:extLst>
              <a:ext uri="{FF2B5EF4-FFF2-40B4-BE49-F238E27FC236}">
                <a16:creationId xmlns:a16="http://schemas.microsoft.com/office/drawing/2014/main" id="{2EEEAE0B-25B7-437B-B834-B70A93541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566286" y="256637"/>
            <a:ext cx="6179700"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Define: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highlight>
                  <a:srgbClr val="0000FF"/>
                </a:highlight>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/M/A/I/C/R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4673" y="2022601"/>
            <a:ext cx="4655602" cy="4154361"/>
          </a:xfrm>
        </p:spPr>
        <p:txBody>
          <a:bodyPr>
            <a:normAutofit fontScale="85000" lnSpcReduction="20000"/>
          </a:bodyPr>
          <a:lstStyle/>
          <a:p>
            <a:endParaRPr lang="en-GB" sz="1100" dirty="0"/>
          </a:p>
          <a:p>
            <a:endParaRPr lang="en-GB" sz="1100" dirty="0"/>
          </a:p>
          <a:p>
            <a:endParaRPr lang="en-GB" sz="1100" dirty="0"/>
          </a:p>
          <a:p>
            <a:r>
              <a:rPr lang="en-GB" sz="1400" dirty="0">
                <a:latin typeface="Arial" panose="020B0604020202020204" pitchFamily="34" charset="0"/>
                <a:cs typeface="Arial" panose="020B0604020202020204" pitchFamily="34" charset="0"/>
              </a:rPr>
              <a:t>End user is: (Internally) Valerie Digby - Quality Supervisor (data management and KPI owner), Andrei Ardeleanu - Technical Manager (Recipient of data pertaining to tools/machines/processing from the data gathered), Jack Yates - Managing Director (costing / check costings based on findings/scrap rates and levels). (Externally) Customer ( better quality, better service)</a:t>
            </a:r>
          </a:p>
          <a:p>
            <a:r>
              <a:rPr lang="en-GB" sz="1400" dirty="0">
                <a:latin typeface="Arial" panose="020B0604020202020204" pitchFamily="34" charset="0"/>
                <a:cs typeface="Arial" panose="020B0604020202020204" pitchFamily="34" charset="0"/>
              </a:rPr>
              <a:t>The current reason for poor scrap capturing is lack of time, lack of awareness, lack of resource, lack of management input to reduce issues, lack of correct or updated procedures, lack of reporting leading to zero KPI’s for improvement leading to same problems..</a:t>
            </a:r>
          </a:p>
          <a:p>
            <a:r>
              <a:rPr lang="en-GB" sz="1400" dirty="0">
                <a:latin typeface="Arial" panose="020B0604020202020204" pitchFamily="34" charset="0"/>
                <a:cs typeface="Arial" panose="020B0604020202020204" pitchFamily="34" charset="0"/>
              </a:rPr>
              <a:t>Cost of poor quality: Based upon analysis from 4 different runs we have determined that the cost of poor quality is total £4200 (lost sales,, labour to remake, material to remake) with the same issue continually costing the company money each time it runs.</a:t>
            </a:r>
          </a:p>
          <a:p>
            <a:r>
              <a:rPr lang="en-GB" sz="1400" dirty="0">
                <a:latin typeface="Arial" panose="020B0604020202020204" pitchFamily="34" charset="0"/>
                <a:cs typeface="Arial" panose="020B0604020202020204" pitchFamily="34" charset="0"/>
              </a:rPr>
              <a:t>Scope: Shop-floor Billion Machines, testing to be completed and data gathered on one job (multiple runs), analysis to be taken from those. Once information is gathered and accuracy verified using the tools given then we will plan to roll out to the rest of the company. Scope is to look at scrap and scrap categories only.</a:t>
            </a:r>
          </a:p>
        </p:txBody>
      </p:sp>
    </p:spTree>
    <p:extLst>
      <p:ext uri="{BB962C8B-B14F-4D97-AF65-F5344CB8AC3E}">
        <p14:creationId xmlns:p14="http://schemas.microsoft.com/office/powerpoint/2010/main" val="359061965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967CE7-BC3C-4781-B362-23B3E1327EDD}"/>
              </a:ext>
            </a:extLst>
          </p:cNvPr>
          <p:cNvSpPr>
            <a:spLocks noGrp="1"/>
          </p:cNvSpPr>
          <p:nvPr>
            <p:ph type="title"/>
          </p:nvPr>
        </p:nvSpPr>
        <p:spPr>
          <a:xfrm>
            <a:off x="835649" y="357641"/>
            <a:ext cx="10520702" cy="1325563"/>
          </a:xfrm>
        </p:spPr>
        <p:txBody>
          <a:bodyPr>
            <a:normAutofit/>
          </a:bodyPr>
          <a:lstStyle/>
          <a:p>
            <a:r>
              <a:rPr lang="en-GB" dirty="0">
                <a:solidFill>
                  <a:srgbClr val="FFFFFF"/>
                </a:solidFill>
              </a:rPr>
              <a:t>Define stage: Fishbone</a:t>
            </a:r>
          </a:p>
        </p:txBody>
      </p:sp>
      <p:sp>
        <p:nvSpPr>
          <p:cNvPr id="9" name="Content Placeholder 8">
            <a:extLst>
              <a:ext uri="{FF2B5EF4-FFF2-40B4-BE49-F238E27FC236}">
                <a16:creationId xmlns:a16="http://schemas.microsoft.com/office/drawing/2014/main" id="{31F1E6C7-266F-42C4-881B-4E880C4DAC59}"/>
              </a:ext>
            </a:extLst>
          </p:cNvPr>
          <p:cNvSpPr>
            <a:spLocks noGrp="1"/>
          </p:cNvSpPr>
          <p:nvPr>
            <p:ph idx="1"/>
          </p:nvPr>
        </p:nvSpPr>
        <p:spPr>
          <a:xfrm>
            <a:off x="5945829" y="1003712"/>
            <a:ext cx="5603665" cy="1067465"/>
          </a:xfrm>
        </p:spPr>
        <p:txBody>
          <a:bodyPr>
            <a:normAutofit/>
          </a:bodyPr>
          <a:lstStyle/>
          <a:p>
            <a:r>
              <a:rPr lang="en-GB" sz="2000" dirty="0">
                <a:solidFill>
                  <a:srgbClr val="FFFFFF"/>
                </a:solidFill>
              </a:rPr>
              <a:t>Looking at the product using the fishbone analysis method we start to see where our problems could be occurring.</a:t>
            </a:r>
          </a:p>
          <a:p>
            <a:pPr marL="0" indent="0">
              <a:buNone/>
            </a:pPr>
            <a:endParaRPr lang="en-GB" sz="2000" dirty="0">
              <a:solidFill>
                <a:srgbClr val="FFFFFF"/>
              </a:solidFill>
            </a:endParaRPr>
          </a:p>
        </p:txBody>
      </p:sp>
      <p:cxnSp>
        <p:nvCxnSpPr>
          <p:cNvPr id="11" name="Straight Connector 10">
            <a:extLst>
              <a:ext uri="{FF2B5EF4-FFF2-40B4-BE49-F238E27FC236}">
                <a16:creationId xmlns:a16="http://schemas.microsoft.com/office/drawing/2014/main" id="{C42179CE-FED0-48A2-B37C-127B62B7390E}"/>
              </a:ext>
            </a:extLst>
          </p:cNvPr>
          <p:cNvCxnSpPr/>
          <p:nvPr/>
        </p:nvCxnSpPr>
        <p:spPr>
          <a:xfrm>
            <a:off x="1282535" y="4144488"/>
            <a:ext cx="9013371" cy="0"/>
          </a:xfrm>
          <a:prstGeom prst="line">
            <a:avLst/>
          </a:prstGeom>
        </p:spPr>
        <p:style>
          <a:lnRef idx="1">
            <a:schemeClr val="accent4"/>
          </a:lnRef>
          <a:fillRef idx="0">
            <a:schemeClr val="accent4"/>
          </a:fillRef>
          <a:effectRef idx="0">
            <a:schemeClr val="accent4"/>
          </a:effectRef>
          <a:fontRef idx="minor">
            <a:schemeClr val="tx1"/>
          </a:fontRef>
        </p:style>
      </p:cxnSp>
      <p:cxnSp>
        <p:nvCxnSpPr>
          <p:cNvPr id="13" name="Straight Connector 12">
            <a:extLst>
              <a:ext uri="{FF2B5EF4-FFF2-40B4-BE49-F238E27FC236}">
                <a16:creationId xmlns:a16="http://schemas.microsoft.com/office/drawing/2014/main" id="{3209C20F-118C-421A-96B9-BEB82E53C153}"/>
              </a:ext>
            </a:extLst>
          </p:cNvPr>
          <p:cNvCxnSpPr/>
          <p:nvPr/>
        </p:nvCxnSpPr>
        <p:spPr>
          <a:xfrm>
            <a:off x="2137558" y="2422566"/>
            <a:ext cx="985652" cy="1721922"/>
          </a:xfrm>
          <a:prstGeom prst="line">
            <a:avLst/>
          </a:prstGeom>
        </p:spPr>
        <p:style>
          <a:lnRef idx="1">
            <a:schemeClr val="accent4"/>
          </a:lnRef>
          <a:fillRef idx="0">
            <a:schemeClr val="accent4"/>
          </a:fillRef>
          <a:effectRef idx="0">
            <a:schemeClr val="accent4"/>
          </a:effectRef>
          <a:fontRef idx="minor">
            <a:schemeClr val="tx1"/>
          </a:fontRef>
        </p:style>
      </p:cxnSp>
      <p:cxnSp>
        <p:nvCxnSpPr>
          <p:cNvPr id="17" name="Straight Connector 16">
            <a:extLst>
              <a:ext uri="{FF2B5EF4-FFF2-40B4-BE49-F238E27FC236}">
                <a16:creationId xmlns:a16="http://schemas.microsoft.com/office/drawing/2014/main" id="{ECEABF0C-3B67-4305-A971-D4E72A8F1649}"/>
              </a:ext>
            </a:extLst>
          </p:cNvPr>
          <p:cNvCxnSpPr/>
          <p:nvPr/>
        </p:nvCxnSpPr>
        <p:spPr>
          <a:xfrm>
            <a:off x="5953001" y="2420904"/>
            <a:ext cx="985652" cy="1721922"/>
          </a:xfrm>
          <a:prstGeom prst="line">
            <a:avLst/>
          </a:prstGeom>
        </p:spPr>
        <p:style>
          <a:lnRef idx="1">
            <a:schemeClr val="accent4"/>
          </a:lnRef>
          <a:fillRef idx="0">
            <a:schemeClr val="accent4"/>
          </a:fillRef>
          <a:effectRef idx="0">
            <a:schemeClr val="accent4"/>
          </a:effectRef>
          <a:fontRef idx="minor">
            <a:schemeClr val="tx1"/>
          </a:fontRef>
        </p:style>
      </p:cxnSp>
      <p:cxnSp>
        <p:nvCxnSpPr>
          <p:cNvPr id="19" name="Straight Connector 18">
            <a:extLst>
              <a:ext uri="{FF2B5EF4-FFF2-40B4-BE49-F238E27FC236}">
                <a16:creationId xmlns:a16="http://schemas.microsoft.com/office/drawing/2014/main" id="{375BBCB0-1FF0-4972-AF0F-EC2BA47ADEC0}"/>
              </a:ext>
            </a:extLst>
          </p:cNvPr>
          <p:cNvCxnSpPr>
            <a:cxnSpLocks/>
          </p:cNvCxnSpPr>
          <p:nvPr/>
        </p:nvCxnSpPr>
        <p:spPr>
          <a:xfrm flipV="1">
            <a:off x="1442356" y="4161081"/>
            <a:ext cx="1390403" cy="1390308"/>
          </a:xfrm>
          <a:prstGeom prst="line">
            <a:avLst/>
          </a:prstGeom>
        </p:spPr>
        <p:style>
          <a:lnRef idx="1">
            <a:schemeClr val="accent4"/>
          </a:lnRef>
          <a:fillRef idx="0">
            <a:schemeClr val="accent4"/>
          </a:fillRef>
          <a:effectRef idx="0">
            <a:schemeClr val="accent4"/>
          </a:effectRef>
          <a:fontRef idx="minor">
            <a:schemeClr val="tx1"/>
          </a:fontRef>
        </p:style>
      </p:cxnSp>
      <p:cxnSp>
        <p:nvCxnSpPr>
          <p:cNvPr id="20" name="Straight Connector 19">
            <a:extLst>
              <a:ext uri="{FF2B5EF4-FFF2-40B4-BE49-F238E27FC236}">
                <a16:creationId xmlns:a16="http://schemas.microsoft.com/office/drawing/2014/main" id="{46380ADE-D59F-4883-B2E0-433945ACAEC5}"/>
              </a:ext>
            </a:extLst>
          </p:cNvPr>
          <p:cNvCxnSpPr>
            <a:cxnSpLocks/>
          </p:cNvCxnSpPr>
          <p:nvPr/>
        </p:nvCxnSpPr>
        <p:spPr>
          <a:xfrm flipV="1">
            <a:off x="3893125" y="4144488"/>
            <a:ext cx="1390403" cy="1390308"/>
          </a:xfrm>
          <a:prstGeom prst="line">
            <a:avLst/>
          </a:prstGeom>
        </p:spPr>
        <p:style>
          <a:lnRef idx="1">
            <a:schemeClr val="accent4"/>
          </a:lnRef>
          <a:fillRef idx="0">
            <a:schemeClr val="accent4"/>
          </a:fillRef>
          <a:effectRef idx="0">
            <a:schemeClr val="accent4"/>
          </a:effectRef>
          <a:fontRef idx="minor">
            <a:schemeClr val="tx1"/>
          </a:fontRef>
        </p:style>
      </p:cxnSp>
      <p:cxnSp>
        <p:nvCxnSpPr>
          <p:cNvPr id="21" name="Straight Connector 20">
            <a:extLst>
              <a:ext uri="{FF2B5EF4-FFF2-40B4-BE49-F238E27FC236}">
                <a16:creationId xmlns:a16="http://schemas.microsoft.com/office/drawing/2014/main" id="{2C620055-ABE9-428F-9725-2341AA27A905}"/>
              </a:ext>
            </a:extLst>
          </p:cNvPr>
          <p:cNvCxnSpPr>
            <a:cxnSpLocks/>
          </p:cNvCxnSpPr>
          <p:nvPr/>
        </p:nvCxnSpPr>
        <p:spPr>
          <a:xfrm flipV="1">
            <a:off x="7220199" y="4161081"/>
            <a:ext cx="1390403" cy="1390308"/>
          </a:xfrm>
          <a:prstGeom prst="line">
            <a:avLst/>
          </a:prstGeom>
        </p:spPr>
        <p:style>
          <a:lnRef idx="1">
            <a:schemeClr val="accent4"/>
          </a:lnRef>
          <a:fillRef idx="0">
            <a:schemeClr val="accent4"/>
          </a:fillRef>
          <a:effectRef idx="0">
            <a:schemeClr val="accent4"/>
          </a:effectRef>
          <a:fontRef idx="minor">
            <a:schemeClr val="tx1"/>
          </a:fontRef>
        </p:style>
      </p:cxnSp>
      <p:sp>
        <p:nvSpPr>
          <p:cNvPr id="22" name="TextBox 21">
            <a:extLst>
              <a:ext uri="{FF2B5EF4-FFF2-40B4-BE49-F238E27FC236}">
                <a16:creationId xmlns:a16="http://schemas.microsoft.com/office/drawing/2014/main" id="{16F4996E-8B2E-44EA-B05A-E6E218EEE789}"/>
              </a:ext>
            </a:extLst>
          </p:cNvPr>
          <p:cNvSpPr txBox="1"/>
          <p:nvPr/>
        </p:nvSpPr>
        <p:spPr>
          <a:xfrm>
            <a:off x="1651659" y="2165925"/>
            <a:ext cx="1888177" cy="369332"/>
          </a:xfrm>
          <a:prstGeom prst="rect">
            <a:avLst/>
          </a:prstGeom>
          <a:noFill/>
        </p:spPr>
        <p:txBody>
          <a:bodyPr wrap="square" rtlCol="0">
            <a:spAutoFit/>
          </a:bodyPr>
          <a:lstStyle/>
          <a:p>
            <a:r>
              <a:rPr lang="en-GB" dirty="0">
                <a:solidFill>
                  <a:schemeClr val="accent4">
                    <a:lumMod val="60000"/>
                    <a:lumOff val="40000"/>
                  </a:schemeClr>
                </a:solidFill>
              </a:rPr>
              <a:t>Material</a:t>
            </a:r>
          </a:p>
        </p:txBody>
      </p:sp>
      <p:sp>
        <p:nvSpPr>
          <p:cNvPr id="23" name="TextBox 22">
            <a:extLst>
              <a:ext uri="{FF2B5EF4-FFF2-40B4-BE49-F238E27FC236}">
                <a16:creationId xmlns:a16="http://schemas.microsoft.com/office/drawing/2014/main" id="{A21BF437-B569-4C97-9338-513209DDE2F9}"/>
              </a:ext>
            </a:extLst>
          </p:cNvPr>
          <p:cNvSpPr txBox="1"/>
          <p:nvPr/>
        </p:nvSpPr>
        <p:spPr>
          <a:xfrm>
            <a:off x="5298375" y="2145878"/>
            <a:ext cx="1531917" cy="369332"/>
          </a:xfrm>
          <a:prstGeom prst="rect">
            <a:avLst/>
          </a:prstGeom>
          <a:noFill/>
        </p:spPr>
        <p:txBody>
          <a:bodyPr wrap="square" rtlCol="0">
            <a:spAutoFit/>
          </a:bodyPr>
          <a:lstStyle/>
          <a:p>
            <a:r>
              <a:rPr lang="en-GB" dirty="0">
                <a:solidFill>
                  <a:schemeClr val="accent4">
                    <a:lumMod val="60000"/>
                    <a:lumOff val="40000"/>
                  </a:schemeClr>
                </a:solidFill>
              </a:rPr>
              <a:t>Equipment</a:t>
            </a:r>
          </a:p>
        </p:txBody>
      </p:sp>
      <p:sp>
        <p:nvSpPr>
          <p:cNvPr id="24" name="TextBox 23">
            <a:extLst>
              <a:ext uri="{FF2B5EF4-FFF2-40B4-BE49-F238E27FC236}">
                <a16:creationId xmlns:a16="http://schemas.microsoft.com/office/drawing/2014/main" id="{5F5D0972-2DBD-485B-8341-0BB2199F91B6}"/>
              </a:ext>
            </a:extLst>
          </p:cNvPr>
          <p:cNvSpPr txBox="1"/>
          <p:nvPr/>
        </p:nvSpPr>
        <p:spPr>
          <a:xfrm>
            <a:off x="824838" y="5438299"/>
            <a:ext cx="1478478" cy="369332"/>
          </a:xfrm>
          <a:prstGeom prst="rect">
            <a:avLst/>
          </a:prstGeom>
          <a:noFill/>
        </p:spPr>
        <p:txBody>
          <a:bodyPr wrap="square" rtlCol="0">
            <a:spAutoFit/>
          </a:bodyPr>
          <a:lstStyle/>
          <a:p>
            <a:r>
              <a:rPr lang="en-GB" dirty="0">
                <a:solidFill>
                  <a:schemeClr val="accent4">
                    <a:lumMod val="60000"/>
                    <a:lumOff val="40000"/>
                  </a:schemeClr>
                </a:solidFill>
              </a:rPr>
              <a:t>Method</a:t>
            </a:r>
          </a:p>
        </p:txBody>
      </p:sp>
      <p:sp>
        <p:nvSpPr>
          <p:cNvPr id="25" name="TextBox 24">
            <a:extLst>
              <a:ext uri="{FF2B5EF4-FFF2-40B4-BE49-F238E27FC236}">
                <a16:creationId xmlns:a16="http://schemas.microsoft.com/office/drawing/2014/main" id="{0CD0761A-FA1A-4690-9339-8CDB235F4F3A}"/>
              </a:ext>
            </a:extLst>
          </p:cNvPr>
          <p:cNvSpPr txBox="1"/>
          <p:nvPr/>
        </p:nvSpPr>
        <p:spPr>
          <a:xfrm>
            <a:off x="3288722" y="5403835"/>
            <a:ext cx="1478478" cy="369332"/>
          </a:xfrm>
          <a:prstGeom prst="rect">
            <a:avLst/>
          </a:prstGeom>
          <a:noFill/>
        </p:spPr>
        <p:txBody>
          <a:bodyPr wrap="square" rtlCol="0">
            <a:spAutoFit/>
          </a:bodyPr>
          <a:lstStyle/>
          <a:p>
            <a:r>
              <a:rPr lang="en-GB" dirty="0">
                <a:solidFill>
                  <a:schemeClr val="accent4">
                    <a:lumMod val="60000"/>
                    <a:lumOff val="40000"/>
                  </a:schemeClr>
                </a:solidFill>
              </a:rPr>
              <a:t>Environment</a:t>
            </a:r>
          </a:p>
        </p:txBody>
      </p:sp>
      <p:sp>
        <p:nvSpPr>
          <p:cNvPr id="26" name="TextBox 25">
            <a:extLst>
              <a:ext uri="{FF2B5EF4-FFF2-40B4-BE49-F238E27FC236}">
                <a16:creationId xmlns:a16="http://schemas.microsoft.com/office/drawing/2014/main" id="{49BD93BF-4DF6-4ACC-87BA-2B1B3A9C1C18}"/>
              </a:ext>
            </a:extLst>
          </p:cNvPr>
          <p:cNvSpPr txBox="1"/>
          <p:nvPr/>
        </p:nvSpPr>
        <p:spPr>
          <a:xfrm>
            <a:off x="6738012" y="5438299"/>
            <a:ext cx="1390403" cy="369332"/>
          </a:xfrm>
          <a:prstGeom prst="rect">
            <a:avLst/>
          </a:prstGeom>
          <a:noFill/>
        </p:spPr>
        <p:txBody>
          <a:bodyPr wrap="square" rtlCol="0">
            <a:spAutoFit/>
          </a:bodyPr>
          <a:lstStyle/>
          <a:p>
            <a:r>
              <a:rPr lang="en-GB" dirty="0">
                <a:solidFill>
                  <a:schemeClr val="accent4">
                    <a:lumMod val="60000"/>
                    <a:lumOff val="40000"/>
                  </a:schemeClr>
                </a:solidFill>
              </a:rPr>
              <a:t>People</a:t>
            </a:r>
          </a:p>
        </p:txBody>
      </p:sp>
      <p:sp>
        <p:nvSpPr>
          <p:cNvPr id="27" name="TextBox 26">
            <a:extLst>
              <a:ext uri="{FF2B5EF4-FFF2-40B4-BE49-F238E27FC236}">
                <a16:creationId xmlns:a16="http://schemas.microsoft.com/office/drawing/2014/main" id="{604C201F-A94F-43F0-A6FF-554F033B37DA}"/>
              </a:ext>
            </a:extLst>
          </p:cNvPr>
          <p:cNvSpPr txBox="1"/>
          <p:nvPr/>
        </p:nvSpPr>
        <p:spPr>
          <a:xfrm>
            <a:off x="405246" y="2775551"/>
            <a:ext cx="1999757" cy="369332"/>
          </a:xfrm>
          <a:prstGeom prst="rect">
            <a:avLst/>
          </a:prstGeom>
          <a:noFill/>
        </p:spPr>
        <p:txBody>
          <a:bodyPr wrap="square" rtlCol="0">
            <a:spAutoFit/>
          </a:bodyPr>
          <a:lstStyle/>
          <a:p>
            <a:r>
              <a:rPr lang="en-GB" dirty="0"/>
              <a:t>Non conforming</a:t>
            </a:r>
          </a:p>
        </p:txBody>
      </p:sp>
      <p:sp>
        <p:nvSpPr>
          <p:cNvPr id="28" name="TextBox 27">
            <a:extLst>
              <a:ext uri="{FF2B5EF4-FFF2-40B4-BE49-F238E27FC236}">
                <a16:creationId xmlns:a16="http://schemas.microsoft.com/office/drawing/2014/main" id="{18A1096C-CBC9-4B24-B340-B9DF02A2B332}"/>
              </a:ext>
            </a:extLst>
          </p:cNvPr>
          <p:cNvSpPr txBox="1"/>
          <p:nvPr/>
        </p:nvSpPr>
        <p:spPr>
          <a:xfrm>
            <a:off x="405246" y="3047022"/>
            <a:ext cx="1885580" cy="369329"/>
          </a:xfrm>
          <a:prstGeom prst="rect">
            <a:avLst/>
          </a:prstGeom>
          <a:noFill/>
        </p:spPr>
        <p:txBody>
          <a:bodyPr wrap="square" rtlCol="0">
            <a:spAutoFit/>
          </a:bodyPr>
          <a:lstStyle/>
          <a:p>
            <a:r>
              <a:rPr lang="en-GB" dirty="0"/>
              <a:t>Incorrect material</a:t>
            </a:r>
          </a:p>
        </p:txBody>
      </p:sp>
      <p:sp>
        <p:nvSpPr>
          <p:cNvPr id="29" name="TextBox 28">
            <a:extLst>
              <a:ext uri="{FF2B5EF4-FFF2-40B4-BE49-F238E27FC236}">
                <a16:creationId xmlns:a16="http://schemas.microsoft.com/office/drawing/2014/main" id="{F5CD36BB-8C5E-40CB-8F2D-9B0345606ECE}"/>
              </a:ext>
            </a:extLst>
          </p:cNvPr>
          <p:cNvSpPr txBox="1"/>
          <p:nvPr/>
        </p:nvSpPr>
        <p:spPr>
          <a:xfrm>
            <a:off x="6064334" y="2456669"/>
            <a:ext cx="3087584" cy="369332"/>
          </a:xfrm>
          <a:prstGeom prst="rect">
            <a:avLst/>
          </a:prstGeom>
          <a:noFill/>
        </p:spPr>
        <p:txBody>
          <a:bodyPr wrap="square" rtlCol="0">
            <a:spAutoFit/>
          </a:bodyPr>
          <a:lstStyle/>
          <a:p>
            <a:r>
              <a:rPr lang="en-GB" dirty="0">
                <a:ln w="0"/>
                <a:effectLst>
                  <a:outerShdw blurRad="38100" dist="19050" dir="2700000" algn="tl" rotWithShape="0">
                    <a:schemeClr val="dk1">
                      <a:alpha val="40000"/>
                    </a:schemeClr>
                  </a:outerShdw>
                </a:effectLst>
              </a:rPr>
              <a:t>Insufficient scrap boxes</a:t>
            </a:r>
          </a:p>
        </p:txBody>
      </p:sp>
      <p:sp>
        <p:nvSpPr>
          <p:cNvPr id="30" name="TextBox 29">
            <a:extLst>
              <a:ext uri="{FF2B5EF4-FFF2-40B4-BE49-F238E27FC236}">
                <a16:creationId xmlns:a16="http://schemas.microsoft.com/office/drawing/2014/main" id="{ECD4AC6A-7425-49CC-8456-801124C5451B}"/>
              </a:ext>
            </a:extLst>
          </p:cNvPr>
          <p:cNvSpPr txBox="1"/>
          <p:nvPr/>
        </p:nvSpPr>
        <p:spPr>
          <a:xfrm>
            <a:off x="6242461" y="2775551"/>
            <a:ext cx="2596739" cy="369332"/>
          </a:xfrm>
          <a:prstGeom prst="rect">
            <a:avLst/>
          </a:prstGeom>
          <a:noFill/>
        </p:spPr>
        <p:txBody>
          <a:bodyPr wrap="square" rtlCol="0">
            <a:spAutoFit/>
          </a:bodyPr>
          <a:lstStyle/>
          <a:p>
            <a:r>
              <a:rPr lang="en-GB" dirty="0"/>
              <a:t>Equipment failure</a:t>
            </a:r>
          </a:p>
        </p:txBody>
      </p:sp>
      <p:sp>
        <p:nvSpPr>
          <p:cNvPr id="31" name="TextBox 30">
            <a:extLst>
              <a:ext uri="{FF2B5EF4-FFF2-40B4-BE49-F238E27FC236}">
                <a16:creationId xmlns:a16="http://schemas.microsoft.com/office/drawing/2014/main" id="{B60848E5-D28F-4F83-8450-51F60CBB4EE9}"/>
              </a:ext>
            </a:extLst>
          </p:cNvPr>
          <p:cNvSpPr txBox="1"/>
          <p:nvPr/>
        </p:nvSpPr>
        <p:spPr>
          <a:xfrm>
            <a:off x="6394863" y="3091031"/>
            <a:ext cx="3224150" cy="369332"/>
          </a:xfrm>
          <a:prstGeom prst="rect">
            <a:avLst/>
          </a:prstGeom>
          <a:noFill/>
        </p:spPr>
        <p:txBody>
          <a:bodyPr wrap="square" rtlCol="0">
            <a:spAutoFit/>
          </a:bodyPr>
          <a:lstStyle/>
          <a:p>
            <a:r>
              <a:rPr lang="en-GB" dirty="0"/>
              <a:t>Insufficient ancillary equipment</a:t>
            </a:r>
          </a:p>
        </p:txBody>
      </p:sp>
      <p:sp>
        <p:nvSpPr>
          <p:cNvPr id="32" name="TextBox 31">
            <a:extLst>
              <a:ext uri="{FF2B5EF4-FFF2-40B4-BE49-F238E27FC236}">
                <a16:creationId xmlns:a16="http://schemas.microsoft.com/office/drawing/2014/main" id="{97241BAB-AADC-416E-B2CE-0022078E98AB}"/>
              </a:ext>
            </a:extLst>
          </p:cNvPr>
          <p:cNvSpPr txBox="1"/>
          <p:nvPr/>
        </p:nvSpPr>
        <p:spPr>
          <a:xfrm>
            <a:off x="418110" y="3343304"/>
            <a:ext cx="3429496" cy="369332"/>
          </a:xfrm>
          <a:prstGeom prst="rect">
            <a:avLst/>
          </a:prstGeom>
          <a:noFill/>
        </p:spPr>
        <p:txBody>
          <a:bodyPr wrap="square" rtlCol="0">
            <a:spAutoFit/>
          </a:bodyPr>
          <a:lstStyle/>
          <a:p>
            <a:r>
              <a:rPr lang="en-GB" dirty="0"/>
              <a:t>Contaminated material</a:t>
            </a:r>
          </a:p>
        </p:txBody>
      </p:sp>
      <p:sp>
        <p:nvSpPr>
          <p:cNvPr id="33" name="TextBox 32">
            <a:extLst>
              <a:ext uri="{FF2B5EF4-FFF2-40B4-BE49-F238E27FC236}">
                <a16:creationId xmlns:a16="http://schemas.microsoft.com/office/drawing/2014/main" id="{827F0C9A-3AD3-4234-AD31-3C241FCEC9AE}"/>
              </a:ext>
            </a:extLst>
          </p:cNvPr>
          <p:cNvSpPr txBox="1"/>
          <p:nvPr/>
        </p:nvSpPr>
        <p:spPr>
          <a:xfrm>
            <a:off x="-50967" y="4384782"/>
            <a:ext cx="3230088" cy="369332"/>
          </a:xfrm>
          <a:prstGeom prst="rect">
            <a:avLst/>
          </a:prstGeom>
          <a:noFill/>
        </p:spPr>
        <p:txBody>
          <a:bodyPr wrap="square" rtlCol="0">
            <a:spAutoFit/>
          </a:bodyPr>
          <a:lstStyle/>
          <a:p>
            <a:r>
              <a:rPr lang="en-GB" dirty="0"/>
              <a:t>Not following procedure</a:t>
            </a:r>
          </a:p>
        </p:txBody>
      </p:sp>
      <p:sp>
        <p:nvSpPr>
          <p:cNvPr id="34" name="TextBox 33">
            <a:extLst>
              <a:ext uri="{FF2B5EF4-FFF2-40B4-BE49-F238E27FC236}">
                <a16:creationId xmlns:a16="http://schemas.microsoft.com/office/drawing/2014/main" id="{BA404AA1-56EC-440E-8B04-5D134A0B796D}"/>
              </a:ext>
            </a:extLst>
          </p:cNvPr>
          <p:cNvSpPr txBox="1"/>
          <p:nvPr/>
        </p:nvSpPr>
        <p:spPr>
          <a:xfrm>
            <a:off x="-21265" y="4676297"/>
            <a:ext cx="3185795" cy="369332"/>
          </a:xfrm>
          <a:prstGeom prst="rect">
            <a:avLst/>
          </a:prstGeom>
          <a:noFill/>
        </p:spPr>
        <p:txBody>
          <a:bodyPr wrap="square" rtlCol="0">
            <a:spAutoFit/>
          </a:bodyPr>
          <a:lstStyle/>
          <a:p>
            <a:r>
              <a:rPr lang="en-GB" dirty="0"/>
              <a:t>Poor work instruction</a:t>
            </a:r>
          </a:p>
        </p:txBody>
      </p:sp>
      <p:sp>
        <p:nvSpPr>
          <p:cNvPr id="35" name="TextBox 34">
            <a:extLst>
              <a:ext uri="{FF2B5EF4-FFF2-40B4-BE49-F238E27FC236}">
                <a16:creationId xmlns:a16="http://schemas.microsoft.com/office/drawing/2014/main" id="{8EF11241-D7FC-4015-A9EE-B844271B82B2}"/>
              </a:ext>
            </a:extLst>
          </p:cNvPr>
          <p:cNvSpPr txBox="1"/>
          <p:nvPr/>
        </p:nvSpPr>
        <p:spPr>
          <a:xfrm>
            <a:off x="-50967" y="4927343"/>
            <a:ext cx="4149683" cy="369331"/>
          </a:xfrm>
          <a:prstGeom prst="rect">
            <a:avLst/>
          </a:prstGeom>
          <a:noFill/>
        </p:spPr>
        <p:txBody>
          <a:bodyPr wrap="square" rtlCol="0">
            <a:spAutoFit/>
          </a:bodyPr>
          <a:lstStyle/>
          <a:p>
            <a:r>
              <a:rPr lang="en-GB" dirty="0"/>
              <a:t>Insufficient scrap categories</a:t>
            </a:r>
          </a:p>
        </p:txBody>
      </p:sp>
      <p:sp>
        <p:nvSpPr>
          <p:cNvPr id="36" name="TextBox 35">
            <a:extLst>
              <a:ext uri="{FF2B5EF4-FFF2-40B4-BE49-F238E27FC236}">
                <a16:creationId xmlns:a16="http://schemas.microsoft.com/office/drawing/2014/main" id="{AC16BAB5-5651-4A8A-8041-8D409F12D9ED}"/>
              </a:ext>
            </a:extLst>
          </p:cNvPr>
          <p:cNvSpPr txBox="1"/>
          <p:nvPr/>
        </p:nvSpPr>
        <p:spPr>
          <a:xfrm>
            <a:off x="3288722" y="4160632"/>
            <a:ext cx="3309994" cy="1200329"/>
          </a:xfrm>
          <a:prstGeom prst="rect">
            <a:avLst/>
          </a:prstGeom>
          <a:noFill/>
        </p:spPr>
        <p:txBody>
          <a:bodyPr wrap="square" rtlCol="0">
            <a:spAutoFit/>
          </a:bodyPr>
          <a:lstStyle/>
          <a:p>
            <a:r>
              <a:rPr lang="en-GB" dirty="0"/>
              <a:t>Layout</a:t>
            </a:r>
          </a:p>
          <a:p>
            <a:r>
              <a:rPr lang="en-GB" dirty="0"/>
              <a:t>Space</a:t>
            </a:r>
          </a:p>
          <a:p>
            <a:r>
              <a:rPr lang="en-GB" dirty="0"/>
              <a:t>Unable to segregate waste</a:t>
            </a:r>
          </a:p>
          <a:p>
            <a:r>
              <a:rPr lang="en-GB" dirty="0"/>
              <a:t>Incorrect set-up</a:t>
            </a:r>
          </a:p>
        </p:txBody>
      </p:sp>
      <p:sp>
        <p:nvSpPr>
          <p:cNvPr id="37" name="TextBox 36">
            <a:extLst>
              <a:ext uri="{FF2B5EF4-FFF2-40B4-BE49-F238E27FC236}">
                <a16:creationId xmlns:a16="http://schemas.microsoft.com/office/drawing/2014/main" id="{3DB21A21-1122-417C-9781-2F21462D1125}"/>
              </a:ext>
            </a:extLst>
          </p:cNvPr>
          <p:cNvSpPr txBox="1"/>
          <p:nvPr/>
        </p:nvSpPr>
        <p:spPr>
          <a:xfrm>
            <a:off x="6738012" y="4159418"/>
            <a:ext cx="4855027" cy="1200329"/>
          </a:xfrm>
          <a:prstGeom prst="rect">
            <a:avLst/>
          </a:prstGeom>
          <a:noFill/>
        </p:spPr>
        <p:txBody>
          <a:bodyPr wrap="square" rtlCol="0">
            <a:spAutoFit/>
          </a:bodyPr>
          <a:lstStyle/>
          <a:p>
            <a:r>
              <a:rPr lang="en-GB" dirty="0"/>
              <a:t>Role not defined</a:t>
            </a:r>
          </a:p>
          <a:p>
            <a:r>
              <a:rPr lang="en-GB" dirty="0"/>
              <a:t>No Training</a:t>
            </a:r>
          </a:p>
          <a:p>
            <a:r>
              <a:rPr lang="en-GB" dirty="0"/>
              <a:t>Time restriction</a:t>
            </a:r>
          </a:p>
          <a:p>
            <a:r>
              <a:rPr lang="en-GB" dirty="0"/>
              <a:t>Lack of communication</a:t>
            </a:r>
          </a:p>
        </p:txBody>
      </p:sp>
      <p:sp>
        <p:nvSpPr>
          <p:cNvPr id="38" name="Isosceles Triangle 37">
            <a:extLst>
              <a:ext uri="{FF2B5EF4-FFF2-40B4-BE49-F238E27FC236}">
                <a16:creationId xmlns:a16="http://schemas.microsoft.com/office/drawing/2014/main" id="{2E3A4F04-51CC-4B2E-9D1F-A33E660F2E8C}"/>
              </a:ext>
            </a:extLst>
          </p:cNvPr>
          <p:cNvSpPr/>
          <p:nvPr/>
        </p:nvSpPr>
        <p:spPr>
          <a:xfrm rot="5400000">
            <a:off x="10058211" y="3385075"/>
            <a:ext cx="1862527" cy="1391582"/>
          </a:xfrm>
          <a:prstGeom prst="triangle">
            <a:avLst>
              <a:gd name="adj" fmla="val 5452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0"/>
              <a:solidFill>
                <a:schemeClr val="tx1"/>
              </a:solidFill>
              <a:effectLst>
                <a:outerShdw blurRad="38100" dist="19050" dir="2700000" algn="tl" rotWithShape="0">
                  <a:schemeClr val="dk1">
                    <a:alpha val="40000"/>
                  </a:schemeClr>
                </a:outerShdw>
              </a:effectLst>
            </a:endParaRPr>
          </a:p>
        </p:txBody>
      </p:sp>
      <p:pic>
        <p:nvPicPr>
          <p:cNvPr id="40" name="Graphic 39" descr="Fish outline">
            <a:extLst>
              <a:ext uri="{FF2B5EF4-FFF2-40B4-BE49-F238E27FC236}">
                <a16:creationId xmlns:a16="http://schemas.microsoft.com/office/drawing/2014/main" id="{215B1DA5-01E1-4C76-8A09-DED2D9264C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20893" y="3685666"/>
            <a:ext cx="914400" cy="914400"/>
          </a:xfrm>
          <a:prstGeom prst="rect">
            <a:avLst/>
          </a:prstGeom>
        </p:spPr>
      </p:pic>
      <p:sp>
        <p:nvSpPr>
          <p:cNvPr id="42" name="TextBox 41">
            <a:extLst>
              <a:ext uri="{FF2B5EF4-FFF2-40B4-BE49-F238E27FC236}">
                <a16:creationId xmlns:a16="http://schemas.microsoft.com/office/drawing/2014/main" id="{9EE52DA9-5693-4879-A28E-19ADB7DFB13D}"/>
              </a:ext>
            </a:extLst>
          </p:cNvPr>
          <p:cNvSpPr txBox="1"/>
          <p:nvPr/>
        </p:nvSpPr>
        <p:spPr>
          <a:xfrm>
            <a:off x="10042969" y="3348801"/>
            <a:ext cx="1872512" cy="646331"/>
          </a:xfrm>
          <a:prstGeom prst="rect">
            <a:avLst/>
          </a:prstGeom>
          <a:noFill/>
        </p:spPr>
        <p:txBody>
          <a:bodyPr wrap="square" rtlCol="0">
            <a:spAutoFit/>
          </a:bodyPr>
          <a:lstStyle/>
          <a:p>
            <a:r>
              <a:rPr lang="en-GB" dirty="0"/>
              <a:t>NO INPUT OF SCRAP</a:t>
            </a:r>
          </a:p>
        </p:txBody>
      </p:sp>
    </p:spTree>
    <p:extLst>
      <p:ext uri="{BB962C8B-B14F-4D97-AF65-F5344CB8AC3E}">
        <p14:creationId xmlns:p14="http://schemas.microsoft.com/office/powerpoint/2010/main" val="309054090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734D3B2-34D9-470D-A69A-85B5BF7666F0}"/>
              </a:ext>
            </a:extLst>
          </p:cNvPr>
          <p:cNvPicPr>
            <a:picLocks noChangeAspect="1"/>
          </p:cNvPicPr>
          <p:nvPr/>
        </p:nvPicPr>
        <p:blipFill rotWithShape="1">
          <a:blip r:embed="rId2"/>
          <a:srcRect r="-3" b="3759"/>
          <a:stretch/>
        </p:blipFill>
        <p:spPr>
          <a:xfrm>
            <a:off x="6829833" y="10"/>
            <a:ext cx="5362169" cy="2606030"/>
          </a:xfrm>
          <a:prstGeom prst="rect">
            <a:avLst/>
          </a:prstGeom>
        </p:spPr>
      </p:pic>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astelsSmooth/>
                    </a14:imgEffect>
                  </a14:imgLayer>
                </a14:imgProps>
              </a:ext>
            </a:extLst>
          </a:blip>
          <a:srcRect r="2" b="4624"/>
          <a:stretch/>
        </p:blipFill>
        <p:spPr>
          <a:xfrm>
            <a:off x="4823351" y="2606040"/>
            <a:ext cx="7368648" cy="4251960"/>
          </a:xfrm>
          <a:prstGeom prst="rect">
            <a:avLst/>
          </a:prstGeom>
        </p:spPr>
      </p:pic>
      <p:sp>
        <p:nvSpPr>
          <p:cNvPr id="61" name="Freeform: Shape 54">
            <a:extLst>
              <a:ext uri="{FF2B5EF4-FFF2-40B4-BE49-F238E27FC236}">
                <a16:creationId xmlns:a16="http://schemas.microsoft.com/office/drawing/2014/main" id="{16EA23B6-4B44-4D76-87BA-D81CE35ED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2" name="Freeform: Shape 56">
            <a:extLst>
              <a:ext uri="{FF2B5EF4-FFF2-40B4-BE49-F238E27FC236}">
                <a16:creationId xmlns:a16="http://schemas.microsoft.com/office/drawing/2014/main" id="{2EEEAE0B-25B7-437B-B834-B70A93541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804673" y="365125"/>
            <a:ext cx="6179700"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Measure: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a:t>
            </a:r>
            <a:r>
              <a:rPr lang="en-US" sz="2800" dirty="0">
                <a:highlight>
                  <a:srgbClr val="0000FF"/>
                </a:highlight>
                <a:latin typeface="Arial" panose="020B0604020202020204" pitchFamily="34" charset="0"/>
                <a:cs typeface="Arial" panose="020B0604020202020204" pitchFamily="34" charset="0"/>
              </a:rPr>
              <a:t>M</a:t>
            </a:r>
            <a:r>
              <a:rPr lang="en-US" sz="2800" dirty="0">
                <a:latin typeface="Arial" panose="020B0604020202020204" pitchFamily="34" charset="0"/>
                <a:cs typeface="Arial" panose="020B0604020202020204" pitchFamily="34" charset="0"/>
              </a:rPr>
              <a:t>/A/I/C/R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4673" y="2022601"/>
            <a:ext cx="4655602" cy="4154361"/>
          </a:xfrm>
        </p:spPr>
        <p:txBody>
          <a:bodyPr>
            <a:normAutofit/>
          </a:bodyPr>
          <a:lstStyle/>
          <a:p>
            <a:endParaRPr lang="en-GB" sz="1900" dirty="0"/>
          </a:p>
          <a:p>
            <a:endParaRPr lang="en-GB" sz="1900" dirty="0"/>
          </a:p>
          <a:p>
            <a:endParaRPr lang="en-GB" sz="1900" dirty="0"/>
          </a:p>
          <a:p>
            <a:r>
              <a:rPr lang="en-GB" sz="1900" dirty="0">
                <a:latin typeface="Arial" panose="020B0604020202020204" pitchFamily="34" charset="0"/>
                <a:cs typeface="Arial" panose="020B0604020202020204" pitchFamily="34" charset="0"/>
              </a:rPr>
              <a:t>Our current processes/work instructions are showing us that there are gaps or grey areas in our work flows, either where it is not defined clearly enough or not presently instructed correctly. Lack of definition can also be a cause of what we are seeing, for example ‘’do we stop the machine at 50 or 100 parts made?’’, we need to clearly define this and roll out to shop-floor. </a:t>
            </a: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11662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276499"/>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6390F0-8C66-457C-B6BE-90923102B5A7}"/>
              </a:ext>
            </a:extLst>
          </p:cNvPr>
          <p:cNvSpPr>
            <a:spLocks noGrp="1"/>
          </p:cNvSpPr>
          <p:nvPr>
            <p:ph type="title"/>
          </p:nvPr>
        </p:nvSpPr>
        <p:spPr>
          <a:xfrm>
            <a:off x="841248" y="503270"/>
            <a:ext cx="2889504" cy="1345997"/>
          </a:xfrm>
        </p:spPr>
        <p:txBody>
          <a:bodyPr vert="horz" lIns="91440" tIns="45720" rIns="91440" bIns="45720" rtlCol="0" anchor="ctr">
            <a:normAutofit/>
          </a:bodyPr>
          <a:lstStyle/>
          <a:p>
            <a:r>
              <a:rPr lang="en-US" sz="2600" dirty="0">
                <a:solidFill>
                  <a:schemeClr val="bg1"/>
                </a:solidFill>
              </a:rPr>
              <a:t>Measure: </a:t>
            </a:r>
            <a:br>
              <a:rPr lang="en-US" sz="2600" dirty="0">
                <a:solidFill>
                  <a:schemeClr val="bg1"/>
                </a:solidFill>
              </a:rPr>
            </a:br>
            <a:r>
              <a:rPr lang="en-US" sz="2600" dirty="0">
                <a:solidFill>
                  <a:schemeClr val="bg1"/>
                </a:solidFill>
              </a:rPr>
              <a:t>Gage R &amp; R</a:t>
            </a:r>
          </a:p>
        </p:txBody>
      </p:sp>
      <p:cxnSp>
        <p:nvCxnSpPr>
          <p:cNvPr id="25" name="Straight Connector 24">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732166"/>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79BB8D3-E956-45D8-BE36-ACA5B7A396BC}"/>
              </a:ext>
            </a:extLst>
          </p:cNvPr>
          <p:cNvSpPr txBox="1"/>
          <p:nvPr/>
        </p:nvSpPr>
        <p:spPr>
          <a:xfrm>
            <a:off x="4379976" y="503270"/>
            <a:ext cx="6976872" cy="1345997"/>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1700" dirty="0">
                <a:solidFill>
                  <a:schemeClr val="bg1"/>
                </a:solidFill>
              </a:rPr>
              <a:t>Visual inspections were carried out on the same parts by three employees, the test was split into the following categories: Good Parts, Gluing Scrap, Distortion, Contamination, Shorts, Holes, Delamination, Date Clock, Flash and Drain Holes. Those were then entered into the sheet, measured and studied using the using Gage R&amp;R shown below. What this shows us is that there is a difference of what we are capturing part to part and person to person.</a:t>
            </a:r>
          </a:p>
        </p:txBody>
      </p:sp>
      <p:pic>
        <p:nvPicPr>
          <p:cNvPr id="16" name="Content Placeholder 15">
            <a:extLst>
              <a:ext uri="{FF2B5EF4-FFF2-40B4-BE49-F238E27FC236}">
                <a16:creationId xmlns:a16="http://schemas.microsoft.com/office/drawing/2014/main" id="{8143BC81-B47E-4A47-85E3-C3E427DFF208}"/>
              </a:ext>
            </a:extLst>
          </p:cNvPr>
          <p:cNvPicPr>
            <a:picLocks noGrp="1" noChangeAspect="1"/>
          </p:cNvPicPr>
          <p:nvPr>
            <p:ph idx="1"/>
          </p:nvPr>
        </p:nvPicPr>
        <p:blipFill rotWithShape="1">
          <a:blip r:embed="rId2"/>
          <a:srcRect t="49" r="-1" b="-1"/>
          <a:stretch/>
        </p:blipFill>
        <p:spPr>
          <a:xfrm>
            <a:off x="320040" y="2194560"/>
            <a:ext cx="11548872" cy="4299859"/>
          </a:xfrm>
          <a:prstGeom prst="rect">
            <a:avLst/>
          </a:prstGeom>
        </p:spPr>
      </p:pic>
    </p:spTree>
    <p:extLst>
      <p:ext uri="{BB962C8B-B14F-4D97-AF65-F5344CB8AC3E}">
        <p14:creationId xmlns:p14="http://schemas.microsoft.com/office/powerpoint/2010/main" val="154879980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t="679" r="-3" b="18987"/>
          <a:stretch/>
        </p:blipFill>
        <p:spPr>
          <a:xfrm>
            <a:off x="6829833" y="10"/>
            <a:ext cx="5362169" cy="2606030"/>
          </a:xfrm>
          <a:prstGeom prst="rect">
            <a:avLst/>
          </a:prstGeom>
        </p:spPr>
      </p:pic>
      <p:pic>
        <p:nvPicPr>
          <p:cNvPr id="5" name="Picture 4">
            <a:extLst>
              <a:ext uri="{FF2B5EF4-FFF2-40B4-BE49-F238E27FC236}">
                <a16:creationId xmlns:a16="http://schemas.microsoft.com/office/drawing/2014/main" id="{67223DAC-2ECB-4B47-AE9E-457D2D2B8062}"/>
              </a:ext>
            </a:extLst>
          </p:cNvPr>
          <p:cNvPicPr>
            <a:picLocks noChangeAspect="1"/>
          </p:cNvPicPr>
          <p:nvPr/>
        </p:nvPicPr>
        <p:blipFill rotWithShape="1">
          <a:blip r:embed="rId4"/>
          <a:srcRect t="6850" r="2" b="32089"/>
          <a:stretch/>
        </p:blipFill>
        <p:spPr>
          <a:xfrm>
            <a:off x="4823351" y="2606040"/>
            <a:ext cx="7368648" cy="4251960"/>
          </a:xfrm>
          <a:prstGeom prst="rect">
            <a:avLst/>
          </a:prstGeom>
        </p:spPr>
      </p:pic>
      <p:sp>
        <p:nvSpPr>
          <p:cNvPr id="49" name="Freeform: Shape 44">
            <a:extLst>
              <a:ext uri="{FF2B5EF4-FFF2-40B4-BE49-F238E27FC236}">
                <a16:creationId xmlns:a16="http://schemas.microsoft.com/office/drawing/2014/main" id="{16EA23B6-4B44-4D76-87BA-D81CE35ED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Freeform: Shape 46">
            <a:extLst>
              <a:ext uri="{FF2B5EF4-FFF2-40B4-BE49-F238E27FC236}">
                <a16:creationId xmlns:a16="http://schemas.microsoft.com/office/drawing/2014/main" id="{2EEEAE0B-25B7-437B-B834-B70A93541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804673" y="365125"/>
            <a:ext cx="6179700"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Analyze: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/M/</a:t>
            </a:r>
            <a:r>
              <a:rPr lang="en-US" sz="2800" dirty="0">
                <a:highlight>
                  <a:srgbClr val="0000FF"/>
                </a:highlight>
                <a:latin typeface="Arial" panose="020B0604020202020204" pitchFamily="34" charset="0"/>
                <a:cs typeface="Arial" panose="020B0604020202020204" pitchFamily="34" charset="0"/>
              </a:rPr>
              <a:t>A</a:t>
            </a:r>
            <a:r>
              <a:rPr lang="en-US" sz="2800" dirty="0">
                <a:latin typeface="Arial" panose="020B0604020202020204" pitchFamily="34" charset="0"/>
                <a:cs typeface="Arial" panose="020B0604020202020204" pitchFamily="34" charset="0"/>
              </a:rPr>
              <a:t>/I/C/R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4673" y="2022601"/>
            <a:ext cx="4655602" cy="4154361"/>
          </a:xfrm>
        </p:spPr>
        <p:txBody>
          <a:bodyPr>
            <a:normAutofit/>
          </a:bodyPr>
          <a:lstStyle/>
          <a:p>
            <a:endParaRPr lang="en-GB" sz="1900" dirty="0"/>
          </a:p>
          <a:p>
            <a:endParaRPr lang="en-GB" sz="1900" dirty="0"/>
          </a:p>
          <a:p>
            <a:endParaRPr lang="en-GB" sz="1900" dirty="0"/>
          </a:p>
          <a:p>
            <a:r>
              <a:rPr lang="en-GB" sz="1900" dirty="0">
                <a:latin typeface="Arial" panose="020B0604020202020204" pitchFamily="34" charset="0"/>
                <a:cs typeface="Arial" panose="020B0604020202020204" pitchFamily="34" charset="0"/>
              </a:rPr>
              <a:t>Check through the data using the graphical and collative evidence captured during runs, conduct runs at machine under ‘’test’’  conditions.. Collect and analyse that data and use it to improve, tweak and roll out new ideas, thoughts and procedures.</a:t>
            </a: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288336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Freeform: Shape 34">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37" name="Group 36">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9"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40"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41"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2"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3"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B00C8613-58EC-40C9-BFB6-9276BB0C20F4}"/>
              </a:ext>
            </a:extLst>
          </p:cNvPr>
          <p:cNvSpPr>
            <a:spLocks noGrp="1"/>
          </p:cNvSpPr>
          <p:nvPr>
            <p:ph type="title"/>
          </p:nvPr>
        </p:nvSpPr>
        <p:spPr>
          <a:xfrm>
            <a:off x="526942" y="514350"/>
            <a:ext cx="2788349" cy="5276850"/>
          </a:xfrm>
        </p:spPr>
        <p:txBody>
          <a:bodyPr>
            <a:noAutofit/>
          </a:bodyPr>
          <a:lstStyle/>
          <a:p>
            <a:r>
              <a:rPr lang="en-GB" sz="2000" dirty="0">
                <a:solidFill>
                  <a:srgbClr val="FFFFFF"/>
                </a:solidFill>
                <a:latin typeface="Arial" panose="020B0604020202020204" pitchFamily="34" charset="0"/>
                <a:cs typeface="Arial" panose="020B0604020202020204" pitchFamily="34" charset="0"/>
              </a:rPr>
              <a:t>Looking further at the data present in the graphs, we are seeing that there are discrepancies between scrap input and finished product. We are not seeing the scrap being inputted correctly thus are not able to drive continuous improvement throughout the business. The graph on the right shows that we are having discrepancies during runs of  between 3000 pieces – 5000 pieces.</a:t>
            </a:r>
          </a:p>
        </p:txBody>
      </p:sp>
      <p:graphicFrame>
        <p:nvGraphicFramePr>
          <p:cNvPr id="21" name="Content Placeholder 20">
            <a:extLst>
              <a:ext uri="{FF2B5EF4-FFF2-40B4-BE49-F238E27FC236}">
                <a16:creationId xmlns:a16="http://schemas.microsoft.com/office/drawing/2014/main" id="{291FDCC1-9C5E-4B87-B9B1-82FD84B358E7}"/>
              </a:ext>
            </a:extLst>
          </p:cNvPr>
          <p:cNvGraphicFramePr>
            <a:graphicFrameLocks noGrp="1"/>
          </p:cNvGraphicFramePr>
          <p:nvPr>
            <p:ph idx="1"/>
            <p:extLst>
              <p:ext uri="{D42A27DB-BD31-4B8C-83A1-F6EECF244321}">
                <p14:modId xmlns:p14="http://schemas.microsoft.com/office/powerpoint/2010/main" val="742039390"/>
              </p:ext>
            </p:extLst>
          </p:nvPr>
        </p:nvGraphicFramePr>
        <p:xfrm>
          <a:off x="5010150" y="685800"/>
          <a:ext cx="6492875" cy="5105400"/>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DBA833C9-8884-4B1E-B3ED-96E5BEF0C886}"/>
              </a:ext>
            </a:extLst>
          </p:cNvPr>
          <p:cNvSpPr txBox="1"/>
          <p:nvPr/>
        </p:nvSpPr>
        <p:spPr>
          <a:xfrm>
            <a:off x="7588332" y="225631"/>
            <a:ext cx="245819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ANALYSE</a:t>
            </a:r>
          </a:p>
        </p:txBody>
      </p:sp>
    </p:spTree>
    <p:extLst>
      <p:ext uri="{BB962C8B-B14F-4D97-AF65-F5344CB8AC3E}">
        <p14:creationId xmlns:p14="http://schemas.microsoft.com/office/powerpoint/2010/main" val="3142479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2">
            <a:duotone>
              <a:prstClr val="black"/>
              <a:schemeClr val="tx2">
                <a:tint val="45000"/>
                <a:satMod val="400000"/>
              </a:schemeClr>
            </a:duotone>
            <a:alphaModFix amt="35000"/>
            <a:extLst>
              <a:ext uri="{BEBA8EAE-BF5A-486C-A8C5-ECC9F3942E4B}">
                <a14:imgProps xmlns:a14="http://schemas.microsoft.com/office/drawing/2010/main">
                  <a14:imgLayer r:embed="rId3">
                    <a14:imgEffect>
                      <a14:artisticPastelsSmooth/>
                    </a14:imgEffect>
                  </a14:imgLayer>
                </a14:imgProps>
              </a:ext>
            </a:extLst>
          </a:blip>
          <a:srcRect b="7053"/>
          <a:stretch/>
        </p:blipFill>
        <p:spPr>
          <a:xfrm>
            <a:off x="-19" y="10"/>
            <a:ext cx="12192000" cy="6855948"/>
          </a:xfrm>
          <a:prstGeom prst="rect">
            <a:avLst/>
          </a:prstGeom>
        </p:spPr>
      </p:pic>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801098" y="1396289"/>
            <a:ext cx="5277333"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Improve: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/M/A/</a:t>
            </a:r>
            <a:r>
              <a:rPr lang="en-US" sz="2800" dirty="0">
                <a:highlight>
                  <a:srgbClr val="0000FF"/>
                </a:highlight>
                <a:latin typeface="Arial" panose="020B0604020202020204" pitchFamily="34" charset="0"/>
                <a:cs typeface="Arial" panose="020B0604020202020204" pitchFamily="34" charset="0"/>
              </a:rPr>
              <a:t>I</a:t>
            </a:r>
            <a:r>
              <a:rPr lang="en-US" sz="2800" dirty="0">
                <a:latin typeface="Arial" panose="020B0604020202020204" pitchFamily="34" charset="0"/>
                <a:cs typeface="Arial" panose="020B0604020202020204" pitchFamily="34" charset="0"/>
              </a:rPr>
              <a:t>/C/R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5543" y="2871982"/>
            <a:ext cx="5272888" cy="3181684"/>
          </a:xfrm>
        </p:spPr>
        <p:txBody>
          <a:bodyPr anchor="t">
            <a:normAutofit fontScale="92500" lnSpcReduction="20000"/>
          </a:bodyPr>
          <a:lstStyle/>
          <a:p>
            <a:r>
              <a:rPr lang="en-GB" sz="1800" dirty="0"/>
              <a:t>We are using the data provided in the fist phases to drive the project on from here, particular attention is paid to ensuring we have correct process flows and we are giving the OP’s and Team Leaders the ability and means to complete the tasks as and when we would like, in a manner that benefits us from all points of view. We are looking outside the box in terms of ideas such as ‘’drop boxes’’ for scrap categories containing counting systems and sensors, this would allow 100 % (once tested) capture  every time and would take less time than now to complete benefiting all parties. On the right we have a possible new draft idea for scrap capturing.</a:t>
            </a:r>
          </a:p>
          <a:p>
            <a:r>
              <a:rPr lang="en-GB" sz="1800" dirty="0"/>
              <a:t>Further down the line we could introduce rewards for scrap level/capture and reduction of those levels once the benefit can be quantified in monetary terms.</a:t>
            </a:r>
          </a:p>
          <a:p>
            <a:endParaRPr lang="en-GB" sz="1800" dirty="0"/>
          </a:p>
          <a:p>
            <a:endParaRPr lang="en-GB" sz="1800" dirty="0"/>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61"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90954C1D-DA7A-4111-BC3B-D5699C63CE39}"/>
              </a:ext>
            </a:extLst>
          </p:cNvPr>
          <p:cNvPicPr>
            <a:picLocks noChangeAspect="1"/>
          </p:cNvPicPr>
          <p:nvPr/>
        </p:nvPicPr>
        <p:blipFill rotWithShape="1">
          <a:blip r:embed="rId4"/>
          <a:srcRect l="2272" r="6256" b="3"/>
          <a:stretch/>
        </p:blipFill>
        <p:spPr>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8" name="TextBox 7">
            <a:extLst>
              <a:ext uri="{FF2B5EF4-FFF2-40B4-BE49-F238E27FC236}">
                <a16:creationId xmlns:a16="http://schemas.microsoft.com/office/drawing/2014/main" id="{6989FCA2-8393-4048-B298-02F8394C292E}"/>
              </a:ext>
            </a:extLst>
          </p:cNvPr>
          <p:cNvSpPr txBox="1"/>
          <p:nvPr/>
        </p:nvSpPr>
        <p:spPr>
          <a:xfrm>
            <a:off x="8084930" y="122126"/>
            <a:ext cx="4107051" cy="369332"/>
          </a:xfrm>
          <a:prstGeom prst="rect">
            <a:avLst/>
          </a:prstGeom>
          <a:noFill/>
        </p:spPr>
        <p:txBody>
          <a:bodyPr wrap="square" rtlCol="0">
            <a:spAutoFit/>
          </a:bodyPr>
          <a:lstStyle/>
          <a:p>
            <a:r>
              <a:rPr lang="en-GB" dirty="0"/>
              <a:t>New idea below for scrap capture</a:t>
            </a:r>
          </a:p>
        </p:txBody>
      </p:sp>
    </p:spTree>
    <p:extLst>
      <p:ext uri="{BB962C8B-B14F-4D97-AF65-F5344CB8AC3E}">
        <p14:creationId xmlns:p14="http://schemas.microsoft.com/office/powerpoint/2010/main" val="216976482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CDE445-184C-400B-A2C1-295ABB7C3051}"/>
              </a:ext>
            </a:extLst>
          </p:cNvPr>
          <p:cNvSpPr>
            <a:spLocks noGrp="1"/>
          </p:cNvSpPr>
          <p:nvPr>
            <p:ph type="title"/>
          </p:nvPr>
        </p:nvSpPr>
        <p:spPr>
          <a:xfrm>
            <a:off x="6234867" y="401247"/>
            <a:ext cx="5248219" cy="1154400"/>
          </a:xfrm>
        </p:spPr>
        <p:txBody>
          <a:bodyPr anchor="b">
            <a:normAutofit/>
          </a:bodyPr>
          <a:lstStyle/>
          <a:p>
            <a:r>
              <a:rPr lang="en-GB" dirty="0">
                <a:solidFill>
                  <a:schemeClr val="bg1"/>
                </a:solidFill>
              </a:rPr>
              <a:t>Improve:</a:t>
            </a:r>
          </a:p>
        </p:txBody>
      </p:sp>
      <p:grpSp>
        <p:nvGrpSpPr>
          <p:cNvPr id="193" name="Group 192">
            <a:extLst>
              <a:ext uri="{FF2B5EF4-FFF2-40B4-BE49-F238E27FC236}">
                <a16:creationId xmlns:a16="http://schemas.microsoft.com/office/drawing/2014/main" id="{698DC1B4-9C49-491A-B0C4-CF9ABED0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4" name="Freeform: Shape 19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dirty="0"/>
            </a:p>
          </p:txBody>
        </p:sp>
        <p:sp>
          <p:nvSpPr>
            <p:cNvPr id="195" name="Freeform: Shape 19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 name="Picture 6">
            <a:extLst>
              <a:ext uri="{FF2B5EF4-FFF2-40B4-BE49-F238E27FC236}">
                <a16:creationId xmlns:a16="http://schemas.microsoft.com/office/drawing/2014/main" id="{28162FB1-CF1E-48A1-BB01-D145D5BA12B0}"/>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l="12686" r="26813" b="-1"/>
          <a:stretch/>
        </p:blipFill>
        <p:spPr>
          <a:xfrm>
            <a:off x="477541" y="269354"/>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96" name="Group 195">
            <a:extLst>
              <a:ext uri="{FF2B5EF4-FFF2-40B4-BE49-F238E27FC236}">
                <a16:creationId xmlns:a16="http://schemas.microsoft.com/office/drawing/2014/main" id="{E5C89038-920A-4C2C-96CF-80507027B6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0064" y="2828266"/>
            <a:ext cx="805908" cy="805908"/>
            <a:chOff x="817371" y="4276255"/>
            <a:chExt cx="413564" cy="413564"/>
          </a:xfrm>
          <a:solidFill>
            <a:srgbClr val="FFFFFF"/>
          </a:solidFill>
        </p:grpSpPr>
        <p:sp>
          <p:nvSpPr>
            <p:cNvPr id="197" name="Graphic 212">
              <a:extLst>
                <a:ext uri="{FF2B5EF4-FFF2-40B4-BE49-F238E27FC236}">
                  <a16:creationId xmlns:a16="http://schemas.microsoft.com/office/drawing/2014/main" id="{8D8F13C5-4B99-432F-A339-372E57EB6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98" name="Graphic 212">
              <a:extLst>
                <a:ext uri="{FF2B5EF4-FFF2-40B4-BE49-F238E27FC236}">
                  <a16:creationId xmlns:a16="http://schemas.microsoft.com/office/drawing/2014/main" id="{413EEA21-9A3A-47C8-A94C-D6EFE2EF5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grpSp>
        <p:nvGrpSpPr>
          <p:cNvPr id="199" name="Group 198">
            <a:extLst>
              <a:ext uri="{FF2B5EF4-FFF2-40B4-BE49-F238E27FC236}">
                <a16:creationId xmlns:a16="http://schemas.microsoft.com/office/drawing/2014/main" id="{9A15111C-2752-4649-B55B-B93FF93F97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0064" y="2823516"/>
            <a:ext cx="805908" cy="805908"/>
            <a:chOff x="817371" y="4276255"/>
            <a:chExt cx="413564" cy="413564"/>
          </a:xfrm>
          <a:solidFill>
            <a:schemeClr val="accent2">
              <a:alpha val="30000"/>
            </a:schemeClr>
          </a:solidFill>
        </p:grpSpPr>
        <p:sp>
          <p:nvSpPr>
            <p:cNvPr id="200"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1" name="Graphic 212">
              <a:extLst>
                <a:ext uri="{FF2B5EF4-FFF2-40B4-BE49-F238E27FC236}">
                  <a16:creationId xmlns:a16="http://schemas.microsoft.com/office/drawing/2014/main" id="{945D9A4A-CCDB-40CE-BD57-15BE15B87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7371" y="42762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grp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3" name="Content Placeholder 2">
            <a:extLst>
              <a:ext uri="{FF2B5EF4-FFF2-40B4-BE49-F238E27FC236}">
                <a16:creationId xmlns:a16="http://schemas.microsoft.com/office/drawing/2014/main" id="{A06B734E-23E6-4471-A052-B472A153A361}"/>
              </a:ext>
            </a:extLst>
          </p:cNvPr>
          <p:cNvSpPr>
            <a:spLocks noGrp="1"/>
          </p:cNvSpPr>
          <p:nvPr>
            <p:ph idx="1"/>
          </p:nvPr>
        </p:nvSpPr>
        <p:spPr>
          <a:xfrm>
            <a:off x="6234868" y="1820369"/>
            <a:ext cx="5217173" cy="4351338"/>
          </a:xfrm>
        </p:spPr>
        <p:txBody>
          <a:bodyPr>
            <a:normAutofit fontScale="92500" lnSpcReduction="10000"/>
          </a:bodyPr>
          <a:lstStyle/>
          <a:p>
            <a:r>
              <a:rPr lang="en-GB" dirty="0">
                <a:solidFill>
                  <a:schemeClr val="bg1"/>
                </a:solidFill>
              </a:rPr>
              <a:t>We will retrain staff involved in the affected procedures and rewrite our processes based on our findings and investigative efforts. Each area has workflow and behind that several procedures feeding into the output of producing the parts. We feel that we need to involve the team more in the process of improvement in order to begin to change the culture at Hi-Mark Automotive Ltd too.</a:t>
            </a:r>
          </a:p>
        </p:txBody>
      </p:sp>
      <p:pic>
        <p:nvPicPr>
          <p:cNvPr id="13" name="Picture 12">
            <a:extLst>
              <a:ext uri="{FF2B5EF4-FFF2-40B4-BE49-F238E27FC236}">
                <a16:creationId xmlns:a16="http://schemas.microsoft.com/office/drawing/2014/main" id="{EB8B2A3E-4ED1-4935-9B84-7A0459777ED4}"/>
              </a:ext>
            </a:extLst>
          </p:cNvPr>
          <p:cNvPicPr>
            <a:picLocks noChangeAspect="1"/>
          </p:cNvPicPr>
          <p:nvPr/>
        </p:nvPicPr>
        <p:blipFill rotWithShape="1">
          <a:blip r:embed="rId4"/>
          <a:srcRect l="7767" r="8931" b="8"/>
          <a:stretch/>
        </p:blipFill>
        <p:spPr>
          <a:xfrm>
            <a:off x="1828492" y="3481328"/>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pic>
        <p:nvPicPr>
          <p:cNvPr id="1029" name="Picture 5" descr="Continuous Improvement | IdeaScale">
            <a:extLst>
              <a:ext uri="{FF2B5EF4-FFF2-40B4-BE49-F238E27FC236}">
                <a16:creationId xmlns:a16="http://schemas.microsoft.com/office/drawing/2014/main" id="{F7B19EEF-9658-436C-A158-C5D3727589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3834" b="1"/>
          <a:stretch/>
        </p:blipFill>
        <p:spPr bwMode="auto">
          <a:xfrm>
            <a:off x="3820702" y="1675969"/>
            <a:ext cx="2167719" cy="2167719"/>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20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03" name="Freeform: Shape 20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4" name="Freeform: Shape 20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5" name="Freeform: Shape 20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6" name="Freeform: Shape 20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207" name="Freeform: Shape 20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762611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Statistical Process Control (SPC) Charts - West of England Academic Health  Science Network">
            <a:extLst>
              <a:ext uri="{FF2B5EF4-FFF2-40B4-BE49-F238E27FC236}">
                <a16:creationId xmlns:a16="http://schemas.microsoft.com/office/drawing/2014/main" id="{0E220C50-E5F3-491E-8256-5A149A7D498C}"/>
              </a:ext>
            </a:extLst>
          </p:cNvPr>
          <p:cNvPicPr>
            <a:picLocks noChangeAspect="1" noChangeArrowheads="1"/>
          </p:cNvPicPr>
          <p:nvPr/>
        </p:nvPicPr>
        <p:blipFill rotWithShape="1">
          <a:blip r:embed="rId2">
            <a:duotone>
              <a:prstClr val="black"/>
              <a:schemeClr val="tx2">
                <a:tint val="45000"/>
                <a:satMod val="400000"/>
              </a:schemeClr>
            </a:duotone>
            <a:alphaModFix amt="35000"/>
            <a:extLst>
              <a:ext uri="{28A0092B-C50C-407E-A947-70E740481C1C}">
                <a14:useLocalDpi xmlns:a14="http://schemas.microsoft.com/office/drawing/2010/main" val="0"/>
              </a:ext>
            </a:extLst>
          </a:blip>
          <a:srcRect l="2393" r="246" b="1"/>
          <a:stretch/>
        </p:blipFill>
        <p:spPr bwMode="auto">
          <a:xfrm>
            <a:off x="-7" y="-8"/>
            <a:ext cx="12192000" cy="685595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7A1D58A-BF21-4357-A4C4-4843E72CEEB0}"/>
              </a:ext>
            </a:extLst>
          </p:cNvPr>
          <p:cNvSpPr>
            <a:spLocks noGrp="1"/>
          </p:cNvSpPr>
          <p:nvPr>
            <p:ph type="title"/>
          </p:nvPr>
        </p:nvSpPr>
        <p:spPr>
          <a:xfrm>
            <a:off x="801098" y="1396289"/>
            <a:ext cx="6387102" cy="1325563"/>
          </a:xfrm>
        </p:spPr>
        <p:txBody>
          <a:bodyPr vert="horz" lIns="91440" tIns="45720" rIns="91440" bIns="45720" rtlCol="0">
            <a:normAutofit/>
          </a:bodyPr>
          <a:lstStyle/>
          <a:p>
            <a:r>
              <a:rPr lang="en-US" sz="2800" dirty="0">
                <a:latin typeface="Arial" panose="020B0604020202020204" pitchFamily="34" charset="0"/>
                <a:cs typeface="Arial" panose="020B0604020202020204" pitchFamily="34" charset="0"/>
              </a:rPr>
              <a:t>Control: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b="1" dirty="0">
                <a:latin typeface="Arial" panose="020B0604020202020204" pitchFamily="34" charset="0"/>
                <a:cs typeface="Arial" panose="020B0604020202020204" pitchFamily="34" charset="0"/>
              </a:rPr>
              <a:t>D</a:t>
            </a:r>
            <a:r>
              <a:rPr lang="en-US" sz="2800" dirty="0">
                <a:latin typeface="Arial" panose="020B0604020202020204" pitchFamily="34" charset="0"/>
                <a:cs typeface="Arial" panose="020B0604020202020204" pitchFamily="34" charset="0"/>
              </a:rPr>
              <a:t>/M/A/I/</a:t>
            </a:r>
            <a:r>
              <a:rPr lang="en-US" sz="2800" dirty="0">
                <a:highlight>
                  <a:srgbClr val="0000FF"/>
                </a:highlight>
                <a:latin typeface="Arial" panose="020B0604020202020204" pitchFamily="34" charset="0"/>
                <a:cs typeface="Arial" panose="020B0604020202020204" pitchFamily="34" charset="0"/>
              </a:rPr>
              <a:t>C</a:t>
            </a:r>
            <a:r>
              <a:rPr lang="en-US" sz="2800" dirty="0">
                <a:latin typeface="Arial" panose="020B0604020202020204" pitchFamily="34" charset="0"/>
                <a:cs typeface="Arial" panose="020B0604020202020204" pitchFamily="34" charset="0"/>
              </a:rPr>
              <a:t>/R</a:t>
            </a:r>
          </a:p>
        </p:txBody>
      </p:sp>
      <p:sp>
        <p:nvSpPr>
          <p:cNvPr id="40" name="Content Placeholder 5">
            <a:extLst>
              <a:ext uri="{FF2B5EF4-FFF2-40B4-BE49-F238E27FC236}">
                <a16:creationId xmlns:a16="http://schemas.microsoft.com/office/drawing/2014/main" id="{B3DC769A-7E02-486E-8011-2079370A9E24}"/>
              </a:ext>
            </a:extLst>
          </p:cNvPr>
          <p:cNvSpPr>
            <a:spLocks noGrp="1"/>
          </p:cNvSpPr>
          <p:nvPr>
            <p:ph idx="1"/>
          </p:nvPr>
        </p:nvSpPr>
        <p:spPr>
          <a:xfrm>
            <a:off x="805542" y="2125683"/>
            <a:ext cx="6382657" cy="3927983"/>
          </a:xfrm>
        </p:spPr>
        <p:txBody>
          <a:bodyPr anchor="t">
            <a:normAutofit fontScale="92500" lnSpcReduction="20000"/>
          </a:bodyPr>
          <a:lstStyle/>
          <a:p>
            <a:endParaRPr lang="en-GB" sz="1100" dirty="0"/>
          </a:p>
          <a:p>
            <a:endParaRPr lang="en-GB" sz="1100" dirty="0"/>
          </a:p>
          <a:p>
            <a:endParaRPr lang="en-GB" sz="16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Once the improvements are in place the next step is control. We must control the new additions and tweaks and future proof them for use on other jobs and other lines throughout the business. We must ensure that our new procedures and workflows match up to our training and that there’s a transparency throughout the production process that allows robust decision making at key moments such as scrap production.</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We will create and draft a quality control plan to keep track of what is needed to run the business at the highest level from the production perspective.</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We will have statistical process control to monitor processes and traits of that process.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We will make the process future/mistake proof so that errors are either easily detectable and rectified or impossible to create in the first instance. We will use SPC, audits and updated control plans to roll this out maintaining control.</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73" name="Freeform: Shape 72">
            <a:extLst>
              <a:ext uri="{FF2B5EF4-FFF2-40B4-BE49-F238E27FC236}">
                <a16:creationId xmlns:a16="http://schemas.microsoft.com/office/drawing/2014/main" id="{86B8807B-7828-4E42-86D6-939A5397D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2055"/>
            <a:ext cx="4666892" cy="3481643"/>
          </a:xfrm>
          <a:custGeom>
            <a:avLst/>
            <a:gdLst>
              <a:gd name="connsiteX0" fmla="*/ 144173 w 4666892"/>
              <a:gd name="connsiteY0" fmla="*/ 0 h 3481643"/>
              <a:gd name="connsiteX1" fmla="*/ 4666892 w 4666892"/>
              <a:gd name="connsiteY1" fmla="*/ 0 h 3481643"/>
              <a:gd name="connsiteX2" fmla="*/ 4666892 w 4666892"/>
              <a:gd name="connsiteY2" fmla="*/ 2512390 h 3481643"/>
              <a:gd name="connsiteX3" fmla="*/ 4657487 w 4666892"/>
              <a:gd name="connsiteY3" fmla="*/ 2524968 h 3481643"/>
              <a:gd name="connsiteX4" fmla="*/ 2628900 w 4666892"/>
              <a:gd name="connsiteY4" fmla="*/ 3481643 h 3481643"/>
              <a:gd name="connsiteX5" fmla="*/ 0 w 4666892"/>
              <a:gd name="connsiteY5" fmla="*/ 852743 h 3481643"/>
              <a:gd name="connsiteX6" fmla="*/ 118190 w 4666892"/>
              <a:gd name="connsiteY6" fmla="*/ 70989 h 3481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481643">
                <a:moveTo>
                  <a:pt x="144173" y="0"/>
                </a:moveTo>
                <a:lnTo>
                  <a:pt x="4666892" y="0"/>
                </a:lnTo>
                <a:lnTo>
                  <a:pt x="4666892" y="2512390"/>
                </a:lnTo>
                <a:lnTo>
                  <a:pt x="4657487" y="2524968"/>
                </a:lnTo>
                <a:cubicBezTo>
                  <a:pt x="4175308" y="3109233"/>
                  <a:pt x="3445594" y="3481643"/>
                  <a:pt x="2628900" y="3481643"/>
                </a:cubicBezTo>
                <a:cubicBezTo>
                  <a:pt x="1176999" y="3481643"/>
                  <a:pt x="0" y="2304644"/>
                  <a:pt x="0" y="852743"/>
                </a:cubicBezTo>
                <a:cubicBezTo>
                  <a:pt x="0" y="580512"/>
                  <a:pt x="41379" y="317945"/>
                  <a:pt x="118190" y="70989"/>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1" name="Picture 30">
            <a:extLst>
              <a:ext uri="{FF2B5EF4-FFF2-40B4-BE49-F238E27FC236}">
                <a16:creationId xmlns:a16="http://schemas.microsoft.com/office/drawing/2014/main" id="{E4A0E853-260A-421D-BC1A-5650DA54C57D}"/>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PastelsSmooth/>
                    </a14:imgEffect>
                  </a14:imgLayer>
                </a14:imgProps>
              </a:ext>
            </a:extLst>
          </a:blip>
          <a:srcRect l="1877" r="16003" b="-2"/>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75" name="Freeform: Shape 74">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050" name="Picture 2" descr="Pin on 10 lean tools that will make your life easy">
            <a:extLst>
              <a:ext uri="{FF2B5EF4-FFF2-40B4-BE49-F238E27FC236}">
                <a16:creationId xmlns:a16="http://schemas.microsoft.com/office/drawing/2014/main" id="{151246B1-F82E-48D1-A97B-5825D1F32B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986" r="3655"/>
          <a:stretch/>
        </p:blipFill>
        <p:spPr bwMode="auto">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185668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F37479-1BB5-4B91-8C2C-7356ACC6EA50}"/>
              </a:ext>
            </a:extLst>
          </p:cNvPr>
          <p:cNvPicPr>
            <a:picLocks noChangeAspect="1"/>
          </p:cNvPicPr>
          <p:nvPr/>
        </p:nvPicPr>
        <p:blipFill rotWithShape="1">
          <a:blip r:embed="rId2">
            <a:extLst>
              <a:ext uri="{BEBA8EAE-BF5A-486C-A8C5-ECC9F3942E4B}">
                <a14:imgProps xmlns:a14="http://schemas.microsoft.com/office/drawing/2010/main">
                  <a14:imgLayer r:embed="rId3">
                    <a14:imgEffect>
                      <a14:artisticPastelsSmooth/>
                    </a14:imgEffect>
                  </a14:imgLayer>
                </a14:imgProps>
              </a:ext>
            </a:extLst>
          </a:blip>
          <a:srcRect r="-1" b="6952"/>
          <a:stretch/>
        </p:blipFill>
        <p:spPr>
          <a:xfrm>
            <a:off x="9512" y="10"/>
            <a:ext cx="12182474" cy="6857990"/>
          </a:xfrm>
          <a:prstGeom prst="rect">
            <a:avLst/>
          </a:prstGeom>
        </p:spPr>
      </p:pic>
      <p:sp>
        <p:nvSpPr>
          <p:cNvPr id="25" name="Rectangle 18">
            <a:extLst>
              <a:ext uri="{FF2B5EF4-FFF2-40B4-BE49-F238E27FC236}">
                <a16:creationId xmlns:a16="http://schemas.microsoft.com/office/drawing/2014/main" id="{96EEF187-8434-4B76-BE40-006EEBB263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2352" cy="6858000"/>
          </a:xfrm>
          <a:prstGeom prst="rect">
            <a:avLst/>
          </a:prstGeom>
          <a:solidFill>
            <a:schemeClr val="bg1">
              <a:lumMod val="95000"/>
              <a:lumOff val="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7602B2-0013-47D1-9DC8-76FBB28BC54F}"/>
              </a:ext>
            </a:extLst>
          </p:cNvPr>
          <p:cNvSpPr>
            <a:spLocks noGrp="1"/>
          </p:cNvSpPr>
          <p:nvPr>
            <p:ph type="title"/>
          </p:nvPr>
        </p:nvSpPr>
        <p:spPr>
          <a:xfrm>
            <a:off x="1282620" y="1748771"/>
            <a:ext cx="3498979" cy="3360458"/>
          </a:xfrm>
        </p:spPr>
        <p:txBody>
          <a:bodyPr>
            <a:normAutofit/>
          </a:bodyPr>
          <a:lstStyle/>
          <a:p>
            <a:pPr algn="ctr"/>
            <a:r>
              <a:rPr lang="en-US" dirty="0">
                <a:latin typeface="Arial" panose="020B0604020202020204" pitchFamily="34" charset="0"/>
                <a:cs typeface="Arial" panose="020B0604020202020204" pitchFamily="34" charset="0"/>
              </a:rPr>
              <a:t>Replicate: </a:t>
            </a:r>
            <a:br>
              <a:rPr lang="en-US"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D</a:t>
            </a:r>
            <a:r>
              <a:rPr lang="en-US" dirty="0">
                <a:latin typeface="Arial" panose="020B0604020202020204" pitchFamily="34" charset="0"/>
                <a:cs typeface="Arial" panose="020B0604020202020204" pitchFamily="34" charset="0"/>
              </a:rPr>
              <a:t>/M/A/I/C/</a:t>
            </a:r>
            <a:r>
              <a:rPr lang="en-US" dirty="0">
                <a:highlight>
                  <a:srgbClr val="0000FF"/>
                </a:highlight>
                <a:latin typeface="Arial" panose="020B0604020202020204" pitchFamily="34" charset="0"/>
                <a:cs typeface="Arial" panose="020B0604020202020204" pitchFamily="34" charset="0"/>
              </a:rPr>
              <a:t>R</a:t>
            </a:r>
            <a:endParaRPr lang="en-US" dirty="0">
              <a:highlight>
                <a:srgbClr val="0000FF"/>
              </a:highlight>
            </a:endParaRPr>
          </a:p>
        </p:txBody>
      </p:sp>
      <p:sp>
        <p:nvSpPr>
          <p:cNvPr id="26" name="Rectangle 20">
            <a:extLst>
              <a:ext uri="{FF2B5EF4-FFF2-40B4-BE49-F238E27FC236}">
                <a16:creationId xmlns:a16="http://schemas.microsoft.com/office/drawing/2014/main" id="{681CD866-52B5-4280-A92B-56BDFD1E9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2352" y="0"/>
            <a:ext cx="6089647" cy="6858000"/>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327CEF5D-5366-4298-B07C-4E948F8A1836}"/>
              </a:ext>
            </a:extLst>
          </p:cNvPr>
          <p:cNvPicPr>
            <a:picLocks noChangeAspect="1"/>
          </p:cNvPicPr>
          <p:nvPr/>
        </p:nvPicPr>
        <p:blipFill rotWithShape="1">
          <a:blip r:embed="rId4"/>
          <a:srcRect l="24828" r="38932"/>
          <a:stretch/>
        </p:blipFill>
        <p:spPr>
          <a:xfrm>
            <a:off x="6742641" y="643466"/>
            <a:ext cx="2312987" cy="2377440"/>
          </a:xfrm>
          <a:prstGeom prst="rect">
            <a:avLst/>
          </a:prstGeom>
        </p:spPr>
      </p:pic>
      <p:pic>
        <p:nvPicPr>
          <p:cNvPr id="6" name="Picture 5">
            <a:extLst>
              <a:ext uri="{FF2B5EF4-FFF2-40B4-BE49-F238E27FC236}">
                <a16:creationId xmlns:a16="http://schemas.microsoft.com/office/drawing/2014/main" id="{5CEE8FB1-B240-430D-A706-6D3F8B8AD8B9}"/>
              </a:ext>
            </a:extLst>
          </p:cNvPr>
          <p:cNvPicPr>
            <a:picLocks noChangeAspect="1"/>
          </p:cNvPicPr>
          <p:nvPr/>
        </p:nvPicPr>
        <p:blipFill rotWithShape="1">
          <a:blip r:embed="rId5"/>
          <a:srcRect l="9364" r="36846"/>
          <a:stretch/>
        </p:blipFill>
        <p:spPr>
          <a:xfrm>
            <a:off x="9216507" y="643468"/>
            <a:ext cx="2312987" cy="2375756"/>
          </a:xfrm>
          <a:prstGeom prst="rect">
            <a:avLst/>
          </a:prstGeom>
        </p:spPr>
      </p:pic>
      <p:sp>
        <p:nvSpPr>
          <p:cNvPr id="3" name="Content Placeholder 2">
            <a:extLst>
              <a:ext uri="{FF2B5EF4-FFF2-40B4-BE49-F238E27FC236}">
                <a16:creationId xmlns:a16="http://schemas.microsoft.com/office/drawing/2014/main" id="{AC080B9A-4144-42CD-BE99-9BB0511D2399}"/>
              </a:ext>
            </a:extLst>
          </p:cNvPr>
          <p:cNvSpPr>
            <a:spLocks noGrp="1"/>
          </p:cNvSpPr>
          <p:nvPr>
            <p:ph idx="1"/>
          </p:nvPr>
        </p:nvSpPr>
        <p:spPr>
          <a:xfrm>
            <a:off x="6742640" y="3429000"/>
            <a:ext cx="4796367" cy="2622808"/>
          </a:xfrm>
        </p:spPr>
        <p:txBody>
          <a:bodyPr anchor="ctr">
            <a:normAutofit lnSpcReduction="10000"/>
          </a:bodyPr>
          <a:lstStyle/>
          <a:p>
            <a:endParaRPr lang="en-GB" sz="1800" dirty="0"/>
          </a:p>
          <a:p>
            <a:r>
              <a:rPr lang="en-GB" sz="1800" dirty="0">
                <a:latin typeface="Arial" panose="020B0604020202020204" pitchFamily="34" charset="0"/>
                <a:cs typeface="Arial" panose="020B0604020202020204" pitchFamily="34" charset="0"/>
              </a:rPr>
              <a:t>After implementation of new controls, procedures and possibly new equipment as outlined throughout this presentation we will ensure we check whether we can replicate the success of this project across the business</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With the help of additional tools like SPC and Gage R &amp; R we can compare outcomes and use the template we have set down here.</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185382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 name="Freeform 43">
            <a:extLst>
              <a:ext uri="{FF2B5EF4-FFF2-40B4-BE49-F238E27FC236}">
                <a16:creationId xmlns:a16="http://schemas.microsoft.com/office/drawing/2014/main" id="{9A4F1347-8CC2-4724-B8C0-29030ECE1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1" y="2657476"/>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E185A6-674D-4758-BCCD-615373F113E3}"/>
              </a:ext>
            </a:extLst>
          </p:cNvPr>
          <p:cNvSpPr>
            <a:spLocks noGrp="1"/>
          </p:cNvSpPr>
          <p:nvPr>
            <p:ph type="title"/>
          </p:nvPr>
        </p:nvSpPr>
        <p:spPr>
          <a:xfrm>
            <a:off x="7200902" y="3320147"/>
            <a:ext cx="4152897" cy="2220042"/>
          </a:xfrm>
        </p:spPr>
        <p:txBody>
          <a:bodyPr>
            <a:normAutofit/>
          </a:bodyPr>
          <a:lstStyle/>
          <a:p>
            <a:r>
              <a:rPr lang="en-GB" dirty="0">
                <a:solidFill>
                  <a:srgbClr val="FFFFFF"/>
                </a:solidFill>
                <a:latin typeface="Arial" panose="020B0604020202020204" pitchFamily="34" charset="0"/>
                <a:cs typeface="Arial" panose="020B0604020202020204" pitchFamily="34" charset="0"/>
              </a:rPr>
              <a:t>6 Panel Project</a:t>
            </a:r>
            <a:br>
              <a:rPr lang="en-GB" dirty="0">
                <a:solidFill>
                  <a:srgbClr val="FFFFFF"/>
                </a:solidFill>
                <a:latin typeface="Arial" panose="020B0604020202020204" pitchFamily="34" charset="0"/>
                <a:cs typeface="Arial" panose="020B0604020202020204" pitchFamily="34" charset="0"/>
              </a:rPr>
            </a:br>
            <a:r>
              <a:rPr lang="en-GB" dirty="0">
                <a:solidFill>
                  <a:srgbClr val="FFFFFF"/>
                </a:solidFill>
                <a:latin typeface="Arial" panose="020B0604020202020204" pitchFamily="34" charset="0"/>
                <a:cs typeface="Arial" panose="020B0604020202020204" pitchFamily="34" charset="0"/>
              </a:rPr>
              <a:t>Hi-Mark Automotive Ltd</a:t>
            </a:r>
          </a:p>
        </p:txBody>
      </p:sp>
      <p:pic>
        <p:nvPicPr>
          <p:cNvPr id="3076" name="Picture 4" descr="Products - Hi-mark">
            <a:extLst>
              <a:ext uri="{FF2B5EF4-FFF2-40B4-BE49-F238E27FC236}">
                <a16:creationId xmlns:a16="http://schemas.microsoft.com/office/drawing/2014/main" id="{330D6905-5A32-4FB1-BC8D-F3883859F0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435" r="-3" b="6857"/>
          <a:stretch/>
        </p:blipFill>
        <p:spPr bwMode="auto">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Replace steel springs with tough, quiet springs for long lasting, low-cost vibration  isolation performance.">
            <a:extLst>
              <a:ext uri="{FF2B5EF4-FFF2-40B4-BE49-F238E27FC236}">
                <a16:creationId xmlns:a16="http://schemas.microsoft.com/office/drawing/2014/main" id="{6C35BEAC-91F9-4E28-A9D0-7ECDB42033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 b="190"/>
          <a:stretch/>
        </p:blipFill>
        <p:spPr bwMode="auto">
          <a:xfrm>
            <a:off x="4687635" y="-3618"/>
            <a:ext cx="3677817" cy="2505456"/>
          </a:xfrm>
          <a:custGeom>
            <a:avLst/>
            <a:gdLst/>
            <a:ahLst/>
            <a:cxnLst/>
            <a:rect l="l" t="t" r="r" b="b"/>
            <a:pathLst>
              <a:path w="3677817" h="2505456">
                <a:moveTo>
                  <a:pt x="1160926" y="0"/>
                </a:moveTo>
                <a:lnTo>
                  <a:pt x="3677817" y="0"/>
                </a:lnTo>
                <a:lnTo>
                  <a:pt x="2516891" y="2505456"/>
                </a:lnTo>
                <a:lnTo>
                  <a:pt x="0" y="2505456"/>
                </a:lnTo>
                <a:close/>
              </a:path>
            </a:pathLst>
          </a:custGeom>
          <a:noFill/>
          <a:extLst>
            <a:ext uri="{909E8E84-426E-40DD-AFC4-6F175D3DCCD1}">
              <a14:hiddenFill xmlns:a14="http://schemas.microsoft.com/office/drawing/2010/main">
                <a:solidFill>
                  <a:srgbClr val="FFFFFF"/>
                </a:solidFill>
              </a14:hiddenFill>
            </a:ext>
          </a:extLst>
        </p:spPr>
      </p:pic>
      <p:pic>
        <p:nvPicPr>
          <p:cNvPr id="3078" name="Picture 6" descr="Spring Isolator Front Blue Astra H/Zafira B Vectra C/Signum">
            <a:extLst>
              <a:ext uri="{FF2B5EF4-FFF2-40B4-BE49-F238E27FC236}">
                <a16:creationId xmlns:a16="http://schemas.microsoft.com/office/drawing/2014/main" id="{2243880E-67FD-4D75-B34B-95FDC6D525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128" r="2" b="13129"/>
          <a:stretch/>
        </p:blipFill>
        <p:spPr bwMode="auto">
          <a:xfrm>
            <a:off x="2283613" y="-3620"/>
            <a:ext cx="3393943" cy="2502843"/>
          </a:xfrm>
          <a:custGeom>
            <a:avLst/>
            <a:gdLst/>
            <a:ahLst/>
            <a:cxnLst/>
            <a:rect l="l" t="t" r="r" b="b"/>
            <a:pathLst>
              <a:path w="3393943" h="2502843">
                <a:moveTo>
                  <a:pt x="1159715" y="0"/>
                </a:moveTo>
                <a:lnTo>
                  <a:pt x="3393943" y="0"/>
                </a:lnTo>
                <a:lnTo>
                  <a:pt x="2234228" y="2502843"/>
                </a:lnTo>
                <a:lnTo>
                  <a:pt x="0" y="2502843"/>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1E44696-4CE8-4984-80C2-718E2EC6ADD5}"/>
              </a:ext>
            </a:extLst>
          </p:cNvPr>
          <p:cNvPicPr>
            <a:picLocks noChangeAspect="1"/>
          </p:cNvPicPr>
          <p:nvPr/>
        </p:nvPicPr>
        <p:blipFill rotWithShape="1">
          <a:blip r:embed="rId5"/>
          <a:srcRect l="11544" r="24983"/>
          <a:stretch/>
        </p:blipFill>
        <p:spPr>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sp>
        <p:nvSpPr>
          <p:cNvPr id="145" name="Freeform 11">
            <a:extLst>
              <a:ext uri="{FF2B5EF4-FFF2-40B4-BE49-F238E27FC236}">
                <a16:creationId xmlns:a16="http://schemas.microsoft.com/office/drawing/2014/main" id="{32F4D216-10B7-4DCA-A0A1-068E9E32F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2660091"/>
            <a:ext cx="7122523" cy="4197911"/>
          </a:xfrm>
          <a:custGeom>
            <a:avLst/>
            <a:gdLst>
              <a:gd name="connsiteX0" fmla="*/ 0 w 7122523"/>
              <a:gd name="connsiteY0" fmla="*/ 4197911 h 4197911"/>
              <a:gd name="connsiteX1" fmla="*/ 7122523 w 7122523"/>
              <a:gd name="connsiteY1" fmla="*/ 4197911 h 4197911"/>
              <a:gd name="connsiteX2" fmla="*/ 5177382 w 7122523"/>
              <a:gd name="connsiteY2" fmla="*/ 0 h 4197911"/>
              <a:gd name="connsiteX3" fmla="*/ 5171159 w 7122523"/>
              <a:gd name="connsiteY3" fmla="*/ 0 h 4197911"/>
              <a:gd name="connsiteX4" fmla="*/ 3981368 w 7122523"/>
              <a:gd name="connsiteY4" fmla="*/ 0 h 4197911"/>
              <a:gd name="connsiteX5" fmla="*/ 2331323 w 7122523"/>
              <a:gd name="connsiteY5" fmla="*/ 0 h 4197911"/>
              <a:gd name="connsiteX6" fmla="*/ 0 w 7122523"/>
              <a:gd name="connsiteY6" fmla="*/ 0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4197911"/>
                </a:moveTo>
                <a:lnTo>
                  <a:pt x="7122523" y="4197911"/>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2" name="Content Placeholder 3081">
            <a:extLst>
              <a:ext uri="{FF2B5EF4-FFF2-40B4-BE49-F238E27FC236}">
                <a16:creationId xmlns:a16="http://schemas.microsoft.com/office/drawing/2014/main" id="{CD57B406-E945-4A02-A05B-87DFD78A767C}"/>
              </a:ext>
            </a:extLst>
          </p:cNvPr>
          <p:cNvSpPr>
            <a:spLocks noGrp="1"/>
          </p:cNvSpPr>
          <p:nvPr>
            <p:ph idx="1"/>
          </p:nvPr>
        </p:nvSpPr>
        <p:spPr>
          <a:xfrm>
            <a:off x="2531474" y="2654860"/>
            <a:ext cx="4591050" cy="1701304"/>
          </a:xfrm>
        </p:spPr>
        <p:txBody>
          <a:bodyPr anchor="ctr">
            <a:normAutofit fontScale="70000" lnSpcReduction="20000"/>
          </a:bodyPr>
          <a:lstStyle/>
          <a:p>
            <a:pPr marL="0" indent="0">
              <a:buNone/>
            </a:pPr>
            <a:endParaRPr lang="en-US" sz="2000" dirty="0">
              <a:solidFill>
                <a:srgbClr val="FFFFFF"/>
              </a:solidFill>
              <a:latin typeface="Arial" panose="020B0604020202020204" pitchFamily="34" charset="0"/>
              <a:cs typeface="Arial" panose="020B0604020202020204" pitchFamily="34" charset="0"/>
            </a:endParaRPr>
          </a:p>
          <a:p>
            <a:pPr marL="0" indent="0">
              <a:buNone/>
            </a:pPr>
            <a:r>
              <a:rPr lang="en-US" sz="2000" dirty="0">
                <a:solidFill>
                  <a:srgbClr val="FFFFFF"/>
                </a:solidFill>
                <a:latin typeface="Arial" panose="020B0604020202020204" pitchFamily="34" charset="0"/>
                <a:cs typeface="Arial" panose="020B0604020202020204" pitchFamily="34" charset="0"/>
              </a:rPr>
              <a:t>Team:</a:t>
            </a:r>
          </a:p>
          <a:p>
            <a:r>
              <a:rPr lang="en-US" sz="2000" dirty="0">
                <a:solidFill>
                  <a:srgbClr val="FFFFFF"/>
                </a:solidFill>
                <a:latin typeface="Arial" panose="020B0604020202020204" pitchFamily="34" charset="0"/>
                <a:cs typeface="Arial" panose="020B0604020202020204" pitchFamily="34" charset="0"/>
              </a:rPr>
              <a:t>Lee Jones</a:t>
            </a:r>
          </a:p>
          <a:p>
            <a:r>
              <a:rPr lang="en-US" sz="2000" dirty="0">
                <a:solidFill>
                  <a:srgbClr val="FFFFFF"/>
                </a:solidFill>
                <a:latin typeface="Arial" panose="020B0604020202020204" pitchFamily="34" charset="0"/>
                <a:cs typeface="Arial" panose="020B0604020202020204" pitchFamily="34" charset="0"/>
              </a:rPr>
              <a:t>Valerie Digby</a:t>
            </a:r>
          </a:p>
          <a:p>
            <a:r>
              <a:rPr lang="en-US" sz="2000" dirty="0">
                <a:solidFill>
                  <a:srgbClr val="FFFFFF"/>
                </a:solidFill>
                <a:latin typeface="Arial" panose="020B0604020202020204" pitchFamily="34" charset="0"/>
                <a:cs typeface="Arial" panose="020B0604020202020204" pitchFamily="34" charset="0"/>
              </a:rPr>
              <a:t>Sheila Lloyd</a:t>
            </a:r>
          </a:p>
          <a:p>
            <a:r>
              <a:rPr lang="en-US" sz="2000" dirty="0">
                <a:solidFill>
                  <a:srgbClr val="FFFFFF"/>
                </a:solidFill>
                <a:latin typeface="Arial" panose="020B0604020202020204" pitchFamily="34" charset="0"/>
                <a:cs typeface="Arial" panose="020B0604020202020204" pitchFamily="34" charset="0"/>
              </a:rPr>
              <a:t>Ben </a:t>
            </a:r>
            <a:r>
              <a:rPr lang="en-US" sz="2000" dirty="0" err="1">
                <a:solidFill>
                  <a:srgbClr val="FFFFFF"/>
                </a:solidFill>
                <a:latin typeface="Arial" panose="020B0604020202020204" pitchFamily="34" charset="0"/>
                <a:cs typeface="Arial" panose="020B0604020202020204" pitchFamily="34" charset="0"/>
              </a:rPr>
              <a:t>Lancelotte</a:t>
            </a:r>
            <a:endParaRPr lang="en-US" sz="20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003DFBF-CD57-4D52-B93C-7AF223C096D2}"/>
              </a:ext>
            </a:extLst>
          </p:cNvPr>
          <p:cNvSpPr txBox="1"/>
          <p:nvPr/>
        </p:nvSpPr>
        <p:spPr>
          <a:xfrm>
            <a:off x="838201" y="2854885"/>
            <a:ext cx="4591050" cy="707886"/>
          </a:xfrm>
          <a:prstGeom prst="rect">
            <a:avLst/>
          </a:prstGeom>
          <a:noFill/>
        </p:spPr>
        <p:txBody>
          <a:bodyPr wrap="square" rtlCol="0">
            <a:spAutoFit/>
          </a:bodyPr>
          <a:lstStyle/>
          <a:p>
            <a:r>
              <a:rPr lang="en-GB" sz="4000" dirty="0">
                <a:solidFill>
                  <a:schemeClr val="bg1"/>
                </a:solidFill>
                <a:highlight>
                  <a:srgbClr val="000080"/>
                </a:highlight>
                <a:latin typeface="Arial" panose="020B0604020202020204" pitchFamily="34" charset="0"/>
                <a:cs typeface="Arial" panose="020B0604020202020204" pitchFamily="34" charset="0"/>
              </a:rPr>
              <a:t>Credits</a:t>
            </a:r>
          </a:p>
        </p:txBody>
      </p:sp>
      <p:sp>
        <p:nvSpPr>
          <p:cNvPr id="3" name="TextBox 2">
            <a:extLst>
              <a:ext uri="{FF2B5EF4-FFF2-40B4-BE49-F238E27FC236}">
                <a16:creationId xmlns:a16="http://schemas.microsoft.com/office/drawing/2014/main" id="{C47608D6-2F9A-4020-9A90-D5E3FC3AAB1F}"/>
              </a:ext>
            </a:extLst>
          </p:cNvPr>
          <p:cNvSpPr txBox="1"/>
          <p:nvPr/>
        </p:nvSpPr>
        <p:spPr>
          <a:xfrm>
            <a:off x="633970" y="4356164"/>
            <a:ext cx="4999511" cy="378565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Pictures source: </a:t>
            </a:r>
            <a:r>
              <a:rPr lang="en-GB" sz="1200" dirty="0">
                <a:latin typeface="Arial" panose="020B0604020202020204" pitchFamily="34" charset="0"/>
                <a:cs typeface="Arial" panose="020B0604020202020204" pitchFamily="34" charset="0"/>
                <a:hlinkClick r:id="rId6"/>
              </a:rPr>
              <a:t>https://www.pinterest.ca/pin/399201954455832354/</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hlinkClick r:id="rId7"/>
              </a:rPr>
              <a:t>https://www.weahsn.net/toolkits-and-resources/quality-improvement-tools-2/more-quality-improvement-tools/statistical-process-control-spc-charts/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8"/>
              </a:rPr>
              <a:t>https://www.leansixsigmadefinition.com/glossary/statistical-process-control/</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9"/>
              </a:rPr>
              <a:t>https://www.licor.com/bio/guide/westerns/replicates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10"/>
              </a:rPr>
              <a:t>https://ideascale.com/innovation/continuous-improvement/</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11"/>
              </a:rPr>
              <a:t>https://www.courtenaysport.co.uk/index.php?route=product/product&amp;product_id=1178</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12"/>
              </a:rPr>
              <a:t>https://www.firestoneip.com/products/isolators/</a:t>
            </a:r>
            <a:endParaRPr lang="en-GB" sz="12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152932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1496</Words>
  <Application>Microsoft Office PowerPoint</Application>
  <PresentationFormat>Widescreen</PresentationFormat>
  <Paragraphs>136</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Hi-Mark Automotive Ltd  6 Panel Scrap Reduction   Project</vt:lpstr>
      <vt:lpstr>6 Panel process layout</vt:lpstr>
      <vt:lpstr>Define:   D/M/A/I/C/R</vt:lpstr>
      <vt:lpstr>Define stage: Fishbone</vt:lpstr>
      <vt:lpstr>Measure:   D/M/A/I/C/R</vt:lpstr>
      <vt:lpstr>Measure:  Gage R &amp; R</vt:lpstr>
      <vt:lpstr>Analyze:   D/M/A/I/C/R</vt:lpstr>
      <vt:lpstr>Looking further at the data present in the graphs, we are seeing that there are discrepancies between scrap input and finished product. We are not seeing the scrap being inputted correctly thus are not able to drive continuous improvement throughout the business. The graph on the right shows that we are having discrepancies during runs of  between 3000 pieces – 5000 pieces.</vt:lpstr>
      <vt:lpstr>Improve:   D/M/A/I/C/R</vt:lpstr>
      <vt:lpstr>Improve:</vt:lpstr>
      <vt:lpstr>Control:   D/M/A/I/C/R</vt:lpstr>
      <vt:lpstr>Replicate:  D/M/A/I/C/R</vt:lpstr>
      <vt:lpstr>6 Panel Project Hi-Mark Automotive Ltd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Hi-Mark Automotive Ltd  6 Panel Scrap Reduction   Project</dc:title>
  <dc:creator>Lee Jones</dc:creator>
  <cp:lastModifiedBy>Lee Jones</cp:lastModifiedBy>
  <cp:revision>5</cp:revision>
  <dcterms:created xsi:type="dcterms:W3CDTF">2021-01-18T14:55:30Z</dcterms:created>
  <dcterms:modified xsi:type="dcterms:W3CDTF">2021-01-18T15:18:44Z</dcterms:modified>
</cp:coreProperties>
</file>