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2.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48"/>
  </p:notesMasterIdLst>
  <p:sldIdLst>
    <p:sldId id="289" r:id="rId2"/>
    <p:sldId id="323" r:id="rId3"/>
    <p:sldId id="301" r:id="rId4"/>
    <p:sldId id="303" r:id="rId5"/>
    <p:sldId id="305" r:id="rId6"/>
    <p:sldId id="304" r:id="rId7"/>
    <p:sldId id="287" r:id="rId8"/>
    <p:sldId id="295" r:id="rId9"/>
    <p:sldId id="281" r:id="rId10"/>
    <p:sldId id="332" r:id="rId11"/>
    <p:sldId id="282" r:id="rId12"/>
    <p:sldId id="288" r:id="rId13"/>
    <p:sldId id="306" r:id="rId14"/>
    <p:sldId id="321" r:id="rId15"/>
    <p:sldId id="314" r:id="rId16"/>
    <p:sldId id="315" r:id="rId17"/>
    <p:sldId id="316" r:id="rId18"/>
    <p:sldId id="322" r:id="rId19"/>
    <p:sldId id="327" r:id="rId20"/>
    <p:sldId id="325" r:id="rId21"/>
    <p:sldId id="328" r:id="rId22"/>
    <p:sldId id="278" r:id="rId23"/>
    <p:sldId id="279" r:id="rId24"/>
    <p:sldId id="284" r:id="rId25"/>
    <p:sldId id="294" r:id="rId26"/>
    <p:sldId id="280" r:id="rId27"/>
    <p:sldId id="285" r:id="rId28"/>
    <p:sldId id="268" r:id="rId29"/>
    <p:sldId id="317" r:id="rId30"/>
    <p:sldId id="318" r:id="rId31"/>
    <p:sldId id="276" r:id="rId32"/>
    <p:sldId id="309" r:id="rId33"/>
    <p:sldId id="310" r:id="rId34"/>
    <p:sldId id="311" r:id="rId35"/>
    <p:sldId id="319" r:id="rId36"/>
    <p:sldId id="312" r:id="rId37"/>
    <p:sldId id="313" r:id="rId38"/>
    <p:sldId id="324" r:id="rId39"/>
    <p:sldId id="299" r:id="rId40"/>
    <p:sldId id="263" r:id="rId41"/>
    <p:sldId id="260" r:id="rId42"/>
    <p:sldId id="320" r:id="rId43"/>
    <p:sldId id="262" r:id="rId44"/>
    <p:sldId id="307" r:id="rId45"/>
    <p:sldId id="261" r:id="rId46"/>
    <p:sldId id="300" r:id="rId47"/>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551" autoAdjust="0"/>
  </p:normalViewPr>
  <p:slideViewPr>
    <p:cSldViewPr>
      <p:cViewPr varScale="1">
        <p:scale>
          <a:sx n="82" d="100"/>
          <a:sy n="82" d="100"/>
        </p:scale>
        <p:origin x="1050" y="5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28/03/2022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FC39DA-A7C8-4EA0-BC35-FA854C4DB757}" type="slidenum">
              <a:rPr lang="cy-GB" altLang="en-US" sz="1200" smtClean="0">
                <a:latin typeface="Arial" panose="020B0604020202020204" pitchFamily="34" charset="0"/>
              </a:rPr>
              <a:pPr/>
              <a:t>2</a:t>
            </a:fld>
            <a:endParaRPr lang="cy-GB" altLang="en-US" sz="1200">
              <a:latin typeface="Arial" panose="020B0604020202020204" pitchFamily="34" charset="0"/>
            </a:endParaRPr>
          </a:p>
        </p:txBody>
      </p:sp>
    </p:spTree>
    <p:extLst>
      <p:ext uri="{BB962C8B-B14F-4D97-AF65-F5344CB8AC3E}">
        <p14:creationId xmlns:p14="http://schemas.microsoft.com/office/powerpoint/2010/main" val="3895925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FC39DA-A7C8-4EA0-BC35-FA854C4DB757}"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3158854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25AC736-5420-4323-ACAB-8D018A45A4F3}"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3666512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5</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6</a:t>
            </a:fld>
            <a:endParaRPr lang="en-GB" altLang="en-US">
              <a:solidFill>
                <a:srgbClr val="000000"/>
              </a:solidFill>
            </a:endParaRPr>
          </a:p>
        </p:txBody>
      </p:sp>
    </p:spTree>
    <p:extLst>
      <p:ext uri="{BB962C8B-B14F-4D97-AF65-F5344CB8AC3E}">
        <p14:creationId xmlns:p14="http://schemas.microsoft.com/office/powerpoint/2010/main" val="1934961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8</a:t>
            </a:fld>
            <a:endParaRPr lang="en-GB"/>
          </a:p>
        </p:txBody>
      </p:sp>
    </p:spTree>
    <p:extLst>
      <p:ext uri="{BB962C8B-B14F-4D97-AF65-F5344CB8AC3E}">
        <p14:creationId xmlns:p14="http://schemas.microsoft.com/office/powerpoint/2010/main" val="76976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96938" y="731838"/>
            <a:ext cx="48752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9</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18910185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81092A5-F00D-454C-97E6-94A97B0251CE}"/>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662FADEB-8FB7-49B9-9A0D-4BE0870C53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F30D7F45-83B1-42BF-90F8-E5ACFF97A9C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5FD15C9-1FE4-4D62-9D67-E82966539DD0}" type="slidenum">
              <a:rPr lang="en-GB" altLang="en-US" sz="1200" smtClean="0">
                <a:latin typeface="Arial" panose="020B0604020202020204" pitchFamily="34" charset="0"/>
              </a:rPr>
              <a:pPr/>
              <a:t>10</a:t>
            </a:fld>
            <a:endParaRPr lang="en-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896938" y="731838"/>
            <a:ext cx="4875212" cy="3657600"/>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11</a:t>
            </a:fld>
            <a:endParaRPr lang="cy-GB" altLang="en-US" sz="1200">
              <a:latin typeface="Arial" pitchFamily="34" charset="0"/>
            </a:endParaRPr>
          </a:p>
        </p:txBody>
      </p:sp>
    </p:spTree>
    <p:extLst>
      <p:ext uri="{BB962C8B-B14F-4D97-AF65-F5344CB8AC3E}">
        <p14:creationId xmlns:p14="http://schemas.microsoft.com/office/powerpoint/2010/main" val="25477272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12</a:t>
            </a:fld>
            <a:endParaRPr lang="en-GB"/>
          </a:p>
        </p:txBody>
      </p:sp>
    </p:spTree>
    <p:extLst>
      <p:ext uri="{BB962C8B-B14F-4D97-AF65-F5344CB8AC3E}">
        <p14:creationId xmlns:p14="http://schemas.microsoft.com/office/powerpoint/2010/main" val="21192758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15496C4-5ED8-4BF4-825F-9346C4CEF3CD}" type="slidenum">
              <a:rPr lang="en-GB" smtClean="0"/>
              <a:t>13</a:t>
            </a:fld>
            <a:endParaRPr lang="en-GB"/>
          </a:p>
        </p:txBody>
      </p:sp>
    </p:spTree>
    <p:extLst>
      <p:ext uri="{BB962C8B-B14F-4D97-AF65-F5344CB8AC3E}">
        <p14:creationId xmlns:p14="http://schemas.microsoft.com/office/powerpoint/2010/main" val="10579203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5496C4-5ED8-4BF4-825F-9346C4CEF3CD}" type="slidenum">
              <a:rPr lang="en-GB" smtClean="0"/>
              <a:t>18</a:t>
            </a:fld>
            <a:endParaRPr lang="en-GB"/>
          </a:p>
        </p:txBody>
      </p:sp>
    </p:spTree>
    <p:extLst>
      <p:ext uri="{BB962C8B-B14F-4D97-AF65-F5344CB8AC3E}">
        <p14:creationId xmlns:p14="http://schemas.microsoft.com/office/powerpoint/2010/main" val="36329882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22</a:t>
            </a:fld>
            <a:endParaRPr lang="en-GB"/>
          </a:p>
        </p:txBody>
      </p:sp>
    </p:spTree>
    <p:extLst>
      <p:ext uri="{BB962C8B-B14F-4D97-AF65-F5344CB8AC3E}">
        <p14:creationId xmlns:p14="http://schemas.microsoft.com/office/powerpoint/2010/main" val="632115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23</a:t>
            </a:fld>
            <a:endParaRPr lang="en-GB"/>
          </a:p>
        </p:txBody>
      </p:sp>
    </p:spTree>
    <p:extLst>
      <p:ext uri="{BB962C8B-B14F-4D97-AF65-F5344CB8AC3E}">
        <p14:creationId xmlns:p14="http://schemas.microsoft.com/office/powerpoint/2010/main" val="40277769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24</a:t>
            </a:fld>
            <a:endParaRPr lang="en-GB"/>
          </a:p>
        </p:txBody>
      </p:sp>
    </p:spTree>
    <p:extLst>
      <p:ext uri="{BB962C8B-B14F-4D97-AF65-F5344CB8AC3E}">
        <p14:creationId xmlns:p14="http://schemas.microsoft.com/office/powerpoint/2010/main" val="38406184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26</a:t>
            </a:fld>
            <a:endParaRPr lang="en-GB"/>
          </a:p>
        </p:txBody>
      </p:sp>
    </p:spTree>
    <p:extLst>
      <p:ext uri="{BB962C8B-B14F-4D97-AF65-F5344CB8AC3E}">
        <p14:creationId xmlns:p14="http://schemas.microsoft.com/office/powerpoint/2010/main" val="10710172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27</a:t>
            </a:fld>
            <a:endParaRPr lang="en-GB"/>
          </a:p>
        </p:txBody>
      </p:sp>
    </p:spTree>
    <p:extLst>
      <p:ext uri="{BB962C8B-B14F-4D97-AF65-F5344CB8AC3E}">
        <p14:creationId xmlns:p14="http://schemas.microsoft.com/office/powerpoint/2010/main" val="37519695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28</a:t>
            </a:fld>
            <a:endParaRPr lang="en-GB"/>
          </a:p>
        </p:txBody>
      </p:sp>
    </p:spTree>
    <p:extLst>
      <p:ext uri="{BB962C8B-B14F-4D97-AF65-F5344CB8AC3E}">
        <p14:creationId xmlns:p14="http://schemas.microsoft.com/office/powerpoint/2010/main" val="32453346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29</a:t>
            </a:fld>
            <a:endParaRPr lang="en-GB"/>
          </a:p>
        </p:txBody>
      </p:sp>
    </p:spTree>
    <p:extLst>
      <p:ext uri="{BB962C8B-B14F-4D97-AF65-F5344CB8AC3E}">
        <p14:creationId xmlns:p14="http://schemas.microsoft.com/office/powerpoint/2010/main" val="26168692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5496C4-5ED8-4BF4-825F-9346C4CEF3CD}" type="slidenum">
              <a:rPr lang="en-GB" smtClean="0"/>
              <a:t>30</a:t>
            </a:fld>
            <a:endParaRPr lang="en-GB"/>
          </a:p>
        </p:txBody>
      </p:sp>
    </p:spTree>
    <p:extLst>
      <p:ext uri="{BB962C8B-B14F-4D97-AF65-F5344CB8AC3E}">
        <p14:creationId xmlns:p14="http://schemas.microsoft.com/office/powerpoint/2010/main" val="42049633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31</a:t>
            </a:fld>
            <a:endParaRPr lang="en-GB"/>
          </a:p>
        </p:txBody>
      </p:sp>
    </p:spTree>
    <p:extLst>
      <p:ext uri="{BB962C8B-B14F-4D97-AF65-F5344CB8AC3E}">
        <p14:creationId xmlns:p14="http://schemas.microsoft.com/office/powerpoint/2010/main" val="37590053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32</a:t>
            </a:fld>
            <a:endParaRPr lang="en-GB"/>
          </a:p>
        </p:txBody>
      </p:sp>
    </p:spTree>
    <p:extLst>
      <p:ext uri="{BB962C8B-B14F-4D97-AF65-F5344CB8AC3E}">
        <p14:creationId xmlns:p14="http://schemas.microsoft.com/office/powerpoint/2010/main" val="33953928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33</a:t>
            </a:fld>
            <a:endParaRPr lang="en-GB"/>
          </a:p>
        </p:txBody>
      </p:sp>
    </p:spTree>
    <p:extLst>
      <p:ext uri="{BB962C8B-B14F-4D97-AF65-F5344CB8AC3E}">
        <p14:creationId xmlns:p14="http://schemas.microsoft.com/office/powerpoint/2010/main" val="10834964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34</a:t>
            </a:fld>
            <a:endParaRPr lang="en-GB"/>
          </a:p>
        </p:txBody>
      </p:sp>
    </p:spTree>
    <p:extLst>
      <p:ext uri="{BB962C8B-B14F-4D97-AF65-F5344CB8AC3E}">
        <p14:creationId xmlns:p14="http://schemas.microsoft.com/office/powerpoint/2010/main" val="16828025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5496C4-5ED8-4BF4-825F-9346C4CEF3CD}" type="slidenum">
              <a:rPr lang="en-GB" smtClean="0"/>
              <a:t>35</a:t>
            </a:fld>
            <a:endParaRPr lang="en-GB"/>
          </a:p>
        </p:txBody>
      </p:sp>
    </p:spTree>
    <p:extLst>
      <p:ext uri="{BB962C8B-B14F-4D97-AF65-F5344CB8AC3E}">
        <p14:creationId xmlns:p14="http://schemas.microsoft.com/office/powerpoint/2010/main" val="36266045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36</a:t>
            </a:fld>
            <a:endParaRPr lang="en-GB"/>
          </a:p>
        </p:txBody>
      </p:sp>
    </p:spTree>
    <p:extLst>
      <p:ext uri="{BB962C8B-B14F-4D97-AF65-F5344CB8AC3E}">
        <p14:creationId xmlns:p14="http://schemas.microsoft.com/office/powerpoint/2010/main" val="26353001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37</a:t>
            </a:fld>
            <a:endParaRPr lang="en-GB"/>
          </a:p>
        </p:txBody>
      </p:sp>
    </p:spTree>
    <p:extLst>
      <p:ext uri="{BB962C8B-B14F-4D97-AF65-F5344CB8AC3E}">
        <p14:creationId xmlns:p14="http://schemas.microsoft.com/office/powerpoint/2010/main" val="35911865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38</a:t>
            </a:fld>
            <a:endParaRPr lang="en-GB"/>
          </a:p>
        </p:txBody>
      </p:sp>
    </p:spTree>
    <p:extLst>
      <p:ext uri="{BB962C8B-B14F-4D97-AF65-F5344CB8AC3E}">
        <p14:creationId xmlns:p14="http://schemas.microsoft.com/office/powerpoint/2010/main" val="19723417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39</a:t>
            </a:fld>
            <a:endParaRPr lang="en-GB"/>
          </a:p>
        </p:txBody>
      </p:sp>
    </p:spTree>
    <p:extLst>
      <p:ext uri="{BB962C8B-B14F-4D97-AF65-F5344CB8AC3E}">
        <p14:creationId xmlns:p14="http://schemas.microsoft.com/office/powerpoint/2010/main" val="23965952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40</a:t>
            </a:fld>
            <a:endParaRPr lang="en-GB"/>
          </a:p>
        </p:txBody>
      </p:sp>
    </p:spTree>
    <p:extLst>
      <p:ext uri="{BB962C8B-B14F-4D97-AF65-F5344CB8AC3E}">
        <p14:creationId xmlns:p14="http://schemas.microsoft.com/office/powerpoint/2010/main" val="34213673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41</a:t>
            </a:fld>
            <a:endParaRPr lang="en-GB"/>
          </a:p>
        </p:txBody>
      </p:sp>
    </p:spTree>
    <p:extLst>
      <p:ext uri="{BB962C8B-B14F-4D97-AF65-F5344CB8AC3E}">
        <p14:creationId xmlns:p14="http://schemas.microsoft.com/office/powerpoint/2010/main" val="13507145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5496C4-5ED8-4BF4-825F-9346C4CEF3CD}" type="slidenum">
              <a:rPr lang="en-GB" smtClean="0"/>
              <a:t>42</a:t>
            </a:fld>
            <a:endParaRPr lang="en-GB"/>
          </a:p>
        </p:txBody>
      </p:sp>
    </p:spTree>
    <p:extLst>
      <p:ext uri="{BB962C8B-B14F-4D97-AF65-F5344CB8AC3E}">
        <p14:creationId xmlns:p14="http://schemas.microsoft.com/office/powerpoint/2010/main" val="39244218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43</a:t>
            </a:fld>
            <a:endParaRPr lang="en-GB"/>
          </a:p>
        </p:txBody>
      </p:sp>
    </p:spTree>
    <p:extLst>
      <p:ext uri="{BB962C8B-B14F-4D97-AF65-F5344CB8AC3E}">
        <p14:creationId xmlns:p14="http://schemas.microsoft.com/office/powerpoint/2010/main" val="301737488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44</a:t>
            </a:fld>
            <a:endParaRPr lang="en-GB"/>
          </a:p>
        </p:txBody>
      </p:sp>
    </p:spTree>
    <p:extLst>
      <p:ext uri="{BB962C8B-B14F-4D97-AF65-F5344CB8AC3E}">
        <p14:creationId xmlns:p14="http://schemas.microsoft.com/office/powerpoint/2010/main" val="22580479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F15496C4-5ED8-4BF4-825F-9346C4CEF3CD}" type="slidenum">
              <a:rPr lang="en-GB" smtClean="0"/>
              <a:t>45</a:t>
            </a:fld>
            <a:endParaRPr lang="en-GB"/>
          </a:p>
        </p:txBody>
      </p:sp>
    </p:spTree>
    <p:extLst>
      <p:ext uri="{BB962C8B-B14F-4D97-AF65-F5344CB8AC3E}">
        <p14:creationId xmlns:p14="http://schemas.microsoft.com/office/powerpoint/2010/main" val="22155432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94117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19879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2971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3/28/2022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2064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3/28/2022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18288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3/28/2022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49365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3/28/2022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3982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08990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49831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31201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17758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28/03/2022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90275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3/28/2022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0142186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hyperlink" Target="mailto:n.young@ustsd.ac.uk"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7.jpeg"/><Relationship Id="rId3" Type="http://schemas.openxmlformats.org/officeDocument/2006/relationships/hyperlink" Target="http://www.google.co.uk/url?sa=i&amp;rct=j&amp;q=&amp;esrc=s&amp;source=images&amp;cd=&amp;cad=rja&amp;uact=8&amp;ved=0ahUKEwid4evh9IrSAhXCVxQKHUldCVYQjRwIBw&amp;url=http://www.uky.edu/mlk/content/about-dr-king&amp;bvm=bv.146786187,d.ZGg&amp;psig=AFQjCNFLSXUBoV2GbFknYfVN7esZgdaCAA&amp;ust=1487001056232869" TargetMode="External"/><Relationship Id="rId7" Type="http://schemas.openxmlformats.org/officeDocument/2006/relationships/hyperlink" Target="http://www.google.co.uk/url?sa=i&amp;rct=j&amp;q=&amp;esrc=s&amp;source=images&amp;cd=&amp;cad=rja&amp;uact=8&amp;ved=0ahUKEwiQt6Kl9IrSAhVD6xQKHYVhClYQjRwIBw&amp;url=http://quotesgram.com/quotes-from-famous-world-leaders/&amp;psig=AFQjCNEgDKArs-LtzBDuiJ-Cdwz7azCRpQ&amp;ust=1487000904427588" TargetMode="External"/><Relationship Id="rId12" Type="http://schemas.openxmlformats.org/officeDocument/2006/relationships/hyperlink" Target="http://www.google.co.uk/url?sa=i&amp;rct=j&amp;q=&amp;esrc=s&amp;source=images&amp;cd=&amp;cad=rja&amp;uact=8&amp;ved=0ahUKEwjPm6iL9YrSAhVGQBQKHSgPBFcQjRwIBw&amp;url=http://www.huffingtonpost.com/catherine-corman/mother-teresa-saint-of-da_b_12679712.html&amp;bvm=bv.146786187,d.ZGg&amp;psig=AFQjCNEd1C5QXtXwp1u0yWQoyOf69duIpQ&amp;ust=1487001142154082"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jpeg"/><Relationship Id="rId11" Type="http://schemas.openxmlformats.org/officeDocument/2006/relationships/image" Target="../media/image6.jpeg"/><Relationship Id="rId5" Type="http://schemas.openxmlformats.org/officeDocument/2006/relationships/hyperlink" Target="http://www.google.co.uk/url?sa=i&amp;rct=j&amp;q=&amp;esrc=s&amp;source=images&amp;cd=&amp;cad=rja&amp;uact=8&amp;ved=0ahUKEwjprc_y9IrSAhUDkRQKHd_PAlQQjRwIBw&amp;url=http://comicvine.gamespot.com/john-f-kennedy/4005-33077/&amp;bvm=bv.146786187,d.ZGg&amp;psig=AFQjCNF2BEYta5lbnr-KsZDLE3C_lAyZgw&amp;ust=1487001094433684" TargetMode="External"/><Relationship Id="rId10" Type="http://schemas.openxmlformats.org/officeDocument/2006/relationships/hyperlink" Target="http://www.google.co.uk/url?sa=i&amp;rct=j&amp;q=&amp;esrc=s&amp;source=images&amp;cd=&amp;cad=rja&amp;uact=8&amp;ved=0ahUKEwjM6oqY9IrSAhUCVxQKHZFVBlcQjRwIBw&amp;url=http://quotesgram.com/quotes-from-famous-world-leaders/&amp;psig=AFQjCNEgDKArs-LtzBDuiJ-Cdwz7azCRpQ&amp;ust=1487000904427588" TargetMode="External"/><Relationship Id="rId4" Type="http://schemas.openxmlformats.org/officeDocument/2006/relationships/image" Target="../media/image3.jpeg"/><Relationship Id="rId9" Type="http://schemas.openxmlformats.org/officeDocument/2006/relationships/hyperlink" Target="http://www.google.co.uk/url?sa=i&amp;rct=j&amp;q=&amp;esrc=s&amp;source=images&amp;cd=&amp;cad=rja&amp;uact=8&amp;ved=0ahUKEwiv8ZCZ9YrSAhUHkRQKHekcA1cQjRwIBw&amp;url=http://www.biography.com/people/rosa-parks-9433715&amp;psig=AFQjCNGmtyyReB05YFK_njHybXhcFECB-A&amp;ust=1487001175572852" TargetMode="External"/><Relationship Id="rId14" Type="http://schemas.openxmlformats.org/officeDocument/2006/relationships/image" Target="../media/image8.jpeg"/></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4.xml"/><Relationship Id="rId5" Type="http://schemas.openxmlformats.org/officeDocument/2006/relationships/image" Target="../media/image11.jpg"/><Relationship Id="rId4" Type="http://schemas.openxmlformats.org/officeDocument/2006/relationships/image" Target="../media/image10.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www.google.co.uk/url?sa=i&amp;rct=j&amp;q=&amp;esrc=s&amp;source=images&amp;cd=&amp;cad=rja&amp;uact=8&amp;ved=0ahUKEwiJoLjl9orSAhUGOhQKHcR6AlcQjRwIBw&amp;url=http://www.nurseryworld.co.uk/early-years-pioneers&amp;psig=AFQjCNEhSaVOEmafsO5-U4hW734EiyQsDg&amp;ust=1487001594465976" TargetMode="External"/><Relationship Id="rId7"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hyperlink" Target="https://www.google.co.uk/url?sa=i&amp;rct=j&amp;q=&amp;esrc=s&amp;source=images&amp;cd=&amp;cad=rja&amp;uact=8&amp;ved=0ahUKEwinzKHt9orSAhWHzxQKHRpCAVcQjRwIBw&amp;url=https://www.pinterest.com/Theeyadvisor/pioneers-in-early-childhood-education/&amp;psig=AFQjCNEhSaVOEmafsO5-U4hW734EiyQsDg&amp;ust=1487001594465976" TargetMode="External"/><Relationship Id="rId10" Type="http://schemas.openxmlformats.org/officeDocument/2006/relationships/image" Target="../media/image17.jpeg"/><Relationship Id="rId4" Type="http://schemas.openxmlformats.org/officeDocument/2006/relationships/image" Target="../media/image12.jpeg"/><Relationship Id="rId9" Type="http://schemas.openxmlformats.org/officeDocument/2006/relationships/image" Target="../media/image16.jpeg"/></Relationships>
</file>

<file path=ppt/slides/_rels/slide27.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image" Target="../media/image18.jpg"/><Relationship Id="rId7" Type="http://schemas.openxmlformats.org/officeDocument/2006/relationships/image" Target="../media/image22.jpg"/><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image" Target="../media/image21.jpg"/><Relationship Id="rId5" Type="http://schemas.openxmlformats.org/officeDocument/2006/relationships/image" Target="../media/image20.jpg"/><Relationship Id="rId4" Type="http://schemas.openxmlformats.org/officeDocument/2006/relationships/image" Target="../media/image19.jp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3Y6nYfxWuB8" TargetMode="External"/><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07473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177106" y="762000"/>
            <a:ext cx="8787381" cy="4467002"/>
          </a:xfrm>
        </p:spPr>
        <p:txBody>
          <a:bodyPr rtlCol="0">
            <a:normAutofit lnSpcReduction="10000"/>
          </a:bodyPr>
          <a:lstStyle/>
          <a:p>
            <a:pPr marL="0" indent="0" eaLnBrk="1" hangingPunct="1">
              <a:spcBef>
                <a:spcPts val="700"/>
              </a:spcBef>
              <a:buFont typeface="Arial" panose="020B0604020202020204" pitchFamily="34" charset="0"/>
              <a:buNone/>
              <a:defRPr/>
            </a:pPr>
            <a:r>
              <a:rPr lang="en-GB" altLang="en-US" sz="3200" b="1" dirty="0">
                <a:solidFill>
                  <a:schemeClr val="accent1">
                    <a:lumMod val="50000"/>
                  </a:schemeClr>
                </a:solidFill>
                <a:latin typeface="Arial" panose="020B0604020202020204" pitchFamily="34" charset="0"/>
                <a:cs typeface="Arial" panose="020B0604020202020204" pitchFamily="34" charset="0"/>
              </a:rPr>
              <a:t>ECEY5006C</a:t>
            </a:r>
            <a:r>
              <a:rPr lang="en-GB" altLang="en-US" sz="3000" b="1" dirty="0">
                <a:solidFill>
                  <a:schemeClr val="accent1">
                    <a:lumMod val="50000"/>
                  </a:schemeClr>
                </a:solidFill>
                <a:latin typeface="Arial" panose="020B0604020202020204" pitchFamily="34" charset="0"/>
                <a:cs typeface="Arial" panose="020B0604020202020204" pitchFamily="34" charset="0"/>
              </a:rPr>
              <a:t> </a:t>
            </a:r>
          </a:p>
          <a:p>
            <a:pPr marL="0" indent="0" eaLnBrk="1" hangingPunct="1">
              <a:spcBef>
                <a:spcPts val="700"/>
              </a:spcBef>
              <a:buFont typeface="Arial" panose="020B0604020202020204" pitchFamily="34" charset="0"/>
              <a:buNone/>
              <a:defRPr/>
            </a:pPr>
            <a:r>
              <a:rPr lang="en-GB" altLang="en-US" sz="3000" b="1" dirty="0" err="1">
                <a:solidFill>
                  <a:schemeClr val="accent1">
                    <a:lumMod val="50000"/>
                  </a:schemeClr>
                </a:solidFill>
                <a:latin typeface="Arial" panose="020B0604020202020204" pitchFamily="34" charset="0"/>
                <a:cs typeface="Arial" panose="020B0604020202020204" pitchFamily="34" charset="0"/>
              </a:rPr>
              <a:t>Arweinyddiaeth</a:t>
            </a:r>
            <a:r>
              <a:rPr lang="en-GB" altLang="en-US" sz="3000" b="1" dirty="0">
                <a:solidFill>
                  <a:schemeClr val="accent1">
                    <a:lumMod val="50000"/>
                  </a:schemeClr>
                </a:solidFill>
                <a:latin typeface="Arial" panose="020B0604020202020204" pitchFamily="34" charset="0"/>
                <a:cs typeface="Arial" panose="020B0604020202020204" pitchFamily="34" charset="0"/>
              </a:rPr>
              <a:t> a </a:t>
            </a:r>
            <a:r>
              <a:rPr lang="en-GB" altLang="en-US" sz="3000" b="1" dirty="0" err="1">
                <a:solidFill>
                  <a:schemeClr val="accent1">
                    <a:lumMod val="50000"/>
                  </a:schemeClr>
                </a:solidFill>
                <a:latin typeface="Arial" panose="020B0604020202020204" pitchFamily="34" charset="0"/>
                <a:cs typeface="Arial" panose="020B0604020202020204" pitchFamily="34" charset="0"/>
              </a:rPr>
              <a:t>gwaith</a:t>
            </a:r>
            <a:r>
              <a:rPr lang="en-GB" altLang="en-US" sz="3000" b="1" dirty="0">
                <a:solidFill>
                  <a:schemeClr val="accent1">
                    <a:lumMod val="50000"/>
                  </a:schemeClr>
                </a:solidFill>
                <a:latin typeface="Arial" panose="020B0604020202020204" pitchFamily="34" charset="0"/>
                <a:cs typeface="Arial" panose="020B0604020202020204" pitchFamily="34" charset="0"/>
              </a:rPr>
              <a:t> </a:t>
            </a:r>
            <a:r>
              <a:rPr lang="en-GB" altLang="en-US" sz="3000" b="1" dirty="0" err="1">
                <a:solidFill>
                  <a:schemeClr val="accent1">
                    <a:lumMod val="50000"/>
                  </a:schemeClr>
                </a:solidFill>
                <a:latin typeface="Arial" panose="020B0604020202020204" pitchFamily="34" charset="0"/>
                <a:cs typeface="Arial" panose="020B0604020202020204" pitchFamily="34" charset="0"/>
              </a:rPr>
              <a:t>tîm</a:t>
            </a:r>
            <a:r>
              <a:rPr lang="en-GB" altLang="en-US" sz="3000" b="1" dirty="0">
                <a:solidFill>
                  <a:schemeClr val="accent1">
                    <a:lumMod val="50000"/>
                  </a:schemeClr>
                </a:solidFill>
                <a:latin typeface="Arial" panose="020B0604020202020204" pitchFamily="34" charset="0"/>
                <a:cs typeface="Arial" panose="020B0604020202020204" pitchFamily="34" charset="0"/>
              </a:rPr>
              <a:t> </a:t>
            </a:r>
            <a:r>
              <a:rPr lang="en-GB" altLang="en-US" sz="3000" b="1" dirty="0" err="1">
                <a:solidFill>
                  <a:schemeClr val="accent1">
                    <a:lumMod val="50000"/>
                  </a:schemeClr>
                </a:solidFill>
                <a:latin typeface="Arial" panose="020B0604020202020204" pitchFamily="34" charset="0"/>
                <a:cs typeface="Arial" panose="020B0604020202020204" pitchFamily="34" charset="0"/>
              </a:rPr>
              <a:t>yn</a:t>
            </a:r>
            <a:r>
              <a:rPr lang="en-GB" altLang="en-US" sz="3000" b="1" dirty="0">
                <a:solidFill>
                  <a:schemeClr val="accent1">
                    <a:lumMod val="50000"/>
                  </a:schemeClr>
                </a:solidFill>
                <a:latin typeface="Arial" panose="020B0604020202020204" pitchFamily="34" charset="0"/>
                <a:cs typeface="Arial" panose="020B0604020202020204" pitchFamily="34" charset="0"/>
              </a:rPr>
              <a:t> y </a:t>
            </a:r>
            <a:r>
              <a:rPr lang="en-GB" altLang="en-US" sz="3000" b="1" dirty="0" err="1">
                <a:solidFill>
                  <a:schemeClr val="accent1">
                    <a:lumMod val="50000"/>
                  </a:schemeClr>
                </a:solidFill>
                <a:latin typeface="Arial" panose="020B0604020202020204" pitchFamily="34" charset="0"/>
                <a:cs typeface="Arial" panose="020B0604020202020204" pitchFamily="34" charset="0"/>
              </a:rPr>
              <a:t>blynyddoedd</a:t>
            </a:r>
            <a:r>
              <a:rPr lang="en-GB" altLang="en-US" sz="3000" b="1" dirty="0">
                <a:solidFill>
                  <a:schemeClr val="accent1">
                    <a:lumMod val="50000"/>
                  </a:schemeClr>
                </a:solidFill>
                <a:latin typeface="Arial" panose="020B0604020202020204" pitchFamily="34" charset="0"/>
                <a:cs typeface="Arial" panose="020B0604020202020204" pitchFamily="34" charset="0"/>
              </a:rPr>
              <a:t> </a:t>
            </a:r>
            <a:r>
              <a:rPr lang="en-GB" altLang="en-US" sz="3000" b="1" dirty="0" err="1">
                <a:solidFill>
                  <a:schemeClr val="accent1">
                    <a:lumMod val="50000"/>
                  </a:schemeClr>
                </a:solidFill>
                <a:latin typeface="Arial" panose="020B0604020202020204" pitchFamily="34" charset="0"/>
                <a:cs typeface="Arial" panose="020B0604020202020204" pitchFamily="34" charset="0"/>
              </a:rPr>
              <a:t>cynnar</a:t>
            </a:r>
            <a:endParaRPr lang="en-GB" altLang="en-US" sz="3000" b="1" dirty="0">
              <a:solidFill>
                <a:schemeClr val="accent1">
                  <a:lumMod val="50000"/>
                </a:schemeClr>
              </a:solidFill>
              <a:latin typeface="Arial" panose="020B0604020202020204" pitchFamily="34" charset="0"/>
              <a:cs typeface="Arial" panose="020B0604020202020204" pitchFamily="34" charset="0"/>
            </a:endParaRPr>
          </a:p>
          <a:p>
            <a:pPr marL="0" indent="0" eaLnBrk="1" hangingPunct="1">
              <a:spcBef>
                <a:spcPts val="700"/>
              </a:spcBef>
              <a:buFont typeface="Arial" panose="020B0604020202020204" pitchFamily="34" charset="0"/>
              <a:buNone/>
              <a:defRPr/>
            </a:pPr>
            <a:r>
              <a:rPr lang="en-GB" altLang="en-US" sz="3000" b="1" dirty="0" err="1">
                <a:solidFill>
                  <a:schemeClr val="accent1">
                    <a:lumMod val="50000"/>
                  </a:schemeClr>
                </a:solidFill>
                <a:latin typeface="Arial" panose="020B0604020202020204" pitchFamily="34" charset="0"/>
                <a:cs typeface="Arial" panose="020B0604020202020204" pitchFamily="34" charset="0"/>
              </a:rPr>
              <a:t>Darlith</a:t>
            </a:r>
            <a:r>
              <a:rPr lang="en-GB" altLang="en-US" sz="3000" b="1" dirty="0">
                <a:solidFill>
                  <a:schemeClr val="accent1">
                    <a:lumMod val="50000"/>
                  </a:schemeClr>
                </a:solidFill>
                <a:latin typeface="Arial" panose="020B0604020202020204" pitchFamily="34" charset="0"/>
                <a:cs typeface="Arial" panose="020B0604020202020204" pitchFamily="34" charset="0"/>
              </a:rPr>
              <a:t> 1 – </a:t>
            </a:r>
            <a:r>
              <a:rPr lang="en-GB" altLang="en-US" sz="3000" b="1" dirty="0" err="1">
                <a:solidFill>
                  <a:schemeClr val="accent1">
                    <a:lumMod val="50000"/>
                  </a:schemeClr>
                </a:solidFill>
                <a:latin typeface="Arial" panose="020B0604020202020204" pitchFamily="34" charset="0"/>
                <a:cs typeface="Arial" panose="020B0604020202020204" pitchFamily="34" charset="0"/>
              </a:rPr>
              <a:t>Cyflywniad</a:t>
            </a:r>
            <a:r>
              <a:rPr lang="en-GB" altLang="en-US" sz="3000" b="1" dirty="0">
                <a:solidFill>
                  <a:schemeClr val="accent1">
                    <a:lumMod val="50000"/>
                  </a:schemeClr>
                </a:solidFill>
                <a:latin typeface="Arial" panose="020B0604020202020204" pitchFamily="34" charset="0"/>
                <a:cs typeface="Arial" panose="020B0604020202020204" pitchFamily="34" charset="0"/>
              </a:rPr>
              <a:t> ac </a:t>
            </a:r>
            <a:r>
              <a:rPr lang="en-GB" altLang="en-US" sz="3000" b="1" dirty="0" err="1">
                <a:solidFill>
                  <a:schemeClr val="accent1">
                    <a:lumMod val="50000"/>
                  </a:schemeClr>
                </a:solidFill>
                <a:latin typeface="Arial" panose="020B0604020202020204" pitchFamily="34" charset="0"/>
                <a:cs typeface="Arial" panose="020B0604020202020204" pitchFamily="34" charset="0"/>
              </a:rPr>
              <a:t>Asesiad</a:t>
            </a:r>
            <a:endParaRPr lang="en-GB" altLang="en-US" sz="3000" b="1" dirty="0">
              <a:solidFill>
                <a:schemeClr val="accent1">
                  <a:lumMod val="50000"/>
                </a:schemeClr>
              </a:solidFill>
              <a:latin typeface="Arial" panose="020B0604020202020204" pitchFamily="34" charset="0"/>
              <a:cs typeface="Arial" panose="020B0604020202020204" pitchFamily="34" charset="0"/>
            </a:endParaRPr>
          </a:p>
          <a:p>
            <a:pPr marL="0" indent="0" eaLnBrk="1" hangingPunct="1">
              <a:spcBef>
                <a:spcPts val="700"/>
              </a:spcBef>
              <a:buFont typeface="Arial" panose="020B0604020202020204" pitchFamily="34" charset="0"/>
              <a:buNone/>
              <a:defRPr/>
            </a:pPr>
            <a:endParaRPr lang="en-GB" altLang="en-US" sz="3000" b="1" dirty="0">
              <a:solidFill>
                <a:schemeClr val="tx2">
                  <a:lumMod val="75000"/>
                </a:schemeClr>
              </a:solidFill>
              <a:latin typeface="Arial" panose="020B0604020202020204" pitchFamily="34" charset="0"/>
              <a:cs typeface="Arial" panose="020B0604020202020204" pitchFamily="34" charset="0"/>
            </a:endParaRPr>
          </a:p>
          <a:p>
            <a:pPr marL="0" indent="0" eaLnBrk="1" hangingPunct="1">
              <a:spcBef>
                <a:spcPts val="700"/>
              </a:spcBef>
              <a:buFont typeface="Arial" panose="020B0604020202020204" pitchFamily="34" charset="0"/>
              <a:buNone/>
              <a:defRPr/>
            </a:pPr>
            <a:r>
              <a:rPr lang="en-GB" altLang="en-US" sz="3200" b="1" dirty="0">
                <a:solidFill>
                  <a:srgbClr val="0070C0"/>
                </a:solidFill>
                <a:latin typeface="Arial" panose="020B0604020202020204" pitchFamily="34" charset="0"/>
                <a:cs typeface="Arial" panose="020B0604020202020204" pitchFamily="34" charset="0"/>
              </a:rPr>
              <a:t>ECEY5006 </a:t>
            </a:r>
          </a:p>
          <a:p>
            <a:pPr marL="0" indent="0" eaLnBrk="1" hangingPunct="1">
              <a:spcBef>
                <a:spcPts val="700"/>
              </a:spcBef>
              <a:buFont typeface="Arial" panose="020B0604020202020204" pitchFamily="34" charset="0"/>
              <a:buNone/>
              <a:defRPr/>
            </a:pPr>
            <a:r>
              <a:rPr lang="en-GB" altLang="en-US" sz="3000" b="1" dirty="0">
                <a:solidFill>
                  <a:srgbClr val="0070C0"/>
                </a:solidFill>
                <a:latin typeface="Arial" panose="020B0604020202020204" pitchFamily="34" charset="0"/>
                <a:cs typeface="Arial" panose="020B0604020202020204" pitchFamily="34" charset="0"/>
              </a:rPr>
              <a:t>Leadership and teamwork in the years </a:t>
            </a:r>
            <a:r>
              <a:rPr lang="en-GB" altLang="en-US" sz="3000" b="1" dirty="0" err="1">
                <a:solidFill>
                  <a:srgbClr val="0070C0"/>
                </a:solidFill>
                <a:latin typeface="Arial" panose="020B0604020202020204" pitchFamily="34" charset="0"/>
                <a:cs typeface="Arial" panose="020B0604020202020204" pitchFamily="34" charset="0"/>
              </a:rPr>
              <a:t>years</a:t>
            </a:r>
            <a:endParaRPr lang="en-GB" altLang="en-US" sz="3000" b="1" dirty="0">
              <a:solidFill>
                <a:srgbClr val="0070C0"/>
              </a:solidFill>
              <a:latin typeface="Arial" panose="020B0604020202020204" pitchFamily="34" charset="0"/>
              <a:cs typeface="Arial" panose="020B0604020202020204" pitchFamily="34" charset="0"/>
            </a:endParaRPr>
          </a:p>
          <a:p>
            <a:pPr marL="0" indent="0" eaLnBrk="1" hangingPunct="1">
              <a:spcBef>
                <a:spcPts val="700"/>
              </a:spcBef>
              <a:buFont typeface="Arial" panose="020B0604020202020204" pitchFamily="34" charset="0"/>
              <a:buNone/>
              <a:defRPr/>
            </a:pPr>
            <a:r>
              <a:rPr lang="en-GB" altLang="en-US" sz="3000" b="1" dirty="0">
                <a:solidFill>
                  <a:srgbClr val="0070C0"/>
                </a:solidFill>
                <a:latin typeface="Arial" panose="020B0604020202020204" pitchFamily="34" charset="0"/>
                <a:cs typeface="Arial" panose="020B0604020202020204" pitchFamily="34" charset="0"/>
              </a:rPr>
              <a:t>Lecture 1</a:t>
            </a:r>
          </a:p>
          <a:p>
            <a:pPr marL="0" indent="0" eaLnBrk="1" hangingPunct="1">
              <a:spcBef>
                <a:spcPts val="700"/>
              </a:spcBef>
              <a:buFont typeface="Arial" panose="020B0604020202020204" pitchFamily="34" charset="0"/>
              <a:buNone/>
              <a:defRPr/>
            </a:pPr>
            <a:r>
              <a:rPr lang="en-GB" altLang="en-US" sz="3000" b="1" dirty="0">
                <a:solidFill>
                  <a:srgbClr val="0070C0"/>
                </a:solidFill>
                <a:latin typeface="Arial" panose="020B0604020202020204" pitchFamily="34" charset="0"/>
                <a:cs typeface="Arial" panose="020B0604020202020204" pitchFamily="34" charset="0"/>
              </a:rPr>
              <a:t>Introduction and Assessment</a:t>
            </a:r>
          </a:p>
        </p:txBody>
      </p:sp>
    </p:spTree>
    <p:extLst>
      <p:ext uri="{BB962C8B-B14F-4D97-AF65-F5344CB8AC3E}">
        <p14:creationId xmlns:p14="http://schemas.microsoft.com/office/powerpoint/2010/main" val="2086156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57200" y="274638"/>
            <a:ext cx="8229600" cy="778098"/>
          </a:xfrm>
        </p:spPr>
        <p:txBody>
          <a:bodyPr/>
          <a:lstStyle/>
          <a:p>
            <a:pPr eaLnBrk="1" hangingPunct="1"/>
            <a:r>
              <a:rPr lang="en-GB" altLang="en-US" dirty="0">
                <a:latin typeface="Arial" panose="020B0604020202020204" pitchFamily="34" charset="0"/>
                <a:cs typeface="Arial" panose="020B0604020202020204" pitchFamily="34" charset="0"/>
              </a:rPr>
              <a:t>T</a:t>
            </a:r>
            <a:r>
              <a:rPr lang="en-US" altLang="en-US" dirty="0">
                <a:latin typeface="Arial" panose="020B0604020202020204" pitchFamily="34" charset="0"/>
                <a:cs typeface="Arial" panose="020B0604020202020204" pitchFamily="34" charset="0"/>
              </a:rPr>
              <a:t>î</a:t>
            </a:r>
            <a:r>
              <a:rPr lang="en-GB" altLang="en-US" dirty="0">
                <a:latin typeface="Arial" panose="020B0604020202020204" pitchFamily="34" charset="0"/>
                <a:cs typeface="Arial" panose="020B0604020202020204" pitchFamily="34" charset="0"/>
              </a:rPr>
              <a:t>m y </a:t>
            </a:r>
            <a:r>
              <a:rPr lang="en-GB" altLang="en-US" dirty="0" err="1">
                <a:latin typeface="Arial" panose="020B0604020202020204" pitchFamily="34" charset="0"/>
                <a:cs typeface="Arial" panose="020B0604020202020204" pitchFamily="34" charset="0"/>
              </a:rPr>
              <a:t>modiwl</a:t>
            </a:r>
            <a:r>
              <a:rPr lang="en-GB" altLang="en-US" dirty="0">
                <a:latin typeface="Arial" panose="020B0604020202020204" pitchFamily="34" charset="0"/>
                <a:cs typeface="Arial" panose="020B0604020202020204" pitchFamily="34" charset="0"/>
              </a:rPr>
              <a:t>      Module team</a:t>
            </a:r>
          </a:p>
        </p:txBody>
      </p:sp>
      <p:sp>
        <p:nvSpPr>
          <p:cNvPr id="3" name="Content Placeholder 2"/>
          <p:cNvSpPr>
            <a:spLocks noGrp="1"/>
          </p:cNvSpPr>
          <p:nvPr>
            <p:ph sz="half" idx="4294967295"/>
          </p:nvPr>
        </p:nvSpPr>
        <p:spPr>
          <a:xfrm>
            <a:off x="177106" y="1196752"/>
            <a:ext cx="8787381" cy="4032250"/>
          </a:xfrm>
        </p:spPr>
        <p:txBody>
          <a:bodyPr rtlCol="0">
            <a:normAutofit/>
          </a:bodyPr>
          <a:lstStyle/>
          <a:p>
            <a:pPr marL="0" indent="0" eaLnBrk="1" hangingPunct="1">
              <a:spcBef>
                <a:spcPts val="700"/>
              </a:spcBef>
              <a:buFont typeface="Arial" panose="020B0604020202020204" pitchFamily="34" charset="0"/>
              <a:buNone/>
              <a:defRPr/>
            </a:pPr>
            <a:r>
              <a:rPr lang="en-GB" altLang="en-US" b="1" dirty="0" err="1">
                <a:latin typeface="Arial" panose="020B0604020202020204" pitchFamily="34" charset="0"/>
                <a:cs typeface="Arial" panose="020B0604020202020204" pitchFamily="34" charset="0"/>
              </a:rPr>
              <a:t>Cydlynydd</a:t>
            </a:r>
            <a:r>
              <a:rPr lang="en-GB" altLang="en-US" b="1" dirty="0">
                <a:latin typeface="Arial" panose="020B0604020202020204" pitchFamily="34" charset="0"/>
                <a:cs typeface="Arial" panose="020B0604020202020204" pitchFamily="34" charset="0"/>
              </a:rPr>
              <a:t> y </a:t>
            </a:r>
            <a:r>
              <a:rPr lang="en-GB" altLang="en-US" b="1" dirty="0" err="1">
                <a:latin typeface="Arial" panose="020B0604020202020204" pitchFamily="34" charset="0"/>
                <a:cs typeface="Arial" panose="020B0604020202020204" pitchFamily="34" charset="0"/>
              </a:rPr>
              <a:t>modwl</a:t>
            </a:r>
            <a:r>
              <a:rPr lang="en-GB" altLang="en-US" b="1" dirty="0">
                <a:latin typeface="Arial" panose="020B0604020202020204" pitchFamily="34" charset="0"/>
                <a:cs typeface="Arial" panose="020B0604020202020204" pitchFamily="34" charset="0"/>
              </a:rPr>
              <a:t>/Module co-ordinator:</a:t>
            </a:r>
            <a:br>
              <a:rPr lang="en-GB" altLang="en-US"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Natasha Young</a:t>
            </a:r>
          </a:p>
          <a:p>
            <a:pPr marL="0" indent="0" eaLnBrk="1" hangingPunct="1">
              <a:spcBef>
                <a:spcPts val="700"/>
              </a:spcBef>
              <a:buFont typeface="Arial" panose="020B0604020202020204" pitchFamily="34" charset="0"/>
              <a:buNone/>
              <a:defRPr/>
            </a:pPr>
            <a:r>
              <a:rPr lang="en-GB" altLang="en-US" b="1" dirty="0">
                <a:latin typeface="Arial" panose="020B0604020202020204" pitchFamily="34" charset="0"/>
                <a:cs typeface="Arial" panose="020B0604020202020204" pitchFamily="34" charset="0"/>
                <a:hlinkClick r:id="rId3"/>
              </a:rPr>
              <a:t>n.young@ustsd.ac.uk</a:t>
            </a:r>
            <a:endParaRPr lang="en-GB" altLang="en-US" b="1" dirty="0">
              <a:latin typeface="Arial" panose="020B0604020202020204" pitchFamily="34" charset="0"/>
              <a:cs typeface="Arial" panose="020B0604020202020204" pitchFamily="34" charset="0"/>
            </a:endParaRPr>
          </a:p>
          <a:p>
            <a:pPr marL="0" indent="0" eaLnBrk="1" hangingPunct="1">
              <a:spcBef>
                <a:spcPts val="700"/>
              </a:spcBef>
              <a:buFont typeface="Arial" panose="020B0604020202020204" pitchFamily="34" charset="0"/>
              <a:buNone/>
              <a:defRPr/>
            </a:pPr>
            <a:endParaRPr lang="en-GB" altLang="en-US" b="1" dirty="0">
              <a:latin typeface="Arial" panose="020B0604020202020204" pitchFamily="34" charset="0"/>
              <a:cs typeface="Arial" panose="020B0604020202020204" pitchFamily="34" charset="0"/>
            </a:endParaRPr>
          </a:p>
          <a:p>
            <a:pPr marL="0" indent="0" eaLnBrk="1" hangingPunct="1">
              <a:spcBef>
                <a:spcPts val="700"/>
              </a:spcBef>
              <a:buFont typeface="Arial" panose="020B0604020202020204" pitchFamily="34" charset="0"/>
              <a:buNone/>
              <a:defRPr/>
            </a:pPr>
            <a:r>
              <a:rPr lang="en-GB" altLang="en-US" sz="3000" b="1" dirty="0" err="1">
                <a:latin typeface="Arial" panose="020B0604020202020204" pitchFamily="34" charset="0"/>
                <a:cs typeface="Arial" panose="020B0604020202020204" pitchFamily="34" charset="0"/>
              </a:rPr>
              <a:t>Tîm</a:t>
            </a:r>
            <a:r>
              <a:rPr lang="en-GB" altLang="en-US" sz="3000" b="1" dirty="0">
                <a:latin typeface="Arial" panose="020B0604020202020204" pitchFamily="34" charset="0"/>
                <a:cs typeface="Arial" panose="020B0604020202020204" pitchFamily="34" charset="0"/>
              </a:rPr>
              <a:t>/Team</a:t>
            </a:r>
          </a:p>
          <a:p>
            <a:pPr marL="0" indent="0" eaLnBrk="1" hangingPunct="1">
              <a:spcBef>
                <a:spcPts val="700"/>
              </a:spcBef>
              <a:buFont typeface="Arial" panose="020B0604020202020204" pitchFamily="34" charset="0"/>
              <a:buNone/>
              <a:defRPr/>
            </a:pPr>
            <a:r>
              <a:rPr lang="en-GB" altLang="en-US" sz="3000" b="1" dirty="0">
                <a:latin typeface="Arial" panose="020B0604020202020204" pitchFamily="34" charset="0"/>
                <a:cs typeface="Arial" panose="020B0604020202020204" pitchFamily="34" charset="0"/>
              </a:rPr>
              <a:t>Natasha Jones</a:t>
            </a:r>
          </a:p>
          <a:p>
            <a:pPr marL="0" indent="0" eaLnBrk="1" hangingPunct="1">
              <a:spcBef>
                <a:spcPts val="700"/>
              </a:spcBef>
              <a:buFont typeface="Arial" panose="020B0604020202020204" pitchFamily="34" charset="0"/>
              <a:buNone/>
              <a:defRPr/>
            </a:pPr>
            <a:r>
              <a:rPr lang="en-GB" altLang="en-US" sz="3000" b="1" dirty="0">
                <a:latin typeface="Arial" panose="020B0604020202020204" pitchFamily="34" charset="0"/>
                <a:cs typeface="Arial" panose="020B0604020202020204" pitchFamily="34" charset="0"/>
              </a:rPr>
              <a:t>Natasha.jones.uwtsd.ac.uk</a:t>
            </a:r>
          </a:p>
          <a:p>
            <a:pPr marL="0" indent="0" eaLnBrk="1" hangingPunct="1">
              <a:spcBef>
                <a:spcPts val="700"/>
              </a:spcBef>
              <a:buFont typeface="Arial" panose="020B0604020202020204" pitchFamily="34" charset="0"/>
              <a:buNone/>
              <a:defRPr/>
            </a:pPr>
            <a:endParaRPr lang="en-GB" altLang="en-US" sz="3000" b="1" dirty="0">
              <a:latin typeface="Arial" panose="020B0604020202020204" pitchFamily="34" charset="0"/>
              <a:cs typeface="Arial" panose="020B0604020202020204" pitchFamily="34" charset="0"/>
            </a:endParaRPr>
          </a:p>
          <a:p>
            <a:pPr marL="0" indent="0" eaLnBrk="1" hangingPunct="1">
              <a:spcBef>
                <a:spcPts val="700"/>
              </a:spcBef>
              <a:buFont typeface="Arial" panose="020B0604020202020204" pitchFamily="34" charset="0"/>
              <a:buNone/>
              <a:defRPr/>
            </a:pPr>
            <a:endParaRPr lang="en-GB" altLang="en-US" sz="3000" b="1" dirty="0">
              <a:latin typeface="Arial" panose="020B0604020202020204" pitchFamily="34" charset="0"/>
              <a:cs typeface="Arial" panose="020B0604020202020204" pitchFamily="34" charset="0"/>
            </a:endParaRPr>
          </a:p>
          <a:p>
            <a:pPr marL="0" indent="0" eaLnBrk="1" hangingPunct="1">
              <a:spcBef>
                <a:spcPts val="700"/>
              </a:spcBef>
              <a:buFont typeface="Arial" panose="020B0604020202020204" pitchFamily="34" charset="0"/>
              <a:buNone/>
              <a:defRPr/>
            </a:pPr>
            <a:endParaRPr lang="en-GB" altLang="en-US" sz="3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8095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dirty="0" err="1">
                <a:latin typeface="Arial" panose="020B0604020202020204" pitchFamily="34" charset="0"/>
                <a:cs typeface="Arial" panose="020B0604020202020204" pitchFamily="34" charset="0"/>
              </a:rPr>
              <a:t>Adnoddau</a:t>
            </a:r>
            <a:r>
              <a:rPr lang="en-GB" altLang="en-US" dirty="0">
                <a:latin typeface="Arial" panose="020B0604020202020204" pitchFamily="34" charset="0"/>
                <a:cs typeface="Arial" panose="020B0604020202020204" pitchFamily="34" charset="0"/>
              </a:rPr>
              <a:t>               Resources</a:t>
            </a:r>
          </a:p>
        </p:txBody>
      </p:sp>
      <p:sp>
        <p:nvSpPr>
          <p:cNvPr id="21507" name="Content Placeholder 2"/>
          <p:cNvSpPr>
            <a:spLocks noGrp="1"/>
          </p:cNvSpPr>
          <p:nvPr>
            <p:ph sz="half" idx="1"/>
          </p:nvPr>
        </p:nvSpPr>
        <p:spPr>
          <a:xfrm>
            <a:off x="457200" y="1417638"/>
            <a:ext cx="4038600" cy="4171950"/>
          </a:xfrm>
        </p:spPr>
        <p:txBody>
          <a:bodyPr>
            <a:normAutofit fontScale="85000" lnSpcReduction="10000"/>
          </a:bodyPr>
          <a:lstStyle/>
          <a:p>
            <a:r>
              <a:rPr lang="en-GB" altLang="en-US" dirty="0" err="1">
                <a:latin typeface="Arial" panose="020B0604020202020204" pitchFamily="34" charset="0"/>
                <a:cs typeface="Arial" panose="020B0604020202020204" pitchFamily="34" charset="0"/>
              </a:rPr>
              <a:t>Darlithoed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Pwerbwyntiau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Moodle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darlithoedd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wythnosol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ar-lein</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Tasgiau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wythnosol</a:t>
            </a:r>
            <a:r>
              <a:rPr lang="en-GB" altLang="en-US" dirty="0">
                <a:latin typeface="Arial" panose="020B0604020202020204" pitchFamily="34" charset="0"/>
                <a:cs typeface="Arial" panose="020B0604020202020204" pitchFamily="34" charset="0"/>
              </a:rPr>
              <a:t> – </a:t>
            </a:r>
            <a:r>
              <a:rPr lang="en-GB" altLang="en-US" dirty="0" err="1">
                <a:latin typeface="Arial" panose="020B0604020202020204" pitchFamily="34" charset="0"/>
                <a:cs typeface="Arial" panose="020B0604020202020204" pitchFamily="34" charset="0"/>
              </a:rPr>
              <a:t>darllen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ychwanegol</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Cysylltiadau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adnoddau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pellach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Cysylltiadau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‘Teams’ – </a:t>
            </a:r>
            <a:r>
              <a:rPr lang="en-GB" altLang="en-US" dirty="0" err="1">
                <a:latin typeface="Arial" panose="020B0604020202020204" pitchFamily="34" charset="0"/>
                <a:cs typeface="Arial" panose="020B0604020202020204" pitchFamily="34" charset="0"/>
              </a:rPr>
              <a:t>erthyglau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FaceBook</a:t>
            </a:r>
            <a:r>
              <a:rPr lang="en-GB" altLang="en-US" dirty="0">
                <a:latin typeface="Arial" panose="020B0604020202020204" pitchFamily="34" charset="0"/>
                <a:cs typeface="Arial" panose="020B0604020202020204" pitchFamily="34" charset="0"/>
              </a:rPr>
              <a:t>/</a:t>
            </a:r>
            <a:r>
              <a:rPr lang="en-GB" altLang="en-US" dirty="0" err="1">
                <a:latin typeface="Arial" panose="020B0604020202020204" pitchFamily="34" charset="0"/>
                <a:cs typeface="Arial" panose="020B0604020202020204" pitchFamily="34" charset="0"/>
              </a:rPr>
              <a:t>Tudalen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Blynyddoedd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Cynnar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Leganto</a:t>
            </a:r>
            <a:r>
              <a:rPr lang="en-GB" altLang="en-US" dirty="0">
                <a:latin typeface="Arial" panose="020B0604020202020204" pitchFamily="34" charset="0"/>
                <a:cs typeface="Arial" panose="020B0604020202020204" pitchFamily="34" charset="0"/>
              </a:rPr>
              <a:t> – </a:t>
            </a:r>
            <a:r>
              <a:rPr lang="en-GB" altLang="en-US" dirty="0" err="1">
                <a:latin typeface="Arial" panose="020B0604020202020204" pitchFamily="34" charset="0"/>
                <a:cs typeface="Arial" panose="020B0604020202020204" pitchFamily="34" charset="0"/>
              </a:rPr>
              <a:t>Rhestr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ddarllen</a:t>
            </a:r>
            <a:endParaRPr lang="en-GB" altLang="en-US" dirty="0">
              <a:latin typeface="Arial" panose="020B0604020202020204" pitchFamily="34" charset="0"/>
              <a:cs typeface="Arial" panose="020B0604020202020204" pitchFamily="34" charset="0"/>
            </a:endParaRPr>
          </a:p>
        </p:txBody>
      </p:sp>
      <p:sp>
        <p:nvSpPr>
          <p:cNvPr id="21508" name="Content Placeholder 3"/>
          <p:cNvSpPr>
            <a:spLocks noGrp="1"/>
          </p:cNvSpPr>
          <p:nvPr>
            <p:ph sz="half" idx="2"/>
          </p:nvPr>
        </p:nvSpPr>
        <p:spPr>
          <a:xfrm>
            <a:off x="4648200" y="1417638"/>
            <a:ext cx="4038600" cy="4171950"/>
          </a:xfrm>
        </p:spPr>
        <p:txBody>
          <a:bodyPr>
            <a:normAutofit fontScale="85000" lnSpcReduction="10000"/>
          </a:bodyPr>
          <a:lstStyle/>
          <a:p>
            <a:r>
              <a:rPr lang="en-GB" altLang="en-US" dirty="0">
                <a:latin typeface="Arial" panose="020B0604020202020204" pitchFamily="34" charset="0"/>
                <a:cs typeface="Arial" panose="020B0604020202020204" pitchFamily="34" charset="0"/>
              </a:rPr>
              <a:t>Lectures (Power Points on Moodle and weekly online lectures)</a:t>
            </a:r>
          </a:p>
          <a:p>
            <a:r>
              <a:rPr lang="en-GB" altLang="en-US" dirty="0">
                <a:latin typeface="Arial" panose="020B0604020202020204" pitchFamily="34" charset="0"/>
                <a:cs typeface="Arial" panose="020B0604020202020204" pitchFamily="34" charset="0"/>
              </a:rPr>
              <a:t>Weekly Tasks – additional reading</a:t>
            </a:r>
          </a:p>
          <a:p>
            <a:r>
              <a:rPr lang="en-GB" altLang="en-US" dirty="0">
                <a:latin typeface="Arial" panose="020B0604020202020204" pitchFamily="34" charset="0"/>
                <a:cs typeface="Arial" panose="020B0604020202020204" pitchFamily="34" charset="0"/>
              </a:rPr>
              <a:t>Links to further resources</a:t>
            </a:r>
          </a:p>
          <a:p>
            <a:r>
              <a:rPr lang="en-GB" altLang="en-US" dirty="0">
                <a:latin typeface="Arial" panose="020B0604020202020204" pitchFamily="34" charset="0"/>
                <a:cs typeface="Arial" panose="020B0604020202020204" pitchFamily="34" charset="0"/>
              </a:rPr>
              <a:t>Links on ‘Teams’ – articles on </a:t>
            </a:r>
            <a:r>
              <a:rPr lang="en-GB" altLang="en-US" dirty="0" err="1">
                <a:latin typeface="Arial" panose="020B0604020202020204" pitchFamily="34" charset="0"/>
                <a:cs typeface="Arial" panose="020B0604020202020204" pitchFamily="34" charset="0"/>
              </a:rPr>
              <a:t>FaceBook</a:t>
            </a:r>
            <a:r>
              <a:rPr lang="en-GB" altLang="en-US" dirty="0">
                <a:latin typeface="Arial" panose="020B0604020202020204" pitchFamily="34" charset="0"/>
                <a:cs typeface="Arial" panose="020B0604020202020204" pitchFamily="34" charset="0"/>
              </a:rPr>
              <a:t>/Early Years Page</a:t>
            </a:r>
          </a:p>
          <a:p>
            <a:r>
              <a:rPr lang="en-GB" altLang="en-US" dirty="0" err="1">
                <a:latin typeface="Arial" panose="020B0604020202020204" pitchFamily="34" charset="0"/>
                <a:cs typeface="Arial" panose="020B0604020202020204" pitchFamily="34" charset="0"/>
              </a:rPr>
              <a:t>Leganto</a:t>
            </a:r>
            <a:r>
              <a:rPr lang="en-GB" altLang="en-US" dirty="0">
                <a:latin typeface="Arial" panose="020B0604020202020204" pitchFamily="34" charset="0"/>
                <a:cs typeface="Arial" panose="020B0604020202020204" pitchFamily="34" charset="0"/>
              </a:rPr>
              <a:t> – Reading List </a:t>
            </a:r>
          </a:p>
        </p:txBody>
      </p:sp>
    </p:spTree>
    <p:extLst>
      <p:ext uri="{BB962C8B-B14F-4D97-AF65-F5344CB8AC3E}">
        <p14:creationId xmlns:p14="http://schemas.microsoft.com/office/powerpoint/2010/main" val="3835381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sz="3600" dirty="0">
                <a:latin typeface="Arial" panose="020B0604020202020204" pitchFamily="34" charset="0"/>
                <a:cs typeface="Arial" panose="020B0604020202020204" pitchFamily="34" charset="0"/>
              </a:rPr>
              <a:t>Sgiliau </a:t>
            </a:r>
            <a:r>
              <a:rPr lang="en-GB" sz="3600" dirty="0" err="1">
                <a:latin typeface="Arial" panose="020B0604020202020204" pitchFamily="34" charset="0"/>
                <a:cs typeface="Arial" panose="020B0604020202020204" pitchFamily="34" charset="0"/>
              </a:rPr>
              <a:t>Cyflogadwyedd</a:t>
            </a: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Trosglwyddadwy</a:t>
            </a:r>
            <a:br>
              <a:rPr lang="en-GB"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Employability/Transferable Skills</a:t>
            </a:r>
            <a:endParaRPr lang="en-US" sz="3600" dirty="0">
              <a:latin typeface="Arial" panose="020B0604020202020204" pitchFamily="34" charset="0"/>
              <a:cs typeface="Arial" panose="020B0604020202020204" pitchFamily="34" charset="0"/>
            </a:endParaRPr>
          </a:p>
        </p:txBody>
      </p:sp>
      <p:sp>
        <p:nvSpPr>
          <p:cNvPr id="19459" name="Content Placeholder 2"/>
          <p:cNvSpPr>
            <a:spLocks noGrp="1"/>
          </p:cNvSpPr>
          <p:nvPr>
            <p:ph sz="half" idx="1"/>
          </p:nvPr>
        </p:nvSpPr>
        <p:spPr>
          <a:xfrm>
            <a:off x="457200" y="1600200"/>
            <a:ext cx="4038600" cy="3989388"/>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4648200" y="1600200"/>
            <a:ext cx="4038600" cy="3989388"/>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81000" y="404813"/>
            <a:ext cx="8075613" cy="720725"/>
          </a:xfrm>
        </p:spPr>
        <p:txBody>
          <a:bodyPr rtlCol="0">
            <a:noAutofit/>
          </a:bodyPr>
          <a:lstStyle/>
          <a:p>
            <a:pPr eaLnBrk="1" fontAlgn="auto" hangingPunct="1">
              <a:spcAft>
                <a:spcPts val="0"/>
              </a:spcAft>
              <a:defRPr/>
            </a:pPr>
            <a:r>
              <a:rPr lang="cy-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Gofynion lefel 5</a:t>
            </a:r>
            <a:br>
              <a:rPr lang="en-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3200" kern="0" dirty="0">
                <a:latin typeface="Arial" panose="020B0604020202020204" pitchFamily="34" charset="0"/>
                <a:ea typeface="ＭＳ Ｐゴシック" panose="020B0600070205080204" pitchFamily="34" charset="-128"/>
                <a:cs typeface="Arial" panose="020B0604020202020204" pitchFamily="34" charset="0"/>
              </a:rPr>
              <a:t>Level 5 requirements</a:t>
            </a:r>
            <a:endParaRPr lang="en-GB" altLang="cy-GB" sz="3200" dirty="0">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251520" y="1523999"/>
            <a:ext cx="4314130" cy="4219575"/>
          </a:xfrm>
        </p:spPr>
        <p:txBody>
          <a:bodyPr rtlCol="0">
            <a:normAutofit/>
          </a:bodyPr>
          <a:lstStyle/>
          <a:p>
            <a:pPr eaLnBrk="1" fontAlgn="auto" hangingPunct="1">
              <a:spcAft>
                <a:spcPts val="0"/>
              </a:spcAft>
              <a:defRPr/>
            </a:pPr>
            <a:r>
              <a:rPr lang="cy-GB" altLang="cy-GB" dirty="0">
                <a:latin typeface="Arial" panose="020B0604020202020204" pitchFamily="34" charset="0"/>
                <a:cs typeface="Arial" panose="020B0604020202020204" pitchFamily="34" charset="0"/>
              </a:rPr>
              <a:t>Dadansoddi, mewn dyfnder</a:t>
            </a:r>
          </a:p>
          <a:p>
            <a:pPr eaLnBrk="1" fontAlgn="auto" hangingPunct="1">
              <a:spcAft>
                <a:spcPts val="0"/>
              </a:spcAft>
              <a:defRPr/>
            </a:pPr>
            <a:r>
              <a:rPr lang="cy-GB" altLang="cy-GB" dirty="0">
                <a:latin typeface="Arial" panose="020B0604020202020204" pitchFamily="34" charset="0"/>
                <a:cs typeface="Arial" panose="020B0604020202020204" pitchFamily="34" charset="0"/>
              </a:rPr>
              <a:t>Gwerthuso’n feirniadol</a:t>
            </a:r>
          </a:p>
          <a:p>
            <a:pPr eaLnBrk="1" fontAlgn="auto" hangingPunct="1">
              <a:spcAft>
                <a:spcPts val="0"/>
              </a:spcAft>
              <a:defRPr/>
            </a:pPr>
            <a:r>
              <a:rPr lang="cy-GB" altLang="cy-GB" dirty="0">
                <a:latin typeface="Arial" panose="020B0604020202020204" pitchFamily="34" charset="0"/>
                <a:cs typeface="Arial" panose="020B0604020202020204" pitchFamily="34" charset="0"/>
              </a:rPr>
              <a:t>Archwilio, mewn dyfnder</a:t>
            </a:r>
          </a:p>
          <a:p>
            <a:pPr eaLnBrk="1" fontAlgn="auto" hangingPunct="1">
              <a:spcAft>
                <a:spcPts val="0"/>
              </a:spcAft>
              <a:defRPr/>
            </a:pPr>
            <a:r>
              <a:rPr lang="cy-GB" altLang="cy-GB" dirty="0">
                <a:latin typeface="Arial" panose="020B0604020202020204" pitchFamily="34" charset="0"/>
                <a:cs typeface="Arial" panose="020B0604020202020204" pitchFamily="34" charset="0"/>
              </a:rPr>
              <a:t>Trefn</a:t>
            </a:r>
          </a:p>
          <a:p>
            <a:pPr eaLnBrk="1" fontAlgn="auto" hangingPunct="1">
              <a:spcAft>
                <a:spcPts val="0"/>
              </a:spcAft>
              <a:defRPr/>
            </a:pPr>
            <a:r>
              <a:rPr lang="cy-GB" altLang="cy-GB" dirty="0">
                <a:latin typeface="Arial" panose="020B0604020202020204" pitchFamily="34" charset="0"/>
                <a:cs typeface="Arial" panose="020B0604020202020204" pitchFamily="34" charset="0"/>
              </a:rPr>
              <a:t>Ystod o adnoddau gwybodaeth</a:t>
            </a:r>
          </a:p>
          <a:p>
            <a:pPr eaLnBrk="1" fontAlgn="auto" hangingPunct="1">
              <a:spcAft>
                <a:spcPts val="0"/>
              </a:spcAft>
              <a:defRPr/>
            </a:pPr>
            <a:r>
              <a:rPr lang="cy-GB" altLang="cy-GB" dirty="0">
                <a:latin typeface="Arial" panose="020B0604020202020204" pitchFamily="34" charset="0"/>
                <a:cs typeface="Arial" panose="020B0604020202020204" pitchFamily="34" charset="0"/>
              </a:rPr>
              <a:t>Cyflwyniad</a:t>
            </a:r>
          </a:p>
        </p:txBody>
      </p:sp>
      <p:sp>
        <p:nvSpPr>
          <p:cNvPr id="5124" name="Rectangle 6"/>
          <p:cNvSpPr>
            <a:spLocks noGrp="1" noChangeArrowheads="1"/>
          </p:cNvSpPr>
          <p:nvPr>
            <p:ph type="body" sz="half" idx="2"/>
          </p:nvPr>
        </p:nvSpPr>
        <p:spPr>
          <a:xfrm>
            <a:off x="4716462" y="1523999"/>
            <a:ext cx="4248025" cy="4219576"/>
          </a:xfrm>
        </p:spPr>
        <p:txBody>
          <a:bodyPr rtlCol="0">
            <a:normAutofit/>
          </a:bodyPr>
          <a:lstStyle/>
          <a:p>
            <a:pPr>
              <a:buFontTx/>
              <a:buChar char="•"/>
              <a:defRPr/>
            </a:pPr>
            <a:r>
              <a:rPr lang="en-US" altLang="en-US" kern="0" dirty="0" err="1">
                <a:latin typeface="Arial" panose="020B0604020202020204" pitchFamily="34" charset="0"/>
                <a:ea typeface="ＭＳ Ｐゴシック" panose="020B0600070205080204" pitchFamily="34" charset="-128"/>
                <a:cs typeface="Arial" panose="020B0604020202020204" pitchFamily="34" charset="0"/>
              </a:rPr>
              <a:t>Analyse</a:t>
            </a:r>
            <a:r>
              <a:rPr lang="en-US" altLang="en-US" kern="0" dirty="0">
                <a:latin typeface="Arial" panose="020B0604020202020204" pitchFamily="34" charset="0"/>
                <a:ea typeface="ＭＳ Ｐゴシック" panose="020B0600070205080204" pitchFamily="34" charset="-128"/>
                <a:cs typeface="Arial" panose="020B0604020202020204" pitchFamily="34" charset="0"/>
              </a:rPr>
              <a:t>, in depth</a:t>
            </a:r>
          </a:p>
          <a:p>
            <a:pPr>
              <a:buFontTx/>
              <a:buChar char="•"/>
              <a:defRPr/>
            </a:pPr>
            <a:r>
              <a:rPr lang="en-US" altLang="en-US" kern="0" dirty="0">
                <a:latin typeface="Arial" panose="020B0604020202020204" pitchFamily="34" charset="0"/>
                <a:ea typeface="ＭＳ Ｐゴシック" panose="020B0600070205080204" pitchFamily="34" charset="-128"/>
                <a:cs typeface="Arial" panose="020B0604020202020204" pitchFamily="34" charset="0"/>
              </a:rPr>
              <a:t>Critically evaluate</a:t>
            </a:r>
          </a:p>
          <a:p>
            <a:pPr>
              <a:buFontTx/>
              <a:buChar char="•"/>
              <a:defRPr/>
            </a:pPr>
            <a:r>
              <a:rPr lang="en-US" altLang="en-US" kern="0" dirty="0">
                <a:latin typeface="Arial" panose="020B0604020202020204" pitchFamily="34" charset="0"/>
                <a:ea typeface="ＭＳ Ｐゴシック" panose="020B0600070205080204" pitchFamily="34" charset="-128"/>
                <a:cs typeface="Arial" panose="020B0604020202020204" pitchFamily="34" charset="0"/>
              </a:rPr>
              <a:t>Explore, in depth</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Organisation</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Range of information sources</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Presentation</a:t>
            </a:r>
          </a:p>
        </p:txBody>
      </p:sp>
    </p:spTree>
    <p:extLst>
      <p:ext uri="{BB962C8B-B14F-4D97-AF65-F5344CB8AC3E}">
        <p14:creationId xmlns:p14="http://schemas.microsoft.com/office/powerpoint/2010/main" val="3362571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77874"/>
          </a:xfrm>
        </p:spPr>
        <p:txBody>
          <a:bodyPr/>
          <a:lstStyle/>
          <a:p>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/Content</a:t>
            </a:r>
          </a:p>
        </p:txBody>
      </p:sp>
      <p:sp>
        <p:nvSpPr>
          <p:cNvPr id="3" name="Content Placeholder 2"/>
          <p:cNvSpPr>
            <a:spLocks noGrp="1"/>
          </p:cNvSpPr>
          <p:nvPr>
            <p:ph sz="half" idx="1"/>
          </p:nvPr>
        </p:nvSpPr>
        <p:spPr>
          <a:xfrm>
            <a:off x="457200" y="1340768"/>
            <a:ext cx="4038600" cy="4248473"/>
          </a:xfrm>
        </p:spPr>
        <p:txBody>
          <a:bodyPr>
            <a:normAutofit fontScale="92500" lnSpcReduction="10000"/>
          </a:bodyPr>
          <a:lstStyle/>
          <a:p>
            <a:r>
              <a:rPr lang="en-GB" dirty="0" err="1">
                <a:latin typeface="Arial" panose="020B0604020202020204" pitchFamily="34" charset="0"/>
                <a:cs typeface="Arial" panose="020B0604020202020204" pitchFamily="34" charset="0"/>
              </a:rPr>
              <a:t>Deillianau’r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modiwl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Pwrpas</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modiwl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Asesiad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Arweinwyr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v </a:t>
            </a:r>
            <a:r>
              <a:rPr lang="en-GB" dirty="0" err="1">
                <a:latin typeface="Arial" panose="020B0604020202020204" pitchFamily="34" charset="0"/>
                <a:cs typeface="Arial" panose="020B0604020202020204" pitchFamily="34" charset="0"/>
              </a:rPr>
              <a:t>Rheolaeth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Mckinsey</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Arddulliau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48200" y="1417638"/>
            <a:ext cx="4038600" cy="4171603"/>
          </a:xfrm>
        </p:spPr>
        <p:txBody>
          <a:bodyPr>
            <a:normAutofit fontScale="92500" lnSpcReduction="10000"/>
          </a:bodyPr>
          <a:lstStyle/>
          <a:p>
            <a:r>
              <a:rPr lang="en-GB" dirty="0">
                <a:latin typeface="Arial" panose="020B0604020202020204" pitchFamily="34" charset="0"/>
                <a:cs typeface="Arial" panose="020B0604020202020204" pitchFamily="34" charset="0"/>
              </a:rPr>
              <a:t>Module outcomes</a:t>
            </a:r>
          </a:p>
          <a:p>
            <a:r>
              <a:rPr lang="en-GB" dirty="0">
                <a:latin typeface="Arial" panose="020B0604020202020204" pitchFamily="34" charset="0"/>
                <a:cs typeface="Arial" panose="020B0604020202020204" pitchFamily="34" charset="0"/>
              </a:rPr>
              <a:t>Purpose of the module</a:t>
            </a:r>
          </a:p>
          <a:p>
            <a:r>
              <a:rPr lang="en-GB" dirty="0">
                <a:latin typeface="Arial" panose="020B0604020202020204" pitchFamily="34" charset="0"/>
                <a:cs typeface="Arial" panose="020B0604020202020204" pitchFamily="34" charset="0"/>
              </a:rPr>
              <a:t>Assessment</a:t>
            </a:r>
          </a:p>
          <a:p>
            <a:r>
              <a:rPr lang="en-GB" dirty="0">
                <a:latin typeface="Arial" panose="020B0604020202020204" pitchFamily="34" charset="0"/>
                <a:cs typeface="Arial" panose="020B0604020202020204" pitchFamily="34" charset="0"/>
              </a:rPr>
              <a:t>Leaders</a:t>
            </a:r>
          </a:p>
          <a:p>
            <a:r>
              <a:rPr lang="en-GB" dirty="0">
                <a:latin typeface="Arial" panose="020B0604020202020204" pitchFamily="34" charset="0"/>
                <a:cs typeface="Arial" panose="020B0604020202020204" pitchFamily="34" charset="0"/>
              </a:rPr>
              <a:t>Leadership v Management</a:t>
            </a:r>
          </a:p>
          <a:p>
            <a:r>
              <a:rPr lang="en-GB" dirty="0">
                <a:latin typeface="Arial" panose="020B0604020202020204" pitchFamily="34" charset="0"/>
                <a:cs typeface="Arial" panose="020B0604020202020204" pitchFamily="34" charset="0"/>
              </a:rPr>
              <a:t>Effective Leaders</a:t>
            </a:r>
          </a:p>
          <a:p>
            <a:r>
              <a:rPr lang="en-GB" dirty="0" err="1">
                <a:latin typeface="Arial" panose="020B0604020202020204" pitchFamily="34" charset="0"/>
                <a:cs typeface="Arial" panose="020B0604020202020204" pitchFamily="34" charset="0"/>
              </a:rPr>
              <a:t>Mckinsey</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Leadership Styles</a:t>
            </a:r>
          </a:p>
        </p:txBody>
      </p:sp>
    </p:spTree>
    <p:extLst>
      <p:ext uri="{BB962C8B-B14F-4D97-AF65-F5344CB8AC3E}">
        <p14:creationId xmlns:p14="http://schemas.microsoft.com/office/powerpoint/2010/main" val="1341432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6814" y="76200"/>
            <a:ext cx="7886700" cy="1325563"/>
          </a:xfrm>
        </p:spPr>
        <p:txBody>
          <a:bodyPr>
            <a:normAutofit/>
          </a:bodyPr>
          <a:lstStyle/>
          <a:p>
            <a:r>
              <a:rPr lang="en-GB" dirty="0" err="1">
                <a:latin typeface="Arial" panose="020B0604020202020204" pitchFamily="34" charset="0"/>
                <a:cs typeface="Arial" panose="020B0604020202020204" pitchFamily="34" charset="0"/>
              </a:rPr>
              <a:t>Pwrpas</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modiwl</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purpose of this module?</a:t>
            </a:r>
          </a:p>
        </p:txBody>
      </p:sp>
      <p:sp>
        <p:nvSpPr>
          <p:cNvPr id="3" name="Content Placeholder 2"/>
          <p:cNvSpPr>
            <a:spLocks noGrp="1"/>
          </p:cNvSpPr>
          <p:nvPr>
            <p:ph sz="half" idx="1"/>
          </p:nvPr>
        </p:nvSpPr>
        <p:spPr>
          <a:xfrm>
            <a:off x="628650" y="1447800"/>
            <a:ext cx="3886200" cy="4729163"/>
          </a:xfrm>
        </p:spPr>
        <p:txBody>
          <a:bodyPr>
            <a:normAutofit lnSpcReduction="10000"/>
          </a:bodyPr>
          <a:lstStyle/>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fodiwlau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gradd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mwyn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trosglwyddo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dyfodol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bywyd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dirty="0" err="1">
                <a:latin typeface="Arial" panose="020B0604020202020204" pitchFamily="34" charset="0"/>
                <a:cs typeface="Arial" panose="020B0604020202020204" pitchFamily="34" charset="0"/>
              </a:rPr>
              <a:t>Arweinyddiaeth</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29150" y="1295400"/>
            <a:ext cx="3886200" cy="5029199"/>
          </a:xfrm>
        </p:spPr>
        <p:txBody>
          <a:bodyPr>
            <a:normAutofit lnSpcReduction="10000"/>
          </a:bodyPr>
          <a:lstStyle/>
          <a:p>
            <a:r>
              <a:rPr lang="en-GB" dirty="0">
                <a:latin typeface="Arial" panose="020B0604020202020204" pitchFamily="34" charset="0"/>
                <a:cs typeface="Arial" panose="020B0604020202020204" pitchFamily="34" charset="0"/>
              </a:rPr>
              <a:t>The range of modules in your degree programme in order to transfer knowledge and skills for the future</a:t>
            </a:r>
          </a:p>
          <a:p>
            <a:r>
              <a:rPr lang="en-GB" dirty="0">
                <a:latin typeface="Arial" panose="020B0604020202020204" pitchFamily="34" charset="0"/>
                <a:cs typeface="Arial" panose="020B0604020202020204" pitchFamily="34" charset="0"/>
              </a:rPr>
              <a:t>Life skills</a:t>
            </a:r>
          </a:p>
          <a:p>
            <a:r>
              <a:rPr lang="en-GB" dirty="0">
                <a:latin typeface="Arial" panose="020B0604020202020204" pitchFamily="34" charset="0"/>
                <a:cs typeface="Arial" panose="020B0604020202020204" pitchFamily="34" charset="0"/>
              </a:rPr>
              <a:t>Working in care and early years education</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 Leadership</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Teamwork</a:t>
            </a:r>
          </a:p>
        </p:txBody>
      </p:sp>
    </p:spTree>
    <p:extLst>
      <p:ext uri="{BB962C8B-B14F-4D97-AF65-F5344CB8AC3E}">
        <p14:creationId xmlns:p14="http://schemas.microsoft.com/office/powerpoint/2010/main" val="1885393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a:xfrm>
            <a:off x="457200" y="274638"/>
            <a:ext cx="8229600" cy="706090"/>
          </a:xfrm>
        </p:spPr>
        <p:txBody>
          <a:bodyPr>
            <a:noAutofit/>
          </a:bodyPr>
          <a:lstStyle/>
          <a:p>
            <a:pPr eaLnBrk="1" hangingPunct="1"/>
            <a:r>
              <a:rPr lang="en-US" altLang="en-US" sz="3600" dirty="0" err="1">
                <a:latin typeface="Arial" panose="020B0604020202020204" pitchFamily="34" charset="0"/>
                <a:cs typeface="Arial" panose="020B0604020202020204" pitchFamily="34" charset="0"/>
              </a:rPr>
              <a:t>Deilliannau</a:t>
            </a:r>
            <a:r>
              <a:rPr lang="en-US" altLang="en-US" sz="3600" dirty="0">
                <a:latin typeface="Arial" panose="020B0604020202020204" pitchFamily="34" charset="0"/>
                <a:cs typeface="Arial" panose="020B0604020202020204" pitchFamily="34" charset="0"/>
              </a:rPr>
              <a:t> </a:t>
            </a:r>
            <a:r>
              <a:rPr lang="en-US" altLang="en-US" sz="3600" dirty="0" err="1">
                <a:latin typeface="Arial" panose="020B0604020202020204" pitchFamily="34" charset="0"/>
                <a:cs typeface="Arial" panose="020B0604020202020204" pitchFamily="34" charset="0"/>
              </a:rPr>
              <a:t>Dysgu</a:t>
            </a:r>
            <a:br>
              <a:rPr lang="en-US" altLang="en-US" sz="3600" dirty="0">
                <a:latin typeface="Arial" panose="020B0604020202020204" pitchFamily="34" charset="0"/>
                <a:cs typeface="Arial" panose="020B0604020202020204" pitchFamily="34" charset="0"/>
              </a:rPr>
            </a:br>
            <a:r>
              <a:rPr lang="en-US" altLang="en-US" sz="3600" dirty="0">
                <a:latin typeface="Arial" panose="020B0604020202020204" pitchFamily="34" charset="0"/>
                <a:cs typeface="Arial" panose="020B0604020202020204" pitchFamily="34" charset="0"/>
              </a:rPr>
              <a:t>Learning Outcomes</a:t>
            </a:r>
          </a:p>
        </p:txBody>
      </p:sp>
      <p:sp>
        <p:nvSpPr>
          <p:cNvPr id="5" name="Content Placeholder 4"/>
          <p:cNvSpPr>
            <a:spLocks noGrp="1"/>
          </p:cNvSpPr>
          <p:nvPr>
            <p:ph sz="half" idx="1"/>
          </p:nvPr>
        </p:nvSpPr>
        <p:spPr>
          <a:xfrm>
            <a:off x="457200" y="1340768"/>
            <a:ext cx="4038600" cy="4248473"/>
          </a:xfrm>
        </p:spPr>
        <p:txBody>
          <a:bodyPr>
            <a:normAutofit fontScale="85000" lnSpcReduction="10000"/>
          </a:bodyPr>
          <a:lstStyle/>
          <a:p>
            <a:pPr marL="342900" lvl="0" indent="-342900" algn="just" rtl="0" hangingPunct="0">
              <a:buFont typeface="Symbol" panose="05050102010706020507" pitchFamily="18" charset="2"/>
              <a:buChar char=""/>
            </a:pPr>
            <a:r>
              <a:rPr lang="cy-GB" sz="1900" dirty="0">
                <a:effectLst/>
                <a:latin typeface="Arial" panose="020B0604020202020204" pitchFamily="34" charset="0"/>
                <a:ea typeface="Times New Roman" panose="02020603050405020304" pitchFamily="18" charset="0"/>
                <a:cs typeface="Arial" panose="020B0604020202020204" pitchFamily="34" charset="0"/>
              </a:rPr>
              <a:t>dadansoddi’r </a:t>
            </a:r>
            <a:r>
              <a:rPr lang="cy-GB" sz="1900" b="1" dirty="0">
                <a:effectLst/>
                <a:latin typeface="Arial" panose="020B0604020202020204" pitchFamily="34" charset="0"/>
                <a:ea typeface="Times New Roman" panose="02020603050405020304" pitchFamily="18" charset="0"/>
                <a:cs typeface="Arial" panose="020B0604020202020204" pitchFamily="34" charset="0"/>
              </a:rPr>
              <a:t>cysyniad o arweinyddiaeth</a:t>
            </a:r>
            <a:r>
              <a:rPr lang="cy-GB" sz="1900" dirty="0">
                <a:effectLst/>
                <a:latin typeface="Arial" panose="020B0604020202020204" pitchFamily="34" charset="0"/>
                <a:ea typeface="Times New Roman" panose="02020603050405020304" pitchFamily="18" charset="0"/>
                <a:cs typeface="Arial" panose="020B0604020202020204" pitchFamily="34" charset="0"/>
              </a:rPr>
              <a:t> ac athroniaeth ac egwyddorion </a:t>
            </a:r>
            <a:r>
              <a:rPr lang="cy-GB" sz="1900" b="1" dirty="0">
                <a:effectLst/>
                <a:latin typeface="Arial" panose="020B0604020202020204" pitchFamily="34" charset="0"/>
                <a:ea typeface="Times New Roman" panose="02020603050405020304" pitchFamily="18" charset="0"/>
                <a:cs typeface="Arial" panose="020B0604020202020204" pitchFamily="34" charset="0"/>
              </a:rPr>
              <a:t>arddulliau arwain </a:t>
            </a:r>
            <a:r>
              <a:rPr lang="cy-GB" sz="1900" dirty="0">
                <a:effectLst/>
                <a:latin typeface="Arial" panose="020B0604020202020204" pitchFamily="34" charset="0"/>
                <a:ea typeface="Times New Roman" panose="02020603050405020304" pitchFamily="18" charset="0"/>
                <a:cs typeface="Arial" panose="020B0604020202020204" pitchFamily="34" charset="0"/>
              </a:rPr>
              <a:t>mewn lleoliadau blynyddoedd cynnar a dangos dealltwriaeth fanwl o rôl, </a:t>
            </a:r>
            <a:r>
              <a:rPr lang="cy-GB" sz="1900" b="1" dirty="0">
                <a:effectLst/>
                <a:latin typeface="Arial" panose="020B0604020202020204" pitchFamily="34" charset="0"/>
                <a:ea typeface="Times New Roman" panose="02020603050405020304" pitchFamily="18" charset="0"/>
                <a:cs typeface="Arial" panose="020B0604020202020204" pitchFamily="34" charset="0"/>
              </a:rPr>
              <a:t>cyfrifoldebau ac effaith arweinwyr blynyddoedd cynnar effeithiol</a:t>
            </a:r>
            <a:r>
              <a:rPr lang="cy-GB" sz="1900" dirty="0">
                <a:effectLst/>
                <a:latin typeface="Arial" panose="020B0604020202020204" pitchFamily="34" charset="0"/>
                <a:ea typeface="Times New Roman" panose="02020603050405020304" pitchFamily="18" charset="0"/>
                <a:cs typeface="Arial" panose="020B0604020202020204" pitchFamily="34" charset="0"/>
              </a:rPr>
              <a:t>;</a:t>
            </a:r>
            <a:r>
              <a:rPr lang="en-GB" sz="1900" dirty="0">
                <a:effectLst/>
                <a:latin typeface="Arial" panose="020B0604020202020204" pitchFamily="34" charset="0"/>
                <a:ea typeface="Times New Roman" panose="02020603050405020304" pitchFamily="18" charset="0"/>
                <a:cs typeface="Arial" panose="020B0604020202020204" pitchFamily="34" charset="0"/>
              </a:rPr>
              <a:t> </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cy-GB" sz="1900" dirty="0">
                <a:effectLst/>
                <a:latin typeface="Arial" panose="020B0604020202020204" pitchFamily="34" charset="0"/>
                <a:ea typeface="Times New Roman" panose="02020603050405020304" pitchFamily="18" charset="0"/>
                <a:cs typeface="Arial" panose="020B0604020202020204" pitchFamily="34" charset="0"/>
              </a:rPr>
              <a:t>ystyried dulliau effeithiol o </a:t>
            </a:r>
            <a:r>
              <a:rPr lang="cy-GB" sz="1900" b="1" dirty="0">
                <a:effectLst/>
                <a:latin typeface="Arial" panose="020B0604020202020204" pitchFamily="34" charset="0"/>
                <a:ea typeface="Times New Roman" panose="02020603050405020304" pitchFamily="18" charset="0"/>
                <a:cs typeface="Arial" panose="020B0604020202020204" pitchFamily="34" charset="0"/>
              </a:rPr>
              <a:t>adeiladu a chadw timau blynyddoedd cynnar</a:t>
            </a:r>
            <a:r>
              <a:rPr lang="cy-GB" sz="1900" dirty="0">
                <a:effectLst/>
                <a:latin typeface="Arial" panose="020B0604020202020204" pitchFamily="34" charset="0"/>
                <a:ea typeface="Times New Roman" panose="02020603050405020304" pitchFamily="18" charset="0"/>
                <a:cs typeface="Arial" panose="020B0604020202020204" pitchFamily="34" charset="0"/>
              </a:rPr>
              <a:t>, deall </a:t>
            </a:r>
            <a:r>
              <a:rPr lang="cy-GB" sz="1900" b="1" dirty="0">
                <a:effectLst/>
                <a:latin typeface="Arial" panose="020B0604020202020204" pitchFamily="34" charset="0"/>
                <a:ea typeface="Times New Roman" panose="02020603050405020304" pitchFamily="18" charset="0"/>
                <a:cs typeface="Arial" panose="020B0604020202020204" pitchFamily="34" charset="0"/>
              </a:rPr>
              <a:t>gofynion statudol </a:t>
            </a:r>
            <a:r>
              <a:rPr lang="cy-GB" sz="1900" dirty="0">
                <a:effectLst/>
                <a:latin typeface="Arial" panose="020B0604020202020204" pitchFamily="34" charset="0"/>
                <a:ea typeface="Times New Roman" panose="02020603050405020304" pitchFamily="18" charset="0"/>
                <a:cs typeface="Arial" panose="020B0604020202020204" pitchFamily="34" charset="0"/>
              </a:rPr>
              <a:t>cyfraith cyflogaeth, cymwysterau a hyfforddiant er mwyn cynnig darpariaeth o ansawdd; </a:t>
            </a:r>
            <a:r>
              <a:rPr lang="en-GB" sz="1900" dirty="0">
                <a:effectLst/>
                <a:latin typeface="Arial" panose="020B0604020202020204" pitchFamily="34" charset="0"/>
                <a:ea typeface="Times New Roman" panose="02020603050405020304" pitchFamily="18" charset="0"/>
                <a:cs typeface="Arial" panose="020B0604020202020204" pitchFamily="34" charset="0"/>
              </a:rPr>
              <a:t> </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cy-GB" sz="1900" dirty="0">
                <a:effectLst/>
                <a:latin typeface="Arial" panose="020B0604020202020204" pitchFamily="34" charset="0"/>
                <a:ea typeface="Times New Roman" panose="02020603050405020304" pitchFamily="18" charset="0"/>
                <a:cs typeface="Arial" panose="020B0604020202020204" pitchFamily="34" charset="0"/>
              </a:rPr>
              <a:t>ymchwilio a dangos dealltwriaeth fanwl o </a:t>
            </a:r>
            <a:r>
              <a:rPr lang="cy-GB" sz="1900" b="1" dirty="0">
                <a:effectLst/>
                <a:latin typeface="Arial" panose="020B0604020202020204" pitchFamily="34" charset="0"/>
                <a:ea typeface="Times New Roman" panose="02020603050405020304" pitchFamily="18" charset="0"/>
                <a:cs typeface="Arial" panose="020B0604020202020204" pitchFamily="34" charset="0"/>
              </a:rPr>
              <a:t>ofynion arolygu</a:t>
            </a:r>
            <a:r>
              <a:rPr lang="cy-GB" sz="1900" dirty="0">
                <a:effectLst/>
                <a:latin typeface="Arial" panose="020B0604020202020204" pitchFamily="34" charset="0"/>
                <a:ea typeface="Times New Roman" panose="02020603050405020304" pitchFamily="18" charset="0"/>
                <a:cs typeface="Arial" panose="020B0604020202020204" pitchFamily="34" charset="0"/>
              </a:rPr>
              <a:t>, ymchwilio a dangos dealltwriaeth feirniadol o ofynion statudol, gan gyfeirio at gyrff statudol ym maes gofal ac addysg; </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648200" y="1268759"/>
            <a:ext cx="4038600" cy="4320481"/>
          </a:xfrm>
        </p:spPr>
        <p:txBody>
          <a:bodyPr>
            <a:noAutofit/>
          </a:bodyPr>
          <a:lstStyle/>
          <a:p>
            <a:pPr lvl="0" algn="just" rtl="0" hangingPunct="0"/>
            <a:r>
              <a:rPr lang="en-GB" sz="1500" dirty="0">
                <a:effectLst/>
                <a:latin typeface="Arial" panose="020B0604020202020204" pitchFamily="34" charset="0"/>
                <a:ea typeface="Times New Roman" panose="02020603050405020304" pitchFamily="18" charset="0"/>
                <a:cs typeface="Arial" panose="020B0604020202020204" pitchFamily="34" charset="0"/>
              </a:rPr>
              <a:t>analyse the </a:t>
            </a:r>
            <a:r>
              <a:rPr lang="en-GB" sz="1500" b="1" dirty="0">
                <a:effectLst/>
                <a:latin typeface="Arial" panose="020B0604020202020204" pitchFamily="34" charset="0"/>
                <a:ea typeface="Times New Roman" panose="02020603050405020304" pitchFamily="18" charset="0"/>
                <a:cs typeface="Arial" panose="020B0604020202020204" pitchFamily="34" charset="0"/>
              </a:rPr>
              <a:t>concept of leadership </a:t>
            </a:r>
            <a:r>
              <a:rPr lang="en-GB" sz="1500" dirty="0">
                <a:effectLst/>
                <a:latin typeface="Arial" panose="020B0604020202020204" pitchFamily="34" charset="0"/>
                <a:ea typeface="Times New Roman" panose="02020603050405020304" pitchFamily="18" charset="0"/>
                <a:cs typeface="Arial" panose="020B0604020202020204" pitchFamily="34" charset="0"/>
              </a:rPr>
              <a:t>and the philosophy and principles of </a:t>
            </a:r>
            <a:r>
              <a:rPr lang="en-GB" sz="1500" b="1" dirty="0">
                <a:effectLst/>
                <a:latin typeface="Arial" panose="020B0604020202020204" pitchFamily="34" charset="0"/>
                <a:ea typeface="Times New Roman" panose="02020603050405020304" pitchFamily="18" charset="0"/>
                <a:cs typeface="Arial" panose="020B0604020202020204" pitchFamily="34" charset="0"/>
              </a:rPr>
              <a:t>leadership styles</a:t>
            </a:r>
            <a:r>
              <a:rPr lang="en-GB" sz="1500" dirty="0">
                <a:effectLst/>
                <a:latin typeface="Arial" panose="020B0604020202020204" pitchFamily="34" charset="0"/>
                <a:ea typeface="Times New Roman" panose="02020603050405020304" pitchFamily="18" charset="0"/>
                <a:cs typeface="Arial" panose="020B0604020202020204" pitchFamily="34" charset="0"/>
              </a:rPr>
              <a:t> in early years settings and demonstrate a deep understanding of the </a:t>
            </a:r>
            <a:r>
              <a:rPr lang="en-GB" sz="1500" b="1" dirty="0">
                <a:effectLst/>
                <a:latin typeface="Arial" panose="020B0604020202020204" pitchFamily="34" charset="0"/>
                <a:ea typeface="Times New Roman" panose="02020603050405020304" pitchFamily="18" charset="0"/>
                <a:cs typeface="Arial" panose="020B0604020202020204" pitchFamily="34" charset="0"/>
              </a:rPr>
              <a:t>role, responsibilities and impact of effective early years leaders</a:t>
            </a:r>
            <a:r>
              <a:rPr lang="en-GB" sz="1500" dirty="0">
                <a:effectLst/>
                <a:latin typeface="Arial" panose="020B0604020202020204" pitchFamily="34" charset="0"/>
                <a:ea typeface="Times New Roman" panose="02020603050405020304" pitchFamily="18" charset="0"/>
                <a:cs typeface="Arial" panose="020B0604020202020204" pitchFamily="34" charset="0"/>
              </a:rPr>
              <a:t>;</a:t>
            </a:r>
          </a:p>
          <a:p>
            <a:pPr algn="just" hangingPunct="0"/>
            <a:r>
              <a:rPr lang="en-GB" sz="1500" dirty="0">
                <a:effectLst/>
                <a:latin typeface="Arial" panose="020B0604020202020204" pitchFamily="34" charset="0"/>
                <a:ea typeface="Times New Roman" panose="02020603050405020304" pitchFamily="18" charset="0"/>
                <a:cs typeface="Arial" panose="020B0604020202020204" pitchFamily="34" charset="0"/>
              </a:rPr>
              <a:t>consider effective methods of </a:t>
            </a:r>
            <a:r>
              <a:rPr lang="en-GB" sz="1500" b="1" dirty="0">
                <a:effectLst/>
                <a:latin typeface="Arial" panose="020B0604020202020204" pitchFamily="34" charset="0"/>
                <a:ea typeface="Times New Roman" panose="02020603050405020304" pitchFamily="18" charset="0"/>
                <a:cs typeface="Arial" panose="020B0604020202020204" pitchFamily="34" charset="0"/>
              </a:rPr>
              <a:t>building and retaining early years teams</a:t>
            </a:r>
            <a:r>
              <a:rPr lang="en-GB" sz="1500" dirty="0">
                <a:effectLst/>
                <a:latin typeface="Arial" panose="020B0604020202020204" pitchFamily="34" charset="0"/>
                <a:ea typeface="Times New Roman" panose="02020603050405020304" pitchFamily="18" charset="0"/>
                <a:cs typeface="Arial" panose="020B0604020202020204" pitchFamily="34" charset="0"/>
              </a:rPr>
              <a:t>, understanding the </a:t>
            </a:r>
            <a:r>
              <a:rPr lang="en-GB" sz="1500" b="1" dirty="0">
                <a:effectLst/>
                <a:latin typeface="Arial" panose="020B0604020202020204" pitchFamily="34" charset="0"/>
                <a:ea typeface="Times New Roman" panose="02020603050405020304" pitchFamily="18" charset="0"/>
                <a:cs typeface="Arial" panose="020B0604020202020204" pitchFamily="34" charset="0"/>
              </a:rPr>
              <a:t>statutory requirements </a:t>
            </a:r>
            <a:r>
              <a:rPr lang="en-GB" sz="1500" dirty="0">
                <a:effectLst/>
                <a:latin typeface="Arial" panose="020B0604020202020204" pitchFamily="34" charset="0"/>
                <a:ea typeface="Times New Roman" panose="02020603050405020304" pitchFamily="18" charset="0"/>
                <a:cs typeface="Arial" panose="020B0604020202020204" pitchFamily="34" charset="0"/>
              </a:rPr>
              <a:t>of employment law, qualifications and training in order to provide high quality provision; </a:t>
            </a:r>
          </a:p>
          <a:p>
            <a:pPr algn="just" hangingPunct="0"/>
            <a:r>
              <a:rPr lang="en-GB" sz="1500" dirty="0">
                <a:effectLst/>
                <a:latin typeface="Arial" panose="020B0604020202020204" pitchFamily="34" charset="0"/>
                <a:ea typeface="Times New Roman" panose="02020603050405020304" pitchFamily="18" charset="0"/>
                <a:cs typeface="Arial" panose="020B0604020202020204" pitchFamily="34" charset="0"/>
              </a:rPr>
              <a:t>research and demonstrate a deep understanding of </a:t>
            </a:r>
            <a:r>
              <a:rPr lang="en-GB" sz="1500" b="1" dirty="0">
                <a:effectLst/>
                <a:latin typeface="Arial" panose="020B0604020202020204" pitchFamily="34" charset="0"/>
                <a:ea typeface="Times New Roman" panose="02020603050405020304" pitchFamily="18" charset="0"/>
                <a:cs typeface="Arial" panose="020B0604020202020204" pitchFamily="34" charset="0"/>
              </a:rPr>
              <a:t>inspection requirements</a:t>
            </a:r>
            <a:r>
              <a:rPr lang="en-GB" sz="1500" dirty="0">
                <a:effectLst/>
                <a:latin typeface="Arial" panose="020B0604020202020204" pitchFamily="34" charset="0"/>
                <a:ea typeface="Times New Roman" panose="02020603050405020304" pitchFamily="18" charset="0"/>
                <a:cs typeface="Arial" panose="020B0604020202020204" pitchFamily="34" charset="0"/>
              </a:rPr>
              <a:t>, research and demonstrate a critical understanding of statutory requirements, with reference to care and education statutory bodies;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lvl="0" hangingPunct="0"/>
            <a:endParaRPr lang="en-GB" sz="1400"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3009661978"/>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E5773-086B-422A-BF5C-6C0331DC3486}"/>
              </a:ext>
            </a:extLst>
          </p:cNvPr>
          <p:cNvSpPr>
            <a:spLocks noGrp="1"/>
          </p:cNvSpPr>
          <p:nvPr>
            <p:ph type="title"/>
          </p:nvPr>
        </p:nvSpPr>
        <p:spPr>
          <a:xfrm>
            <a:off x="381000" y="365127"/>
            <a:ext cx="8134350" cy="701674"/>
          </a:xfrm>
        </p:spPr>
        <p:txBody>
          <a:bodyPr>
            <a:normAutofit fontScale="90000"/>
          </a:bodyPr>
          <a:lstStyle/>
          <a:p>
            <a:pPr>
              <a:defRPr/>
            </a:pPr>
            <a:r>
              <a:rPr lang="en-GB" sz="3200" dirty="0" err="1">
                <a:latin typeface="Arial" panose="020B0604020202020204" pitchFamily="34" charset="0"/>
                <a:cs typeface="Arial" panose="020B0604020202020204" pitchFamily="34" charset="0"/>
              </a:rPr>
              <a:t>Rhaglen</a:t>
            </a:r>
            <a:r>
              <a:rPr lang="en-GB" sz="3200"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Ymarferydd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Blynyddoedd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Cynnar</a:t>
            </a:r>
            <a:br>
              <a:rPr lang="en-GB" sz="3200"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Early Years Practitioner </a:t>
            </a:r>
            <a:r>
              <a:rPr lang="en-GB" sz="3200" dirty="0">
                <a:latin typeface="Arial" panose="020B0604020202020204" pitchFamily="34" charset="0"/>
                <a:cs typeface="Arial" panose="020B0604020202020204" pitchFamily="34" charset="0"/>
              </a:rPr>
              <a:t>programme</a:t>
            </a:r>
            <a:endParaRPr lang="en-US" sz="3200" dirty="0">
              <a:latin typeface="Arial" panose="020B0604020202020204" pitchFamily="34" charset="0"/>
              <a:cs typeface="Arial" panose="020B0604020202020204" pitchFamily="34" charset="0"/>
            </a:endParaRPr>
          </a:p>
        </p:txBody>
      </p:sp>
      <p:sp>
        <p:nvSpPr>
          <p:cNvPr id="30723" name="Content Placeholder 2">
            <a:extLst>
              <a:ext uri="{FF2B5EF4-FFF2-40B4-BE49-F238E27FC236}">
                <a16:creationId xmlns:a16="http://schemas.microsoft.com/office/drawing/2014/main" id="{CAC8AF6E-7C95-4E14-B8A1-A2B2049F7339}"/>
              </a:ext>
            </a:extLst>
          </p:cNvPr>
          <p:cNvSpPr>
            <a:spLocks noGrp="1"/>
          </p:cNvSpPr>
          <p:nvPr>
            <p:ph sz="half" idx="1"/>
          </p:nvPr>
        </p:nvSpPr>
        <p:spPr>
          <a:xfrm>
            <a:off x="457200" y="1268412"/>
            <a:ext cx="8382000" cy="4321176"/>
          </a:xfrm>
        </p:spPr>
        <p:txBody>
          <a:bodyPr>
            <a:noAutofit/>
          </a:bodyPr>
          <a:lstStyle/>
          <a:p>
            <a:pPr marL="0" indent="0">
              <a:buFont typeface="Arial" panose="020B0604020202020204" pitchFamily="34" charset="0"/>
              <a:buNone/>
            </a:pPr>
            <a:r>
              <a:rPr lang="en-GB" altLang="en-US" sz="1100" b="1" dirty="0" err="1">
                <a:latin typeface="Arial" panose="020B0604020202020204" pitchFamily="34" charset="0"/>
                <a:cs typeface="Arial" panose="020B0604020202020204" pitchFamily="34" charset="0"/>
              </a:rPr>
              <a:t>Meini</a:t>
            </a:r>
            <a:r>
              <a:rPr lang="en-GB" altLang="en-US" sz="1100" b="1" dirty="0">
                <a:latin typeface="Arial" panose="020B0604020202020204" pitchFamily="34" charset="0"/>
                <a:cs typeface="Arial" panose="020B0604020202020204" pitchFamily="34" charset="0"/>
              </a:rPr>
              <a:t> </a:t>
            </a:r>
            <a:r>
              <a:rPr lang="en-GB" altLang="en-US" sz="1100" b="1" dirty="0" err="1">
                <a:latin typeface="Arial" panose="020B0604020202020204" pitchFamily="34" charset="0"/>
                <a:cs typeface="Arial" panose="020B0604020202020204" pitchFamily="34" charset="0"/>
              </a:rPr>
              <a:t>prawf</a:t>
            </a:r>
            <a:r>
              <a:rPr lang="en-GB" altLang="en-US" sz="1100" b="1" dirty="0">
                <a:latin typeface="Arial" panose="020B0604020202020204" pitchFamily="34" charset="0"/>
                <a:cs typeface="Arial" panose="020B0604020202020204" pitchFamily="34" charset="0"/>
              </a:rPr>
              <a:t> y NOS a </a:t>
            </a:r>
            <a:r>
              <a:rPr lang="en-GB" altLang="en-US" sz="1100" b="1" dirty="0" err="1">
                <a:latin typeface="Arial" panose="020B0604020202020204" pitchFamily="34" charset="0"/>
                <a:cs typeface="Arial" panose="020B0604020202020204" pitchFamily="34" charset="0"/>
              </a:rPr>
              <a:t>gyflawnwyd</a:t>
            </a:r>
            <a:r>
              <a:rPr lang="en-GB" altLang="en-US" sz="1100" b="1" dirty="0">
                <a:latin typeface="Arial" panose="020B0604020202020204" pitchFamily="34" charset="0"/>
                <a:cs typeface="Arial" panose="020B0604020202020204" pitchFamily="34" charset="0"/>
              </a:rPr>
              <a:t> </a:t>
            </a:r>
            <a:r>
              <a:rPr lang="en-GB" altLang="en-US" sz="1100" b="1" dirty="0" err="1">
                <a:latin typeface="Arial" panose="020B0604020202020204" pitchFamily="34" charset="0"/>
                <a:cs typeface="Arial" panose="020B0604020202020204" pitchFamily="34" charset="0"/>
              </a:rPr>
              <a:t>yn</a:t>
            </a:r>
            <a:r>
              <a:rPr lang="en-GB" altLang="en-US" sz="1100" b="1" dirty="0">
                <a:latin typeface="Arial" panose="020B0604020202020204" pitchFamily="34" charset="0"/>
                <a:cs typeface="Arial" panose="020B0604020202020204" pitchFamily="34" charset="0"/>
              </a:rPr>
              <a:t> y </a:t>
            </a:r>
            <a:r>
              <a:rPr lang="en-GB" altLang="en-US" sz="1100" b="1" dirty="0" err="1">
                <a:latin typeface="Arial" panose="020B0604020202020204" pitchFamily="34" charset="0"/>
                <a:cs typeface="Arial" panose="020B0604020202020204" pitchFamily="34" charset="0"/>
              </a:rPr>
              <a:t>ddarlith</a:t>
            </a:r>
            <a:r>
              <a:rPr lang="en-GB" altLang="en-US" sz="1100" b="1" dirty="0">
                <a:latin typeface="Arial" panose="020B0604020202020204" pitchFamily="34" charset="0"/>
                <a:cs typeface="Arial" panose="020B0604020202020204" pitchFamily="34" charset="0"/>
              </a:rPr>
              <a:t>/</a:t>
            </a:r>
            <a:r>
              <a:rPr lang="en-GB" altLang="en-US" sz="1100" b="1" dirty="0" err="1">
                <a:latin typeface="Arial" panose="020B0604020202020204" pitchFamily="34" charset="0"/>
                <a:cs typeface="Arial" panose="020B0604020202020204" pitchFamily="34" charset="0"/>
              </a:rPr>
              <a:t>modwl</a:t>
            </a:r>
            <a:r>
              <a:rPr lang="en-GB" altLang="en-US" sz="1100" b="1" dirty="0">
                <a:latin typeface="Arial" panose="020B0604020202020204" pitchFamily="34" charset="0"/>
                <a:cs typeface="Arial" panose="020B0604020202020204" pitchFamily="34" charset="0"/>
              </a:rPr>
              <a:t> hon:</a:t>
            </a:r>
          </a:p>
          <a:p>
            <a:pPr marL="0" indent="0">
              <a:buNone/>
            </a:pPr>
            <a:r>
              <a:rPr lang="en-GB" altLang="en-US" sz="1100" b="1" dirty="0">
                <a:latin typeface="Arial" panose="020B0604020202020204" pitchFamily="34" charset="0"/>
                <a:cs typeface="Arial" panose="020B0604020202020204" pitchFamily="34" charset="0"/>
              </a:rPr>
              <a:t>The NOS criteria met in this lecture/module:</a:t>
            </a:r>
          </a:p>
          <a:p>
            <a:pPr marL="0" indent="0">
              <a:buFont typeface="Arial" panose="020B0604020202020204" pitchFamily="34" charset="0"/>
              <a:buNone/>
            </a:pPr>
            <a:endParaRPr lang="en-GB" altLang="en-US" sz="1100" b="1"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100" b="1" dirty="0" err="1">
                <a:latin typeface="Arial" panose="020B0604020202020204" pitchFamily="34" charset="0"/>
                <a:cs typeface="Arial" panose="020B0604020202020204" pitchFamily="34" charset="0"/>
              </a:rPr>
              <a:t>Craidd</a:t>
            </a:r>
            <a:r>
              <a:rPr lang="en-GB" altLang="en-US" sz="1100" b="1" dirty="0">
                <a:latin typeface="Arial" panose="020B0604020202020204" pitchFamily="34" charset="0"/>
                <a:cs typeface="Arial" panose="020B0604020202020204" pitchFamily="34" charset="0"/>
              </a:rPr>
              <a:t>/Core:</a:t>
            </a:r>
            <a:r>
              <a:rPr lang="en-GB" altLang="en-US" sz="1100" dirty="0">
                <a:latin typeface="Arial" panose="020B0604020202020204" pitchFamily="34" charset="0"/>
                <a:cs typeface="Arial" panose="020B0604020202020204" pitchFamily="34" charset="0"/>
              </a:rPr>
              <a:t>  K44/K47/K48/K51/K54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0417:</a:t>
            </a:r>
            <a:r>
              <a:rPr lang="en-GB" altLang="en-US" sz="1100" dirty="0">
                <a:latin typeface="Arial" panose="020B0604020202020204" pitchFamily="34" charset="0"/>
                <a:cs typeface="Arial" panose="020B0604020202020204" pitchFamily="34" charset="0"/>
              </a:rPr>
              <a:t> P9/P11-P18/P20/P23/P25-34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0403:</a:t>
            </a:r>
            <a:r>
              <a:rPr lang="en-GB" altLang="en-US" sz="1100" dirty="0">
                <a:latin typeface="Arial" panose="020B0604020202020204" pitchFamily="34" charset="0"/>
                <a:cs typeface="Arial" panose="020B0604020202020204" pitchFamily="34" charset="0"/>
              </a:rPr>
              <a:t> P2/P3/P10/P12/P13/P16/P17/P19-21/P24-26</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0412:</a:t>
            </a:r>
            <a:r>
              <a:rPr lang="en-GB" altLang="en-US" sz="1100" dirty="0">
                <a:latin typeface="Arial" panose="020B0604020202020204" pitchFamily="34" charset="0"/>
                <a:cs typeface="Arial" panose="020B0604020202020204" pitchFamily="34" charset="0"/>
              </a:rPr>
              <a:t> K57/K58 + </a:t>
            </a:r>
            <a:r>
              <a:rPr lang="en-GB" altLang="en-US" sz="1100" b="1" dirty="0">
                <a:latin typeface="Arial" panose="020B0604020202020204" pitchFamily="34" charset="0"/>
                <a:cs typeface="Arial" panose="020B0604020202020204" pitchFamily="34" charset="0"/>
              </a:rPr>
              <a:t>0412:</a:t>
            </a:r>
            <a:r>
              <a:rPr lang="en-GB" altLang="en-US" sz="1100" dirty="0">
                <a:latin typeface="Arial" panose="020B0604020202020204" pitchFamily="34" charset="0"/>
                <a:cs typeface="Arial" panose="020B0604020202020204" pitchFamily="34" charset="0"/>
              </a:rPr>
              <a:t> P1-P3/P5-P6/P8-P26</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0407:</a:t>
            </a:r>
            <a:r>
              <a:rPr lang="en-GB" altLang="en-US" sz="1100" dirty="0">
                <a:latin typeface="Arial" panose="020B0604020202020204" pitchFamily="34" charset="0"/>
                <a:cs typeface="Arial" panose="020B0604020202020204" pitchFamily="34" charset="0"/>
              </a:rPr>
              <a:t> P7-P14/P16-P20/P22-P31</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0408: </a:t>
            </a:r>
            <a:r>
              <a:rPr lang="en-GB" altLang="en-US" sz="1100" dirty="0">
                <a:latin typeface="Arial" panose="020B0604020202020204" pitchFamily="34" charset="0"/>
                <a:cs typeface="Arial" panose="020B0604020202020204" pitchFamily="34" charset="0"/>
              </a:rPr>
              <a:t>P13-P16</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0409: </a:t>
            </a:r>
            <a:r>
              <a:rPr lang="en-GB" altLang="en-US" sz="1100" dirty="0">
                <a:latin typeface="Arial" panose="020B0604020202020204" pitchFamily="34" charset="0"/>
                <a:cs typeface="Arial" panose="020B0604020202020204" pitchFamily="34" charset="0"/>
              </a:rPr>
              <a:t>P4/P22-P23</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0417</a:t>
            </a:r>
            <a:r>
              <a:rPr lang="en-GB" altLang="en-US" sz="1100" dirty="0">
                <a:latin typeface="Arial" panose="020B0604020202020204" pitchFamily="34" charset="0"/>
                <a:cs typeface="Arial" panose="020B0604020202020204" pitchFamily="34" charset="0"/>
              </a:rPr>
              <a:t>: P1 – P20</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0042 : </a:t>
            </a:r>
            <a:r>
              <a:rPr lang="en-GB" altLang="en-US" sz="1100" dirty="0">
                <a:latin typeface="Arial" panose="020B0604020202020204" pitchFamily="34" charset="0"/>
                <a:cs typeface="Arial" panose="020B0604020202020204" pitchFamily="34" charset="0"/>
              </a:rPr>
              <a:t>K43-K46/K49-K50 + </a:t>
            </a:r>
            <a:r>
              <a:rPr lang="en-GB" altLang="en-US" sz="1100" b="1" dirty="0">
                <a:latin typeface="Arial" panose="020B0604020202020204" pitchFamily="34" charset="0"/>
                <a:cs typeface="Arial" panose="020B0604020202020204" pitchFamily="34" charset="0"/>
              </a:rPr>
              <a:t>0042</a:t>
            </a:r>
            <a:r>
              <a:rPr lang="en-GB" altLang="en-US" sz="1100" dirty="0">
                <a:latin typeface="Arial" panose="020B0604020202020204" pitchFamily="34" charset="0"/>
                <a:cs typeface="Arial" panose="020B0604020202020204" pitchFamily="34" charset="0"/>
              </a:rPr>
              <a:t> P1 – P24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0044: </a:t>
            </a:r>
            <a:r>
              <a:rPr lang="en-GB" altLang="en-US" sz="1100" dirty="0">
                <a:latin typeface="Arial" panose="020B0604020202020204" pitchFamily="34" charset="0"/>
                <a:cs typeface="Arial" panose="020B0604020202020204" pitchFamily="34" charset="0"/>
              </a:rPr>
              <a:t>P1 – P45</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SCH32: </a:t>
            </a:r>
            <a:r>
              <a:rPr lang="en-GB" altLang="en-US" sz="1100" dirty="0">
                <a:latin typeface="Arial" panose="020B0604020202020204" pitchFamily="34" charset="0"/>
                <a:cs typeface="Arial" panose="020B0604020202020204" pitchFamily="34" charset="0"/>
              </a:rPr>
              <a:t>P1 – P5</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SCH53: </a:t>
            </a:r>
            <a:r>
              <a:rPr lang="en-GB" altLang="en-US" sz="1100" dirty="0">
                <a:latin typeface="Arial" panose="020B0604020202020204" pitchFamily="34" charset="0"/>
                <a:cs typeface="Arial" panose="020B0604020202020204" pitchFamily="34" charset="0"/>
              </a:rPr>
              <a:t>K1- K4 + </a:t>
            </a:r>
            <a:r>
              <a:rPr lang="en-GB" altLang="en-US" sz="1100" b="1" dirty="0">
                <a:latin typeface="Arial" panose="020B0604020202020204" pitchFamily="34" charset="0"/>
                <a:cs typeface="Arial" panose="020B0604020202020204" pitchFamily="34" charset="0"/>
              </a:rPr>
              <a:t>SCH53</a:t>
            </a:r>
            <a:r>
              <a:rPr lang="en-GB" altLang="en-US" sz="1100" dirty="0">
                <a:latin typeface="Arial" panose="020B0604020202020204" pitchFamily="34" charset="0"/>
                <a:cs typeface="Arial" panose="020B0604020202020204" pitchFamily="34" charset="0"/>
              </a:rPr>
              <a:t> P1 – P4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0405</a:t>
            </a:r>
            <a:r>
              <a:rPr lang="en-GB" altLang="en-US" sz="1100" dirty="0">
                <a:latin typeface="Arial" panose="020B0604020202020204" pitchFamily="34" charset="0"/>
                <a:cs typeface="Arial" panose="020B0604020202020204" pitchFamily="34" charset="0"/>
              </a:rPr>
              <a:t>: P1-P15/P18-P22</a:t>
            </a:r>
          </a:p>
        </p:txBody>
      </p:sp>
      <p:sp>
        <p:nvSpPr>
          <p:cNvPr id="30724" name="Content Placeholder 3">
            <a:extLst>
              <a:ext uri="{FF2B5EF4-FFF2-40B4-BE49-F238E27FC236}">
                <a16:creationId xmlns:a16="http://schemas.microsoft.com/office/drawing/2014/main" id="{D305A5FE-CAFB-4772-B303-3D37C03241CE}"/>
              </a:ext>
            </a:extLst>
          </p:cNvPr>
          <p:cNvSpPr>
            <a:spLocks noGrp="1"/>
          </p:cNvSpPr>
          <p:nvPr>
            <p:ph sz="half" idx="2"/>
          </p:nvPr>
        </p:nvSpPr>
        <p:spPr>
          <a:xfrm>
            <a:off x="8515350" y="5257800"/>
            <a:ext cx="171450" cy="331788"/>
          </a:xfrm>
        </p:spPr>
        <p:txBody>
          <a:bodyPr>
            <a:normAutofit fontScale="77500" lnSpcReduction="20000"/>
          </a:bodyPr>
          <a:lstStyle/>
          <a:p>
            <a:pPr marL="0" indent="0">
              <a:buFont typeface="Arial" panose="020B0604020202020204" pitchFamily="34" charset="0"/>
              <a:buNone/>
            </a:pPr>
            <a:endParaRPr lang="en-GB" altLang="en-US" dirty="0">
              <a:latin typeface="Lucida Sans" panose="020B0602030504020204" pitchFamily="34" charset="0"/>
            </a:endParaRPr>
          </a:p>
          <a:p>
            <a:pPr marL="0" indent="0">
              <a:buFont typeface="Arial" panose="020B0604020202020204" pitchFamily="34" charset="0"/>
              <a:buNone/>
            </a:pPr>
            <a:endParaRPr lang="en-GB" altLang="en-US" dirty="0">
              <a:solidFill>
                <a:srgbClr val="0000FF"/>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dirty="0">
              <a:solidFill>
                <a:srgbClr val="0000FF"/>
              </a:solidFill>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57200" y="260649"/>
            <a:ext cx="7029450" cy="936104"/>
          </a:xfrm>
        </p:spPr>
        <p:txBody>
          <a:bodyPr>
            <a:noAutofit/>
          </a:bodyPr>
          <a:lstStyle/>
          <a:p>
            <a:pPr eaLnBrk="1" hangingPunct="1"/>
            <a:r>
              <a:rPr lang="en-US" altLang="en-US" sz="3600" b="1" dirty="0" err="1">
                <a:latin typeface="Arial" panose="020B0604020202020204" pitchFamily="34" charset="0"/>
                <a:cs typeface="Arial" panose="020B0604020202020204" pitchFamily="34" charset="0"/>
              </a:rPr>
              <a:t>Aseiniad</a:t>
            </a:r>
            <a:br>
              <a:rPr lang="en-US" altLang="en-US" sz="3600" b="1" dirty="0">
                <a:latin typeface="Arial" panose="020B0604020202020204" pitchFamily="34" charset="0"/>
                <a:cs typeface="Arial" panose="020B0604020202020204" pitchFamily="34" charset="0"/>
              </a:rPr>
            </a:br>
            <a:r>
              <a:rPr lang="en-US" altLang="en-US" sz="3600" b="1" dirty="0">
                <a:latin typeface="Arial" panose="020B0604020202020204" pitchFamily="34" charset="0"/>
                <a:cs typeface="Arial" panose="020B0604020202020204" pitchFamily="34" charset="0"/>
              </a:rPr>
              <a:t>Assessment</a:t>
            </a:r>
          </a:p>
        </p:txBody>
      </p:sp>
      <p:sp>
        <p:nvSpPr>
          <p:cNvPr id="17411" name="Content Placeholder 2"/>
          <p:cNvSpPr>
            <a:spLocks noGrp="1"/>
          </p:cNvSpPr>
          <p:nvPr>
            <p:ph sz="half" idx="1"/>
          </p:nvPr>
        </p:nvSpPr>
        <p:spPr>
          <a:xfrm>
            <a:off x="253093" y="1276921"/>
            <a:ext cx="4123502" cy="4160493"/>
          </a:xfrm>
        </p:spPr>
        <p:txBody>
          <a:bodyPr>
            <a:normAutofit/>
          </a:bodyPr>
          <a:lstStyle/>
          <a:p>
            <a:pPr marL="0" indent="0">
              <a:buNone/>
            </a:pPr>
            <a:r>
              <a:rPr lang="en-GB" altLang="en-US" dirty="0" err="1">
                <a:latin typeface="Arial" panose="020B0604020202020204" pitchFamily="34" charset="0"/>
                <a:ea typeface="ＭＳ Ｐゴシック" pitchFamily="34" charset="-128"/>
                <a:cs typeface="Arial" panose="020B0604020202020204" pitchFamily="34" charset="0"/>
              </a:rPr>
              <a:t>Aseniad</a:t>
            </a:r>
            <a:r>
              <a:rPr lang="en-GB" altLang="en-US" dirty="0">
                <a:latin typeface="Arial" panose="020B0604020202020204" pitchFamily="34" charset="0"/>
                <a:ea typeface="ＭＳ Ｐゴシック" pitchFamily="34" charset="-128"/>
                <a:cs typeface="Arial" panose="020B0604020202020204" pitchFamily="34" charset="0"/>
              </a:rPr>
              <a:t>:  </a:t>
            </a:r>
          </a:p>
          <a:p>
            <a:pPr marL="0" indent="0">
              <a:buNone/>
            </a:pPr>
            <a:r>
              <a:rPr lang="en-GB" altLang="en-US" b="1" dirty="0" err="1">
                <a:latin typeface="Arial" panose="020B0604020202020204" pitchFamily="34" charset="0"/>
                <a:ea typeface="ＭＳ Ｐゴシック" pitchFamily="34" charset="-128"/>
                <a:cs typeface="Arial" panose="020B0604020202020204" pitchFamily="34" charset="0"/>
              </a:rPr>
              <a:t>Cyflwyniad</a:t>
            </a:r>
            <a:r>
              <a:rPr lang="en-GB" altLang="en-US" b="1" dirty="0">
                <a:latin typeface="Arial" panose="020B0604020202020204" pitchFamily="34" charset="0"/>
                <a:ea typeface="ＭＳ Ｐゴシック" pitchFamily="34" charset="-128"/>
                <a:cs typeface="Arial" panose="020B0604020202020204" pitchFamily="34" charset="0"/>
              </a:rPr>
              <a:t> </a:t>
            </a:r>
            <a:r>
              <a:rPr lang="en-GB" altLang="en-US" b="1" dirty="0" err="1">
                <a:latin typeface="Arial" panose="020B0604020202020204" pitchFamily="34" charset="0"/>
                <a:ea typeface="ＭＳ Ｐゴシック" pitchFamily="34" charset="-128"/>
                <a:cs typeface="Arial" panose="020B0604020202020204" pitchFamily="34" charset="0"/>
              </a:rPr>
              <a:t>Grŵp</a:t>
            </a:r>
            <a:r>
              <a:rPr lang="en-GB" altLang="en-US" b="1" dirty="0">
                <a:latin typeface="Arial" panose="020B0604020202020204" pitchFamily="34" charset="0"/>
                <a:ea typeface="ＭＳ Ｐゴシック" pitchFamily="34" charset="-128"/>
                <a:cs typeface="Arial" panose="020B0604020202020204" pitchFamily="34" charset="0"/>
              </a:rPr>
              <a:t> </a:t>
            </a:r>
          </a:p>
          <a:p>
            <a:pPr marL="0" indent="0">
              <a:buNone/>
            </a:pPr>
            <a:r>
              <a:rPr lang="en-GB" altLang="en-US" dirty="0">
                <a:latin typeface="Arial" panose="020B0604020202020204" pitchFamily="34" charset="0"/>
                <a:ea typeface="ＭＳ Ｐゴシック" pitchFamily="34" charset="-128"/>
                <a:cs typeface="Arial" panose="020B0604020202020204" pitchFamily="34" charset="0"/>
              </a:rPr>
              <a:t>30 </a:t>
            </a:r>
            <a:r>
              <a:rPr lang="en-GB" altLang="en-US" dirty="0" err="1">
                <a:latin typeface="Arial" panose="020B0604020202020204" pitchFamily="34" charset="0"/>
                <a:ea typeface="ＭＳ Ｐゴシック" pitchFamily="34" charset="-128"/>
                <a:cs typeface="Arial" panose="020B0604020202020204" pitchFamily="34" charset="0"/>
              </a:rPr>
              <a:t>munud</a:t>
            </a: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sv-SE" altLang="en-US" b="1" dirty="0">
                <a:highlight>
                  <a:srgbClr val="FFFF00"/>
                </a:highlight>
                <a:latin typeface="Arial" panose="020B0604020202020204" pitchFamily="34" charset="0"/>
                <a:ea typeface="ＭＳ Ｐゴシック" pitchFamily="34" charset="-128"/>
                <a:cs typeface="Arial" panose="020B0604020202020204" pitchFamily="34" charset="0"/>
              </a:rPr>
              <a:t>DYDD</a:t>
            </a:r>
            <a:r>
              <a:rPr lang="sv-SE" altLang="en-US" b="1" dirty="0">
                <a:latin typeface="Arial" panose="020B0604020202020204" pitchFamily="34" charset="0"/>
                <a:ea typeface="ＭＳ Ｐゴシック" pitchFamily="34" charset="-128"/>
                <a:cs typeface="Arial" panose="020B0604020202020204" pitchFamily="34" charset="0"/>
              </a:rPr>
              <a:t>: 7fed-13eg o </a:t>
            </a:r>
            <a:r>
              <a:rPr lang="sv-SE" altLang="en-US" b="1" dirty="0" err="1">
                <a:latin typeface="Arial" panose="020B0604020202020204" pitchFamily="34" charset="0"/>
                <a:ea typeface="ＭＳ Ｐゴシック" pitchFamily="34" charset="-128"/>
                <a:cs typeface="Arial" panose="020B0604020202020204" pitchFamily="34" charset="0"/>
              </a:rPr>
              <a:t>Fai</a:t>
            </a:r>
            <a:r>
              <a:rPr lang="sv-SE" altLang="en-US" b="1" dirty="0">
                <a:latin typeface="Arial" panose="020B0604020202020204" pitchFamily="34" charset="0"/>
                <a:ea typeface="ＭＳ Ｐゴシック" pitchFamily="34" charset="-128"/>
                <a:cs typeface="Arial" panose="020B0604020202020204" pitchFamily="34" charset="0"/>
              </a:rPr>
              <a:t> 2022 (</a:t>
            </a:r>
            <a:r>
              <a:rPr lang="sv-SE" altLang="en-US" b="1" dirty="0" err="1">
                <a:latin typeface="Arial" panose="020B0604020202020204" pitchFamily="34" charset="0"/>
                <a:ea typeface="ＭＳ Ｐゴシック" pitchFamily="34" charset="-128"/>
                <a:cs typeface="Arial" panose="020B0604020202020204" pitchFamily="34" charset="0"/>
              </a:rPr>
              <a:t>Sadwrn</a:t>
            </a:r>
            <a:r>
              <a:rPr lang="sv-SE" altLang="en-US" b="1" dirty="0">
                <a:latin typeface="Arial" panose="020B0604020202020204" pitchFamily="34" charset="0"/>
                <a:ea typeface="ＭＳ Ｐゴシック" pitchFamily="34" charset="-128"/>
                <a:cs typeface="Arial" panose="020B0604020202020204" pitchFamily="34" charset="0"/>
              </a:rPr>
              <a:t> - </a:t>
            </a:r>
            <a:r>
              <a:rPr lang="sv-SE" altLang="en-US" b="1" dirty="0" err="1">
                <a:latin typeface="Arial" panose="020B0604020202020204" pitchFamily="34" charset="0"/>
                <a:ea typeface="ＭＳ Ｐゴシック" pitchFamily="34" charset="-128"/>
                <a:cs typeface="Arial" panose="020B0604020202020204" pitchFamily="34" charset="0"/>
              </a:rPr>
              <a:t>Gwener</a:t>
            </a:r>
            <a:r>
              <a:rPr lang="sv-SE" altLang="en-US" b="1" dirty="0">
                <a:latin typeface="Arial" panose="020B0604020202020204" pitchFamily="34" charset="0"/>
                <a:ea typeface="ＭＳ Ｐゴシック" pitchFamily="34" charset="-128"/>
                <a:cs typeface="Arial" panose="020B0604020202020204" pitchFamily="34" charset="0"/>
              </a:rPr>
              <a:t>) </a:t>
            </a:r>
          </a:p>
          <a:p>
            <a:pPr marL="0" indent="0">
              <a:buNone/>
            </a:pPr>
            <a:endParaRPr lang="en-GB" altLang="en-US" b="1" dirty="0">
              <a:ea typeface="ＭＳ Ｐゴシック" pitchFamily="34" charset="-128"/>
            </a:endParaRPr>
          </a:p>
          <a:p>
            <a:pPr marL="0" indent="0">
              <a:buNone/>
            </a:pPr>
            <a:endParaRPr lang="en-GB" altLang="en-US" dirty="0">
              <a:ea typeface="ＭＳ Ｐゴシック" pitchFamily="34" charset="-128"/>
            </a:endParaRPr>
          </a:p>
          <a:p>
            <a:pPr marL="0" indent="0">
              <a:buNone/>
            </a:pPr>
            <a:endParaRPr lang="en-GB" altLang="en-US" dirty="0">
              <a:ea typeface="ＭＳ Ｐゴシック" pitchFamily="34" charset="-128"/>
            </a:endParaRPr>
          </a:p>
        </p:txBody>
      </p:sp>
      <p:sp>
        <p:nvSpPr>
          <p:cNvPr id="17412" name="Content Placeholder 3"/>
          <p:cNvSpPr>
            <a:spLocks noGrp="1"/>
          </p:cNvSpPr>
          <p:nvPr>
            <p:ph sz="half" idx="2"/>
          </p:nvPr>
        </p:nvSpPr>
        <p:spPr>
          <a:xfrm>
            <a:off x="4375022" y="1276922"/>
            <a:ext cx="4483228" cy="4528342"/>
          </a:xfrm>
        </p:spPr>
        <p:txBody>
          <a:bodyPr>
            <a:normAutofit/>
          </a:bodyPr>
          <a:lstStyle/>
          <a:p>
            <a:pPr marL="0" indent="0">
              <a:buNone/>
            </a:pPr>
            <a:r>
              <a:rPr lang="en-US" altLang="en-US" dirty="0">
                <a:latin typeface="Arial" panose="020B0604020202020204" pitchFamily="34" charset="0"/>
                <a:ea typeface="ＭＳ Ｐゴシック" pitchFamily="34" charset="-128"/>
                <a:cs typeface="Arial" panose="020B0604020202020204" pitchFamily="34" charset="0"/>
              </a:rPr>
              <a:t>Assessment:  </a:t>
            </a:r>
          </a:p>
          <a:p>
            <a:pPr marL="0" indent="0">
              <a:buNone/>
            </a:pPr>
            <a:r>
              <a:rPr lang="en-US" altLang="en-US" b="1" dirty="0">
                <a:latin typeface="Arial" panose="020B0604020202020204" pitchFamily="34" charset="0"/>
                <a:ea typeface="ＭＳ Ｐゴシック" pitchFamily="34" charset="-128"/>
                <a:cs typeface="Arial" panose="020B0604020202020204" pitchFamily="34" charset="0"/>
              </a:rPr>
              <a:t>Group Presentation </a:t>
            </a: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GB" altLang="en-US" dirty="0">
                <a:latin typeface="Arial" panose="020B0604020202020204" pitchFamily="34" charset="0"/>
                <a:ea typeface="ＭＳ Ｐゴシック" pitchFamily="34" charset="-128"/>
                <a:cs typeface="Arial" panose="020B0604020202020204" pitchFamily="34" charset="0"/>
              </a:rPr>
              <a:t>30 minutes </a:t>
            </a:r>
          </a:p>
          <a:p>
            <a:pPr marL="0" indent="0">
              <a:buNone/>
            </a:pP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GB" altLang="en-US" b="1" dirty="0">
                <a:highlight>
                  <a:srgbClr val="FFFF00"/>
                </a:highlight>
                <a:latin typeface="Arial" panose="020B0604020202020204" pitchFamily="34" charset="0"/>
                <a:ea typeface="ＭＳ Ｐゴシック" pitchFamily="34" charset="-128"/>
                <a:cs typeface="Arial" panose="020B0604020202020204" pitchFamily="34" charset="0"/>
              </a:rPr>
              <a:t>DAY</a:t>
            </a:r>
            <a:r>
              <a:rPr lang="en-GB" altLang="en-US" b="1" dirty="0">
                <a:latin typeface="Arial" panose="020B0604020202020204" pitchFamily="34" charset="0"/>
                <a:ea typeface="ＭＳ Ｐゴシック" pitchFamily="34" charset="-128"/>
                <a:cs typeface="Arial" panose="020B0604020202020204" pitchFamily="34" charset="0"/>
              </a:rPr>
              <a:t>:7</a:t>
            </a:r>
            <a:r>
              <a:rPr lang="en-GB" altLang="en-US" b="1" baseline="30000" dirty="0">
                <a:latin typeface="Arial" panose="020B0604020202020204" pitchFamily="34" charset="0"/>
                <a:ea typeface="ＭＳ Ｐゴシック" pitchFamily="34" charset="-128"/>
                <a:cs typeface="Arial" panose="020B0604020202020204" pitchFamily="34" charset="0"/>
              </a:rPr>
              <a:t>th</a:t>
            </a:r>
            <a:r>
              <a:rPr lang="en-GB" altLang="en-US" b="1" dirty="0">
                <a:latin typeface="Arial" panose="020B0604020202020204" pitchFamily="34" charset="0"/>
                <a:ea typeface="ＭＳ Ｐゴシック" pitchFamily="34" charset="-128"/>
                <a:cs typeface="Arial" panose="020B0604020202020204" pitchFamily="34" charset="0"/>
              </a:rPr>
              <a:t>- 13</a:t>
            </a:r>
            <a:r>
              <a:rPr lang="en-GB" altLang="en-US" b="1" baseline="30000" dirty="0">
                <a:latin typeface="Arial" panose="020B0604020202020204" pitchFamily="34" charset="0"/>
                <a:ea typeface="ＭＳ Ｐゴシック" pitchFamily="34" charset="-128"/>
                <a:cs typeface="Arial" panose="020B0604020202020204" pitchFamily="34" charset="0"/>
              </a:rPr>
              <a:t>th</a:t>
            </a:r>
            <a:r>
              <a:rPr lang="en-GB" altLang="en-US" b="1" dirty="0">
                <a:latin typeface="Arial" panose="020B0604020202020204" pitchFamily="34" charset="0"/>
                <a:ea typeface="ＭＳ Ｐゴシック" pitchFamily="34" charset="-128"/>
                <a:cs typeface="Arial" panose="020B0604020202020204" pitchFamily="34" charset="0"/>
              </a:rPr>
              <a:t> May 2022 (Saturday - Friday)</a:t>
            </a:r>
            <a:endParaRPr lang="en-GB" altLang="en-US" dirty="0">
              <a:ea typeface="ＭＳ Ｐゴシック" pitchFamily="34" charset="-128"/>
            </a:endParaRPr>
          </a:p>
        </p:txBody>
      </p:sp>
    </p:spTree>
    <p:custDataLst>
      <p:tags r:id="rId1"/>
    </p:custDataLst>
    <p:extLst>
      <p:ext uri="{BB962C8B-B14F-4D97-AF65-F5344CB8AC3E}">
        <p14:creationId xmlns:p14="http://schemas.microsoft.com/office/powerpoint/2010/main" val="1103119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normAutofit fontScale="90000"/>
          </a:bodyPr>
          <a:lstStyle/>
          <a:p>
            <a:r>
              <a:rPr lang="en-GB" b="1" dirty="0">
                <a:latin typeface="Arial" panose="020B0604020202020204" pitchFamily="34" charset="0"/>
                <a:cs typeface="Arial" panose="020B0604020202020204" pitchFamily="34" charset="0"/>
              </a:rPr>
              <a:t>Y </a:t>
            </a:r>
            <a:r>
              <a:rPr lang="en-GB" b="1" dirty="0" err="1">
                <a:latin typeface="Arial" panose="020B0604020202020204" pitchFamily="34" charset="0"/>
                <a:cs typeface="Arial" panose="020B0604020202020204" pitchFamily="34" charset="0"/>
              </a:rPr>
              <a:t>dasg</a:t>
            </a:r>
            <a:r>
              <a:rPr lang="en-GB" b="1" dirty="0">
                <a:latin typeface="Arial" panose="020B0604020202020204" pitchFamily="34" charset="0"/>
                <a:cs typeface="Arial" panose="020B0604020202020204" pitchFamily="34" charset="0"/>
              </a:rPr>
              <a:t> -  The task</a:t>
            </a:r>
          </a:p>
        </p:txBody>
      </p:sp>
      <p:sp>
        <p:nvSpPr>
          <p:cNvPr id="3" name="Content Placeholder 2"/>
          <p:cNvSpPr>
            <a:spLocks noGrp="1"/>
          </p:cNvSpPr>
          <p:nvPr>
            <p:ph sz="half" idx="1"/>
          </p:nvPr>
        </p:nvSpPr>
        <p:spPr>
          <a:xfrm>
            <a:off x="457200" y="836713"/>
            <a:ext cx="4038600" cy="5760640"/>
          </a:xfrm>
        </p:spPr>
        <p:txBody>
          <a:bodyPr>
            <a:normAutofit fontScale="25000" lnSpcReduction="20000"/>
          </a:bodyPr>
          <a:lstStyle/>
          <a:p>
            <a:pPr marL="0" indent="0">
              <a:buNone/>
            </a:pPr>
            <a:r>
              <a:rPr lang="cy-GB" sz="8000" b="1" dirty="0">
                <a:latin typeface="Arial" panose="020B0604020202020204" pitchFamily="34" charset="0"/>
                <a:cs typeface="Arial" panose="020B0604020202020204" pitchFamily="34" charset="0"/>
              </a:rPr>
              <a:t>Cyflwyniad Grŵp</a:t>
            </a:r>
          </a:p>
          <a:p>
            <a:pPr marL="0" indent="0">
              <a:buNone/>
            </a:pPr>
            <a:r>
              <a:rPr lang="cy-GB" sz="8000" b="1" dirty="0">
                <a:latin typeface="Arial" panose="020B0604020202020204" pitchFamily="34" charset="0"/>
                <a:cs typeface="Arial" panose="020B0604020202020204" pitchFamily="34" charset="0"/>
              </a:rPr>
              <a:t>Paratowch cyflwyniad grŵp o 30 munud drwy </a:t>
            </a:r>
            <a:r>
              <a:rPr lang="cy-GB" sz="8000" b="1" dirty="0">
                <a:solidFill>
                  <a:srgbClr val="FF0000"/>
                </a:solidFill>
                <a:latin typeface="Arial" panose="020B0604020202020204" pitchFamily="34" charset="0"/>
                <a:cs typeface="Arial" panose="020B0604020202020204" pitchFamily="34" charset="0"/>
              </a:rPr>
              <a:t>Microsoft </a:t>
            </a:r>
            <a:r>
              <a:rPr lang="cy-GB" sz="8000" b="1" dirty="0" err="1">
                <a:solidFill>
                  <a:srgbClr val="FF0000"/>
                </a:solidFill>
                <a:latin typeface="Arial" panose="020B0604020202020204" pitchFamily="34" charset="0"/>
                <a:cs typeface="Arial" panose="020B0604020202020204" pitchFamily="34" charset="0"/>
              </a:rPr>
              <a:t>Teams</a:t>
            </a:r>
            <a:r>
              <a:rPr lang="cy-GB" sz="8000" b="1" dirty="0">
                <a:latin typeface="Arial" panose="020B0604020202020204" pitchFamily="34" charset="0"/>
                <a:cs typeface="Arial" panose="020B0604020202020204" pitchFamily="34" charset="0"/>
              </a:rPr>
              <a:t>: </a:t>
            </a:r>
          </a:p>
          <a:p>
            <a:pPr marL="0" indent="0">
              <a:buNone/>
            </a:pPr>
            <a:r>
              <a:rPr lang="cy-GB" sz="8000" dirty="0">
                <a:latin typeface="Arial" panose="020B0604020202020204" pitchFamily="34" charset="0"/>
                <a:cs typeface="Arial" panose="020B0604020202020204" pitchFamily="34" charset="0"/>
              </a:rPr>
              <a:t>Mewn grwpiau, paratowch trafodaeth ar lafar o </a:t>
            </a:r>
            <a:r>
              <a:rPr lang="cy-GB" sz="8000" b="1" dirty="0">
                <a:latin typeface="Arial" panose="020B0604020202020204" pitchFamily="34" charset="0"/>
                <a:cs typeface="Arial" panose="020B0604020202020204" pitchFamily="34" charset="0"/>
              </a:rPr>
              <a:t>30 munud</a:t>
            </a:r>
            <a:r>
              <a:rPr lang="cy-GB" sz="8000" dirty="0">
                <a:latin typeface="Arial" panose="020B0604020202020204" pitchFamily="34" charset="0"/>
                <a:cs typeface="Arial" panose="020B0604020202020204" pitchFamily="34" charset="0"/>
              </a:rPr>
              <a:t>. Mae gofyn i chi gynllunio eich trafodaeth mewn ffurf </a:t>
            </a:r>
            <a:r>
              <a:rPr lang="cy-GB" sz="8000" b="1" u="sng" dirty="0">
                <a:latin typeface="Arial" panose="020B0604020202020204" pitchFamily="34" charset="0"/>
                <a:cs typeface="Arial" panose="020B0604020202020204" pitchFamily="34" charset="0"/>
              </a:rPr>
              <a:t>cyfarfod staff misol o fewn lleoliad</a:t>
            </a:r>
            <a:r>
              <a:rPr lang="cy-GB" sz="8000" dirty="0">
                <a:latin typeface="Arial" panose="020B0604020202020204" pitchFamily="34" charset="0"/>
                <a:cs typeface="Arial" panose="020B0604020202020204" pitchFamily="34" charset="0"/>
              </a:rPr>
              <a:t>. </a:t>
            </a:r>
          </a:p>
          <a:p>
            <a:pPr marL="0" indent="0">
              <a:buNone/>
            </a:pPr>
            <a:r>
              <a:rPr lang="cy-GB" sz="8000" dirty="0">
                <a:latin typeface="Arial" panose="020B0604020202020204" pitchFamily="34" charset="0"/>
                <a:cs typeface="Arial" panose="020B0604020202020204" pitchFamily="34" charset="0"/>
              </a:rPr>
              <a:t>Dewiswch math o leoliad o’ch dewis chi ar gyfer eich trafodaeth a sicrhewch eich bod yn deall a dewis y gofynion statudol priodol ar gyfer y lleoliad o’ch dewis.</a:t>
            </a:r>
          </a:p>
          <a:p>
            <a:pPr marL="0" indent="0">
              <a:buNone/>
            </a:pPr>
            <a:r>
              <a:rPr lang="cy-GB" sz="8000" dirty="0">
                <a:latin typeface="Arial" panose="020B0604020202020204" pitchFamily="34" charset="0"/>
                <a:cs typeface="Arial" panose="020B0604020202020204" pitchFamily="34" charset="0"/>
              </a:rPr>
              <a:t>Mae gofyn eich bod yn paratoi agenda ffurfiol sydd yn cynnwys </a:t>
            </a:r>
            <a:r>
              <a:rPr lang="cy-GB" sz="8000" b="1" dirty="0">
                <a:highlight>
                  <a:srgbClr val="FFFF00"/>
                </a:highlight>
                <a:latin typeface="Arial" panose="020B0604020202020204" pitchFamily="34" charset="0"/>
                <a:cs typeface="Arial" panose="020B0604020202020204" pitchFamily="34" charset="0"/>
              </a:rPr>
              <a:t>rhwng 5 a 6 mater</a:t>
            </a:r>
            <a:r>
              <a:rPr lang="cy-GB" sz="8000" dirty="0">
                <a:highlight>
                  <a:srgbClr val="FFFF00"/>
                </a:highlight>
                <a:latin typeface="Arial" panose="020B0604020202020204" pitchFamily="34" charset="0"/>
                <a:cs typeface="Arial" panose="020B0604020202020204" pitchFamily="34" charset="0"/>
              </a:rPr>
              <a:t> </a:t>
            </a:r>
            <a:r>
              <a:rPr lang="cy-GB" sz="8000" dirty="0">
                <a:latin typeface="Arial" panose="020B0604020202020204" pitchFamily="34" charset="0"/>
                <a:cs typeface="Arial" panose="020B0604020202020204" pitchFamily="34" charset="0"/>
              </a:rPr>
              <a:t>ar gyfer eich trafodaeth/cyfarfod. </a:t>
            </a:r>
            <a:endParaRPr lang="en-GB" sz="8000" dirty="0">
              <a:latin typeface="Arial" panose="020B0604020202020204" pitchFamily="34" charset="0"/>
              <a:cs typeface="Arial" panose="020B0604020202020204" pitchFamily="34" charset="0"/>
            </a:endParaRPr>
          </a:p>
          <a:p>
            <a:pPr marL="0" indent="0">
              <a:buNone/>
            </a:pPr>
            <a:r>
              <a:rPr lang="cy-GB" sz="4200" dirty="0">
                <a:latin typeface="Arial" panose="020B0604020202020204" pitchFamily="34" charset="0"/>
                <a:cs typeface="Arial" panose="020B0604020202020204" pitchFamily="34" charset="0"/>
              </a:rPr>
              <a:t> </a:t>
            </a:r>
            <a:endParaRPr lang="en-GB" sz="4200"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48200" y="764704"/>
            <a:ext cx="4038600" cy="4824537"/>
          </a:xfrm>
        </p:spPr>
        <p:txBody>
          <a:bodyPr>
            <a:noAutofit/>
          </a:bodyPr>
          <a:lstStyle/>
          <a:p>
            <a:pPr marL="0" indent="0">
              <a:buNone/>
            </a:pPr>
            <a:r>
              <a:rPr lang="en-GB" sz="2000" b="1" dirty="0">
                <a:latin typeface="Arial" panose="020B0604020202020204" pitchFamily="34" charset="0"/>
                <a:cs typeface="Arial" panose="020B0604020202020204" pitchFamily="34" charset="0"/>
              </a:rPr>
              <a:t>Group Presentation</a:t>
            </a:r>
          </a:p>
          <a:p>
            <a:pPr marL="0" indent="0">
              <a:buNone/>
            </a:pPr>
            <a:r>
              <a:rPr lang="en-GB" sz="1800" b="1" dirty="0">
                <a:latin typeface="Arial" panose="020B0604020202020204" pitchFamily="34" charset="0"/>
                <a:cs typeface="Arial" panose="020B0604020202020204" pitchFamily="34" charset="0"/>
              </a:rPr>
              <a:t>Prepare a Group Presentation of 30 minutes via </a:t>
            </a:r>
            <a:r>
              <a:rPr lang="en-GB" sz="1800" b="1" dirty="0">
                <a:solidFill>
                  <a:srgbClr val="FF0000"/>
                </a:solidFill>
                <a:latin typeface="Arial" panose="020B0604020202020204" pitchFamily="34" charset="0"/>
                <a:cs typeface="Arial" panose="020B0604020202020204" pitchFamily="34" charset="0"/>
              </a:rPr>
              <a:t>Microsoft Teams</a:t>
            </a:r>
            <a:r>
              <a:rPr lang="en-GB" sz="1800" b="1" dirty="0">
                <a:latin typeface="Arial" panose="020B0604020202020204" pitchFamily="34" charset="0"/>
                <a:cs typeface="Arial" panose="020B0604020202020204" pitchFamily="34" charset="0"/>
              </a:rPr>
              <a:t>:</a:t>
            </a:r>
          </a:p>
          <a:p>
            <a:pPr marL="0" indent="0">
              <a:buNone/>
            </a:pPr>
            <a:r>
              <a:rPr lang="en-US" sz="1800" dirty="0">
                <a:latin typeface="Arial" panose="020B0604020202020204" pitchFamily="34" charset="0"/>
                <a:cs typeface="Arial" panose="020B0604020202020204" pitchFamily="34" charset="0"/>
              </a:rPr>
              <a:t>In groups, prepare an oral discussion of </a:t>
            </a:r>
            <a:r>
              <a:rPr lang="en-US" sz="1800" b="1" dirty="0">
                <a:latin typeface="Arial" panose="020B0604020202020204" pitchFamily="34" charset="0"/>
                <a:cs typeface="Arial" panose="020B0604020202020204" pitchFamily="34" charset="0"/>
              </a:rPr>
              <a:t>30 minutes</a:t>
            </a:r>
            <a:r>
              <a:rPr lang="en-US" sz="1800" dirty="0">
                <a:latin typeface="Arial" panose="020B0604020202020204" pitchFamily="34" charset="0"/>
                <a:cs typeface="Arial" panose="020B0604020202020204" pitchFamily="34" charset="0"/>
              </a:rPr>
              <a:t>. This discussion should be in the form of a </a:t>
            </a:r>
            <a:r>
              <a:rPr lang="en-US" sz="1800" b="1" u="sng" dirty="0">
                <a:latin typeface="Arial" panose="020B0604020202020204" pitchFamily="34" charset="0"/>
                <a:cs typeface="Arial" panose="020B0604020202020204" pitchFamily="34" charset="0"/>
              </a:rPr>
              <a:t>monthly staff meeting held at the setting</a:t>
            </a:r>
            <a:r>
              <a:rPr lang="en-US" sz="1800" dirty="0">
                <a:latin typeface="Arial" panose="020B0604020202020204" pitchFamily="34" charset="0"/>
                <a:cs typeface="Arial" panose="020B0604020202020204" pitchFamily="34" charset="0"/>
              </a:rPr>
              <a:t>. </a:t>
            </a:r>
          </a:p>
          <a:p>
            <a:pPr marL="0" indent="0">
              <a:buNone/>
            </a:pPr>
            <a:r>
              <a:rPr lang="en-US" sz="1800" dirty="0">
                <a:latin typeface="Arial" panose="020B0604020202020204" pitchFamily="34" charset="0"/>
                <a:cs typeface="Arial" panose="020B0604020202020204" pitchFamily="34" charset="0"/>
              </a:rPr>
              <a:t>Choose the type of setting of your choice for your discussion and ensure that you understand and choose the appropriate statutory requirements for your chosen type of setting. </a:t>
            </a:r>
          </a:p>
          <a:p>
            <a:pPr marL="0" indent="0">
              <a:buNone/>
            </a:pPr>
            <a:r>
              <a:rPr lang="en-US" sz="1800" dirty="0">
                <a:latin typeface="Arial" panose="020B0604020202020204" pitchFamily="34" charset="0"/>
                <a:cs typeface="Arial" panose="020B0604020202020204" pitchFamily="34" charset="0"/>
              </a:rPr>
              <a:t>You are required to prepare a formal agenda that contains </a:t>
            </a:r>
            <a:r>
              <a:rPr lang="en-US" sz="1800" b="1" dirty="0">
                <a:highlight>
                  <a:srgbClr val="FFFF00"/>
                </a:highlight>
                <a:latin typeface="Arial" panose="020B0604020202020204" pitchFamily="34" charset="0"/>
                <a:cs typeface="Arial" panose="020B0604020202020204" pitchFamily="34" charset="0"/>
              </a:rPr>
              <a:t>between 5 and 6 matters</a:t>
            </a:r>
            <a:r>
              <a:rPr lang="en-US" sz="1800" dirty="0">
                <a:latin typeface="Arial" panose="020B0604020202020204" pitchFamily="34" charset="0"/>
                <a:cs typeface="Arial" panose="020B0604020202020204" pitchFamily="34" charset="0"/>
              </a:rPr>
              <a:t> for your discussion/meeting.  </a:t>
            </a:r>
            <a:endParaRPr lang="en-GB" sz="18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p>
        </p:txBody>
      </p:sp>
    </p:spTree>
    <p:extLst>
      <p:ext uri="{BB962C8B-B14F-4D97-AF65-F5344CB8AC3E}">
        <p14:creationId xmlns:p14="http://schemas.microsoft.com/office/powerpoint/2010/main" val="1283777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err="1">
                <a:latin typeface="Arial" panose="020B0604020202020204" pitchFamily="34" charset="0"/>
                <a:cs typeface="Arial" panose="020B0604020202020204" pitchFamily="34" charset="0"/>
              </a:rPr>
              <a:t>Gofynion</a:t>
            </a:r>
            <a:r>
              <a:rPr lang="en-GB" b="1" dirty="0">
                <a:latin typeface="Arial" panose="020B0604020202020204" pitchFamily="34" charset="0"/>
                <a:cs typeface="Arial" panose="020B0604020202020204" pitchFamily="34" charset="0"/>
              </a:rPr>
              <a:t> y  </a:t>
            </a:r>
            <a:r>
              <a:rPr lang="en-GB" b="1" dirty="0" err="1">
                <a:latin typeface="Arial" panose="020B0604020202020204" pitchFamily="34" charset="0"/>
                <a:cs typeface="Arial" panose="020B0604020202020204" pitchFamily="34" charset="0"/>
              </a:rPr>
              <a:t>dasg</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Requirements of the task</a:t>
            </a:r>
          </a:p>
        </p:txBody>
      </p:sp>
      <p:sp>
        <p:nvSpPr>
          <p:cNvPr id="3" name="Content Placeholder 2"/>
          <p:cNvSpPr>
            <a:spLocks noGrp="1"/>
          </p:cNvSpPr>
          <p:nvPr>
            <p:ph sz="half" idx="1"/>
          </p:nvPr>
        </p:nvSpPr>
        <p:spPr>
          <a:xfrm>
            <a:off x="457200" y="1295400"/>
            <a:ext cx="4038600" cy="4293841"/>
          </a:xfrm>
        </p:spPr>
        <p:txBody>
          <a:bodyPr>
            <a:normAutofit/>
          </a:bodyPr>
          <a:lstStyle/>
          <a:p>
            <a:pPr marL="0" indent="0">
              <a:buNone/>
            </a:pPr>
            <a:r>
              <a:rPr lang="cy-GB" sz="1600" b="1" dirty="0">
                <a:latin typeface="Arial" panose="020B0604020202020204" pitchFamily="34" charset="0"/>
                <a:cs typeface="Arial" panose="020B0604020202020204" pitchFamily="34" charset="0"/>
              </a:rPr>
              <a:t>Grwpiau o rhwng 4 – 6 myfyriwr (ond nid llai na 4 a nid mwy na 6) </a:t>
            </a:r>
            <a:endParaRPr lang="en-GB" sz="1600" dirty="0">
              <a:latin typeface="Arial" panose="020B0604020202020204" pitchFamily="34" charset="0"/>
              <a:cs typeface="Arial" panose="020B0604020202020204" pitchFamily="34" charset="0"/>
            </a:endParaRPr>
          </a:p>
          <a:p>
            <a:pPr lvl="0"/>
            <a:r>
              <a:rPr lang="cy-GB" sz="1600" b="1" dirty="0">
                <a:latin typeface="Arial" panose="020B0604020202020204" pitchFamily="34" charset="0"/>
                <a:cs typeface="Arial" panose="020B0604020202020204" pitchFamily="34" charset="0"/>
              </a:rPr>
              <a:t>Gweler opsiynau maint grwpiau ac amseroedd penodol i bob grŵp yn eich Llawlyfr</a:t>
            </a:r>
            <a:endParaRPr lang="en-GB" sz="1600" dirty="0">
              <a:latin typeface="Arial" panose="020B0604020202020204" pitchFamily="34" charset="0"/>
              <a:cs typeface="Arial" panose="020B0604020202020204" pitchFamily="34" charset="0"/>
            </a:endParaRPr>
          </a:p>
          <a:p>
            <a:pPr lvl="0"/>
            <a:r>
              <a:rPr lang="cy-GB" sz="1600" b="1" dirty="0">
                <a:latin typeface="Arial" panose="020B0604020202020204" pitchFamily="34" charset="0"/>
                <a:cs typeface="Arial" panose="020B0604020202020204" pitchFamily="34" charset="0"/>
              </a:rPr>
              <a:t>Bydd grwpiau yn cael y rhyddid i ddewis eu hunain ar gyfer yr asesiad yma</a:t>
            </a:r>
            <a:endParaRPr lang="en-GB" sz="1600" dirty="0">
              <a:latin typeface="Arial" panose="020B0604020202020204" pitchFamily="34" charset="0"/>
              <a:cs typeface="Arial" panose="020B0604020202020204" pitchFamily="34" charset="0"/>
            </a:endParaRPr>
          </a:p>
          <a:p>
            <a:pPr lvl="0"/>
            <a:r>
              <a:rPr lang="cy-GB" sz="1600" b="1" dirty="0">
                <a:latin typeface="Arial" panose="020B0604020202020204" pitchFamily="34" charset="0"/>
                <a:cs typeface="Arial" panose="020B0604020202020204" pitchFamily="34" charset="0"/>
              </a:rPr>
              <a:t>Gyda dosbarthiadau bach – efallai bydd gofyn i chi gyflwyno fel un grŵp</a:t>
            </a:r>
          </a:p>
          <a:p>
            <a:pPr lvl="0"/>
            <a:endParaRPr lang="cy-GB" sz="1600" b="1" dirty="0">
              <a:latin typeface="Arial" panose="020B0604020202020204" pitchFamily="34" charset="0"/>
              <a:cs typeface="Arial" panose="020B0604020202020204" pitchFamily="34" charset="0"/>
            </a:endParaRPr>
          </a:p>
          <a:p>
            <a:r>
              <a:rPr lang="cy-GB" sz="1600" b="1" dirty="0">
                <a:latin typeface="Arial" panose="020B0604020202020204" pitchFamily="34" charset="0"/>
                <a:cs typeface="Arial" panose="020B0604020202020204" pitchFamily="34" charset="0"/>
              </a:rPr>
              <a:t>Nid oes gofyn i chi baratoi </a:t>
            </a:r>
            <a:r>
              <a:rPr lang="cy-GB" sz="1600" dirty="0" err="1">
                <a:latin typeface="Arial" panose="020B0604020202020204" pitchFamily="34" charset="0"/>
                <a:cs typeface="Arial" panose="020B0604020202020204" pitchFamily="34" charset="0"/>
              </a:rPr>
              <a:t>PwerBwynt</a:t>
            </a:r>
            <a:r>
              <a:rPr lang="cy-GB" sz="1600" dirty="0">
                <a:latin typeface="Arial" panose="020B0604020202020204" pitchFamily="34" charset="0"/>
                <a:cs typeface="Arial" panose="020B0604020202020204" pitchFamily="34" charset="0"/>
              </a:rPr>
              <a:t> ar gyfer y gyflwyniad yma ond mi fydd y drafodaeth yn cael ei gyflwyno a recordio drwy Microsoft </a:t>
            </a:r>
            <a:r>
              <a:rPr lang="cy-GB" sz="1600" dirty="0" err="1">
                <a:latin typeface="Arial" panose="020B0604020202020204" pitchFamily="34" charset="0"/>
                <a:cs typeface="Arial" panose="020B0604020202020204" pitchFamily="34" charset="0"/>
              </a:rPr>
              <a:t>Teams</a:t>
            </a:r>
            <a:r>
              <a:rPr lang="cy-GB"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lvl="0"/>
            <a:endParaRPr lang="en-GB" sz="1600" dirty="0"/>
          </a:p>
          <a:p>
            <a:pPr marL="0" indent="0">
              <a:buNone/>
            </a:pPr>
            <a:endParaRPr lang="en-GB" dirty="0"/>
          </a:p>
        </p:txBody>
      </p:sp>
      <p:sp>
        <p:nvSpPr>
          <p:cNvPr id="4" name="Content Placeholder 3"/>
          <p:cNvSpPr>
            <a:spLocks noGrp="1"/>
          </p:cNvSpPr>
          <p:nvPr>
            <p:ph sz="half" idx="2"/>
          </p:nvPr>
        </p:nvSpPr>
        <p:spPr>
          <a:xfrm>
            <a:off x="4648200" y="1295400"/>
            <a:ext cx="4038600" cy="4293841"/>
          </a:xfrm>
        </p:spPr>
        <p:txBody>
          <a:bodyPr>
            <a:noAutofit/>
          </a:bodyPr>
          <a:lstStyle/>
          <a:p>
            <a:pPr marL="0" indent="0">
              <a:buNone/>
            </a:pPr>
            <a:r>
              <a:rPr lang="en-GB" sz="1800" b="1" dirty="0">
                <a:latin typeface="Arial" panose="020B0604020202020204" pitchFamily="34" charset="0"/>
                <a:cs typeface="Arial" panose="020B0604020202020204" pitchFamily="34" charset="0"/>
              </a:rPr>
              <a:t>Groups of between 4 and 6 students (but not less than 4 and not more than 6) </a:t>
            </a:r>
          </a:p>
          <a:p>
            <a:pPr lvl="0"/>
            <a:r>
              <a:rPr lang="en-GB" sz="1800" b="1" dirty="0">
                <a:latin typeface="Arial" panose="020B0604020202020204" pitchFamily="34" charset="0"/>
                <a:cs typeface="Arial" panose="020B0604020202020204" pitchFamily="34" charset="0"/>
              </a:rPr>
              <a:t>See group size options and timings in your Handbook </a:t>
            </a:r>
            <a:endParaRPr lang="en-GB" sz="1800" dirty="0">
              <a:latin typeface="Arial" panose="020B0604020202020204" pitchFamily="34" charset="0"/>
              <a:cs typeface="Arial" panose="020B0604020202020204" pitchFamily="34" charset="0"/>
            </a:endParaRPr>
          </a:p>
          <a:p>
            <a:pPr lvl="0"/>
            <a:r>
              <a:rPr lang="en-GB" sz="1800" b="1" dirty="0">
                <a:latin typeface="Arial" panose="020B0604020202020204" pitchFamily="34" charset="0"/>
                <a:cs typeface="Arial" panose="020B0604020202020204" pitchFamily="34" charset="0"/>
              </a:rPr>
              <a:t>Groups will be self-chosen for this assessment </a:t>
            </a:r>
            <a:endParaRPr lang="en-GB" sz="1800" dirty="0">
              <a:latin typeface="Arial" panose="020B0604020202020204" pitchFamily="34" charset="0"/>
              <a:cs typeface="Arial" panose="020B0604020202020204" pitchFamily="34" charset="0"/>
            </a:endParaRPr>
          </a:p>
          <a:p>
            <a:pPr lvl="0"/>
            <a:r>
              <a:rPr lang="en-GB" sz="1800" b="1" dirty="0">
                <a:latin typeface="Arial" panose="020B0604020202020204" pitchFamily="34" charset="0"/>
                <a:cs typeface="Arial" panose="020B0604020202020204" pitchFamily="34" charset="0"/>
              </a:rPr>
              <a:t>With small class sizes – perhaps it will be required for you all to work as one group. </a:t>
            </a:r>
            <a:endParaRPr lang="en-GB" sz="18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PowerPoint is </a:t>
            </a:r>
            <a:r>
              <a:rPr lang="en-US" sz="1800" b="1" dirty="0">
                <a:latin typeface="Arial" panose="020B0604020202020204" pitchFamily="34" charset="0"/>
                <a:cs typeface="Arial" panose="020B0604020202020204" pitchFamily="34" charset="0"/>
              </a:rPr>
              <a:t>not required</a:t>
            </a:r>
            <a:r>
              <a:rPr lang="en-US" sz="1800" dirty="0">
                <a:latin typeface="Arial" panose="020B0604020202020204" pitchFamily="34" charset="0"/>
                <a:cs typeface="Arial" panose="020B0604020202020204" pitchFamily="34" charset="0"/>
              </a:rPr>
              <a:t> but the presentation will be presented and recorded through Microsoft Teams.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8001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625473"/>
          </a:xfrm>
        </p:spPr>
        <p:txBody>
          <a:bodyPr>
            <a:normAutofit fontScale="90000"/>
          </a:bodyPr>
          <a:lstStyle/>
          <a:p>
            <a:r>
              <a:rPr lang="en-GB" dirty="0" err="1">
                <a:latin typeface="Arial" panose="020B0604020202020204" pitchFamily="34" charset="0"/>
                <a:cs typeface="Arial" panose="020B0604020202020204" pitchFamily="34" charset="0"/>
              </a:rPr>
              <a:t>Gofynion</a:t>
            </a:r>
            <a:r>
              <a:rPr lang="en-GB" dirty="0">
                <a:latin typeface="Arial" panose="020B0604020202020204" pitchFamily="34" charset="0"/>
                <a:cs typeface="Arial" panose="020B0604020202020204" pitchFamily="34" charset="0"/>
              </a:rPr>
              <a:t>           Requirements </a:t>
            </a:r>
          </a:p>
        </p:txBody>
      </p:sp>
      <p:sp>
        <p:nvSpPr>
          <p:cNvPr id="3" name="Content Placeholder 2"/>
          <p:cNvSpPr>
            <a:spLocks noGrp="1"/>
          </p:cNvSpPr>
          <p:nvPr>
            <p:ph sz="half" idx="1"/>
          </p:nvPr>
        </p:nvSpPr>
        <p:spPr>
          <a:xfrm>
            <a:off x="628650" y="1219200"/>
            <a:ext cx="3886200" cy="4957763"/>
          </a:xfrm>
        </p:spPr>
        <p:txBody>
          <a:bodyPr>
            <a:normAutofit fontScale="92500" lnSpcReduction="20000"/>
          </a:bodyPr>
          <a:lstStyle/>
          <a:p>
            <a:r>
              <a:rPr lang="cy-GB" sz="2700" dirty="0"/>
              <a:t> </a:t>
            </a:r>
            <a:r>
              <a:rPr lang="cy-GB" sz="2700" dirty="0">
                <a:latin typeface="Arial" panose="020B0604020202020204" pitchFamily="34" charset="0"/>
                <a:cs typeface="Arial" panose="020B0604020202020204" pitchFamily="34" charset="0"/>
              </a:rPr>
              <a:t>Mae gofyn i chi ddangos tystiolaeth clir, drwy eich trafodaeth, bod yr agenda wedi ei ddilyn yn gywir. </a:t>
            </a:r>
          </a:p>
          <a:p>
            <a:r>
              <a:rPr lang="cy-GB" sz="2700" dirty="0">
                <a:latin typeface="Arial" panose="020B0604020202020204" pitchFamily="34" charset="0"/>
                <a:cs typeface="Arial" panose="020B0604020202020204" pitchFamily="34" charset="0"/>
              </a:rPr>
              <a:t>Mae gofyn i chi gyfeirnodi ar lafar yn ystod eich trafodaeth a dangos tystiolaeth clir o'ch dealltwriaeth o ddeddfwriaeth, polisïau a gweithdrefnau’r lleoliad, gofynion statudol, y broses dirprwyo a rolau a chyfrifoldebau.</a:t>
            </a:r>
            <a:endParaRPr lang="en-GB" sz="2700"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29150" y="1143000"/>
            <a:ext cx="3886200" cy="5033963"/>
          </a:xfrm>
        </p:spPr>
        <p:txBody>
          <a:bodyPr>
            <a:normAutofit fontScale="92500" lnSpcReduction="20000"/>
          </a:bodyPr>
          <a:lstStyle/>
          <a:p>
            <a:r>
              <a:rPr lang="en-US" sz="2700" dirty="0">
                <a:latin typeface="Arial" panose="020B0604020202020204" pitchFamily="34" charset="0"/>
                <a:cs typeface="Arial" panose="020B0604020202020204" pitchFamily="34" charset="0"/>
              </a:rPr>
              <a:t>You are expected to provide clear evidence, through the discussion that the agenda has been followed correctly. </a:t>
            </a:r>
          </a:p>
          <a:p>
            <a:r>
              <a:rPr lang="en-US" sz="2700" dirty="0">
                <a:latin typeface="Arial" panose="020B0604020202020204" pitchFamily="34" charset="0"/>
                <a:cs typeface="Arial" panose="020B0604020202020204" pitchFamily="34" charset="0"/>
              </a:rPr>
              <a:t>You are expected to reference orally during the discussion and demonstrate clear evidence of your understanding of legislation, the setting’s policies and procedures, statutory requirements, delegation and roles and responsibilities.</a:t>
            </a:r>
            <a:endParaRPr lang="en-GB" sz="27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044450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25474"/>
          </a:xfrm>
        </p:spPr>
        <p:txBody>
          <a:bodyPr>
            <a:normAutofit fontScale="90000"/>
          </a:bodyPr>
          <a:lstStyle/>
          <a:p>
            <a:r>
              <a:rPr lang="en-GB" dirty="0" err="1">
                <a:latin typeface="Arial" panose="020B0604020202020204" pitchFamily="34" charset="0"/>
                <a:cs typeface="Arial" panose="020B0604020202020204" pitchFamily="34" charset="0"/>
              </a:rPr>
              <a:t>Gofynion</a:t>
            </a:r>
            <a:r>
              <a:rPr lang="en-GB" dirty="0">
                <a:latin typeface="Arial" panose="020B0604020202020204" pitchFamily="34" charset="0"/>
                <a:cs typeface="Arial" panose="020B0604020202020204" pitchFamily="34" charset="0"/>
              </a:rPr>
              <a:t>        Requirements</a:t>
            </a:r>
          </a:p>
        </p:txBody>
      </p:sp>
      <p:sp>
        <p:nvSpPr>
          <p:cNvPr id="3" name="Content Placeholder 2"/>
          <p:cNvSpPr>
            <a:spLocks noGrp="1"/>
          </p:cNvSpPr>
          <p:nvPr>
            <p:ph sz="half" idx="1"/>
          </p:nvPr>
        </p:nvSpPr>
        <p:spPr>
          <a:xfrm>
            <a:off x="628650" y="1143000"/>
            <a:ext cx="3886200" cy="5033963"/>
          </a:xfrm>
        </p:spPr>
        <p:txBody>
          <a:bodyPr>
            <a:normAutofit/>
          </a:bodyPr>
          <a:lstStyle/>
          <a:p>
            <a:r>
              <a:rPr lang="cy-GB" dirty="0">
                <a:latin typeface="Arial" panose="020B0604020202020204" pitchFamily="34" charset="0"/>
                <a:cs typeface="Arial" panose="020B0604020202020204" pitchFamily="34" charset="0"/>
              </a:rPr>
              <a:t>Mae gofyn bod bob grŵp yn </a:t>
            </a:r>
            <a:r>
              <a:rPr lang="cy-GB" b="1" dirty="0">
                <a:latin typeface="Arial" panose="020B0604020202020204" pitchFamily="34" charset="0"/>
                <a:cs typeface="Arial" panose="020B0604020202020204" pitchFamily="34" charset="0"/>
              </a:rPr>
              <a:t>gweithio gyda’u gilydd </a:t>
            </a:r>
            <a:r>
              <a:rPr lang="cy-GB" dirty="0">
                <a:latin typeface="Arial" panose="020B0604020202020204" pitchFamily="34" charset="0"/>
                <a:cs typeface="Arial" panose="020B0604020202020204" pitchFamily="34" charset="0"/>
              </a:rPr>
              <a:t>i ddangos athroniaeth gweithio fel tîm y lleoliad ac ystyried arddulliau arweinyddiaeth unigol posib er mwyn cyflawni agenda misol y lleoliad. </a:t>
            </a: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29150" y="1219200"/>
            <a:ext cx="3886200" cy="4957763"/>
          </a:xfrm>
        </p:spPr>
        <p:txBody>
          <a:bodyPr>
            <a:normAutofit/>
          </a:bodyPr>
          <a:lstStyle/>
          <a:p>
            <a:pPr marL="0" indent="0">
              <a:buNone/>
            </a:pPr>
            <a:r>
              <a:rPr lang="en-US" dirty="0">
                <a:latin typeface="Arial" panose="020B0604020202020204" pitchFamily="34" charset="0"/>
                <a:cs typeface="Arial" panose="020B0604020202020204" pitchFamily="34" charset="0"/>
              </a:rPr>
              <a:t>Each group is required to </a:t>
            </a:r>
            <a:r>
              <a:rPr lang="en-US" b="1" dirty="0">
                <a:latin typeface="Arial" panose="020B0604020202020204" pitchFamily="34" charset="0"/>
                <a:cs typeface="Arial" panose="020B0604020202020204" pitchFamily="34" charset="0"/>
              </a:rPr>
              <a:t>work together </a:t>
            </a:r>
            <a:r>
              <a:rPr lang="en-US" dirty="0">
                <a:latin typeface="Arial" panose="020B0604020202020204" pitchFamily="34" charset="0"/>
                <a:cs typeface="Arial" panose="020B0604020202020204" pitchFamily="34" charset="0"/>
              </a:rPr>
              <a:t>to demonstrate the setting’s team-working philosophy and consider possible individual leadership styles in order to fulfil the setting’s monthly agenda. </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233898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25474"/>
          </a:xfrm>
        </p:spPr>
        <p:txBody>
          <a:bodyPr>
            <a:normAutofit fontScale="90000"/>
          </a:bodyPr>
          <a:lstStyle/>
          <a:p>
            <a:r>
              <a:rPr lang="en-GB" dirty="0" err="1">
                <a:latin typeface="Arial" panose="020B0604020202020204" pitchFamily="34" charset="0"/>
                <a:cs typeface="Arial" panose="020B0604020202020204" pitchFamily="34" charset="0"/>
              </a:rPr>
              <a:t>Gofynion</a:t>
            </a:r>
            <a:r>
              <a:rPr lang="en-GB" dirty="0">
                <a:latin typeface="Arial" panose="020B0604020202020204" pitchFamily="34" charset="0"/>
                <a:cs typeface="Arial" panose="020B0604020202020204" pitchFamily="34" charset="0"/>
              </a:rPr>
              <a:t>          Requirements</a:t>
            </a:r>
          </a:p>
        </p:txBody>
      </p:sp>
      <p:sp>
        <p:nvSpPr>
          <p:cNvPr id="3" name="Content Placeholder 2"/>
          <p:cNvSpPr>
            <a:spLocks noGrp="1"/>
          </p:cNvSpPr>
          <p:nvPr>
            <p:ph sz="half" idx="1"/>
          </p:nvPr>
        </p:nvSpPr>
        <p:spPr>
          <a:xfrm>
            <a:off x="304800" y="1143000"/>
            <a:ext cx="4191000" cy="4351338"/>
          </a:xfrm>
        </p:spPr>
        <p:txBody>
          <a:bodyPr>
            <a:normAutofit fontScale="92500" lnSpcReduction="10000"/>
          </a:bodyPr>
          <a:lstStyle/>
          <a:p>
            <a:r>
              <a:rPr lang="cy-GB" dirty="0">
                <a:latin typeface="Arial" panose="020B0604020202020204" pitchFamily="34" charset="0"/>
                <a:cs typeface="Arial" panose="020B0604020202020204" pitchFamily="34" charset="0"/>
              </a:rPr>
              <a:t>Bydd rhaid bod agenda ffurfiol y grŵp, ynghyd a </a:t>
            </a:r>
            <a:r>
              <a:rPr lang="cy-GB" b="1" dirty="0">
                <a:latin typeface="Arial" panose="020B0604020202020204" pitchFamily="34" charset="0"/>
                <a:cs typeface="Arial" panose="020B0604020202020204" pitchFamily="34" charset="0"/>
              </a:rPr>
              <a:t>rhestr cyfeirnodi y grŵp ar gyfer yr asesiad yn cael ei lan lwytho i </a:t>
            </a:r>
            <a:r>
              <a:rPr lang="cy-GB" b="1" dirty="0" err="1">
                <a:latin typeface="Arial" panose="020B0604020202020204" pitchFamily="34" charset="0"/>
                <a:cs typeface="Arial" panose="020B0604020202020204" pitchFamily="34" charset="0"/>
              </a:rPr>
              <a:t>Turnitin</a:t>
            </a:r>
            <a:r>
              <a:rPr lang="cy-GB" b="1" dirty="0">
                <a:latin typeface="Arial" panose="020B0604020202020204" pitchFamily="34" charset="0"/>
                <a:cs typeface="Arial" panose="020B0604020202020204" pitchFamily="34" charset="0"/>
              </a:rPr>
              <a:t> erbyn 23.59 yr hwyr ar </a:t>
            </a:r>
          </a:p>
          <a:p>
            <a:r>
              <a:rPr lang="cy-GB" b="1" dirty="0">
                <a:highlight>
                  <a:srgbClr val="FFFF00"/>
                </a:highlight>
                <a:latin typeface="Arial" panose="020B0604020202020204" pitchFamily="34" charset="0"/>
                <a:cs typeface="Arial" panose="020B0604020202020204" pitchFamily="34" charset="0"/>
              </a:rPr>
              <a:t>DYDD</a:t>
            </a:r>
            <a:r>
              <a:rPr lang="cy-GB" b="1" dirty="0">
                <a:latin typeface="Arial" panose="020B0604020202020204" pitchFamily="34" charset="0"/>
                <a:cs typeface="Arial" panose="020B0604020202020204" pitchFamily="34" charset="0"/>
              </a:rPr>
              <a:t> – 13/05/22 fel un dogfen</a:t>
            </a:r>
          </a:p>
          <a:p>
            <a:r>
              <a:rPr lang="cy-GB" dirty="0">
                <a:latin typeface="Arial" panose="020B0604020202020204" pitchFamily="34" charset="0"/>
                <a:cs typeface="Arial" panose="020B0604020202020204" pitchFamily="34" charset="0"/>
              </a:rPr>
              <a:t>Rhaid bod pob myfyriwr yn gwneud hwn yn unigol.</a:t>
            </a: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29150" y="1219200"/>
            <a:ext cx="3886200" cy="4957763"/>
          </a:xfrm>
        </p:spPr>
        <p:txBody>
          <a:bodyPr>
            <a:normAutofit fontScale="92500" lnSpcReduction="10000"/>
          </a:bodyPr>
          <a:lstStyle/>
          <a:p>
            <a:pPr marL="0" indent="0">
              <a:buNone/>
            </a:pPr>
            <a:r>
              <a:rPr lang="en-US" dirty="0">
                <a:latin typeface="Arial" panose="020B0604020202020204" pitchFamily="34" charset="0"/>
                <a:cs typeface="Arial" panose="020B0604020202020204" pitchFamily="34" charset="0"/>
              </a:rPr>
              <a:t>The group’s formal agenda as well as the </a:t>
            </a:r>
            <a:r>
              <a:rPr lang="en-US" b="1" dirty="0">
                <a:latin typeface="Arial" panose="020B0604020202020204" pitchFamily="34" charset="0"/>
                <a:cs typeface="Arial" panose="020B0604020202020204" pitchFamily="34" charset="0"/>
              </a:rPr>
              <a:t>group’s reference list for this assessment must be uploaded to Turnitin by 2359hrs on</a:t>
            </a:r>
          </a:p>
          <a:p>
            <a:pPr marL="0" indent="0">
              <a:buNone/>
            </a:pPr>
            <a:endParaRPr lang="en-US" b="1" dirty="0">
              <a:latin typeface="Arial" panose="020B0604020202020204" pitchFamily="34" charset="0"/>
              <a:cs typeface="Arial" panose="020B0604020202020204" pitchFamily="34" charset="0"/>
            </a:endParaRPr>
          </a:p>
          <a:p>
            <a:r>
              <a:rPr lang="en-US" b="1" dirty="0">
                <a:highlight>
                  <a:srgbClr val="FFFF00"/>
                </a:highlight>
                <a:latin typeface="Arial" panose="020B0604020202020204" pitchFamily="34" charset="0"/>
                <a:cs typeface="Arial" panose="020B0604020202020204" pitchFamily="34" charset="0"/>
              </a:rPr>
              <a:t>DAY</a:t>
            </a:r>
            <a:r>
              <a:rPr lang="en-US" b="1" dirty="0">
                <a:latin typeface="Arial" panose="020B0604020202020204" pitchFamily="34" charset="0"/>
                <a:cs typeface="Arial" panose="020B0604020202020204" pitchFamily="34" charset="0"/>
              </a:rPr>
              <a:t> – 13/05/22 as one document</a:t>
            </a:r>
          </a:p>
          <a:p>
            <a:r>
              <a:rPr lang="en-US" dirty="0">
                <a:latin typeface="Arial" panose="020B0604020202020204" pitchFamily="34" charset="0"/>
                <a:cs typeface="Arial" panose="020B0604020202020204" pitchFamily="34" charset="0"/>
              </a:rPr>
              <a:t>This must be done by all students individually. </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488438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normAutofit fontScale="90000"/>
          </a:bodyPr>
          <a:lstStyle/>
          <a:p>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Agenda</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Some ideas: Your Agenda</a:t>
            </a:r>
          </a:p>
        </p:txBody>
      </p:sp>
      <p:sp>
        <p:nvSpPr>
          <p:cNvPr id="3" name="Content Placeholder 2"/>
          <p:cNvSpPr>
            <a:spLocks noGrp="1"/>
          </p:cNvSpPr>
          <p:nvPr>
            <p:ph sz="half" idx="1"/>
          </p:nvPr>
        </p:nvSpPr>
        <p:spPr>
          <a:xfrm>
            <a:off x="457200" y="1524000"/>
            <a:ext cx="4038600" cy="4065241"/>
          </a:xfrm>
        </p:spPr>
        <p:txBody>
          <a:bodyPr>
            <a:normAutofit fontScale="47500" lnSpcReduction="20000"/>
          </a:bodyPr>
          <a:lstStyle/>
          <a:p>
            <a:pPr marL="0" indent="0">
              <a:buNone/>
            </a:pPr>
            <a:r>
              <a:rPr lang="cy-GB" b="1" dirty="0">
                <a:latin typeface="Arial" panose="020B0604020202020204" pitchFamily="34" charset="0"/>
                <a:cs typeface="Arial" panose="020B0604020202020204" pitchFamily="34" charset="0"/>
              </a:rPr>
              <a:t>Esiamplau o’r math o bwyntiau ar gyfer yr Agenda:</a:t>
            </a:r>
          </a:p>
          <a:p>
            <a:r>
              <a:rPr lang="cy-GB" dirty="0">
                <a:latin typeface="Arial" panose="020B0604020202020204" pitchFamily="34" charset="0"/>
                <a:cs typeface="Arial" panose="020B0604020202020204" pitchFamily="34" charset="0"/>
              </a:rPr>
              <a:t>Paratoi wrth I aelod staff gadael/aelod staff newydd yn dechrau (Anwytho)</a:t>
            </a:r>
          </a:p>
          <a:p>
            <a:r>
              <a:rPr lang="cy-GB" dirty="0">
                <a:latin typeface="Arial" panose="020B0604020202020204" pitchFamily="34" charset="0"/>
                <a:cs typeface="Arial" panose="020B0604020202020204" pitchFamily="34" charset="0"/>
              </a:rPr>
              <a:t>Ail-strwythuro</a:t>
            </a:r>
          </a:p>
          <a:p>
            <a:r>
              <a:rPr lang="cy-GB" dirty="0">
                <a:latin typeface="Arial" panose="020B0604020202020204" pitchFamily="34" charset="0"/>
                <a:cs typeface="Arial" panose="020B0604020202020204" pitchFamily="34" charset="0"/>
              </a:rPr>
              <a:t>ADY</a:t>
            </a:r>
          </a:p>
          <a:p>
            <a:r>
              <a:rPr lang="cy-GB" dirty="0">
                <a:latin typeface="Arial" panose="020B0604020202020204" pitchFamily="34" charset="0"/>
                <a:cs typeface="Arial" panose="020B0604020202020204" pitchFamily="34" charset="0"/>
              </a:rPr>
              <a:t>Cynaladwyedd</a:t>
            </a:r>
          </a:p>
          <a:p>
            <a:r>
              <a:rPr lang="cy-GB" dirty="0">
                <a:latin typeface="Arial" panose="020B0604020202020204" pitchFamily="34" charset="0"/>
                <a:cs typeface="Arial" panose="020B0604020202020204" pitchFamily="34" charset="0"/>
              </a:rPr>
              <a:t>Y Cwricwlwm Newydd</a:t>
            </a:r>
          </a:p>
          <a:p>
            <a:r>
              <a:rPr lang="cy-GB" dirty="0">
                <a:latin typeface="Arial" panose="020B0604020202020204" pitchFamily="34" charset="0"/>
                <a:cs typeface="Arial" panose="020B0604020202020204" pitchFamily="34" charset="0"/>
              </a:rPr>
              <a:t>Disgyblaeth: y broses o ddisgyblu</a:t>
            </a:r>
          </a:p>
          <a:p>
            <a:r>
              <a:rPr lang="cy-GB" dirty="0">
                <a:latin typeface="Arial" panose="020B0604020202020204" pitchFamily="34" charset="0"/>
                <a:cs typeface="Arial" panose="020B0604020202020204" pitchFamily="34" charset="0"/>
              </a:rPr>
              <a:t>Sefyllfa: Damwain/Digwyddiad</a:t>
            </a:r>
          </a:p>
          <a:p>
            <a:r>
              <a:rPr lang="cy-GB" dirty="0">
                <a:latin typeface="Arial" panose="020B0604020202020204" pitchFamily="34" charset="0"/>
                <a:cs typeface="Arial" panose="020B0604020202020204" pitchFamily="34" charset="0"/>
              </a:rPr>
              <a:t>Hyfforddiant</a:t>
            </a:r>
          </a:p>
          <a:p>
            <a:r>
              <a:rPr lang="cy-GB" dirty="0">
                <a:latin typeface="Arial" panose="020B0604020202020204" pitchFamily="34" charset="0"/>
                <a:cs typeface="Arial" panose="020B0604020202020204" pitchFamily="34" charset="0"/>
              </a:rPr>
              <a:t>Cyflwyno arfer newydd i’r lleoliad</a:t>
            </a:r>
          </a:p>
          <a:p>
            <a:r>
              <a:rPr lang="cy-GB" dirty="0">
                <a:latin typeface="Arial" panose="020B0604020202020204" pitchFamily="34" charset="0"/>
                <a:cs typeface="Arial" panose="020B0604020202020204" pitchFamily="34" charset="0"/>
              </a:rPr>
              <a:t>Partneriaeth Rhieni</a:t>
            </a:r>
          </a:p>
          <a:p>
            <a:endParaRPr lang="cy-GB" dirty="0">
              <a:latin typeface="Arial" panose="020B0604020202020204" pitchFamily="34" charset="0"/>
              <a:cs typeface="Arial" panose="020B0604020202020204" pitchFamily="34" charset="0"/>
            </a:endParaRPr>
          </a:p>
          <a:p>
            <a:pPr marL="0" indent="0">
              <a:buNone/>
            </a:pPr>
            <a:r>
              <a:rPr lang="cy-GB" b="1" dirty="0">
                <a:highlight>
                  <a:srgbClr val="FF0000"/>
                </a:highlight>
                <a:latin typeface="Arial" panose="020B0604020202020204" pitchFamily="34" charset="0"/>
                <a:cs typeface="Arial" panose="020B0604020202020204" pitchFamily="34" charset="0"/>
              </a:rPr>
              <a:t>*PEIDIWCH DEWIS PARATOI AR GYFER AROLWG</a:t>
            </a:r>
          </a:p>
          <a:p>
            <a:pPr marL="0" indent="0">
              <a:buNone/>
            </a:pP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48200" y="1676400"/>
            <a:ext cx="4038600" cy="3912841"/>
          </a:xfrm>
        </p:spPr>
        <p:txBody>
          <a:bodyPr>
            <a:normAutofit fontScale="47500" lnSpcReduction="20000"/>
          </a:bodyPr>
          <a:lstStyle/>
          <a:p>
            <a:pPr marL="0" indent="0">
              <a:buNone/>
            </a:pPr>
            <a:r>
              <a:rPr lang="en-GB" dirty="0">
                <a:latin typeface="Arial" panose="020B0604020202020204" pitchFamily="34" charset="0"/>
                <a:cs typeface="Arial" panose="020B0604020202020204" pitchFamily="34" charset="0"/>
              </a:rPr>
              <a:t>Examples of the type of points for the Agenda:</a:t>
            </a:r>
          </a:p>
          <a:p>
            <a:r>
              <a:rPr lang="en-GB" dirty="0">
                <a:latin typeface="Arial" panose="020B0604020202020204" pitchFamily="34" charset="0"/>
                <a:cs typeface="Arial" panose="020B0604020202020204" pitchFamily="34" charset="0"/>
              </a:rPr>
              <a:t>Preparation of staff member leaving/new staff member (Induction)</a:t>
            </a:r>
          </a:p>
          <a:p>
            <a:r>
              <a:rPr lang="en-GB" dirty="0">
                <a:latin typeface="Arial" panose="020B0604020202020204" pitchFamily="34" charset="0"/>
                <a:cs typeface="Arial" panose="020B0604020202020204" pitchFamily="34" charset="0"/>
              </a:rPr>
              <a:t>Re-structure</a:t>
            </a:r>
          </a:p>
          <a:p>
            <a:r>
              <a:rPr lang="en-GB" dirty="0">
                <a:latin typeface="Arial" panose="020B0604020202020204" pitchFamily="34" charset="0"/>
                <a:cs typeface="Arial" panose="020B0604020202020204" pitchFamily="34" charset="0"/>
              </a:rPr>
              <a:t>ALN</a:t>
            </a:r>
          </a:p>
          <a:p>
            <a:r>
              <a:rPr lang="en-GB" dirty="0">
                <a:latin typeface="Arial" panose="020B0604020202020204" pitchFamily="34" charset="0"/>
                <a:cs typeface="Arial" panose="020B0604020202020204" pitchFamily="34" charset="0"/>
              </a:rPr>
              <a:t>Sustainability</a:t>
            </a:r>
          </a:p>
          <a:p>
            <a:r>
              <a:rPr lang="en-GB" dirty="0">
                <a:latin typeface="Arial" panose="020B0604020202020204" pitchFamily="34" charset="0"/>
                <a:cs typeface="Arial" panose="020B0604020202020204" pitchFamily="34" charset="0"/>
              </a:rPr>
              <a:t>New Curriculum</a:t>
            </a:r>
          </a:p>
          <a:p>
            <a:r>
              <a:rPr lang="en-GB" dirty="0">
                <a:latin typeface="Arial" panose="020B0604020202020204" pitchFamily="34" charset="0"/>
                <a:cs typeface="Arial" panose="020B0604020202020204" pitchFamily="34" charset="0"/>
              </a:rPr>
              <a:t>Disciplinary</a:t>
            </a:r>
          </a:p>
          <a:p>
            <a:r>
              <a:rPr lang="en-GB" dirty="0">
                <a:latin typeface="Arial" panose="020B0604020202020204" pitchFamily="34" charset="0"/>
                <a:cs typeface="Arial" panose="020B0604020202020204" pitchFamily="34" charset="0"/>
              </a:rPr>
              <a:t>Situation: Accident/Incident</a:t>
            </a:r>
          </a:p>
          <a:p>
            <a:r>
              <a:rPr lang="en-GB" dirty="0">
                <a:latin typeface="Arial" panose="020B0604020202020204" pitchFamily="34" charset="0"/>
                <a:cs typeface="Arial" panose="020B0604020202020204" pitchFamily="34" charset="0"/>
              </a:rPr>
              <a:t>Training</a:t>
            </a:r>
          </a:p>
          <a:p>
            <a:r>
              <a:rPr lang="en-GB" dirty="0">
                <a:latin typeface="Arial" panose="020B0604020202020204" pitchFamily="34" charset="0"/>
                <a:cs typeface="Arial" panose="020B0604020202020204" pitchFamily="34" charset="0"/>
              </a:rPr>
              <a:t>Introducing new practice to setting</a:t>
            </a:r>
          </a:p>
          <a:p>
            <a:r>
              <a:rPr lang="en-GB" dirty="0">
                <a:latin typeface="Arial" panose="020B0604020202020204" pitchFamily="34" charset="0"/>
                <a:cs typeface="Arial" panose="020B0604020202020204" pitchFamily="34" charset="0"/>
              </a:rPr>
              <a:t>Parent Partnership</a:t>
            </a:r>
          </a:p>
          <a:p>
            <a:endParaRPr lang="en-GB" dirty="0">
              <a:latin typeface="Arial" panose="020B0604020202020204" pitchFamily="34" charset="0"/>
              <a:cs typeface="Arial" panose="020B0604020202020204" pitchFamily="34" charset="0"/>
            </a:endParaRPr>
          </a:p>
          <a:p>
            <a:pPr marL="0" indent="0">
              <a:buNone/>
            </a:pPr>
            <a:r>
              <a:rPr lang="en-GB" b="1" dirty="0">
                <a:highlight>
                  <a:srgbClr val="FF0000"/>
                </a:highlight>
                <a:latin typeface="Arial" panose="020B0604020202020204" pitchFamily="34" charset="0"/>
                <a:cs typeface="Arial" panose="020B0604020202020204" pitchFamily="34" charset="0"/>
              </a:rPr>
              <a:t>*DO NOT CHOOSE PREPARING FOR AN INSPECTION</a:t>
            </a:r>
          </a:p>
        </p:txBody>
      </p:sp>
    </p:spTree>
    <p:extLst>
      <p:ext uri="{BB962C8B-B14F-4D97-AF65-F5344CB8AC3E}">
        <p14:creationId xmlns:p14="http://schemas.microsoft.com/office/powerpoint/2010/main" val="1507867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4704"/>
            <a:ext cx="8229600" cy="288032"/>
          </a:xfrm>
        </p:spPr>
        <p:txBody>
          <a:bodyPr>
            <a:noAutofit/>
          </a:bodyPr>
          <a:lstStyle/>
          <a:p>
            <a:r>
              <a:rPr lang="en-GB" sz="3600" b="1" dirty="0" err="1">
                <a:latin typeface="Arial" panose="020B0604020202020204" pitchFamily="34" charset="0"/>
                <a:cs typeface="Arial" panose="020B0604020202020204" pitchFamily="34" charset="0"/>
              </a:rPr>
              <a:t>Pwysig</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Rhai</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pwyntiau</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ychwanegol</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Important: Some additional points</a:t>
            </a:r>
          </a:p>
        </p:txBody>
      </p:sp>
      <p:sp>
        <p:nvSpPr>
          <p:cNvPr id="3" name="Content Placeholder 2"/>
          <p:cNvSpPr>
            <a:spLocks noGrp="1"/>
          </p:cNvSpPr>
          <p:nvPr>
            <p:ph sz="half" idx="1"/>
          </p:nvPr>
        </p:nvSpPr>
        <p:spPr>
          <a:xfrm>
            <a:off x="457200" y="1772816"/>
            <a:ext cx="4038600" cy="3816425"/>
          </a:xfrm>
        </p:spPr>
        <p:txBody>
          <a:bodyPr>
            <a:noAutofit/>
          </a:bodyPr>
          <a:lstStyle/>
          <a:p>
            <a:r>
              <a:rPr lang="en-GB" sz="2200" dirty="0">
                <a:latin typeface="Arial" panose="020B0604020202020204" pitchFamily="34" charset="0"/>
                <a:cs typeface="Arial" panose="020B0604020202020204" pitchFamily="34" charset="0"/>
              </a:rPr>
              <a:t>10% </a:t>
            </a:r>
            <a:r>
              <a:rPr lang="en-GB" sz="2200" dirty="0" err="1">
                <a:latin typeface="Arial" panose="020B0604020202020204" pitchFamily="34" charset="0"/>
                <a:cs typeface="Arial" panose="020B0604020202020204" pitchFamily="34" charset="0"/>
              </a:rPr>
              <a:t>ychwanegol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amser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cyfan</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grwp</a:t>
            </a:r>
            <a:endParaRPr lang="en-GB" sz="2200" dirty="0">
              <a:latin typeface="Arial" panose="020B0604020202020204" pitchFamily="34" charset="0"/>
              <a:cs typeface="Arial" panose="020B0604020202020204" pitchFamily="34" charset="0"/>
            </a:endParaRPr>
          </a:p>
          <a:p>
            <a:r>
              <a:rPr lang="en-GB" sz="2200" dirty="0" err="1">
                <a:latin typeface="Arial" panose="020B0604020202020204" pitchFamily="34" charset="0"/>
                <a:cs typeface="Arial" panose="020B0604020202020204" pitchFamily="34" charset="0"/>
              </a:rPr>
              <a:t>Tutorialau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ystod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Wythnos</a:t>
            </a:r>
            <a:r>
              <a:rPr lang="en-GB" sz="2200" dirty="0">
                <a:latin typeface="Arial" panose="020B0604020202020204" pitchFamily="34" charset="0"/>
                <a:cs typeface="Arial" panose="020B0604020202020204" pitchFamily="34" charset="0"/>
              </a:rPr>
              <a:t> 4</a:t>
            </a:r>
          </a:p>
          <a:p>
            <a:r>
              <a:rPr lang="en-GB" sz="2200" dirty="0">
                <a:latin typeface="Arial" panose="020B0604020202020204" pitchFamily="34" charset="0"/>
                <a:cs typeface="Arial" panose="020B0604020202020204" pitchFamily="34" charset="0"/>
              </a:rPr>
              <a:t>1 x </a:t>
            </a:r>
            <a:r>
              <a:rPr lang="en-GB" sz="2200" dirty="0" err="1">
                <a:latin typeface="Arial" panose="020B0604020202020204" pitchFamily="34" charset="0"/>
                <a:cs typeface="Arial" panose="020B0604020202020204" pitchFamily="34" charset="0"/>
              </a:rPr>
              <a:t>Tiwtorial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Unigol</a:t>
            </a: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1 x </a:t>
            </a:r>
            <a:r>
              <a:rPr lang="en-GB" sz="2200" dirty="0" err="1">
                <a:latin typeface="Arial" panose="020B0604020202020204" pitchFamily="34" charset="0"/>
                <a:cs typeface="Arial" panose="020B0604020202020204" pitchFamily="34" charset="0"/>
              </a:rPr>
              <a:t>Tiwtorial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Grŵp</a:t>
            </a:r>
            <a:r>
              <a:rPr lang="en-GB" sz="2200"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4648200" y="1772816"/>
            <a:ext cx="4038600" cy="3384375"/>
          </a:xfrm>
        </p:spPr>
        <p:txBody>
          <a:bodyPr>
            <a:noAutofit/>
          </a:bodyPr>
          <a:lstStyle/>
          <a:p>
            <a:r>
              <a:rPr lang="en-GB" sz="2400" dirty="0">
                <a:latin typeface="Arial" panose="020B0604020202020204" pitchFamily="34" charset="0"/>
                <a:cs typeface="Arial" panose="020B0604020202020204" pitchFamily="34" charset="0"/>
              </a:rPr>
              <a:t>Additional 10% for the group</a:t>
            </a:r>
          </a:p>
          <a:p>
            <a:r>
              <a:rPr lang="en-GB" sz="2400" dirty="0">
                <a:latin typeface="Arial" panose="020B0604020202020204" pitchFamily="34" charset="0"/>
                <a:cs typeface="Arial" panose="020B0604020202020204" pitchFamily="34" charset="0"/>
              </a:rPr>
              <a:t>Tutorials during </a:t>
            </a:r>
            <a:r>
              <a:rPr lang="en-GB" sz="2400" dirty="0" err="1">
                <a:latin typeface="Arial" panose="020B0604020202020204" pitchFamily="34" charset="0"/>
                <a:cs typeface="Arial" panose="020B0604020202020204" pitchFamily="34" charset="0"/>
              </a:rPr>
              <a:t>Wk</a:t>
            </a:r>
            <a:r>
              <a:rPr lang="en-GB" sz="2400" dirty="0">
                <a:latin typeface="Arial" panose="020B0604020202020204" pitchFamily="34" charset="0"/>
                <a:cs typeface="Arial" panose="020B0604020202020204" pitchFamily="34" charset="0"/>
              </a:rPr>
              <a:t> 4</a:t>
            </a:r>
          </a:p>
          <a:p>
            <a:r>
              <a:rPr lang="en-GB" sz="2400" dirty="0">
                <a:latin typeface="Arial" panose="020B0604020202020204" pitchFamily="34" charset="0"/>
                <a:cs typeface="Arial" panose="020B0604020202020204" pitchFamily="34" charset="0"/>
              </a:rPr>
              <a:t>1 x Individual Tutorial</a:t>
            </a:r>
          </a:p>
          <a:p>
            <a:r>
              <a:rPr lang="en-GB" sz="2400" dirty="0">
                <a:latin typeface="Arial" panose="020B0604020202020204" pitchFamily="34" charset="0"/>
                <a:cs typeface="Arial" panose="020B0604020202020204" pitchFamily="34" charset="0"/>
              </a:rPr>
              <a:t>1 x Group Tutorial </a:t>
            </a:r>
          </a:p>
        </p:txBody>
      </p:sp>
    </p:spTree>
    <p:extLst>
      <p:ext uri="{BB962C8B-B14F-4D97-AF65-F5344CB8AC3E}">
        <p14:creationId xmlns:p14="http://schemas.microsoft.com/office/powerpoint/2010/main" val="38952341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29D2D-CE81-4F92-9DCB-FE05B5C52DE6}"/>
              </a:ext>
            </a:extLst>
          </p:cNvPr>
          <p:cNvSpPr>
            <a:spLocks noGrp="1"/>
          </p:cNvSpPr>
          <p:nvPr>
            <p:ph type="title"/>
          </p:nvPr>
        </p:nvSpPr>
        <p:spPr>
          <a:xfrm>
            <a:off x="628650" y="365127"/>
            <a:ext cx="7886700" cy="396873"/>
          </a:xfrm>
        </p:spPr>
        <p:txBody>
          <a:bodyPr>
            <a:normAutofit fontScale="90000"/>
          </a:bodyPr>
          <a:lstStyle/>
          <a:p>
            <a:r>
              <a:rPr lang="en-GB" b="1" dirty="0" err="1">
                <a:latin typeface="Arial" panose="020B0604020202020204" pitchFamily="34" charset="0"/>
                <a:cs typeface="Arial" panose="020B0604020202020204" pitchFamily="34" charset="0"/>
              </a:rPr>
              <a:t>Heriau</a:t>
            </a:r>
            <a:r>
              <a:rPr lang="en-GB" b="1" dirty="0">
                <a:latin typeface="Arial" panose="020B0604020202020204" pitchFamily="34" charset="0"/>
                <a:cs typeface="Arial" panose="020B0604020202020204" pitchFamily="34" charset="0"/>
              </a:rPr>
              <a:t> - Challenges</a:t>
            </a:r>
          </a:p>
        </p:txBody>
      </p:sp>
      <p:sp>
        <p:nvSpPr>
          <p:cNvPr id="3" name="Content Placeholder 2">
            <a:extLst>
              <a:ext uri="{FF2B5EF4-FFF2-40B4-BE49-F238E27FC236}">
                <a16:creationId xmlns:a16="http://schemas.microsoft.com/office/drawing/2014/main" id="{D9CF4C7A-3E78-4D78-BDF5-343D983B4663}"/>
              </a:ext>
            </a:extLst>
          </p:cNvPr>
          <p:cNvSpPr>
            <a:spLocks noGrp="1"/>
          </p:cNvSpPr>
          <p:nvPr>
            <p:ph sz="half" idx="1"/>
          </p:nvPr>
        </p:nvSpPr>
        <p:spPr>
          <a:xfrm>
            <a:off x="628650" y="914400"/>
            <a:ext cx="3886200" cy="5262563"/>
          </a:xfrm>
        </p:spPr>
        <p:txBody>
          <a:bodyPr>
            <a:noAutofit/>
          </a:bodyPr>
          <a:lstStyle/>
          <a:p>
            <a:r>
              <a:rPr lang="cy-GB" sz="1900" dirty="0">
                <a:latin typeface="Arial" panose="020B0604020202020204" pitchFamily="34" charset="0"/>
                <a:cs typeface="Arial" panose="020B0604020202020204" pitchFamily="34" charset="0"/>
              </a:rPr>
              <a:t>Os yw’n debygol eich bod yn ceisio am Dyddiad Cyflwyno Gwahanol neu am Amgylchiadau Esgusodol, efallai </a:t>
            </a:r>
            <a:r>
              <a:rPr lang="cy-GB" sz="1900" b="1" dirty="0">
                <a:latin typeface="Arial" panose="020B0604020202020204" pitchFamily="34" charset="0"/>
                <a:cs typeface="Arial" panose="020B0604020202020204" pitchFamily="34" charset="0"/>
              </a:rPr>
              <a:t>na fydd </a:t>
            </a:r>
            <a:r>
              <a:rPr lang="cy-GB" sz="1900" dirty="0">
                <a:latin typeface="Arial" panose="020B0604020202020204" pitchFamily="34" charset="0"/>
                <a:cs typeface="Arial" panose="020B0604020202020204" pitchFamily="34" charset="0"/>
              </a:rPr>
              <a:t>hi’n bosib i chi gymryd rhan yn y gwaith grŵp yma.</a:t>
            </a:r>
          </a:p>
          <a:p>
            <a:r>
              <a:rPr lang="cy-GB" sz="1900" dirty="0">
                <a:latin typeface="Arial" panose="020B0604020202020204" pitchFamily="34" charset="0"/>
                <a:cs typeface="Arial" panose="020B0604020202020204" pitchFamily="34" charset="0"/>
              </a:rPr>
              <a:t>Os mai dyma yw’r achos, bydd angen i chi hysbysu eich darlithydd </a:t>
            </a:r>
            <a:r>
              <a:rPr lang="cy-GB" sz="1900" b="1" dirty="0">
                <a:latin typeface="Arial" panose="020B0604020202020204" pitchFamily="34" charset="0"/>
                <a:cs typeface="Arial" panose="020B0604020202020204" pitchFamily="34" charset="0"/>
              </a:rPr>
              <a:t>yn syth </a:t>
            </a:r>
            <a:r>
              <a:rPr lang="cy-GB" sz="1900" dirty="0">
                <a:latin typeface="Arial" panose="020B0604020202020204" pitchFamily="34" charset="0"/>
                <a:cs typeface="Arial" panose="020B0604020202020204" pitchFamily="34" charset="0"/>
              </a:rPr>
              <a:t>yn dilyn Darlith 1 fel bod trefniadau asesu gwahanol yn gallu cael ei baratoi ar eich cyfer.</a:t>
            </a:r>
          </a:p>
          <a:p>
            <a:r>
              <a:rPr lang="cy-GB" sz="1900" dirty="0">
                <a:latin typeface="Arial" panose="020B0604020202020204" pitchFamily="34" charset="0"/>
                <a:cs typeface="Arial" panose="020B0604020202020204" pitchFamily="34" charset="0"/>
              </a:rPr>
              <a:t>Dyma fyddai’r </a:t>
            </a:r>
            <a:r>
              <a:rPr lang="cy-GB" sz="1900" b="1" dirty="0">
                <a:latin typeface="Arial" panose="020B0604020202020204" pitchFamily="34" charset="0"/>
                <a:cs typeface="Arial" panose="020B0604020202020204" pitchFamily="34" charset="0"/>
              </a:rPr>
              <a:t>UNIG</a:t>
            </a:r>
            <a:r>
              <a:rPr lang="cy-GB" sz="1900" dirty="0">
                <a:latin typeface="Arial" panose="020B0604020202020204" pitchFamily="34" charset="0"/>
                <a:cs typeface="Arial" panose="020B0604020202020204" pitchFamily="34" charset="0"/>
              </a:rPr>
              <a:t> amgylchiadau ble byddai asesiadau unigol yn cael eu caniatáu. </a:t>
            </a:r>
          </a:p>
        </p:txBody>
      </p:sp>
      <p:sp>
        <p:nvSpPr>
          <p:cNvPr id="4" name="Content Placeholder 3">
            <a:extLst>
              <a:ext uri="{FF2B5EF4-FFF2-40B4-BE49-F238E27FC236}">
                <a16:creationId xmlns:a16="http://schemas.microsoft.com/office/drawing/2014/main" id="{B00237EA-F4DF-438B-98BD-F78375EA4F36}"/>
              </a:ext>
            </a:extLst>
          </p:cNvPr>
          <p:cNvSpPr>
            <a:spLocks noGrp="1"/>
          </p:cNvSpPr>
          <p:nvPr>
            <p:ph sz="half" idx="2"/>
          </p:nvPr>
        </p:nvSpPr>
        <p:spPr>
          <a:xfrm>
            <a:off x="4629150" y="1143001"/>
            <a:ext cx="4210050" cy="5033962"/>
          </a:xfrm>
        </p:spPr>
        <p:txBody>
          <a:bodyPr>
            <a:noAutofit/>
          </a:bodyPr>
          <a:lstStyle/>
          <a:p>
            <a:r>
              <a:rPr lang="en-GB" sz="1900" dirty="0">
                <a:latin typeface="Arial" panose="020B0604020202020204" pitchFamily="34" charset="0"/>
                <a:cs typeface="Arial" panose="020B0604020202020204" pitchFamily="34" charset="0"/>
              </a:rPr>
              <a:t>If it is likely that you will be applying for either a Differentiated Deadline or for Extenuating Circumstances, it may </a:t>
            </a:r>
            <a:r>
              <a:rPr lang="en-GB" sz="1900" b="1" dirty="0">
                <a:latin typeface="Arial" panose="020B0604020202020204" pitchFamily="34" charset="0"/>
                <a:cs typeface="Arial" panose="020B0604020202020204" pitchFamily="34" charset="0"/>
              </a:rPr>
              <a:t>NOT</a:t>
            </a:r>
            <a:r>
              <a:rPr lang="en-GB" sz="1900" dirty="0">
                <a:latin typeface="Arial" panose="020B0604020202020204" pitchFamily="34" charset="0"/>
                <a:cs typeface="Arial" panose="020B0604020202020204" pitchFamily="34" charset="0"/>
              </a:rPr>
              <a:t> be possible for you to participate in this group work.</a:t>
            </a:r>
          </a:p>
          <a:p>
            <a:r>
              <a:rPr lang="en-GB" sz="1900" dirty="0">
                <a:latin typeface="Arial" panose="020B0604020202020204" pitchFamily="34" charset="0"/>
                <a:cs typeface="Arial" panose="020B0604020202020204" pitchFamily="34" charset="0"/>
              </a:rPr>
              <a:t>If this is the case – you need to notify your lecturer </a:t>
            </a:r>
            <a:r>
              <a:rPr lang="en-GB" sz="1900" b="1" dirty="0">
                <a:latin typeface="Arial" panose="020B0604020202020204" pitchFamily="34" charset="0"/>
                <a:cs typeface="Arial" panose="020B0604020202020204" pitchFamily="34" charset="0"/>
              </a:rPr>
              <a:t>immediately</a:t>
            </a:r>
            <a:r>
              <a:rPr lang="en-GB" sz="1900" dirty="0">
                <a:latin typeface="Arial" panose="020B0604020202020204" pitchFamily="34" charset="0"/>
                <a:cs typeface="Arial" panose="020B0604020202020204" pitchFamily="34" charset="0"/>
              </a:rPr>
              <a:t> following Lecture 1 so that alternative assessment arrangements can be made for you. </a:t>
            </a:r>
          </a:p>
          <a:p>
            <a:r>
              <a:rPr lang="en-GB" sz="1900" dirty="0">
                <a:latin typeface="Arial" panose="020B0604020202020204" pitchFamily="34" charset="0"/>
                <a:cs typeface="Arial" panose="020B0604020202020204" pitchFamily="34" charset="0"/>
              </a:rPr>
              <a:t>These would be the </a:t>
            </a:r>
            <a:r>
              <a:rPr lang="en-GB" sz="1900" b="1" dirty="0">
                <a:latin typeface="Arial" panose="020B0604020202020204" pitchFamily="34" charset="0"/>
                <a:cs typeface="Arial" panose="020B0604020202020204" pitchFamily="34" charset="0"/>
              </a:rPr>
              <a:t>ONLY </a:t>
            </a:r>
            <a:r>
              <a:rPr lang="en-GB" sz="1900" dirty="0">
                <a:latin typeface="Arial" panose="020B0604020202020204" pitchFamily="34" charset="0"/>
                <a:cs typeface="Arial" panose="020B0604020202020204" pitchFamily="34" charset="0"/>
              </a:rPr>
              <a:t>circumstances where individual assessments would be permitted.  </a:t>
            </a:r>
          </a:p>
        </p:txBody>
      </p:sp>
    </p:spTree>
    <p:extLst>
      <p:ext uri="{BB962C8B-B14F-4D97-AF65-F5344CB8AC3E}">
        <p14:creationId xmlns:p14="http://schemas.microsoft.com/office/powerpoint/2010/main" val="3338573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4800" y="331997"/>
            <a:ext cx="8210550" cy="831626"/>
          </a:xfrm>
        </p:spPr>
        <p:txBody>
          <a:bodyPr>
            <a:normAutofit fontScale="90000"/>
          </a:bodyPr>
          <a:lstStyle/>
          <a:p>
            <a:r>
              <a:rPr lang="cy-GB" altLang="cy-GB" sz="3600" b="1" kern="0" dirty="0">
                <a:solidFill>
                  <a:srgbClr val="000000"/>
                </a:solidFill>
                <a:latin typeface="Arial" panose="020B0604020202020204" pitchFamily="34" charset="0"/>
                <a:ea typeface="ＭＳ Ｐゴシック" charset="-128"/>
                <a:cs typeface="Arial" panose="020B0604020202020204" pitchFamily="34" charset="0"/>
              </a:rPr>
              <a:t>Amgylchiadau Esgusodol (EC)</a:t>
            </a:r>
            <a:br>
              <a:rPr lang="en-GB" altLang="cy-GB" sz="3600" b="1" kern="0" dirty="0">
                <a:solidFill>
                  <a:srgbClr val="000000"/>
                </a:solidFill>
                <a:latin typeface="Arial" panose="020B0604020202020204" pitchFamily="34" charset="0"/>
                <a:ea typeface="ＭＳ Ｐゴシック" charset="-128"/>
                <a:cs typeface="Arial" panose="020B0604020202020204" pitchFamily="34" charset="0"/>
              </a:rPr>
            </a:br>
            <a:r>
              <a:rPr lang="en-GB" altLang="cy-GB" sz="3600" b="1" kern="0" dirty="0">
                <a:latin typeface="Arial" panose="020B0604020202020204" pitchFamily="34" charset="0"/>
                <a:ea typeface="ＭＳ Ｐゴシック" charset="-128"/>
                <a:cs typeface="Arial" panose="020B0604020202020204" pitchFamily="34" charset="0"/>
              </a:rPr>
              <a:t>Extenuating Circumstances (EC)</a:t>
            </a:r>
            <a:endParaRPr lang="en-GB" sz="3600"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a:xfrm>
            <a:off x="179512" y="1484784"/>
            <a:ext cx="4536504" cy="4692180"/>
          </a:xfrm>
        </p:spPr>
        <p:txBody>
          <a:bodyPr>
            <a:normAutofit/>
          </a:bodyPr>
          <a:lstStyle/>
          <a:p>
            <a:r>
              <a:rPr lang="en-US" dirty="0">
                <a:latin typeface="Arial" panose="020B0604020202020204" pitchFamily="34" charset="0"/>
                <a:cs typeface="Arial" panose="020B0604020202020204" pitchFamily="34" charset="0"/>
              </a:rPr>
              <a:t>Dimond </a:t>
            </a:r>
            <a:r>
              <a:rPr lang="en-US" dirty="0" err="1">
                <a:latin typeface="Arial" panose="020B0604020202020204" pitchFamily="34" charset="0"/>
                <a:cs typeface="Arial" panose="020B0604020202020204" pitchFamily="34" charset="0"/>
              </a:rPr>
              <a:t>digwyddiadau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allan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o’ch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rheolaeth</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Proses </a:t>
            </a:r>
            <a:r>
              <a:rPr lang="en-US" dirty="0" err="1">
                <a:latin typeface="Arial" panose="020B0604020202020204" pitchFamily="34" charset="0"/>
                <a:cs typeface="Arial" panose="020B0604020202020204" pitchFamily="34" charset="0"/>
              </a:rPr>
              <a:t>swyddogol</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Tystiolaeth</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Cwblhau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ffurflen</a:t>
            </a:r>
            <a:r>
              <a:rPr lang="en-US" dirty="0">
                <a:latin typeface="Arial" panose="020B0604020202020204" pitchFamily="34" charset="0"/>
                <a:cs typeface="Arial" panose="020B0604020202020204" pitchFamily="34" charset="0"/>
              </a:rPr>
              <a:t> SC01</a:t>
            </a:r>
          </a:p>
          <a:p>
            <a:r>
              <a:rPr lang="en-US" dirty="0" err="1">
                <a:latin typeface="Arial" panose="020B0604020202020204" pitchFamily="34" charset="0"/>
                <a:cs typeface="Arial" panose="020B0604020202020204" pitchFamily="34" charset="0"/>
              </a:rPr>
              <a:t>Cysylltu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gyda’r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Swyddfa</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Academaidd</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Hwb</a:t>
            </a:r>
            <a:r>
              <a:rPr lang="en-US" dirty="0">
                <a:latin typeface="Arial" panose="020B0604020202020204" pitchFamily="34" charset="0"/>
                <a:cs typeface="Arial" panose="020B0604020202020204" pitchFamily="34" charset="0"/>
              </a:rPr>
              <a:t>)</a:t>
            </a:r>
          </a:p>
        </p:txBody>
      </p:sp>
      <p:sp>
        <p:nvSpPr>
          <p:cNvPr id="5" name="Content Placeholder 4"/>
          <p:cNvSpPr>
            <a:spLocks noGrp="1"/>
          </p:cNvSpPr>
          <p:nvPr>
            <p:ph sz="half" idx="2"/>
          </p:nvPr>
        </p:nvSpPr>
        <p:spPr>
          <a:xfrm>
            <a:off x="4629150" y="1484784"/>
            <a:ext cx="4407346" cy="4692179"/>
          </a:xfrm>
        </p:spPr>
        <p:txBody>
          <a:bodyPr>
            <a:normAutofit/>
          </a:bodyPr>
          <a:lstStyle/>
          <a:p>
            <a:r>
              <a:rPr lang="en-GB" dirty="0">
                <a:latin typeface="Arial" panose="020B0604020202020204" pitchFamily="34" charset="0"/>
                <a:cs typeface="Arial" panose="020B0604020202020204" pitchFamily="34" charset="0"/>
              </a:rPr>
              <a:t>Only events beyond your control</a:t>
            </a:r>
          </a:p>
          <a:p>
            <a:r>
              <a:rPr lang="en-GB" dirty="0">
                <a:latin typeface="Arial" panose="020B0604020202020204" pitchFamily="34" charset="0"/>
                <a:cs typeface="Arial" panose="020B0604020202020204" pitchFamily="34" charset="0"/>
              </a:rPr>
              <a:t>Official process</a:t>
            </a:r>
          </a:p>
          <a:p>
            <a:r>
              <a:rPr lang="en-GB" dirty="0">
                <a:latin typeface="Arial" panose="020B0604020202020204" pitchFamily="34" charset="0"/>
                <a:cs typeface="Arial" panose="020B0604020202020204" pitchFamily="34" charset="0"/>
              </a:rPr>
              <a:t>Evidence</a:t>
            </a:r>
          </a:p>
          <a:p>
            <a:r>
              <a:rPr lang="en-GB" dirty="0">
                <a:latin typeface="Arial" panose="020B0604020202020204" pitchFamily="34" charset="0"/>
                <a:cs typeface="Arial" panose="020B0604020202020204" pitchFamily="34" charset="0"/>
              </a:rPr>
              <a:t>Complete form SC01</a:t>
            </a:r>
          </a:p>
          <a:p>
            <a:r>
              <a:rPr lang="en-GB" dirty="0">
                <a:latin typeface="Arial" panose="020B0604020202020204" pitchFamily="34" charset="0"/>
                <a:cs typeface="Arial" panose="020B0604020202020204" pitchFamily="34" charset="0"/>
              </a:rPr>
              <a:t>Liaise with Academic Office</a:t>
            </a:r>
          </a:p>
          <a:p>
            <a:pPr marL="0" indent="0">
              <a:buNone/>
            </a:pPr>
            <a:r>
              <a:rPr lang="en-GB" dirty="0">
                <a:latin typeface="Arial" panose="020B0604020202020204" pitchFamily="34" charset="0"/>
                <a:cs typeface="Arial" panose="020B0604020202020204" pitchFamily="34" charset="0"/>
              </a:rPr>
              <a:t>(Hwb)</a:t>
            </a:r>
          </a:p>
        </p:txBody>
      </p:sp>
    </p:spTree>
    <p:extLst>
      <p:ext uri="{BB962C8B-B14F-4D97-AF65-F5344CB8AC3E}">
        <p14:creationId xmlns:p14="http://schemas.microsoft.com/office/powerpoint/2010/main" val="2171936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5914-E0FE-425E-9803-5F25C61CA182}"/>
              </a:ext>
            </a:extLst>
          </p:cNvPr>
          <p:cNvSpPr>
            <a:spLocks noGrp="1"/>
          </p:cNvSpPr>
          <p:nvPr>
            <p:ph type="title"/>
          </p:nvPr>
        </p:nvSpPr>
        <p:spPr>
          <a:xfrm>
            <a:off x="628650" y="1447800"/>
            <a:ext cx="7886700" cy="2895600"/>
          </a:xfrm>
        </p:spPr>
        <p:txBody>
          <a:bodyPr/>
          <a:lstStyle/>
          <a:p>
            <a:r>
              <a:rPr lang="en-GB" b="1" dirty="0" err="1">
                <a:latin typeface="Arial" panose="020B0604020202020204" pitchFamily="34" charset="0"/>
                <a:cs typeface="Arial" panose="020B0604020202020204" pitchFamily="34" charset="0"/>
              </a:rPr>
              <a:t>Cyfle</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ofyn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cwestiynau</a:t>
            </a:r>
            <a:r>
              <a:rPr lang="en-GB" b="1" dirty="0">
                <a:latin typeface="Arial" panose="020B0604020202020204" pitchFamily="34" charset="0"/>
                <a:cs typeface="Arial" panose="020B0604020202020204" pitchFamily="34" charset="0"/>
              </a:rPr>
              <a:t>?</a:t>
            </a:r>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An opportunity to ask questions?</a:t>
            </a:r>
          </a:p>
        </p:txBody>
      </p:sp>
      <p:sp>
        <p:nvSpPr>
          <p:cNvPr id="3" name="Content Placeholder 2">
            <a:extLst>
              <a:ext uri="{FF2B5EF4-FFF2-40B4-BE49-F238E27FC236}">
                <a16:creationId xmlns:a16="http://schemas.microsoft.com/office/drawing/2014/main" id="{91AD75A1-3705-497D-A1D9-7C3C12B2DD67}"/>
              </a:ext>
            </a:extLst>
          </p:cNvPr>
          <p:cNvSpPr>
            <a:spLocks noGrp="1"/>
          </p:cNvSpPr>
          <p:nvPr>
            <p:ph sz="half" idx="1"/>
          </p:nvPr>
        </p:nvSpPr>
        <p:spPr>
          <a:xfrm>
            <a:off x="628650" y="4419599"/>
            <a:ext cx="3886200" cy="1757363"/>
          </a:xfrm>
        </p:spPr>
        <p:txBody>
          <a:bodyPr/>
          <a:lstStyle/>
          <a:p>
            <a:pPr lvl="8"/>
            <a:endParaRPr lang="en-GB" dirty="0"/>
          </a:p>
        </p:txBody>
      </p:sp>
      <p:sp>
        <p:nvSpPr>
          <p:cNvPr id="4" name="Content Placeholder 3">
            <a:extLst>
              <a:ext uri="{FF2B5EF4-FFF2-40B4-BE49-F238E27FC236}">
                <a16:creationId xmlns:a16="http://schemas.microsoft.com/office/drawing/2014/main" id="{FDE626F4-4E77-47AC-9981-4AA93A680218}"/>
              </a:ext>
            </a:extLst>
          </p:cNvPr>
          <p:cNvSpPr>
            <a:spLocks noGrp="1"/>
          </p:cNvSpPr>
          <p:nvPr>
            <p:ph sz="half" idx="2"/>
          </p:nvPr>
        </p:nvSpPr>
        <p:spPr>
          <a:xfrm>
            <a:off x="4629150" y="3886199"/>
            <a:ext cx="3886200" cy="2290763"/>
          </a:xfrm>
        </p:spPr>
        <p:txBody>
          <a:bodyPr/>
          <a:lstStyle/>
          <a:p>
            <a:endParaRPr lang="en-GB" dirty="0"/>
          </a:p>
        </p:txBody>
      </p:sp>
    </p:spTree>
    <p:extLst>
      <p:ext uri="{BB962C8B-B14F-4D97-AF65-F5344CB8AC3E}">
        <p14:creationId xmlns:p14="http://schemas.microsoft.com/office/powerpoint/2010/main" val="3702970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discuss…</a:t>
            </a:r>
          </a:p>
        </p:txBody>
      </p:sp>
      <p:sp>
        <p:nvSpPr>
          <p:cNvPr id="3" name="Content Placeholder 2"/>
          <p:cNvSpPr>
            <a:spLocks noGrp="1"/>
          </p:cNvSpPr>
          <p:nvPr>
            <p:ph sz="half" idx="1"/>
          </p:nvPr>
        </p:nvSpPr>
        <p:spPr/>
        <p:txBody>
          <a:bodyPr/>
          <a:lstStyle/>
          <a:p>
            <a:endParaRPr lang="en-GB" dirty="0"/>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endParaRPr lang="en-GB" dirty="0"/>
          </a:p>
          <a:p>
            <a:r>
              <a:rPr lang="en-GB" dirty="0">
                <a:latin typeface="Arial" panose="020B0604020202020204" pitchFamily="34" charset="0"/>
                <a:cs typeface="Arial" panose="020B0604020202020204" pitchFamily="34" charset="0"/>
              </a:rPr>
              <a:t>What is a leader?</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Who is a leader?</a:t>
            </a:r>
          </a:p>
        </p:txBody>
      </p:sp>
    </p:spTree>
    <p:extLst>
      <p:ext uri="{BB962C8B-B14F-4D97-AF65-F5344CB8AC3E}">
        <p14:creationId xmlns:p14="http://schemas.microsoft.com/office/powerpoint/2010/main" val="26880454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Image result for martin luther ki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120875"/>
            <a:ext cx="4041775" cy="275654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jfk">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92080" y="188640"/>
            <a:ext cx="3696345" cy="367665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famous world leaders">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68143" y="3120875"/>
            <a:ext cx="3120281" cy="3487617"/>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14" descr="Image result for rosa parks">
            <a:hlinkClick r:id="rId9"/>
          </p:cNvPr>
          <p:cNvSpPr>
            <a:spLocks noChangeAspect="1" noChangeArrowheads="1"/>
          </p:cNvSpPr>
          <p:nvPr/>
        </p:nvSpPr>
        <p:spPr bwMode="auto">
          <a:xfrm>
            <a:off x="155575" y="-1371600"/>
            <a:ext cx="2857500"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6" descr="Image result for rosa parks">
            <a:hlinkClick r:id="rId9"/>
          </p:cNvPr>
          <p:cNvSpPr>
            <a:spLocks noChangeAspect="1" noChangeArrowheads="1"/>
          </p:cNvSpPr>
          <p:nvPr/>
        </p:nvSpPr>
        <p:spPr bwMode="auto">
          <a:xfrm>
            <a:off x="307975" y="-1219200"/>
            <a:ext cx="2857500"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2" descr="Image result for famous world leaders">
            <a:hlinkClick r:id="rId10"/>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339752" y="188640"/>
            <a:ext cx="3581400" cy="315029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mother teresa">
            <a:hlinkClick r:id="rId12"/>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563888" y="3338935"/>
            <a:ext cx="2410754" cy="3256197"/>
          </a:xfrm>
          <a:prstGeom prst="rect">
            <a:avLst/>
          </a:prstGeom>
          <a:noFill/>
          <a:extLst>
            <a:ext uri="{909E8E84-426E-40DD-AFC4-6F175D3DCCD1}">
              <a14:hiddenFill xmlns:a14="http://schemas.microsoft.com/office/drawing/2010/main">
                <a:solidFill>
                  <a:srgbClr val="FFFFFF"/>
                </a:solidFill>
              </a14:hiddenFill>
            </a:ext>
          </a:extLst>
        </p:spPr>
      </p:pic>
      <p:pic>
        <p:nvPicPr>
          <p:cNvPr id="1049" name="Picture 25" descr="G:\EAEC6009C the new Leadership\New for 2017\220px-Rosaparks.jpg"/>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02207" y="158936"/>
            <a:ext cx="2237545" cy="2961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81858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 y="-76200"/>
            <a:ext cx="5652120" cy="508181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79504" y="2556520"/>
            <a:ext cx="4388296" cy="4225279"/>
          </a:xfrm>
          <a:prstGeom prst="rect">
            <a:avLst/>
          </a:prstGeom>
        </p:spPr>
      </p:pic>
      <p:sp>
        <p:nvSpPr>
          <p:cNvPr id="4" name="Title 3"/>
          <p:cNvSpPr>
            <a:spLocks noGrp="1"/>
          </p:cNvSpPr>
          <p:nvPr>
            <p:ph type="title"/>
          </p:nvPr>
        </p:nvSpPr>
        <p:spPr/>
        <p:txBody>
          <a:bodyPr/>
          <a:lstStyle/>
          <a:p>
            <a:r>
              <a:rPr lang="en-GB" dirty="0"/>
              <a:t>          </a:t>
            </a:r>
          </a:p>
        </p:txBody>
      </p:sp>
      <p:sp>
        <p:nvSpPr>
          <p:cNvPr id="5" name="Content Placeholder 4"/>
          <p:cNvSpPr>
            <a:spLocks noGrp="1"/>
          </p:cNvSpPr>
          <p:nvPr>
            <p:ph sz="half" idx="1"/>
          </p:nvPr>
        </p:nvSpPr>
        <p:spPr>
          <a:xfrm>
            <a:off x="107504" y="1600201"/>
            <a:ext cx="2808312" cy="3989040"/>
          </a:xfrm>
        </p:spPr>
        <p:txBody>
          <a:bodyPr>
            <a:normAutofit/>
          </a:bodyPr>
          <a:lstStyle/>
          <a:p>
            <a:endParaRPr lang="en-GB" dirty="0"/>
          </a:p>
          <a:p>
            <a:endParaRPr lang="en-GB" dirty="0"/>
          </a:p>
          <a:p>
            <a:endParaRPr lang="en-GB" dirty="0"/>
          </a:p>
          <a:p>
            <a:endParaRPr lang="en-GB" dirty="0"/>
          </a:p>
          <a:p>
            <a:pPr marL="0" indent="0">
              <a:buNone/>
            </a:pPr>
            <a:endParaRPr lang="en-GB" dirty="0"/>
          </a:p>
          <a:p>
            <a:pPr marL="0" indent="0">
              <a:buNone/>
            </a:pPr>
            <a:endParaRPr lang="en-GB" dirty="0"/>
          </a:p>
        </p:txBody>
      </p:sp>
      <p:sp>
        <p:nvSpPr>
          <p:cNvPr id="6" name="Content Placeholder 5"/>
          <p:cNvSpPr>
            <a:spLocks noGrp="1"/>
          </p:cNvSpPr>
          <p:nvPr>
            <p:ph sz="half" idx="2"/>
          </p:nvPr>
        </p:nvSpPr>
        <p:spPr>
          <a:xfrm>
            <a:off x="5868144" y="188640"/>
            <a:ext cx="3123456" cy="5314603"/>
          </a:xfrm>
        </p:spPr>
        <p:txBody>
          <a:bodyPr>
            <a:normAutofit/>
          </a:bodyPr>
          <a:lstStyle/>
          <a:p>
            <a:pPr marL="0" indent="0">
              <a:buNone/>
            </a:pPr>
            <a:endParaRPr lang="en-GB" dirty="0"/>
          </a:p>
          <a:p>
            <a:pPr marL="0" indent="0">
              <a:buNone/>
            </a:pPr>
            <a:endParaRPr lang="en-GB" dirty="0"/>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60232" y="152400"/>
            <a:ext cx="2331368" cy="2895599"/>
          </a:xfrm>
          <a:prstGeom prst="rect">
            <a:avLst/>
          </a:prstGeom>
        </p:spPr>
      </p:pic>
    </p:spTree>
    <p:extLst>
      <p:ext uri="{BB962C8B-B14F-4D97-AF65-F5344CB8AC3E}">
        <p14:creationId xmlns:p14="http://schemas.microsoft.com/office/powerpoint/2010/main" val="23015358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a:xfrm>
            <a:off x="457200" y="692696"/>
            <a:ext cx="4038600" cy="4896545"/>
          </a:xfrm>
        </p:spPr>
        <p:txBody>
          <a:bodyPr>
            <a:normAutofit fontScale="92500" lnSpcReduction="10000"/>
          </a:bodyPr>
          <a:lstStyle/>
          <a:p>
            <a:pPr marL="0" indent="0">
              <a:buNone/>
            </a:pPr>
            <a:r>
              <a:rPr lang="en-GB" sz="5400" dirty="0">
                <a:latin typeface="Arial" panose="020B0604020202020204" pitchFamily="34" charset="0"/>
                <a:cs typeface="Arial" panose="020B0604020202020204" pitchFamily="34" charset="0"/>
              </a:rPr>
              <a:t>Felly, </a:t>
            </a:r>
            <a:r>
              <a:rPr lang="en-GB" sz="5400" dirty="0" err="1">
                <a:latin typeface="Arial" panose="020B0604020202020204" pitchFamily="34" charset="0"/>
                <a:cs typeface="Arial" panose="020B0604020202020204" pitchFamily="34" charset="0"/>
              </a:rPr>
              <a:t>beth</a:t>
            </a:r>
            <a:r>
              <a:rPr lang="en-GB" sz="5400" dirty="0">
                <a:latin typeface="Arial" panose="020B0604020202020204" pitchFamily="34" charset="0"/>
                <a:cs typeface="Arial" panose="020B0604020202020204" pitchFamily="34" charset="0"/>
              </a:rPr>
              <a:t> </a:t>
            </a:r>
          </a:p>
          <a:p>
            <a:pPr marL="0" indent="0">
              <a:buNone/>
            </a:pPr>
            <a:r>
              <a:rPr lang="en-GB" sz="5400" dirty="0">
                <a:latin typeface="Arial" panose="020B0604020202020204" pitchFamily="34" charset="0"/>
                <a:cs typeface="Arial" panose="020B0604020202020204" pitchFamily="34" charset="0"/>
              </a:rPr>
              <a:t>am y </a:t>
            </a:r>
            <a:r>
              <a:rPr lang="en-GB" sz="5400" dirty="0" err="1">
                <a:latin typeface="Arial" panose="020B0604020202020204" pitchFamily="34" charset="0"/>
                <a:cs typeface="Arial" panose="020B0604020202020204" pitchFamily="34" charset="0"/>
              </a:rPr>
              <a:t>blynyddoedd</a:t>
            </a:r>
            <a:r>
              <a:rPr lang="en-GB" sz="5400" dirty="0">
                <a:latin typeface="Arial" panose="020B0604020202020204" pitchFamily="34" charset="0"/>
                <a:cs typeface="Arial" panose="020B0604020202020204" pitchFamily="34" charset="0"/>
              </a:rPr>
              <a:t> </a:t>
            </a:r>
            <a:r>
              <a:rPr lang="en-GB" sz="5400" dirty="0" err="1">
                <a:latin typeface="Arial" panose="020B0604020202020204" pitchFamily="34" charset="0"/>
                <a:cs typeface="Arial" panose="020B0604020202020204" pitchFamily="34" charset="0"/>
              </a:rPr>
              <a:t>cynnar</a:t>
            </a:r>
            <a:r>
              <a:rPr lang="en-GB" sz="5400" dirty="0">
                <a:latin typeface="Arial" panose="020B0604020202020204" pitchFamily="34" charset="0"/>
                <a:cs typeface="Arial" panose="020B0604020202020204" pitchFamily="34" charset="0"/>
              </a:rPr>
              <a:t>? </a:t>
            </a:r>
          </a:p>
          <a:p>
            <a:pPr marL="0" indent="0">
              <a:buNone/>
            </a:pPr>
            <a:r>
              <a:rPr lang="en-GB" sz="5400" dirty="0" err="1">
                <a:latin typeface="Arial" panose="020B0604020202020204" pitchFamily="34" charset="0"/>
                <a:cs typeface="Arial" panose="020B0604020202020204" pitchFamily="34" charset="0"/>
              </a:rPr>
              <a:t>Pwy</a:t>
            </a:r>
            <a:r>
              <a:rPr lang="en-GB" sz="5400" dirty="0">
                <a:latin typeface="Arial" panose="020B0604020202020204" pitchFamily="34" charset="0"/>
                <a:cs typeface="Arial" panose="020B0604020202020204" pitchFamily="34" charset="0"/>
              </a:rPr>
              <a:t> </a:t>
            </a:r>
            <a:r>
              <a:rPr lang="en-GB" sz="5400" dirty="0" err="1">
                <a:latin typeface="Arial" panose="020B0604020202020204" pitchFamily="34" charset="0"/>
                <a:cs typeface="Arial" panose="020B0604020202020204" pitchFamily="34" charset="0"/>
              </a:rPr>
              <a:t>sy’n</a:t>
            </a:r>
            <a:r>
              <a:rPr lang="en-GB" sz="5400" dirty="0">
                <a:latin typeface="Arial" panose="020B0604020202020204" pitchFamily="34" charset="0"/>
                <a:cs typeface="Arial" panose="020B0604020202020204" pitchFamily="34" charset="0"/>
              </a:rPr>
              <a:t> </a:t>
            </a:r>
            <a:r>
              <a:rPr lang="en-GB" sz="5400" dirty="0" err="1">
                <a:latin typeface="Arial" panose="020B0604020202020204" pitchFamily="34" charset="0"/>
                <a:cs typeface="Arial" panose="020B0604020202020204" pitchFamily="34" charset="0"/>
              </a:rPr>
              <a:t>sefyll</a:t>
            </a:r>
            <a:r>
              <a:rPr lang="en-GB" sz="5400" dirty="0">
                <a:latin typeface="Arial" panose="020B0604020202020204" pitchFamily="34" charset="0"/>
                <a:cs typeface="Arial" panose="020B0604020202020204" pitchFamily="34" charset="0"/>
              </a:rPr>
              <a:t> mas </a:t>
            </a:r>
            <a:r>
              <a:rPr lang="en-GB" sz="5400" dirty="0" err="1">
                <a:latin typeface="Arial" panose="020B0604020202020204" pitchFamily="34" charset="0"/>
                <a:cs typeface="Arial" panose="020B0604020202020204" pitchFamily="34" charset="0"/>
              </a:rPr>
              <a:t>i</a:t>
            </a:r>
            <a:r>
              <a:rPr lang="en-GB" sz="5400" dirty="0">
                <a:latin typeface="Arial" panose="020B0604020202020204" pitchFamily="34" charset="0"/>
                <a:cs typeface="Arial" panose="020B0604020202020204" pitchFamily="34" charset="0"/>
              </a:rPr>
              <a:t> chi?</a:t>
            </a:r>
          </a:p>
        </p:txBody>
      </p:sp>
      <p:sp>
        <p:nvSpPr>
          <p:cNvPr id="4" name="Content Placeholder 3"/>
          <p:cNvSpPr>
            <a:spLocks noGrp="1"/>
          </p:cNvSpPr>
          <p:nvPr>
            <p:ph sz="half" idx="2"/>
          </p:nvPr>
        </p:nvSpPr>
        <p:spPr>
          <a:xfrm>
            <a:off x="4788024" y="692696"/>
            <a:ext cx="3898776" cy="4896545"/>
          </a:xfrm>
        </p:spPr>
        <p:txBody>
          <a:bodyPr>
            <a:normAutofit fontScale="92500" lnSpcReduction="10000"/>
          </a:bodyPr>
          <a:lstStyle/>
          <a:p>
            <a:pPr marL="0" indent="0">
              <a:buNone/>
            </a:pPr>
            <a:r>
              <a:rPr lang="en-GB" sz="5400" dirty="0">
                <a:latin typeface="Arial" panose="020B0604020202020204" pitchFamily="34" charset="0"/>
                <a:cs typeface="Arial" panose="020B0604020202020204" pitchFamily="34" charset="0"/>
              </a:rPr>
              <a:t>So, what about the early years?</a:t>
            </a:r>
          </a:p>
          <a:p>
            <a:pPr marL="0" indent="0">
              <a:buNone/>
            </a:pPr>
            <a:endParaRPr lang="en-GB" sz="5400" dirty="0">
              <a:latin typeface="Arial" panose="020B0604020202020204" pitchFamily="34" charset="0"/>
              <a:cs typeface="Arial" panose="020B0604020202020204" pitchFamily="34" charset="0"/>
            </a:endParaRPr>
          </a:p>
          <a:p>
            <a:pPr marL="0" indent="0">
              <a:buNone/>
            </a:pPr>
            <a:r>
              <a:rPr lang="en-GB" sz="5400" dirty="0">
                <a:latin typeface="Arial" panose="020B0604020202020204" pitchFamily="34" charset="0"/>
                <a:cs typeface="Arial" panose="020B0604020202020204" pitchFamily="34" charset="0"/>
              </a:rPr>
              <a:t>Who stands out for you?</a:t>
            </a:r>
          </a:p>
        </p:txBody>
      </p:sp>
    </p:spTree>
    <p:extLst>
      <p:ext uri="{BB962C8B-B14F-4D97-AF65-F5344CB8AC3E}">
        <p14:creationId xmlns:p14="http://schemas.microsoft.com/office/powerpoint/2010/main" val="18307120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pioneers in early years"/>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Image result for pioneers in early years">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9236" y="97822"/>
            <a:ext cx="4381500" cy="2914650"/>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6" descr="Image result for pioneers in early years">
            <a:hlinkClick r:id="rId5"/>
          </p:cNvPr>
          <p:cNvSpPr>
            <a:spLocks noChangeAspect="1" noChangeArrowheads="1"/>
          </p:cNvSpPr>
          <p:nvPr/>
        </p:nvSpPr>
        <p:spPr bwMode="auto">
          <a:xfrm>
            <a:off x="392300" y="-963488"/>
            <a:ext cx="1885950" cy="28384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5" name="Picture 7" descr="G:\EAEC6009C the new Leadership\New for 2017\STEINER.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10273" y="2924944"/>
            <a:ext cx="2485150" cy="2984085"/>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G:\EAEC6009C the new Leadership\uRIE.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496" y="3460273"/>
            <a:ext cx="3411556" cy="2337260"/>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descr="G:\EAEC6009C the new Leadership\New for 2017\mONTESSORI.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13885" y="3012472"/>
            <a:ext cx="2818506" cy="3296155"/>
          </a:xfrm>
          <a:prstGeom prst="rect">
            <a:avLst/>
          </a:prstGeom>
          <a:noFill/>
          <a:extLst>
            <a:ext uri="{909E8E84-426E-40DD-AFC4-6F175D3DCCD1}">
              <a14:hiddenFill xmlns:a14="http://schemas.microsoft.com/office/drawing/2010/main">
                <a:solidFill>
                  <a:srgbClr val="FFFFFF"/>
                </a:solidFill>
              </a14:hiddenFill>
            </a:ext>
          </a:extLst>
        </p:spPr>
      </p:pic>
      <p:pic>
        <p:nvPicPr>
          <p:cNvPr id="2059" name="Picture 11" descr="G:\EAEC6009C the new Leadership\mASLOW.jp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400" y="160339"/>
            <a:ext cx="2475384" cy="3299934"/>
          </a:xfrm>
          <a:prstGeom prst="rect">
            <a:avLst/>
          </a:prstGeom>
          <a:noFill/>
          <a:extLst>
            <a:ext uri="{909E8E84-426E-40DD-AFC4-6F175D3DCCD1}">
              <a14:hiddenFill xmlns:a14="http://schemas.microsoft.com/office/drawing/2010/main">
                <a:solidFill>
                  <a:srgbClr val="FFFFFF"/>
                </a:solidFill>
              </a14:hiddenFill>
            </a:ext>
          </a:extLst>
        </p:spPr>
      </p:pic>
      <p:pic>
        <p:nvPicPr>
          <p:cNvPr id="2061" name="Picture 13" descr="G:\EAEC6009C the new Leadership\vYGOTSKY.jp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27784" y="97822"/>
            <a:ext cx="2088232" cy="2827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22346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4493"/>
          </a:xfrm>
        </p:spPr>
        <p:txBody>
          <a:bodyPr>
            <a:noAutofit/>
          </a:bodyPr>
          <a:lstStyle/>
          <a:p>
            <a:r>
              <a:rPr lang="en-GB" sz="3200" b="1" dirty="0" err="1">
                <a:latin typeface="Arial" panose="020B0604020202020204" pitchFamily="34" charset="0"/>
                <a:cs typeface="Arial" panose="020B0604020202020204" pitchFamily="34" charset="0"/>
              </a:rPr>
              <a:t>Arweinwyr</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Blynyddoedd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Cynnar</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heddiw</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Today’s leaders in Early Years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8206" y="1434033"/>
            <a:ext cx="2387569" cy="2371403"/>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512" y="4005065"/>
            <a:ext cx="3384376" cy="2650604"/>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02338" y="1268760"/>
            <a:ext cx="2677773" cy="2232248"/>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08983" y="4221088"/>
            <a:ext cx="2927513" cy="2520280"/>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24128" y="1196752"/>
            <a:ext cx="3240360" cy="2952328"/>
          </a:xfrm>
          <a:prstGeom prst="rect">
            <a:avLst/>
          </a:prstGeom>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655149" y="3789041"/>
            <a:ext cx="2362572" cy="2866628"/>
          </a:xfrm>
          <a:prstGeom prst="rect">
            <a:avLst/>
          </a:prstGeom>
        </p:spPr>
      </p:pic>
    </p:spTree>
    <p:extLst>
      <p:ext uri="{BB962C8B-B14F-4D97-AF65-F5344CB8AC3E}">
        <p14:creationId xmlns:p14="http://schemas.microsoft.com/office/powerpoint/2010/main" val="10713216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67700" cy="1325563"/>
          </a:xfrm>
        </p:spPr>
        <p:txBody>
          <a:bodyPr>
            <a:normAutofit/>
          </a:bodyPr>
          <a:lstStyle/>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Discuss ‘leadership’</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….o </a:t>
            </a:r>
            <a:r>
              <a:rPr lang="en-GB" dirty="0" err="1">
                <a:latin typeface="Arial" panose="020B0604020202020204" pitchFamily="34" charset="0"/>
                <a:cs typeface="Arial" panose="020B0604020202020204" pitchFamily="34" charset="0"/>
              </a:rPr>
              <a:t>bwy</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Ble</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Pam?</a:t>
            </a:r>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Leadership of what?</a:t>
            </a:r>
          </a:p>
          <a:p>
            <a:r>
              <a:rPr lang="en-GB" dirty="0">
                <a:latin typeface="Arial" panose="020B0604020202020204" pitchFamily="34" charset="0"/>
                <a:cs typeface="Arial" panose="020B0604020202020204" pitchFamily="34" charset="0"/>
              </a:rPr>
              <a:t>….of whom?</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Where?</a:t>
            </a:r>
          </a:p>
          <a:p>
            <a:r>
              <a:rPr lang="en-GB" dirty="0">
                <a:latin typeface="Arial" panose="020B0604020202020204" pitchFamily="34" charset="0"/>
                <a:cs typeface="Arial" panose="020B0604020202020204" pitchFamily="34" charset="0"/>
              </a:rPr>
              <a:t>How?</a:t>
            </a:r>
          </a:p>
          <a:p>
            <a:r>
              <a:rPr lang="en-GB" dirty="0">
                <a:latin typeface="Arial" panose="020B0604020202020204" pitchFamily="34" charset="0"/>
                <a:cs typeface="Arial" panose="020B0604020202020204" pitchFamily="34" charset="0"/>
              </a:rPr>
              <a:t>Why?</a:t>
            </a:r>
          </a:p>
          <a:p>
            <a:endParaRPr lang="en-GB" dirty="0"/>
          </a:p>
          <a:p>
            <a:endParaRPr lang="en-GB" dirty="0"/>
          </a:p>
          <a:p>
            <a:endParaRPr lang="en-GB" dirty="0"/>
          </a:p>
        </p:txBody>
      </p:sp>
    </p:spTree>
    <p:extLst>
      <p:ext uri="{BB962C8B-B14F-4D97-AF65-F5344CB8AC3E}">
        <p14:creationId xmlns:p14="http://schemas.microsoft.com/office/powerpoint/2010/main" val="41922953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2399" y="125760"/>
            <a:ext cx="8789167" cy="1322041"/>
          </a:xfrm>
        </p:spPr>
        <p:txBody>
          <a:bodyPr>
            <a:noAutofit/>
          </a:bodyPr>
          <a:lstStyle/>
          <a:p>
            <a:r>
              <a:rPr lang="en-GB" sz="3200" dirty="0" err="1">
                <a:latin typeface="Arial" panose="020B0604020202020204" pitchFamily="34" charset="0"/>
                <a:cs typeface="Arial" panose="020B0604020202020204" pitchFamily="34" charset="0"/>
              </a:rPr>
              <a:t>Oes</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angen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pŵer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arbennig</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fod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arweinydd</a:t>
            </a:r>
            <a:r>
              <a:rPr lang="en-GB" sz="3200" dirty="0">
                <a:latin typeface="Arial" panose="020B0604020202020204" pitchFamily="34" charset="0"/>
                <a:cs typeface="Arial" panose="020B0604020202020204" pitchFamily="34" charset="0"/>
              </a:rPr>
              <a:t>?</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Does leadership require superpower?</a:t>
            </a:r>
          </a:p>
        </p:txBody>
      </p:sp>
      <p:pic>
        <p:nvPicPr>
          <p:cNvPr id="7"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28600" y="1295400"/>
            <a:ext cx="8712967" cy="5436840"/>
          </a:xfrm>
        </p:spPr>
      </p:pic>
    </p:spTree>
    <p:extLst>
      <p:ext uri="{BB962C8B-B14F-4D97-AF65-F5344CB8AC3E}">
        <p14:creationId xmlns:p14="http://schemas.microsoft.com/office/powerpoint/2010/main" val="38829800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0"/>
            <a:ext cx="9144000" cy="6855676"/>
          </a:xfrm>
        </p:spPr>
      </p:pic>
    </p:spTree>
    <p:extLst>
      <p:ext uri="{BB962C8B-B14F-4D97-AF65-F5344CB8AC3E}">
        <p14:creationId xmlns:p14="http://schemas.microsoft.com/office/powerpoint/2010/main" val="9931111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Rheolwr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 and Manager</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gwahaniaeth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rolau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gwahanol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A </a:t>
            </a:r>
            <a:r>
              <a:rPr lang="en-GB" dirty="0" err="1">
                <a:latin typeface="Arial" panose="020B0604020202020204" pitchFamily="34" charset="0"/>
                <a:cs typeface="Arial" panose="020B0604020202020204" pitchFamily="34" charset="0"/>
              </a:rPr>
              <a:t>allwch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neu’r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llall</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neu</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ddau</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Discuss…</a:t>
            </a:r>
          </a:p>
          <a:p>
            <a:r>
              <a:rPr lang="en-GB" dirty="0">
                <a:latin typeface="Arial" panose="020B0604020202020204" pitchFamily="34" charset="0"/>
                <a:cs typeface="Arial" panose="020B0604020202020204" pitchFamily="34" charset="0"/>
              </a:rPr>
              <a:t>Is there a difference?</a:t>
            </a:r>
          </a:p>
          <a:p>
            <a:r>
              <a:rPr lang="en-GB" dirty="0">
                <a:latin typeface="Arial" panose="020B0604020202020204" pitchFamily="34" charset="0"/>
                <a:cs typeface="Arial" panose="020B0604020202020204" pitchFamily="34" charset="0"/>
              </a:rPr>
              <a:t>Are they different roles?</a:t>
            </a:r>
          </a:p>
          <a:p>
            <a:r>
              <a:rPr lang="en-GB" dirty="0">
                <a:latin typeface="Arial" panose="020B0604020202020204" pitchFamily="34" charset="0"/>
                <a:cs typeface="Arial" panose="020B0604020202020204" pitchFamily="34" charset="0"/>
              </a:rPr>
              <a:t>Can you be one or the other…or both?</a:t>
            </a:r>
          </a:p>
          <a:p>
            <a:endParaRPr lang="en-GB" dirty="0"/>
          </a:p>
        </p:txBody>
      </p:sp>
    </p:spTree>
    <p:extLst>
      <p:ext uri="{BB962C8B-B14F-4D97-AF65-F5344CB8AC3E}">
        <p14:creationId xmlns:p14="http://schemas.microsoft.com/office/powerpoint/2010/main" val="17209086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Sir Ken Robinson</a:t>
            </a:r>
          </a:p>
        </p:txBody>
      </p:sp>
      <p:sp>
        <p:nvSpPr>
          <p:cNvPr id="4" name="Content Placeholder 3"/>
          <p:cNvSpPr>
            <a:spLocks noGrp="1"/>
          </p:cNvSpPr>
          <p:nvPr>
            <p:ph idx="1"/>
          </p:nvPr>
        </p:nvSpPr>
        <p:spPr/>
        <p:txBody>
          <a:bodyPr/>
          <a:lstStyle/>
          <a:p>
            <a:pPr marL="0" indent="0">
              <a:buNone/>
            </a:pPr>
            <a:r>
              <a:rPr lang="en-GB" dirty="0">
                <a:hlinkClick r:id="rId3"/>
              </a:rPr>
              <a:t>https://www.youtube.com/watch?v=3Y6nYfxWuB8</a:t>
            </a:r>
            <a:endParaRPr lang="en-GB" dirty="0"/>
          </a:p>
          <a:p>
            <a:pPr marL="0" indent="0">
              <a:buNone/>
            </a:pPr>
            <a:endParaRPr lang="en-GB" dirty="0"/>
          </a:p>
          <a:p>
            <a:pPr marL="0" indent="0">
              <a:buNone/>
            </a:pPr>
            <a:r>
              <a:rPr lang="en-GB" dirty="0">
                <a:latin typeface="Arial" panose="020B0604020202020204" pitchFamily="34" charset="0"/>
                <a:cs typeface="Arial" panose="020B0604020202020204" pitchFamily="34" charset="0"/>
              </a:rPr>
              <a:t>Sir Ken Robinson and Leadership</a:t>
            </a:r>
          </a:p>
          <a:p>
            <a:pPr marL="0" indent="0">
              <a:buNone/>
            </a:pPr>
            <a:r>
              <a:rPr lang="en-GB" dirty="0">
                <a:latin typeface="Arial" panose="020B0604020202020204" pitchFamily="34" charset="0"/>
                <a:cs typeface="Arial" panose="020B0604020202020204" pitchFamily="34" charset="0"/>
              </a:rPr>
              <a:t>May 2016</a:t>
            </a:r>
          </a:p>
          <a:p>
            <a:endParaRPr lang="en-GB" dirty="0"/>
          </a:p>
          <a:p>
            <a:endParaRPr lang="en-GB" dirty="0"/>
          </a:p>
          <a:p>
            <a:endParaRPr lang="en-GB" dirty="0"/>
          </a:p>
        </p:txBody>
      </p:sp>
    </p:spTree>
    <p:extLst>
      <p:ext uri="{BB962C8B-B14F-4D97-AF65-F5344CB8AC3E}">
        <p14:creationId xmlns:p14="http://schemas.microsoft.com/office/powerpoint/2010/main" val="3573181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Rheolwyr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Leaders and Managers</a:t>
            </a:r>
          </a:p>
        </p:txBody>
      </p:sp>
      <p:sp>
        <p:nvSpPr>
          <p:cNvPr id="3" name="Content Placeholder 2"/>
          <p:cNvSpPr>
            <a:spLocks noGrp="1"/>
          </p:cNvSpPr>
          <p:nvPr>
            <p:ph idx="1"/>
          </p:nvPr>
        </p:nvSpPr>
        <p:spPr>
          <a:xfrm>
            <a:off x="457200" y="1904999"/>
            <a:ext cx="8229600" cy="3612233"/>
          </a:xfrm>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Garvey (2017)</a:t>
            </a:r>
          </a:p>
          <a:p>
            <a:pPr marL="0" indent="0">
              <a:buNone/>
            </a:pPr>
            <a:r>
              <a:rPr lang="en-GB" dirty="0">
                <a:latin typeface="Arial" panose="020B0604020202020204" pitchFamily="34" charset="0"/>
                <a:cs typeface="Arial" panose="020B0604020202020204" pitchFamily="34" charset="0"/>
              </a:rPr>
              <a:t>‘Maybe there are some differences between leadership and management…earlier thinking says that there are, but perhaps worrying about these differences may simply act as a distraction from our tasks (2017, p.13)</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Cambell</a:t>
            </a:r>
            <a:r>
              <a:rPr lang="en-GB" dirty="0">
                <a:latin typeface="Arial" panose="020B0604020202020204" pitchFamily="34" charset="0"/>
                <a:cs typeface="Arial" panose="020B0604020202020204" pitchFamily="34" charset="0"/>
              </a:rPr>
              <a:t>-Barr and Leeson (2016) </a:t>
            </a:r>
          </a:p>
          <a:p>
            <a:pPr marL="0" indent="0">
              <a:buNone/>
            </a:pPr>
            <a:r>
              <a:rPr lang="en-GB" dirty="0">
                <a:latin typeface="Arial" panose="020B0604020202020204" pitchFamily="34" charset="0"/>
                <a:cs typeface="Arial" panose="020B0604020202020204" pitchFamily="34" charset="0"/>
              </a:rPr>
              <a:t>‘seeking to separate  leadership and management is another unhelpful dichotomy (2016, p.79)</a:t>
            </a: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6200281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Rheolwyr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Leaders and Managers</a:t>
            </a:r>
          </a:p>
        </p:txBody>
      </p:sp>
      <p:sp>
        <p:nvSpPr>
          <p:cNvPr id="3" name="Content Placeholder 2"/>
          <p:cNvSpPr>
            <a:spLocks noGrp="1"/>
          </p:cNvSpPr>
          <p:nvPr>
            <p:ph idx="1"/>
          </p:nvPr>
        </p:nvSpPr>
        <p:spPr>
          <a:xfrm>
            <a:off x="457200" y="1905000"/>
            <a:ext cx="8229600" cy="2819400"/>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Hall (1996, cited in John, 2019) discusses leadership and management with links to neuroscience…</a:t>
            </a:r>
          </a:p>
          <a:p>
            <a:pPr marL="0" indent="0">
              <a:buNone/>
            </a:pPr>
            <a:r>
              <a:rPr lang="en-GB" dirty="0">
                <a:latin typeface="Arial" panose="020B0604020202020204" pitchFamily="34" charset="0"/>
                <a:cs typeface="Arial" panose="020B0604020202020204" pitchFamily="34" charset="0"/>
              </a:rPr>
              <a:t>‘Leadership is philosophy in action with management an integral part. Managing without leadership is unethical: leadership without management is irresponsible’ (1996, p.11) </a:t>
            </a:r>
          </a:p>
        </p:txBody>
      </p:sp>
    </p:spTree>
    <p:extLst>
      <p:ext uri="{BB962C8B-B14F-4D97-AF65-F5344CB8AC3E}">
        <p14:creationId xmlns:p14="http://schemas.microsoft.com/office/powerpoint/2010/main" val="40200001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54074"/>
          </a:xfrm>
        </p:spPr>
        <p:txBody>
          <a:bodyPr/>
          <a:lstStyle/>
          <a:p>
            <a:r>
              <a:rPr lang="en-GB" dirty="0">
                <a:latin typeface="Arial" panose="020B0604020202020204" pitchFamily="34" charset="0"/>
                <a:cs typeface="Arial" panose="020B0604020202020204" pitchFamily="34" charset="0"/>
              </a:rPr>
              <a:t>Peter Drucker</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268760"/>
            <a:ext cx="9144000" cy="4680520"/>
          </a:xfrm>
        </p:spPr>
      </p:pic>
    </p:spTree>
    <p:extLst>
      <p:ext uri="{BB962C8B-B14F-4D97-AF65-F5344CB8AC3E}">
        <p14:creationId xmlns:p14="http://schemas.microsoft.com/office/powerpoint/2010/main" val="8484358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err="1">
                <a:latin typeface="Arial" panose="020B0604020202020204" pitchFamily="34" charset="0"/>
                <a:cs typeface="Arial" panose="020B0604020202020204" pitchFamily="34" charset="0"/>
              </a:rPr>
              <a:t>Arweinyddiaeth</a:t>
            </a:r>
            <a:r>
              <a:rPr lang="en-GB" sz="3600" dirty="0">
                <a:latin typeface="Arial" panose="020B0604020202020204" pitchFamily="34" charset="0"/>
                <a:cs typeface="Arial" panose="020B0604020202020204" pitchFamily="34" charset="0"/>
              </a:rPr>
              <a:t> a </a:t>
            </a:r>
            <a:r>
              <a:rPr lang="en-GB" sz="3600" dirty="0" err="1">
                <a:latin typeface="Arial" panose="020B0604020202020204" pitchFamily="34" charset="0"/>
                <a:cs typeface="Arial" panose="020B0604020202020204" pitchFamily="34" charset="0"/>
              </a:rPr>
              <a:t>gwyddoniaeth-niwro</a:t>
            </a:r>
            <a:r>
              <a:rPr lang="en-GB" sz="3600" dirty="0">
                <a:latin typeface="Arial" panose="020B0604020202020204" pitchFamily="34" charset="0"/>
                <a:cs typeface="Arial" panose="020B0604020202020204" pitchFamily="34" charset="0"/>
              </a:rPr>
              <a:t> Leadership and neuroscience </a:t>
            </a:r>
          </a:p>
        </p:txBody>
      </p:sp>
      <p:sp>
        <p:nvSpPr>
          <p:cNvPr id="3" name="Content Placeholder 2"/>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John (2019) discusses </a:t>
            </a:r>
            <a:r>
              <a:rPr lang="en-GB" dirty="0" err="1">
                <a:latin typeface="Arial" panose="020B0604020202020204" pitchFamily="34" charset="0"/>
                <a:cs typeface="Arial" panose="020B0604020202020204" pitchFamily="34" charset="0"/>
              </a:rPr>
              <a:t>Whalley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(2005)</a:t>
            </a:r>
          </a:p>
          <a:p>
            <a:pPr marL="0" indent="0">
              <a:buNone/>
            </a:pPr>
            <a:r>
              <a:rPr lang="en-GB" dirty="0">
                <a:latin typeface="Arial" panose="020B0604020202020204" pitchFamily="34" charset="0"/>
                <a:cs typeface="Arial" panose="020B0604020202020204" pitchFamily="34" charset="0"/>
              </a:rPr>
              <a:t>Intrapersonal, Interpersonal and systematic approach…and that there is a vital fourth element, altogether more elusive and mysterious…</a:t>
            </a:r>
          </a:p>
          <a:p>
            <a:pPr marL="0" indent="0">
              <a:buNone/>
            </a:pPr>
            <a:r>
              <a:rPr lang="en-GB" dirty="0">
                <a:latin typeface="Arial" panose="020B0604020202020204" pitchFamily="34" charset="0"/>
                <a:cs typeface="Arial" panose="020B0604020202020204" pitchFamily="34" charset="0"/>
              </a:rPr>
              <a:t>‘components such as assumptions, perceptions, beliefs, values, emotions, prejudices, thoughts, ideas and imaginings’ …and that it is these components that…. ‘mark out one leader form another’ (2005, p.6).      </a:t>
            </a:r>
          </a:p>
        </p:txBody>
      </p:sp>
    </p:spTree>
    <p:extLst>
      <p:ext uri="{BB962C8B-B14F-4D97-AF65-F5344CB8AC3E}">
        <p14:creationId xmlns:p14="http://schemas.microsoft.com/office/powerpoint/2010/main" val="42109291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Damcaniaethwyr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Leadership and Theorists</a:t>
            </a:r>
          </a:p>
        </p:txBody>
      </p:sp>
      <p:sp>
        <p:nvSpPr>
          <p:cNvPr id="3" name="Content Placeholder 2"/>
          <p:cNvSpPr>
            <a:spLocks noGrp="1"/>
          </p:cNvSpPr>
          <p:nvPr>
            <p:ph idx="1"/>
          </p:nvPr>
        </p:nvSpPr>
        <p:spPr>
          <a:xfrm>
            <a:off x="457200" y="1371600"/>
            <a:ext cx="8229600" cy="4145633"/>
          </a:xfrm>
        </p:spPr>
        <p:txBody>
          <a:bodyPr>
            <a:noAutofit/>
          </a:bodyPr>
          <a:lstStyle/>
          <a:p>
            <a:pPr>
              <a:buFont typeface="Wingdings" panose="05000000000000000000" pitchFamily="2" charset="2"/>
              <a:buChar char="Ø"/>
            </a:pPr>
            <a:r>
              <a:rPr lang="en-GB" sz="1500" b="1" dirty="0">
                <a:latin typeface="Arial" panose="020B0604020202020204" pitchFamily="34" charset="0"/>
                <a:cs typeface="Arial" panose="020B0604020202020204" pitchFamily="34" charset="0"/>
              </a:rPr>
              <a:t>Erik Erikson </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damcaniaeth</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seico-cymdeithasol</a:t>
            </a:r>
            <a:endParaRPr lang="en-GB" sz="1500" dirty="0">
              <a:latin typeface="Arial" panose="020B0604020202020204" pitchFamily="34" charset="0"/>
              <a:cs typeface="Arial" panose="020B0604020202020204" pitchFamily="34" charset="0"/>
            </a:endParaRPr>
          </a:p>
          <a:p>
            <a:pPr marL="0" indent="0">
              <a:buNone/>
            </a:pPr>
            <a:r>
              <a:rPr lang="en-GB" sz="1500" dirty="0" err="1">
                <a:latin typeface="Arial" panose="020B0604020202020204" pitchFamily="34" charset="0"/>
                <a:cs typeface="Arial" panose="020B0604020202020204" pitchFamily="34" charset="0"/>
              </a:rPr>
              <a:t>Yn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berchen</a:t>
            </a:r>
            <a:r>
              <a:rPr lang="en-GB" sz="1500" dirty="0">
                <a:latin typeface="Arial" panose="020B0604020202020204" pitchFamily="34" charset="0"/>
                <a:cs typeface="Arial" panose="020B0604020202020204" pitchFamily="34" charset="0"/>
              </a:rPr>
              <a:t> ‘ego’ </a:t>
            </a:r>
            <a:r>
              <a:rPr lang="en-GB" sz="1500" dirty="0" err="1">
                <a:latin typeface="Arial" panose="020B0604020202020204" pitchFamily="34" charset="0"/>
                <a:cs typeface="Arial" panose="020B0604020202020204" pitchFamily="34" charset="0"/>
              </a:rPr>
              <a:t>sydd</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yn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greadigol</a:t>
            </a:r>
            <a:r>
              <a:rPr lang="en-GB" sz="1500" dirty="0">
                <a:latin typeface="Arial" panose="020B0604020202020204" pitchFamily="34" charset="0"/>
                <a:cs typeface="Arial" panose="020B0604020202020204" pitchFamily="34" charset="0"/>
              </a:rPr>
              <a:t> ac </a:t>
            </a:r>
            <a:r>
              <a:rPr lang="en-GB" sz="1500" dirty="0" err="1">
                <a:latin typeface="Arial" panose="020B0604020202020204" pitchFamily="34" charset="0"/>
                <a:cs typeface="Arial" panose="020B0604020202020204" pitchFamily="34" charset="0"/>
              </a:rPr>
              <a:t>egniol</a:t>
            </a:r>
            <a:r>
              <a:rPr lang="en-GB" sz="1500" dirty="0">
                <a:latin typeface="Arial" panose="020B0604020202020204" pitchFamily="34" charset="0"/>
                <a:cs typeface="Arial" panose="020B0604020202020204" pitchFamily="34" charset="0"/>
              </a:rPr>
              <a:t> I </a:t>
            </a:r>
            <a:r>
              <a:rPr lang="en-GB" sz="1500" dirty="0" err="1">
                <a:latin typeface="Arial" panose="020B0604020202020204" pitchFamily="34" charset="0"/>
                <a:cs typeface="Arial" panose="020B0604020202020204" pitchFamily="34" charset="0"/>
              </a:rPr>
              <a:t>addasu’r</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amgylchedd</a:t>
            </a:r>
            <a:r>
              <a:rPr lang="en-GB" sz="1500" dirty="0">
                <a:latin typeface="Arial" panose="020B0604020202020204" pitchFamily="34" charset="0"/>
                <a:cs typeface="Arial" panose="020B0604020202020204" pitchFamily="34" charset="0"/>
              </a:rPr>
              <a:t> a </a:t>
            </a:r>
            <a:r>
              <a:rPr lang="en-GB" sz="1500" dirty="0" err="1">
                <a:latin typeface="Arial" panose="020B0604020202020204" pitchFamily="34" charset="0"/>
                <a:cs typeface="Arial" panose="020B0604020202020204" pitchFamily="34" charset="0"/>
              </a:rPr>
              <a:t>goresgyn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heriau</a:t>
            </a:r>
            <a:r>
              <a:rPr lang="en-GB" sz="1500" dirty="0">
                <a:latin typeface="Arial" panose="020B0604020202020204" pitchFamily="34" charset="0"/>
                <a:cs typeface="Arial" panose="020B0604020202020204" pitchFamily="34" charset="0"/>
              </a:rPr>
              <a:t> (1959);</a:t>
            </a:r>
          </a:p>
          <a:p>
            <a:pPr>
              <a:buFont typeface="Wingdings" panose="05000000000000000000" pitchFamily="2" charset="2"/>
              <a:buChar char="Ø"/>
            </a:pPr>
            <a:r>
              <a:rPr lang="en-GB" sz="1500" b="1" dirty="0">
                <a:latin typeface="Arial" panose="020B0604020202020204" pitchFamily="34" charset="0"/>
                <a:cs typeface="Arial" panose="020B0604020202020204" pitchFamily="34" charset="0"/>
              </a:rPr>
              <a:t>Carl Jung </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damcaniaeth</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deinameg</a:t>
            </a:r>
            <a:r>
              <a:rPr lang="en-GB" sz="1500" dirty="0">
                <a:latin typeface="Arial" panose="020B0604020202020204" pitchFamily="34" charset="0"/>
                <a:cs typeface="Arial" panose="020B0604020202020204" pitchFamily="34" charset="0"/>
              </a:rPr>
              <a:t> y </a:t>
            </a:r>
            <a:r>
              <a:rPr lang="en-GB" sz="1500" dirty="0" err="1">
                <a:latin typeface="Arial" panose="020B0604020202020204" pitchFamily="34" charset="0"/>
                <a:cs typeface="Arial" panose="020B0604020202020204" pitchFamily="34" charset="0"/>
              </a:rPr>
              <a:t>meddwl</a:t>
            </a: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Mae </a:t>
            </a:r>
            <a:r>
              <a:rPr lang="en-GB" sz="1500" dirty="0" err="1">
                <a:latin typeface="Arial" panose="020B0604020202020204" pitchFamily="34" charset="0"/>
                <a:cs typeface="Arial" panose="020B0604020202020204" pitchFamily="34" charset="0"/>
              </a:rPr>
              <a:t>ein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potensial</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yn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cael</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ei</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gwrdd</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drwy</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ein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profiadau</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personol</a:t>
            </a:r>
            <a:r>
              <a:rPr lang="en-GB" sz="1500" dirty="0">
                <a:latin typeface="Arial" panose="020B0604020202020204" pitchFamily="34" charset="0"/>
                <a:cs typeface="Arial" panose="020B0604020202020204" pitchFamily="34" charset="0"/>
              </a:rPr>
              <a:t>…er </a:t>
            </a:r>
            <a:r>
              <a:rPr lang="en-GB" sz="1500" dirty="0" err="1">
                <a:latin typeface="Arial" panose="020B0604020202020204" pitchFamily="34" charset="0"/>
                <a:cs typeface="Arial" panose="020B0604020202020204" pitchFamily="34" charset="0"/>
              </a:rPr>
              <a:t>mwyn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cyflawni</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cyfanrwydd</a:t>
            </a:r>
            <a:r>
              <a:rPr lang="en-GB" sz="1500" dirty="0">
                <a:latin typeface="Arial" panose="020B0604020202020204" pitchFamily="34" charset="0"/>
                <a:cs typeface="Arial" panose="020B0604020202020204" pitchFamily="34" charset="0"/>
              </a:rPr>
              <a:t> (1953);</a:t>
            </a:r>
          </a:p>
          <a:p>
            <a:pPr>
              <a:buFont typeface="Wingdings" panose="05000000000000000000" pitchFamily="2" charset="2"/>
              <a:buChar char="Ø"/>
            </a:pPr>
            <a:r>
              <a:rPr lang="en-GB" sz="1500" b="1" dirty="0">
                <a:latin typeface="Arial" panose="020B0604020202020204" pitchFamily="34" charset="0"/>
                <a:cs typeface="Arial" panose="020B0604020202020204" pitchFamily="34" charset="0"/>
              </a:rPr>
              <a:t>Abraham Maslow- </a:t>
            </a:r>
            <a:r>
              <a:rPr lang="en-GB" sz="1500" dirty="0" err="1">
                <a:latin typeface="Arial" panose="020B0604020202020204" pitchFamily="34" charset="0"/>
                <a:cs typeface="Arial" panose="020B0604020202020204" pitchFamily="34" charset="0"/>
              </a:rPr>
              <a:t>hierarchedd</a:t>
            </a:r>
            <a:r>
              <a:rPr lang="en-GB" sz="1500" dirty="0">
                <a:latin typeface="Arial" panose="020B0604020202020204" pitchFamily="34" charset="0"/>
                <a:cs typeface="Arial" panose="020B0604020202020204" pitchFamily="34" charset="0"/>
              </a:rPr>
              <a:t> o </a:t>
            </a:r>
            <a:r>
              <a:rPr lang="en-GB" sz="1500" dirty="0" err="1">
                <a:latin typeface="Arial" panose="020B0604020202020204" pitchFamily="34" charset="0"/>
                <a:cs typeface="Arial" panose="020B0604020202020204" pitchFamily="34" charset="0"/>
              </a:rPr>
              <a:t>anghenion</a:t>
            </a:r>
            <a:r>
              <a:rPr lang="en-GB" sz="1500" dirty="0">
                <a:latin typeface="Arial" panose="020B0604020202020204" pitchFamily="34" charset="0"/>
                <a:cs typeface="Arial" panose="020B0604020202020204" pitchFamily="34" charset="0"/>
              </a:rPr>
              <a:t> (1954)</a:t>
            </a:r>
          </a:p>
          <a:p>
            <a:pPr marL="0" indent="0">
              <a:buNone/>
            </a:pPr>
            <a:r>
              <a:rPr lang="en-GB" sz="1500" dirty="0" err="1">
                <a:latin typeface="Arial" panose="020B0604020202020204" pitchFamily="34" charset="0"/>
                <a:cs typeface="Arial" panose="020B0604020202020204" pitchFamily="34" charset="0"/>
              </a:rPr>
              <a:t>Cyfnodau</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drwy</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bywyd</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ble</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mae</a:t>
            </a:r>
            <a:r>
              <a:rPr lang="en-GB" sz="1500" dirty="0">
                <a:latin typeface="Arial" panose="020B0604020202020204" pitchFamily="34" charset="0"/>
                <a:cs typeface="Arial" panose="020B0604020202020204" pitchFamily="34" charset="0"/>
              </a:rPr>
              <a:t> bob un </a:t>
            </a:r>
            <a:r>
              <a:rPr lang="en-GB" sz="1500" dirty="0" err="1">
                <a:latin typeface="Arial" panose="020B0604020202020204" pitchFamily="34" charset="0"/>
                <a:cs typeface="Arial" panose="020B0604020202020204" pitchFamily="34" charset="0"/>
              </a:rPr>
              <a:t>o’n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anghenion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sylfaenol</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yn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cael</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ei</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gwrdd</a:t>
            </a:r>
            <a:r>
              <a:rPr lang="en-GB" sz="1500" dirty="0">
                <a:latin typeface="Arial" panose="020B0604020202020204" pitchFamily="34" charset="0"/>
                <a:cs typeface="Arial" panose="020B0604020202020204" pitchFamily="34" charset="0"/>
              </a:rPr>
              <a:t> neu </a:t>
            </a:r>
            <a:r>
              <a:rPr lang="en-GB" sz="1500" dirty="0" err="1">
                <a:latin typeface="Arial" panose="020B0604020202020204" pitchFamily="34" charset="0"/>
                <a:cs typeface="Arial" panose="020B0604020202020204" pitchFamily="34" charset="0"/>
              </a:rPr>
              <a:t>beidio</a:t>
            </a:r>
            <a:r>
              <a:rPr lang="en-GB" sz="1500" dirty="0">
                <a:latin typeface="Arial" panose="020B0604020202020204" pitchFamily="34" charset="0"/>
                <a:cs typeface="Arial" panose="020B0604020202020204" pitchFamily="34" charset="0"/>
              </a:rPr>
              <a:t>;</a:t>
            </a:r>
          </a:p>
          <a:p>
            <a:pPr>
              <a:buFont typeface="Wingdings" panose="05000000000000000000" pitchFamily="2" charset="2"/>
              <a:buChar char="Ø"/>
            </a:pPr>
            <a:r>
              <a:rPr lang="en-GB" sz="1500" b="1" dirty="0">
                <a:latin typeface="Arial" panose="020B0604020202020204" pitchFamily="34" charset="0"/>
                <a:cs typeface="Arial" panose="020B0604020202020204" pitchFamily="34" charset="0"/>
              </a:rPr>
              <a:t>Carl Rogers  </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syniad</a:t>
            </a:r>
            <a:r>
              <a:rPr lang="en-GB" sz="1500" dirty="0">
                <a:latin typeface="Arial" panose="020B0604020202020204" pitchFamily="34" charset="0"/>
                <a:cs typeface="Arial" panose="020B0604020202020204" pitchFamily="34" charset="0"/>
              </a:rPr>
              <a:t> o ‘</a:t>
            </a:r>
            <a:r>
              <a:rPr lang="en-GB" sz="1500" dirty="0" err="1">
                <a:latin typeface="Arial" panose="020B0604020202020204" pitchFamily="34" charset="0"/>
                <a:cs typeface="Arial" panose="020B0604020202020204" pitchFamily="34" charset="0"/>
              </a:rPr>
              <a:t>hunain</a:t>
            </a:r>
            <a:r>
              <a:rPr lang="en-GB" sz="1500" dirty="0">
                <a:latin typeface="Arial" panose="020B0604020202020204" pitchFamily="34" charset="0"/>
                <a:cs typeface="Arial" panose="020B0604020202020204" pitchFamily="34" charset="0"/>
              </a:rPr>
              <a:t>’ (1951)</a:t>
            </a:r>
          </a:p>
          <a:p>
            <a:pPr marL="0" indent="0">
              <a:buNone/>
            </a:pPr>
            <a:r>
              <a:rPr lang="en-GB" sz="1500" dirty="0" err="1">
                <a:latin typeface="Arial" panose="020B0604020202020204" pitchFamily="34" charset="0"/>
                <a:cs typeface="Arial" panose="020B0604020202020204" pitchFamily="34" charset="0"/>
              </a:rPr>
              <a:t>Angen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sylfaenol</a:t>
            </a:r>
            <a:r>
              <a:rPr lang="en-GB" sz="1500" dirty="0">
                <a:latin typeface="Arial" panose="020B0604020202020204" pitchFamily="34" charset="0"/>
                <a:cs typeface="Arial" panose="020B0604020202020204" pitchFamily="34" charset="0"/>
              </a:rPr>
              <a:t> er </a:t>
            </a:r>
            <a:r>
              <a:rPr lang="en-GB" sz="1500" dirty="0" err="1">
                <a:latin typeface="Arial" panose="020B0604020202020204" pitchFamily="34" charset="0"/>
                <a:cs typeface="Arial" panose="020B0604020202020204" pitchFamily="34" charset="0"/>
              </a:rPr>
              <a:t>mwyn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cwrdd</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a’r</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potensial</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uchaf</a:t>
            </a:r>
            <a:r>
              <a:rPr lang="en-GB" sz="1500" dirty="0">
                <a:latin typeface="Arial" panose="020B0604020202020204" pitchFamily="34" charset="0"/>
                <a:cs typeface="Arial" panose="020B0604020202020204" pitchFamily="34" charset="0"/>
              </a:rPr>
              <a:t>. Cred </a:t>
            </a:r>
            <a:r>
              <a:rPr lang="en-GB" sz="1500" dirty="0" err="1">
                <a:latin typeface="Arial" panose="020B0604020202020204" pitchFamily="34" charset="0"/>
                <a:cs typeface="Arial" panose="020B0604020202020204" pitchFamily="34" charset="0"/>
              </a:rPr>
              <a:t>ein</a:t>
            </a:r>
            <a:r>
              <a:rPr lang="en-GB" sz="1500" dirty="0">
                <a:latin typeface="Arial" panose="020B0604020202020204" pitchFamily="34" charset="0"/>
                <a:cs typeface="Arial" panose="020B0604020202020204" pitchFamily="34" charset="0"/>
              </a:rPr>
              <a:t> bod </a:t>
            </a:r>
            <a:r>
              <a:rPr lang="en-GB" sz="1500" dirty="0" err="1">
                <a:latin typeface="Arial" panose="020B0604020202020204" pitchFamily="34" charset="0"/>
                <a:cs typeface="Arial" panose="020B0604020202020204" pitchFamily="34" charset="0"/>
              </a:rPr>
              <a:t>ni</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a’r</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gallu</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a’r</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nerth</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i</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benderfynu</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cyfeiriad</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ein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teithiau</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drwy</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gydol</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ein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bywyd</a:t>
            </a:r>
            <a:r>
              <a:rPr lang="en-GB" sz="1500" dirty="0">
                <a:latin typeface="Arial" panose="020B0604020202020204" pitchFamily="34" charset="0"/>
                <a:cs typeface="Arial" panose="020B0604020202020204" pitchFamily="34" charset="0"/>
              </a:rPr>
              <a:t>;  </a:t>
            </a:r>
          </a:p>
          <a:p>
            <a:pPr>
              <a:buFont typeface="Wingdings" panose="05000000000000000000" pitchFamily="2" charset="2"/>
              <a:buChar char="Ø"/>
            </a:pPr>
            <a:r>
              <a:rPr lang="en-GB" sz="1500" b="1" dirty="0">
                <a:latin typeface="Arial" panose="020B0604020202020204" pitchFamily="34" charset="0"/>
                <a:cs typeface="Arial" panose="020B0604020202020204" pitchFamily="34" charset="0"/>
              </a:rPr>
              <a:t>Alfred Adler </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seicoleg</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unigol</a:t>
            </a:r>
            <a:r>
              <a:rPr lang="en-GB" sz="1500" dirty="0">
                <a:latin typeface="Arial" panose="020B0604020202020204" pitchFamily="34" charset="0"/>
                <a:cs typeface="Arial" panose="020B0604020202020204" pitchFamily="34" charset="0"/>
              </a:rPr>
              <a:t> (1910)</a:t>
            </a:r>
          </a:p>
          <a:p>
            <a:pPr marL="0" indent="0">
              <a:buNone/>
            </a:pPr>
            <a:r>
              <a:rPr lang="en-GB" sz="1500" dirty="0" err="1">
                <a:latin typeface="Arial" panose="020B0604020202020204" pitchFamily="34" charset="0"/>
                <a:cs typeface="Arial" panose="020B0604020202020204" pitchFamily="34" charset="0"/>
              </a:rPr>
              <a:t>Diogelu</a:t>
            </a:r>
            <a:r>
              <a:rPr lang="en-GB" sz="1500" dirty="0">
                <a:latin typeface="Arial" panose="020B0604020202020204" pitchFamily="34" charset="0"/>
                <a:cs typeface="Arial" panose="020B0604020202020204" pitchFamily="34" charset="0"/>
              </a:rPr>
              <a:t> ‘self ego’, </a:t>
            </a:r>
            <a:r>
              <a:rPr lang="en-GB" sz="1500" dirty="0" err="1">
                <a:latin typeface="Arial" panose="020B0604020202020204" pitchFamily="34" charset="0"/>
                <a:cs typeface="Arial" panose="020B0604020202020204" pitchFamily="34" charset="0"/>
              </a:rPr>
              <a:t>hunan-fri</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goresgyn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teimlad</a:t>
            </a:r>
            <a:r>
              <a:rPr lang="en-GB" sz="1500" dirty="0">
                <a:latin typeface="Arial" panose="020B0604020202020204" pitchFamily="34" charset="0"/>
                <a:cs typeface="Arial" panose="020B0604020202020204" pitchFamily="34" charset="0"/>
              </a:rPr>
              <a:t> o </a:t>
            </a:r>
            <a:r>
              <a:rPr lang="en-GB" sz="1500" dirty="0" err="1">
                <a:latin typeface="Arial" panose="020B0604020202020204" pitchFamily="34" charset="0"/>
                <a:cs typeface="Arial" panose="020B0604020202020204" pitchFamily="34" charset="0"/>
              </a:rPr>
              <a:t>israddoldeb</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anelu</a:t>
            </a:r>
            <a:r>
              <a:rPr lang="en-GB" sz="1500" dirty="0">
                <a:latin typeface="Arial" panose="020B0604020202020204" pitchFamily="34" charset="0"/>
                <a:cs typeface="Arial" panose="020B0604020202020204" pitchFamily="34" charset="0"/>
              </a:rPr>
              <a:t> ac </a:t>
            </a:r>
            <a:r>
              <a:rPr lang="en-GB" sz="1500" dirty="0" err="1">
                <a:latin typeface="Arial" panose="020B0604020202020204" pitchFamily="34" charset="0"/>
                <a:cs typeface="Arial" panose="020B0604020202020204" pitchFamily="34" charset="0"/>
              </a:rPr>
              <a:t>ymdrechu</a:t>
            </a:r>
            <a:r>
              <a:rPr lang="en-GB" sz="1500" dirty="0">
                <a:latin typeface="Arial" panose="020B0604020202020204" pitchFamily="34" charset="0"/>
                <a:cs typeface="Arial" panose="020B0604020202020204" pitchFamily="34" charset="0"/>
              </a:rPr>
              <a:t> am </a:t>
            </a:r>
            <a:r>
              <a:rPr lang="en-GB" sz="1500" dirty="0" err="1">
                <a:latin typeface="Arial" panose="020B0604020202020204" pitchFamily="34" charset="0"/>
                <a:cs typeface="Arial" panose="020B0604020202020204" pitchFamily="34" charset="0"/>
              </a:rPr>
              <a:t>berffeithrwydd</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rhagoriaeth</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fel</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syniad</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o’r</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hunain</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ddelfrydol</a:t>
            </a:r>
            <a:r>
              <a:rPr lang="en-GB" sz="1500" dirty="0">
                <a:latin typeface="Arial" panose="020B0604020202020204" pitchFamily="34" charset="0"/>
                <a:cs typeface="Arial" panose="020B0604020202020204" pitchFamily="34" charset="0"/>
              </a:rPr>
              <a:t>…’</a:t>
            </a:r>
            <a:r>
              <a:rPr lang="en-GB" sz="1500" dirty="0" err="1">
                <a:latin typeface="Arial" panose="020B0604020202020204" pitchFamily="34" charset="0"/>
                <a:cs typeface="Arial" panose="020B0604020202020204" pitchFamily="34" charset="0"/>
              </a:rPr>
              <a:t>chwilio</a:t>
            </a:r>
            <a:r>
              <a:rPr lang="en-GB" sz="1500" dirty="0">
                <a:latin typeface="Arial" panose="020B0604020202020204" pitchFamily="34" charset="0"/>
                <a:cs typeface="Arial" panose="020B0604020202020204" pitchFamily="34" charset="0"/>
              </a:rPr>
              <a:t> am </a:t>
            </a:r>
            <a:r>
              <a:rPr lang="en-GB" sz="1500" dirty="0" err="1">
                <a:latin typeface="Arial" panose="020B0604020202020204" pitchFamily="34" charset="0"/>
                <a:cs typeface="Arial" panose="020B0604020202020204" pitchFamily="34" charset="0"/>
              </a:rPr>
              <a:t>gogoniant</a:t>
            </a:r>
            <a:r>
              <a:rPr lang="en-GB" sz="1500" dirty="0">
                <a:latin typeface="Arial" panose="020B0604020202020204" pitchFamily="34" charset="0"/>
                <a:cs typeface="Arial" panose="020B0604020202020204" pitchFamily="34" charset="0"/>
              </a:rPr>
              <a:t>.’  </a:t>
            </a:r>
          </a:p>
          <a:p>
            <a:pPr marL="0" indent="0" algn="r">
              <a:buNone/>
            </a:pPr>
            <a:r>
              <a:rPr lang="en-GB" sz="1500" dirty="0"/>
              <a:t>John, (2019, cited in Walley et al., 2019)      </a:t>
            </a:r>
          </a:p>
        </p:txBody>
      </p:sp>
    </p:spTree>
    <p:extLst>
      <p:ext uri="{BB962C8B-B14F-4D97-AF65-F5344CB8AC3E}">
        <p14:creationId xmlns:p14="http://schemas.microsoft.com/office/powerpoint/2010/main" val="12735001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Damcaniaethwyr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Leadership and Theorists</a:t>
            </a:r>
          </a:p>
        </p:txBody>
      </p:sp>
      <p:sp>
        <p:nvSpPr>
          <p:cNvPr id="3" name="Content Placeholder 2"/>
          <p:cNvSpPr>
            <a:spLocks noGrp="1"/>
          </p:cNvSpPr>
          <p:nvPr>
            <p:ph idx="1"/>
          </p:nvPr>
        </p:nvSpPr>
        <p:spPr>
          <a:xfrm>
            <a:off x="457200" y="1524000"/>
            <a:ext cx="8229600" cy="3993233"/>
          </a:xfrm>
        </p:spPr>
        <p:txBody>
          <a:bodyPr>
            <a:noAutofit/>
          </a:bodyPr>
          <a:lstStyle/>
          <a:p>
            <a:pPr>
              <a:buFont typeface="Wingdings" panose="05000000000000000000" pitchFamily="2" charset="2"/>
              <a:buChar char="Ø"/>
            </a:pPr>
            <a:r>
              <a:rPr lang="en-GB" sz="1500" b="1" dirty="0">
                <a:latin typeface="Arial" panose="020B0604020202020204" pitchFamily="34" charset="0"/>
                <a:cs typeface="Arial" panose="020B0604020202020204" pitchFamily="34" charset="0"/>
              </a:rPr>
              <a:t>Erik Erikson </a:t>
            </a:r>
            <a:r>
              <a:rPr lang="en-GB" sz="1500" dirty="0">
                <a:latin typeface="Arial" panose="020B0604020202020204" pitchFamily="34" charset="0"/>
                <a:cs typeface="Arial" panose="020B0604020202020204" pitchFamily="34" charset="0"/>
              </a:rPr>
              <a:t>– psychosocial theory</a:t>
            </a:r>
          </a:p>
          <a:p>
            <a:pPr marL="0" indent="0">
              <a:buNone/>
            </a:pPr>
            <a:r>
              <a:rPr lang="en-GB" sz="1500" dirty="0">
                <a:latin typeface="Arial" panose="020B0604020202020204" pitchFamily="34" charset="0"/>
                <a:cs typeface="Arial" panose="020B0604020202020204" pitchFamily="34" charset="0"/>
              </a:rPr>
              <a:t>Having a creative and vigorous ego to adapt the environment and overcome challenges (1959)</a:t>
            </a:r>
          </a:p>
          <a:p>
            <a:pPr>
              <a:buFont typeface="Wingdings" panose="05000000000000000000" pitchFamily="2" charset="2"/>
              <a:buChar char="Ø"/>
            </a:pPr>
            <a:r>
              <a:rPr lang="en-GB" sz="1500" b="1" dirty="0">
                <a:latin typeface="Arial" panose="020B0604020202020204" pitchFamily="34" charset="0"/>
                <a:cs typeface="Arial" panose="020B0604020202020204" pitchFamily="34" charset="0"/>
              </a:rPr>
              <a:t>Carl Jung </a:t>
            </a:r>
            <a:r>
              <a:rPr lang="en-GB" sz="1500" dirty="0">
                <a:latin typeface="Arial" panose="020B0604020202020204" pitchFamily="34" charset="0"/>
                <a:cs typeface="Arial" panose="020B0604020202020204" pitchFamily="34" charset="0"/>
              </a:rPr>
              <a:t>– psychodynamics (the mind)</a:t>
            </a:r>
          </a:p>
          <a:p>
            <a:pPr marL="0" indent="0">
              <a:buNone/>
            </a:pPr>
            <a:r>
              <a:rPr lang="en-GB" sz="1500" dirty="0">
                <a:latin typeface="Arial" panose="020B0604020202020204" pitchFamily="34" charset="0"/>
                <a:cs typeface="Arial" panose="020B0604020202020204" pitchFamily="34" charset="0"/>
              </a:rPr>
              <a:t>Our potential is fulfilled through personal experiences…in order to achieve wholeness (1953)</a:t>
            </a:r>
          </a:p>
          <a:p>
            <a:pPr>
              <a:buFont typeface="Wingdings" panose="05000000000000000000" pitchFamily="2" charset="2"/>
              <a:buChar char="Ø"/>
            </a:pPr>
            <a:r>
              <a:rPr lang="en-GB" sz="1500" b="1" dirty="0">
                <a:latin typeface="Arial" panose="020B0604020202020204" pitchFamily="34" charset="0"/>
                <a:cs typeface="Arial" panose="020B0604020202020204" pitchFamily="34" charset="0"/>
              </a:rPr>
              <a:t>Abraham Maslow- </a:t>
            </a:r>
            <a:r>
              <a:rPr lang="en-GB" sz="1500" dirty="0">
                <a:latin typeface="Arial" panose="020B0604020202020204" pitchFamily="34" charset="0"/>
                <a:cs typeface="Arial" panose="020B0604020202020204" pitchFamily="34" charset="0"/>
              </a:rPr>
              <a:t>hierarchy of needs (1954)</a:t>
            </a:r>
          </a:p>
          <a:p>
            <a:pPr marL="0" indent="0">
              <a:buNone/>
            </a:pPr>
            <a:r>
              <a:rPr lang="en-GB" sz="1500" dirty="0">
                <a:latin typeface="Arial" panose="020B0604020202020204" pitchFamily="34" charset="0"/>
                <a:cs typeface="Arial" panose="020B0604020202020204" pitchFamily="34" charset="0"/>
              </a:rPr>
              <a:t>Stages through life where each of our basic needs are met or not</a:t>
            </a:r>
          </a:p>
          <a:p>
            <a:pPr>
              <a:buFont typeface="Wingdings" panose="05000000000000000000" pitchFamily="2" charset="2"/>
              <a:buChar char="Ø"/>
            </a:pPr>
            <a:r>
              <a:rPr lang="en-GB" sz="1500" b="1" dirty="0">
                <a:latin typeface="Arial" panose="020B0604020202020204" pitchFamily="34" charset="0"/>
                <a:cs typeface="Arial" panose="020B0604020202020204" pitchFamily="34" charset="0"/>
              </a:rPr>
              <a:t>Carl Rogers  </a:t>
            </a:r>
            <a:r>
              <a:rPr lang="en-GB" sz="1500" dirty="0">
                <a:latin typeface="Arial" panose="020B0604020202020204" pitchFamily="34" charset="0"/>
                <a:cs typeface="Arial" panose="020B0604020202020204" pitchFamily="34" charset="0"/>
              </a:rPr>
              <a:t>- ‘sense of self’ (1951)</a:t>
            </a:r>
          </a:p>
          <a:p>
            <a:pPr marL="0" indent="0">
              <a:buNone/>
            </a:pPr>
            <a:r>
              <a:rPr lang="en-GB" sz="1500" dirty="0">
                <a:latin typeface="Arial" panose="020B0604020202020204" pitchFamily="34" charset="0"/>
                <a:cs typeface="Arial" panose="020B0604020202020204" pitchFamily="34" charset="0"/>
              </a:rPr>
              <a:t>Basic need to fulfil your highest potential. Belief that we have the capacity and strength to determine the direction of our journeys through life.  </a:t>
            </a:r>
          </a:p>
          <a:p>
            <a:pPr>
              <a:buFont typeface="Wingdings" panose="05000000000000000000" pitchFamily="2" charset="2"/>
              <a:buChar char="Ø"/>
            </a:pPr>
            <a:r>
              <a:rPr lang="en-GB" sz="1500" b="1" dirty="0">
                <a:latin typeface="Arial" panose="020B0604020202020204" pitchFamily="34" charset="0"/>
                <a:cs typeface="Arial" panose="020B0604020202020204" pitchFamily="34" charset="0"/>
              </a:rPr>
              <a:t>Alfred Adler </a:t>
            </a:r>
            <a:r>
              <a:rPr lang="en-GB" sz="1500" dirty="0">
                <a:latin typeface="Arial" panose="020B0604020202020204" pitchFamily="34" charset="0"/>
                <a:cs typeface="Arial" panose="020B0604020202020204" pitchFamily="34" charset="0"/>
              </a:rPr>
              <a:t>– ‘individual psychology (1910)</a:t>
            </a:r>
          </a:p>
          <a:p>
            <a:pPr marL="0" indent="0">
              <a:buNone/>
            </a:pPr>
            <a:r>
              <a:rPr lang="en-GB" sz="1500" dirty="0">
                <a:latin typeface="Arial" panose="020B0604020202020204" pitchFamily="34" charset="0"/>
                <a:cs typeface="Arial" panose="020B0604020202020204" pitchFamily="34" charset="0"/>
              </a:rPr>
              <a:t>Safeguarding the self ego, self-esteem, overcome inferiority, strive for perfection, superiority and an ideal self…the ‘search  for glory.’  </a:t>
            </a:r>
          </a:p>
          <a:p>
            <a:pPr marL="0" indent="0" algn="r">
              <a:buNone/>
            </a:pPr>
            <a:r>
              <a:rPr lang="en-GB" sz="1500" dirty="0"/>
              <a:t>John, (2019, cited in Walley et al., 2019)      </a:t>
            </a:r>
          </a:p>
        </p:txBody>
      </p:sp>
    </p:spTree>
    <p:extLst>
      <p:ext uri="{BB962C8B-B14F-4D97-AF65-F5344CB8AC3E}">
        <p14:creationId xmlns:p14="http://schemas.microsoft.com/office/powerpoint/2010/main" val="15031724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365126"/>
            <a:ext cx="8229600" cy="975641"/>
          </a:xfrm>
        </p:spPr>
        <p:txBody>
          <a:bodyPr>
            <a:normAutofit fontScale="90000"/>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Pŵer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‘power’ of leadership</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latin typeface="Arial" panose="020B0604020202020204" pitchFamily="34" charset="0"/>
                <a:cs typeface="Arial" panose="020B0604020202020204" pitchFamily="34" charset="0"/>
              </a:rPr>
              <a:t>A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safle</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bŵer</a:t>
            </a:r>
            <a:r>
              <a:rPr lang="en-GB" dirty="0">
                <a:latin typeface="Arial" panose="020B0604020202020204" pitchFamily="34" charset="0"/>
                <a:cs typeface="Arial" panose="020B0604020202020204" pitchFamily="34" charset="0"/>
              </a:rPr>
              <a:t>?</a:t>
            </a:r>
          </a:p>
          <a:p>
            <a:pPr marL="0" indent="0">
              <a:buNone/>
            </a:pPr>
            <a:r>
              <a:rPr lang="en-GB" i="1" dirty="0">
                <a:latin typeface="Arial" panose="020B0604020202020204" pitchFamily="34" charset="0"/>
                <a:cs typeface="Arial" panose="020B0604020202020204" pitchFamily="34" charset="0"/>
              </a:rPr>
              <a:t>It this a position of power?</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 </a:t>
            </a:r>
            <a:r>
              <a:rPr lang="en-GB" dirty="0" err="1">
                <a:latin typeface="Arial" panose="020B0604020202020204" pitchFamily="34" charset="0"/>
                <a:cs typeface="Arial" panose="020B0604020202020204" pitchFamily="34" charset="0"/>
              </a:rPr>
              <a:t>ddylai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safle</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bŵer</a:t>
            </a:r>
            <a:r>
              <a:rPr lang="en-GB" dirty="0">
                <a:latin typeface="Arial" panose="020B0604020202020204" pitchFamily="34" charset="0"/>
                <a:cs typeface="Arial" panose="020B0604020202020204" pitchFamily="34" charset="0"/>
              </a:rPr>
              <a:t>?</a:t>
            </a:r>
          </a:p>
          <a:p>
            <a:pPr marL="0" indent="0">
              <a:buNone/>
            </a:pPr>
            <a:r>
              <a:rPr lang="en-GB" i="1" dirty="0">
                <a:latin typeface="Arial" panose="020B0604020202020204" pitchFamily="34" charset="0"/>
                <a:cs typeface="Arial" panose="020B0604020202020204" pitchFamily="34" charset="0"/>
              </a:rPr>
              <a:t>Should this be a position of power?</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 concept of power is related to leadership because it is part of the influence process. Power is the capacity or potential to influence. People have power when they have the ability to affect others’ beliefs, attitudes and courses of action…therefore power is the resource that leaders draw upon to effect change in us’  (</a:t>
            </a:r>
            <a:r>
              <a:rPr lang="en-GB" dirty="0" err="1">
                <a:latin typeface="Arial" panose="020B0604020202020204" pitchFamily="34" charset="0"/>
                <a:cs typeface="Arial" panose="020B0604020202020204" pitchFamily="34" charset="0"/>
              </a:rPr>
              <a:t>Northouse</a:t>
            </a:r>
            <a:r>
              <a:rPr lang="en-GB" dirty="0">
                <a:latin typeface="Arial" panose="020B0604020202020204" pitchFamily="34" charset="0"/>
                <a:cs typeface="Arial" panose="020B0604020202020204" pitchFamily="34" charset="0"/>
              </a:rPr>
              <a:t>, 2010, p.7).</a:t>
            </a:r>
          </a:p>
        </p:txBody>
      </p:sp>
    </p:spTree>
    <p:extLst>
      <p:ext uri="{BB962C8B-B14F-4D97-AF65-F5344CB8AC3E}">
        <p14:creationId xmlns:p14="http://schemas.microsoft.com/office/powerpoint/2010/main" val="7893636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latin typeface="Arial" panose="020B0604020202020204" pitchFamily="34" charset="0"/>
                <a:cs typeface="Arial" panose="020B0604020202020204" pitchFamily="34" charset="0"/>
              </a:rPr>
              <a:t>Arweinyddwyr</a:t>
            </a:r>
            <a:r>
              <a:rPr lang="en-GB" altLang="en-US" dirty="0">
                <a:latin typeface="Arial" panose="020B0604020202020204" pitchFamily="34" charset="0"/>
                <a:cs typeface="Arial" panose="020B0604020202020204" pitchFamily="34" charset="0"/>
              </a:rPr>
              <a:t>/</a:t>
            </a:r>
            <a:r>
              <a:rPr lang="en-GB" altLang="en-US" dirty="0" err="1">
                <a:latin typeface="Arial" panose="020B0604020202020204" pitchFamily="34" charset="0"/>
                <a:cs typeface="Arial" panose="020B0604020202020204" pitchFamily="34" charset="0"/>
              </a:rPr>
              <a:t>rheolwyr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effeithiol</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Effective leaders/ managers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1888229"/>
            <a:ext cx="4038600" cy="3989041"/>
          </a:xfrm>
        </p:spPr>
        <p:txBody>
          <a:bodyPr>
            <a:normAutofit fontScale="85000" lnSpcReduction="20000"/>
          </a:bodyPr>
          <a:lstStyle/>
          <a:p>
            <a:pPr>
              <a:lnSpc>
                <a:spcPct val="80000"/>
              </a:lnSpc>
            </a:pPr>
            <a:r>
              <a:rPr lang="en-GB" altLang="en-US" dirty="0">
                <a:latin typeface="Arial" panose="020B0604020202020204" pitchFamily="34" charset="0"/>
                <a:cs typeface="Arial" panose="020B0604020202020204" pitchFamily="34" charset="0"/>
              </a:rPr>
              <a:t>Y nod </a:t>
            </a:r>
            <a:r>
              <a:rPr lang="en-GB" altLang="en-US" dirty="0" err="1">
                <a:latin typeface="Arial" panose="020B0604020202020204" pitchFamily="34" charset="0"/>
                <a:cs typeface="Arial" panose="020B0604020202020204" pitchFamily="34" charset="0"/>
              </a:rPr>
              <a:t>yw</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datblygu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gwasanaeth</a:t>
            </a:r>
            <a:r>
              <a:rPr lang="en-GB" altLang="en-US" dirty="0">
                <a:latin typeface="Arial" panose="020B0604020202020204" pitchFamily="34" charset="0"/>
                <a:cs typeface="Arial" panose="020B0604020202020204" pitchFamily="34" charset="0"/>
              </a:rPr>
              <a:t> o </a:t>
            </a:r>
            <a:r>
              <a:rPr lang="en-GB" altLang="en-US" dirty="0" err="1">
                <a:latin typeface="Arial" panose="020B0604020202020204" pitchFamily="34" charset="0"/>
                <a:cs typeface="Arial" panose="020B0604020202020204" pitchFamily="34" charset="0"/>
              </a:rPr>
              <a:t>ansawdd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uchel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trwy</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gynnwys</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holl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fudd-ddeiliaid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mewn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materion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datblygu</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dirprwyo</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cyfrifoldebau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staff</a:t>
            </a:r>
          </a:p>
          <a:p>
            <a:pPr>
              <a:lnSpc>
                <a:spcPct val="80000"/>
              </a:lnSpc>
            </a:pPr>
            <a:endParaRPr lang="en-GB" altLang="en-US" dirty="0">
              <a:latin typeface="Arial" panose="020B0604020202020204" pitchFamily="34" charset="0"/>
              <a:cs typeface="Arial" panose="020B0604020202020204" pitchFamily="34" charset="0"/>
            </a:endParaRPr>
          </a:p>
          <a:p>
            <a:pPr>
              <a:lnSpc>
                <a:spcPct val="80000"/>
              </a:lnSpc>
            </a:pPr>
            <a:r>
              <a:rPr lang="en-GB" altLang="en-US" dirty="0" err="1">
                <a:latin typeface="Arial" panose="020B0604020202020204" pitchFamily="34" charset="0"/>
                <a:cs typeface="Arial" panose="020B0604020202020204" pitchFamily="34" charset="0"/>
              </a:rPr>
              <a:t>Cymryd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cyfrifoldeb</a:t>
            </a:r>
            <a:endParaRPr lang="en-GB" altLang="en-US" dirty="0">
              <a:latin typeface="Arial" panose="020B0604020202020204" pitchFamily="34" charset="0"/>
              <a:cs typeface="Arial" panose="020B0604020202020204" pitchFamily="34" charset="0"/>
            </a:endParaRPr>
          </a:p>
          <a:p>
            <a:pPr>
              <a:lnSpc>
                <a:spcPct val="80000"/>
              </a:lnSpc>
            </a:pPr>
            <a:r>
              <a:rPr lang="en-GB" altLang="en-US" dirty="0" err="1">
                <a:latin typeface="Arial" panose="020B0604020202020204" pitchFamily="34" charset="0"/>
                <a:cs typeface="Arial" panose="020B0604020202020204" pitchFamily="34" charset="0"/>
              </a:rPr>
              <a:t>Mynegi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cyflwaniadau’r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tim</a:t>
            </a:r>
            <a:endParaRPr lang="en-GB" altLang="en-US" dirty="0">
              <a:latin typeface="Arial" panose="020B0604020202020204" pitchFamily="34" charset="0"/>
              <a:cs typeface="Arial" panose="020B0604020202020204" pitchFamily="34" charset="0"/>
            </a:endParaRPr>
          </a:p>
          <a:p>
            <a:pPr>
              <a:lnSpc>
                <a:spcPct val="80000"/>
              </a:lnSpc>
            </a:pPr>
            <a:r>
              <a:rPr lang="en-GB" altLang="en-US" dirty="0" err="1">
                <a:latin typeface="Arial" panose="020B0604020202020204" pitchFamily="34" charset="0"/>
                <a:cs typeface="Arial" panose="020B0604020202020204" pitchFamily="34" charset="0"/>
              </a:rPr>
              <a:t>Annog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datblygiad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unigolion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wella</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perfformiad</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hunan-barch</a:t>
            </a:r>
            <a:endParaRPr lang="en-GB" altLang="en-US"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48200" y="1752599"/>
            <a:ext cx="4038600" cy="3836641"/>
          </a:xfrm>
        </p:spPr>
        <p:txBody>
          <a:bodyPr>
            <a:normAutofit fontScale="85000" lnSpcReduction="20000"/>
          </a:bodyPr>
          <a:lstStyle/>
          <a:p>
            <a:pPr>
              <a:lnSpc>
                <a:spcPct val="80000"/>
              </a:lnSpc>
            </a:pPr>
            <a:r>
              <a:rPr lang="en-GB" altLang="en-US" dirty="0">
                <a:latin typeface="Arial" panose="020B0604020202020204" pitchFamily="34" charset="0"/>
                <a:cs typeface="Arial" panose="020B0604020202020204" pitchFamily="34" charset="0"/>
              </a:rPr>
              <a:t>The aim is to develop a high quality service by including stakeholders in development issues and delegating responsibilities to staff</a:t>
            </a:r>
          </a:p>
          <a:p>
            <a:pPr>
              <a:lnSpc>
                <a:spcPct val="80000"/>
              </a:lnSpc>
            </a:pPr>
            <a:endParaRPr lang="en-GB" altLang="en-US" dirty="0">
              <a:latin typeface="Arial" panose="020B0604020202020204" pitchFamily="34" charset="0"/>
              <a:cs typeface="Arial" panose="020B0604020202020204" pitchFamily="34" charset="0"/>
            </a:endParaRPr>
          </a:p>
          <a:p>
            <a:pPr>
              <a:lnSpc>
                <a:spcPct val="80000"/>
              </a:lnSpc>
            </a:pPr>
            <a:r>
              <a:rPr lang="en-GB" altLang="en-US" dirty="0">
                <a:latin typeface="Arial" panose="020B0604020202020204" pitchFamily="34" charset="0"/>
                <a:cs typeface="Arial" panose="020B0604020202020204" pitchFamily="34" charset="0"/>
              </a:rPr>
              <a:t>Take responsibility</a:t>
            </a:r>
          </a:p>
          <a:p>
            <a:pPr>
              <a:lnSpc>
                <a:spcPct val="80000"/>
              </a:lnSpc>
            </a:pPr>
            <a:r>
              <a:rPr lang="en-GB" altLang="en-US" dirty="0">
                <a:latin typeface="Arial" panose="020B0604020202020204" pitchFamily="34" charset="0"/>
                <a:cs typeface="Arial" panose="020B0604020202020204" pitchFamily="34" charset="0"/>
              </a:rPr>
              <a:t>Communicate the team’s achievements</a:t>
            </a:r>
          </a:p>
          <a:p>
            <a:pPr>
              <a:lnSpc>
                <a:spcPct val="80000"/>
              </a:lnSpc>
            </a:pPr>
            <a:r>
              <a:rPr lang="en-GB" altLang="en-US" dirty="0">
                <a:latin typeface="Arial" panose="020B0604020202020204" pitchFamily="34" charset="0"/>
                <a:cs typeface="Arial" panose="020B0604020202020204" pitchFamily="34" charset="0"/>
              </a:rPr>
              <a:t>Encourage the development of individuals to improve performance and self-esteem </a:t>
            </a:r>
          </a:p>
          <a:p>
            <a:endParaRPr lang="en-GB" dirty="0"/>
          </a:p>
        </p:txBody>
      </p:sp>
    </p:spTree>
    <p:extLst>
      <p:ext uri="{BB962C8B-B14F-4D97-AF65-F5344CB8AC3E}">
        <p14:creationId xmlns:p14="http://schemas.microsoft.com/office/powerpoint/2010/main" val="23260665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634082"/>
          </a:xfrm>
        </p:spPr>
        <p:txBody>
          <a:bodyPr>
            <a:normAutofit fontScale="90000"/>
          </a:bodyPr>
          <a:lstStyle/>
          <a:p>
            <a:r>
              <a:rPr lang="en-GB" altLang="en-US" dirty="0" err="1">
                <a:latin typeface="Arial" panose="020B0604020202020204" pitchFamily="34" charset="0"/>
                <a:cs typeface="Arial" panose="020B0604020202020204" pitchFamily="34" charset="0"/>
              </a:rPr>
              <a:t>Arweinyddwyr</a:t>
            </a:r>
            <a:r>
              <a:rPr lang="en-GB" altLang="en-US" dirty="0">
                <a:latin typeface="Arial" panose="020B0604020202020204" pitchFamily="34" charset="0"/>
                <a:cs typeface="Arial" panose="020B0604020202020204" pitchFamily="34" charset="0"/>
              </a:rPr>
              <a:t>/</a:t>
            </a:r>
            <a:r>
              <a:rPr lang="en-GB" altLang="en-US" dirty="0" err="1">
                <a:latin typeface="Arial" panose="020B0604020202020204" pitchFamily="34" charset="0"/>
                <a:cs typeface="Arial" panose="020B0604020202020204" pitchFamily="34" charset="0"/>
              </a:rPr>
              <a:t>rheolwyr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effeithiol</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Effective leaders/ managers</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179512" y="1295400"/>
            <a:ext cx="4316288" cy="4293841"/>
          </a:xfrm>
        </p:spPr>
        <p:txBody>
          <a:bodyPr>
            <a:noAutofit/>
          </a:bodyPr>
          <a:lstStyle/>
          <a:p>
            <a:r>
              <a:rPr lang="en-GB" altLang="en-US" sz="2400" dirty="0">
                <a:latin typeface="Arial" panose="020B0604020202020204" pitchFamily="34" charset="0"/>
                <a:cs typeface="Arial" panose="020B0604020202020204" pitchFamily="34" charset="0"/>
              </a:rPr>
              <a:t>Y </a:t>
            </a:r>
            <a:r>
              <a:rPr lang="en-GB" altLang="en-US" sz="2400" dirty="0" err="1">
                <a:latin typeface="Arial" panose="020B0604020202020204" pitchFamily="34" charset="0"/>
                <a:cs typeface="Arial" panose="020B0604020202020204" pitchFamily="34" charset="0"/>
              </a:rPr>
              <a:t>gallu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addasu</a:t>
            </a:r>
            <a:r>
              <a:rPr lang="en-GB" altLang="en-US" sz="2400" dirty="0">
                <a:latin typeface="Arial" panose="020B0604020202020204" pitchFamily="34" charset="0"/>
                <a:cs typeface="Arial" panose="020B0604020202020204" pitchFamily="34" charset="0"/>
              </a:rPr>
              <a:t> –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ymatebol</a:t>
            </a:r>
            <a:r>
              <a:rPr lang="en-GB" altLang="en-US" sz="2400" dirty="0">
                <a:latin typeface="Arial" panose="020B0604020202020204" pitchFamily="34" charset="0"/>
                <a:cs typeface="Arial" panose="020B0604020202020204" pitchFamily="34" charset="0"/>
              </a:rPr>
              <a:t> ac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ddigon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dewr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roi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cynnig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ddulliau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newydd</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Arwain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trwy</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esiampl</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Cyfathrebu’n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dda</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fod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agos-atoch</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Nid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ydynt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labelu</a:t>
            </a:r>
            <a:r>
              <a:rPr lang="en-GB" altLang="en-US" sz="2400" dirty="0">
                <a:latin typeface="Arial" panose="020B0604020202020204" pitchFamily="34" charset="0"/>
                <a:cs typeface="Arial" panose="020B0604020202020204" pitchFamily="34" charset="0"/>
              </a:rPr>
              <a:t> staff –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ganolbwyntio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faterion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hytrach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na’r</a:t>
            </a:r>
            <a:r>
              <a:rPr lang="en-GB" altLang="en-US" sz="2400" dirty="0">
                <a:latin typeface="Arial" panose="020B0604020202020204" pitchFamily="34" charset="0"/>
                <a:cs typeface="Arial" panose="020B0604020202020204" pitchFamily="34" charset="0"/>
              </a:rPr>
              <a:t> person a </a:t>
            </a:r>
            <a:r>
              <a:rPr lang="en-GB" altLang="en-US" sz="2400" b="1" dirty="0" err="1">
                <a:latin typeface="Arial" panose="020B0604020202020204" pitchFamily="34" charset="0"/>
                <a:cs typeface="Arial" panose="020B0604020202020204" pitchFamily="34" charset="0"/>
              </a:rPr>
              <a:t>pharchu</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cyfrinachedd</a:t>
            </a:r>
            <a:r>
              <a:rPr lang="en-GB" altLang="en-US" sz="2400" b="1" dirty="0">
                <a:latin typeface="Arial" panose="020B0604020202020204" pitchFamily="34" charset="0"/>
                <a:cs typeface="Arial" panose="020B0604020202020204" pitchFamily="34" charset="0"/>
              </a:rPr>
              <a:t>.</a:t>
            </a:r>
          </a:p>
        </p:txBody>
      </p:sp>
      <p:sp>
        <p:nvSpPr>
          <p:cNvPr id="6" name="Content Placeholder 5"/>
          <p:cNvSpPr>
            <a:spLocks noGrp="1"/>
          </p:cNvSpPr>
          <p:nvPr>
            <p:ph sz="half" idx="2"/>
          </p:nvPr>
        </p:nvSpPr>
        <p:spPr>
          <a:xfrm>
            <a:off x="4648200" y="1353312"/>
            <a:ext cx="4244280" cy="4235929"/>
          </a:xfrm>
        </p:spPr>
        <p:txBody>
          <a:bodyPr>
            <a:normAutofit fontScale="92500" lnSpcReduction="10000"/>
          </a:bodyPr>
          <a:lstStyle/>
          <a:p>
            <a:r>
              <a:rPr lang="en-GB" altLang="en-US" sz="2900" dirty="0">
                <a:latin typeface="Arial" panose="020B0604020202020204" pitchFamily="34" charset="0"/>
                <a:cs typeface="Arial" panose="020B0604020202020204" pitchFamily="34" charset="0"/>
              </a:rPr>
              <a:t>Are adaptable – responsive and brave enough to try new methods</a:t>
            </a:r>
          </a:p>
          <a:p>
            <a:r>
              <a:rPr lang="en-GB" altLang="en-US" sz="2900" dirty="0">
                <a:latin typeface="Arial" panose="020B0604020202020204" pitchFamily="34" charset="0"/>
                <a:cs typeface="Arial" panose="020B0604020202020204" pitchFamily="34" charset="0"/>
              </a:rPr>
              <a:t>Lead by example</a:t>
            </a:r>
          </a:p>
          <a:p>
            <a:r>
              <a:rPr lang="en-GB" altLang="en-US" sz="2900" dirty="0">
                <a:latin typeface="Arial" panose="020B0604020202020204" pitchFamily="34" charset="0"/>
                <a:cs typeface="Arial" panose="020B0604020202020204" pitchFamily="34" charset="0"/>
              </a:rPr>
              <a:t>Communicate well and are approachable</a:t>
            </a:r>
          </a:p>
          <a:p>
            <a:r>
              <a:rPr lang="en-GB" altLang="en-US" sz="2900" dirty="0">
                <a:latin typeface="Arial" panose="020B0604020202020204" pitchFamily="34" charset="0"/>
                <a:cs typeface="Arial" panose="020B0604020202020204" pitchFamily="34" charset="0"/>
              </a:rPr>
              <a:t>They do not label staff – will focus on issues not person and </a:t>
            </a:r>
            <a:r>
              <a:rPr lang="en-GB" altLang="en-US" sz="2900" b="1" dirty="0">
                <a:latin typeface="Arial" panose="020B0604020202020204" pitchFamily="34" charset="0"/>
                <a:cs typeface="Arial" panose="020B0604020202020204" pitchFamily="34" charset="0"/>
              </a:rPr>
              <a:t>respect confidentiality.</a:t>
            </a:r>
          </a:p>
          <a:p>
            <a:endParaRPr lang="en-GB" alt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659186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9512" y="274638"/>
            <a:ext cx="8784976" cy="5314602"/>
          </a:xfrm>
        </p:spPr>
      </p:pic>
    </p:spTree>
    <p:extLst>
      <p:ext uri="{BB962C8B-B14F-4D97-AF65-F5344CB8AC3E}">
        <p14:creationId xmlns:p14="http://schemas.microsoft.com/office/powerpoint/2010/main" val="29650935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3200" b="1" dirty="0" err="1">
                <a:latin typeface="Arial" panose="020B0604020202020204" pitchFamily="34" charset="0"/>
                <a:cs typeface="Arial" panose="020B0604020202020204" pitchFamily="34" charset="0"/>
              </a:rPr>
              <a:t>Theoriau</a:t>
            </a:r>
            <a:r>
              <a:rPr lang="en-GB" altLang="en-US" sz="3200" b="1" dirty="0">
                <a:latin typeface="Arial" panose="020B0604020202020204" pitchFamily="34" charset="0"/>
                <a:cs typeface="Arial" panose="020B0604020202020204" pitchFamily="34" charset="0"/>
              </a:rPr>
              <a:t> </a:t>
            </a:r>
            <a:r>
              <a:rPr lang="en-GB" altLang="en-US" sz="3200" b="1" dirty="0" err="1">
                <a:latin typeface="Arial" panose="020B0604020202020204" pitchFamily="34" charset="0"/>
                <a:cs typeface="Arial" panose="020B0604020202020204" pitchFamily="34" charset="0"/>
              </a:rPr>
              <a:t>rheoli</a:t>
            </a:r>
            <a:r>
              <a:rPr lang="en-GB" altLang="en-US" sz="3200" b="1" dirty="0">
                <a:latin typeface="Arial" panose="020B0604020202020204" pitchFamily="34" charset="0"/>
                <a:cs typeface="Arial" panose="020B0604020202020204" pitchFamily="34" charset="0"/>
              </a:rPr>
              <a:t> – 7 </a:t>
            </a:r>
            <a:r>
              <a:rPr lang="en-GB" altLang="en-US" sz="3200" b="1" dirty="0" err="1">
                <a:latin typeface="Arial" panose="020B0604020202020204" pitchFamily="34" charset="0"/>
                <a:cs typeface="Arial" panose="020B0604020202020204" pitchFamily="34" charset="0"/>
              </a:rPr>
              <a:t>rheol</a:t>
            </a:r>
            <a:r>
              <a:rPr lang="en-GB" altLang="en-US" sz="3200" b="1" dirty="0">
                <a:latin typeface="Arial" panose="020B0604020202020204" pitchFamily="34" charset="0"/>
                <a:cs typeface="Arial" panose="020B0604020202020204" pitchFamily="34" charset="0"/>
              </a:rPr>
              <a:t> </a:t>
            </a:r>
            <a:r>
              <a:rPr lang="en-GB" altLang="en-US" sz="3200" b="1" dirty="0" err="1">
                <a:latin typeface="Arial" panose="020B0604020202020204" pitchFamily="34" charset="0"/>
                <a:cs typeface="Arial" panose="020B0604020202020204" pitchFamily="34" charset="0"/>
              </a:rPr>
              <a:t>Mckinsey</a:t>
            </a: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 Management theories - </a:t>
            </a:r>
            <a:r>
              <a:rPr lang="en-GB" altLang="en-US" sz="3200" b="1" dirty="0" err="1">
                <a:latin typeface="Arial" panose="020B0604020202020204" pitchFamily="34" charset="0"/>
                <a:cs typeface="Arial" panose="020B0604020202020204" pitchFamily="34" charset="0"/>
              </a:rPr>
              <a:t>Mckinsey’s</a:t>
            </a:r>
            <a:r>
              <a:rPr lang="en-GB" altLang="en-US" sz="3200" b="1" dirty="0">
                <a:latin typeface="Arial" panose="020B0604020202020204" pitchFamily="34" charset="0"/>
                <a:cs typeface="Arial" panose="020B0604020202020204" pitchFamily="34" charset="0"/>
              </a:rPr>
              <a:t> 7 S’s</a:t>
            </a: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1417638"/>
            <a:ext cx="4038600" cy="4171603"/>
          </a:xfrm>
        </p:spPr>
        <p:txBody>
          <a:bodyPr>
            <a:normAutofit fontScale="85000" lnSpcReduction="20000"/>
          </a:bodyPr>
          <a:lstStyle/>
          <a:p>
            <a:pPr>
              <a:lnSpc>
                <a:spcPct val="90000"/>
              </a:lnSpc>
            </a:pPr>
            <a:endParaRPr lang="en-GB" altLang="en-US" dirty="0">
              <a:latin typeface="Calibri" pitchFamily="34" charset="0"/>
            </a:endParaRPr>
          </a:p>
          <a:p>
            <a:pPr>
              <a:lnSpc>
                <a:spcPct val="90000"/>
              </a:lnSpc>
            </a:pPr>
            <a:r>
              <a:rPr lang="en-GB" altLang="en-US" dirty="0" err="1">
                <a:latin typeface="Arial" panose="020B0604020202020204" pitchFamily="34" charset="0"/>
                <a:cs typeface="Arial" panose="020B0604020202020204" pitchFamily="34" charset="0"/>
              </a:rPr>
              <a:t>Gwerthoedd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cyffredin</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Cefnogi</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chymell</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Sgiliau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angenrheidiol</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Strategaethau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e.e</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sut</a:t>
            </a:r>
            <a:r>
              <a:rPr lang="en-GB" altLang="en-US" dirty="0">
                <a:latin typeface="Arial" panose="020B0604020202020204" pitchFamily="34" charset="0"/>
                <a:cs typeface="Arial" panose="020B0604020202020204" pitchFamily="34" charset="0"/>
              </a:rPr>
              <a:t> I </a:t>
            </a:r>
            <a:r>
              <a:rPr lang="en-GB" altLang="en-US" dirty="0" err="1">
                <a:latin typeface="Arial" panose="020B0604020202020204" pitchFamily="34" charset="0"/>
                <a:cs typeface="Arial" panose="020B0604020202020204" pitchFamily="34" charset="0"/>
              </a:rPr>
              <a:t>gefnogi</a:t>
            </a:r>
            <a:r>
              <a:rPr lang="en-GB" altLang="en-US" dirty="0">
                <a:latin typeface="Arial" panose="020B0604020202020204" pitchFamily="34" charset="0"/>
                <a:cs typeface="Arial" panose="020B0604020202020204" pitchFamily="34" charset="0"/>
              </a:rPr>
              <a:t> plant I </a:t>
            </a:r>
            <a:r>
              <a:rPr lang="en-GB" altLang="en-US" dirty="0" err="1">
                <a:latin typeface="Arial" panose="020B0604020202020204" pitchFamily="34" charset="0"/>
                <a:cs typeface="Arial" panose="020B0604020202020204" pitchFamily="34" charset="0"/>
              </a:rPr>
              <a:t>ddysgu</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Strwythur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e.e.trefn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arferol</a:t>
            </a:r>
            <a:r>
              <a:rPr lang="en-GB" altLang="en-US" dirty="0">
                <a:latin typeface="Arial" panose="020B0604020202020204" pitchFamily="34" charset="0"/>
                <a:cs typeface="Arial" panose="020B0604020202020204" pitchFamily="34" charset="0"/>
              </a:rPr>
              <a:t>, rota</a:t>
            </a:r>
          </a:p>
          <a:p>
            <a:pPr>
              <a:lnSpc>
                <a:spcPct val="90000"/>
              </a:lnSpc>
            </a:pPr>
            <a:r>
              <a:rPr lang="en-GB" altLang="en-US" dirty="0" err="1">
                <a:latin typeface="Arial" panose="020B0604020202020204" pitchFamily="34" charset="0"/>
                <a:cs typeface="Arial" panose="020B0604020202020204" pitchFamily="34" charset="0"/>
              </a:rPr>
              <a:t>Systemau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e.e</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cadw</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cofnodion</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Arddull</a:t>
            </a:r>
            <a:r>
              <a:rPr lang="en-GB" altLang="en-US" dirty="0">
                <a:latin typeface="Arial" panose="020B0604020202020204" pitchFamily="34" charset="0"/>
                <a:cs typeface="Arial" panose="020B0604020202020204" pitchFamily="34" charset="0"/>
              </a:rPr>
              <a:t> - </a:t>
            </a:r>
            <a:r>
              <a:rPr lang="en-GB" altLang="en-US" dirty="0" err="1">
                <a:latin typeface="Arial" panose="020B0604020202020204" pitchFamily="34" charset="0"/>
                <a:cs typeface="Arial" panose="020B0604020202020204" pitchFamily="34" charset="0"/>
              </a:rPr>
              <a:t>arweinydd</a:t>
            </a:r>
            <a:endParaRPr lang="en-GB" altLang="en-US"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48200" y="1340768"/>
            <a:ext cx="4038600" cy="4240803"/>
          </a:xfrm>
        </p:spPr>
        <p:txBody>
          <a:bodyPr>
            <a:normAutofit fontScale="85000" lnSpcReduction="20000"/>
          </a:bodyPr>
          <a:lstStyle/>
          <a:p>
            <a:pPr>
              <a:lnSpc>
                <a:spcPct val="90000"/>
              </a:lnSpc>
            </a:pPr>
            <a:endParaRPr lang="en-GB" altLang="en-US" dirty="0">
              <a:latin typeface="Calibri" pitchFamily="34" charset="0"/>
            </a:endParaRPr>
          </a:p>
          <a:p>
            <a:pPr>
              <a:lnSpc>
                <a:spcPct val="90000"/>
              </a:lnSpc>
            </a:pPr>
            <a:r>
              <a:rPr lang="en-GB" altLang="en-US" dirty="0">
                <a:latin typeface="Arial" panose="020B0604020202020204" pitchFamily="34" charset="0"/>
                <a:cs typeface="Arial" panose="020B0604020202020204" pitchFamily="34" charset="0"/>
              </a:rPr>
              <a:t>Shared values</a:t>
            </a:r>
          </a:p>
          <a:p>
            <a:pPr>
              <a:lnSpc>
                <a:spcPct val="90000"/>
              </a:lnSpc>
            </a:pPr>
            <a:r>
              <a:rPr lang="en-GB" altLang="en-US" dirty="0">
                <a:latin typeface="Arial" panose="020B0604020202020204" pitchFamily="34" charset="0"/>
                <a:cs typeface="Arial" panose="020B0604020202020204" pitchFamily="34" charset="0"/>
              </a:rPr>
              <a:t>Staff support and motivation</a:t>
            </a:r>
          </a:p>
          <a:p>
            <a:pPr>
              <a:lnSpc>
                <a:spcPct val="90000"/>
              </a:lnSpc>
            </a:pPr>
            <a:r>
              <a:rPr lang="en-GB" altLang="en-US" dirty="0">
                <a:latin typeface="Arial" panose="020B0604020202020204" pitchFamily="34" charset="0"/>
                <a:cs typeface="Arial" panose="020B0604020202020204" pitchFamily="34" charset="0"/>
              </a:rPr>
              <a:t>Skills needed</a:t>
            </a:r>
          </a:p>
          <a:p>
            <a:pPr>
              <a:lnSpc>
                <a:spcPct val="90000"/>
              </a:lnSpc>
            </a:pPr>
            <a:r>
              <a:rPr lang="en-GB" altLang="en-US" dirty="0">
                <a:latin typeface="Arial" panose="020B0604020202020204" pitchFamily="34" charset="0"/>
                <a:cs typeface="Arial" panose="020B0604020202020204" pitchFamily="34" charset="0"/>
              </a:rPr>
              <a:t>Strategies e.g. how to support children to learn</a:t>
            </a:r>
          </a:p>
          <a:p>
            <a:pPr>
              <a:lnSpc>
                <a:spcPct val="90000"/>
              </a:lnSpc>
            </a:pPr>
            <a:r>
              <a:rPr lang="en-GB" altLang="en-US" dirty="0">
                <a:latin typeface="Arial" panose="020B0604020202020204" pitchFamily="34" charset="0"/>
                <a:cs typeface="Arial" panose="020B0604020202020204" pitchFamily="34" charset="0"/>
              </a:rPr>
              <a:t>Structure e.g. routines, rotas</a:t>
            </a:r>
          </a:p>
          <a:p>
            <a:pPr>
              <a:lnSpc>
                <a:spcPct val="90000"/>
              </a:lnSpc>
            </a:pPr>
            <a:r>
              <a:rPr lang="en-GB" altLang="en-US" dirty="0">
                <a:latin typeface="Arial" panose="020B0604020202020204" pitchFamily="34" charset="0"/>
                <a:cs typeface="Arial" panose="020B0604020202020204" pitchFamily="34" charset="0"/>
              </a:rPr>
              <a:t>Systems e.g. record keeping </a:t>
            </a:r>
          </a:p>
          <a:p>
            <a:pPr>
              <a:lnSpc>
                <a:spcPct val="90000"/>
              </a:lnSpc>
            </a:pPr>
            <a:r>
              <a:rPr lang="en-GB" altLang="en-US" dirty="0">
                <a:latin typeface="Arial" panose="020B0604020202020204" pitchFamily="34" charset="0"/>
                <a:cs typeface="Arial" panose="020B0604020202020204" pitchFamily="34" charset="0"/>
              </a:rPr>
              <a:t>Style - leadership </a:t>
            </a:r>
          </a:p>
          <a:p>
            <a:pPr>
              <a:lnSpc>
                <a:spcPct val="90000"/>
              </a:lnSpc>
            </a:pPr>
            <a:endParaRPr lang="en-GB" altLang="en-US" dirty="0">
              <a:latin typeface="Calibri" pitchFamily="34" charset="0"/>
            </a:endParaRPr>
          </a:p>
          <a:p>
            <a:pPr>
              <a:lnSpc>
                <a:spcPct val="90000"/>
              </a:lnSpc>
            </a:pPr>
            <a:endParaRPr lang="en-GB" altLang="en-US" dirty="0">
              <a:latin typeface="Calibri" pitchFamily="34" charset="0"/>
            </a:endParaRPr>
          </a:p>
          <a:p>
            <a:pPr>
              <a:lnSpc>
                <a:spcPct val="90000"/>
              </a:lnSpc>
            </a:pPr>
            <a:endParaRPr lang="en-GB" altLang="en-US" dirty="0">
              <a:latin typeface="Calibri" pitchFamily="34" charset="0"/>
            </a:endParaRPr>
          </a:p>
          <a:p>
            <a:endParaRPr lang="en-GB" dirty="0"/>
          </a:p>
        </p:txBody>
      </p:sp>
    </p:spTree>
    <p:extLst>
      <p:ext uri="{BB962C8B-B14F-4D97-AF65-F5344CB8AC3E}">
        <p14:creationId xmlns:p14="http://schemas.microsoft.com/office/powerpoint/2010/main" val="24618118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descr="Intology Limited | McKinsey 7s Framework | Management - IT Consultanc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1" y="116632"/>
            <a:ext cx="8147247" cy="5688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63748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260648"/>
            <a:ext cx="8229600" cy="1143000"/>
          </a:xfrm>
        </p:spPr>
        <p:txBody>
          <a:bodyPr>
            <a:normAutofit fontScale="90000"/>
          </a:bodyPr>
          <a:lstStyle/>
          <a:p>
            <a:br>
              <a:rPr lang="en-GB" altLang="en-US" sz="3600" dirty="0">
                <a:latin typeface="Calibri" pitchFamily="34" charset="0"/>
              </a:rPr>
            </a:br>
            <a:br>
              <a:rPr lang="en-GB" altLang="en-US" sz="3600" dirty="0">
                <a:latin typeface="Calibri" pitchFamily="34" charset="0"/>
              </a:rPr>
            </a:br>
            <a:r>
              <a:rPr lang="en-GB" altLang="en-US" sz="4000" dirty="0" err="1">
                <a:latin typeface="Arial" panose="020B0604020202020204" pitchFamily="34" charset="0"/>
                <a:cs typeface="Arial" panose="020B0604020202020204" pitchFamily="34" charset="0"/>
              </a:rPr>
              <a:t>Arddull</a:t>
            </a:r>
            <a:r>
              <a:rPr lang="en-GB" altLang="en-US" sz="4000" dirty="0">
                <a:latin typeface="Arial" panose="020B0604020202020204" pitchFamily="34" charset="0"/>
                <a:cs typeface="Arial" panose="020B0604020202020204" pitchFamily="34" charset="0"/>
              </a:rPr>
              <a:t> – </a:t>
            </a:r>
            <a:r>
              <a:rPr lang="en-GB" altLang="en-US" sz="4000" dirty="0" err="1">
                <a:latin typeface="Arial" panose="020B0604020202020204" pitchFamily="34" charset="0"/>
                <a:cs typeface="Arial" panose="020B0604020202020204" pitchFamily="34" charset="0"/>
              </a:rPr>
              <a:t>arweinydd</a:t>
            </a:r>
            <a:r>
              <a:rPr lang="en-GB" altLang="en-US" sz="4000" dirty="0">
                <a:latin typeface="Arial" panose="020B0604020202020204" pitchFamily="34" charset="0"/>
                <a:cs typeface="Arial" panose="020B0604020202020204" pitchFamily="34" charset="0"/>
              </a:rPr>
              <a:t>: </a:t>
            </a:r>
            <a:r>
              <a:rPr lang="en-GB" altLang="en-US" sz="4000" dirty="0" err="1">
                <a:latin typeface="Arial" panose="020B0604020202020204" pitchFamily="34" charset="0"/>
                <a:cs typeface="Arial" panose="020B0604020202020204" pitchFamily="34" charset="0"/>
              </a:rPr>
              <a:t>trafodwch</a:t>
            </a:r>
            <a:br>
              <a:rPr lang="en-GB" altLang="en-US" sz="4000" dirty="0">
                <a:latin typeface="Arial" panose="020B0604020202020204" pitchFamily="34" charset="0"/>
                <a:cs typeface="Arial" panose="020B0604020202020204" pitchFamily="34" charset="0"/>
              </a:rPr>
            </a:br>
            <a:r>
              <a:rPr lang="en-GB" altLang="en-US" sz="4000" dirty="0">
                <a:latin typeface="Arial" panose="020B0604020202020204" pitchFamily="34" charset="0"/>
                <a:cs typeface="Arial" panose="020B0604020202020204" pitchFamily="34" charset="0"/>
              </a:rPr>
              <a:t>Style – leadership: discuss </a:t>
            </a:r>
            <a:br>
              <a:rPr lang="en-GB" altLang="en-US" sz="4000" dirty="0">
                <a:latin typeface="Arial" panose="020B0604020202020204" pitchFamily="34" charset="0"/>
                <a:cs typeface="Arial" panose="020B0604020202020204" pitchFamily="34" charset="0"/>
              </a:rPr>
            </a:br>
            <a:br>
              <a:rPr lang="en-GB" altLang="en-US"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dibynnu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y math o </a:t>
            </a:r>
            <a:r>
              <a:rPr lang="en-GB" dirty="0" err="1">
                <a:latin typeface="Arial" panose="020B0604020202020204" pitchFamily="34" charset="0"/>
                <a:cs typeface="Arial" panose="020B0604020202020204" pitchFamily="34" charset="0"/>
              </a:rPr>
              <a:t>ddarpariaeth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 …</a:t>
            </a:r>
          </a:p>
        </p:txBody>
      </p:sp>
      <p:sp>
        <p:nvSpPr>
          <p:cNvPr id="6" name="Content Placeholder 5"/>
          <p:cNvSpPr>
            <a:spLocks noGrp="1"/>
          </p:cNvSpPr>
          <p:nvPr>
            <p:ph sz="half" idx="2"/>
          </p:nvPr>
        </p:nvSpPr>
        <p:spPr/>
        <p:txBody>
          <a:bodyPr/>
          <a:lstStyle/>
          <a:p>
            <a:r>
              <a:rPr lang="en-GB" dirty="0">
                <a:latin typeface="Arial" panose="020B0604020202020204" pitchFamily="34" charset="0"/>
                <a:cs typeface="Arial" panose="020B0604020202020204" pitchFamily="34" charset="0"/>
              </a:rPr>
              <a:t>Is this dependent on the type of provision/setting?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Discuss… </a:t>
            </a:r>
          </a:p>
        </p:txBody>
      </p:sp>
    </p:spTree>
    <p:extLst>
      <p:ext uri="{BB962C8B-B14F-4D97-AF65-F5344CB8AC3E}">
        <p14:creationId xmlns:p14="http://schemas.microsoft.com/office/powerpoint/2010/main" val="35154470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Cyfeirnodi</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Garvey, D. (2017) </a:t>
            </a:r>
            <a:r>
              <a:rPr lang="en-GB" i="1" dirty="0">
                <a:latin typeface="Arial" panose="020B0604020202020204" pitchFamily="34" charset="0"/>
                <a:cs typeface="Arial" panose="020B0604020202020204" pitchFamily="34" charset="0"/>
              </a:rPr>
              <a:t>Performance Management in Early Years Settings: A practical Guide for Leaders and Managers</a:t>
            </a:r>
            <a:r>
              <a:rPr lang="en-GB" dirty="0">
                <a:latin typeface="Arial" panose="020B0604020202020204" pitchFamily="34" charset="0"/>
                <a:cs typeface="Arial" panose="020B0604020202020204" pitchFamily="34" charset="0"/>
              </a:rPr>
              <a:t>. London: Jessica Kingsley Publishers.</a:t>
            </a:r>
          </a:p>
          <a:p>
            <a:pPr marL="0" indent="0">
              <a:buNone/>
            </a:pPr>
            <a:r>
              <a:rPr lang="en-GB" dirty="0" err="1">
                <a:latin typeface="Arial" panose="020B0604020202020204" pitchFamily="34" charset="0"/>
                <a:cs typeface="Arial" panose="020B0604020202020204" pitchFamily="34" charset="0"/>
              </a:rPr>
              <a:t>Northouse</a:t>
            </a:r>
            <a:r>
              <a:rPr lang="en-GB" dirty="0">
                <a:latin typeface="Arial" panose="020B0604020202020204" pitchFamily="34" charset="0"/>
                <a:cs typeface="Arial" panose="020B0604020202020204" pitchFamily="34" charset="0"/>
              </a:rPr>
              <a:t>, P. G. (2010) Leadership: Theory and Practice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ed. London, Sage Publications. </a:t>
            </a:r>
          </a:p>
          <a:p>
            <a:pPr marL="0" indent="0">
              <a:buNone/>
            </a:pPr>
            <a:r>
              <a:rPr lang="en-GB" dirty="0" err="1">
                <a:latin typeface="Arial" panose="020B0604020202020204" pitchFamily="34" charset="0"/>
                <a:cs typeface="Arial" panose="020B0604020202020204" pitchFamily="34" charset="0"/>
              </a:rPr>
              <a:t>Whalley</a:t>
            </a:r>
            <a:r>
              <a:rPr lang="en-GB" dirty="0">
                <a:latin typeface="Arial" panose="020B0604020202020204" pitchFamily="34" charset="0"/>
                <a:cs typeface="Arial" panose="020B0604020202020204" pitchFamily="34" charset="0"/>
              </a:rPr>
              <a:t>, M.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(2019) </a:t>
            </a:r>
            <a:r>
              <a:rPr lang="en-GB" i="1" dirty="0">
                <a:latin typeface="Arial" panose="020B0604020202020204" pitchFamily="34" charset="0"/>
                <a:cs typeface="Arial" panose="020B0604020202020204" pitchFamily="34" charset="0"/>
              </a:rPr>
              <a:t>Democratising Leadership in the Early Years: A systematic approach. </a:t>
            </a:r>
            <a:r>
              <a:rPr lang="en-GB" dirty="0">
                <a:latin typeface="Arial" panose="020B0604020202020204" pitchFamily="34" charset="0"/>
                <a:cs typeface="Arial" panose="020B0604020202020204" pitchFamily="34" charset="0"/>
              </a:rPr>
              <a:t>Oxon: Routledge. </a:t>
            </a:r>
          </a:p>
          <a:p>
            <a:pPr marL="0" indent="0">
              <a:buNone/>
            </a:pPr>
            <a:r>
              <a:rPr lang="en-GB" dirty="0">
                <a:latin typeface="Arial" panose="020B0604020202020204" pitchFamily="34" charset="0"/>
                <a:cs typeface="Arial" panose="020B0604020202020204" pitchFamily="34" charset="0"/>
              </a:rPr>
              <a:t>Chapter 2 – Karen John pp 38 - 86 </a:t>
            </a:r>
          </a:p>
          <a:p>
            <a:pPr marL="0" indent="0">
              <a:buNone/>
            </a:pPr>
            <a:endParaRPr lang="en-GB" dirty="0"/>
          </a:p>
        </p:txBody>
      </p:sp>
    </p:spTree>
    <p:extLst>
      <p:ext uri="{BB962C8B-B14F-4D97-AF65-F5344CB8AC3E}">
        <p14:creationId xmlns:p14="http://schemas.microsoft.com/office/powerpoint/2010/main" val="17896050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2951</Words>
  <Application>Microsoft Office PowerPoint</Application>
  <PresentationFormat>On-screen Show (4:3)</PresentationFormat>
  <Paragraphs>403</Paragraphs>
  <Slides>46</Slides>
  <Notes>36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Arial</vt:lpstr>
      <vt:lpstr>Calibri</vt:lpstr>
      <vt:lpstr>Calibri Light</vt:lpstr>
      <vt:lpstr>Lucida Sans</vt:lpstr>
      <vt:lpstr>Symbol</vt:lpstr>
      <vt:lpstr>Wingdings</vt:lpstr>
      <vt:lpstr>Office Theme</vt:lpstr>
      <vt:lpstr>PowerPoint Presentation</vt:lpstr>
      <vt:lpstr>PowerPoint Presentation</vt:lpstr>
      <vt:lpstr>Tîm y modiwl      Module team</vt:lpstr>
      <vt:lpstr>Adnoddau               Resources</vt:lpstr>
      <vt:lpstr>Sgiliau Cyflogadwyedd/Trosglwyddadwy Employability/Transferable Skills</vt:lpstr>
      <vt:lpstr>Gofynion lefel 5 Level 5 requirements</vt:lpstr>
      <vt:lpstr>Cynnwys/Content</vt:lpstr>
      <vt:lpstr>Pwrpas y modiwl? The purpose of this module?</vt:lpstr>
      <vt:lpstr>Deilliannau Dysgu Learning Outcomes</vt:lpstr>
      <vt:lpstr>Rhaglen Ymarferydd Blynyddoedd Cynnar Early Years Practitioner programme</vt:lpstr>
      <vt:lpstr>Aseiniad Assessment</vt:lpstr>
      <vt:lpstr>Y dasg -  The task</vt:lpstr>
      <vt:lpstr>Gofynion y  dasg Requirements of the task</vt:lpstr>
      <vt:lpstr>Gofynion           Requirements </vt:lpstr>
      <vt:lpstr>Gofynion        Requirements</vt:lpstr>
      <vt:lpstr>Gofynion          Requirements</vt:lpstr>
      <vt:lpstr>Rhai syniadau: Eich Agenda Some ideas: Your Agenda</vt:lpstr>
      <vt:lpstr>Pwysig: Rhai pwyntiau ychwanegol Important: Some additional points</vt:lpstr>
      <vt:lpstr>Heriau - Challenges</vt:lpstr>
      <vt:lpstr>Amgylchiadau Esgusodol (EC) Extenuating Circumstances (EC)</vt:lpstr>
      <vt:lpstr>Cyfle i ofyn cwestiynau?  An opportunity to ask questions?</vt:lpstr>
      <vt:lpstr>Trafodwch… discuss…</vt:lpstr>
      <vt:lpstr>PowerPoint Presentation</vt:lpstr>
      <vt:lpstr>          </vt:lpstr>
      <vt:lpstr>PowerPoint Presentation</vt:lpstr>
      <vt:lpstr>PowerPoint Presentation</vt:lpstr>
      <vt:lpstr>Arweinwyr Blynyddoedd Cynnar heddiw Today’s leaders in Early Years </vt:lpstr>
      <vt:lpstr>Trafodwch ‘arweinyddiaeth’ Discuss ‘leadership’</vt:lpstr>
      <vt:lpstr>Oes angen pŵer arbennig i fod yn arweinydd?  Does leadership require superpower?</vt:lpstr>
      <vt:lpstr>PowerPoint Presentation</vt:lpstr>
      <vt:lpstr>Arweinydd a Rheolwr Leader and Manager</vt:lpstr>
      <vt:lpstr>Sir Ken Robinson</vt:lpstr>
      <vt:lpstr>Arweinwyr a Rheolwyr Leaders and Managers</vt:lpstr>
      <vt:lpstr>Arweinwyr a Rheolwyr Leaders and Managers</vt:lpstr>
      <vt:lpstr>Peter Drucker</vt:lpstr>
      <vt:lpstr>Arweinyddiaeth a gwyddoniaeth-niwro Leadership and neuroscience </vt:lpstr>
      <vt:lpstr>Arweinyddiaeth a Damcaniaethwyr Leadership and Theorists</vt:lpstr>
      <vt:lpstr>Arweinyddiaeth a Damcaniaethwyr Leadership and Theorists</vt:lpstr>
      <vt:lpstr>‘Pŵer’ arweinyddiaeth The ‘power’ of leadership</vt:lpstr>
      <vt:lpstr>Arweinyddwyr/rheolwyr effeithiol Effective leaders/ managers</vt:lpstr>
      <vt:lpstr>Arweinyddwyr/rheolwyr effeithiol Effective leaders/ managers</vt:lpstr>
      <vt:lpstr>PowerPoint Presentation</vt:lpstr>
      <vt:lpstr>Theoriau rheoli – 7 rheol Mckinsey  Management theories - Mckinsey’s 7 S’s</vt:lpstr>
      <vt:lpstr>PowerPoint Presentation</vt:lpstr>
      <vt:lpstr>  Arddull – arweinydd: trafodwch Style – leadership: discuss   </vt:lpstr>
      <vt:lpstr>Rhestr Cyfeirnodi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Natasha Young</cp:lastModifiedBy>
  <cp:revision>44</cp:revision>
  <dcterms:created xsi:type="dcterms:W3CDTF">2015-10-03T11:53:06Z</dcterms:created>
  <dcterms:modified xsi:type="dcterms:W3CDTF">2022-03-28T08:09:54Z</dcterms:modified>
</cp:coreProperties>
</file>