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304" r:id="rId2"/>
    <p:sldId id="375" r:id="rId3"/>
    <p:sldId id="379" r:id="rId4"/>
    <p:sldId id="319" r:id="rId5"/>
    <p:sldId id="331" r:id="rId6"/>
    <p:sldId id="296" r:id="rId7"/>
    <p:sldId id="282" r:id="rId8"/>
    <p:sldId id="385" r:id="rId9"/>
    <p:sldId id="258" r:id="rId10"/>
    <p:sldId id="259" r:id="rId11"/>
    <p:sldId id="260" r:id="rId12"/>
    <p:sldId id="261" r:id="rId13"/>
    <p:sldId id="267" r:id="rId14"/>
    <p:sldId id="298" r:id="rId15"/>
    <p:sldId id="387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7004" autoAdjust="0"/>
    <p:restoredTop sz="94660"/>
  </p:normalViewPr>
  <p:slideViewPr>
    <p:cSldViewPr snapToGrid="0">
      <p:cViewPr varScale="1">
        <p:scale>
          <a:sx n="86" d="100"/>
          <a:sy n="86" d="100"/>
        </p:scale>
        <p:origin x="470" y="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microsoft.com/office/2016/11/relationships/changesInfo" Target="changesInfos/changesInfo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Valentina Bartali" userId="f35004a4-c12f-409a-aa0c-73f304769949" providerId="ADAL" clId="{6C7FE1D0-8FB8-4D0C-B28D-34CC0E98E269}"/>
    <pc:docChg chg="delSld modSld">
      <pc:chgData name="Valentina Bartali" userId="f35004a4-c12f-409a-aa0c-73f304769949" providerId="ADAL" clId="{6C7FE1D0-8FB8-4D0C-B28D-34CC0E98E269}" dt="2023-11-13T14:23:33.291" v="8" actId="2696"/>
      <pc:docMkLst>
        <pc:docMk/>
      </pc:docMkLst>
      <pc:sldChg chg="modSp mod">
        <pc:chgData name="Valentina Bartali" userId="f35004a4-c12f-409a-aa0c-73f304769949" providerId="ADAL" clId="{6C7FE1D0-8FB8-4D0C-B28D-34CC0E98E269}" dt="2023-11-13T14:21:58.156" v="5" actId="20577"/>
        <pc:sldMkLst>
          <pc:docMk/>
          <pc:sldMk cId="0" sldId="260"/>
        </pc:sldMkLst>
        <pc:spChg chg="mod">
          <ac:chgData name="Valentina Bartali" userId="f35004a4-c12f-409a-aa0c-73f304769949" providerId="ADAL" clId="{6C7FE1D0-8FB8-4D0C-B28D-34CC0E98E269}" dt="2023-11-13T14:21:58.156" v="5" actId="20577"/>
          <ac:spMkLst>
            <pc:docMk/>
            <pc:sldMk cId="0" sldId="260"/>
            <ac:spMk id="6147" creationId="{D2C757D0-A975-4EE8-8B35-705EBA7C5CEA}"/>
          </ac:spMkLst>
        </pc:spChg>
      </pc:sldChg>
      <pc:sldChg chg="modSp mod">
        <pc:chgData name="Valentina Bartali" userId="f35004a4-c12f-409a-aa0c-73f304769949" providerId="ADAL" clId="{6C7FE1D0-8FB8-4D0C-B28D-34CC0E98E269}" dt="2023-11-13T14:22:31.586" v="6" actId="20577"/>
        <pc:sldMkLst>
          <pc:docMk/>
          <pc:sldMk cId="3992308966" sldId="298"/>
        </pc:sldMkLst>
        <pc:spChg chg="mod">
          <ac:chgData name="Valentina Bartali" userId="f35004a4-c12f-409a-aa0c-73f304769949" providerId="ADAL" clId="{6C7FE1D0-8FB8-4D0C-B28D-34CC0E98E269}" dt="2023-11-13T14:22:31.586" v="6" actId="20577"/>
          <ac:spMkLst>
            <pc:docMk/>
            <pc:sldMk cId="3992308966" sldId="298"/>
            <ac:spMk id="3" creationId="{00000000-0000-0000-0000-000000000000}"/>
          </ac:spMkLst>
        </pc:spChg>
      </pc:sldChg>
      <pc:sldChg chg="del">
        <pc:chgData name="Valentina Bartali" userId="f35004a4-c12f-409a-aa0c-73f304769949" providerId="ADAL" clId="{6C7FE1D0-8FB8-4D0C-B28D-34CC0E98E269}" dt="2023-11-13T14:23:02.059" v="7" actId="2696"/>
        <pc:sldMkLst>
          <pc:docMk/>
          <pc:sldMk cId="4017922260" sldId="371"/>
        </pc:sldMkLst>
      </pc:sldChg>
      <pc:sldChg chg="del">
        <pc:chgData name="Valentina Bartali" userId="f35004a4-c12f-409a-aa0c-73f304769949" providerId="ADAL" clId="{6C7FE1D0-8FB8-4D0C-B28D-34CC0E98E269}" dt="2023-11-13T14:23:33.291" v="8" actId="2696"/>
        <pc:sldMkLst>
          <pc:docMk/>
          <pc:sldMk cId="1440992149" sldId="386"/>
        </pc:sldMkLst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13/11/2023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080869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099998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13/11/2023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957748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13/11/2023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617403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13/11/2023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52635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13/11/2023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45694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13/11/2023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205945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13/11/2023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088011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13/11/2023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974393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13/11/2023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923430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13/11/2023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790441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13/11/2023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3811363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8D0665-A18F-4066-96F8-86B780F6C71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209800" y="2276872"/>
            <a:ext cx="7772400" cy="1944216"/>
          </a:xfrm>
        </p:spPr>
        <p:txBody>
          <a:bodyPr anchor="ctr">
            <a:normAutofit/>
          </a:bodyPr>
          <a:lstStyle/>
          <a:p>
            <a:r>
              <a:rPr lang="en-GB" b="1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Week 10</a:t>
            </a:r>
            <a:br>
              <a:rPr lang="en-GB" b="1" dirty="0">
                <a:solidFill>
                  <a:schemeClr val="accent2">
                    <a:lumMod val="60000"/>
                    <a:lumOff val="40000"/>
                  </a:schemeClr>
                </a:solidFill>
              </a:rPr>
            </a:br>
            <a:r>
              <a:rPr lang="en-GB" b="1" dirty="0"/>
              <a:t>Revision</a:t>
            </a:r>
          </a:p>
        </p:txBody>
      </p:sp>
    </p:spTree>
    <p:extLst>
      <p:ext uri="{BB962C8B-B14F-4D97-AF65-F5344CB8AC3E}">
        <p14:creationId xmlns:p14="http://schemas.microsoft.com/office/powerpoint/2010/main" val="422099283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C0228ED1-D6E1-4732-B000-4F89824775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/>
              <a:t>In this session we will…..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E94382-DACE-4E00-9EDA-0779A57F51D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/>
              <a:t>Review the module</a:t>
            </a:r>
          </a:p>
          <a:p>
            <a:endParaRPr lang="en-US" dirty="0"/>
          </a:p>
          <a:p>
            <a:r>
              <a:rPr lang="en-US" dirty="0"/>
              <a:t>Final surgery for assignment 2 </a:t>
            </a:r>
          </a:p>
          <a:p>
            <a:pPr marL="0" indent="0">
              <a:buNone/>
            </a:pPr>
            <a:endParaRPr lang="en-US" dirty="0"/>
          </a:p>
          <a:p>
            <a:r>
              <a:rPr lang="en-US" dirty="0"/>
              <a:t>Complete the Module Evaluation Questionnaire </a:t>
            </a:r>
          </a:p>
          <a:p>
            <a:pPr marL="0" indent="0">
              <a:buNone/>
            </a:pPr>
            <a:endParaRPr lang="en-US" dirty="0"/>
          </a:p>
          <a:p>
            <a:r>
              <a:rPr lang="en-GB" dirty="0"/>
              <a:t>Q&amp; A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9349353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Module Aim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To provide the student with the underlying study/research strategies and software skills that can accelerate that learning process.</a:t>
            </a:r>
          </a:p>
          <a:p>
            <a:r>
              <a:rPr lang="en-GB" dirty="0"/>
              <a:t>To encourage the development of a reflective, active, positive approach to learning, and to take responsibility for their own learning. </a:t>
            </a:r>
          </a:p>
        </p:txBody>
      </p:sp>
    </p:spTree>
    <p:extLst>
      <p:ext uri="{BB962C8B-B14F-4D97-AF65-F5344CB8AC3E}">
        <p14:creationId xmlns:p14="http://schemas.microsoft.com/office/powerpoint/2010/main" val="364618536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88F9C5-CD21-4D19-953B-0FF3631532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Academic Writing Skill &amp; importance in Higher Education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4DCFA4-A6A6-42FE-8CC6-24A2648A2C6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endParaRPr lang="en-GB" dirty="0"/>
          </a:p>
          <a:p>
            <a:pPr algn="just"/>
            <a:r>
              <a:rPr lang="en-GB" dirty="0"/>
              <a:t>The ability to write a clear and logical assignment or report is an important academic and professional skill.</a:t>
            </a:r>
          </a:p>
          <a:p>
            <a:pPr marL="0" indent="0" algn="just">
              <a:buNone/>
            </a:pPr>
            <a:endParaRPr lang="en-GB" dirty="0"/>
          </a:p>
          <a:p>
            <a:pPr algn="just"/>
            <a:r>
              <a:rPr lang="en-GB" dirty="0"/>
              <a:t>Requirement for a variety of reports, dissertations, essays and papers. </a:t>
            </a:r>
          </a:p>
          <a:p>
            <a:pPr marL="0" indent="0" algn="just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3049199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74D35ADC-2466-4797-92DD-20C16AA786D7}"/>
              </a:ext>
            </a:extLst>
          </p:cNvPr>
          <p:cNvSpPr/>
          <p:nvPr/>
        </p:nvSpPr>
        <p:spPr>
          <a:xfrm>
            <a:off x="4439816" y="908720"/>
            <a:ext cx="2952328" cy="144016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dk1"/>
          </a:fillRef>
          <a:effectRef idx="1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Referencing in your work</a:t>
            </a:r>
          </a:p>
        </p:txBody>
      </p:sp>
      <p:cxnSp>
        <p:nvCxnSpPr>
          <p:cNvPr id="6" name="Connector: Elbow 5">
            <a:extLst>
              <a:ext uri="{FF2B5EF4-FFF2-40B4-BE49-F238E27FC236}">
                <a16:creationId xmlns:a16="http://schemas.microsoft.com/office/drawing/2014/main" id="{B46011FA-39B6-43B6-80AB-55721C063E3B}"/>
              </a:ext>
            </a:extLst>
          </p:cNvPr>
          <p:cNvCxnSpPr>
            <a:cxnSpLocks/>
          </p:cNvCxnSpPr>
          <p:nvPr/>
        </p:nvCxnSpPr>
        <p:spPr>
          <a:xfrm rot="5400000">
            <a:off x="3719736" y="2527155"/>
            <a:ext cx="1440160" cy="1440160"/>
          </a:xfrm>
          <a:prstGeom prst="bentConnector3">
            <a:avLst>
              <a:gd name="adj1" fmla="val 50000"/>
            </a:avLst>
          </a:prstGeom>
          <a:ln>
            <a:tailEnd type="triangle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9" name="Connector: Elbow 8">
            <a:extLst>
              <a:ext uri="{FF2B5EF4-FFF2-40B4-BE49-F238E27FC236}">
                <a16:creationId xmlns:a16="http://schemas.microsoft.com/office/drawing/2014/main" id="{3ECEAC7D-0FC1-46E8-ACA2-39852EE0CEA8}"/>
              </a:ext>
            </a:extLst>
          </p:cNvPr>
          <p:cNvCxnSpPr>
            <a:cxnSpLocks/>
          </p:cNvCxnSpPr>
          <p:nvPr/>
        </p:nvCxnSpPr>
        <p:spPr>
          <a:xfrm rot="16200000" flipH="1">
            <a:off x="6672065" y="2527156"/>
            <a:ext cx="1440159" cy="1440159"/>
          </a:xfrm>
          <a:prstGeom prst="bentConnector3">
            <a:avLst>
              <a:gd name="adj1" fmla="val 50000"/>
            </a:avLst>
          </a:prstGeom>
          <a:ln>
            <a:tailEnd type="triangle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8D3AA3C6-6798-4AE4-86BE-0FF50FC36054}"/>
              </a:ext>
            </a:extLst>
          </p:cNvPr>
          <p:cNvSpPr/>
          <p:nvPr/>
        </p:nvSpPr>
        <p:spPr>
          <a:xfrm>
            <a:off x="2351584" y="3967314"/>
            <a:ext cx="2952328" cy="1440160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In-text citations</a:t>
            </a:r>
          </a:p>
        </p:txBody>
      </p:sp>
      <p:sp>
        <p:nvSpPr>
          <p:cNvPr id="14" name="Rectangle: Rounded Corners 13">
            <a:extLst>
              <a:ext uri="{FF2B5EF4-FFF2-40B4-BE49-F238E27FC236}">
                <a16:creationId xmlns:a16="http://schemas.microsoft.com/office/drawing/2014/main" id="{4C9D1259-6598-43EF-A2D5-7B3B1588E3B0}"/>
              </a:ext>
            </a:extLst>
          </p:cNvPr>
          <p:cNvSpPr/>
          <p:nvPr/>
        </p:nvSpPr>
        <p:spPr>
          <a:xfrm>
            <a:off x="6672064" y="3967314"/>
            <a:ext cx="2952328" cy="1440160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Reference list / Bibliography</a:t>
            </a:r>
          </a:p>
        </p:txBody>
      </p:sp>
    </p:spTree>
    <p:extLst>
      <p:ext uri="{BB962C8B-B14F-4D97-AF65-F5344CB8AC3E}">
        <p14:creationId xmlns:p14="http://schemas.microsoft.com/office/powerpoint/2010/main" val="34276038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"/>
                            </p:stCondLst>
                            <p:childTnLst>
                              <p:par>
                                <p:cTn id="18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9B2FD36D-A2BC-4837-A221-04908627CAE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7402" y="0"/>
            <a:ext cx="9140599" cy="573325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5DAB53-4A6F-4E00-8E4C-58B297D89F6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24000" y="1484784"/>
            <a:ext cx="3959424" cy="4464496"/>
          </a:xfrm>
          <a:noFill/>
        </p:spPr>
        <p:txBody>
          <a:bodyPr>
            <a:normAutofit/>
          </a:bodyPr>
          <a:lstStyle/>
          <a:p>
            <a:pPr marL="0" indent="0" algn="ctr">
              <a:buNone/>
            </a:pPr>
            <a:endParaRPr lang="en-GB" sz="4400" b="1" dirty="0">
              <a:solidFill>
                <a:srgbClr val="C00000"/>
              </a:solidFill>
            </a:endParaRPr>
          </a:p>
          <a:p>
            <a:pPr marL="0" indent="0" algn="ctr">
              <a:buNone/>
            </a:pPr>
            <a:r>
              <a:rPr lang="en-GB" sz="4400" b="1" dirty="0">
                <a:solidFill>
                  <a:srgbClr val="C00000"/>
                </a:solidFill>
              </a:rPr>
              <a:t>Time Management Skills </a:t>
            </a:r>
          </a:p>
        </p:txBody>
      </p:sp>
    </p:spTree>
    <p:extLst>
      <p:ext uri="{BB962C8B-B14F-4D97-AF65-F5344CB8AC3E}">
        <p14:creationId xmlns:p14="http://schemas.microsoft.com/office/powerpoint/2010/main" val="36370823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1026">
            <a:extLst>
              <a:ext uri="{FF2B5EF4-FFF2-40B4-BE49-F238E27FC236}">
                <a16:creationId xmlns:a16="http://schemas.microsoft.com/office/drawing/2014/main" id="{1CE19AE9-2D7F-4A32-8E3D-8D386CBD9CB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304800" y="145774"/>
            <a:ext cx="11675165" cy="997226"/>
          </a:xfrm>
        </p:spPr>
        <p:txBody>
          <a:bodyPr>
            <a:noAutofit/>
          </a:bodyPr>
          <a:lstStyle/>
          <a:p>
            <a:r>
              <a:rPr lang="en-US" altLang="en-US" b="1" dirty="0">
                <a:latin typeface="Comic Sans MS" panose="030F0702030302020204" pitchFamily="66" charset="0"/>
              </a:rPr>
              <a:t>Advantages of working together for academic purposes </a:t>
            </a:r>
          </a:p>
        </p:txBody>
      </p:sp>
      <p:sp>
        <p:nvSpPr>
          <p:cNvPr id="33795" name="Rectangle 1027">
            <a:extLst>
              <a:ext uri="{FF2B5EF4-FFF2-40B4-BE49-F238E27FC236}">
                <a16:creationId xmlns:a16="http://schemas.microsoft.com/office/drawing/2014/main" id="{69BA6600-8E18-4C81-B6FA-1CB3C337E9E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993913" y="1219200"/>
            <a:ext cx="10588487" cy="5181600"/>
          </a:xfrm>
        </p:spPr>
        <p:txBody>
          <a:bodyPr/>
          <a:lstStyle/>
          <a:p>
            <a:r>
              <a:rPr lang="en-US" altLang="en-US" dirty="0">
                <a:latin typeface="Comic Sans MS" panose="030F0702030302020204" pitchFamily="66" charset="0"/>
              </a:rPr>
              <a:t>Better creativity </a:t>
            </a:r>
          </a:p>
          <a:p>
            <a:r>
              <a:rPr lang="en-US" altLang="en-US" dirty="0">
                <a:latin typeface="Comic Sans MS" panose="030F0702030302020204" pitchFamily="66" charset="0"/>
              </a:rPr>
              <a:t>Quick completion of tasks </a:t>
            </a:r>
          </a:p>
          <a:p>
            <a:r>
              <a:rPr lang="en-GB" altLang="en-US" dirty="0">
                <a:latin typeface="Comic Sans MS" panose="030F0702030302020204" pitchFamily="66" charset="0"/>
              </a:rPr>
              <a:t>Network building </a:t>
            </a:r>
          </a:p>
          <a:p>
            <a:r>
              <a:rPr lang="en-GB" altLang="en-US" dirty="0">
                <a:latin typeface="Comic Sans MS" panose="030F0702030302020204" pitchFamily="66" charset="0"/>
              </a:rPr>
              <a:t>Major employability skill - employers value teamwork! </a:t>
            </a:r>
          </a:p>
          <a:p>
            <a:r>
              <a:rPr lang="en-US" altLang="en-US" dirty="0">
                <a:latin typeface="Comic Sans MS" panose="030F0702030302020204" pitchFamily="66" charset="0"/>
              </a:rPr>
              <a:t>Synergy</a:t>
            </a:r>
          </a:p>
          <a:p>
            <a:endParaRPr lang="en-US" altLang="en-US" dirty="0">
              <a:latin typeface="Comic Sans MS" panose="030F0702030302020204" pitchFamily="66" charset="0"/>
            </a:endParaRPr>
          </a:p>
          <a:p>
            <a:endParaRPr lang="en-US" altLang="en-US" dirty="0">
              <a:latin typeface="Comic Sans MS" panose="030F0702030302020204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37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37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37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37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37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37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37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37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37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37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37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37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3794" grpId="0" autoUpdateAnimBg="0"/>
      <p:bldP spid="33795" grpId="0" build="p" autoUpdateAnimBg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Data, Information and Knowledge </a:t>
            </a:r>
          </a:p>
        </p:txBody>
      </p:sp>
      <p:sp>
        <p:nvSpPr>
          <p:cNvPr id="4" name="Rectangle 5"/>
          <p:cNvSpPr>
            <a:spLocks noGrp="1" noChangeArrowheads="1"/>
          </p:cNvSpPr>
          <p:nvPr>
            <p:ph idx="1"/>
          </p:nvPr>
        </p:nvSpPr>
        <p:spPr>
          <a:noFill/>
          <a:ln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noAutofit/>
          </a:bodyPr>
          <a:lstStyle/>
          <a:p>
            <a:pPr algn="just"/>
            <a:r>
              <a:rPr lang="en-US" altLang="ja-JP" sz="2800" b="1" u="sng" dirty="0">
                <a:ea typeface="ＭＳ Ｐゴシック" panose="020B0600070205080204" pitchFamily="34" charset="-128"/>
              </a:rPr>
              <a:t>Data</a:t>
            </a:r>
            <a:r>
              <a:rPr lang="en-US" altLang="ja-JP" sz="2800" b="1" dirty="0">
                <a:ea typeface="ＭＳ Ｐゴシック" panose="020B0600070205080204" pitchFamily="34" charset="-128"/>
              </a:rPr>
              <a:t>:</a:t>
            </a:r>
            <a:r>
              <a:rPr lang="en-US" altLang="ja-JP" sz="2800" dirty="0">
                <a:ea typeface="ＭＳ Ｐゴシック" panose="020B0600070205080204" pitchFamily="34" charset="-128"/>
              </a:rPr>
              <a:t>  Unorganized and unprocessed facts; static; a set of discrete facts about events</a:t>
            </a:r>
          </a:p>
          <a:p>
            <a:pPr algn="just"/>
            <a:r>
              <a:rPr lang="en-US" altLang="ja-JP" sz="2800" b="1" u="sng" dirty="0">
                <a:ea typeface="ＭＳ Ｐゴシック" panose="020B0600070205080204" pitchFamily="34" charset="-128"/>
              </a:rPr>
              <a:t>Information</a:t>
            </a:r>
            <a:r>
              <a:rPr lang="en-US" altLang="ja-JP" sz="2800" b="1" dirty="0">
                <a:ea typeface="ＭＳ Ｐゴシック" panose="020B0600070205080204" pitchFamily="34" charset="-128"/>
              </a:rPr>
              <a:t>:</a:t>
            </a:r>
            <a:r>
              <a:rPr lang="en-US" altLang="ja-JP" sz="2800" dirty="0">
                <a:ea typeface="ＭＳ Ｐゴシック" panose="020B0600070205080204" pitchFamily="34" charset="-128"/>
              </a:rPr>
              <a:t>  a combination of data that makes decision making easier</a:t>
            </a:r>
          </a:p>
          <a:p>
            <a:pPr algn="just"/>
            <a:r>
              <a:rPr lang="en-US" altLang="ja-JP" sz="2800" b="1" u="sng" dirty="0">
                <a:ea typeface="ＭＳ Ｐゴシック" panose="020B0600070205080204" pitchFamily="34" charset="-128"/>
              </a:rPr>
              <a:t>Knowledge</a:t>
            </a:r>
            <a:r>
              <a:rPr lang="en-US" altLang="ja-JP" sz="2800" b="1" dirty="0">
                <a:ea typeface="ＭＳ Ｐゴシック" panose="020B0600070205080204" pitchFamily="34" charset="-128"/>
              </a:rPr>
              <a:t> </a:t>
            </a:r>
            <a:r>
              <a:rPr lang="en-US" altLang="ja-JP" sz="2800" dirty="0">
                <a:ea typeface="ＭＳ Ｐゴシック" panose="020B0600070205080204" pitchFamily="34" charset="-128"/>
              </a:rPr>
              <a:t>is derived from information in the same way information is derived from data; it is a person’s range of information</a:t>
            </a:r>
          </a:p>
          <a:p>
            <a:pPr marL="0" indent="0">
              <a:buNone/>
            </a:pPr>
            <a:endParaRPr lang="en-US" altLang="ja-JP" sz="2800" dirty="0">
              <a:ea typeface="ＭＳ Ｐゴシック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26478393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>
            <a:extLst>
              <a:ext uri="{FF2B5EF4-FFF2-40B4-BE49-F238E27FC236}">
                <a16:creationId xmlns:a16="http://schemas.microsoft.com/office/drawing/2014/main" id="{90612B10-4FAE-4515-92B9-22B6FB88B60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Presentation Tips </a:t>
            </a:r>
          </a:p>
        </p:txBody>
      </p:sp>
      <p:sp>
        <p:nvSpPr>
          <p:cNvPr id="4099" name="Rectangle 3">
            <a:extLst>
              <a:ext uri="{FF2B5EF4-FFF2-40B4-BE49-F238E27FC236}">
                <a16:creationId xmlns:a16="http://schemas.microsoft.com/office/drawing/2014/main" id="{B95EC4EA-8CCB-4FEE-B382-8CA78510830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en-US" dirty="0"/>
              <a:t>Think about following questions</a:t>
            </a:r>
          </a:p>
          <a:p>
            <a:endParaRPr lang="en-US" altLang="en-US" dirty="0"/>
          </a:p>
          <a:p>
            <a:pPr lvl="1"/>
            <a:r>
              <a:rPr lang="en-US" altLang="en-US" dirty="0"/>
              <a:t>Who am I addressing?</a:t>
            </a:r>
          </a:p>
          <a:p>
            <a:pPr lvl="1"/>
            <a:r>
              <a:rPr lang="en-US" altLang="en-US" dirty="0"/>
              <a:t>What do I have to say?</a:t>
            </a:r>
          </a:p>
          <a:p>
            <a:pPr lvl="1"/>
            <a:r>
              <a:rPr lang="en-US" altLang="en-US" dirty="0"/>
              <a:t>What do I want my audience to know?</a:t>
            </a:r>
          </a:p>
          <a:p>
            <a:pPr lvl="1"/>
            <a:r>
              <a:rPr lang="en-US" altLang="en-US" dirty="0"/>
              <a:t>What would my audience want to know?</a:t>
            </a:r>
          </a:p>
          <a:p>
            <a:pPr lvl="1">
              <a:buFont typeface="Wingdings" panose="05000000000000000000" pitchFamily="2" charset="2"/>
              <a:buNone/>
            </a:pPr>
            <a:endParaRPr lang="en-US" altLang="en-US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>
            <a:extLst>
              <a:ext uri="{FF2B5EF4-FFF2-40B4-BE49-F238E27FC236}">
                <a16:creationId xmlns:a16="http://schemas.microsoft.com/office/drawing/2014/main" id="{8E0F97A0-050A-4154-AB94-FCBA6493502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Tell a Story</a:t>
            </a:r>
          </a:p>
        </p:txBody>
      </p:sp>
      <p:sp>
        <p:nvSpPr>
          <p:cNvPr id="5123" name="Rectangle 3">
            <a:extLst>
              <a:ext uri="{FF2B5EF4-FFF2-40B4-BE49-F238E27FC236}">
                <a16:creationId xmlns:a16="http://schemas.microsoft.com/office/drawing/2014/main" id="{3AEC766C-2213-40D4-9D2F-378ACF591FD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en-US"/>
              <a:t>Make a logical structure that is similar to a good story.</a:t>
            </a:r>
          </a:p>
          <a:p>
            <a:pPr lvl="1"/>
            <a:r>
              <a:rPr lang="en-US" altLang="en-US"/>
              <a:t>Beginning: context of presentation</a:t>
            </a:r>
          </a:p>
          <a:p>
            <a:pPr lvl="1"/>
            <a:r>
              <a:rPr lang="en-US" altLang="en-US"/>
              <a:t>Body: develop main points.</a:t>
            </a:r>
          </a:p>
          <a:p>
            <a:pPr lvl="1"/>
            <a:r>
              <a:rPr lang="en-US" altLang="en-US"/>
              <a:t>Conclusion: summarize main points, take home message.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>
            <a:extLst>
              <a:ext uri="{FF2B5EF4-FFF2-40B4-BE49-F238E27FC236}">
                <a16:creationId xmlns:a16="http://schemas.microsoft.com/office/drawing/2014/main" id="{4C0B4E5A-F561-4C43-9ADA-93B59E6CEDE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Practice, Practice, Practice</a:t>
            </a:r>
          </a:p>
        </p:txBody>
      </p:sp>
      <p:sp>
        <p:nvSpPr>
          <p:cNvPr id="6147" name="Rectangle 3">
            <a:extLst>
              <a:ext uri="{FF2B5EF4-FFF2-40B4-BE49-F238E27FC236}">
                <a16:creationId xmlns:a16="http://schemas.microsoft.com/office/drawing/2014/main" id="{D2C757D0-A975-4EE8-8B35-705EBA7C5CE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US" altLang="en-US" dirty="0"/>
              <a:t>Practice on your own (get timing right)</a:t>
            </a:r>
          </a:p>
          <a:p>
            <a:pPr>
              <a:lnSpc>
                <a:spcPct val="90000"/>
              </a:lnSpc>
            </a:pPr>
            <a:r>
              <a:rPr lang="en-US" altLang="en-US" dirty="0"/>
              <a:t>Practice with others.</a:t>
            </a:r>
          </a:p>
          <a:p>
            <a:pPr>
              <a:lnSpc>
                <a:spcPct val="90000"/>
              </a:lnSpc>
            </a:pPr>
            <a:r>
              <a:rPr lang="en-US" altLang="en-US" dirty="0"/>
              <a:t>Write out the full text you want to say.</a:t>
            </a:r>
          </a:p>
          <a:p>
            <a:pPr lvl="1">
              <a:lnSpc>
                <a:spcPct val="90000"/>
              </a:lnSpc>
            </a:pPr>
            <a:r>
              <a:rPr lang="en-US" altLang="en-US" dirty="0"/>
              <a:t>Forces you to think of every aspect</a:t>
            </a:r>
          </a:p>
          <a:p>
            <a:pPr lvl="1">
              <a:lnSpc>
                <a:spcPct val="90000"/>
              </a:lnSpc>
            </a:pPr>
            <a:r>
              <a:rPr lang="en-US" altLang="en-US" dirty="0"/>
              <a:t>Helps you commit parts of you presentation to memory</a:t>
            </a:r>
          </a:p>
          <a:p>
            <a:pPr lvl="1">
              <a:lnSpc>
                <a:spcPct val="90000"/>
              </a:lnSpc>
            </a:pPr>
            <a:r>
              <a:rPr lang="en-US" altLang="en-US" dirty="0"/>
              <a:t>Make notes of key points and use those during presentation. BUT don’t read a script.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>
            <a:extLst>
              <a:ext uri="{FF2B5EF4-FFF2-40B4-BE49-F238E27FC236}">
                <a16:creationId xmlns:a16="http://schemas.microsoft.com/office/drawing/2014/main" id="{02E573B1-E66F-40A2-8122-ADFFE39C0E3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Communicate with Audience</a:t>
            </a:r>
          </a:p>
        </p:txBody>
      </p:sp>
      <p:sp>
        <p:nvSpPr>
          <p:cNvPr id="7171" name="Rectangle 3">
            <a:extLst>
              <a:ext uri="{FF2B5EF4-FFF2-40B4-BE49-F238E27FC236}">
                <a16:creationId xmlns:a16="http://schemas.microsoft.com/office/drawing/2014/main" id="{8BCE9CF5-5E36-4535-A2EF-FF4E1DFC78C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altLang="en-US" dirty="0"/>
              <a:t>Look at the audience (via your device)</a:t>
            </a:r>
          </a:p>
          <a:p>
            <a:endParaRPr lang="en-US" altLang="en-US" dirty="0"/>
          </a:p>
          <a:p>
            <a:r>
              <a:rPr lang="en-US" altLang="en-US" dirty="0"/>
              <a:t>Be enthusiastic</a:t>
            </a:r>
          </a:p>
          <a:p>
            <a:pPr lvl="1"/>
            <a:r>
              <a:rPr lang="en-US" altLang="en-US" dirty="0"/>
              <a:t>Vary the tone of your voice.</a:t>
            </a:r>
          </a:p>
          <a:p>
            <a:pPr lvl="1"/>
            <a:r>
              <a:rPr lang="en-US" altLang="en-US" dirty="0"/>
              <a:t>Use humor if it suits you, but don’t force it or over do it.  Content is what matters.</a:t>
            </a:r>
          </a:p>
          <a:p>
            <a:pPr lvl="1"/>
            <a:endParaRPr lang="en-US" altLang="en-US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>
            <a:extLst>
              <a:ext uri="{FF2B5EF4-FFF2-40B4-BE49-F238E27FC236}">
                <a16:creationId xmlns:a16="http://schemas.microsoft.com/office/drawing/2014/main" id="{2EFE34BE-AA6D-43B1-A1EF-C31AB3C72B5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Speaking Tips</a:t>
            </a:r>
          </a:p>
        </p:txBody>
      </p:sp>
      <p:sp>
        <p:nvSpPr>
          <p:cNvPr id="15363" name="Rectangle 3">
            <a:extLst>
              <a:ext uri="{FF2B5EF4-FFF2-40B4-BE49-F238E27FC236}">
                <a16:creationId xmlns:a16="http://schemas.microsoft.com/office/drawing/2014/main" id="{BC86DEDB-63AE-4579-9372-B0C72FFF299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altLang="en-US" dirty="0"/>
              <a:t>Speak slowly and clearly.</a:t>
            </a:r>
          </a:p>
          <a:p>
            <a:endParaRPr lang="en-US" altLang="en-US" dirty="0"/>
          </a:p>
          <a:p>
            <a:r>
              <a:rPr lang="en-US" altLang="en-US" dirty="0"/>
              <a:t>Take a breath before you move to next slide.</a:t>
            </a:r>
          </a:p>
          <a:p>
            <a:endParaRPr lang="en-US" altLang="en-US" dirty="0"/>
          </a:p>
          <a:p>
            <a:r>
              <a:rPr lang="en-US" altLang="en-US" dirty="0"/>
              <a:t>Take a deep breath (unobtrusively) before you start.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Top Tips for Presentation 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230746"/>
            <a:ext cx="10972800" cy="3917032"/>
          </a:xfrm>
        </p:spPr>
        <p:txBody>
          <a:bodyPr>
            <a:normAutofit fontScale="77500" lnSpcReduction="20000"/>
          </a:bodyPr>
          <a:lstStyle/>
          <a:p>
            <a:pPr>
              <a:spcBef>
                <a:spcPts val="638"/>
              </a:spcBef>
              <a:buSzPct val="45000"/>
              <a:buFont typeface="Wingdings" panose="05000000000000000000" pitchFamily="2" charset="2"/>
              <a:buChar char="v"/>
            </a:pPr>
            <a:r>
              <a:rPr lang="en-GB" altLang="en-US" sz="3800" dirty="0">
                <a:solidFill>
                  <a:srgbClr val="000000"/>
                </a:solidFill>
              </a:rPr>
              <a:t>Establish your subject and focus on it</a:t>
            </a:r>
          </a:p>
          <a:p>
            <a:pPr>
              <a:spcBef>
                <a:spcPts val="638"/>
              </a:spcBef>
              <a:buSzPct val="45000"/>
              <a:buFont typeface="Wingdings" panose="05000000000000000000" pitchFamily="2" charset="2"/>
              <a:buChar char="v"/>
            </a:pPr>
            <a:r>
              <a:rPr lang="en-GB" altLang="en-US" sz="3800" dirty="0">
                <a:solidFill>
                  <a:srgbClr val="000000"/>
                </a:solidFill>
              </a:rPr>
              <a:t>Prioritise you information</a:t>
            </a:r>
          </a:p>
          <a:p>
            <a:pPr>
              <a:spcBef>
                <a:spcPts val="638"/>
              </a:spcBef>
              <a:buSzPct val="45000"/>
              <a:buFont typeface="Wingdings" panose="05000000000000000000" pitchFamily="2" charset="2"/>
              <a:buChar char="v"/>
            </a:pPr>
            <a:r>
              <a:rPr lang="en-GB" altLang="en-US" sz="3800" dirty="0">
                <a:solidFill>
                  <a:srgbClr val="000000"/>
                </a:solidFill>
              </a:rPr>
              <a:t>Consider audience, venue, time of day, purpose</a:t>
            </a:r>
          </a:p>
          <a:p>
            <a:pPr>
              <a:spcBef>
                <a:spcPts val="638"/>
              </a:spcBef>
              <a:buSzPct val="45000"/>
              <a:buFont typeface="Wingdings" panose="05000000000000000000" pitchFamily="2" charset="2"/>
              <a:buChar char="v"/>
            </a:pPr>
            <a:r>
              <a:rPr lang="en-GB" altLang="en-US" sz="3800" dirty="0">
                <a:solidFill>
                  <a:srgbClr val="000000"/>
                </a:solidFill>
              </a:rPr>
              <a:t>Have a clear structure</a:t>
            </a:r>
          </a:p>
          <a:p>
            <a:pPr>
              <a:spcBef>
                <a:spcPts val="638"/>
              </a:spcBef>
              <a:buSzPct val="45000"/>
              <a:buFont typeface="Wingdings" panose="05000000000000000000" pitchFamily="2" charset="2"/>
              <a:buChar char="v"/>
            </a:pPr>
            <a:r>
              <a:rPr lang="en-GB" altLang="en-US" sz="3800" dirty="0">
                <a:solidFill>
                  <a:srgbClr val="000000"/>
                </a:solidFill>
              </a:rPr>
              <a:t>Repeat your main points</a:t>
            </a:r>
          </a:p>
          <a:p>
            <a:pPr>
              <a:spcBef>
                <a:spcPts val="638"/>
              </a:spcBef>
              <a:buSzPct val="45000"/>
              <a:buFont typeface="Wingdings" panose="05000000000000000000" pitchFamily="2" charset="2"/>
              <a:buChar char="v"/>
            </a:pPr>
            <a:r>
              <a:rPr lang="en-GB" altLang="en-US" sz="3800" dirty="0">
                <a:solidFill>
                  <a:srgbClr val="000000"/>
                </a:solidFill>
              </a:rPr>
              <a:t>Be concise and simple</a:t>
            </a:r>
          </a:p>
          <a:p>
            <a:pPr>
              <a:spcBef>
                <a:spcPts val="638"/>
              </a:spcBef>
              <a:buSzPct val="45000"/>
              <a:buFont typeface="Wingdings" panose="05000000000000000000" pitchFamily="2" charset="2"/>
              <a:buChar char="v"/>
            </a:pPr>
            <a:r>
              <a:rPr lang="en-GB" altLang="en-US" sz="3800" dirty="0">
                <a:solidFill>
                  <a:srgbClr val="000000"/>
                </a:solidFill>
              </a:rPr>
              <a:t>Time each section</a:t>
            </a:r>
          </a:p>
          <a:p>
            <a:pPr>
              <a:spcBef>
                <a:spcPts val="638"/>
              </a:spcBef>
              <a:buSzPct val="45000"/>
              <a:buFont typeface="Wingdings" panose="05000000000000000000" pitchFamily="2" charset="2"/>
              <a:buChar char="v"/>
            </a:pPr>
            <a:r>
              <a:rPr lang="en-GB" altLang="en-US" sz="3800" dirty="0">
                <a:solidFill>
                  <a:srgbClr val="000000"/>
                </a:solidFill>
              </a:rPr>
              <a:t>Appropriate visual aids</a:t>
            </a:r>
          </a:p>
          <a:p>
            <a:pPr>
              <a:spcBef>
                <a:spcPts val="638"/>
              </a:spcBef>
              <a:buSzPct val="45000"/>
              <a:buFont typeface="Wingdings" panose="05000000000000000000" pitchFamily="2" charset="2"/>
              <a:buChar char="v"/>
            </a:pPr>
            <a:r>
              <a:rPr lang="en-GB" altLang="en-US" sz="3800" dirty="0">
                <a:solidFill>
                  <a:srgbClr val="000000"/>
                </a:solidFill>
              </a:rPr>
              <a:t>Do you have a back-up plan in technology fails?</a:t>
            </a:r>
          </a:p>
          <a:p>
            <a:pPr>
              <a:buFont typeface="Wingdings" panose="05000000000000000000" pitchFamily="2" charset="2"/>
              <a:buChar char="v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9230896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4E0788-124B-DC37-B027-7C13F30CB9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815931"/>
          </a:xfrm>
        </p:spPr>
        <p:txBody>
          <a:bodyPr/>
          <a:lstStyle/>
          <a:p>
            <a:r>
              <a:rPr lang="en-GB" b="1" dirty="0"/>
              <a:t>Some Pitfalls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3F4789-030C-6328-2D0D-8A08C78986A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470484"/>
            <a:ext cx="10972800" cy="3917032"/>
          </a:xfrm>
        </p:spPr>
        <p:txBody>
          <a:bodyPr/>
          <a:lstStyle/>
          <a:p>
            <a:r>
              <a:rPr lang="en-GB" b="1" dirty="0"/>
              <a:t>Academic Misconduct</a:t>
            </a:r>
          </a:p>
          <a:p>
            <a:pPr lvl="1"/>
            <a:r>
              <a:rPr lang="en-GB" dirty="0"/>
              <a:t>Lack of proper paraphrasing and in-text citation</a:t>
            </a:r>
          </a:p>
          <a:p>
            <a:pPr lvl="1"/>
            <a:r>
              <a:rPr lang="en-GB" dirty="0"/>
              <a:t>Contract Assignment</a:t>
            </a:r>
          </a:p>
          <a:p>
            <a:pPr marL="457200" lvl="1" indent="0">
              <a:buNone/>
            </a:pPr>
            <a:endParaRPr lang="en-GB" dirty="0"/>
          </a:p>
          <a:p>
            <a:r>
              <a:rPr lang="en-GB" b="1" dirty="0"/>
              <a:t>Understanding Assignment Question</a:t>
            </a:r>
          </a:p>
          <a:p>
            <a:pPr lvl="1"/>
            <a:r>
              <a:rPr lang="en-GB" dirty="0"/>
              <a:t>Not following assignment instructions</a:t>
            </a:r>
          </a:p>
          <a:p>
            <a:pPr lvl="1"/>
            <a:r>
              <a:rPr lang="en-GB" dirty="0"/>
              <a:t>Referencing</a:t>
            </a:r>
          </a:p>
          <a:p>
            <a:pPr lvl="1"/>
            <a:endParaRPr lang="en-GB" b="1" dirty="0"/>
          </a:p>
          <a:p>
            <a:pPr lvl="1"/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29790650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2247</TotalTime>
  <Words>479</Words>
  <Application>Microsoft Office PowerPoint</Application>
  <PresentationFormat>Widescreen</PresentationFormat>
  <Paragraphs>81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0" baseType="lpstr">
      <vt:lpstr>Arial</vt:lpstr>
      <vt:lpstr>Comic Sans MS</vt:lpstr>
      <vt:lpstr>Myriad Pro</vt:lpstr>
      <vt:lpstr>Wingdings</vt:lpstr>
      <vt:lpstr>20140311PresentationUWTSDTemplate</vt:lpstr>
      <vt:lpstr>Week 10 Revision</vt:lpstr>
      <vt:lpstr>In this session we will…..</vt:lpstr>
      <vt:lpstr>Module Aim </vt:lpstr>
      <vt:lpstr>Academic Writing Skill &amp; importance in Higher Education</vt:lpstr>
      <vt:lpstr>PowerPoint Presentation</vt:lpstr>
      <vt:lpstr>PowerPoint Presentation</vt:lpstr>
      <vt:lpstr>Advantages of working together for academic purposes </vt:lpstr>
      <vt:lpstr>Data, Information and Knowledge </vt:lpstr>
      <vt:lpstr>Presentation Tips </vt:lpstr>
      <vt:lpstr>Tell a Story</vt:lpstr>
      <vt:lpstr>Practice, Practice, Practice</vt:lpstr>
      <vt:lpstr>Communicate with Audience</vt:lpstr>
      <vt:lpstr>Speaking Tips</vt:lpstr>
      <vt:lpstr>Top Tips for Presentation  </vt:lpstr>
      <vt:lpstr>Some Pitfalls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Week 10 Revision-2</dc:title>
  <dc:creator>Tarila Zuofa</dc:creator>
  <cp:lastModifiedBy>Valentina Bartali</cp:lastModifiedBy>
  <cp:revision>8</cp:revision>
  <dcterms:created xsi:type="dcterms:W3CDTF">2021-07-17T20:24:54Z</dcterms:created>
  <dcterms:modified xsi:type="dcterms:W3CDTF">2023-11-13T14:23:43Z</dcterms:modified>
</cp:coreProperties>
</file>