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902" r:id="rId1"/>
  </p:sldMasterIdLst>
  <p:notesMasterIdLst>
    <p:notesMasterId r:id="rId16"/>
  </p:notesMasterIdLst>
  <p:sldIdLst>
    <p:sldId id="269" r:id="rId2"/>
    <p:sldId id="256" r:id="rId3"/>
    <p:sldId id="257" r:id="rId4"/>
    <p:sldId id="258" r:id="rId5"/>
    <p:sldId id="259" r:id="rId6"/>
    <p:sldId id="260" r:id="rId7"/>
    <p:sldId id="261" r:id="rId8"/>
    <p:sldId id="262" r:id="rId9"/>
    <p:sldId id="263" r:id="rId10"/>
    <p:sldId id="264" r:id="rId11"/>
    <p:sldId id="265" r:id="rId12"/>
    <p:sldId id="266" r:id="rId13"/>
    <p:sldId id="267" r:id="rId14"/>
    <p:sldId id="268"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FCD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6113"/>
    <p:restoredTop sz="80175"/>
  </p:normalViewPr>
  <p:slideViewPr>
    <p:cSldViewPr snapToGrid="0">
      <p:cViewPr varScale="1">
        <p:scale>
          <a:sx n="102" d="100"/>
          <a:sy n="102" d="100"/>
        </p:scale>
        <p:origin x="408" y="19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viewProps" Target="viewProp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presProps" Target="presProps.xml" /><Relationship Id="rId2" Type="http://schemas.openxmlformats.org/officeDocument/2006/relationships/slide" Target="slides/slide1.xml" /><Relationship Id="rId16" Type="http://schemas.openxmlformats.org/officeDocument/2006/relationships/notesMaster" Target="notesMasters/notesMaster1.xml" /><Relationship Id="rId20" Type="http://schemas.openxmlformats.org/officeDocument/2006/relationships/tableStyles" Target="tableStyle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slide" Target="slides/slide14.xml" /><Relationship Id="rId10" Type="http://schemas.openxmlformats.org/officeDocument/2006/relationships/slide" Target="slides/slide9.xml" /><Relationship Id="rId19" Type="http://schemas.openxmlformats.org/officeDocument/2006/relationships/theme" Target="theme/theme1.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s>
</file>

<file path=ppt/diagrams/_rels/data1.xml.rels><?xml version="1.0" encoding="UTF-8" standalone="yes"?>
<Relationships xmlns="http://schemas.openxmlformats.org/package/2006/relationships"><Relationship Id="rId3" Type="http://schemas.openxmlformats.org/officeDocument/2006/relationships/image" Target="../media/image8.png" /><Relationship Id="rId2" Type="http://schemas.openxmlformats.org/officeDocument/2006/relationships/image" Target="../media/image7.svg" /><Relationship Id="rId1" Type="http://schemas.openxmlformats.org/officeDocument/2006/relationships/image" Target="../media/image6.png" /><Relationship Id="rId4" Type="http://schemas.openxmlformats.org/officeDocument/2006/relationships/image" Target="../media/image9.svg" /></Relationships>
</file>

<file path=ppt/diagrams/_rels/data2.xml.rels><?xml version="1.0" encoding="UTF-8" standalone="yes"?>
<Relationships xmlns="http://schemas.openxmlformats.org/package/2006/relationships"><Relationship Id="rId3" Type="http://schemas.openxmlformats.org/officeDocument/2006/relationships/image" Target="../media/image15.png" /><Relationship Id="rId2" Type="http://schemas.openxmlformats.org/officeDocument/2006/relationships/image" Target="../media/image14.svg" /><Relationship Id="rId1" Type="http://schemas.openxmlformats.org/officeDocument/2006/relationships/image" Target="../media/image13.png" /><Relationship Id="rId4" Type="http://schemas.openxmlformats.org/officeDocument/2006/relationships/image" Target="../media/image16.svg" /></Relationships>
</file>

<file path=ppt/diagrams/_rels/data5.xml.rels><?xml version="1.0" encoding="UTF-8" standalone="yes"?>
<Relationships xmlns="http://schemas.openxmlformats.org/package/2006/relationships"><Relationship Id="rId3" Type="http://schemas.openxmlformats.org/officeDocument/2006/relationships/image" Target="../media/image22.png" /><Relationship Id="rId2" Type="http://schemas.openxmlformats.org/officeDocument/2006/relationships/image" Target="../media/image7.svg" /><Relationship Id="rId1" Type="http://schemas.openxmlformats.org/officeDocument/2006/relationships/image" Target="../media/image6.png" /><Relationship Id="rId4" Type="http://schemas.openxmlformats.org/officeDocument/2006/relationships/image" Target="../media/image23.svg" /></Relationships>
</file>

<file path=ppt/diagrams/_rels/data6.xml.rels><?xml version="1.0" encoding="UTF-8" standalone="yes"?>
<Relationships xmlns="http://schemas.openxmlformats.org/package/2006/relationships"><Relationship Id="rId3" Type="http://schemas.openxmlformats.org/officeDocument/2006/relationships/image" Target="../media/image28.png" /><Relationship Id="rId2" Type="http://schemas.openxmlformats.org/officeDocument/2006/relationships/image" Target="../media/image27.svg" /><Relationship Id="rId1" Type="http://schemas.openxmlformats.org/officeDocument/2006/relationships/image" Target="../media/image26.png" /><Relationship Id="rId6" Type="http://schemas.openxmlformats.org/officeDocument/2006/relationships/image" Target="../media/image31.svg" /><Relationship Id="rId5" Type="http://schemas.openxmlformats.org/officeDocument/2006/relationships/image" Target="../media/image30.png" /><Relationship Id="rId4" Type="http://schemas.openxmlformats.org/officeDocument/2006/relationships/image" Target="../media/image29.svg" /></Relationships>
</file>

<file path=ppt/diagrams/_rels/drawing1.xml.rels><?xml version="1.0" encoding="UTF-8" standalone="yes"?>
<Relationships xmlns="http://schemas.openxmlformats.org/package/2006/relationships"><Relationship Id="rId3" Type="http://schemas.openxmlformats.org/officeDocument/2006/relationships/image" Target="../media/image8.png" /><Relationship Id="rId2" Type="http://schemas.openxmlformats.org/officeDocument/2006/relationships/image" Target="../media/image7.svg" /><Relationship Id="rId1" Type="http://schemas.openxmlformats.org/officeDocument/2006/relationships/image" Target="../media/image6.png" /><Relationship Id="rId4" Type="http://schemas.openxmlformats.org/officeDocument/2006/relationships/image" Target="../media/image9.svg" /></Relationships>
</file>

<file path=ppt/diagrams/_rels/drawing2.xml.rels><?xml version="1.0" encoding="UTF-8" standalone="yes"?>
<Relationships xmlns="http://schemas.openxmlformats.org/package/2006/relationships"><Relationship Id="rId3" Type="http://schemas.openxmlformats.org/officeDocument/2006/relationships/image" Target="../media/image15.png" /><Relationship Id="rId2" Type="http://schemas.openxmlformats.org/officeDocument/2006/relationships/image" Target="../media/image14.svg" /><Relationship Id="rId1" Type="http://schemas.openxmlformats.org/officeDocument/2006/relationships/image" Target="../media/image13.png" /><Relationship Id="rId4" Type="http://schemas.openxmlformats.org/officeDocument/2006/relationships/image" Target="../media/image16.svg" /></Relationships>
</file>

<file path=ppt/diagrams/_rels/drawing5.xml.rels><?xml version="1.0" encoding="UTF-8" standalone="yes"?>
<Relationships xmlns="http://schemas.openxmlformats.org/package/2006/relationships"><Relationship Id="rId3" Type="http://schemas.openxmlformats.org/officeDocument/2006/relationships/image" Target="../media/image22.png" /><Relationship Id="rId2" Type="http://schemas.openxmlformats.org/officeDocument/2006/relationships/image" Target="../media/image7.svg" /><Relationship Id="rId1" Type="http://schemas.openxmlformats.org/officeDocument/2006/relationships/image" Target="../media/image6.png" /><Relationship Id="rId4" Type="http://schemas.openxmlformats.org/officeDocument/2006/relationships/image" Target="../media/image23.svg" /></Relationships>
</file>

<file path=ppt/diagrams/_rels/drawing6.xml.rels><?xml version="1.0" encoding="UTF-8" standalone="yes"?>
<Relationships xmlns="http://schemas.openxmlformats.org/package/2006/relationships"><Relationship Id="rId3" Type="http://schemas.openxmlformats.org/officeDocument/2006/relationships/image" Target="../media/image28.png" /><Relationship Id="rId2" Type="http://schemas.openxmlformats.org/officeDocument/2006/relationships/image" Target="../media/image27.svg" /><Relationship Id="rId1" Type="http://schemas.openxmlformats.org/officeDocument/2006/relationships/image" Target="../media/image26.png" /><Relationship Id="rId6" Type="http://schemas.openxmlformats.org/officeDocument/2006/relationships/image" Target="../media/image31.svg" /><Relationship Id="rId5" Type="http://schemas.openxmlformats.org/officeDocument/2006/relationships/image" Target="../media/image30.png" /><Relationship Id="rId4" Type="http://schemas.openxmlformats.org/officeDocument/2006/relationships/image" Target="../media/image29.svg" /></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FE73C91-7A18-4F00-9DA8-B4FD65E54522}"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4DD062DB-CED4-439D-B710-3105AA822E3C}">
      <dgm:prSet custT="1"/>
      <dgm:spPr/>
      <dgm:t>
        <a:bodyPr/>
        <a:lstStyle/>
        <a:p>
          <a:pPr>
            <a:lnSpc>
              <a:spcPct val="100000"/>
            </a:lnSpc>
          </a:pPr>
          <a:r>
            <a:rPr lang="en-GB" sz="1600" dirty="0"/>
            <a:t>Information </a:t>
          </a:r>
          <a:r>
            <a:rPr lang="en-GB" sz="1600" b="1" dirty="0"/>
            <a:t>systems (IS)</a:t>
          </a:r>
          <a:r>
            <a:rPr lang="en-GB" sz="1600" dirty="0"/>
            <a:t> facilitate day-to-day activities, facilitate improved decision making, and improve customer experiences.</a:t>
          </a:r>
          <a:endParaRPr lang="en-US" sz="1600" dirty="0"/>
        </a:p>
      </dgm:t>
    </dgm:pt>
    <dgm:pt modelId="{7163C9D9-087B-4234-AF02-916F5768A31E}" type="parTrans" cxnId="{2965ACBC-E2A2-40F4-985E-AAEB59F1B1D1}">
      <dgm:prSet/>
      <dgm:spPr/>
      <dgm:t>
        <a:bodyPr/>
        <a:lstStyle/>
        <a:p>
          <a:endParaRPr lang="en-US"/>
        </a:p>
      </dgm:t>
    </dgm:pt>
    <dgm:pt modelId="{9BDC646E-2641-4792-8B2C-22849E3A275F}" type="sibTrans" cxnId="{2965ACBC-E2A2-40F4-985E-AAEB59F1B1D1}">
      <dgm:prSet/>
      <dgm:spPr/>
      <dgm:t>
        <a:bodyPr/>
        <a:lstStyle/>
        <a:p>
          <a:endParaRPr lang="en-US"/>
        </a:p>
      </dgm:t>
    </dgm:pt>
    <dgm:pt modelId="{C278C8DF-E705-42BA-9F09-3B524A4BC26F}">
      <dgm:prSet/>
      <dgm:spPr/>
      <dgm:t>
        <a:bodyPr/>
        <a:lstStyle/>
        <a:p>
          <a:pPr>
            <a:lnSpc>
              <a:spcPct val="100000"/>
            </a:lnSpc>
          </a:pPr>
          <a:r>
            <a:rPr lang="en-GB" dirty="0"/>
            <a:t>IS are particularly useful in the </a:t>
          </a:r>
          <a:r>
            <a:rPr lang="en-GB" b="1" dirty="0"/>
            <a:t>construction industry</a:t>
          </a:r>
          <a:r>
            <a:rPr lang="en-GB" dirty="0"/>
            <a:t> due to the complexity of the sector—such projects are large and multidisciplinary, and contain a lot of data (Laudon and Laudon, 2023).</a:t>
          </a:r>
          <a:endParaRPr lang="en-US" dirty="0"/>
        </a:p>
      </dgm:t>
    </dgm:pt>
    <dgm:pt modelId="{6F889BD7-5DE5-42C7-A86E-5C94DF1A6DC8}" type="parTrans" cxnId="{8073A08A-6883-4F95-965D-6C36BA994F94}">
      <dgm:prSet/>
      <dgm:spPr/>
      <dgm:t>
        <a:bodyPr/>
        <a:lstStyle/>
        <a:p>
          <a:endParaRPr lang="en-US"/>
        </a:p>
      </dgm:t>
    </dgm:pt>
    <dgm:pt modelId="{BD1F3B68-C893-443F-9230-8A4D4E23904E}" type="sibTrans" cxnId="{8073A08A-6883-4F95-965D-6C36BA994F94}">
      <dgm:prSet/>
      <dgm:spPr/>
      <dgm:t>
        <a:bodyPr/>
        <a:lstStyle/>
        <a:p>
          <a:endParaRPr lang="en-US"/>
        </a:p>
      </dgm:t>
    </dgm:pt>
    <dgm:pt modelId="{1D52A266-6B12-473C-B8C8-5295443BF1A0}" type="pres">
      <dgm:prSet presAssocID="{3FE73C91-7A18-4F00-9DA8-B4FD65E54522}" presName="root" presStyleCnt="0">
        <dgm:presLayoutVars>
          <dgm:dir/>
          <dgm:resizeHandles val="exact"/>
        </dgm:presLayoutVars>
      </dgm:prSet>
      <dgm:spPr/>
    </dgm:pt>
    <dgm:pt modelId="{37A5E70F-2F2E-4086-B7C1-204AF18D5966}" type="pres">
      <dgm:prSet presAssocID="{4DD062DB-CED4-439D-B710-3105AA822E3C}" presName="compNode" presStyleCnt="0"/>
      <dgm:spPr/>
    </dgm:pt>
    <dgm:pt modelId="{D7B4EE2F-2BDE-4686-9756-68966416AFF1}" type="pres">
      <dgm:prSet presAssocID="{4DD062DB-CED4-439D-B710-3105AA822E3C}"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Person with Idea"/>
        </a:ext>
      </dgm:extLst>
    </dgm:pt>
    <dgm:pt modelId="{6884365F-8286-4772-9A7F-6FA1F2AF349B}" type="pres">
      <dgm:prSet presAssocID="{4DD062DB-CED4-439D-B710-3105AA822E3C}" presName="spaceRect" presStyleCnt="0"/>
      <dgm:spPr/>
    </dgm:pt>
    <dgm:pt modelId="{1D9C4D5F-A29B-4719-9F41-3565F0BAB835}" type="pres">
      <dgm:prSet presAssocID="{4DD062DB-CED4-439D-B710-3105AA822E3C}" presName="textRect" presStyleLbl="revTx" presStyleIdx="0" presStyleCnt="2" custScaleX="109620" custScaleY="152196">
        <dgm:presLayoutVars>
          <dgm:chMax val="1"/>
          <dgm:chPref val="1"/>
        </dgm:presLayoutVars>
      </dgm:prSet>
      <dgm:spPr/>
    </dgm:pt>
    <dgm:pt modelId="{D93D4EA1-BC4D-4617-8872-71B153983A10}" type="pres">
      <dgm:prSet presAssocID="{9BDC646E-2641-4792-8B2C-22849E3A275F}" presName="sibTrans" presStyleCnt="0"/>
      <dgm:spPr/>
    </dgm:pt>
    <dgm:pt modelId="{C7E7396A-8A4F-42B1-A4C0-E97E209C89F1}" type="pres">
      <dgm:prSet presAssocID="{C278C8DF-E705-42BA-9F09-3B524A4BC26F}" presName="compNode" presStyleCnt="0"/>
      <dgm:spPr/>
    </dgm:pt>
    <dgm:pt modelId="{9D16F2B2-7AE8-49DC-854F-F1DE486053B5}" type="pres">
      <dgm:prSet presAssocID="{C278C8DF-E705-42BA-9F09-3B524A4BC26F}"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ulldozer"/>
        </a:ext>
      </dgm:extLst>
    </dgm:pt>
    <dgm:pt modelId="{4A0A5AFC-7D75-4C2A-B992-5DF71D3DAE31}" type="pres">
      <dgm:prSet presAssocID="{C278C8DF-E705-42BA-9F09-3B524A4BC26F}" presName="spaceRect" presStyleCnt="0"/>
      <dgm:spPr/>
    </dgm:pt>
    <dgm:pt modelId="{84E0665B-DEBE-4C9E-9542-0522CF7F2019}" type="pres">
      <dgm:prSet presAssocID="{C278C8DF-E705-42BA-9F09-3B524A4BC26F}" presName="textRect" presStyleLbl="revTx" presStyleIdx="1" presStyleCnt="2" custScaleX="98411" custScaleY="191491">
        <dgm:presLayoutVars>
          <dgm:chMax val="1"/>
          <dgm:chPref val="1"/>
        </dgm:presLayoutVars>
      </dgm:prSet>
      <dgm:spPr/>
    </dgm:pt>
  </dgm:ptLst>
  <dgm:cxnLst>
    <dgm:cxn modelId="{08F9B86C-9D69-49C1-936B-7845FD851102}" type="presOf" srcId="{C278C8DF-E705-42BA-9F09-3B524A4BC26F}" destId="{84E0665B-DEBE-4C9E-9542-0522CF7F2019}" srcOrd="0" destOrd="0" presId="urn:microsoft.com/office/officeart/2018/2/layout/IconLabelList"/>
    <dgm:cxn modelId="{8073A08A-6883-4F95-965D-6C36BA994F94}" srcId="{3FE73C91-7A18-4F00-9DA8-B4FD65E54522}" destId="{C278C8DF-E705-42BA-9F09-3B524A4BC26F}" srcOrd="1" destOrd="0" parTransId="{6F889BD7-5DE5-42C7-A86E-5C94DF1A6DC8}" sibTransId="{BD1F3B68-C893-443F-9230-8A4D4E23904E}"/>
    <dgm:cxn modelId="{75A0728C-9B09-4A8A-8DA4-6A7AEE14960A}" type="presOf" srcId="{3FE73C91-7A18-4F00-9DA8-B4FD65E54522}" destId="{1D52A266-6B12-473C-B8C8-5295443BF1A0}" srcOrd="0" destOrd="0" presId="urn:microsoft.com/office/officeart/2018/2/layout/IconLabelList"/>
    <dgm:cxn modelId="{D004C38D-C23E-471B-9679-F54F6C519087}" type="presOf" srcId="{4DD062DB-CED4-439D-B710-3105AA822E3C}" destId="{1D9C4D5F-A29B-4719-9F41-3565F0BAB835}" srcOrd="0" destOrd="0" presId="urn:microsoft.com/office/officeart/2018/2/layout/IconLabelList"/>
    <dgm:cxn modelId="{2965ACBC-E2A2-40F4-985E-AAEB59F1B1D1}" srcId="{3FE73C91-7A18-4F00-9DA8-B4FD65E54522}" destId="{4DD062DB-CED4-439D-B710-3105AA822E3C}" srcOrd="0" destOrd="0" parTransId="{7163C9D9-087B-4234-AF02-916F5768A31E}" sibTransId="{9BDC646E-2641-4792-8B2C-22849E3A275F}"/>
    <dgm:cxn modelId="{B277785C-B813-43CF-8E17-06F86908484E}" type="presParOf" srcId="{1D52A266-6B12-473C-B8C8-5295443BF1A0}" destId="{37A5E70F-2F2E-4086-B7C1-204AF18D5966}" srcOrd="0" destOrd="0" presId="urn:microsoft.com/office/officeart/2018/2/layout/IconLabelList"/>
    <dgm:cxn modelId="{EA910513-F525-4889-BB42-CB21AA0232BE}" type="presParOf" srcId="{37A5E70F-2F2E-4086-B7C1-204AF18D5966}" destId="{D7B4EE2F-2BDE-4686-9756-68966416AFF1}" srcOrd="0" destOrd="0" presId="urn:microsoft.com/office/officeart/2018/2/layout/IconLabelList"/>
    <dgm:cxn modelId="{DB45083F-66CC-4E88-9BDF-C75E63DF8D2A}" type="presParOf" srcId="{37A5E70F-2F2E-4086-B7C1-204AF18D5966}" destId="{6884365F-8286-4772-9A7F-6FA1F2AF349B}" srcOrd="1" destOrd="0" presId="urn:microsoft.com/office/officeart/2018/2/layout/IconLabelList"/>
    <dgm:cxn modelId="{B5F8920F-D480-40DC-9265-11DB21309B60}" type="presParOf" srcId="{37A5E70F-2F2E-4086-B7C1-204AF18D5966}" destId="{1D9C4D5F-A29B-4719-9F41-3565F0BAB835}" srcOrd="2" destOrd="0" presId="urn:microsoft.com/office/officeart/2018/2/layout/IconLabelList"/>
    <dgm:cxn modelId="{33465105-39D7-46FC-876E-B0AE0D3712C5}" type="presParOf" srcId="{1D52A266-6B12-473C-B8C8-5295443BF1A0}" destId="{D93D4EA1-BC4D-4617-8872-71B153983A10}" srcOrd="1" destOrd="0" presId="urn:microsoft.com/office/officeart/2018/2/layout/IconLabelList"/>
    <dgm:cxn modelId="{E2B40532-0837-4660-B038-743171CCB393}" type="presParOf" srcId="{1D52A266-6B12-473C-B8C8-5295443BF1A0}" destId="{C7E7396A-8A4F-42B1-A4C0-E97E209C89F1}" srcOrd="2" destOrd="0" presId="urn:microsoft.com/office/officeart/2018/2/layout/IconLabelList"/>
    <dgm:cxn modelId="{4EDC0F8F-6C33-4F14-A595-29EAA6B605EB}" type="presParOf" srcId="{C7E7396A-8A4F-42B1-A4C0-E97E209C89F1}" destId="{9D16F2B2-7AE8-49DC-854F-F1DE486053B5}" srcOrd="0" destOrd="0" presId="urn:microsoft.com/office/officeart/2018/2/layout/IconLabelList"/>
    <dgm:cxn modelId="{37E8F8BC-AD81-497A-957A-47EBF2AFFAF5}" type="presParOf" srcId="{C7E7396A-8A4F-42B1-A4C0-E97E209C89F1}" destId="{4A0A5AFC-7D75-4C2A-B992-5DF71D3DAE31}" srcOrd="1" destOrd="0" presId="urn:microsoft.com/office/officeart/2018/2/layout/IconLabelList"/>
    <dgm:cxn modelId="{DECEC20F-EFA1-460A-B60F-193EE7F15E05}" type="presParOf" srcId="{C7E7396A-8A4F-42B1-A4C0-E97E209C89F1}" destId="{84E0665B-DEBE-4C9E-9542-0522CF7F2019}" srcOrd="2" destOrd="0" presId="urn:microsoft.com/office/officeart/2018/2/layout/Icon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51508F6-12C2-4022-911A-E5EE0A6E30DC}"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008ECF94-0C01-4D1F-9DDB-B3D321609FFD}">
      <dgm:prSet/>
      <dgm:spPr/>
      <dgm:t>
        <a:bodyPr/>
        <a:lstStyle/>
        <a:p>
          <a:pPr>
            <a:lnSpc>
              <a:spcPct val="100000"/>
            </a:lnSpc>
          </a:pPr>
          <a:r>
            <a:rPr lang="en-GB" b="1" i="0" baseline="0"/>
            <a:t>ERP systems</a:t>
          </a:r>
          <a:r>
            <a:rPr lang="en-GB" b="0" i="0" baseline="0"/>
            <a:t> combine together all significant business operations </a:t>
          </a:r>
          <a:r>
            <a:rPr lang="en-GB" baseline="0"/>
            <a:t>(</a:t>
          </a:r>
          <a:r>
            <a:rPr lang="en-GB" b="0" i="0" baseline="0"/>
            <a:t>finance, human resources, procurement, and logistics</a:t>
          </a:r>
          <a:r>
            <a:rPr lang="en-GB" baseline="0"/>
            <a:t>)</a:t>
          </a:r>
          <a:r>
            <a:rPr lang="en-GB" b="0" i="0" baseline="0"/>
            <a:t> under one digital system.</a:t>
          </a:r>
          <a:endParaRPr lang="en-US"/>
        </a:p>
      </dgm:t>
    </dgm:pt>
    <dgm:pt modelId="{236C3219-6DA0-49B8-8DA4-F3CAB1256C64}" type="parTrans" cxnId="{009614BD-20A1-4265-8264-423900555C42}">
      <dgm:prSet/>
      <dgm:spPr/>
      <dgm:t>
        <a:bodyPr/>
        <a:lstStyle/>
        <a:p>
          <a:endParaRPr lang="en-US"/>
        </a:p>
      </dgm:t>
    </dgm:pt>
    <dgm:pt modelId="{33D5B614-7D6C-4FCE-A740-269C178435F8}" type="sibTrans" cxnId="{009614BD-20A1-4265-8264-423900555C42}">
      <dgm:prSet/>
      <dgm:spPr/>
      <dgm:t>
        <a:bodyPr/>
        <a:lstStyle/>
        <a:p>
          <a:endParaRPr lang="en-US"/>
        </a:p>
      </dgm:t>
    </dgm:pt>
    <dgm:pt modelId="{24E37651-AACA-434C-BA5D-E0B54E1E670D}">
      <dgm:prSet/>
      <dgm:spPr/>
      <dgm:t>
        <a:bodyPr/>
        <a:lstStyle/>
        <a:p>
          <a:pPr>
            <a:lnSpc>
              <a:spcPct val="100000"/>
            </a:lnSpc>
          </a:pPr>
          <a:r>
            <a:rPr lang="en-GB" b="0" i="0" baseline="0"/>
            <a:t>ERP systems in construction are applied in </a:t>
          </a:r>
          <a:r>
            <a:rPr lang="en-GB" b="1" i="0" baseline="0"/>
            <a:t>project costing, supply chain management, payroll, and materials tracking</a:t>
          </a:r>
          <a:r>
            <a:rPr lang="en-GB" b="0" i="0" baseline="0"/>
            <a:t> (Deloitte, 2022)</a:t>
          </a:r>
          <a:endParaRPr lang="en-US"/>
        </a:p>
      </dgm:t>
    </dgm:pt>
    <dgm:pt modelId="{7EA385A4-813C-4423-9F31-6693A43D836F}" type="parTrans" cxnId="{091235F4-5B4C-4845-A6A5-F6B07B6DA2BE}">
      <dgm:prSet/>
      <dgm:spPr/>
      <dgm:t>
        <a:bodyPr/>
        <a:lstStyle/>
        <a:p>
          <a:endParaRPr lang="en-US"/>
        </a:p>
      </dgm:t>
    </dgm:pt>
    <dgm:pt modelId="{6C595316-D40E-4109-90FD-586DE9314E22}" type="sibTrans" cxnId="{091235F4-5B4C-4845-A6A5-F6B07B6DA2BE}">
      <dgm:prSet/>
      <dgm:spPr/>
      <dgm:t>
        <a:bodyPr/>
        <a:lstStyle/>
        <a:p>
          <a:endParaRPr lang="en-US"/>
        </a:p>
      </dgm:t>
    </dgm:pt>
    <dgm:pt modelId="{4F2FF93B-3549-4D6D-8BF1-1F16472EA470}" type="pres">
      <dgm:prSet presAssocID="{D51508F6-12C2-4022-911A-E5EE0A6E30DC}" presName="root" presStyleCnt="0">
        <dgm:presLayoutVars>
          <dgm:dir/>
          <dgm:resizeHandles val="exact"/>
        </dgm:presLayoutVars>
      </dgm:prSet>
      <dgm:spPr/>
    </dgm:pt>
    <dgm:pt modelId="{CC8B6663-3737-4CA5-8A70-4BECB7383E9C}" type="pres">
      <dgm:prSet presAssocID="{008ECF94-0C01-4D1F-9DDB-B3D321609FFD}" presName="compNode" presStyleCnt="0"/>
      <dgm:spPr/>
    </dgm:pt>
    <dgm:pt modelId="{1E3E5BFF-5B0C-42FB-8B9A-DEC86C6F401E}" type="pres">
      <dgm:prSet presAssocID="{008ECF94-0C01-4D1F-9DDB-B3D321609FFD}" presName="bgRect" presStyleLbl="bgShp" presStyleIdx="0" presStyleCnt="2"/>
      <dgm:spPr/>
    </dgm:pt>
    <dgm:pt modelId="{A62544EF-E099-47AE-BC83-4F9D429AC4E6}" type="pres">
      <dgm:prSet presAssocID="{008ECF94-0C01-4D1F-9DDB-B3D321609FFD}"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Gears"/>
        </a:ext>
      </dgm:extLst>
    </dgm:pt>
    <dgm:pt modelId="{38534540-67C6-417C-A64E-2033F7621815}" type="pres">
      <dgm:prSet presAssocID="{008ECF94-0C01-4D1F-9DDB-B3D321609FFD}" presName="spaceRect" presStyleCnt="0"/>
      <dgm:spPr/>
    </dgm:pt>
    <dgm:pt modelId="{AC5332BC-DC6F-49E5-8814-F26C987FB25A}" type="pres">
      <dgm:prSet presAssocID="{008ECF94-0C01-4D1F-9DDB-B3D321609FFD}" presName="parTx" presStyleLbl="revTx" presStyleIdx="0" presStyleCnt="2">
        <dgm:presLayoutVars>
          <dgm:chMax val="0"/>
          <dgm:chPref val="0"/>
        </dgm:presLayoutVars>
      </dgm:prSet>
      <dgm:spPr/>
    </dgm:pt>
    <dgm:pt modelId="{82B9FB2E-5D90-4372-9265-7E7B92A396F9}" type="pres">
      <dgm:prSet presAssocID="{33D5B614-7D6C-4FCE-A740-269C178435F8}" presName="sibTrans" presStyleCnt="0"/>
      <dgm:spPr/>
    </dgm:pt>
    <dgm:pt modelId="{67DDEEE7-7635-4ED5-8367-3F64DB33219B}" type="pres">
      <dgm:prSet presAssocID="{24E37651-AACA-434C-BA5D-E0B54E1E670D}" presName="compNode" presStyleCnt="0"/>
      <dgm:spPr/>
    </dgm:pt>
    <dgm:pt modelId="{C8F06CE5-BAB8-456F-820D-D78072D91706}" type="pres">
      <dgm:prSet presAssocID="{24E37651-AACA-434C-BA5D-E0B54E1E670D}" presName="bgRect" presStyleLbl="bgShp" presStyleIdx="1" presStyleCnt="2"/>
      <dgm:spPr/>
    </dgm:pt>
    <dgm:pt modelId="{3D221A1B-02C4-4495-86CE-4EF979285C0C}" type="pres">
      <dgm:prSet presAssocID="{24E37651-AACA-434C-BA5D-E0B54E1E670D}"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Office Worker"/>
        </a:ext>
      </dgm:extLst>
    </dgm:pt>
    <dgm:pt modelId="{D2BE6D40-8566-4910-8A11-EDDF98AADBD1}" type="pres">
      <dgm:prSet presAssocID="{24E37651-AACA-434C-BA5D-E0B54E1E670D}" presName="spaceRect" presStyleCnt="0"/>
      <dgm:spPr/>
    </dgm:pt>
    <dgm:pt modelId="{C1C705F1-1A54-4170-A5F9-A96BF15355BA}" type="pres">
      <dgm:prSet presAssocID="{24E37651-AACA-434C-BA5D-E0B54E1E670D}" presName="parTx" presStyleLbl="revTx" presStyleIdx="1" presStyleCnt="2">
        <dgm:presLayoutVars>
          <dgm:chMax val="0"/>
          <dgm:chPref val="0"/>
        </dgm:presLayoutVars>
      </dgm:prSet>
      <dgm:spPr/>
    </dgm:pt>
  </dgm:ptLst>
  <dgm:cxnLst>
    <dgm:cxn modelId="{FEFACF47-76B7-4B4B-AEA2-DEA36896374B}" type="presOf" srcId="{008ECF94-0C01-4D1F-9DDB-B3D321609FFD}" destId="{AC5332BC-DC6F-49E5-8814-F26C987FB25A}" srcOrd="0" destOrd="0" presId="urn:microsoft.com/office/officeart/2018/2/layout/IconVerticalSolidList"/>
    <dgm:cxn modelId="{707B0295-57A9-4F44-93E8-6F6BFC145D0C}" type="presOf" srcId="{D51508F6-12C2-4022-911A-E5EE0A6E30DC}" destId="{4F2FF93B-3549-4D6D-8BF1-1F16472EA470}" srcOrd="0" destOrd="0" presId="urn:microsoft.com/office/officeart/2018/2/layout/IconVerticalSolidList"/>
    <dgm:cxn modelId="{009614BD-20A1-4265-8264-423900555C42}" srcId="{D51508F6-12C2-4022-911A-E5EE0A6E30DC}" destId="{008ECF94-0C01-4D1F-9DDB-B3D321609FFD}" srcOrd="0" destOrd="0" parTransId="{236C3219-6DA0-49B8-8DA4-F3CAB1256C64}" sibTransId="{33D5B614-7D6C-4FCE-A740-269C178435F8}"/>
    <dgm:cxn modelId="{2E0DD1D5-808F-467C-88E5-804A7652C7B1}" type="presOf" srcId="{24E37651-AACA-434C-BA5D-E0B54E1E670D}" destId="{C1C705F1-1A54-4170-A5F9-A96BF15355BA}" srcOrd="0" destOrd="0" presId="urn:microsoft.com/office/officeart/2018/2/layout/IconVerticalSolidList"/>
    <dgm:cxn modelId="{091235F4-5B4C-4845-A6A5-F6B07B6DA2BE}" srcId="{D51508F6-12C2-4022-911A-E5EE0A6E30DC}" destId="{24E37651-AACA-434C-BA5D-E0B54E1E670D}" srcOrd="1" destOrd="0" parTransId="{7EA385A4-813C-4423-9F31-6693A43D836F}" sibTransId="{6C595316-D40E-4109-90FD-586DE9314E22}"/>
    <dgm:cxn modelId="{C06E7B42-A9BB-4907-9E69-43947600CFAC}" type="presParOf" srcId="{4F2FF93B-3549-4D6D-8BF1-1F16472EA470}" destId="{CC8B6663-3737-4CA5-8A70-4BECB7383E9C}" srcOrd="0" destOrd="0" presId="urn:microsoft.com/office/officeart/2018/2/layout/IconVerticalSolidList"/>
    <dgm:cxn modelId="{B0BAD492-EDE0-455F-A845-33621DF6A4A7}" type="presParOf" srcId="{CC8B6663-3737-4CA5-8A70-4BECB7383E9C}" destId="{1E3E5BFF-5B0C-42FB-8B9A-DEC86C6F401E}" srcOrd="0" destOrd="0" presId="urn:microsoft.com/office/officeart/2018/2/layout/IconVerticalSolidList"/>
    <dgm:cxn modelId="{D49A44A2-3440-4E46-B153-0742AB326B89}" type="presParOf" srcId="{CC8B6663-3737-4CA5-8A70-4BECB7383E9C}" destId="{A62544EF-E099-47AE-BC83-4F9D429AC4E6}" srcOrd="1" destOrd="0" presId="urn:microsoft.com/office/officeart/2018/2/layout/IconVerticalSolidList"/>
    <dgm:cxn modelId="{9893A0C2-B228-4637-82BF-0DE4B3C145DE}" type="presParOf" srcId="{CC8B6663-3737-4CA5-8A70-4BECB7383E9C}" destId="{38534540-67C6-417C-A64E-2033F7621815}" srcOrd="2" destOrd="0" presId="urn:microsoft.com/office/officeart/2018/2/layout/IconVerticalSolidList"/>
    <dgm:cxn modelId="{FED37B35-F8A5-483B-AD73-37E91F21E5D5}" type="presParOf" srcId="{CC8B6663-3737-4CA5-8A70-4BECB7383E9C}" destId="{AC5332BC-DC6F-49E5-8814-F26C987FB25A}" srcOrd="3" destOrd="0" presId="urn:microsoft.com/office/officeart/2018/2/layout/IconVerticalSolidList"/>
    <dgm:cxn modelId="{A4A35FAC-01D5-4DD7-96DB-F6A0915B5BE9}" type="presParOf" srcId="{4F2FF93B-3549-4D6D-8BF1-1F16472EA470}" destId="{82B9FB2E-5D90-4372-9265-7E7B92A396F9}" srcOrd="1" destOrd="0" presId="urn:microsoft.com/office/officeart/2018/2/layout/IconVerticalSolidList"/>
    <dgm:cxn modelId="{50E9FA13-2769-4E97-94CB-677E5B0F3B49}" type="presParOf" srcId="{4F2FF93B-3549-4D6D-8BF1-1F16472EA470}" destId="{67DDEEE7-7635-4ED5-8367-3F64DB33219B}" srcOrd="2" destOrd="0" presId="urn:microsoft.com/office/officeart/2018/2/layout/IconVerticalSolidList"/>
    <dgm:cxn modelId="{C84EBC0C-25FF-4B89-9406-144C03D19B6A}" type="presParOf" srcId="{67DDEEE7-7635-4ED5-8367-3F64DB33219B}" destId="{C8F06CE5-BAB8-456F-820D-D78072D91706}" srcOrd="0" destOrd="0" presId="urn:microsoft.com/office/officeart/2018/2/layout/IconVerticalSolidList"/>
    <dgm:cxn modelId="{048B11D6-F048-444A-91A9-B0208801772A}" type="presParOf" srcId="{67DDEEE7-7635-4ED5-8367-3F64DB33219B}" destId="{3D221A1B-02C4-4495-86CE-4EF979285C0C}" srcOrd="1" destOrd="0" presId="urn:microsoft.com/office/officeart/2018/2/layout/IconVerticalSolidList"/>
    <dgm:cxn modelId="{FB910D2F-238C-49E5-A234-75860867A91D}" type="presParOf" srcId="{67DDEEE7-7635-4ED5-8367-3F64DB33219B}" destId="{D2BE6D40-8566-4910-8A11-EDDF98AADBD1}" srcOrd="2" destOrd="0" presId="urn:microsoft.com/office/officeart/2018/2/layout/IconVerticalSolidList"/>
    <dgm:cxn modelId="{1286E35D-4A16-4019-B7AE-4908E724DC1A}" type="presParOf" srcId="{67DDEEE7-7635-4ED5-8367-3F64DB33219B}" destId="{C1C705F1-1A54-4170-A5F9-A96BF15355BA}"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BB50956-08DF-4C8A-8A66-7478C9003D66}" type="doc">
      <dgm:prSet loTypeId="urn:microsoft.com/office/officeart/2016/7/layout/LinearBlockProcessNumbered" loCatId="process" qsTypeId="urn:microsoft.com/office/officeart/2005/8/quickstyle/simple1" qsCatId="simple" csTypeId="urn:microsoft.com/office/officeart/2005/8/colors/accent1_2" csCatId="accent1"/>
      <dgm:spPr/>
      <dgm:t>
        <a:bodyPr/>
        <a:lstStyle/>
        <a:p>
          <a:endParaRPr lang="en-US"/>
        </a:p>
      </dgm:t>
    </dgm:pt>
    <dgm:pt modelId="{DA7C007B-CA37-4860-9470-FDF9F3813B03}">
      <dgm:prSet/>
      <dgm:spPr/>
      <dgm:t>
        <a:bodyPr/>
        <a:lstStyle/>
        <a:p>
          <a:r>
            <a:rPr lang="en-GB" b="1" i="0" baseline="0"/>
            <a:t>Procore, Builder trend, and Autodesk Construction Cloud</a:t>
          </a:r>
          <a:r>
            <a:rPr lang="en-GB" b="0" i="0" baseline="0"/>
            <a:t> are PMIS that facilitate planning, scheduling, and coordination among project teams.</a:t>
          </a:r>
          <a:endParaRPr lang="en-US"/>
        </a:p>
      </dgm:t>
    </dgm:pt>
    <dgm:pt modelId="{74655846-17AA-448A-BC3B-3C8A9FE7F4DA}" type="parTrans" cxnId="{2872FE38-C074-409F-B608-23ACD3FB7E39}">
      <dgm:prSet/>
      <dgm:spPr/>
      <dgm:t>
        <a:bodyPr/>
        <a:lstStyle/>
        <a:p>
          <a:endParaRPr lang="en-US"/>
        </a:p>
      </dgm:t>
    </dgm:pt>
    <dgm:pt modelId="{92FBE940-6B9E-4BB5-B398-FF1CB0C289E0}" type="sibTrans" cxnId="{2872FE38-C074-409F-B608-23ACD3FB7E39}">
      <dgm:prSet phldrT="01"/>
      <dgm:spPr/>
      <dgm:t>
        <a:bodyPr/>
        <a:lstStyle/>
        <a:p>
          <a:r>
            <a:rPr lang="en-US"/>
            <a:t>01</a:t>
          </a:r>
        </a:p>
      </dgm:t>
    </dgm:pt>
    <dgm:pt modelId="{82C3B859-E656-48AB-BF9E-FCB6B06155F0}">
      <dgm:prSet/>
      <dgm:spPr/>
      <dgm:t>
        <a:bodyPr/>
        <a:lstStyle/>
        <a:p>
          <a:r>
            <a:rPr lang="en-GB" b="0" i="0" baseline="0"/>
            <a:t>Such systems are those systems that assemble all the </a:t>
          </a:r>
          <a:r>
            <a:rPr lang="en-GB" b="1" i="0" baseline="0"/>
            <a:t>documents, drawings, and timelines</a:t>
          </a:r>
          <a:r>
            <a:rPr lang="en-GB" b="0" i="0" baseline="0"/>
            <a:t> in a common digital platform (Kerzner, 2022).</a:t>
          </a:r>
          <a:endParaRPr lang="en-US"/>
        </a:p>
      </dgm:t>
    </dgm:pt>
    <dgm:pt modelId="{7D3E234A-D70D-4621-8465-7F8217137368}" type="parTrans" cxnId="{78191069-A2DF-4853-B50E-44C2F7AE374B}">
      <dgm:prSet/>
      <dgm:spPr/>
      <dgm:t>
        <a:bodyPr/>
        <a:lstStyle/>
        <a:p>
          <a:endParaRPr lang="en-US"/>
        </a:p>
      </dgm:t>
    </dgm:pt>
    <dgm:pt modelId="{F66CE036-32C4-43AD-A741-BDF45CDFDF59}" type="sibTrans" cxnId="{78191069-A2DF-4853-B50E-44C2F7AE374B}">
      <dgm:prSet phldrT="02"/>
      <dgm:spPr/>
      <dgm:t>
        <a:bodyPr/>
        <a:lstStyle/>
        <a:p>
          <a:r>
            <a:rPr lang="en-US"/>
            <a:t>02</a:t>
          </a:r>
        </a:p>
      </dgm:t>
    </dgm:pt>
    <dgm:pt modelId="{3863E4CE-9439-4497-B897-32FEBA38ED03}">
      <dgm:prSet/>
      <dgm:spPr/>
      <dgm:t>
        <a:bodyPr/>
        <a:lstStyle/>
        <a:p>
          <a:r>
            <a:rPr lang="en-GB" b="0" i="0" baseline="0" dirty="0"/>
            <a:t>They are especially good to keep track of </a:t>
          </a:r>
          <a:r>
            <a:rPr lang="en-GB" b="1" i="0" baseline="0" dirty="0"/>
            <a:t>progress, safety compliance, and quality control</a:t>
          </a:r>
          <a:r>
            <a:rPr lang="en-GB" b="0" i="0" baseline="0" dirty="0"/>
            <a:t>.</a:t>
          </a:r>
          <a:br>
            <a:rPr lang="en-GB" baseline="0" dirty="0"/>
          </a:br>
          <a:endParaRPr lang="en-US" dirty="0"/>
        </a:p>
      </dgm:t>
    </dgm:pt>
    <dgm:pt modelId="{86EB8777-FDDA-4F1D-856D-99CB7514376B}" type="parTrans" cxnId="{93D34BDF-5A84-4A8E-A2BD-5FE82823B03A}">
      <dgm:prSet/>
      <dgm:spPr/>
      <dgm:t>
        <a:bodyPr/>
        <a:lstStyle/>
        <a:p>
          <a:endParaRPr lang="en-US"/>
        </a:p>
      </dgm:t>
    </dgm:pt>
    <dgm:pt modelId="{87F5844E-E6FB-47C4-BBED-7174BF1F1B1D}" type="sibTrans" cxnId="{93D34BDF-5A84-4A8E-A2BD-5FE82823B03A}">
      <dgm:prSet phldrT="03"/>
      <dgm:spPr/>
      <dgm:t>
        <a:bodyPr/>
        <a:lstStyle/>
        <a:p>
          <a:r>
            <a:rPr lang="en-US"/>
            <a:t>03</a:t>
          </a:r>
        </a:p>
      </dgm:t>
    </dgm:pt>
    <dgm:pt modelId="{7690FD6E-DA58-C14F-ABDE-9CB13631F8BC}" type="pres">
      <dgm:prSet presAssocID="{3BB50956-08DF-4C8A-8A66-7478C9003D66}" presName="Name0" presStyleCnt="0">
        <dgm:presLayoutVars>
          <dgm:animLvl val="lvl"/>
          <dgm:resizeHandles val="exact"/>
        </dgm:presLayoutVars>
      </dgm:prSet>
      <dgm:spPr/>
    </dgm:pt>
    <dgm:pt modelId="{3904CC95-7B96-8944-946A-01A9E97A1201}" type="pres">
      <dgm:prSet presAssocID="{DA7C007B-CA37-4860-9470-FDF9F3813B03}" presName="compositeNode" presStyleCnt="0">
        <dgm:presLayoutVars>
          <dgm:bulletEnabled val="1"/>
        </dgm:presLayoutVars>
      </dgm:prSet>
      <dgm:spPr/>
    </dgm:pt>
    <dgm:pt modelId="{489B9E7E-0677-F440-AE8E-0C563BD46BB1}" type="pres">
      <dgm:prSet presAssocID="{DA7C007B-CA37-4860-9470-FDF9F3813B03}" presName="bgRect" presStyleLbl="alignNode1" presStyleIdx="0" presStyleCnt="3"/>
      <dgm:spPr/>
    </dgm:pt>
    <dgm:pt modelId="{B67B9F6A-A3D6-6644-BD8F-D4C4E9F22273}" type="pres">
      <dgm:prSet presAssocID="{92FBE940-6B9E-4BB5-B398-FF1CB0C289E0}" presName="sibTransNodeRect" presStyleLbl="alignNode1" presStyleIdx="0" presStyleCnt="3">
        <dgm:presLayoutVars>
          <dgm:chMax val="0"/>
          <dgm:bulletEnabled val="1"/>
        </dgm:presLayoutVars>
      </dgm:prSet>
      <dgm:spPr/>
    </dgm:pt>
    <dgm:pt modelId="{9BDC556D-CFA4-7140-A0D1-169125E71A15}" type="pres">
      <dgm:prSet presAssocID="{DA7C007B-CA37-4860-9470-FDF9F3813B03}" presName="nodeRect" presStyleLbl="alignNode1" presStyleIdx="0" presStyleCnt="3">
        <dgm:presLayoutVars>
          <dgm:bulletEnabled val="1"/>
        </dgm:presLayoutVars>
      </dgm:prSet>
      <dgm:spPr/>
    </dgm:pt>
    <dgm:pt modelId="{A98C70F2-F8FE-6648-B8C0-6B2B4857569D}" type="pres">
      <dgm:prSet presAssocID="{92FBE940-6B9E-4BB5-B398-FF1CB0C289E0}" presName="sibTrans" presStyleCnt="0"/>
      <dgm:spPr/>
    </dgm:pt>
    <dgm:pt modelId="{0CC4D17F-EC43-9240-B3E4-E6211A69A42C}" type="pres">
      <dgm:prSet presAssocID="{82C3B859-E656-48AB-BF9E-FCB6B06155F0}" presName="compositeNode" presStyleCnt="0">
        <dgm:presLayoutVars>
          <dgm:bulletEnabled val="1"/>
        </dgm:presLayoutVars>
      </dgm:prSet>
      <dgm:spPr/>
    </dgm:pt>
    <dgm:pt modelId="{4923ABD8-93D1-9548-BF18-5E0A7FCB495B}" type="pres">
      <dgm:prSet presAssocID="{82C3B859-E656-48AB-BF9E-FCB6B06155F0}" presName="bgRect" presStyleLbl="alignNode1" presStyleIdx="1" presStyleCnt="3"/>
      <dgm:spPr/>
    </dgm:pt>
    <dgm:pt modelId="{154AD667-D4B7-E34C-BA19-73E3503B5F54}" type="pres">
      <dgm:prSet presAssocID="{F66CE036-32C4-43AD-A741-BDF45CDFDF59}" presName="sibTransNodeRect" presStyleLbl="alignNode1" presStyleIdx="1" presStyleCnt="3">
        <dgm:presLayoutVars>
          <dgm:chMax val="0"/>
          <dgm:bulletEnabled val="1"/>
        </dgm:presLayoutVars>
      </dgm:prSet>
      <dgm:spPr/>
    </dgm:pt>
    <dgm:pt modelId="{13F0DB6F-CFDD-9E4E-91AB-9040160AB59B}" type="pres">
      <dgm:prSet presAssocID="{82C3B859-E656-48AB-BF9E-FCB6B06155F0}" presName="nodeRect" presStyleLbl="alignNode1" presStyleIdx="1" presStyleCnt="3">
        <dgm:presLayoutVars>
          <dgm:bulletEnabled val="1"/>
        </dgm:presLayoutVars>
      </dgm:prSet>
      <dgm:spPr/>
    </dgm:pt>
    <dgm:pt modelId="{CA23F15B-BC7A-A940-80A8-BB130FEDDCBB}" type="pres">
      <dgm:prSet presAssocID="{F66CE036-32C4-43AD-A741-BDF45CDFDF59}" presName="sibTrans" presStyleCnt="0"/>
      <dgm:spPr/>
    </dgm:pt>
    <dgm:pt modelId="{FBAC5A7A-6A35-164A-95C1-8B905A97D23A}" type="pres">
      <dgm:prSet presAssocID="{3863E4CE-9439-4497-B897-32FEBA38ED03}" presName="compositeNode" presStyleCnt="0">
        <dgm:presLayoutVars>
          <dgm:bulletEnabled val="1"/>
        </dgm:presLayoutVars>
      </dgm:prSet>
      <dgm:spPr/>
    </dgm:pt>
    <dgm:pt modelId="{0AB6BD02-8267-4B42-9E73-8E74C9ABE49A}" type="pres">
      <dgm:prSet presAssocID="{3863E4CE-9439-4497-B897-32FEBA38ED03}" presName="bgRect" presStyleLbl="alignNode1" presStyleIdx="2" presStyleCnt="3"/>
      <dgm:spPr/>
    </dgm:pt>
    <dgm:pt modelId="{ECD7AAB5-E90E-4548-A786-E9BB2D5BF7D2}" type="pres">
      <dgm:prSet presAssocID="{87F5844E-E6FB-47C4-BBED-7174BF1F1B1D}" presName="sibTransNodeRect" presStyleLbl="alignNode1" presStyleIdx="2" presStyleCnt="3">
        <dgm:presLayoutVars>
          <dgm:chMax val="0"/>
          <dgm:bulletEnabled val="1"/>
        </dgm:presLayoutVars>
      </dgm:prSet>
      <dgm:spPr/>
    </dgm:pt>
    <dgm:pt modelId="{E7C54918-D755-294C-9362-D29759691DAB}" type="pres">
      <dgm:prSet presAssocID="{3863E4CE-9439-4497-B897-32FEBA38ED03}" presName="nodeRect" presStyleLbl="alignNode1" presStyleIdx="2" presStyleCnt="3">
        <dgm:presLayoutVars>
          <dgm:bulletEnabled val="1"/>
        </dgm:presLayoutVars>
      </dgm:prSet>
      <dgm:spPr/>
    </dgm:pt>
  </dgm:ptLst>
  <dgm:cxnLst>
    <dgm:cxn modelId="{A2FCE801-E430-C848-93C2-6A85D0056D9E}" type="presOf" srcId="{3863E4CE-9439-4497-B897-32FEBA38ED03}" destId="{E7C54918-D755-294C-9362-D29759691DAB}" srcOrd="1" destOrd="0" presId="urn:microsoft.com/office/officeart/2016/7/layout/LinearBlockProcessNumbered"/>
    <dgm:cxn modelId="{9D3D6E14-A64D-DA41-A6AC-FA107D635471}" type="presOf" srcId="{DA7C007B-CA37-4860-9470-FDF9F3813B03}" destId="{9BDC556D-CFA4-7140-A0D1-169125E71A15}" srcOrd="1" destOrd="0" presId="urn:microsoft.com/office/officeart/2016/7/layout/LinearBlockProcessNumbered"/>
    <dgm:cxn modelId="{C68B5820-1353-954E-9CA6-8FA8F9C2630D}" type="presOf" srcId="{92FBE940-6B9E-4BB5-B398-FF1CB0C289E0}" destId="{B67B9F6A-A3D6-6644-BD8F-D4C4E9F22273}" srcOrd="0" destOrd="0" presId="urn:microsoft.com/office/officeart/2016/7/layout/LinearBlockProcessNumbered"/>
    <dgm:cxn modelId="{BF554336-F085-AA48-9420-AE5AC4A39F41}" type="presOf" srcId="{F66CE036-32C4-43AD-A741-BDF45CDFDF59}" destId="{154AD667-D4B7-E34C-BA19-73E3503B5F54}" srcOrd="0" destOrd="0" presId="urn:microsoft.com/office/officeart/2016/7/layout/LinearBlockProcessNumbered"/>
    <dgm:cxn modelId="{2872FE38-C074-409F-B608-23ACD3FB7E39}" srcId="{3BB50956-08DF-4C8A-8A66-7478C9003D66}" destId="{DA7C007B-CA37-4860-9470-FDF9F3813B03}" srcOrd="0" destOrd="0" parTransId="{74655846-17AA-448A-BC3B-3C8A9FE7F4DA}" sibTransId="{92FBE940-6B9E-4BB5-B398-FF1CB0C289E0}"/>
    <dgm:cxn modelId="{DD63EF40-1AA1-0E4C-891C-C07B64AB5ED6}" type="presOf" srcId="{87F5844E-E6FB-47C4-BBED-7174BF1F1B1D}" destId="{ECD7AAB5-E90E-4548-A786-E9BB2D5BF7D2}" srcOrd="0" destOrd="0" presId="urn:microsoft.com/office/officeart/2016/7/layout/LinearBlockProcessNumbered"/>
    <dgm:cxn modelId="{78191069-A2DF-4853-B50E-44C2F7AE374B}" srcId="{3BB50956-08DF-4C8A-8A66-7478C9003D66}" destId="{82C3B859-E656-48AB-BF9E-FCB6B06155F0}" srcOrd="1" destOrd="0" parTransId="{7D3E234A-D70D-4621-8465-7F8217137368}" sibTransId="{F66CE036-32C4-43AD-A741-BDF45CDFDF59}"/>
    <dgm:cxn modelId="{D89FC995-C69D-BB4B-803D-98F2A96A15D9}" type="presOf" srcId="{82C3B859-E656-48AB-BF9E-FCB6B06155F0}" destId="{13F0DB6F-CFDD-9E4E-91AB-9040160AB59B}" srcOrd="1" destOrd="0" presId="urn:microsoft.com/office/officeart/2016/7/layout/LinearBlockProcessNumbered"/>
    <dgm:cxn modelId="{1823E1A1-E053-5B47-9279-9A6BC01AF263}" type="presOf" srcId="{82C3B859-E656-48AB-BF9E-FCB6B06155F0}" destId="{4923ABD8-93D1-9548-BF18-5E0A7FCB495B}" srcOrd="0" destOrd="0" presId="urn:microsoft.com/office/officeart/2016/7/layout/LinearBlockProcessNumbered"/>
    <dgm:cxn modelId="{4E6C0AB0-4D94-9A4A-9669-36765998F65F}" type="presOf" srcId="{DA7C007B-CA37-4860-9470-FDF9F3813B03}" destId="{489B9E7E-0677-F440-AE8E-0C563BD46BB1}" srcOrd="0" destOrd="0" presId="urn:microsoft.com/office/officeart/2016/7/layout/LinearBlockProcessNumbered"/>
    <dgm:cxn modelId="{93D34BDF-5A84-4A8E-A2BD-5FE82823B03A}" srcId="{3BB50956-08DF-4C8A-8A66-7478C9003D66}" destId="{3863E4CE-9439-4497-B897-32FEBA38ED03}" srcOrd="2" destOrd="0" parTransId="{86EB8777-FDDA-4F1D-856D-99CB7514376B}" sibTransId="{87F5844E-E6FB-47C4-BBED-7174BF1F1B1D}"/>
    <dgm:cxn modelId="{57446BEE-308D-274F-B2E8-90FBE25BCE79}" type="presOf" srcId="{3BB50956-08DF-4C8A-8A66-7478C9003D66}" destId="{7690FD6E-DA58-C14F-ABDE-9CB13631F8BC}" srcOrd="0" destOrd="0" presId="urn:microsoft.com/office/officeart/2016/7/layout/LinearBlockProcessNumbered"/>
    <dgm:cxn modelId="{828D97F7-3275-5049-B5AB-D9B762424919}" type="presOf" srcId="{3863E4CE-9439-4497-B897-32FEBA38ED03}" destId="{0AB6BD02-8267-4B42-9E73-8E74C9ABE49A}" srcOrd="0" destOrd="0" presId="urn:microsoft.com/office/officeart/2016/7/layout/LinearBlockProcessNumbered"/>
    <dgm:cxn modelId="{83EEDD8E-8219-7447-B827-383161577886}" type="presParOf" srcId="{7690FD6E-DA58-C14F-ABDE-9CB13631F8BC}" destId="{3904CC95-7B96-8944-946A-01A9E97A1201}" srcOrd="0" destOrd="0" presId="urn:microsoft.com/office/officeart/2016/7/layout/LinearBlockProcessNumbered"/>
    <dgm:cxn modelId="{7A5836D8-814A-AD45-88D9-9ACCB5CBC5F5}" type="presParOf" srcId="{3904CC95-7B96-8944-946A-01A9E97A1201}" destId="{489B9E7E-0677-F440-AE8E-0C563BD46BB1}" srcOrd="0" destOrd="0" presId="urn:microsoft.com/office/officeart/2016/7/layout/LinearBlockProcessNumbered"/>
    <dgm:cxn modelId="{2994F292-E497-F848-B881-7478D55AC59F}" type="presParOf" srcId="{3904CC95-7B96-8944-946A-01A9E97A1201}" destId="{B67B9F6A-A3D6-6644-BD8F-D4C4E9F22273}" srcOrd="1" destOrd="0" presId="urn:microsoft.com/office/officeart/2016/7/layout/LinearBlockProcessNumbered"/>
    <dgm:cxn modelId="{D60A9657-559A-BB45-BD33-0B53AFE40C5E}" type="presParOf" srcId="{3904CC95-7B96-8944-946A-01A9E97A1201}" destId="{9BDC556D-CFA4-7140-A0D1-169125E71A15}" srcOrd="2" destOrd="0" presId="urn:microsoft.com/office/officeart/2016/7/layout/LinearBlockProcessNumbered"/>
    <dgm:cxn modelId="{661F1A8B-C9F3-094E-99FF-DF7A1D2B07B2}" type="presParOf" srcId="{7690FD6E-DA58-C14F-ABDE-9CB13631F8BC}" destId="{A98C70F2-F8FE-6648-B8C0-6B2B4857569D}" srcOrd="1" destOrd="0" presId="urn:microsoft.com/office/officeart/2016/7/layout/LinearBlockProcessNumbered"/>
    <dgm:cxn modelId="{846EE1B3-E17F-5D4C-A072-20CBAC88DAC8}" type="presParOf" srcId="{7690FD6E-DA58-C14F-ABDE-9CB13631F8BC}" destId="{0CC4D17F-EC43-9240-B3E4-E6211A69A42C}" srcOrd="2" destOrd="0" presId="urn:microsoft.com/office/officeart/2016/7/layout/LinearBlockProcessNumbered"/>
    <dgm:cxn modelId="{EB2723B4-C1BC-E24D-8B8A-1E31B887E3A3}" type="presParOf" srcId="{0CC4D17F-EC43-9240-B3E4-E6211A69A42C}" destId="{4923ABD8-93D1-9548-BF18-5E0A7FCB495B}" srcOrd="0" destOrd="0" presId="urn:microsoft.com/office/officeart/2016/7/layout/LinearBlockProcessNumbered"/>
    <dgm:cxn modelId="{FD82C5F4-0295-924E-BB27-3D6ECB0636A2}" type="presParOf" srcId="{0CC4D17F-EC43-9240-B3E4-E6211A69A42C}" destId="{154AD667-D4B7-E34C-BA19-73E3503B5F54}" srcOrd="1" destOrd="0" presId="urn:microsoft.com/office/officeart/2016/7/layout/LinearBlockProcessNumbered"/>
    <dgm:cxn modelId="{F9B210A0-E68F-EA49-B171-4454B8149033}" type="presParOf" srcId="{0CC4D17F-EC43-9240-B3E4-E6211A69A42C}" destId="{13F0DB6F-CFDD-9E4E-91AB-9040160AB59B}" srcOrd="2" destOrd="0" presId="urn:microsoft.com/office/officeart/2016/7/layout/LinearBlockProcessNumbered"/>
    <dgm:cxn modelId="{C71E8A0A-7967-7F4F-9E3E-75C41328B5D1}" type="presParOf" srcId="{7690FD6E-DA58-C14F-ABDE-9CB13631F8BC}" destId="{CA23F15B-BC7A-A940-80A8-BB130FEDDCBB}" srcOrd="3" destOrd="0" presId="urn:microsoft.com/office/officeart/2016/7/layout/LinearBlockProcessNumbered"/>
    <dgm:cxn modelId="{B8383D71-5D27-BC4A-80D4-0E09ECFEA4B0}" type="presParOf" srcId="{7690FD6E-DA58-C14F-ABDE-9CB13631F8BC}" destId="{FBAC5A7A-6A35-164A-95C1-8B905A97D23A}" srcOrd="4" destOrd="0" presId="urn:microsoft.com/office/officeart/2016/7/layout/LinearBlockProcessNumbered"/>
    <dgm:cxn modelId="{23795A9A-686A-104E-861A-156B56578B8D}" type="presParOf" srcId="{FBAC5A7A-6A35-164A-95C1-8B905A97D23A}" destId="{0AB6BD02-8267-4B42-9E73-8E74C9ABE49A}" srcOrd="0" destOrd="0" presId="urn:microsoft.com/office/officeart/2016/7/layout/LinearBlockProcessNumbered"/>
    <dgm:cxn modelId="{2CD31C3D-1541-3D47-A9CF-23E505FB833A}" type="presParOf" srcId="{FBAC5A7A-6A35-164A-95C1-8B905A97D23A}" destId="{ECD7AAB5-E90E-4548-A786-E9BB2D5BF7D2}" srcOrd="1" destOrd="0" presId="urn:microsoft.com/office/officeart/2016/7/layout/LinearBlockProcessNumbered"/>
    <dgm:cxn modelId="{B403234A-EC26-8943-A895-04C4BAF365C3}" type="presParOf" srcId="{FBAC5A7A-6A35-164A-95C1-8B905A97D23A}" destId="{E7C54918-D755-294C-9362-D29759691DAB}" srcOrd="2" destOrd="0" presId="urn:microsoft.com/office/officeart/2016/7/layout/LinearBlockProcessNumbered"/>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DAFBD5D-40BE-464B-BAD6-F1EF108584AE}" type="doc">
      <dgm:prSet loTypeId="urn:microsoft.com/office/officeart/2005/8/layout/hList1" loCatId="list" qsTypeId="urn:microsoft.com/office/officeart/2005/8/quickstyle/simple1" qsCatId="simple" csTypeId="urn:microsoft.com/office/officeart/2005/8/colors/accent1_2" csCatId="accent1"/>
      <dgm:spPr/>
      <dgm:t>
        <a:bodyPr/>
        <a:lstStyle/>
        <a:p>
          <a:endParaRPr lang="en-US"/>
        </a:p>
      </dgm:t>
    </dgm:pt>
    <dgm:pt modelId="{D372EB25-8219-444D-A9EC-9CEE22DE370F}">
      <dgm:prSet/>
      <dgm:spPr/>
      <dgm:t>
        <a:bodyPr/>
        <a:lstStyle/>
        <a:p>
          <a:r>
            <a:rPr lang="en-GB" b="1" i="0"/>
            <a:t>Primary Focus</a:t>
          </a:r>
          <a:r>
            <a:rPr lang="en-GB" b="1"/>
            <a:t>:</a:t>
          </a:r>
          <a:endParaRPr lang="en-US"/>
        </a:p>
      </dgm:t>
    </dgm:pt>
    <dgm:pt modelId="{004A7AB2-17A4-4871-8DC4-567E4B677B71}" type="parTrans" cxnId="{2F838B33-C784-4FB6-8FC3-47BC83895D5D}">
      <dgm:prSet/>
      <dgm:spPr/>
      <dgm:t>
        <a:bodyPr/>
        <a:lstStyle/>
        <a:p>
          <a:endParaRPr lang="en-US"/>
        </a:p>
      </dgm:t>
    </dgm:pt>
    <dgm:pt modelId="{70FED0CF-4487-47F0-AC65-DB4AB5240CA2}" type="sibTrans" cxnId="{2F838B33-C784-4FB6-8FC3-47BC83895D5D}">
      <dgm:prSet/>
      <dgm:spPr/>
      <dgm:t>
        <a:bodyPr/>
        <a:lstStyle/>
        <a:p>
          <a:endParaRPr lang="en-US"/>
        </a:p>
      </dgm:t>
    </dgm:pt>
    <dgm:pt modelId="{553A84E7-BF32-41E9-A2A4-13533C95C106}">
      <dgm:prSet/>
      <dgm:spPr/>
      <dgm:t>
        <a:bodyPr/>
        <a:lstStyle/>
        <a:p>
          <a:r>
            <a:rPr lang="en-GB" b="1"/>
            <a:t>ERP:</a:t>
          </a:r>
          <a:r>
            <a:rPr lang="en-GB" b="0" i="0"/>
            <a:t> Integrating all the internal </a:t>
          </a:r>
          <a:r>
            <a:rPr lang="en-GB"/>
            <a:t>processes</a:t>
          </a:r>
          <a:endParaRPr lang="en-US"/>
        </a:p>
      </dgm:t>
    </dgm:pt>
    <dgm:pt modelId="{E1BCA160-C6A7-41AF-A250-CC92419F6820}" type="parTrans" cxnId="{6EE16437-208B-40F3-9568-AE52ADE69757}">
      <dgm:prSet/>
      <dgm:spPr/>
      <dgm:t>
        <a:bodyPr/>
        <a:lstStyle/>
        <a:p>
          <a:endParaRPr lang="en-US"/>
        </a:p>
      </dgm:t>
    </dgm:pt>
    <dgm:pt modelId="{855F4D3B-388E-47F9-82DC-83C6FA456486}" type="sibTrans" cxnId="{6EE16437-208B-40F3-9568-AE52ADE69757}">
      <dgm:prSet/>
      <dgm:spPr/>
      <dgm:t>
        <a:bodyPr/>
        <a:lstStyle/>
        <a:p>
          <a:endParaRPr lang="en-US"/>
        </a:p>
      </dgm:t>
    </dgm:pt>
    <dgm:pt modelId="{A274FB74-0107-440C-87DF-4AF1E9F7EAC8}">
      <dgm:prSet/>
      <dgm:spPr/>
      <dgm:t>
        <a:bodyPr/>
        <a:lstStyle/>
        <a:p>
          <a:r>
            <a:rPr lang="en-GB" b="1"/>
            <a:t>CRM:</a:t>
          </a:r>
          <a:r>
            <a:rPr lang="en-GB"/>
            <a:t> </a:t>
          </a:r>
          <a:r>
            <a:rPr lang="en-GB" b="0" i="0"/>
            <a:t>Management of the external clients </a:t>
          </a:r>
          <a:r>
            <a:rPr lang="en-GB"/>
            <a:t>relationship.</a:t>
          </a:r>
          <a:endParaRPr lang="en-US"/>
        </a:p>
      </dgm:t>
    </dgm:pt>
    <dgm:pt modelId="{B0CDBC41-6369-4FF8-A204-C0EBCFD01EF2}" type="parTrans" cxnId="{0231C29D-28CD-408F-BFEB-C4A4ED6439E7}">
      <dgm:prSet/>
      <dgm:spPr/>
      <dgm:t>
        <a:bodyPr/>
        <a:lstStyle/>
        <a:p>
          <a:endParaRPr lang="en-US"/>
        </a:p>
      </dgm:t>
    </dgm:pt>
    <dgm:pt modelId="{AF55BDB5-F4CB-441D-BB8F-1EE56CF1788A}" type="sibTrans" cxnId="{0231C29D-28CD-408F-BFEB-C4A4ED6439E7}">
      <dgm:prSet/>
      <dgm:spPr/>
      <dgm:t>
        <a:bodyPr/>
        <a:lstStyle/>
        <a:p>
          <a:endParaRPr lang="en-US"/>
        </a:p>
      </dgm:t>
    </dgm:pt>
    <dgm:pt modelId="{6EB4398A-0322-4E81-9F6C-38793BA0D3DE}">
      <dgm:prSet/>
      <dgm:spPr/>
      <dgm:t>
        <a:bodyPr/>
        <a:lstStyle/>
        <a:p>
          <a:r>
            <a:rPr lang="en-GB" b="1"/>
            <a:t>PMIS:</a:t>
          </a:r>
          <a:r>
            <a:rPr lang="en-GB"/>
            <a:t> </a:t>
          </a:r>
          <a:r>
            <a:rPr lang="en-GB" b="0" i="0"/>
            <a:t>Managing projects and </a:t>
          </a:r>
          <a:r>
            <a:rPr lang="en-GB"/>
            <a:t>resources</a:t>
          </a:r>
          <a:r>
            <a:rPr lang="en-GB" b="0" i="0"/>
            <a:t>.</a:t>
          </a:r>
          <a:endParaRPr lang="en-US"/>
        </a:p>
      </dgm:t>
    </dgm:pt>
    <dgm:pt modelId="{950E03C4-7A76-467D-B5F5-8C153CED0550}" type="parTrans" cxnId="{8B8561B8-703B-4780-8FC0-D732CA363D1A}">
      <dgm:prSet/>
      <dgm:spPr/>
      <dgm:t>
        <a:bodyPr/>
        <a:lstStyle/>
        <a:p>
          <a:endParaRPr lang="en-US"/>
        </a:p>
      </dgm:t>
    </dgm:pt>
    <dgm:pt modelId="{0D2297B0-B0A1-469B-9302-05574785EB11}" type="sibTrans" cxnId="{8B8561B8-703B-4780-8FC0-D732CA363D1A}">
      <dgm:prSet/>
      <dgm:spPr/>
      <dgm:t>
        <a:bodyPr/>
        <a:lstStyle/>
        <a:p>
          <a:endParaRPr lang="en-US"/>
        </a:p>
      </dgm:t>
    </dgm:pt>
    <dgm:pt modelId="{E8643ECE-323E-418E-8309-01C8FDF5C56B}">
      <dgm:prSet/>
      <dgm:spPr/>
      <dgm:t>
        <a:bodyPr/>
        <a:lstStyle/>
        <a:p>
          <a:r>
            <a:rPr lang="en-GB" b="1" i="0"/>
            <a:t>Advantages</a:t>
          </a:r>
          <a:r>
            <a:rPr lang="en-GB" b="1"/>
            <a:t>:</a:t>
          </a:r>
          <a:endParaRPr lang="en-US"/>
        </a:p>
      </dgm:t>
    </dgm:pt>
    <dgm:pt modelId="{9EAC85CF-744C-4144-A49D-54B33B8BCBBD}" type="parTrans" cxnId="{6DEB1615-B950-4CF2-A001-5CAD07089410}">
      <dgm:prSet/>
      <dgm:spPr/>
      <dgm:t>
        <a:bodyPr/>
        <a:lstStyle/>
        <a:p>
          <a:endParaRPr lang="en-US"/>
        </a:p>
      </dgm:t>
    </dgm:pt>
    <dgm:pt modelId="{13802D7D-B617-4AF7-9C65-9FE1A91925DB}" type="sibTrans" cxnId="{6DEB1615-B950-4CF2-A001-5CAD07089410}">
      <dgm:prSet/>
      <dgm:spPr/>
      <dgm:t>
        <a:bodyPr/>
        <a:lstStyle/>
        <a:p>
          <a:endParaRPr lang="en-US"/>
        </a:p>
      </dgm:t>
    </dgm:pt>
    <dgm:pt modelId="{840C350A-019A-449A-A437-82C17459F29D}">
      <dgm:prSet/>
      <dgm:spPr/>
      <dgm:t>
        <a:bodyPr/>
        <a:lstStyle/>
        <a:p>
          <a:r>
            <a:rPr lang="en-GB" b="1"/>
            <a:t>ERP:</a:t>
          </a:r>
          <a:r>
            <a:rPr lang="en-GB" b="0" i="0"/>
            <a:t> Efficiency, data accuracy, financial </a:t>
          </a:r>
          <a:r>
            <a:rPr lang="en-GB"/>
            <a:t>visibility</a:t>
          </a:r>
          <a:endParaRPr lang="en-US"/>
        </a:p>
      </dgm:t>
    </dgm:pt>
    <dgm:pt modelId="{437EF9C1-E97F-471B-B8FE-BD43671CD086}" type="parTrans" cxnId="{C244A7AC-6032-44C4-A4C4-AC86D0219FEB}">
      <dgm:prSet/>
      <dgm:spPr/>
      <dgm:t>
        <a:bodyPr/>
        <a:lstStyle/>
        <a:p>
          <a:endParaRPr lang="en-US"/>
        </a:p>
      </dgm:t>
    </dgm:pt>
    <dgm:pt modelId="{81376A0C-CA38-4297-87F6-4F0364224408}" type="sibTrans" cxnId="{C244A7AC-6032-44C4-A4C4-AC86D0219FEB}">
      <dgm:prSet/>
      <dgm:spPr/>
      <dgm:t>
        <a:bodyPr/>
        <a:lstStyle/>
        <a:p>
          <a:endParaRPr lang="en-US"/>
        </a:p>
      </dgm:t>
    </dgm:pt>
    <dgm:pt modelId="{8E0FC6D6-A140-4C9A-B2DD-51063DD8D3B1}">
      <dgm:prSet/>
      <dgm:spPr/>
      <dgm:t>
        <a:bodyPr/>
        <a:lstStyle/>
        <a:p>
          <a:r>
            <a:rPr lang="en-GB" b="1"/>
            <a:t>CRM:</a:t>
          </a:r>
          <a:r>
            <a:rPr lang="en-GB"/>
            <a:t> </a:t>
          </a:r>
          <a:r>
            <a:rPr lang="en-GB" b="0" i="0"/>
            <a:t>Stronger client relations, increased win </a:t>
          </a:r>
          <a:r>
            <a:rPr lang="en-GB"/>
            <a:t>rates.</a:t>
          </a:r>
          <a:endParaRPr lang="en-US"/>
        </a:p>
      </dgm:t>
    </dgm:pt>
    <dgm:pt modelId="{1B2D9B3A-F578-407B-A171-E95F0395402B}" type="parTrans" cxnId="{DE35A53C-7135-41C2-80F3-C5014E52E71F}">
      <dgm:prSet/>
      <dgm:spPr/>
      <dgm:t>
        <a:bodyPr/>
        <a:lstStyle/>
        <a:p>
          <a:endParaRPr lang="en-US"/>
        </a:p>
      </dgm:t>
    </dgm:pt>
    <dgm:pt modelId="{211994DA-5871-4E4C-BD10-9D632A5143A8}" type="sibTrans" cxnId="{DE35A53C-7135-41C2-80F3-C5014E52E71F}">
      <dgm:prSet/>
      <dgm:spPr/>
      <dgm:t>
        <a:bodyPr/>
        <a:lstStyle/>
        <a:p>
          <a:endParaRPr lang="en-US"/>
        </a:p>
      </dgm:t>
    </dgm:pt>
    <dgm:pt modelId="{6CDF536A-F11C-452C-AEDB-A2C16656993E}">
      <dgm:prSet/>
      <dgm:spPr/>
      <dgm:t>
        <a:bodyPr/>
        <a:lstStyle/>
        <a:p>
          <a:r>
            <a:rPr lang="en-GB" b="1"/>
            <a:t>PMIS:</a:t>
          </a:r>
          <a:r>
            <a:rPr lang="en-GB"/>
            <a:t> </a:t>
          </a:r>
          <a:r>
            <a:rPr lang="en-GB" b="0" i="0"/>
            <a:t>Rolling control, lesser </a:t>
          </a:r>
          <a:r>
            <a:rPr lang="en-GB"/>
            <a:t>risk</a:t>
          </a:r>
          <a:r>
            <a:rPr lang="en-GB" b="0" i="0"/>
            <a:t>.</a:t>
          </a:r>
          <a:endParaRPr lang="en-US"/>
        </a:p>
      </dgm:t>
    </dgm:pt>
    <dgm:pt modelId="{AD81D0A0-B9F9-477A-ADA5-62FD2906EC7F}" type="parTrans" cxnId="{2C4D4EA9-B940-423C-A898-0A68B787CF4E}">
      <dgm:prSet/>
      <dgm:spPr/>
      <dgm:t>
        <a:bodyPr/>
        <a:lstStyle/>
        <a:p>
          <a:endParaRPr lang="en-US"/>
        </a:p>
      </dgm:t>
    </dgm:pt>
    <dgm:pt modelId="{23502665-2B7A-4304-A6C0-21144BC8A156}" type="sibTrans" cxnId="{2C4D4EA9-B940-423C-A898-0A68B787CF4E}">
      <dgm:prSet/>
      <dgm:spPr/>
      <dgm:t>
        <a:bodyPr/>
        <a:lstStyle/>
        <a:p>
          <a:endParaRPr lang="en-US"/>
        </a:p>
      </dgm:t>
    </dgm:pt>
    <dgm:pt modelId="{723C8B3E-D871-40BB-BDF4-35FF62216956}">
      <dgm:prSet/>
      <dgm:spPr/>
      <dgm:t>
        <a:bodyPr/>
        <a:lstStyle/>
        <a:p>
          <a:r>
            <a:rPr lang="en-GB" b="1" i="0"/>
            <a:t>Restrictions</a:t>
          </a:r>
          <a:r>
            <a:rPr lang="en-GB" b="1"/>
            <a:t>:</a:t>
          </a:r>
          <a:endParaRPr lang="en-US"/>
        </a:p>
      </dgm:t>
    </dgm:pt>
    <dgm:pt modelId="{78D7C60D-85BB-47E4-94E5-EF9DA92D4ACC}" type="parTrans" cxnId="{474AF4B4-4E91-4B09-B714-608126B86A17}">
      <dgm:prSet/>
      <dgm:spPr/>
      <dgm:t>
        <a:bodyPr/>
        <a:lstStyle/>
        <a:p>
          <a:endParaRPr lang="en-US"/>
        </a:p>
      </dgm:t>
    </dgm:pt>
    <dgm:pt modelId="{42C227EB-62DB-43F3-AA35-EBD3323B7333}" type="sibTrans" cxnId="{474AF4B4-4E91-4B09-B714-608126B86A17}">
      <dgm:prSet/>
      <dgm:spPr/>
      <dgm:t>
        <a:bodyPr/>
        <a:lstStyle/>
        <a:p>
          <a:endParaRPr lang="en-US"/>
        </a:p>
      </dgm:t>
    </dgm:pt>
    <dgm:pt modelId="{1EF2830D-F647-4C55-95A3-4BF5CACEBF8D}">
      <dgm:prSet/>
      <dgm:spPr/>
      <dgm:t>
        <a:bodyPr/>
        <a:lstStyle/>
        <a:p>
          <a:r>
            <a:rPr lang="en-GB" b="1"/>
            <a:t>ERP:</a:t>
          </a:r>
          <a:r>
            <a:rPr lang="en-GB" b="0" i="0"/>
            <a:t> Costly, complicated to </a:t>
          </a:r>
          <a:r>
            <a:rPr lang="en-GB"/>
            <a:t>install.</a:t>
          </a:r>
          <a:endParaRPr lang="en-US"/>
        </a:p>
      </dgm:t>
    </dgm:pt>
    <dgm:pt modelId="{FB3283B0-CC8E-4218-8D9F-04E2F19BA144}" type="parTrans" cxnId="{4606F3E4-C673-4B3C-9ED5-E07A23D7C264}">
      <dgm:prSet/>
      <dgm:spPr/>
      <dgm:t>
        <a:bodyPr/>
        <a:lstStyle/>
        <a:p>
          <a:endParaRPr lang="en-US"/>
        </a:p>
      </dgm:t>
    </dgm:pt>
    <dgm:pt modelId="{FBE2C100-A8AF-424F-9A62-1D353B1C32A1}" type="sibTrans" cxnId="{4606F3E4-C673-4B3C-9ED5-E07A23D7C264}">
      <dgm:prSet/>
      <dgm:spPr/>
      <dgm:t>
        <a:bodyPr/>
        <a:lstStyle/>
        <a:p>
          <a:endParaRPr lang="en-US"/>
        </a:p>
      </dgm:t>
    </dgm:pt>
    <dgm:pt modelId="{BCF69F25-0ABE-4343-9135-F1221ED03DB3}">
      <dgm:prSet/>
      <dgm:spPr/>
      <dgm:t>
        <a:bodyPr/>
        <a:lstStyle/>
        <a:p>
          <a:r>
            <a:rPr lang="en-GB" b="1"/>
            <a:t>CRM:</a:t>
          </a:r>
          <a:r>
            <a:rPr lang="en-GB"/>
            <a:t> </a:t>
          </a:r>
          <a:r>
            <a:rPr lang="en-GB" b="0" i="0"/>
            <a:t>Awareness Lays down staff and culture </a:t>
          </a:r>
          <a:r>
            <a:rPr lang="en-GB"/>
            <a:t>change.</a:t>
          </a:r>
          <a:endParaRPr lang="en-US"/>
        </a:p>
      </dgm:t>
    </dgm:pt>
    <dgm:pt modelId="{F5768EDC-A0A2-47BE-9C55-6934463E8B0D}" type="parTrans" cxnId="{BBF1F0EB-2818-45AB-BFFE-E40A896C94A2}">
      <dgm:prSet/>
      <dgm:spPr/>
      <dgm:t>
        <a:bodyPr/>
        <a:lstStyle/>
        <a:p>
          <a:endParaRPr lang="en-US"/>
        </a:p>
      </dgm:t>
    </dgm:pt>
    <dgm:pt modelId="{12E04868-2263-4399-A490-D998E68BDF03}" type="sibTrans" cxnId="{BBF1F0EB-2818-45AB-BFFE-E40A896C94A2}">
      <dgm:prSet/>
      <dgm:spPr/>
      <dgm:t>
        <a:bodyPr/>
        <a:lstStyle/>
        <a:p>
          <a:endParaRPr lang="en-US"/>
        </a:p>
      </dgm:t>
    </dgm:pt>
    <dgm:pt modelId="{15C07147-FFCB-4AB4-901F-E07B6BF9B1C1}">
      <dgm:prSet/>
      <dgm:spPr/>
      <dgm:t>
        <a:bodyPr/>
        <a:lstStyle/>
        <a:p>
          <a:r>
            <a:rPr lang="en-GB" b="1"/>
            <a:t>PMIS:</a:t>
          </a:r>
          <a:r>
            <a:rPr lang="en-GB"/>
            <a:t> Needs </a:t>
          </a:r>
          <a:r>
            <a:rPr lang="en-GB" b="0" i="0"/>
            <a:t>to be combined with ERP to have full </a:t>
          </a:r>
          <a:r>
            <a:rPr lang="en-GB"/>
            <a:t>effect</a:t>
          </a:r>
          <a:r>
            <a:rPr lang="en-GB" b="0" i="0"/>
            <a:t>.</a:t>
          </a:r>
          <a:endParaRPr lang="en-US"/>
        </a:p>
      </dgm:t>
    </dgm:pt>
    <dgm:pt modelId="{FFF4FD5C-FDA7-4B4B-93A7-C975D7B6341D}" type="parTrans" cxnId="{23455CC4-5DDF-49A9-9383-282A7C97E776}">
      <dgm:prSet/>
      <dgm:spPr/>
      <dgm:t>
        <a:bodyPr/>
        <a:lstStyle/>
        <a:p>
          <a:endParaRPr lang="en-US"/>
        </a:p>
      </dgm:t>
    </dgm:pt>
    <dgm:pt modelId="{3477B346-6535-4CED-81B3-106AE4836895}" type="sibTrans" cxnId="{23455CC4-5DDF-49A9-9383-282A7C97E776}">
      <dgm:prSet/>
      <dgm:spPr/>
      <dgm:t>
        <a:bodyPr/>
        <a:lstStyle/>
        <a:p>
          <a:endParaRPr lang="en-US"/>
        </a:p>
      </dgm:t>
    </dgm:pt>
    <dgm:pt modelId="{46D7DEBB-58CA-4E21-B38E-58FD3807FCCE}">
      <dgm:prSet/>
      <dgm:spPr/>
      <dgm:t>
        <a:bodyPr/>
        <a:lstStyle/>
        <a:p>
          <a:r>
            <a:rPr lang="en-GB" b="1" i="0"/>
            <a:t>Construction Case</a:t>
          </a:r>
          <a:r>
            <a:rPr lang="en-GB" b="1"/>
            <a:t>:</a:t>
          </a:r>
          <a:endParaRPr lang="en-US"/>
        </a:p>
      </dgm:t>
    </dgm:pt>
    <dgm:pt modelId="{EACB41A4-4E3F-43D7-993A-6A5E78E777D5}" type="parTrans" cxnId="{4C74DDFF-7CD0-4AF6-8873-3910FECD88FE}">
      <dgm:prSet/>
      <dgm:spPr/>
      <dgm:t>
        <a:bodyPr/>
        <a:lstStyle/>
        <a:p>
          <a:endParaRPr lang="en-US"/>
        </a:p>
      </dgm:t>
    </dgm:pt>
    <dgm:pt modelId="{82291CD9-EA06-47DC-8AD1-E926FB59A0DD}" type="sibTrans" cxnId="{4C74DDFF-7CD0-4AF6-8873-3910FECD88FE}">
      <dgm:prSet/>
      <dgm:spPr/>
      <dgm:t>
        <a:bodyPr/>
        <a:lstStyle/>
        <a:p>
          <a:endParaRPr lang="en-US"/>
        </a:p>
      </dgm:t>
    </dgm:pt>
    <dgm:pt modelId="{A50426D1-5616-4E4A-A8B7-D06BE23297CB}">
      <dgm:prSet/>
      <dgm:spPr/>
      <dgm:t>
        <a:bodyPr/>
        <a:lstStyle/>
        <a:p>
          <a:r>
            <a:rPr lang="en-GB" b="1"/>
            <a:t>ERP:</a:t>
          </a:r>
          <a:r>
            <a:rPr lang="en-GB" b="0" i="0"/>
            <a:t> SAP ERP at Mace </a:t>
          </a:r>
          <a:r>
            <a:rPr lang="en-GB"/>
            <a:t>Group.</a:t>
          </a:r>
          <a:endParaRPr lang="en-US"/>
        </a:p>
      </dgm:t>
    </dgm:pt>
    <dgm:pt modelId="{A4275367-4893-4748-AE7F-1A8104C24E4D}" type="parTrans" cxnId="{5C67FCB0-9175-4846-96B7-EA71DAF5192E}">
      <dgm:prSet/>
      <dgm:spPr/>
      <dgm:t>
        <a:bodyPr/>
        <a:lstStyle/>
        <a:p>
          <a:endParaRPr lang="en-US"/>
        </a:p>
      </dgm:t>
    </dgm:pt>
    <dgm:pt modelId="{58DA5E6E-1A0E-4B35-B805-5B3D4B60E7E9}" type="sibTrans" cxnId="{5C67FCB0-9175-4846-96B7-EA71DAF5192E}">
      <dgm:prSet/>
      <dgm:spPr/>
      <dgm:t>
        <a:bodyPr/>
        <a:lstStyle/>
        <a:p>
          <a:endParaRPr lang="en-US"/>
        </a:p>
      </dgm:t>
    </dgm:pt>
    <dgm:pt modelId="{10AF7045-0061-4D42-BE07-0752A8DCAA32}">
      <dgm:prSet/>
      <dgm:spPr/>
      <dgm:t>
        <a:bodyPr/>
        <a:lstStyle/>
        <a:p>
          <a:r>
            <a:rPr lang="en-GB" b="1"/>
            <a:t>CRM:</a:t>
          </a:r>
          <a:r>
            <a:rPr lang="en-GB"/>
            <a:t> </a:t>
          </a:r>
          <a:r>
            <a:rPr lang="en-GB" b="0" i="0"/>
            <a:t>Salesforce at Balfour </a:t>
          </a:r>
          <a:r>
            <a:rPr lang="en-GB"/>
            <a:t>Beatty.</a:t>
          </a:r>
          <a:endParaRPr lang="en-US"/>
        </a:p>
      </dgm:t>
    </dgm:pt>
    <dgm:pt modelId="{9A1D1501-3A9D-433C-A614-32D66464E952}" type="parTrans" cxnId="{79510C94-D116-430D-A2B8-21314B699FF8}">
      <dgm:prSet/>
      <dgm:spPr/>
      <dgm:t>
        <a:bodyPr/>
        <a:lstStyle/>
        <a:p>
          <a:endParaRPr lang="en-US"/>
        </a:p>
      </dgm:t>
    </dgm:pt>
    <dgm:pt modelId="{5A7DED62-A747-404D-A229-F3E8EEC9692E}" type="sibTrans" cxnId="{79510C94-D116-430D-A2B8-21314B699FF8}">
      <dgm:prSet/>
      <dgm:spPr/>
      <dgm:t>
        <a:bodyPr/>
        <a:lstStyle/>
        <a:p>
          <a:endParaRPr lang="en-US"/>
        </a:p>
      </dgm:t>
    </dgm:pt>
    <dgm:pt modelId="{ED4D7CD6-94E7-4822-92A6-F35CC22FA598}">
      <dgm:prSet/>
      <dgm:spPr/>
      <dgm:t>
        <a:bodyPr/>
        <a:lstStyle/>
        <a:p>
          <a:r>
            <a:rPr lang="en-GB" b="1"/>
            <a:t>PMIS:</a:t>
          </a:r>
          <a:r>
            <a:rPr lang="en-GB"/>
            <a:t> </a:t>
          </a:r>
          <a:r>
            <a:rPr lang="en-GB" b="0" i="0"/>
            <a:t>Procore at Turner </a:t>
          </a:r>
          <a:r>
            <a:rPr lang="en-GB"/>
            <a:t>Construction</a:t>
          </a:r>
          <a:r>
            <a:rPr lang="en-GB" b="0" i="0"/>
            <a:t>.</a:t>
          </a:r>
          <a:endParaRPr lang="en-US"/>
        </a:p>
      </dgm:t>
    </dgm:pt>
    <dgm:pt modelId="{221D06FE-EAF8-46E4-8C87-2FFCB975A22A}" type="parTrans" cxnId="{02F02821-3F21-46FB-A185-1F7D26F8F7B6}">
      <dgm:prSet/>
      <dgm:spPr/>
      <dgm:t>
        <a:bodyPr/>
        <a:lstStyle/>
        <a:p>
          <a:endParaRPr lang="en-US"/>
        </a:p>
      </dgm:t>
    </dgm:pt>
    <dgm:pt modelId="{93ED26F9-F907-4DE8-B785-CD2011DEAB5F}" type="sibTrans" cxnId="{02F02821-3F21-46FB-A185-1F7D26F8F7B6}">
      <dgm:prSet/>
      <dgm:spPr/>
      <dgm:t>
        <a:bodyPr/>
        <a:lstStyle/>
        <a:p>
          <a:endParaRPr lang="en-US"/>
        </a:p>
      </dgm:t>
    </dgm:pt>
    <dgm:pt modelId="{29B135B2-5C89-4347-83EF-80760C72CE57}" type="pres">
      <dgm:prSet presAssocID="{2DAFBD5D-40BE-464B-BAD6-F1EF108584AE}" presName="Name0" presStyleCnt="0">
        <dgm:presLayoutVars>
          <dgm:dir/>
          <dgm:animLvl val="lvl"/>
          <dgm:resizeHandles val="exact"/>
        </dgm:presLayoutVars>
      </dgm:prSet>
      <dgm:spPr/>
    </dgm:pt>
    <dgm:pt modelId="{FB54EC0B-ACDD-D14A-A0EB-9AA32EAB3D99}" type="pres">
      <dgm:prSet presAssocID="{D372EB25-8219-444D-A9EC-9CEE22DE370F}" presName="composite" presStyleCnt="0"/>
      <dgm:spPr/>
    </dgm:pt>
    <dgm:pt modelId="{CA71BFA4-6096-F348-917C-6656131893ED}" type="pres">
      <dgm:prSet presAssocID="{D372EB25-8219-444D-A9EC-9CEE22DE370F}" presName="parTx" presStyleLbl="alignNode1" presStyleIdx="0" presStyleCnt="4">
        <dgm:presLayoutVars>
          <dgm:chMax val="0"/>
          <dgm:chPref val="0"/>
          <dgm:bulletEnabled val="1"/>
        </dgm:presLayoutVars>
      </dgm:prSet>
      <dgm:spPr/>
    </dgm:pt>
    <dgm:pt modelId="{B05C5E67-854F-E441-A4F5-AA2F24C90A80}" type="pres">
      <dgm:prSet presAssocID="{D372EB25-8219-444D-A9EC-9CEE22DE370F}" presName="desTx" presStyleLbl="alignAccFollowNode1" presStyleIdx="0" presStyleCnt="4">
        <dgm:presLayoutVars>
          <dgm:bulletEnabled val="1"/>
        </dgm:presLayoutVars>
      </dgm:prSet>
      <dgm:spPr/>
    </dgm:pt>
    <dgm:pt modelId="{6B976FD2-5DB3-414B-9385-6FB20EB06528}" type="pres">
      <dgm:prSet presAssocID="{70FED0CF-4487-47F0-AC65-DB4AB5240CA2}" presName="space" presStyleCnt="0"/>
      <dgm:spPr/>
    </dgm:pt>
    <dgm:pt modelId="{4742EAE2-CD9B-954C-8EB7-389FE3238571}" type="pres">
      <dgm:prSet presAssocID="{E8643ECE-323E-418E-8309-01C8FDF5C56B}" presName="composite" presStyleCnt="0"/>
      <dgm:spPr/>
    </dgm:pt>
    <dgm:pt modelId="{D40B566C-B11A-BD4C-BC66-61A5B4DD90F1}" type="pres">
      <dgm:prSet presAssocID="{E8643ECE-323E-418E-8309-01C8FDF5C56B}" presName="parTx" presStyleLbl="alignNode1" presStyleIdx="1" presStyleCnt="4">
        <dgm:presLayoutVars>
          <dgm:chMax val="0"/>
          <dgm:chPref val="0"/>
          <dgm:bulletEnabled val="1"/>
        </dgm:presLayoutVars>
      </dgm:prSet>
      <dgm:spPr/>
    </dgm:pt>
    <dgm:pt modelId="{C1C753F9-126B-B547-9823-E92B9B282CDB}" type="pres">
      <dgm:prSet presAssocID="{E8643ECE-323E-418E-8309-01C8FDF5C56B}" presName="desTx" presStyleLbl="alignAccFollowNode1" presStyleIdx="1" presStyleCnt="4">
        <dgm:presLayoutVars>
          <dgm:bulletEnabled val="1"/>
        </dgm:presLayoutVars>
      </dgm:prSet>
      <dgm:spPr/>
    </dgm:pt>
    <dgm:pt modelId="{8E1474CE-14EA-4341-84B1-1EC43919C6D4}" type="pres">
      <dgm:prSet presAssocID="{13802D7D-B617-4AF7-9C65-9FE1A91925DB}" presName="space" presStyleCnt="0"/>
      <dgm:spPr/>
    </dgm:pt>
    <dgm:pt modelId="{1F2E0259-D165-4D47-949D-0EA7F71F08F2}" type="pres">
      <dgm:prSet presAssocID="{723C8B3E-D871-40BB-BDF4-35FF62216956}" presName="composite" presStyleCnt="0"/>
      <dgm:spPr/>
    </dgm:pt>
    <dgm:pt modelId="{51449325-6AC8-0C42-8C4E-908451AB2DBF}" type="pres">
      <dgm:prSet presAssocID="{723C8B3E-D871-40BB-BDF4-35FF62216956}" presName="parTx" presStyleLbl="alignNode1" presStyleIdx="2" presStyleCnt="4">
        <dgm:presLayoutVars>
          <dgm:chMax val="0"/>
          <dgm:chPref val="0"/>
          <dgm:bulletEnabled val="1"/>
        </dgm:presLayoutVars>
      </dgm:prSet>
      <dgm:spPr/>
    </dgm:pt>
    <dgm:pt modelId="{9E80FE1F-43D5-FF42-A62C-B39BFD053851}" type="pres">
      <dgm:prSet presAssocID="{723C8B3E-D871-40BB-BDF4-35FF62216956}" presName="desTx" presStyleLbl="alignAccFollowNode1" presStyleIdx="2" presStyleCnt="4">
        <dgm:presLayoutVars>
          <dgm:bulletEnabled val="1"/>
        </dgm:presLayoutVars>
      </dgm:prSet>
      <dgm:spPr/>
    </dgm:pt>
    <dgm:pt modelId="{E5AEB6E3-19CC-F54C-937C-12A5A29089CA}" type="pres">
      <dgm:prSet presAssocID="{42C227EB-62DB-43F3-AA35-EBD3323B7333}" presName="space" presStyleCnt="0"/>
      <dgm:spPr/>
    </dgm:pt>
    <dgm:pt modelId="{A6D20580-E110-E549-A617-AC6038C8A11A}" type="pres">
      <dgm:prSet presAssocID="{46D7DEBB-58CA-4E21-B38E-58FD3807FCCE}" presName="composite" presStyleCnt="0"/>
      <dgm:spPr/>
    </dgm:pt>
    <dgm:pt modelId="{956E3BEC-E1A9-4D4F-9BBB-976724600B8B}" type="pres">
      <dgm:prSet presAssocID="{46D7DEBB-58CA-4E21-B38E-58FD3807FCCE}" presName="parTx" presStyleLbl="alignNode1" presStyleIdx="3" presStyleCnt="4">
        <dgm:presLayoutVars>
          <dgm:chMax val="0"/>
          <dgm:chPref val="0"/>
          <dgm:bulletEnabled val="1"/>
        </dgm:presLayoutVars>
      </dgm:prSet>
      <dgm:spPr/>
    </dgm:pt>
    <dgm:pt modelId="{9E6963DB-3E43-2348-BC7E-64BCCAF41264}" type="pres">
      <dgm:prSet presAssocID="{46D7DEBB-58CA-4E21-B38E-58FD3807FCCE}" presName="desTx" presStyleLbl="alignAccFollowNode1" presStyleIdx="3" presStyleCnt="4">
        <dgm:presLayoutVars>
          <dgm:bulletEnabled val="1"/>
        </dgm:presLayoutVars>
      </dgm:prSet>
      <dgm:spPr/>
    </dgm:pt>
  </dgm:ptLst>
  <dgm:cxnLst>
    <dgm:cxn modelId="{463B0B00-8A98-6742-890B-7F51B343A8A8}" type="presOf" srcId="{BCF69F25-0ABE-4343-9135-F1221ED03DB3}" destId="{9E80FE1F-43D5-FF42-A62C-B39BFD053851}" srcOrd="0" destOrd="1" presId="urn:microsoft.com/office/officeart/2005/8/layout/hList1"/>
    <dgm:cxn modelId="{FB683402-6D5B-124B-A169-D982556CEE94}" type="presOf" srcId="{15C07147-FFCB-4AB4-901F-E07B6BF9B1C1}" destId="{9E80FE1F-43D5-FF42-A62C-B39BFD053851}" srcOrd="0" destOrd="2" presId="urn:microsoft.com/office/officeart/2005/8/layout/hList1"/>
    <dgm:cxn modelId="{6DEB1615-B950-4CF2-A001-5CAD07089410}" srcId="{2DAFBD5D-40BE-464B-BAD6-F1EF108584AE}" destId="{E8643ECE-323E-418E-8309-01C8FDF5C56B}" srcOrd="1" destOrd="0" parTransId="{9EAC85CF-744C-4144-A49D-54B33B8BCBBD}" sibTransId="{13802D7D-B617-4AF7-9C65-9FE1A91925DB}"/>
    <dgm:cxn modelId="{02F02821-3F21-46FB-A185-1F7D26F8F7B6}" srcId="{46D7DEBB-58CA-4E21-B38E-58FD3807FCCE}" destId="{ED4D7CD6-94E7-4822-92A6-F35CC22FA598}" srcOrd="2" destOrd="0" parTransId="{221D06FE-EAF8-46E4-8C87-2FFCB975A22A}" sibTransId="{93ED26F9-F907-4DE8-B785-CD2011DEAB5F}"/>
    <dgm:cxn modelId="{2F838B33-C784-4FB6-8FC3-47BC83895D5D}" srcId="{2DAFBD5D-40BE-464B-BAD6-F1EF108584AE}" destId="{D372EB25-8219-444D-A9EC-9CEE22DE370F}" srcOrd="0" destOrd="0" parTransId="{004A7AB2-17A4-4871-8DC4-567E4B677B71}" sibTransId="{70FED0CF-4487-47F0-AC65-DB4AB5240CA2}"/>
    <dgm:cxn modelId="{6D6B1835-486F-B04F-ABD1-D8053F7D2099}" type="presOf" srcId="{A50426D1-5616-4E4A-A8B7-D06BE23297CB}" destId="{9E6963DB-3E43-2348-BC7E-64BCCAF41264}" srcOrd="0" destOrd="0" presId="urn:microsoft.com/office/officeart/2005/8/layout/hList1"/>
    <dgm:cxn modelId="{6EE16437-208B-40F3-9568-AE52ADE69757}" srcId="{D372EB25-8219-444D-A9EC-9CEE22DE370F}" destId="{553A84E7-BF32-41E9-A2A4-13533C95C106}" srcOrd="0" destOrd="0" parTransId="{E1BCA160-C6A7-41AF-A250-CC92419F6820}" sibTransId="{855F4D3B-388E-47F9-82DC-83C6FA456486}"/>
    <dgm:cxn modelId="{DE35A53C-7135-41C2-80F3-C5014E52E71F}" srcId="{E8643ECE-323E-418E-8309-01C8FDF5C56B}" destId="{8E0FC6D6-A140-4C9A-B2DD-51063DD8D3B1}" srcOrd="1" destOrd="0" parTransId="{1B2D9B3A-F578-407B-A171-E95F0395402B}" sibTransId="{211994DA-5871-4E4C-BD10-9D632A5143A8}"/>
    <dgm:cxn modelId="{51CBFB63-F825-3646-A2C6-BB721972B85F}" type="presOf" srcId="{E8643ECE-323E-418E-8309-01C8FDF5C56B}" destId="{D40B566C-B11A-BD4C-BC66-61A5B4DD90F1}" srcOrd="0" destOrd="0" presId="urn:microsoft.com/office/officeart/2005/8/layout/hList1"/>
    <dgm:cxn modelId="{FC621456-67FD-0149-82AB-7FE22F413BC7}" type="presOf" srcId="{6EB4398A-0322-4E81-9F6C-38793BA0D3DE}" destId="{B05C5E67-854F-E441-A4F5-AA2F24C90A80}" srcOrd="0" destOrd="2" presId="urn:microsoft.com/office/officeart/2005/8/layout/hList1"/>
    <dgm:cxn modelId="{89FD747C-1766-5F47-B1C4-F026AC66B109}" type="presOf" srcId="{D372EB25-8219-444D-A9EC-9CEE22DE370F}" destId="{CA71BFA4-6096-F348-917C-6656131893ED}" srcOrd="0" destOrd="0" presId="urn:microsoft.com/office/officeart/2005/8/layout/hList1"/>
    <dgm:cxn modelId="{8B91B47D-E950-5E4E-8E43-5FCA4F752E17}" type="presOf" srcId="{1EF2830D-F647-4C55-95A3-4BF5CACEBF8D}" destId="{9E80FE1F-43D5-FF42-A62C-B39BFD053851}" srcOrd="0" destOrd="0" presId="urn:microsoft.com/office/officeart/2005/8/layout/hList1"/>
    <dgm:cxn modelId="{79510C94-D116-430D-A2B8-21314B699FF8}" srcId="{46D7DEBB-58CA-4E21-B38E-58FD3807FCCE}" destId="{10AF7045-0061-4D42-BE07-0752A8DCAA32}" srcOrd="1" destOrd="0" parTransId="{9A1D1501-3A9D-433C-A614-32D66464E952}" sibTransId="{5A7DED62-A747-404D-A229-F3E8EEC9692E}"/>
    <dgm:cxn modelId="{B347529C-C927-8640-9905-50DF4CC11F98}" type="presOf" srcId="{2DAFBD5D-40BE-464B-BAD6-F1EF108584AE}" destId="{29B135B2-5C89-4347-83EF-80760C72CE57}" srcOrd="0" destOrd="0" presId="urn:microsoft.com/office/officeart/2005/8/layout/hList1"/>
    <dgm:cxn modelId="{0231C29D-28CD-408F-BFEB-C4A4ED6439E7}" srcId="{D372EB25-8219-444D-A9EC-9CEE22DE370F}" destId="{A274FB74-0107-440C-87DF-4AF1E9F7EAC8}" srcOrd="1" destOrd="0" parTransId="{B0CDBC41-6369-4FF8-A204-C0EBCFD01EF2}" sibTransId="{AF55BDB5-F4CB-441D-BB8F-1EE56CF1788A}"/>
    <dgm:cxn modelId="{076762A3-14B4-BC42-8C7E-D4674A0EB66F}" type="presOf" srcId="{840C350A-019A-449A-A437-82C17459F29D}" destId="{C1C753F9-126B-B547-9823-E92B9B282CDB}" srcOrd="0" destOrd="0" presId="urn:microsoft.com/office/officeart/2005/8/layout/hList1"/>
    <dgm:cxn modelId="{2C4D4EA9-B940-423C-A898-0A68B787CF4E}" srcId="{E8643ECE-323E-418E-8309-01C8FDF5C56B}" destId="{6CDF536A-F11C-452C-AEDB-A2C16656993E}" srcOrd="2" destOrd="0" parTransId="{AD81D0A0-B9F9-477A-ADA5-62FD2906EC7F}" sibTransId="{23502665-2B7A-4304-A6C0-21144BC8A156}"/>
    <dgm:cxn modelId="{C244A7AC-6032-44C4-A4C4-AC86D0219FEB}" srcId="{E8643ECE-323E-418E-8309-01C8FDF5C56B}" destId="{840C350A-019A-449A-A437-82C17459F29D}" srcOrd="0" destOrd="0" parTransId="{437EF9C1-E97F-471B-B8FE-BD43671CD086}" sibTransId="{81376A0C-CA38-4297-87F6-4F0364224408}"/>
    <dgm:cxn modelId="{5C67FCB0-9175-4846-96B7-EA71DAF5192E}" srcId="{46D7DEBB-58CA-4E21-B38E-58FD3807FCCE}" destId="{A50426D1-5616-4E4A-A8B7-D06BE23297CB}" srcOrd="0" destOrd="0" parTransId="{A4275367-4893-4748-AE7F-1A8104C24E4D}" sibTransId="{58DA5E6E-1A0E-4B35-B805-5B3D4B60E7E9}"/>
    <dgm:cxn modelId="{0B481FB4-5A15-C741-B017-D1779F30A83A}" type="presOf" srcId="{8E0FC6D6-A140-4C9A-B2DD-51063DD8D3B1}" destId="{C1C753F9-126B-B547-9823-E92B9B282CDB}" srcOrd="0" destOrd="1" presId="urn:microsoft.com/office/officeart/2005/8/layout/hList1"/>
    <dgm:cxn modelId="{474AF4B4-4E91-4B09-B714-608126B86A17}" srcId="{2DAFBD5D-40BE-464B-BAD6-F1EF108584AE}" destId="{723C8B3E-D871-40BB-BDF4-35FF62216956}" srcOrd="2" destOrd="0" parTransId="{78D7C60D-85BB-47E4-94E5-EF9DA92D4ACC}" sibTransId="{42C227EB-62DB-43F3-AA35-EBD3323B7333}"/>
    <dgm:cxn modelId="{8178EFB6-A337-B84B-A777-76F5C26AAED9}" type="presOf" srcId="{46D7DEBB-58CA-4E21-B38E-58FD3807FCCE}" destId="{956E3BEC-E1A9-4D4F-9BBB-976724600B8B}" srcOrd="0" destOrd="0" presId="urn:microsoft.com/office/officeart/2005/8/layout/hList1"/>
    <dgm:cxn modelId="{EC46B4B7-BB75-0B4A-896A-FF5C13A991F6}" type="presOf" srcId="{6CDF536A-F11C-452C-AEDB-A2C16656993E}" destId="{C1C753F9-126B-B547-9823-E92B9B282CDB}" srcOrd="0" destOrd="2" presId="urn:microsoft.com/office/officeart/2005/8/layout/hList1"/>
    <dgm:cxn modelId="{8B8561B8-703B-4780-8FC0-D732CA363D1A}" srcId="{D372EB25-8219-444D-A9EC-9CEE22DE370F}" destId="{6EB4398A-0322-4E81-9F6C-38793BA0D3DE}" srcOrd="2" destOrd="0" parTransId="{950E03C4-7A76-467D-B5F5-8C153CED0550}" sibTransId="{0D2297B0-B0A1-469B-9302-05574785EB11}"/>
    <dgm:cxn modelId="{A55C77BA-26F1-6948-BD12-29FA86DFD32C}" type="presOf" srcId="{723C8B3E-D871-40BB-BDF4-35FF62216956}" destId="{51449325-6AC8-0C42-8C4E-908451AB2DBF}" srcOrd="0" destOrd="0" presId="urn:microsoft.com/office/officeart/2005/8/layout/hList1"/>
    <dgm:cxn modelId="{23455CC4-5DDF-49A9-9383-282A7C97E776}" srcId="{723C8B3E-D871-40BB-BDF4-35FF62216956}" destId="{15C07147-FFCB-4AB4-901F-E07B6BF9B1C1}" srcOrd="2" destOrd="0" parTransId="{FFF4FD5C-FDA7-4B4B-93A7-C975D7B6341D}" sibTransId="{3477B346-6535-4CED-81B3-106AE4836895}"/>
    <dgm:cxn modelId="{BDBBD4C4-F01E-9F43-B4E9-C1B9398BA58A}" type="presOf" srcId="{10AF7045-0061-4D42-BE07-0752A8DCAA32}" destId="{9E6963DB-3E43-2348-BC7E-64BCCAF41264}" srcOrd="0" destOrd="1" presId="urn:microsoft.com/office/officeart/2005/8/layout/hList1"/>
    <dgm:cxn modelId="{81C63EE0-693C-E84C-AFF9-C11EBAA71B51}" type="presOf" srcId="{553A84E7-BF32-41E9-A2A4-13533C95C106}" destId="{B05C5E67-854F-E441-A4F5-AA2F24C90A80}" srcOrd="0" destOrd="0" presId="urn:microsoft.com/office/officeart/2005/8/layout/hList1"/>
    <dgm:cxn modelId="{0D880BE1-7635-724E-A7EA-FA7472F1A4D5}" type="presOf" srcId="{ED4D7CD6-94E7-4822-92A6-F35CC22FA598}" destId="{9E6963DB-3E43-2348-BC7E-64BCCAF41264}" srcOrd="0" destOrd="2" presId="urn:microsoft.com/office/officeart/2005/8/layout/hList1"/>
    <dgm:cxn modelId="{4606F3E4-C673-4B3C-9ED5-E07A23D7C264}" srcId="{723C8B3E-D871-40BB-BDF4-35FF62216956}" destId="{1EF2830D-F647-4C55-95A3-4BF5CACEBF8D}" srcOrd="0" destOrd="0" parTransId="{FB3283B0-CC8E-4218-8D9F-04E2F19BA144}" sibTransId="{FBE2C100-A8AF-424F-9A62-1D353B1C32A1}"/>
    <dgm:cxn modelId="{BBF1F0EB-2818-45AB-BFFE-E40A896C94A2}" srcId="{723C8B3E-D871-40BB-BDF4-35FF62216956}" destId="{BCF69F25-0ABE-4343-9135-F1221ED03DB3}" srcOrd="1" destOrd="0" parTransId="{F5768EDC-A0A2-47BE-9C55-6934463E8B0D}" sibTransId="{12E04868-2263-4399-A490-D998E68BDF03}"/>
    <dgm:cxn modelId="{14F970EC-C4CD-2641-AE45-551603144772}" type="presOf" srcId="{A274FB74-0107-440C-87DF-4AF1E9F7EAC8}" destId="{B05C5E67-854F-E441-A4F5-AA2F24C90A80}" srcOrd="0" destOrd="1" presId="urn:microsoft.com/office/officeart/2005/8/layout/hList1"/>
    <dgm:cxn modelId="{4C74DDFF-7CD0-4AF6-8873-3910FECD88FE}" srcId="{2DAFBD5D-40BE-464B-BAD6-F1EF108584AE}" destId="{46D7DEBB-58CA-4E21-B38E-58FD3807FCCE}" srcOrd="3" destOrd="0" parTransId="{EACB41A4-4E3F-43D7-993A-6A5E78E777D5}" sibTransId="{82291CD9-EA06-47DC-8AD1-E926FB59A0DD}"/>
    <dgm:cxn modelId="{035664DE-29D9-B345-9DE4-27596DCD4D74}" type="presParOf" srcId="{29B135B2-5C89-4347-83EF-80760C72CE57}" destId="{FB54EC0B-ACDD-D14A-A0EB-9AA32EAB3D99}" srcOrd="0" destOrd="0" presId="urn:microsoft.com/office/officeart/2005/8/layout/hList1"/>
    <dgm:cxn modelId="{1803427C-CF68-1643-8A12-729D849FC08B}" type="presParOf" srcId="{FB54EC0B-ACDD-D14A-A0EB-9AA32EAB3D99}" destId="{CA71BFA4-6096-F348-917C-6656131893ED}" srcOrd="0" destOrd="0" presId="urn:microsoft.com/office/officeart/2005/8/layout/hList1"/>
    <dgm:cxn modelId="{74078840-C944-854A-8362-6EC2E93890C4}" type="presParOf" srcId="{FB54EC0B-ACDD-D14A-A0EB-9AA32EAB3D99}" destId="{B05C5E67-854F-E441-A4F5-AA2F24C90A80}" srcOrd="1" destOrd="0" presId="urn:microsoft.com/office/officeart/2005/8/layout/hList1"/>
    <dgm:cxn modelId="{00EC8184-EFCF-E84B-95C3-861FC83416E6}" type="presParOf" srcId="{29B135B2-5C89-4347-83EF-80760C72CE57}" destId="{6B976FD2-5DB3-414B-9385-6FB20EB06528}" srcOrd="1" destOrd="0" presId="urn:microsoft.com/office/officeart/2005/8/layout/hList1"/>
    <dgm:cxn modelId="{CAE7DE04-88A2-D447-96FF-27D061FF2299}" type="presParOf" srcId="{29B135B2-5C89-4347-83EF-80760C72CE57}" destId="{4742EAE2-CD9B-954C-8EB7-389FE3238571}" srcOrd="2" destOrd="0" presId="urn:microsoft.com/office/officeart/2005/8/layout/hList1"/>
    <dgm:cxn modelId="{AF22B464-89EA-0746-A6A5-EDFBC42400C8}" type="presParOf" srcId="{4742EAE2-CD9B-954C-8EB7-389FE3238571}" destId="{D40B566C-B11A-BD4C-BC66-61A5B4DD90F1}" srcOrd="0" destOrd="0" presId="urn:microsoft.com/office/officeart/2005/8/layout/hList1"/>
    <dgm:cxn modelId="{A9962C5B-2868-0C42-9EBD-83191C8F2470}" type="presParOf" srcId="{4742EAE2-CD9B-954C-8EB7-389FE3238571}" destId="{C1C753F9-126B-B547-9823-E92B9B282CDB}" srcOrd="1" destOrd="0" presId="urn:microsoft.com/office/officeart/2005/8/layout/hList1"/>
    <dgm:cxn modelId="{D920DB15-2EAF-2A4D-B4B8-9F33A5909DE9}" type="presParOf" srcId="{29B135B2-5C89-4347-83EF-80760C72CE57}" destId="{8E1474CE-14EA-4341-84B1-1EC43919C6D4}" srcOrd="3" destOrd="0" presId="urn:microsoft.com/office/officeart/2005/8/layout/hList1"/>
    <dgm:cxn modelId="{922A6343-A459-1647-835D-3778F74245D0}" type="presParOf" srcId="{29B135B2-5C89-4347-83EF-80760C72CE57}" destId="{1F2E0259-D165-4D47-949D-0EA7F71F08F2}" srcOrd="4" destOrd="0" presId="urn:microsoft.com/office/officeart/2005/8/layout/hList1"/>
    <dgm:cxn modelId="{F331B97E-277B-2345-92F4-D84D1BC0AA4A}" type="presParOf" srcId="{1F2E0259-D165-4D47-949D-0EA7F71F08F2}" destId="{51449325-6AC8-0C42-8C4E-908451AB2DBF}" srcOrd="0" destOrd="0" presId="urn:microsoft.com/office/officeart/2005/8/layout/hList1"/>
    <dgm:cxn modelId="{26018257-FCD5-4647-8047-292F506C281D}" type="presParOf" srcId="{1F2E0259-D165-4D47-949D-0EA7F71F08F2}" destId="{9E80FE1F-43D5-FF42-A62C-B39BFD053851}" srcOrd="1" destOrd="0" presId="urn:microsoft.com/office/officeart/2005/8/layout/hList1"/>
    <dgm:cxn modelId="{0C39D342-7563-3E4B-BA88-B8AB1C7B5F03}" type="presParOf" srcId="{29B135B2-5C89-4347-83EF-80760C72CE57}" destId="{E5AEB6E3-19CC-F54C-937C-12A5A29089CA}" srcOrd="5" destOrd="0" presId="urn:microsoft.com/office/officeart/2005/8/layout/hList1"/>
    <dgm:cxn modelId="{11533B66-DC69-1944-8AF5-497F2DD4E566}" type="presParOf" srcId="{29B135B2-5C89-4347-83EF-80760C72CE57}" destId="{A6D20580-E110-E549-A617-AC6038C8A11A}" srcOrd="6" destOrd="0" presId="urn:microsoft.com/office/officeart/2005/8/layout/hList1"/>
    <dgm:cxn modelId="{BA152A38-E74E-F54E-BD3B-76A641D1870F}" type="presParOf" srcId="{A6D20580-E110-E549-A617-AC6038C8A11A}" destId="{956E3BEC-E1A9-4D4F-9BBB-976724600B8B}" srcOrd="0" destOrd="0" presId="urn:microsoft.com/office/officeart/2005/8/layout/hList1"/>
    <dgm:cxn modelId="{6D0D76E4-BFD2-D54C-A018-74AB8DF15A78}" type="presParOf" srcId="{A6D20580-E110-E549-A617-AC6038C8A11A}" destId="{9E6963DB-3E43-2348-BC7E-64BCCAF41264}" srcOrd="1" destOrd="0" presId="urn:microsoft.com/office/officeart/2005/8/layout/hLis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2D438F6-13F5-4FAD-8AA6-0D08E8AE0061}"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13530BD9-4943-481F-8E59-7A57FABEBEE1}">
      <dgm:prSet custT="1"/>
      <dgm:spPr/>
      <dgm:t>
        <a:bodyPr/>
        <a:lstStyle/>
        <a:p>
          <a:pPr>
            <a:lnSpc>
              <a:spcPct val="100000"/>
            </a:lnSpc>
          </a:pPr>
          <a:r>
            <a:rPr lang="en-GB" sz="2000" b="0" i="0" dirty="0"/>
            <a:t>Although IS have immense advantages, they create ethical issues of </a:t>
          </a:r>
          <a:r>
            <a:rPr lang="en-GB" sz="2000" b="1" i="0" dirty="0"/>
            <a:t>privacy of data, bias on AI and even monitoring of the staff</a:t>
          </a:r>
          <a:r>
            <a:rPr lang="en-GB" sz="2000" b="0" i="0" dirty="0"/>
            <a:t>.</a:t>
          </a:r>
          <a:endParaRPr lang="en-US" sz="2000" dirty="0"/>
        </a:p>
      </dgm:t>
    </dgm:pt>
    <dgm:pt modelId="{D067DF2F-0C6B-492F-A92B-15580020D457}" type="parTrans" cxnId="{ED0881F1-C3B6-4F92-9198-8FFF8BAB0513}">
      <dgm:prSet/>
      <dgm:spPr/>
      <dgm:t>
        <a:bodyPr/>
        <a:lstStyle/>
        <a:p>
          <a:endParaRPr lang="en-US"/>
        </a:p>
      </dgm:t>
    </dgm:pt>
    <dgm:pt modelId="{35875544-BC60-4FEE-9B0F-46C0A202D8CF}" type="sibTrans" cxnId="{ED0881F1-C3B6-4F92-9198-8FFF8BAB0513}">
      <dgm:prSet/>
      <dgm:spPr/>
      <dgm:t>
        <a:bodyPr/>
        <a:lstStyle/>
        <a:p>
          <a:pPr>
            <a:lnSpc>
              <a:spcPct val="100000"/>
            </a:lnSpc>
          </a:pPr>
          <a:endParaRPr lang="en-US"/>
        </a:p>
      </dgm:t>
    </dgm:pt>
    <dgm:pt modelId="{3E20B46E-39DE-4B95-BB48-35BF63F5DCAC}">
      <dgm:prSet custT="1"/>
      <dgm:spPr/>
      <dgm:t>
        <a:bodyPr/>
        <a:lstStyle/>
        <a:p>
          <a:pPr>
            <a:lnSpc>
              <a:spcPct val="100000"/>
            </a:lnSpc>
          </a:pPr>
          <a:r>
            <a:rPr lang="en-GB" sz="2000" b="0" i="0" dirty="0"/>
            <a:t>Construction firms need to adhere to the requirements of the </a:t>
          </a:r>
          <a:r>
            <a:rPr lang="en-GB" sz="2000" b="1" i="0" dirty="0"/>
            <a:t>GDPR</a:t>
          </a:r>
          <a:r>
            <a:rPr lang="en-GB" sz="2000" b="0" i="0" dirty="0"/>
            <a:t> as well as the legal regulations on data protection especially when they are dealing with information about their clients.</a:t>
          </a:r>
          <a:endParaRPr lang="en-US" sz="2000" dirty="0"/>
        </a:p>
      </dgm:t>
    </dgm:pt>
    <dgm:pt modelId="{2843841C-7A47-4974-B943-44F5C0D25FBD}" type="parTrans" cxnId="{7764FFAF-5277-40EF-B294-55E1F95AEF2F}">
      <dgm:prSet/>
      <dgm:spPr/>
      <dgm:t>
        <a:bodyPr/>
        <a:lstStyle/>
        <a:p>
          <a:endParaRPr lang="en-US"/>
        </a:p>
      </dgm:t>
    </dgm:pt>
    <dgm:pt modelId="{026C83F7-6F62-46CC-9615-DF74578E3BD0}" type="sibTrans" cxnId="{7764FFAF-5277-40EF-B294-55E1F95AEF2F}">
      <dgm:prSet/>
      <dgm:spPr/>
      <dgm:t>
        <a:bodyPr/>
        <a:lstStyle/>
        <a:p>
          <a:endParaRPr lang="en-US"/>
        </a:p>
      </dgm:t>
    </dgm:pt>
    <dgm:pt modelId="{3E604579-C8BA-42E1-B70E-4359D50CCAE0}" type="pres">
      <dgm:prSet presAssocID="{A2D438F6-13F5-4FAD-8AA6-0D08E8AE0061}" presName="root" presStyleCnt="0">
        <dgm:presLayoutVars>
          <dgm:dir/>
          <dgm:resizeHandles val="exact"/>
        </dgm:presLayoutVars>
      </dgm:prSet>
      <dgm:spPr/>
    </dgm:pt>
    <dgm:pt modelId="{E33B8087-2CD3-4A47-9B90-496B44036BC5}" type="pres">
      <dgm:prSet presAssocID="{A2D438F6-13F5-4FAD-8AA6-0D08E8AE0061}" presName="container" presStyleCnt="0">
        <dgm:presLayoutVars>
          <dgm:dir/>
          <dgm:resizeHandles val="exact"/>
        </dgm:presLayoutVars>
      </dgm:prSet>
      <dgm:spPr/>
    </dgm:pt>
    <dgm:pt modelId="{9ED7C0C1-3107-49D4-9365-7C539FAB66A8}" type="pres">
      <dgm:prSet presAssocID="{13530BD9-4943-481F-8E59-7A57FABEBEE1}" presName="compNode" presStyleCnt="0"/>
      <dgm:spPr/>
    </dgm:pt>
    <dgm:pt modelId="{74296C62-38BA-4CF3-96B3-724836BB7663}" type="pres">
      <dgm:prSet presAssocID="{13530BD9-4943-481F-8E59-7A57FABEBEE1}" presName="iconBgRect" presStyleLbl="bgShp" presStyleIdx="0" presStyleCnt="2"/>
      <dgm:spPr/>
    </dgm:pt>
    <dgm:pt modelId="{0CB94CE0-ACFB-491B-92A5-3F3AAC1B5D04}" type="pres">
      <dgm:prSet presAssocID="{13530BD9-4943-481F-8E59-7A57FABEBEE1}"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Person with Idea"/>
        </a:ext>
      </dgm:extLst>
    </dgm:pt>
    <dgm:pt modelId="{1D8FAC2A-025A-4DB1-85B2-D42C77D0EC49}" type="pres">
      <dgm:prSet presAssocID="{13530BD9-4943-481F-8E59-7A57FABEBEE1}" presName="spaceRect" presStyleCnt="0"/>
      <dgm:spPr/>
    </dgm:pt>
    <dgm:pt modelId="{BDF7B591-DEE8-4AC9-8120-4F8BA93BE3B4}" type="pres">
      <dgm:prSet presAssocID="{13530BD9-4943-481F-8E59-7A57FABEBEE1}" presName="textRect" presStyleLbl="revTx" presStyleIdx="0" presStyleCnt="2">
        <dgm:presLayoutVars>
          <dgm:chMax val="1"/>
          <dgm:chPref val="1"/>
        </dgm:presLayoutVars>
      </dgm:prSet>
      <dgm:spPr/>
    </dgm:pt>
    <dgm:pt modelId="{73F33525-A877-4888-9F14-4C8C69CAF771}" type="pres">
      <dgm:prSet presAssocID="{35875544-BC60-4FEE-9B0F-46C0A202D8CF}" presName="sibTrans" presStyleLbl="sibTrans2D1" presStyleIdx="0" presStyleCnt="0"/>
      <dgm:spPr/>
    </dgm:pt>
    <dgm:pt modelId="{803021F4-A2E2-4B64-A991-A13AF06BFC2F}" type="pres">
      <dgm:prSet presAssocID="{3E20B46E-39DE-4B95-BB48-35BF63F5DCAC}" presName="compNode" presStyleCnt="0"/>
      <dgm:spPr/>
    </dgm:pt>
    <dgm:pt modelId="{AAE46DDE-86E5-4507-BD54-947FF0B7F171}" type="pres">
      <dgm:prSet presAssocID="{3E20B46E-39DE-4B95-BB48-35BF63F5DCAC}" presName="iconBgRect" presStyleLbl="bgShp" presStyleIdx="1" presStyleCnt="2"/>
      <dgm:spPr/>
    </dgm:pt>
    <dgm:pt modelId="{4CCE7044-C0EB-4B53-A48E-F18F4D66F05C}" type="pres">
      <dgm:prSet presAssocID="{3E20B46E-39DE-4B95-BB48-35BF63F5DCAC}"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Gavel"/>
        </a:ext>
      </dgm:extLst>
    </dgm:pt>
    <dgm:pt modelId="{9FD12F46-8C2C-4774-A33C-203A023A9A22}" type="pres">
      <dgm:prSet presAssocID="{3E20B46E-39DE-4B95-BB48-35BF63F5DCAC}" presName="spaceRect" presStyleCnt="0"/>
      <dgm:spPr/>
    </dgm:pt>
    <dgm:pt modelId="{36159835-F6DF-47F1-9E9D-B35B04594B2A}" type="pres">
      <dgm:prSet presAssocID="{3E20B46E-39DE-4B95-BB48-35BF63F5DCAC}" presName="textRect" presStyleLbl="revTx" presStyleIdx="1" presStyleCnt="2">
        <dgm:presLayoutVars>
          <dgm:chMax val="1"/>
          <dgm:chPref val="1"/>
        </dgm:presLayoutVars>
      </dgm:prSet>
      <dgm:spPr/>
    </dgm:pt>
  </dgm:ptLst>
  <dgm:cxnLst>
    <dgm:cxn modelId="{D7CF1105-2341-433A-89D8-5090B06AEDFA}" type="presOf" srcId="{3E20B46E-39DE-4B95-BB48-35BF63F5DCAC}" destId="{36159835-F6DF-47F1-9E9D-B35B04594B2A}" srcOrd="0" destOrd="0" presId="urn:microsoft.com/office/officeart/2018/2/layout/IconCircleList"/>
    <dgm:cxn modelId="{EB226A3B-8752-44D2-B1D4-F3E71F4B26B5}" type="presOf" srcId="{35875544-BC60-4FEE-9B0F-46C0A202D8CF}" destId="{73F33525-A877-4888-9F14-4C8C69CAF771}" srcOrd="0" destOrd="0" presId="urn:microsoft.com/office/officeart/2018/2/layout/IconCircleList"/>
    <dgm:cxn modelId="{CDC7507A-42D7-4712-8427-3C7C1583162E}" type="presOf" srcId="{13530BD9-4943-481F-8E59-7A57FABEBEE1}" destId="{BDF7B591-DEE8-4AC9-8120-4F8BA93BE3B4}" srcOrd="0" destOrd="0" presId="urn:microsoft.com/office/officeart/2018/2/layout/IconCircleList"/>
    <dgm:cxn modelId="{6D56478E-CCE2-4AF8-A554-4070D4EB9657}" type="presOf" srcId="{A2D438F6-13F5-4FAD-8AA6-0D08E8AE0061}" destId="{3E604579-C8BA-42E1-B70E-4359D50CCAE0}" srcOrd="0" destOrd="0" presId="urn:microsoft.com/office/officeart/2018/2/layout/IconCircleList"/>
    <dgm:cxn modelId="{7764FFAF-5277-40EF-B294-55E1F95AEF2F}" srcId="{A2D438F6-13F5-4FAD-8AA6-0D08E8AE0061}" destId="{3E20B46E-39DE-4B95-BB48-35BF63F5DCAC}" srcOrd="1" destOrd="0" parTransId="{2843841C-7A47-4974-B943-44F5C0D25FBD}" sibTransId="{026C83F7-6F62-46CC-9615-DF74578E3BD0}"/>
    <dgm:cxn modelId="{ED0881F1-C3B6-4F92-9198-8FFF8BAB0513}" srcId="{A2D438F6-13F5-4FAD-8AA6-0D08E8AE0061}" destId="{13530BD9-4943-481F-8E59-7A57FABEBEE1}" srcOrd="0" destOrd="0" parTransId="{D067DF2F-0C6B-492F-A92B-15580020D457}" sibTransId="{35875544-BC60-4FEE-9B0F-46C0A202D8CF}"/>
    <dgm:cxn modelId="{AD968CA0-510A-4F52-BD46-86AB4E25967D}" type="presParOf" srcId="{3E604579-C8BA-42E1-B70E-4359D50CCAE0}" destId="{E33B8087-2CD3-4A47-9B90-496B44036BC5}" srcOrd="0" destOrd="0" presId="urn:microsoft.com/office/officeart/2018/2/layout/IconCircleList"/>
    <dgm:cxn modelId="{765B4466-BE85-4394-BBE1-E95740A23D51}" type="presParOf" srcId="{E33B8087-2CD3-4A47-9B90-496B44036BC5}" destId="{9ED7C0C1-3107-49D4-9365-7C539FAB66A8}" srcOrd="0" destOrd="0" presId="urn:microsoft.com/office/officeart/2018/2/layout/IconCircleList"/>
    <dgm:cxn modelId="{50E34321-1A38-4A30-8F7F-9C229547BC4E}" type="presParOf" srcId="{9ED7C0C1-3107-49D4-9365-7C539FAB66A8}" destId="{74296C62-38BA-4CF3-96B3-724836BB7663}" srcOrd="0" destOrd="0" presId="urn:microsoft.com/office/officeart/2018/2/layout/IconCircleList"/>
    <dgm:cxn modelId="{5DC6C4E2-ADD4-4DBF-B8CE-7E8B66F533DE}" type="presParOf" srcId="{9ED7C0C1-3107-49D4-9365-7C539FAB66A8}" destId="{0CB94CE0-ACFB-491B-92A5-3F3AAC1B5D04}" srcOrd="1" destOrd="0" presId="urn:microsoft.com/office/officeart/2018/2/layout/IconCircleList"/>
    <dgm:cxn modelId="{6541B9A2-D851-4A75-8B4C-997645505586}" type="presParOf" srcId="{9ED7C0C1-3107-49D4-9365-7C539FAB66A8}" destId="{1D8FAC2A-025A-4DB1-85B2-D42C77D0EC49}" srcOrd="2" destOrd="0" presId="urn:microsoft.com/office/officeart/2018/2/layout/IconCircleList"/>
    <dgm:cxn modelId="{BCEE78EC-FD32-4544-B7BC-A2DD935831B6}" type="presParOf" srcId="{9ED7C0C1-3107-49D4-9365-7C539FAB66A8}" destId="{BDF7B591-DEE8-4AC9-8120-4F8BA93BE3B4}" srcOrd="3" destOrd="0" presId="urn:microsoft.com/office/officeart/2018/2/layout/IconCircleList"/>
    <dgm:cxn modelId="{79222B43-EAD8-4DD9-AAC2-EE97FB167383}" type="presParOf" srcId="{E33B8087-2CD3-4A47-9B90-496B44036BC5}" destId="{73F33525-A877-4888-9F14-4C8C69CAF771}" srcOrd="1" destOrd="0" presId="urn:microsoft.com/office/officeart/2018/2/layout/IconCircleList"/>
    <dgm:cxn modelId="{87799C86-25A7-4784-ADD3-BE3931B25CC3}" type="presParOf" srcId="{E33B8087-2CD3-4A47-9B90-496B44036BC5}" destId="{803021F4-A2E2-4B64-A991-A13AF06BFC2F}" srcOrd="2" destOrd="0" presId="urn:microsoft.com/office/officeart/2018/2/layout/IconCircleList"/>
    <dgm:cxn modelId="{D1FEAC04-A084-45FA-B9D4-5FC2C0DA8ED3}" type="presParOf" srcId="{803021F4-A2E2-4B64-A991-A13AF06BFC2F}" destId="{AAE46DDE-86E5-4507-BD54-947FF0B7F171}" srcOrd="0" destOrd="0" presId="urn:microsoft.com/office/officeart/2018/2/layout/IconCircleList"/>
    <dgm:cxn modelId="{F85236F5-21BB-411A-B0C5-1021D793B2FA}" type="presParOf" srcId="{803021F4-A2E2-4B64-A991-A13AF06BFC2F}" destId="{4CCE7044-C0EB-4B53-A48E-F18F4D66F05C}" srcOrd="1" destOrd="0" presId="urn:microsoft.com/office/officeart/2018/2/layout/IconCircleList"/>
    <dgm:cxn modelId="{597A56A0-FD0D-4465-8530-CD279E601CA9}" type="presParOf" srcId="{803021F4-A2E2-4B64-A991-A13AF06BFC2F}" destId="{9FD12F46-8C2C-4774-A33C-203A023A9A22}" srcOrd="2" destOrd="0" presId="urn:microsoft.com/office/officeart/2018/2/layout/IconCircleList"/>
    <dgm:cxn modelId="{BDB9C694-DBC1-43BB-A9C1-8A56D833B50F}" type="presParOf" srcId="{803021F4-A2E2-4B64-A991-A13AF06BFC2F}" destId="{36159835-F6DF-47F1-9E9D-B35B04594B2A}" srcOrd="3" destOrd="0" presId="urn:microsoft.com/office/officeart/2018/2/layout/IconCircle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FCF43BA-7C8F-4444-80A3-6070E4113B20}"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3795A2C2-9863-4C74-9F31-4CB9E3A61772}">
      <dgm:prSet/>
      <dgm:spPr/>
      <dgm:t>
        <a:bodyPr/>
        <a:lstStyle/>
        <a:p>
          <a:pPr>
            <a:lnSpc>
              <a:spcPct val="100000"/>
            </a:lnSpc>
          </a:pPr>
          <a:r>
            <a:rPr lang="en-GB" b="0" i="0" baseline="0"/>
            <a:t>Balfour Beatty implemented </a:t>
          </a:r>
          <a:r>
            <a:rPr lang="en-GB" b="1" i="0" baseline="0"/>
            <a:t>Salesforce CRM and Procore PMIS</a:t>
          </a:r>
          <a:r>
            <a:rPr lang="en-GB" b="0" i="0" baseline="0"/>
            <a:t> in order to consolidate project and client communications.</a:t>
          </a:r>
          <a:endParaRPr lang="en-US"/>
        </a:p>
      </dgm:t>
    </dgm:pt>
    <dgm:pt modelId="{CC59ACC2-0132-4F8D-9F7B-A9E6C963D2D5}" type="parTrans" cxnId="{2A589F4F-BA33-44A2-B77F-8B504ACA9D1C}">
      <dgm:prSet/>
      <dgm:spPr/>
      <dgm:t>
        <a:bodyPr/>
        <a:lstStyle/>
        <a:p>
          <a:endParaRPr lang="en-US"/>
        </a:p>
      </dgm:t>
    </dgm:pt>
    <dgm:pt modelId="{5DEBB7D1-51FF-48F9-ABBF-3E5421E47C03}" type="sibTrans" cxnId="{2A589F4F-BA33-44A2-B77F-8B504ACA9D1C}">
      <dgm:prSet/>
      <dgm:spPr/>
      <dgm:t>
        <a:bodyPr/>
        <a:lstStyle/>
        <a:p>
          <a:endParaRPr lang="en-US"/>
        </a:p>
      </dgm:t>
    </dgm:pt>
    <dgm:pt modelId="{536755B2-F8FE-4862-9D41-7952EC596E7B}">
      <dgm:prSet/>
      <dgm:spPr/>
      <dgm:t>
        <a:bodyPr/>
        <a:lstStyle/>
        <a:p>
          <a:pPr>
            <a:lnSpc>
              <a:spcPct val="100000"/>
            </a:lnSpc>
          </a:pPr>
          <a:r>
            <a:rPr lang="en-GB" b="0" i="0" baseline="0"/>
            <a:t>The integration </a:t>
          </a:r>
          <a:r>
            <a:rPr lang="en-GB" b="1" i="0" baseline="0"/>
            <a:t>increased the bid win rates by 15 percent and cut down the rework costs by 10 percent</a:t>
          </a:r>
          <a:r>
            <a:rPr lang="en-GB" b="0" i="0" baseline="0"/>
            <a:t> (Construction News, 2023).</a:t>
          </a:r>
          <a:endParaRPr lang="en-US"/>
        </a:p>
      </dgm:t>
    </dgm:pt>
    <dgm:pt modelId="{337D5690-1F79-4BCC-932D-EC67D32E6430}" type="parTrans" cxnId="{0054A66B-D94F-47B8-99D5-8D3FBA828C28}">
      <dgm:prSet/>
      <dgm:spPr/>
      <dgm:t>
        <a:bodyPr/>
        <a:lstStyle/>
        <a:p>
          <a:endParaRPr lang="en-US"/>
        </a:p>
      </dgm:t>
    </dgm:pt>
    <dgm:pt modelId="{BA1DA90E-63FB-46AC-9B6B-97C08691D59E}" type="sibTrans" cxnId="{0054A66B-D94F-47B8-99D5-8D3FBA828C28}">
      <dgm:prSet/>
      <dgm:spPr/>
      <dgm:t>
        <a:bodyPr/>
        <a:lstStyle/>
        <a:p>
          <a:endParaRPr lang="en-US"/>
        </a:p>
      </dgm:t>
    </dgm:pt>
    <dgm:pt modelId="{6875AF0E-77EE-4A13-86B1-06491A413118}">
      <dgm:prSet/>
      <dgm:spPr/>
      <dgm:t>
        <a:bodyPr/>
        <a:lstStyle/>
        <a:p>
          <a:pPr>
            <a:lnSpc>
              <a:spcPct val="100000"/>
            </a:lnSpc>
          </a:pPr>
          <a:r>
            <a:rPr lang="en-GB" b="0" i="0" baseline="0"/>
            <a:t>Nevertheless, it took detailed </a:t>
          </a:r>
          <a:r>
            <a:rPr lang="en-GB" b="1" i="0" baseline="0"/>
            <a:t>training and cultural adjustment of the staff</a:t>
          </a:r>
          <a:r>
            <a:rPr lang="en-GB" b="0" i="0" baseline="0"/>
            <a:t> to be implemented.</a:t>
          </a:r>
          <a:br>
            <a:rPr lang="en-GB" baseline="0"/>
          </a:br>
          <a:endParaRPr lang="en-US"/>
        </a:p>
      </dgm:t>
    </dgm:pt>
    <dgm:pt modelId="{A22D7F77-1280-41F9-B9E7-B0622BDF7DE8}" type="parTrans" cxnId="{06D6095A-C2B5-4F4F-8A03-05C6B40DE5F0}">
      <dgm:prSet/>
      <dgm:spPr/>
      <dgm:t>
        <a:bodyPr/>
        <a:lstStyle/>
        <a:p>
          <a:endParaRPr lang="en-US"/>
        </a:p>
      </dgm:t>
    </dgm:pt>
    <dgm:pt modelId="{502B0542-DC83-4BED-B239-6A194C85C5A3}" type="sibTrans" cxnId="{06D6095A-C2B5-4F4F-8A03-05C6B40DE5F0}">
      <dgm:prSet/>
      <dgm:spPr/>
      <dgm:t>
        <a:bodyPr/>
        <a:lstStyle/>
        <a:p>
          <a:endParaRPr lang="en-US"/>
        </a:p>
      </dgm:t>
    </dgm:pt>
    <dgm:pt modelId="{82F2926E-D69F-4CE1-AD93-FC8D5202D257}" type="pres">
      <dgm:prSet presAssocID="{0FCF43BA-7C8F-4444-80A3-6070E4113B20}" presName="root" presStyleCnt="0">
        <dgm:presLayoutVars>
          <dgm:dir/>
          <dgm:resizeHandles val="exact"/>
        </dgm:presLayoutVars>
      </dgm:prSet>
      <dgm:spPr/>
    </dgm:pt>
    <dgm:pt modelId="{F1FB0FF2-2202-4C95-9811-FC802F642B40}" type="pres">
      <dgm:prSet presAssocID="{3795A2C2-9863-4C74-9F31-4CB9E3A61772}" presName="compNode" presStyleCnt="0"/>
      <dgm:spPr/>
    </dgm:pt>
    <dgm:pt modelId="{905A40F1-7E3F-4A3A-A0E8-FEC2C845F0C0}" type="pres">
      <dgm:prSet presAssocID="{3795A2C2-9863-4C74-9F31-4CB9E3A61772}" presName="bgRect" presStyleLbl="bgShp" presStyleIdx="0" presStyleCnt="3"/>
      <dgm:spPr/>
    </dgm:pt>
    <dgm:pt modelId="{261C74BD-B23A-473D-A88B-F67E8B4701F8}" type="pres">
      <dgm:prSet presAssocID="{3795A2C2-9863-4C74-9F31-4CB9E3A61772}"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Tick"/>
        </a:ext>
      </dgm:extLst>
    </dgm:pt>
    <dgm:pt modelId="{92C4DCFA-1269-4654-B6F3-E006B12D5891}" type="pres">
      <dgm:prSet presAssocID="{3795A2C2-9863-4C74-9F31-4CB9E3A61772}" presName="spaceRect" presStyleCnt="0"/>
      <dgm:spPr/>
    </dgm:pt>
    <dgm:pt modelId="{C7A19D60-5811-42A4-8C86-0596BC769F03}" type="pres">
      <dgm:prSet presAssocID="{3795A2C2-9863-4C74-9F31-4CB9E3A61772}" presName="parTx" presStyleLbl="revTx" presStyleIdx="0" presStyleCnt="3">
        <dgm:presLayoutVars>
          <dgm:chMax val="0"/>
          <dgm:chPref val="0"/>
        </dgm:presLayoutVars>
      </dgm:prSet>
      <dgm:spPr/>
    </dgm:pt>
    <dgm:pt modelId="{257FE702-4192-41D5-8287-283CCF2A98A2}" type="pres">
      <dgm:prSet presAssocID="{5DEBB7D1-51FF-48F9-ABBF-3E5421E47C03}" presName="sibTrans" presStyleCnt="0"/>
      <dgm:spPr/>
    </dgm:pt>
    <dgm:pt modelId="{2098605F-AD08-4FE4-A0C0-1347E64C15C5}" type="pres">
      <dgm:prSet presAssocID="{536755B2-F8FE-4862-9D41-7952EC596E7B}" presName="compNode" presStyleCnt="0"/>
      <dgm:spPr/>
    </dgm:pt>
    <dgm:pt modelId="{79AF9B4A-33CB-44A5-8CAC-96DCD91D88A9}" type="pres">
      <dgm:prSet presAssocID="{536755B2-F8FE-4862-9D41-7952EC596E7B}" presName="bgRect" presStyleLbl="bgShp" presStyleIdx="1" presStyleCnt="3"/>
      <dgm:spPr/>
    </dgm:pt>
    <dgm:pt modelId="{C7F3C67B-C82A-4C9B-89EF-C4B090A17E84}" type="pres">
      <dgm:prSet presAssocID="{536755B2-F8FE-4862-9D41-7952EC596E7B}"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Excavator"/>
        </a:ext>
      </dgm:extLst>
    </dgm:pt>
    <dgm:pt modelId="{7F2EF18A-EFF6-4539-870F-07D41AE34BE6}" type="pres">
      <dgm:prSet presAssocID="{536755B2-F8FE-4862-9D41-7952EC596E7B}" presName="spaceRect" presStyleCnt="0"/>
      <dgm:spPr/>
    </dgm:pt>
    <dgm:pt modelId="{DC27FB75-8AD0-474D-897B-2DD63AAE9453}" type="pres">
      <dgm:prSet presAssocID="{536755B2-F8FE-4862-9D41-7952EC596E7B}" presName="parTx" presStyleLbl="revTx" presStyleIdx="1" presStyleCnt="3">
        <dgm:presLayoutVars>
          <dgm:chMax val="0"/>
          <dgm:chPref val="0"/>
        </dgm:presLayoutVars>
      </dgm:prSet>
      <dgm:spPr/>
    </dgm:pt>
    <dgm:pt modelId="{FF1F4BFD-021D-4731-A16A-58D4D9596445}" type="pres">
      <dgm:prSet presAssocID="{BA1DA90E-63FB-46AC-9B6B-97C08691D59E}" presName="sibTrans" presStyleCnt="0"/>
      <dgm:spPr/>
    </dgm:pt>
    <dgm:pt modelId="{73B5E491-6B33-411F-B230-B99A29007668}" type="pres">
      <dgm:prSet presAssocID="{6875AF0E-77EE-4A13-86B1-06491A413118}" presName="compNode" presStyleCnt="0"/>
      <dgm:spPr/>
    </dgm:pt>
    <dgm:pt modelId="{3ED53C77-A8B5-4CAE-B62D-BD0C528F0486}" type="pres">
      <dgm:prSet presAssocID="{6875AF0E-77EE-4A13-86B1-06491A413118}" presName="bgRect" presStyleLbl="bgShp" presStyleIdx="2" presStyleCnt="3"/>
      <dgm:spPr/>
    </dgm:pt>
    <dgm:pt modelId="{D806D452-32FD-48A5-8288-BC1BC5C65A91}" type="pres">
      <dgm:prSet presAssocID="{6875AF0E-77EE-4A13-86B1-06491A413118}"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Business Growth"/>
        </a:ext>
      </dgm:extLst>
    </dgm:pt>
    <dgm:pt modelId="{0064F671-7D1A-4B2E-B43E-F89ACEA9D887}" type="pres">
      <dgm:prSet presAssocID="{6875AF0E-77EE-4A13-86B1-06491A413118}" presName="spaceRect" presStyleCnt="0"/>
      <dgm:spPr/>
    </dgm:pt>
    <dgm:pt modelId="{661E4778-C4C4-4BB8-879C-A5A979BDCC6D}" type="pres">
      <dgm:prSet presAssocID="{6875AF0E-77EE-4A13-86B1-06491A413118}" presName="parTx" presStyleLbl="revTx" presStyleIdx="2" presStyleCnt="3">
        <dgm:presLayoutVars>
          <dgm:chMax val="0"/>
          <dgm:chPref val="0"/>
        </dgm:presLayoutVars>
      </dgm:prSet>
      <dgm:spPr/>
    </dgm:pt>
  </dgm:ptLst>
  <dgm:cxnLst>
    <dgm:cxn modelId="{CED76030-F311-4AF7-9C08-5C4413086BF3}" type="presOf" srcId="{0FCF43BA-7C8F-4444-80A3-6070E4113B20}" destId="{82F2926E-D69F-4CE1-AD93-FC8D5202D257}" srcOrd="0" destOrd="0" presId="urn:microsoft.com/office/officeart/2018/2/layout/IconVerticalSolidList"/>
    <dgm:cxn modelId="{0054A66B-D94F-47B8-99D5-8D3FBA828C28}" srcId="{0FCF43BA-7C8F-4444-80A3-6070E4113B20}" destId="{536755B2-F8FE-4862-9D41-7952EC596E7B}" srcOrd="1" destOrd="0" parTransId="{337D5690-1F79-4BCC-932D-EC67D32E6430}" sibTransId="{BA1DA90E-63FB-46AC-9B6B-97C08691D59E}"/>
    <dgm:cxn modelId="{2A589F4F-BA33-44A2-B77F-8B504ACA9D1C}" srcId="{0FCF43BA-7C8F-4444-80A3-6070E4113B20}" destId="{3795A2C2-9863-4C74-9F31-4CB9E3A61772}" srcOrd="0" destOrd="0" parTransId="{CC59ACC2-0132-4F8D-9F7B-A9E6C963D2D5}" sibTransId="{5DEBB7D1-51FF-48F9-ABBF-3E5421E47C03}"/>
    <dgm:cxn modelId="{06D6095A-C2B5-4F4F-8A03-05C6B40DE5F0}" srcId="{0FCF43BA-7C8F-4444-80A3-6070E4113B20}" destId="{6875AF0E-77EE-4A13-86B1-06491A413118}" srcOrd="2" destOrd="0" parTransId="{A22D7F77-1280-41F9-B9E7-B0622BDF7DE8}" sibTransId="{502B0542-DC83-4BED-B239-6A194C85C5A3}"/>
    <dgm:cxn modelId="{BBD73C8A-B2FC-4F37-B52C-4BB170FD695E}" type="presOf" srcId="{3795A2C2-9863-4C74-9F31-4CB9E3A61772}" destId="{C7A19D60-5811-42A4-8C86-0596BC769F03}" srcOrd="0" destOrd="0" presId="urn:microsoft.com/office/officeart/2018/2/layout/IconVerticalSolidList"/>
    <dgm:cxn modelId="{761757D7-E268-4EDB-96F1-2F8136EA0C04}" type="presOf" srcId="{6875AF0E-77EE-4A13-86B1-06491A413118}" destId="{661E4778-C4C4-4BB8-879C-A5A979BDCC6D}" srcOrd="0" destOrd="0" presId="urn:microsoft.com/office/officeart/2018/2/layout/IconVerticalSolidList"/>
    <dgm:cxn modelId="{3044F4F9-AA19-48B5-9727-D4DE8FAD58BD}" type="presOf" srcId="{536755B2-F8FE-4862-9D41-7952EC596E7B}" destId="{DC27FB75-8AD0-474D-897B-2DD63AAE9453}" srcOrd="0" destOrd="0" presId="urn:microsoft.com/office/officeart/2018/2/layout/IconVerticalSolidList"/>
    <dgm:cxn modelId="{5616D961-7252-4767-864D-DC848F8EBB9A}" type="presParOf" srcId="{82F2926E-D69F-4CE1-AD93-FC8D5202D257}" destId="{F1FB0FF2-2202-4C95-9811-FC802F642B40}" srcOrd="0" destOrd="0" presId="urn:microsoft.com/office/officeart/2018/2/layout/IconVerticalSolidList"/>
    <dgm:cxn modelId="{06FFDB4D-3B7F-4B8C-B68D-44D39CEC4C8A}" type="presParOf" srcId="{F1FB0FF2-2202-4C95-9811-FC802F642B40}" destId="{905A40F1-7E3F-4A3A-A0E8-FEC2C845F0C0}" srcOrd="0" destOrd="0" presId="urn:microsoft.com/office/officeart/2018/2/layout/IconVerticalSolidList"/>
    <dgm:cxn modelId="{91C328D9-C7AA-420B-8385-B810CB4CAE21}" type="presParOf" srcId="{F1FB0FF2-2202-4C95-9811-FC802F642B40}" destId="{261C74BD-B23A-473D-A88B-F67E8B4701F8}" srcOrd="1" destOrd="0" presId="urn:microsoft.com/office/officeart/2018/2/layout/IconVerticalSolidList"/>
    <dgm:cxn modelId="{9686BAB4-AC7B-4620-BAAE-63AC78EA75F9}" type="presParOf" srcId="{F1FB0FF2-2202-4C95-9811-FC802F642B40}" destId="{92C4DCFA-1269-4654-B6F3-E006B12D5891}" srcOrd="2" destOrd="0" presId="urn:microsoft.com/office/officeart/2018/2/layout/IconVerticalSolidList"/>
    <dgm:cxn modelId="{AA58037D-A17B-46ED-AD0C-1BB7E336AB39}" type="presParOf" srcId="{F1FB0FF2-2202-4C95-9811-FC802F642B40}" destId="{C7A19D60-5811-42A4-8C86-0596BC769F03}" srcOrd="3" destOrd="0" presId="urn:microsoft.com/office/officeart/2018/2/layout/IconVerticalSolidList"/>
    <dgm:cxn modelId="{1636D595-432A-4CDE-837D-4533913FD13D}" type="presParOf" srcId="{82F2926E-D69F-4CE1-AD93-FC8D5202D257}" destId="{257FE702-4192-41D5-8287-283CCF2A98A2}" srcOrd="1" destOrd="0" presId="urn:microsoft.com/office/officeart/2018/2/layout/IconVerticalSolidList"/>
    <dgm:cxn modelId="{5CD54928-2B4B-439D-9ABC-C8AF908F3658}" type="presParOf" srcId="{82F2926E-D69F-4CE1-AD93-FC8D5202D257}" destId="{2098605F-AD08-4FE4-A0C0-1347E64C15C5}" srcOrd="2" destOrd="0" presId="urn:microsoft.com/office/officeart/2018/2/layout/IconVerticalSolidList"/>
    <dgm:cxn modelId="{385F502F-1999-420F-930C-DB8A4EC78453}" type="presParOf" srcId="{2098605F-AD08-4FE4-A0C0-1347E64C15C5}" destId="{79AF9B4A-33CB-44A5-8CAC-96DCD91D88A9}" srcOrd="0" destOrd="0" presId="urn:microsoft.com/office/officeart/2018/2/layout/IconVerticalSolidList"/>
    <dgm:cxn modelId="{97991F8C-C0AF-4A5D-AAA7-F73663221D04}" type="presParOf" srcId="{2098605F-AD08-4FE4-A0C0-1347E64C15C5}" destId="{C7F3C67B-C82A-4C9B-89EF-C4B090A17E84}" srcOrd="1" destOrd="0" presId="urn:microsoft.com/office/officeart/2018/2/layout/IconVerticalSolidList"/>
    <dgm:cxn modelId="{50A58AF3-4F9F-4C77-AD74-F75BB0898368}" type="presParOf" srcId="{2098605F-AD08-4FE4-A0C0-1347E64C15C5}" destId="{7F2EF18A-EFF6-4539-870F-07D41AE34BE6}" srcOrd="2" destOrd="0" presId="urn:microsoft.com/office/officeart/2018/2/layout/IconVerticalSolidList"/>
    <dgm:cxn modelId="{C68E9444-25F9-42DC-B93D-6928F6BE4034}" type="presParOf" srcId="{2098605F-AD08-4FE4-A0C0-1347E64C15C5}" destId="{DC27FB75-8AD0-474D-897B-2DD63AAE9453}" srcOrd="3" destOrd="0" presId="urn:microsoft.com/office/officeart/2018/2/layout/IconVerticalSolidList"/>
    <dgm:cxn modelId="{BB21E396-B80B-46EB-96EE-066BE4CA0506}" type="presParOf" srcId="{82F2926E-D69F-4CE1-AD93-FC8D5202D257}" destId="{FF1F4BFD-021D-4731-A16A-58D4D9596445}" srcOrd="3" destOrd="0" presId="urn:microsoft.com/office/officeart/2018/2/layout/IconVerticalSolidList"/>
    <dgm:cxn modelId="{FABB6602-58E4-4719-B6B2-0A2E1A8E2D8E}" type="presParOf" srcId="{82F2926E-D69F-4CE1-AD93-FC8D5202D257}" destId="{73B5E491-6B33-411F-B230-B99A29007668}" srcOrd="4" destOrd="0" presId="urn:microsoft.com/office/officeart/2018/2/layout/IconVerticalSolidList"/>
    <dgm:cxn modelId="{A0A312E7-BB6D-40D1-B37B-4AD9FC99E59D}" type="presParOf" srcId="{73B5E491-6B33-411F-B230-B99A29007668}" destId="{3ED53C77-A8B5-4CAE-B62D-BD0C528F0486}" srcOrd="0" destOrd="0" presId="urn:microsoft.com/office/officeart/2018/2/layout/IconVerticalSolidList"/>
    <dgm:cxn modelId="{1BF911B8-B4E1-4E77-A13B-9F57F6292C75}" type="presParOf" srcId="{73B5E491-6B33-411F-B230-B99A29007668}" destId="{D806D452-32FD-48A5-8288-BC1BC5C65A91}" srcOrd="1" destOrd="0" presId="urn:microsoft.com/office/officeart/2018/2/layout/IconVerticalSolidList"/>
    <dgm:cxn modelId="{145EC34A-C3DD-4F16-B972-F2305A1B86DF}" type="presParOf" srcId="{73B5E491-6B33-411F-B230-B99A29007668}" destId="{0064F671-7D1A-4B2E-B43E-F89ACEA9D887}" srcOrd="2" destOrd="0" presId="urn:microsoft.com/office/officeart/2018/2/layout/IconVerticalSolidList"/>
    <dgm:cxn modelId="{0EC7397C-A006-4F65-965C-92BCCB742186}" type="presParOf" srcId="{73B5E491-6B33-411F-B230-B99A29007668}" destId="{661E4778-C4C4-4BB8-879C-A5A979BDCC6D}"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B4EE2F-2BDE-4686-9756-68966416AFF1}">
      <dsp:nvSpPr>
        <dsp:cNvPr id="0" name=""/>
        <dsp:cNvSpPr/>
      </dsp:nvSpPr>
      <dsp:spPr>
        <a:xfrm>
          <a:off x="2004807" y="145593"/>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D9C4D5F-A29B-4719-9F41-3565F0BAB835}">
      <dsp:nvSpPr>
        <dsp:cNvPr id="0" name=""/>
        <dsp:cNvSpPr/>
      </dsp:nvSpPr>
      <dsp:spPr>
        <a:xfrm>
          <a:off x="609015" y="2368410"/>
          <a:ext cx="4735584" cy="11642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dirty="0"/>
            <a:t>Information </a:t>
          </a:r>
          <a:r>
            <a:rPr lang="en-GB" sz="1600" b="1" kern="1200" dirty="0"/>
            <a:t>systems (IS)</a:t>
          </a:r>
          <a:r>
            <a:rPr lang="en-GB" sz="1600" kern="1200" dirty="0"/>
            <a:t> facilitate day-to-day activities, facilitate improved decision making, and improve customer experiences.</a:t>
          </a:r>
          <a:endParaRPr lang="en-US" sz="1600" kern="1200" dirty="0"/>
        </a:p>
      </dsp:txBody>
      <dsp:txXfrm>
        <a:off x="609015" y="2368410"/>
        <a:ext cx="4735584" cy="1164299"/>
      </dsp:txXfrm>
    </dsp:sp>
    <dsp:sp modelId="{9D16F2B2-7AE8-49DC-854F-F1DE486053B5}">
      <dsp:nvSpPr>
        <dsp:cNvPr id="0" name=""/>
        <dsp:cNvSpPr/>
      </dsp:nvSpPr>
      <dsp:spPr>
        <a:xfrm>
          <a:off x="7288599" y="70441"/>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4E0665B-DEBE-4C9E-9542-0522CF7F2019}">
      <dsp:nvSpPr>
        <dsp:cNvPr id="0" name=""/>
        <dsp:cNvSpPr/>
      </dsp:nvSpPr>
      <dsp:spPr>
        <a:xfrm>
          <a:off x="6134921" y="2142955"/>
          <a:ext cx="4251355" cy="14649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pPr>
          <a:r>
            <a:rPr lang="en-GB" sz="1700" kern="1200" dirty="0"/>
            <a:t>IS are particularly useful in the </a:t>
          </a:r>
          <a:r>
            <a:rPr lang="en-GB" sz="1700" b="1" kern="1200" dirty="0"/>
            <a:t>construction industry</a:t>
          </a:r>
          <a:r>
            <a:rPr lang="en-GB" sz="1700" kern="1200" dirty="0"/>
            <a:t> due to the complexity of the sector—such projects are large and multidisciplinary, and contain a lot of data (Laudon and Laudon, 2023).</a:t>
          </a:r>
          <a:endParaRPr lang="en-US" sz="1700" kern="1200" dirty="0"/>
        </a:p>
      </dsp:txBody>
      <dsp:txXfrm>
        <a:off x="6134921" y="2142955"/>
        <a:ext cx="4251355" cy="146490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3E5BFF-5B0C-42FB-8B9A-DEC86C6F401E}">
      <dsp:nvSpPr>
        <dsp:cNvPr id="0" name=""/>
        <dsp:cNvSpPr/>
      </dsp:nvSpPr>
      <dsp:spPr>
        <a:xfrm>
          <a:off x="0" y="707092"/>
          <a:ext cx="10515600" cy="130540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62544EF-E099-47AE-BC83-4F9D429AC4E6}">
      <dsp:nvSpPr>
        <dsp:cNvPr id="0" name=""/>
        <dsp:cNvSpPr/>
      </dsp:nvSpPr>
      <dsp:spPr>
        <a:xfrm>
          <a:off x="394883" y="1000807"/>
          <a:ext cx="717970" cy="71797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C5332BC-DC6F-49E5-8814-F26C987FB25A}">
      <dsp:nvSpPr>
        <dsp:cNvPr id="0" name=""/>
        <dsp:cNvSpPr/>
      </dsp:nvSpPr>
      <dsp:spPr>
        <a:xfrm>
          <a:off x="1507738" y="707092"/>
          <a:ext cx="9007861" cy="1305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55" tIns="138155" rIns="138155" bIns="138155" numCol="1" spcCol="1270" anchor="ctr" anchorCtr="0">
          <a:noAutofit/>
        </a:bodyPr>
        <a:lstStyle/>
        <a:p>
          <a:pPr marL="0" lvl="0" indent="0" algn="l" defTabSz="977900">
            <a:lnSpc>
              <a:spcPct val="100000"/>
            </a:lnSpc>
            <a:spcBef>
              <a:spcPct val="0"/>
            </a:spcBef>
            <a:spcAft>
              <a:spcPct val="35000"/>
            </a:spcAft>
            <a:buNone/>
          </a:pPr>
          <a:r>
            <a:rPr lang="en-GB" sz="2200" b="1" i="0" kern="1200" baseline="0"/>
            <a:t>ERP systems</a:t>
          </a:r>
          <a:r>
            <a:rPr lang="en-GB" sz="2200" b="0" i="0" kern="1200" baseline="0"/>
            <a:t> combine together all significant business operations </a:t>
          </a:r>
          <a:r>
            <a:rPr lang="en-GB" sz="2200" kern="1200" baseline="0"/>
            <a:t>(</a:t>
          </a:r>
          <a:r>
            <a:rPr lang="en-GB" sz="2200" b="0" i="0" kern="1200" baseline="0"/>
            <a:t>finance, human resources, procurement, and logistics</a:t>
          </a:r>
          <a:r>
            <a:rPr lang="en-GB" sz="2200" kern="1200" baseline="0"/>
            <a:t>)</a:t>
          </a:r>
          <a:r>
            <a:rPr lang="en-GB" sz="2200" b="0" i="0" kern="1200" baseline="0"/>
            <a:t> under one digital system.</a:t>
          </a:r>
          <a:endParaRPr lang="en-US" sz="2200" kern="1200"/>
        </a:p>
      </dsp:txBody>
      <dsp:txXfrm>
        <a:off x="1507738" y="707092"/>
        <a:ext cx="9007861" cy="1305401"/>
      </dsp:txXfrm>
    </dsp:sp>
    <dsp:sp modelId="{C8F06CE5-BAB8-456F-820D-D78072D91706}">
      <dsp:nvSpPr>
        <dsp:cNvPr id="0" name=""/>
        <dsp:cNvSpPr/>
      </dsp:nvSpPr>
      <dsp:spPr>
        <a:xfrm>
          <a:off x="0" y="2338844"/>
          <a:ext cx="10515600" cy="130540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D221A1B-02C4-4495-86CE-4EF979285C0C}">
      <dsp:nvSpPr>
        <dsp:cNvPr id="0" name=""/>
        <dsp:cNvSpPr/>
      </dsp:nvSpPr>
      <dsp:spPr>
        <a:xfrm>
          <a:off x="394883" y="2632559"/>
          <a:ext cx="717970" cy="71797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1C705F1-1A54-4170-A5F9-A96BF15355BA}">
      <dsp:nvSpPr>
        <dsp:cNvPr id="0" name=""/>
        <dsp:cNvSpPr/>
      </dsp:nvSpPr>
      <dsp:spPr>
        <a:xfrm>
          <a:off x="1507738" y="2338844"/>
          <a:ext cx="9007861" cy="1305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55" tIns="138155" rIns="138155" bIns="138155" numCol="1" spcCol="1270" anchor="ctr" anchorCtr="0">
          <a:noAutofit/>
        </a:bodyPr>
        <a:lstStyle/>
        <a:p>
          <a:pPr marL="0" lvl="0" indent="0" algn="l" defTabSz="977900">
            <a:lnSpc>
              <a:spcPct val="100000"/>
            </a:lnSpc>
            <a:spcBef>
              <a:spcPct val="0"/>
            </a:spcBef>
            <a:spcAft>
              <a:spcPct val="35000"/>
            </a:spcAft>
            <a:buNone/>
          </a:pPr>
          <a:r>
            <a:rPr lang="en-GB" sz="2200" b="0" i="0" kern="1200" baseline="0"/>
            <a:t>ERP systems in construction are applied in </a:t>
          </a:r>
          <a:r>
            <a:rPr lang="en-GB" sz="2200" b="1" i="0" kern="1200" baseline="0"/>
            <a:t>project costing, supply chain management, payroll, and materials tracking</a:t>
          </a:r>
          <a:r>
            <a:rPr lang="en-GB" sz="2200" b="0" i="0" kern="1200" baseline="0"/>
            <a:t> (Deloitte, 2022)</a:t>
          </a:r>
          <a:endParaRPr lang="en-US" sz="2200" kern="1200"/>
        </a:p>
      </dsp:txBody>
      <dsp:txXfrm>
        <a:off x="1507738" y="2338844"/>
        <a:ext cx="9007861" cy="130540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9B9E7E-0677-F440-AE8E-0C563BD46BB1}">
      <dsp:nvSpPr>
        <dsp:cNvPr id="0" name=""/>
        <dsp:cNvSpPr/>
      </dsp:nvSpPr>
      <dsp:spPr>
        <a:xfrm>
          <a:off x="821" y="0"/>
          <a:ext cx="3327201" cy="3990705"/>
        </a:xfrm>
        <a:prstGeom prst="rect">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28654" tIns="0" rIns="328654" bIns="330200" numCol="1" spcCol="1270" anchor="t" anchorCtr="0">
          <a:noAutofit/>
        </a:bodyPr>
        <a:lstStyle/>
        <a:p>
          <a:pPr marL="0" lvl="0" indent="0" algn="l" defTabSz="933450">
            <a:lnSpc>
              <a:spcPct val="90000"/>
            </a:lnSpc>
            <a:spcBef>
              <a:spcPct val="0"/>
            </a:spcBef>
            <a:spcAft>
              <a:spcPct val="35000"/>
            </a:spcAft>
            <a:buNone/>
          </a:pPr>
          <a:r>
            <a:rPr lang="en-GB" sz="2100" b="1" i="0" kern="1200" baseline="0"/>
            <a:t>Procore, Builder trend, and Autodesk Construction Cloud</a:t>
          </a:r>
          <a:r>
            <a:rPr lang="en-GB" sz="2100" b="0" i="0" kern="1200" baseline="0"/>
            <a:t> are PMIS that facilitate planning, scheduling, and coordination among project teams.</a:t>
          </a:r>
          <a:endParaRPr lang="en-US" sz="2100" kern="1200"/>
        </a:p>
      </dsp:txBody>
      <dsp:txXfrm>
        <a:off x="821" y="1596282"/>
        <a:ext cx="3327201" cy="2394423"/>
      </dsp:txXfrm>
    </dsp:sp>
    <dsp:sp modelId="{B67B9F6A-A3D6-6644-BD8F-D4C4E9F22273}">
      <dsp:nvSpPr>
        <dsp:cNvPr id="0" name=""/>
        <dsp:cNvSpPr/>
      </dsp:nvSpPr>
      <dsp:spPr>
        <a:xfrm>
          <a:off x="821" y="0"/>
          <a:ext cx="3327201" cy="1596282"/>
        </a:xfrm>
        <a:prstGeom prst="rect">
          <a:avLst/>
        </a:prstGeom>
        <a:noFill/>
        <a:ln w="19050" cap="flat"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28654" tIns="165100" rIns="328654" bIns="165100" numCol="1" spcCol="1270" anchor="ctr" anchorCtr="0">
          <a:noAutofit/>
        </a:bodyPr>
        <a:lstStyle/>
        <a:p>
          <a:pPr marL="0" lvl="0" indent="0" algn="l" defTabSz="2933700">
            <a:lnSpc>
              <a:spcPct val="90000"/>
            </a:lnSpc>
            <a:spcBef>
              <a:spcPct val="0"/>
            </a:spcBef>
            <a:spcAft>
              <a:spcPct val="35000"/>
            </a:spcAft>
            <a:buNone/>
          </a:pPr>
          <a:r>
            <a:rPr lang="en-US" sz="6600" kern="1200"/>
            <a:t>01</a:t>
          </a:r>
        </a:p>
      </dsp:txBody>
      <dsp:txXfrm>
        <a:off x="821" y="0"/>
        <a:ext cx="3327201" cy="1596282"/>
      </dsp:txXfrm>
    </dsp:sp>
    <dsp:sp modelId="{4923ABD8-93D1-9548-BF18-5E0A7FCB495B}">
      <dsp:nvSpPr>
        <dsp:cNvPr id="0" name=""/>
        <dsp:cNvSpPr/>
      </dsp:nvSpPr>
      <dsp:spPr>
        <a:xfrm>
          <a:off x="3594199" y="0"/>
          <a:ext cx="3327201" cy="3990705"/>
        </a:xfrm>
        <a:prstGeom prst="rect">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28654" tIns="0" rIns="328654" bIns="330200" numCol="1" spcCol="1270" anchor="t" anchorCtr="0">
          <a:noAutofit/>
        </a:bodyPr>
        <a:lstStyle/>
        <a:p>
          <a:pPr marL="0" lvl="0" indent="0" algn="l" defTabSz="933450">
            <a:lnSpc>
              <a:spcPct val="90000"/>
            </a:lnSpc>
            <a:spcBef>
              <a:spcPct val="0"/>
            </a:spcBef>
            <a:spcAft>
              <a:spcPct val="35000"/>
            </a:spcAft>
            <a:buNone/>
          </a:pPr>
          <a:r>
            <a:rPr lang="en-GB" sz="2100" b="0" i="0" kern="1200" baseline="0"/>
            <a:t>Such systems are those systems that assemble all the </a:t>
          </a:r>
          <a:r>
            <a:rPr lang="en-GB" sz="2100" b="1" i="0" kern="1200" baseline="0"/>
            <a:t>documents, drawings, and timelines</a:t>
          </a:r>
          <a:r>
            <a:rPr lang="en-GB" sz="2100" b="0" i="0" kern="1200" baseline="0"/>
            <a:t> in a common digital platform (Kerzner, 2022).</a:t>
          </a:r>
          <a:endParaRPr lang="en-US" sz="2100" kern="1200"/>
        </a:p>
      </dsp:txBody>
      <dsp:txXfrm>
        <a:off x="3594199" y="1596282"/>
        <a:ext cx="3327201" cy="2394423"/>
      </dsp:txXfrm>
    </dsp:sp>
    <dsp:sp modelId="{154AD667-D4B7-E34C-BA19-73E3503B5F54}">
      <dsp:nvSpPr>
        <dsp:cNvPr id="0" name=""/>
        <dsp:cNvSpPr/>
      </dsp:nvSpPr>
      <dsp:spPr>
        <a:xfrm>
          <a:off x="3594199" y="0"/>
          <a:ext cx="3327201" cy="1596282"/>
        </a:xfrm>
        <a:prstGeom prst="rect">
          <a:avLst/>
        </a:prstGeom>
        <a:noFill/>
        <a:ln w="19050" cap="flat"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28654" tIns="165100" rIns="328654" bIns="165100" numCol="1" spcCol="1270" anchor="ctr" anchorCtr="0">
          <a:noAutofit/>
        </a:bodyPr>
        <a:lstStyle/>
        <a:p>
          <a:pPr marL="0" lvl="0" indent="0" algn="l" defTabSz="2933700">
            <a:lnSpc>
              <a:spcPct val="90000"/>
            </a:lnSpc>
            <a:spcBef>
              <a:spcPct val="0"/>
            </a:spcBef>
            <a:spcAft>
              <a:spcPct val="35000"/>
            </a:spcAft>
            <a:buNone/>
          </a:pPr>
          <a:r>
            <a:rPr lang="en-US" sz="6600" kern="1200"/>
            <a:t>02</a:t>
          </a:r>
        </a:p>
      </dsp:txBody>
      <dsp:txXfrm>
        <a:off x="3594199" y="0"/>
        <a:ext cx="3327201" cy="1596282"/>
      </dsp:txXfrm>
    </dsp:sp>
    <dsp:sp modelId="{0AB6BD02-8267-4B42-9E73-8E74C9ABE49A}">
      <dsp:nvSpPr>
        <dsp:cNvPr id="0" name=""/>
        <dsp:cNvSpPr/>
      </dsp:nvSpPr>
      <dsp:spPr>
        <a:xfrm>
          <a:off x="7187576" y="0"/>
          <a:ext cx="3327201" cy="3990705"/>
        </a:xfrm>
        <a:prstGeom prst="rect">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28654" tIns="0" rIns="328654" bIns="330200" numCol="1" spcCol="1270" anchor="t" anchorCtr="0">
          <a:noAutofit/>
        </a:bodyPr>
        <a:lstStyle/>
        <a:p>
          <a:pPr marL="0" lvl="0" indent="0" algn="l" defTabSz="933450">
            <a:lnSpc>
              <a:spcPct val="90000"/>
            </a:lnSpc>
            <a:spcBef>
              <a:spcPct val="0"/>
            </a:spcBef>
            <a:spcAft>
              <a:spcPct val="35000"/>
            </a:spcAft>
            <a:buNone/>
          </a:pPr>
          <a:r>
            <a:rPr lang="en-GB" sz="2100" b="0" i="0" kern="1200" baseline="0" dirty="0"/>
            <a:t>They are especially good to keep track of </a:t>
          </a:r>
          <a:r>
            <a:rPr lang="en-GB" sz="2100" b="1" i="0" kern="1200" baseline="0" dirty="0"/>
            <a:t>progress, safety compliance, and quality control</a:t>
          </a:r>
          <a:r>
            <a:rPr lang="en-GB" sz="2100" b="0" i="0" kern="1200" baseline="0" dirty="0"/>
            <a:t>.</a:t>
          </a:r>
          <a:br>
            <a:rPr lang="en-GB" sz="2100" kern="1200" baseline="0" dirty="0"/>
          </a:br>
          <a:endParaRPr lang="en-US" sz="2100" kern="1200" dirty="0"/>
        </a:p>
      </dsp:txBody>
      <dsp:txXfrm>
        <a:off x="7187576" y="1596282"/>
        <a:ext cx="3327201" cy="2394423"/>
      </dsp:txXfrm>
    </dsp:sp>
    <dsp:sp modelId="{ECD7AAB5-E90E-4548-A786-E9BB2D5BF7D2}">
      <dsp:nvSpPr>
        <dsp:cNvPr id="0" name=""/>
        <dsp:cNvSpPr/>
      </dsp:nvSpPr>
      <dsp:spPr>
        <a:xfrm>
          <a:off x="7187576" y="0"/>
          <a:ext cx="3327201" cy="1596282"/>
        </a:xfrm>
        <a:prstGeom prst="rect">
          <a:avLst/>
        </a:prstGeom>
        <a:noFill/>
        <a:ln w="19050" cap="flat"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28654" tIns="165100" rIns="328654" bIns="165100" numCol="1" spcCol="1270" anchor="ctr" anchorCtr="0">
          <a:noAutofit/>
        </a:bodyPr>
        <a:lstStyle/>
        <a:p>
          <a:pPr marL="0" lvl="0" indent="0" algn="l" defTabSz="2933700">
            <a:lnSpc>
              <a:spcPct val="90000"/>
            </a:lnSpc>
            <a:spcBef>
              <a:spcPct val="0"/>
            </a:spcBef>
            <a:spcAft>
              <a:spcPct val="35000"/>
            </a:spcAft>
            <a:buNone/>
          </a:pPr>
          <a:r>
            <a:rPr lang="en-US" sz="6600" kern="1200"/>
            <a:t>03</a:t>
          </a:r>
        </a:p>
      </dsp:txBody>
      <dsp:txXfrm>
        <a:off x="7187576" y="0"/>
        <a:ext cx="3327201" cy="159628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71BFA4-6096-F348-917C-6656131893ED}">
      <dsp:nvSpPr>
        <dsp:cNvPr id="0" name=""/>
        <dsp:cNvSpPr/>
      </dsp:nvSpPr>
      <dsp:spPr>
        <a:xfrm>
          <a:off x="4315" y="372631"/>
          <a:ext cx="2595079" cy="864615"/>
        </a:xfrm>
        <a:prstGeom prst="rect">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97536" rIns="170688" bIns="97536" numCol="1" spcCol="1270" anchor="ctr" anchorCtr="0">
          <a:noAutofit/>
        </a:bodyPr>
        <a:lstStyle/>
        <a:p>
          <a:pPr marL="0" lvl="0" indent="0" algn="ctr" defTabSz="1066800">
            <a:lnSpc>
              <a:spcPct val="90000"/>
            </a:lnSpc>
            <a:spcBef>
              <a:spcPct val="0"/>
            </a:spcBef>
            <a:spcAft>
              <a:spcPct val="35000"/>
            </a:spcAft>
            <a:buNone/>
          </a:pPr>
          <a:r>
            <a:rPr lang="en-GB" sz="2400" b="1" i="0" kern="1200"/>
            <a:t>Primary Focus</a:t>
          </a:r>
          <a:r>
            <a:rPr lang="en-GB" sz="2400" b="1" kern="1200"/>
            <a:t>:</a:t>
          </a:r>
          <a:endParaRPr lang="en-US" sz="2400" kern="1200"/>
        </a:p>
      </dsp:txBody>
      <dsp:txXfrm>
        <a:off x="4315" y="372631"/>
        <a:ext cx="2595079" cy="864615"/>
      </dsp:txXfrm>
    </dsp:sp>
    <dsp:sp modelId="{B05C5E67-854F-E441-A4F5-AA2F24C90A80}">
      <dsp:nvSpPr>
        <dsp:cNvPr id="0" name=""/>
        <dsp:cNvSpPr/>
      </dsp:nvSpPr>
      <dsp:spPr>
        <a:xfrm>
          <a:off x="4315" y="1237246"/>
          <a:ext cx="2595079" cy="4150440"/>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8016" tIns="128016" rIns="170688" bIns="192024" numCol="1" spcCol="1270" anchor="t" anchorCtr="0">
          <a:noAutofit/>
        </a:bodyPr>
        <a:lstStyle/>
        <a:p>
          <a:pPr marL="228600" lvl="1" indent="-228600" algn="l" defTabSz="1066800">
            <a:lnSpc>
              <a:spcPct val="90000"/>
            </a:lnSpc>
            <a:spcBef>
              <a:spcPct val="0"/>
            </a:spcBef>
            <a:spcAft>
              <a:spcPct val="15000"/>
            </a:spcAft>
            <a:buChar char="•"/>
          </a:pPr>
          <a:r>
            <a:rPr lang="en-GB" sz="2400" b="1" kern="1200"/>
            <a:t>ERP:</a:t>
          </a:r>
          <a:r>
            <a:rPr lang="en-GB" sz="2400" b="0" i="0" kern="1200"/>
            <a:t> Integrating all the internal </a:t>
          </a:r>
          <a:r>
            <a:rPr lang="en-GB" sz="2400" kern="1200"/>
            <a:t>processes</a:t>
          </a:r>
          <a:endParaRPr lang="en-US" sz="2400" kern="1200"/>
        </a:p>
        <a:p>
          <a:pPr marL="228600" lvl="1" indent="-228600" algn="l" defTabSz="1066800">
            <a:lnSpc>
              <a:spcPct val="90000"/>
            </a:lnSpc>
            <a:spcBef>
              <a:spcPct val="0"/>
            </a:spcBef>
            <a:spcAft>
              <a:spcPct val="15000"/>
            </a:spcAft>
            <a:buChar char="•"/>
          </a:pPr>
          <a:r>
            <a:rPr lang="en-GB" sz="2400" b="1" kern="1200"/>
            <a:t>CRM:</a:t>
          </a:r>
          <a:r>
            <a:rPr lang="en-GB" sz="2400" kern="1200"/>
            <a:t> </a:t>
          </a:r>
          <a:r>
            <a:rPr lang="en-GB" sz="2400" b="0" i="0" kern="1200"/>
            <a:t>Management of the external clients </a:t>
          </a:r>
          <a:r>
            <a:rPr lang="en-GB" sz="2400" kern="1200"/>
            <a:t>relationship.</a:t>
          </a:r>
          <a:endParaRPr lang="en-US" sz="2400" kern="1200"/>
        </a:p>
        <a:p>
          <a:pPr marL="228600" lvl="1" indent="-228600" algn="l" defTabSz="1066800">
            <a:lnSpc>
              <a:spcPct val="90000"/>
            </a:lnSpc>
            <a:spcBef>
              <a:spcPct val="0"/>
            </a:spcBef>
            <a:spcAft>
              <a:spcPct val="15000"/>
            </a:spcAft>
            <a:buChar char="•"/>
          </a:pPr>
          <a:r>
            <a:rPr lang="en-GB" sz="2400" b="1" kern="1200"/>
            <a:t>PMIS:</a:t>
          </a:r>
          <a:r>
            <a:rPr lang="en-GB" sz="2400" kern="1200"/>
            <a:t> </a:t>
          </a:r>
          <a:r>
            <a:rPr lang="en-GB" sz="2400" b="0" i="0" kern="1200"/>
            <a:t>Managing projects and </a:t>
          </a:r>
          <a:r>
            <a:rPr lang="en-GB" sz="2400" kern="1200"/>
            <a:t>resources</a:t>
          </a:r>
          <a:r>
            <a:rPr lang="en-GB" sz="2400" b="0" i="0" kern="1200"/>
            <a:t>.</a:t>
          </a:r>
          <a:endParaRPr lang="en-US" sz="2400" kern="1200"/>
        </a:p>
      </dsp:txBody>
      <dsp:txXfrm>
        <a:off x="4315" y="1237246"/>
        <a:ext cx="2595079" cy="4150440"/>
      </dsp:txXfrm>
    </dsp:sp>
    <dsp:sp modelId="{D40B566C-B11A-BD4C-BC66-61A5B4DD90F1}">
      <dsp:nvSpPr>
        <dsp:cNvPr id="0" name=""/>
        <dsp:cNvSpPr/>
      </dsp:nvSpPr>
      <dsp:spPr>
        <a:xfrm>
          <a:off x="2962706" y="372631"/>
          <a:ext cx="2595079" cy="864615"/>
        </a:xfrm>
        <a:prstGeom prst="rect">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97536" rIns="170688" bIns="97536" numCol="1" spcCol="1270" anchor="ctr" anchorCtr="0">
          <a:noAutofit/>
        </a:bodyPr>
        <a:lstStyle/>
        <a:p>
          <a:pPr marL="0" lvl="0" indent="0" algn="ctr" defTabSz="1066800">
            <a:lnSpc>
              <a:spcPct val="90000"/>
            </a:lnSpc>
            <a:spcBef>
              <a:spcPct val="0"/>
            </a:spcBef>
            <a:spcAft>
              <a:spcPct val="35000"/>
            </a:spcAft>
            <a:buNone/>
          </a:pPr>
          <a:r>
            <a:rPr lang="en-GB" sz="2400" b="1" i="0" kern="1200"/>
            <a:t>Advantages</a:t>
          </a:r>
          <a:r>
            <a:rPr lang="en-GB" sz="2400" b="1" kern="1200"/>
            <a:t>:</a:t>
          </a:r>
          <a:endParaRPr lang="en-US" sz="2400" kern="1200"/>
        </a:p>
      </dsp:txBody>
      <dsp:txXfrm>
        <a:off x="2962706" y="372631"/>
        <a:ext cx="2595079" cy="864615"/>
      </dsp:txXfrm>
    </dsp:sp>
    <dsp:sp modelId="{C1C753F9-126B-B547-9823-E92B9B282CDB}">
      <dsp:nvSpPr>
        <dsp:cNvPr id="0" name=""/>
        <dsp:cNvSpPr/>
      </dsp:nvSpPr>
      <dsp:spPr>
        <a:xfrm>
          <a:off x="2962706" y="1237246"/>
          <a:ext cx="2595079" cy="4150440"/>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8016" tIns="128016" rIns="170688" bIns="192024" numCol="1" spcCol="1270" anchor="t" anchorCtr="0">
          <a:noAutofit/>
        </a:bodyPr>
        <a:lstStyle/>
        <a:p>
          <a:pPr marL="228600" lvl="1" indent="-228600" algn="l" defTabSz="1066800">
            <a:lnSpc>
              <a:spcPct val="90000"/>
            </a:lnSpc>
            <a:spcBef>
              <a:spcPct val="0"/>
            </a:spcBef>
            <a:spcAft>
              <a:spcPct val="15000"/>
            </a:spcAft>
            <a:buChar char="•"/>
          </a:pPr>
          <a:r>
            <a:rPr lang="en-GB" sz="2400" b="1" kern="1200"/>
            <a:t>ERP:</a:t>
          </a:r>
          <a:r>
            <a:rPr lang="en-GB" sz="2400" b="0" i="0" kern="1200"/>
            <a:t> Efficiency, data accuracy, financial </a:t>
          </a:r>
          <a:r>
            <a:rPr lang="en-GB" sz="2400" kern="1200"/>
            <a:t>visibility</a:t>
          </a:r>
          <a:endParaRPr lang="en-US" sz="2400" kern="1200"/>
        </a:p>
        <a:p>
          <a:pPr marL="228600" lvl="1" indent="-228600" algn="l" defTabSz="1066800">
            <a:lnSpc>
              <a:spcPct val="90000"/>
            </a:lnSpc>
            <a:spcBef>
              <a:spcPct val="0"/>
            </a:spcBef>
            <a:spcAft>
              <a:spcPct val="15000"/>
            </a:spcAft>
            <a:buChar char="•"/>
          </a:pPr>
          <a:r>
            <a:rPr lang="en-GB" sz="2400" b="1" kern="1200"/>
            <a:t>CRM:</a:t>
          </a:r>
          <a:r>
            <a:rPr lang="en-GB" sz="2400" kern="1200"/>
            <a:t> </a:t>
          </a:r>
          <a:r>
            <a:rPr lang="en-GB" sz="2400" b="0" i="0" kern="1200"/>
            <a:t>Stronger client relations, increased win </a:t>
          </a:r>
          <a:r>
            <a:rPr lang="en-GB" sz="2400" kern="1200"/>
            <a:t>rates.</a:t>
          </a:r>
          <a:endParaRPr lang="en-US" sz="2400" kern="1200"/>
        </a:p>
        <a:p>
          <a:pPr marL="228600" lvl="1" indent="-228600" algn="l" defTabSz="1066800">
            <a:lnSpc>
              <a:spcPct val="90000"/>
            </a:lnSpc>
            <a:spcBef>
              <a:spcPct val="0"/>
            </a:spcBef>
            <a:spcAft>
              <a:spcPct val="15000"/>
            </a:spcAft>
            <a:buChar char="•"/>
          </a:pPr>
          <a:r>
            <a:rPr lang="en-GB" sz="2400" b="1" kern="1200"/>
            <a:t>PMIS:</a:t>
          </a:r>
          <a:r>
            <a:rPr lang="en-GB" sz="2400" kern="1200"/>
            <a:t> </a:t>
          </a:r>
          <a:r>
            <a:rPr lang="en-GB" sz="2400" b="0" i="0" kern="1200"/>
            <a:t>Rolling control, lesser </a:t>
          </a:r>
          <a:r>
            <a:rPr lang="en-GB" sz="2400" kern="1200"/>
            <a:t>risk</a:t>
          </a:r>
          <a:r>
            <a:rPr lang="en-GB" sz="2400" b="0" i="0" kern="1200"/>
            <a:t>.</a:t>
          </a:r>
          <a:endParaRPr lang="en-US" sz="2400" kern="1200"/>
        </a:p>
      </dsp:txBody>
      <dsp:txXfrm>
        <a:off x="2962706" y="1237246"/>
        <a:ext cx="2595079" cy="4150440"/>
      </dsp:txXfrm>
    </dsp:sp>
    <dsp:sp modelId="{51449325-6AC8-0C42-8C4E-908451AB2DBF}">
      <dsp:nvSpPr>
        <dsp:cNvPr id="0" name=""/>
        <dsp:cNvSpPr/>
      </dsp:nvSpPr>
      <dsp:spPr>
        <a:xfrm>
          <a:off x="5921097" y="372631"/>
          <a:ext cx="2595079" cy="864615"/>
        </a:xfrm>
        <a:prstGeom prst="rect">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97536" rIns="170688" bIns="97536" numCol="1" spcCol="1270" anchor="ctr" anchorCtr="0">
          <a:noAutofit/>
        </a:bodyPr>
        <a:lstStyle/>
        <a:p>
          <a:pPr marL="0" lvl="0" indent="0" algn="ctr" defTabSz="1066800">
            <a:lnSpc>
              <a:spcPct val="90000"/>
            </a:lnSpc>
            <a:spcBef>
              <a:spcPct val="0"/>
            </a:spcBef>
            <a:spcAft>
              <a:spcPct val="35000"/>
            </a:spcAft>
            <a:buNone/>
          </a:pPr>
          <a:r>
            <a:rPr lang="en-GB" sz="2400" b="1" i="0" kern="1200"/>
            <a:t>Restrictions</a:t>
          </a:r>
          <a:r>
            <a:rPr lang="en-GB" sz="2400" b="1" kern="1200"/>
            <a:t>:</a:t>
          </a:r>
          <a:endParaRPr lang="en-US" sz="2400" kern="1200"/>
        </a:p>
      </dsp:txBody>
      <dsp:txXfrm>
        <a:off x="5921097" y="372631"/>
        <a:ext cx="2595079" cy="864615"/>
      </dsp:txXfrm>
    </dsp:sp>
    <dsp:sp modelId="{9E80FE1F-43D5-FF42-A62C-B39BFD053851}">
      <dsp:nvSpPr>
        <dsp:cNvPr id="0" name=""/>
        <dsp:cNvSpPr/>
      </dsp:nvSpPr>
      <dsp:spPr>
        <a:xfrm>
          <a:off x="5921097" y="1237246"/>
          <a:ext cx="2595079" cy="4150440"/>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8016" tIns="128016" rIns="170688" bIns="192024" numCol="1" spcCol="1270" anchor="t" anchorCtr="0">
          <a:noAutofit/>
        </a:bodyPr>
        <a:lstStyle/>
        <a:p>
          <a:pPr marL="228600" lvl="1" indent="-228600" algn="l" defTabSz="1066800">
            <a:lnSpc>
              <a:spcPct val="90000"/>
            </a:lnSpc>
            <a:spcBef>
              <a:spcPct val="0"/>
            </a:spcBef>
            <a:spcAft>
              <a:spcPct val="15000"/>
            </a:spcAft>
            <a:buChar char="•"/>
          </a:pPr>
          <a:r>
            <a:rPr lang="en-GB" sz="2400" b="1" kern="1200"/>
            <a:t>ERP:</a:t>
          </a:r>
          <a:r>
            <a:rPr lang="en-GB" sz="2400" b="0" i="0" kern="1200"/>
            <a:t> Costly, complicated to </a:t>
          </a:r>
          <a:r>
            <a:rPr lang="en-GB" sz="2400" kern="1200"/>
            <a:t>install.</a:t>
          </a:r>
          <a:endParaRPr lang="en-US" sz="2400" kern="1200"/>
        </a:p>
        <a:p>
          <a:pPr marL="228600" lvl="1" indent="-228600" algn="l" defTabSz="1066800">
            <a:lnSpc>
              <a:spcPct val="90000"/>
            </a:lnSpc>
            <a:spcBef>
              <a:spcPct val="0"/>
            </a:spcBef>
            <a:spcAft>
              <a:spcPct val="15000"/>
            </a:spcAft>
            <a:buChar char="•"/>
          </a:pPr>
          <a:r>
            <a:rPr lang="en-GB" sz="2400" b="1" kern="1200"/>
            <a:t>CRM:</a:t>
          </a:r>
          <a:r>
            <a:rPr lang="en-GB" sz="2400" kern="1200"/>
            <a:t> </a:t>
          </a:r>
          <a:r>
            <a:rPr lang="en-GB" sz="2400" b="0" i="0" kern="1200"/>
            <a:t>Awareness Lays down staff and culture </a:t>
          </a:r>
          <a:r>
            <a:rPr lang="en-GB" sz="2400" kern="1200"/>
            <a:t>change.</a:t>
          </a:r>
          <a:endParaRPr lang="en-US" sz="2400" kern="1200"/>
        </a:p>
        <a:p>
          <a:pPr marL="228600" lvl="1" indent="-228600" algn="l" defTabSz="1066800">
            <a:lnSpc>
              <a:spcPct val="90000"/>
            </a:lnSpc>
            <a:spcBef>
              <a:spcPct val="0"/>
            </a:spcBef>
            <a:spcAft>
              <a:spcPct val="15000"/>
            </a:spcAft>
            <a:buChar char="•"/>
          </a:pPr>
          <a:r>
            <a:rPr lang="en-GB" sz="2400" b="1" kern="1200"/>
            <a:t>PMIS:</a:t>
          </a:r>
          <a:r>
            <a:rPr lang="en-GB" sz="2400" kern="1200"/>
            <a:t> Needs </a:t>
          </a:r>
          <a:r>
            <a:rPr lang="en-GB" sz="2400" b="0" i="0" kern="1200"/>
            <a:t>to be combined with ERP to have full </a:t>
          </a:r>
          <a:r>
            <a:rPr lang="en-GB" sz="2400" kern="1200"/>
            <a:t>effect</a:t>
          </a:r>
          <a:r>
            <a:rPr lang="en-GB" sz="2400" b="0" i="0" kern="1200"/>
            <a:t>.</a:t>
          </a:r>
          <a:endParaRPr lang="en-US" sz="2400" kern="1200"/>
        </a:p>
      </dsp:txBody>
      <dsp:txXfrm>
        <a:off x="5921097" y="1237246"/>
        <a:ext cx="2595079" cy="4150440"/>
      </dsp:txXfrm>
    </dsp:sp>
    <dsp:sp modelId="{956E3BEC-E1A9-4D4F-9BBB-976724600B8B}">
      <dsp:nvSpPr>
        <dsp:cNvPr id="0" name=""/>
        <dsp:cNvSpPr/>
      </dsp:nvSpPr>
      <dsp:spPr>
        <a:xfrm>
          <a:off x="8879487" y="372631"/>
          <a:ext cx="2595079" cy="864615"/>
        </a:xfrm>
        <a:prstGeom prst="rect">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97536" rIns="170688" bIns="97536" numCol="1" spcCol="1270" anchor="ctr" anchorCtr="0">
          <a:noAutofit/>
        </a:bodyPr>
        <a:lstStyle/>
        <a:p>
          <a:pPr marL="0" lvl="0" indent="0" algn="ctr" defTabSz="1066800">
            <a:lnSpc>
              <a:spcPct val="90000"/>
            </a:lnSpc>
            <a:spcBef>
              <a:spcPct val="0"/>
            </a:spcBef>
            <a:spcAft>
              <a:spcPct val="35000"/>
            </a:spcAft>
            <a:buNone/>
          </a:pPr>
          <a:r>
            <a:rPr lang="en-GB" sz="2400" b="1" i="0" kern="1200"/>
            <a:t>Construction Case</a:t>
          </a:r>
          <a:r>
            <a:rPr lang="en-GB" sz="2400" b="1" kern="1200"/>
            <a:t>:</a:t>
          </a:r>
          <a:endParaRPr lang="en-US" sz="2400" kern="1200"/>
        </a:p>
      </dsp:txBody>
      <dsp:txXfrm>
        <a:off x="8879487" y="372631"/>
        <a:ext cx="2595079" cy="864615"/>
      </dsp:txXfrm>
    </dsp:sp>
    <dsp:sp modelId="{9E6963DB-3E43-2348-BC7E-64BCCAF41264}">
      <dsp:nvSpPr>
        <dsp:cNvPr id="0" name=""/>
        <dsp:cNvSpPr/>
      </dsp:nvSpPr>
      <dsp:spPr>
        <a:xfrm>
          <a:off x="8879487" y="1237246"/>
          <a:ext cx="2595079" cy="4150440"/>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8016" tIns="128016" rIns="170688" bIns="192024" numCol="1" spcCol="1270" anchor="t" anchorCtr="0">
          <a:noAutofit/>
        </a:bodyPr>
        <a:lstStyle/>
        <a:p>
          <a:pPr marL="228600" lvl="1" indent="-228600" algn="l" defTabSz="1066800">
            <a:lnSpc>
              <a:spcPct val="90000"/>
            </a:lnSpc>
            <a:spcBef>
              <a:spcPct val="0"/>
            </a:spcBef>
            <a:spcAft>
              <a:spcPct val="15000"/>
            </a:spcAft>
            <a:buChar char="•"/>
          </a:pPr>
          <a:r>
            <a:rPr lang="en-GB" sz="2400" b="1" kern="1200"/>
            <a:t>ERP:</a:t>
          </a:r>
          <a:r>
            <a:rPr lang="en-GB" sz="2400" b="0" i="0" kern="1200"/>
            <a:t> SAP ERP at Mace </a:t>
          </a:r>
          <a:r>
            <a:rPr lang="en-GB" sz="2400" kern="1200"/>
            <a:t>Group.</a:t>
          </a:r>
          <a:endParaRPr lang="en-US" sz="2400" kern="1200"/>
        </a:p>
        <a:p>
          <a:pPr marL="228600" lvl="1" indent="-228600" algn="l" defTabSz="1066800">
            <a:lnSpc>
              <a:spcPct val="90000"/>
            </a:lnSpc>
            <a:spcBef>
              <a:spcPct val="0"/>
            </a:spcBef>
            <a:spcAft>
              <a:spcPct val="15000"/>
            </a:spcAft>
            <a:buChar char="•"/>
          </a:pPr>
          <a:r>
            <a:rPr lang="en-GB" sz="2400" b="1" kern="1200"/>
            <a:t>CRM:</a:t>
          </a:r>
          <a:r>
            <a:rPr lang="en-GB" sz="2400" kern="1200"/>
            <a:t> </a:t>
          </a:r>
          <a:r>
            <a:rPr lang="en-GB" sz="2400" b="0" i="0" kern="1200"/>
            <a:t>Salesforce at Balfour </a:t>
          </a:r>
          <a:r>
            <a:rPr lang="en-GB" sz="2400" kern="1200"/>
            <a:t>Beatty.</a:t>
          </a:r>
          <a:endParaRPr lang="en-US" sz="2400" kern="1200"/>
        </a:p>
        <a:p>
          <a:pPr marL="228600" lvl="1" indent="-228600" algn="l" defTabSz="1066800">
            <a:lnSpc>
              <a:spcPct val="90000"/>
            </a:lnSpc>
            <a:spcBef>
              <a:spcPct val="0"/>
            </a:spcBef>
            <a:spcAft>
              <a:spcPct val="15000"/>
            </a:spcAft>
            <a:buChar char="•"/>
          </a:pPr>
          <a:r>
            <a:rPr lang="en-GB" sz="2400" b="1" kern="1200"/>
            <a:t>PMIS:</a:t>
          </a:r>
          <a:r>
            <a:rPr lang="en-GB" sz="2400" kern="1200"/>
            <a:t> </a:t>
          </a:r>
          <a:r>
            <a:rPr lang="en-GB" sz="2400" b="0" i="0" kern="1200"/>
            <a:t>Procore at Turner </a:t>
          </a:r>
          <a:r>
            <a:rPr lang="en-GB" sz="2400" kern="1200"/>
            <a:t>Construction</a:t>
          </a:r>
          <a:r>
            <a:rPr lang="en-GB" sz="2400" b="0" i="0" kern="1200"/>
            <a:t>.</a:t>
          </a:r>
          <a:endParaRPr lang="en-US" sz="2400" kern="1200"/>
        </a:p>
      </dsp:txBody>
      <dsp:txXfrm>
        <a:off x="8879487" y="1237246"/>
        <a:ext cx="2595079" cy="415044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296C62-38BA-4CF3-96B3-724836BB7663}">
      <dsp:nvSpPr>
        <dsp:cNvPr id="0" name=""/>
        <dsp:cNvSpPr/>
      </dsp:nvSpPr>
      <dsp:spPr>
        <a:xfrm>
          <a:off x="6363" y="1109901"/>
          <a:ext cx="1458500" cy="145850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CB94CE0-ACFB-491B-92A5-3F3AAC1B5D04}">
      <dsp:nvSpPr>
        <dsp:cNvPr id="0" name=""/>
        <dsp:cNvSpPr/>
      </dsp:nvSpPr>
      <dsp:spPr>
        <a:xfrm>
          <a:off x="312648" y="1416186"/>
          <a:ext cx="845930" cy="84593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DF7B591-DEE8-4AC9-8120-4F8BA93BE3B4}">
      <dsp:nvSpPr>
        <dsp:cNvPr id="0" name=""/>
        <dsp:cNvSpPr/>
      </dsp:nvSpPr>
      <dsp:spPr>
        <a:xfrm>
          <a:off x="1777400" y="1109901"/>
          <a:ext cx="3437893" cy="1458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GB" sz="2000" b="0" i="0" kern="1200" dirty="0"/>
            <a:t>Although IS have immense advantages, they create ethical issues of </a:t>
          </a:r>
          <a:r>
            <a:rPr lang="en-GB" sz="2000" b="1" i="0" kern="1200" dirty="0"/>
            <a:t>privacy of data, bias on AI and even monitoring of the staff</a:t>
          </a:r>
          <a:r>
            <a:rPr lang="en-GB" sz="2000" b="0" i="0" kern="1200" dirty="0"/>
            <a:t>.</a:t>
          </a:r>
          <a:endParaRPr lang="en-US" sz="2000" kern="1200" dirty="0"/>
        </a:p>
      </dsp:txBody>
      <dsp:txXfrm>
        <a:off x="1777400" y="1109901"/>
        <a:ext cx="3437893" cy="1458500"/>
      </dsp:txXfrm>
    </dsp:sp>
    <dsp:sp modelId="{AAE46DDE-86E5-4507-BD54-947FF0B7F171}">
      <dsp:nvSpPr>
        <dsp:cNvPr id="0" name=""/>
        <dsp:cNvSpPr/>
      </dsp:nvSpPr>
      <dsp:spPr>
        <a:xfrm>
          <a:off x="5814320" y="1109901"/>
          <a:ext cx="1458500" cy="145850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CCE7044-C0EB-4B53-A48E-F18F4D66F05C}">
      <dsp:nvSpPr>
        <dsp:cNvPr id="0" name=""/>
        <dsp:cNvSpPr/>
      </dsp:nvSpPr>
      <dsp:spPr>
        <a:xfrm>
          <a:off x="6120606" y="1416186"/>
          <a:ext cx="845930" cy="84593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6159835-F6DF-47F1-9E9D-B35B04594B2A}">
      <dsp:nvSpPr>
        <dsp:cNvPr id="0" name=""/>
        <dsp:cNvSpPr/>
      </dsp:nvSpPr>
      <dsp:spPr>
        <a:xfrm>
          <a:off x="7585357" y="1109901"/>
          <a:ext cx="3437893" cy="1458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GB" sz="2000" b="0" i="0" kern="1200" dirty="0"/>
            <a:t>Construction firms need to adhere to the requirements of the </a:t>
          </a:r>
          <a:r>
            <a:rPr lang="en-GB" sz="2000" b="1" i="0" kern="1200" dirty="0"/>
            <a:t>GDPR</a:t>
          </a:r>
          <a:r>
            <a:rPr lang="en-GB" sz="2000" b="0" i="0" kern="1200" dirty="0"/>
            <a:t> as well as the legal regulations on data protection especially when they are dealing with information about their clients.</a:t>
          </a:r>
          <a:endParaRPr lang="en-US" sz="2000" kern="1200" dirty="0"/>
        </a:p>
      </dsp:txBody>
      <dsp:txXfrm>
        <a:off x="7585357" y="1109901"/>
        <a:ext cx="3437893" cy="145850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5A40F1-7E3F-4A3A-A0E8-FEC2C845F0C0}">
      <dsp:nvSpPr>
        <dsp:cNvPr id="0" name=""/>
        <dsp:cNvSpPr/>
      </dsp:nvSpPr>
      <dsp:spPr>
        <a:xfrm>
          <a:off x="0" y="449"/>
          <a:ext cx="11029615" cy="105068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61C74BD-B23A-473D-A88B-F67E8B4701F8}">
      <dsp:nvSpPr>
        <dsp:cNvPr id="0" name=""/>
        <dsp:cNvSpPr/>
      </dsp:nvSpPr>
      <dsp:spPr>
        <a:xfrm>
          <a:off x="317832" y="236853"/>
          <a:ext cx="577877" cy="57787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7A19D60-5811-42A4-8C86-0596BC769F03}">
      <dsp:nvSpPr>
        <dsp:cNvPr id="0" name=""/>
        <dsp:cNvSpPr/>
      </dsp:nvSpPr>
      <dsp:spPr>
        <a:xfrm>
          <a:off x="1213543" y="449"/>
          <a:ext cx="9816071" cy="1050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1198" tIns="111198" rIns="111198" bIns="111198" numCol="1" spcCol="1270" anchor="ctr" anchorCtr="0">
          <a:noAutofit/>
        </a:bodyPr>
        <a:lstStyle/>
        <a:p>
          <a:pPr marL="0" lvl="0" indent="0" algn="l" defTabSz="844550">
            <a:lnSpc>
              <a:spcPct val="100000"/>
            </a:lnSpc>
            <a:spcBef>
              <a:spcPct val="0"/>
            </a:spcBef>
            <a:spcAft>
              <a:spcPct val="35000"/>
            </a:spcAft>
            <a:buNone/>
          </a:pPr>
          <a:r>
            <a:rPr lang="en-GB" sz="1900" b="0" i="0" kern="1200" baseline="0"/>
            <a:t>Balfour Beatty implemented </a:t>
          </a:r>
          <a:r>
            <a:rPr lang="en-GB" sz="1900" b="1" i="0" kern="1200" baseline="0"/>
            <a:t>Salesforce CRM and Procore PMIS</a:t>
          </a:r>
          <a:r>
            <a:rPr lang="en-GB" sz="1900" b="0" i="0" kern="1200" baseline="0"/>
            <a:t> in order to consolidate project and client communications.</a:t>
          </a:r>
          <a:endParaRPr lang="en-US" sz="1900" kern="1200"/>
        </a:p>
      </dsp:txBody>
      <dsp:txXfrm>
        <a:off x="1213543" y="449"/>
        <a:ext cx="9816071" cy="1050687"/>
      </dsp:txXfrm>
    </dsp:sp>
    <dsp:sp modelId="{79AF9B4A-33CB-44A5-8CAC-96DCD91D88A9}">
      <dsp:nvSpPr>
        <dsp:cNvPr id="0" name=""/>
        <dsp:cNvSpPr/>
      </dsp:nvSpPr>
      <dsp:spPr>
        <a:xfrm>
          <a:off x="0" y="1313807"/>
          <a:ext cx="11029615" cy="105068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7F3C67B-C82A-4C9B-89EF-C4B090A17E84}">
      <dsp:nvSpPr>
        <dsp:cNvPr id="0" name=""/>
        <dsp:cNvSpPr/>
      </dsp:nvSpPr>
      <dsp:spPr>
        <a:xfrm>
          <a:off x="317832" y="1550212"/>
          <a:ext cx="577877" cy="57787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C27FB75-8AD0-474D-897B-2DD63AAE9453}">
      <dsp:nvSpPr>
        <dsp:cNvPr id="0" name=""/>
        <dsp:cNvSpPr/>
      </dsp:nvSpPr>
      <dsp:spPr>
        <a:xfrm>
          <a:off x="1213543" y="1313807"/>
          <a:ext cx="9816071" cy="1050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1198" tIns="111198" rIns="111198" bIns="111198" numCol="1" spcCol="1270" anchor="ctr" anchorCtr="0">
          <a:noAutofit/>
        </a:bodyPr>
        <a:lstStyle/>
        <a:p>
          <a:pPr marL="0" lvl="0" indent="0" algn="l" defTabSz="844550">
            <a:lnSpc>
              <a:spcPct val="100000"/>
            </a:lnSpc>
            <a:spcBef>
              <a:spcPct val="0"/>
            </a:spcBef>
            <a:spcAft>
              <a:spcPct val="35000"/>
            </a:spcAft>
            <a:buNone/>
          </a:pPr>
          <a:r>
            <a:rPr lang="en-GB" sz="1900" b="0" i="0" kern="1200" baseline="0"/>
            <a:t>The integration </a:t>
          </a:r>
          <a:r>
            <a:rPr lang="en-GB" sz="1900" b="1" i="0" kern="1200" baseline="0"/>
            <a:t>increased the bid win rates by 15 percent and cut down the rework costs by 10 percent</a:t>
          </a:r>
          <a:r>
            <a:rPr lang="en-GB" sz="1900" b="0" i="0" kern="1200" baseline="0"/>
            <a:t> (Construction News, 2023).</a:t>
          </a:r>
          <a:endParaRPr lang="en-US" sz="1900" kern="1200"/>
        </a:p>
      </dsp:txBody>
      <dsp:txXfrm>
        <a:off x="1213543" y="1313807"/>
        <a:ext cx="9816071" cy="1050687"/>
      </dsp:txXfrm>
    </dsp:sp>
    <dsp:sp modelId="{3ED53C77-A8B5-4CAE-B62D-BD0C528F0486}">
      <dsp:nvSpPr>
        <dsp:cNvPr id="0" name=""/>
        <dsp:cNvSpPr/>
      </dsp:nvSpPr>
      <dsp:spPr>
        <a:xfrm>
          <a:off x="0" y="2627166"/>
          <a:ext cx="11029615" cy="105068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806D452-32FD-48A5-8288-BC1BC5C65A91}">
      <dsp:nvSpPr>
        <dsp:cNvPr id="0" name=""/>
        <dsp:cNvSpPr/>
      </dsp:nvSpPr>
      <dsp:spPr>
        <a:xfrm>
          <a:off x="317832" y="2863571"/>
          <a:ext cx="577877" cy="57787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61E4778-C4C4-4BB8-879C-A5A979BDCC6D}">
      <dsp:nvSpPr>
        <dsp:cNvPr id="0" name=""/>
        <dsp:cNvSpPr/>
      </dsp:nvSpPr>
      <dsp:spPr>
        <a:xfrm>
          <a:off x="1213543" y="2627166"/>
          <a:ext cx="9816071" cy="1050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1198" tIns="111198" rIns="111198" bIns="111198" numCol="1" spcCol="1270" anchor="ctr" anchorCtr="0">
          <a:noAutofit/>
        </a:bodyPr>
        <a:lstStyle/>
        <a:p>
          <a:pPr marL="0" lvl="0" indent="0" algn="l" defTabSz="844550">
            <a:lnSpc>
              <a:spcPct val="100000"/>
            </a:lnSpc>
            <a:spcBef>
              <a:spcPct val="0"/>
            </a:spcBef>
            <a:spcAft>
              <a:spcPct val="35000"/>
            </a:spcAft>
            <a:buNone/>
          </a:pPr>
          <a:r>
            <a:rPr lang="en-GB" sz="1900" b="0" i="0" kern="1200" baseline="0"/>
            <a:t>Nevertheless, it took detailed </a:t>
          </a:r>
          <a:r>
            <a:rPr lang="en-GB" sz="1900" b="1" i="0" kern="1200" baseline="0"/>
            <a:t>training and cultural adjustment of the staff</a:t>
          </a:r>
          <a:r>
            <a:rPr lang="en-GB" sz="1900" b="0" i="0" kern="1200" baseline="0"/>
            <a:t> to be implemented.</a:t>
          </a:r>
          <a:br>
            <a:rPr lang="en-GB" sz="1900" kern="1200" baseline="0"/>
          </a:br>
          <a:endParaRPr lang="en-US" sz="1900" kern="1200"/>
        </a:p>
      </dsp:txBody>
      <dsp:txXfrm>
        <a:off x="1213543" y="2627166"/>
        <a:ext cx="9816071" cy="1050687"/>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4.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RO"/>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DB1FC01-2764-5445-9268-5378D97F626C}" type="datetimeFigureOut">
              <a:rPr lang="en-RO" smtClean="0"/>
              <a:t>11/09/2025</a:t>
            </a:fld>
            <a:endParaRPr lang="en-RO"/>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RO"/>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RO"/>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RO"/>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680DFB7-0CCD-5D44-B3C9-37030FCE000A}" type="slidenum">
              <a:rPr lang="en-RO" smtClean="0"/>
              <a:t>‹#›</a:t>
            </a:fld>
            <a:endParaRPr lang="en-RO"/>
          </a:p>
        </p:txBody>
      </p:sp>
    </p:spTree>
    <p:extLst>
      <p:ext uri="{BB962C8B-B14F-4D97-AF65-F5344CB8AC3E}">
        <p14:creationId xmlns:p14="http://schemas.microsoft.com/office/powerpoint/2010/main" val="9277428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a:effectLst/>
                <a:latin typeface="ui-sans-serif"/>
              </a:rPr>
              <a:t>Good morning everyone. Thank you for being here. </a:t>
            </a:r>
            <a:r>
              <a:rPr lang="en-GB" b="0" i="0" u="none" strike="noStrike">
                <a:solidFill>
                  <a:srgbClr val="111111"/>
                </a:solidFill>
                <a:effectLst/>
                <a:latin typeface="ui-sans-serif"/>
              </a:rPr>
              <a:t>Our consulting firm has been called upon to give counsel to a developing construction firm on how its information systems can be modernized to improve on efficiency and expansion.</a:t>
            </a:r>
            <a:r>
              <a:rPr lang="en-GB" b="0" i="0" u="none" strike="noStrike">
                <a:effectLst/>
                <a:latin typeface="ui-sans-serif"/>
              </a:rPr>
              <a:t> </a:t>
            </a:r>
            <a:r>
              <a:rPr lang="en-GB" b="0" i="0" u="none" strike="noStrike">
                <a:solidFill>
                  <a:srgbClr val="111111"/>
                </a:solidFill>
                <a:effectLst/>
                <a:latin typeface="ui-sans-serif"/>
              </a:rPr>
              <a:t>Another industry is referred to as information-heavy, and this is construction sector; the project managers, architects, engineers, subcontractors, suppliers and clients.</a:t>
            </a:r>
            <a:r>
              <a:rPr lang="en-GB" b="0" i="0" u="none" strike="noStrike">
                <a:effectLst/>
                <a:latin typeface="ui-sans-serif"/>
              </a:rPr>
              <a:t> </a:t>
            </a:r>
            <a:r>
              <a:rPr lang="en-GB" b="0" i="0" u="none" strike="noStrike">
                <a:solidFill>
                  <a:srgbClr val="111111"/>
                </a:solidFill>
                <a:effectLst/>
                <a:latin typeface="ui-sans-serif"/>
              </a:rPr>
              <a:t>The delays or cost overruns may be caused by miscommunication or loss of data during any of the </a:t>
            </a:r>
            <a:r>
              <a:rPr lang="en-GB" b="0" i="0" u="none" strike="noStrike" err="1">
                <a:solidFill>
                  <a:srgbClr val="111111"/>
                </a:solidFill>
                <a:effectLst/>
                <a:latin typeface="ui-sans-serif"/>
              </a:rPr>
              <a:t>points.That</a:t>
            </a:r>
            <a:r>
              <a:rPr lang="en-GB" b="0" i="0" u="none" strike="noStrike">
                <a:solidFill>
                  <a:srgbClr val="111111"/>
                </a:solidFill>
                <a:effectLst/>
                <a:latin typeface="ui-sans-serif"/>
              </a:rPr>
              <a:t> is why information systems come in the picture, they introduce order, understandability and visions.</a:t>
            </a:r>
            <a:r>
              <a:rPr lang="en-GB" b="0" i="0" u="none" strike="noStrike">
                <a:effectLst/>
                <a:latin typeface="ui-sans-serif"/>
              </a:rPr>
              <a:t> </a:t>
            </a:r>
            <a:r>
              <a:rPr lang="en-GB" b="0" i="0" u="none" strike="noStrike">
                <a:solidFill>
                  <a:srgbClr val="111111"/>
                </a:solidFill>
                <a:effectLst/>
                <a:latin typeface="ui-sans-serif"/>
              </a:rPr>
              <a:t>This presentation will discuss what IS are, describe three main types of IS, namely, ERP, CRM, and PMIS, and suggest the best one in this case, when a construction business should follow a responsible approach to modernisation.</a:t>
            </a:r>
            <a:endParaRPr lang="en-RO"/>
          </a:p>
        </p:txBody>
      </p:sp>
      <p:sp>
        <p:nvSpPr>
          <p:cNvPr id="4" name="Slide Number Placeholder 3"/>
          <p:cNvSpPr>
            <a:spLocks noGrp="1"/>
          </p:cNvSpPr>
          <p:nvPr>
            <p:ph type="sldNum" sz="quarter" idx="5"/>
          </p:nvPr>
        </p:nvSpPr>
        <p:spPr/>
        <p:txBody>
          <a:bodyPr/>
          <a:lstStyle/>
          <a:p>
            <a:fld id="{E680DFB7-0CCD-5D44-B3C9-37030FCE000A}" type="slidenum">
              <a:rPr lang="en-RO" smtClean="0"/>
              <a:t>2</a:t>
            </a:fld>
            <a:endParaRPr lang="en-RO"/>
          </a:p>
        </p:txBody>
      </p:sp>
    </p:spTree>
    <p:extLst>
      <p:ext uri="{BB962C8B-B14F-4D97-AF65-F5344CB8AC3E}">
        <p14:creationId xmlns:p14="http://schemas.microsoft.com/office/powerpoint/2010/main" val="13552096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a:solidFill>
                  <a:srgbClr val="111111"/>
                </a:solidFill>
                <a:effectLst/>
                <a:latin typeface="ui-sans-serif"/>
              </a:rPr>
              <a:t>IS act as the electronic platform that connects every operations of a firm.</a:t>
            </a:r>
            <a:r>
              <a:rPr lang="en-GB" b="0" i="0" u="none" strike="noStrike">
                <a:effectLst/>
                <a:latin typeface="ui-sans-serif"/>
              </a:rPr>
              <a:t> </a:t>
            </a:r>
            <a:r>
              <a:rPr lang="en-GB" b="0" i="0" u="none" strike="noStrike">
                <a:solidFill>
                  <a:srgbClr val="111111"/>
                </a:solidFill>
                <a:effectLst/>
                <a:latin typeface="ui-sans-serif"/>
              </a:rPr>
              <a:t>Real-time data is imperative in construction where even a single mistake may cost millions.</a:t>
            </a:r>
            <a:r>
              <a:rPr lang="en-GB" b="0" i="0" u="none" strike="noStrike">
                <a:effectLst/>
                <a:latin typeface="ui-sans-serif"/>
              </a:rPr>
              <a:t> </a:t>
            </a:r>
            <a:r>
              <a:rPr lang="en-GB" b="0" i="0" u="none" strike="noStrike">
                <a:solidFill>
                  <a:srgbClr val="111111"/>
                </a:solidFill>
                <a:effectLst/>
                <a:latin typeface="ui-sans-serif"/>
              </a:rPr>
              <a:t>An example of this is an IS where managers will be warned automatically of low stock levels and site stoppages will be avoided at great expense.</a:t>
            </a:r>
            <a:r>
              <a:rPr lang="en-GB" b="0" i="0" u="none" strike="noStrike">
                <a:effectLst/>
                <a:latin typeface="ui-sans-serif"/>
              </a:rPr>
              <a:t> </a:t>
            </a:r>
            <a:r>
              <a:rPr lang="en-GB" b="0" i="0" u="none" strike="noStrike">
                <a:solidFill>
                  <a:srgbClr val="111111"/>
                </a:solidFill>
                <a:effectLst/>
                <a:latin typeface="ui-sans-serif"/>
              </a:rPr>
              <a:t>They also enable predictive analytics - based upon historical data to predict labour requirements or risk on a project.</a:t>
            </a:r>
            <a:r>
              <a:rPr lang="en-GB" b="0" i="0" u="none" strike="noStrike">
                <a:effectLst/>
                <a:latin typeface="ui-sans-serif"/>
              </a:rPr>
              <a:t> </a:t>
            </a:r>
            <a:r>
              <a:rPr lang="en-GB" b="0" i="0" u="none" strike="noStrike">
                <a:solidFill>
                  <a:srgbClr val="111111"/>
                </a:solidFill>
                <a:effectLst/>
                <a:latin typeface="ui-sans-serif"/>
              </a:rPr>
              <a:t>Moreover, information can be used to promote collaboration: instead of having to wait till printed illustrations are created, designers and site managers can be shared with data about the changes in the design.</a:t>
            </a:r>
            <a:r>
              <a:rPr lang="en-GB" b="0" i="0" u="none" strike="noStrike">
                <a:effectLst/>
                <a:latin typeface="ui-sans-serif"/>
              </a:rPr>
              <a:t> </a:t>
            </a:r>
            <a:r>
              <a:rPr lang="en-GB" b="0" i="0" u="none" strike="noStrike">
                <a:solidFill>
                  <a:srgbClr val="111111"/>
                </a:solidFill>
                <a:effectLst/>
                <a:latin typeface="ui-sans-serif"/>
              </a:rPr>
              <a:t>IS make the organisation more accountable, transparent and agile overall.</a:t>
            </a:r>
            <a:endParaRPr lang="en-RO"/>
          </a:p>
        </p:txBody>
      </p:sp>
      <p:sp>
        <p:nvSpPr>
          <p:cNvPr id="4" name="Slide Number Placeholder 3"/>
          <p:cNvSpPr>
            <a:spLocks noGrp="1"/>
          </p:cNvSpPr>
          <p:nvPr>
            <p:ph type="sldNum" sz="quarter" idx="5"/>
          </p:nvPr>
        </p:nvSpPr>
        <p:spPr/>
        <p:txBody>
          <a:bodyPr/>
          <a:lstStyle/>
          <a:p>
            <a:fld id="{E680DFB7-0CCD-5D44-B3C9-37030FCE000A}" type="slidenum">
              <a:rPr lang="en-RO" smtClean="0"/>
              <a:t>3</a:t>
            </a:fld>
            <a:endParaRPr lang="en-RO"/>
          </a:p>
        </p:txBody>
      </p:sp>
    </p:spTree>
    <p:extLst>
      <p:ext uri="{BB962C8B-B14F-4D97-AF65-F5344CB8AC3E}">
        <p14:creationId xmlns:p14="http://schemas.microsoft.com/office/powerpoint/2010/main" val="122214298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111111"/>
                </a:solidFill>
                <a:effectLst/>
                <a:latin typeface="ui-sans-serif"/>
              </a:rPr>
              <a:t>One should realize that not every IS does the same thing.</a:t>
            </a:r>
            <a:r>
              <a:rPr lang="en-GB" b="0" i="0" u="none" strike="noStrike" dirty="0">
                <a:effectLst/>
                <a:latin typeface="ui-sans-serif"/>
              </a:rPr>
              <a:t> </a:t>
            </a:r>
            <a:r>
              <a:rPr lang="en-GB" b="0" i="0" u="none" strike="noStrike" dirty="0">
                <a:solidFill>
                  <a:srgbClr val="111111"/>
                </a:solidFill>
                <a:effectLst/>
                <a:latin typeface="ui-sans-serif"/>
              </a:rPr>
              <a:t>We would not use only one of them in a construction company since various systems are complementary to each other.</a:t>
            </a:r>
            <a:r>
              <a:rPr lang="en-GB" b="0" i="0" u="none" strike="noStrike" dirty="0">
                <a:effectLst/>
                <a:latin typeface="ui-sans-serif"/>
              </a:rPr>
              <a:t> </a:t>
            </a:r>
            <a:r>
              <a:rPr lang="en-GB" b="0" i="0" u="none" strike="noStrike" dirty="0">
                <a:solidFill>
                  <a:srgbClr val="111111"/>
                </a:solidFill>
                <a:effectLst/>
                <a:latin typeface="ui-sans-serif"/>
              </a:rPr>
              <a:t>TPS process such transactions as invoices paid to suppliers, MIS provides managers with performance summary, and the DSS can simulate the results of the project.</a:t>
            </a:r>
            <a:r>
              <a:rPr lang="en-GB" b="0" i="0" u="none" strike="noStrike" dirty="0">
                <a:effectLst/>
                <a:latin typeface="ui-sans-serif"/>
              </a:rPr>
              <a:t> </a:t>
            </a:r>
            <a:r>
              <a:rPr lang="en-GB" b="0" i="0" u="none" strike="noStrike" dirty="0">
                <a:solidFill>
                  <a:srgbClr val="111111"/>
                </a:solidFill>
                <a:effectLst/>
                <a:latin typeface="ui-sans-serif"/>
              </a:rPr>
              <a:t>Nonetheless, in this presentation, we are going to dwell upon the three that are especially crucial in construction, namely, ERP, CRM, and PMIS.</a:t>
            </a:r>
            <a:r>
              <a:rPr lang="en-GB" b="0" i="0" u="none" strike="noStrike" dirty="0">
                <a:effectLst/>
                <a:latin typeface="ui-sans-serif"/>
              </a:rPr>
              <a:t> </a:t>
            </a:r>
            <a:r>
              <a:rPr lang="en-GB" b="0" i="0" u="none" strike="noStrike" dirty="0">
                <a:solidFill>
                  <a:srgbClr val="111111"/>
                </a:solidFill>
                <a:effectLst/>
                <a:latin typeface="ui-sans-serif"/>
              </a:rPr>
              <a:t>Combined, they offer work integration, customer interaction, and project management a solution that is three pillars of the new construction management.</a:t>
            </a:r>
            <a:r>
              <a:rPr lang="en-GB" b="0" i="0" u="none" strike="noStrike" dirty="0">
                <a:effectLst/>
                <a:latin typeface="ui-sans-serif"/>
              </a:rPr>
              <a:t> </a:t>
            </a:r>
            <a:br>
              <a:rPr lang="en-GB" dirty="0"/>
            </a:br>
            <a:r>
              <a:rPr lang="en-GB" dirty="0"/>
              <a:t>xv</a:t>
            </a:r>
            <a:endParaRPr lang="en-RO" dirty="0"/>
          </a:p>
        </p:txBody>
      </p:sp>
      <p:sp>
        <p:nvSpPr>
          <p:cNvPr id="4" name="Slide Number Placeholder 3"/>
          <p:cNvSpPr>
            <a:spLocks noGrp="1"/>
          </p:cNvSpPr>
          <p:nvPr>
            <p:ph type="sldNum" sz="quarter" idx="5"/>
          </p:nvPr>
        </p:nvSpPr>
        <p:spPr/>
        <p:txBody>
          <a:bodyPr/>
          <a:lstStyle/>
          <a:p>
            <a:fld id="{E680DFB7-0CCD-5D44-B3C9-37030FCE000A}" type="slidenum">
              <a:rPr lang="en-RO" smtClean="0"/>
              <a:t>4</a:t>
            </a:fld>
            <a:endParaRPr lang="en-RO"/>
          </a:p>
        </p:txBody>
      </p:sp>
    </p:spTree>
    <p:extLst>
      <p:ext uri="{BB962C8B-B14F-4D97-AF65-F5344CB8AC3E}">
        <p14:creationId xmlns:p14="http://schemas.microsoft.com/office/powerpoint/2010/main" val="35918796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a:effectLst/>
                <a:latin typeface="ui-sans-serif"/>
              </a:rPr>
              <a:t>ERP systems eliminate silos. </a:t>
            </a:r>
            <a:r>
              <a:rPr lang="en-GB" b="0" i="0" u="none" strike="noStrike">
                <a:solidFill>
                  <a:srgbClr val="111111"/>
                </a:solidFill>
                <a:effectLst/>
                <a:latin typeface="ui-sans-serif"/>
              </a:rPr>
              <a:t>In the absence of them, the various departments tend to have different databases which do not communicate with each other.</a:t>
            </a:r>
            <a:r>
              <a:rPr lang="en-GB" b="0" i="0" u="none" strike="noStrike">
                <a:effectLst/>
                <a:latin typeface="ui-sans-serif"/>
              </a:rPr>
              <a:t> </a:t>
            </a:r>
            <a:r>
              <a:rPr lang="en-GB" b="0" i="0" u="none" strike="noStrike">
                <a:solidFill>
                  <a:srgbClr val="111111"/>
                </a:solidFill>
                <a:effectLst/>
                <a:latin typeface="ui-sans-serif"/>
              </a:rPr>
              <a:t>Suppose the procurement department makes purchases without the knowledge on the part of the finance department regarding the budget position- it is a sure prescription to wasteful spending.</a:t>
            </a:r>
            <a:r>
              <a:rPr lang="en-GB" b="0" i="0" u="none" strike="noStrike">
                <a:effectLst/>
                <a:latin typeface="ui-sans-serif"/>
              </a:rPr>
              <a:t> </a:t>
            </a:r>
            <a:r>
              <a:rPr lang="en-GB" b="0" i="0" u="none" strike="noStrike">
                <a:solidFill>
                  <a:srgbClr val="111111"/>
                </a:solidFill>
                <a:effectLst/>
                <a:latin typeface="ui-sans-serif"/>
              </a:rPr>
              <a:t>Using ERP, every department will have a single source of truth.</a:t>
            </a:r>
            <a:r>
              <a:rPr lang="en-GB" b="0" i="0" u="none" strike="noStrike">
                <a:effectLst/>
                <a:latin typeface="ui-sans-serif"/>
              </a:rPr>
              <a:t> </a:t>
            </a:r>
            <a:r>
              <a:rPr lang="en-GB" b="0" i="0" u="none" strike="noStrike">
                <a:solidFill>
                  <a:srgbClr val="111111"/>
                </a:solidFill>
                <a:effectLst/>
                <a:latin typeface="ui-sans-serif"/>
              </a:rPr>
              <a:t>It is possible to record use of equipment and the finance team can immediately view the cost implications at the site where the work is taking place.</a:t>
            </a:r>
            <a:r>
              <a:rPr lang="en-GB" b="0" i="0" u="none" strike="noStrike">
                <a:effectLst/>
                <a:latin typeface="ui-sans-serif"/>
              </a:rPr>
              <a:t> </a:t>
            </a:r>
            <a:r>
              <a:rPr lang="en-GB" b="0" i="0" u="none" strike="noStrike">
                <a:solidFill>
                  <a:srgbClr val="111111"/>
                </a:solidFill>
                <a:effectLst/>
                <a:latin typeface="ui-sans-serif"/>
              </a:rPr>
              <a:t>ERP would also facilitate sustainability because it would monitor the material utilization and waste.</a:t>
            </a:r>
            <a:r>
              <a:rPr lang="en-GB" b="0" i="0" u="none" strike="noStrike">
                <a:effectLst/>
                <a:latin typeface="ui-sans-serif"/>
              </a:rPr>
              <a:t> </a:t>
            </a:r>
            <a:r>
              <a:rPr lang="en-GB" b="0" i="0" u="none" strike="noStrike">
                <a:solidFill>
                  <a:srgbClr val="111111"/>
                </a:solidFill>
                <a:effectLst/>
                <a:latin typeface="ui-sans-serif"/>
              </a:rPr>
              <a:t>Others can use the UK based company Mace Group that implemented SAP ERP to save 18% on project cost variance in one year.</a:t>
            </a:r>
            <a:r>
              <a:rPr lang="en-GB" b="0" i="0" u="none" strike="noStrike">
                <a:effectLst/>
                <a:latin typeface="ui-sans-serif"/>
              </a:rPr>
              <a:t> </a:t>
            </a:r>
            <a:r>
              <a:rPr lang="en-GB" b="0" i="0" u="none" strike="noStrike">
                <a:solidFill>
                  <a:srgbClr val="111111"/>
                </a:solidFill>
                <a:effectLst/>
                <a:latin typeface="ui-sans-serif"/>
              </a:rPr>
              <a:t>These systems need to be invested in and the paybacks which are long term are much more than the costs of the set up.</a:t>
            </a:r>
            <a:r>
              <a:rPr lang="en-GB" b="0" i="0" u="none" strike="noStrike">
                <a:effectLst/>
                <a:latin typeface="ui-sans-serif"/>
              </a:rPr>
              <a:t> </a:t>
            </a:r>
            <a:br>
              <a:rPr lang="en-GB"/>
            </a:br>
            <a:endParaRPr lang="en-RO"/>
          </a:p>
        </p:txBody>
      </p:sp>
      <p:sp>
        <p:nvSpPr>
          <p:cNvPr id="4" name="Slide Number Placeholder 3"/>
          <p:cNvSpPr>
            <a:spLocks noGrp="1"/>
          </p:cNvSpPr>
          <p:nvPr>
            <p:ph type="sldNum" sz="quarter" idx="5"/>
          </p:nvPr>
        </p:nvSpPr>
        <p:spPr/>
        <p:txBody>
          <a:bodyPr/>
          <a:lstStyle/>
          <a:p>
            <a:fld id="{E680DFB7-0CCD-5D44-B3C9-37030FCE000A}" type="slidenum">
              <a:rPr lang="en-RO" smtClean="0"/>
              <a:t>5</a:t>
            </a:fld>
            <a:endParaRPr lang="en-RO"/>
          </a:p>
        </p:txBody>
      </p:sp>
    </p:spTree>
    <p:extLst>
      <p:ext uri="{BB962C8B-B14F-4D97-AF65-F5344CB8AC3E}">
        <p14:creationId xmlns:p14="http://schemas.microsoft.com/office/powerpoint/2010/main" val="403679854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a:solidFill>
                  <a:srgbClr val="111111"/>
                </a:solidFill>
                <a:effectLst/>
                <a:latin typeface="ui-sans-serif"/>
              </a:rPr>
              <a:t>CRM systems change the manner in which construction firms attract and retain customers.</a:t>
            </a:r>
            <a:r>
              <a:rPr lang="en-GB" b="0" i="0" u="none" strike="noStrike">
                <a:effectLst/>
                <a:latin typeface="ui-sans-serif"/>
              </a:rPr>
              <a:t> </a:t>
            </a:r>
            <a:r>
              <a:rPr lang="en-GB" b="0" i="0" u="none" strike="noStrike">
                <a:solidFill>
                  <a:srgbClr val="111111"/>
                </a:solidFill>
                <a:effectLst/>
                <a:latin typeface="ui-sans-serif"/>
              </a:rPr>
              <a:t>Referrals and repeat business come as a result of satisfaction with the clients in a competitive industry.</a:t>
            </a:r>
            <a:r>
              <a:rPr lang="en-GB" b="0" i="0" u="none" strike="noStrike">
                <a:effectLst/>
                <a:latin typeface="ui-sans-serif"/>
              </a:rPr>
              <a:t> </a:t>
            </a:r>
            <a:r>
              <a:rPr lang="en-GB" b="0" i="0" u="none" strike="noStrike">
                <a:solidFill>
                  <a:srgbClr val="111111"/>
                </a:solidFill>
                <a:effectLst/>
                <a:latin typeface="ui-sans-serif"/>
              </a:rPr>
              <a:t>A CRM has precise logs of each client contact -inquiry to final project delivery.</a:t>
            </a:r>
            <a:r>
              <a:rPr lang="en-GB" b="0" i="0" u="none" strike="noStrike">
                <a:effectLst/>
                <a:latin typeface="ui-sans-serif"/>
              </a:rPr>
              <a:t> </a:t>
            </a:r>
            <a:r>
              <a:rPr lang="en-GB" b="0" i="0" u="none" strike="noStrike">
                <a:solidFill>
                  <a:srgbClr val="111111"/>
                </a:solidFill>
                <a:effectLst/>
                <a:latin typeface="ui-sans-serif"/>
              </a:rPr>
              <a:t>Considering an example, in case a developer orders housing projects on a regular basis, then the CRM can draw future opportunities based on the former deadlines.</a:t>
            </a:r>
            <a:r>
              <a:rPr lang="en-GB" b="0" i="0" u="none" strike="noStrike">
                <a:effectLst/>
                <a:latin typeface="ui-sans-serif"/>
              </a:rPr>
              <a:t> </a:t>
            </a:r>
            <a:r>
              <a:rPr lang="en-GB" b="0" i="0" u="none" strike="noStrike">
                <a:solidFill>
                  <a:srgbClr val="111111"/>
                </a:solidFill>
                <a:effectLst/>
                <a:latin typeface="ui-sans-serif"/>
              </a:rPr>
              <a:t>This will enable the company to act proactively than reactively.</a:t>
            </a:r>
            <a:r>
              <a:rPr lang="en-GB" b="0" i="0" u="none" strike="noStrike">
                <a:effectLst/>
                <a:latin typeface="ui-sans-serif"/>
              </a:rPr>
              <a:t> </a:t>
            </a:r>
            <a:r>
              <a:rPr lang="en-GB" b="0" i="0" u="none" strike="noStrike">
                <a:solidFill>
                  <a:srgbClr val="111111"/>
                </a:solidFill>
                <a:effectLst/>
                <a:latin typeface="ui-sans-serif"/>
              </a:rPr>
              <a:t>Moreover, CRM analytic can also be used to determine the most profitable types of clients and communicate with them in a way that they understand.</a:t>
            </a:r>
            <a:r>
              <a:rPr lang="en-GB" b="0" i="0" u="none" strike="noStrike">
                <a:effectLst/>
                <a:latin typeface="ui-sans-serif"/>
              </a:rPr>
              <a:t> </a:t>
            </a:r>
            <a:r>
              <a:rPr lang="en-GB" b="0" i="0" u="none" strike="noStrike">
                <a:solidFill>
                  <a:srgbClr val="111111"/>
                </a:solidFill>
                <a:effectLst/>
                <a:latin typeface="ui-sans-serif"/>
              </a:rPr>
              <a:t>When connected with ERP, it also gives a complete image of the financial and relationship performance.</a:t>
            </a:r>
            <a:endParaRPr lang="en-RO"/>
          </a:p>
        </p:txBody>
      </p:sp>
      <p:sp>
        <p:nvSpPr>
          <p:cNvPr id="4" name="Slide Number Placeholder 3"/>
          <p:cNvSpPr>
            <a:spLocks noGrp="1"/>
          </p:cNvSpPr>
          <p:nvPr>
            <p:ph type="sldNum" sz="quarter" idx="5"/>
          </p:nvPr>
        </p:nvSpPr>
        <p:spPr/>
        <p:txBody>
          <a:bodyPr/>
          <a:lstStyle/>
          <a:p>
            <a:fld id="{E680DFB7-0CCD-5D44-B3C9-37030FCE000A}" type="slidenum">
              <a:rPr lang="en-RO" smtClean="0"/>
              <a:t>6</a:t>
            </a:fld>
            <a:endParaRPr lang="en-RO"/>
          </a:p>
        </p:txBody>
      </p:sp>
    </p:spTree>
    <p:extLst>
      <p:ext uri="{BB962C8B-B14F-4D97-AF65-F5344CB8AC3E}">
        <p14:creationId xmlns:p14="http://schemas.microsoft.com/office/powerpoint/2010/main" val="415809485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a:solidFill>
                  <a:srgbClr val="111111"/>
                </a:solidFill>
                <a:effectLst/>
                <a:latin typeface="ui-sans-serif"/>
              </a:rPr>
              <a:t>PMIS offers accountability and visibility in construction where several projects may be running at the same time.</a:t>
            </a:r>
            <a:r>
              <a:rPr lang="en-GB" b="0" i="0" u="none" strike="noStrike">
                <a:effectLst/>
                <a:latin typeface="ui-sans-serif"/>
              </a:rPr>
              <a:t> </a:t>
            </a:r>
            <a:r>
              <a:rPr lang="en-GB" b="0" i="0" u="none" strike="noStrike">
                <a:solidFill>
                  <a:srgbClr val="111111"/>
                </a:solidFill>
                <a:effectLst/>
                <a:latin typeface="ui-sans-serif"/>
              </a:rPr>
              <a:t>The project managers are in a position to view photos of the daily progress, approve design changes or even send safety alerts in real-time.</a:t>
            </a:r>
            <a:r>
              <a:rPr lang="en-GB" b="0" i="0" u="none" strike="noStrike">
                <a:effectLst/>
                <a:latin typeface="ui-sans-serif"/>
              </a:rPr>
              <a:t> </a:t>
            </a:r>
            <a:r>
              <a:rPr lang="en-GB" b="0" i="0" u="none" strike="noStrike">
                <a:solidFill>
                  <a:srgbClr val="111111"/>
                </a:solidFill>
                <a:effectLst/>
                <a:latin typeface="ui-sans-serif"/>
              </a:rPr>
              <a:t>As an example, Procore allowed the company of turner construction to cut down paper work in the field by 70 per cent enhancing faster and communication between the contractors and engineers.</a:t>
            </a:r>
            <a:r>
              <a:rPr lang="en-GB" b="0" i="0" u="none" strike="noStrike">
                <a:effectLst/>
                <a:latin typeface="ui-sans-serif"/>
              </a:rPr>
              <a:t> </a:t>
            </a:r>
            <a:r>
              <a:rPr lang="en-GB" b="0" i="0" u="none" strike="noStrike">
                <a:solidFill>
                  <a:srgbClr val="111111"/>
                </a:solidFill>
                <a:effectLst/>
                <a:latin typeface="ui-sans-serif"/>
              </a:rPr>
              <a:t>The PMIS also links the activities on the ground and the management in the office, and thus any developments that are recorded in the field are immediately displayed in the dashboard of the company.</a:t>
            </a:r>
            <a:r>
              <a:rPr lang="en-GB" b="0" i="0" u="none" strike="noStrike">
                <a:effectLst/>
                <a:latin typeface="ui-sans-serif"/>
              </a:rPr>
              <a:t> </a:t>
            </a:r>
            <a:r>
              <a:rPr lang="en-GB" b="0" i="0" u="none" strike="noStrike">
                <a:solidFill>
                  <a:srgbClr val="111111"/>
                </a:solidFill>
                <a:effectLst/>
                <a:latin typeface="ui-sans-serif"/>
              </a:rPr>
              <a:t>Such transparency is not only more efficient, but also enhances trust between the contractors and the clients.</a:t>
            </a:r>
            <a:endParaRPr lang="en-RO"/>
          </a:p>
        </p:txBody>
      </p:sp>
      <p:sp>
        <p:nvSpPr>
          <p:cNvPr id="4" name="Slide Number Placeholder 3"/>
          <p:cNvSpPr>
            <a:spLocks noGrp="1"/>
          </p:cNvSpPr>
          <p:nvPr>
            <p:ph type="sldNum" sz="quarter" idx="5"/>
          </p:nvPr>
        </p:nvSpPr>
        <p:spPr/>
        <p:txBody>
          <a:bodyPr/>
          <a:lstStyle/>
          <a:p>
            <a:fld id="{E680DFB7-0CCD-5D44-B3C9-37030FCE000A}" type="slidenum">
              <a:rPr lang="en-RO" smtClean="0"/>
              <a:t>7</a:t>
            </a:fld>
            <a:endParaRPr lang="en-RO"/>
          </a:p>
        </p:txBody>
      </p:sp>
    </p:spTree>
    <p:extLst>
      <p:ext uri="{BB962C8B-B14F-4D97-AF65-F5344CB8AC3E}">
        <p14:creationId xmlns:p14="http://schemas.microsoft.com/office/powerpoint/2010/main" val="330605466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a:solidFill>
                  <a:srgbClr val="111111"/>
                </a:solidFill>
                <a:effectLst/>
                <a:latin typeface="ui-sans-serif"/>
              </a:rPr>
              <a:t>The contributions of each system are different as illustrated in this table.</a:t>
            </a:r>
            <a:r>
              <a:rPr lang="en-GB" b="0" i="0" u="none" strike="noStrike">
                <a:effectLst/>
                <a:latin typeface="ui-sans-serif"/>
              </a:rPr>
              <a:t> </a:t>
            </a:r>
            <a:r>
              <a:rPr lang="en-GB" b="0" i="0" u="none" strike="noStrike">
                <a:solidFill>
                  <a:srgbClr val="111111"/>
                </a:solidFill>
                <a:effectLst/>
                <a:latin typeface="ui-sans-serif"/>
              </a:rPr>
              <a:t>ERP enhances the internal support- finance, HR and materials.</a:t>
            </a:r>
            <a:r>
              <a:rPr lang="en-GB" b="0" i="0" u="none" strike="noStrike">
                <a:effectLst/>
                <a:latin typeface="ui-sans-serif"/>
              </a:rPr>
              <a:t> </a:t>
            </a:r>
            <a:r>
              <a:rPr lang="en-GB" b="0" i="0" u="none" strike="noStrike">
                <a:solidFill>
                  <a:srgbClr val="111111"/>
                </a:solidFill>
                <a:effectLst/>
                <a:latin typeface="ui-sans-serif"/>
              </a:rPr>
              <a:t>CRM is about front line winning and retention of clients.</a:t>
            </a:r>
            <a:r>
              <a:rPr lang="en-GB" b="0" i="0" u="none" strike="noStrike">
                <a:effectLst/>
                <a:latin typeface="ui-sans-serif"/>
              </a:rPr>
              <a:t> </a:t>
            </a:r>
            <a:r>
              <a:rPr lang="en-GB" b="0" i="0" u="none" strike="noStrike">
                <a:solidFill>
                  <a:srgbClr val="111111"/>
                </a:solidFill>
                <a:effectLst/>
                <a:latin typeface="ui-sans-serif"/>
              </a:rPr>
              <a:t>PMIS makes the successful execution of the actual delivery- the project itself.</a:t>
            </a:r>
            <a:r>
              <a:rPr lang="en-GB" b="0" i="0" u="none" strike="noStrike">
                <a:effectLst/>
                <a:latin typeface="ui-sans-serif"/>
              </a:rPr>
              <a:t> </a:t>
            </a:r>
            <a:r>
              <a:rPr lang="en-GB" b="0" i="0" u="none" strike="noStrike">
                <a:solidFill>
                  <a:srgbClr val="111111"/>
                </a:solidFill>
                <a:effectLst/>
                <a:latin typeface="ui-sans-serif"/>
              </a:rPr>
              <a:t>The trick is in integration: in case ERP, CRM and PMIS are combined, the flow of data between client acquisition and project delivery or post project feedback will be smooth.</a:t>
            </a:r>
            <a:r>
              <a:rPr lang="en-GB" b="0" i="0" u="none" strike="noStrike">
                <a:effectLst/>
                <a:latin typeface="ui-sans-serif"/>
              </a:rPr>
              <a:t> </a:t>
            </a:r>
            <a:r>
              <a:rPr lang="en-GB" b="0" i="0" u="none" strike="noStrike">
                <a:solidFill>
                  <a:srgbClr val="111111"/>
                </a:solidFill>
                <a:effectLst/>
                <a:latin typeface="ui-sans-serif"/>
              </a:rPr>
              <a:t>This electronic melody lessens the reworking, accelerates billing and permits evidence-driven administration.</a:t>
            </a:r>
            <a:r>
              <a:rPr lang="en-GB" b="0" i="0" u="none" strike="noStrike">
                <a:effectLst/>
                <a:latin typeface="ui-sans-serif"/>
              </a:rPr>
              <a:t> </a:t>
            </a:r>
            <a:br>
              <a:rPr lang="en-GB"/>
            </a:br>
            <a:endParaRPr lang="en-RO"/>
          </a:p>
        </p:txBody>
      </p:sp>
      <p:sp>
        <p:nvSpPr>
          <p:cNvPr id="4" name="Slide Number Placeholder 3"/>
          <p:cNvSpPr>
            <a:spLocks noGrp="1"/>
          </p:cNvSpPr>
          <p:nvPr>
            <p:ph type="sldNum" sz="quarter" idx="5"/>
          </p:nvPr>
        </p:nvSpPr>
        <p:spPr/>
        <p:txBody>
          <a:bodyPr/>
          <a:lstStyle/>
          <a:p>
            <a:fld id="{E680DFB7-0CCD-5D44-B3C9-37030FCE000A}" type="slidenum">
              <a:rPr lang="en-RO" smtClean="0"/>
              <a:t>8</a:t>
            </a:fld>
            <a:endParaRPr lang="en-RO"/>
          </a:p>
        </p:txBody>
      </p:sp>
    </p:spTree>
    <p:extLst>
      <p:ext uri="{BB962C8B-B14F-4D97-AF65-F5344CB8AC3E}">
        <p14:creationId xmlns:p14="http://schemas.microsoft.com/office/powerpoint/2010/main" val="66170701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a:solidFill>
                  <a:srgbClr val="111111"/>
                </a:solidFill>
                <a:effectLst/>
                <a:latin typeface="ui-sans-serif"/>
              </a:rPr>
              <a:t>Information system use has ethical responsibility as its main focus.</a:t>
            </a:r>
            <a:r>
              <a:rPr lang="en-GB" b="0" i="0" u="none" strike="noStrike">
                <a:effectLst/>
                <a:latin typeface="ui-sans-serif"/>
              </a:rPr>
              <a:t> </a:t>
            </a:r>
            <a:r>
              <a:rPr lang="en-GB" b="0" i="0" u="none" strike="noStrike">
                <a:solidFill>
                  <a:srgbClr val="111111"/>
                </a:solidFill>
                <a:effectLst/>
                <a:latin typeface="ui-sans-serif"/>
              </a:rPr>
              <a:t>Construction companies usually have sensitive information, such as payrolls of their employees, contracts of their clients, and blue-prints.</a:t>
            </a:r>
            <a:r>
              <a:rPr lang="en-GB" b="0" i="0" u="none" strike="noStrike">
                <a:effectLst/>
                <a:latin typeface="ui-sans-serif"/>
              </a:rPr>
              <a:t> </a:t>
            </a:r>
            <a:r>
              <a:rPr lang="en-GB" b="0" i="0" u="none" strike="noStrike">
                <a:solidFill>
                  <a:srgbClr val="111111"/>
                </a:solidFill>
                <a:effectLst/>
                <a:latin typeface="ui-sans-serif"/>
              </a:rPr>
              <a:t>A data breach or cyber attack would be disastrous both in terms of money and reputation.</a:t>
            </a:r>
            <a:r>
              <a:rPr lang="en-GB" b="0" i="0" u="none" strike="noStrike">
                <a:effectLst/>
                <a:latin typeface="ui-sans-serif"/>
              </a:rPr>
              <a:t> </a:t>
            </a:r>
            <a:r>
              <a:rPr lang="en-GB" b="0" i="0" u="none" strike="noStrike">
                <a:solidFill>
                  <a:srgbClr val="111111"/>
                </a:solidFill>
                <a:effectLst/>
                <a:latin typeface="ui-sans-serif"/>
              </a:rPr>
              <a:t>There are also ethical issues when it comes to AI-powered analytics- such as in the case of unfair prioritisation of some subcontractors, or wrongly interpreting project data.</a:t>
            </a:r>
            <a:r>
              <a:rPr lang="en-GB" b="0" i="0" u="none" strike="noStrike">
                <a:effectLst/>
                <a:latin typeface="ui-sans-serif"/>
              </a:rPr>
              <a:t> </a:t>
            </a:r>
            <a:r>
              <a:rPr lang="en-GB" b="0" i="0" u="none" strike="noStrike">
                <a:solidFill>
                  <a:srgbClr val="111111"/>
                </a:solidFill>
                <a:effectLst/>
                <a:latin typeface="ui-sans-serif"/>
              </a:rPr>
              <a:t>Thus, clear data governance policies, training of personnel on cybersecurity, and AI decision-making transparency are advised.</a:t>
            </a:r>
            <a:r>
              <a:rPr lang="en-GB" b="0" i="0" u="none" strike="noStrike">
                <a:effectLst/>
                <a:latin typeface="ui-sans-serif"/>
              </a:rPr>
              <a:t> </a:t>
            </a:r>
            <a:r>
              <a:rPr lang="en-GB" b="0" i="0" u="none" strike="noStrike">
                <a:solidFill>
                  <a:srgbClr val="111111"/>
                </a:solidFill>
                <a:effectLst/>
                <a:latin typeface="ui-sans-serif"/>
              </a:rPr>
              <a:t>Privacy protection is not only a compliance matter but also a component in earning client confidence as well as professional reputation.</a:t>
            </a:r>
            <a:endParaRPr lang="en-RO"/>
          </a:p>
        </p:txBody>
      </p:sp>
      <p:sp>
        <p:nvSpPr>
          <p:cNvPr id="4" name="Slide Number Placeholder 3"/>
          <p:cNvSpPr>
            <a:spLocks noGrp="1"/>
          </p:cNvSpPr>
          <p:nvPr>
            <p:ph type="sldNum" sz="quarter" idx="5"/>
          </p:nvPr>
        </p:nvSpPr>
        <p:spPr/>
        <p:txBody>
          <a:bodyPr/>
          <a:lstStyle/>
          <a:p>
            <a:fld id="{E680DFB7-0CCD-5D44-B3C9-37030FCE000A}" type="slidenum">
              <a:rPr lang="en-RO" smtClean="0"/>
              <a:t>9</a:t>
            </a:fld>
            <a:endParaRPr lang="en-RO"/>
          </a:p>
        </p:txBody>
      </p:sp>
    </p:spTree>
    <p:extLst>
      <p:ext uri="{BB962C8B-B14F-4D97-AF65-F5344CB8AC3E}">
        <p14:creationId xmlns:p14="http://schemas.microsoft.com/office/powerpoint/2010/main" val="155494413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a:solidFill>
                  <a:srgbClr val="111111"/>
                </a:solidFill>
                <a:effectLst/>
                <a:latin typeface="ui-sans-serif"/>
              </a:rPr>
              <a:t>The IS can transform the management of construction on a large scale, which Skanska has been able to show through change.</a:t>
            </a:r>
            <a:r>
              <a:rPr lang="en-GB" b="0" i="0" u="none" strike="noStrike">
                <a:effectLst/>
                <a:latin typeface="ui-sans-serif"/>
              </a:rPr>
              <a:t> </a:t>
            </a:r>
            <a:r>
              <a:rPr lang="en-GB" b="0" i="0" u="none" strike="noStrike">
                <a:solidFill>
                  <a:srgbClr val="111111"/>
                </a:solidFill>
                <a:effectLst/>
                <a:latin typeface="ui-sans-serif"/>
              </a:rPr>
              <a:t>Prior to the integration, their regional offices were running under different systems hence misaligned budgets and delays.</a:t>
            </a:r>
            <a:r>
              <a:rPr lang="en-GB" b="0" i="0" u="none" strike="noStrike">
                <a:effectLst/>
                <a:latin typeface="ui-sans-serif"/>
              </a:rPr>
              <a:t> </a:t>
            </a:r>
            <a:r>
              <a:rPr lang="en-GB" b="0" i="0" u="none" strike="noStrike">
                <a:solidFill>
                  <a:srgbClr val="111111"/>
                </a:solidFill>
                <a:effectLst/>
                <a:latin typeface="ui-sans-serif"/>
              </a:rPr>
              <a:t>The new ERP-PMIS system standardized the processes and enhanced the inter-site communication.</a:t>
            </a:r>
            <a:r>
              <a:rPr lang="en-GB" b="0" i="0" u="none" strike="noStrike">
                <a:effectLst/>
                <a:latin typeface="ui-sans-serif"/>
              </a:rPr>
              <a:t> </a:t>
            </a:r>
            <a:r>
              <a:rPr lang="en-GB" b="0" i="0" u="none" strike="noStrike">
                <a:solidFill>
                  <a:srgbClr val="111111"/>
                </a:solidFill>
                <a:effectLst/>
                <a:latin typeface="ui-sans-serif"/>
              </a:rPr>
              <a:t>Nevertheless, the employees did not readily accept as they feared that the systems would be used to monitor performance in an unjust manner.</a:t>
            </a:r>
            <a:r>
              <a:rPr lang="en-GB" b="0" i="0" u="none" strike="noStrike">
                <a:effectLst/>
                <a:latin typeface="ui-sans-serif"/>
              </a:rPr>
              <a:t> </a:t>
            </a:r>
            <a:r>
              <a:rPr lang="en-GB" b="0" i="0" u="none" strike="noStrike">
                <a:solidFill>
                  <a:srgbClr val="111111"/>
                </a:solidFill>
                <a:effectLst/>
                <a:latin typeface="ui-sans-serif"/>
              </a:rPr>
              <a:t>Skanska dealt with this with workshops focusing on how the system safeguards the integrity of the project as opposed to the police of the project staff.</a:t>
            </a:r>
            <a:r>
              <a:rPr lang="en-GB" b="0" i="0" u="none" strike="noStrike">
                <a:effectLst/>
                <a:latin typeface="ui-sans-serif"/>
              </a:rPr>
              <a:t> </a:t>
            </a:r>
            <a:r>
              <a:rPr lang="en-GB" b="0" i="0" u="none" strike="noStrike">
                <a:solidFill>
                  <a:srgbClr val="111111"/>
                </a:solidFill>
                <a:effectLst/>
                <a:latin typeface="ui-sans-serif"/>
              </a:rPr>
              <a:t>The case shows that digital transformation should be efficient and ethical.</a:t>
            </a:r>
            <a:r>
              <a:rPr lang="en-GB" b="0" i="0" u="none" strike="noStrike">
                <a:effectLst/>
                <a:latin typeface="ui-sans-serif"/>
              </a:rPr>
              <a:t> </a:t>
            </a:r>
            <a:br>
              <a:rPr lang="en-GB"/>
            </a:br>
            <a:endParaRPr lang="en-RO"/>
          </a:p>
        </p:txBody>
      </p:sp>
      <p:sp>
        <p:nvSpPr>
          <p:cNvPr id="4" name="Slide Number Placeholder 3"/>
          <p:cNvSpPr>
            <a:spLocks noGrp="1"/>
          </p:cNvSpPr>
          <p:nvPr>
            <p:ph type="sldNum" sz="quarter" idx="5"/>
          </p:nvPr>
        </p:nvSpPr>
        <p:spPr/>
        <p:txBody>
          <a:bodyPr/>
          <a:lstStyle/>
          <a:p>
            <a:fld id="{E680DFB7-0CCD-5D44-B3C9-37030FCE000A}" type="slidenum">
              <a:rPr lang="en-RO" smtClean="0"/>
              <a:t>10</a:t>
            </a:fld>
            <a:endParaRPr lang="en-RO"/>
          </a:p>
        </p:txBody>
      </p:sp>
    </p:spTree>
    <p:extLst>
      <p:ext uri="{BB962C8B-B14F-4D97-AF65-F5344CB8AC3E}">
        <p14:creationId xmlns:p14="http://schemas.microsoft.com/office/powerpoint/2010/main" val="425665531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a:solidFill>
                  <a:srgbClr val="111111"/>
                </a:solidFill>
                <a:effectLst/>
                <a:latin typeface="ui-sans-serif"/>
              </a:rPr>
              <a:t>The case of Balfour Beatty indicates the potential of the operational tools to enhance both customer relations and operational results.</a:t>
            </a:r>
            <a:r>
              <a:rPr lang="en-GB" b="0" i="0" u="none" strike="noStrike">
                <a:effectLst/>
                <a:latin typeface="ui-sans-serif"/>
              </a:rPr>
              <a:t> </a:t>
            </a:r>
            <a:r>
              <a:rPr lang="en-GB" b="0" i="0" u="none" strike="noStrike">
                <a:solidFill>
                  <a:srgbClr val="111111"/>
                </a:solidFill>
                <a:effectLst/>
                <a:latin typeface="ui-sans-serif"/>
              </a:rPr>
              <a:t>They had improved CRM that helped in monitoring client preferences better, whereas Procore facilitated on-site </a:t>
            </a:r>
            <a:r>
              <a:rPr lang="en-GB" b="0" i="0" u="none" strike="noStrike" err="1">
                <a:solidFill>
                  <a:srgbClr val="111111"/>
                </a:solidFill>
                <a:effectLst/>
                <a:latin typeface="ui-sans-serif"/>
              </a:rPr>
              <a:t>reporting.A</a:t>
            </a:r>
            <a:r>
              <a:rPr lang="en-GB" b="0" i="0" u="none" strike="noStrike">
                <a:solidFill>
                  <a:srgbClr val="111111"/>
                </a:solidFill>
                <a:effectLst/>
                <a:latin typeface="ui-sans-serif"/>
              </a:rPr>
              <a:t> lesson that they learned during their implementation was the significance of human factor- workers must have confidence and perception in the new systems.</a:t>
            </a:r>
            <a:r>
              <a:rPr lang="en-GB" b="0" i="0" u="none" strike="noStrike">
                <a:effectLst/>
                <a:latin typeface="ui-sans-serif"/>
              </a:rPr>
              <a:t> </a:t>
            </a:r>
            <a:r>
              <a:rPr lang="en-GB" b="0" i="0" u="none" strike="noStrike">
                <a:solidFill>
                  <a:srgbClr val="111111"/>
                </a:solidFill>
                <a:effectLst/>
                <a:latin typeface="ui-sans-serif"/>
              </a:rPr>
              <a:t>They put a lot of money in training and even had the so-called digital champions assigned to every project site.</a:t>
            </a:r>
            <a:r>
              <a:rPr lang="en-GB" b="0" i="0" u="none" strike="noStrike">
                <a:effectLst/>
                <a:latin typeface="ui-sans-serif"/>
              </a:rPr>
              <a:t> </a:t>
            </a:r>
            <a:r>
              <a:rPr lang="en-GB" b="0" i="0" u="none" strike="noStrike">
                <a:solidFill>
                  <a:srgbClr val="111111"/>
                </a:solidFill>
                <a:effectLst/>
                <a:latin typeface="ui-sans-serif"/>
              </a:rPr>
              <a:t>What the result was besides efficiency was boosted morale, a more innovative corporate culture.</a:t>
            </a:r>
            <a:r>
              <a:rPr lang="en-GB" b="0" i="0" u="none" strike="noStrike">
                <a:effectLst/>
                <a:latin typeface="ui-sans-serif"/>
              </a:rPr>
              <a:t> </a:t>
            </a:r>
            <a:r>
              <a:rPr lang="en-GB" b="0" i="0" u="none" strike="noStrike">
                <a:solidFill>
                  <a:srgbClr val="111111"/>
                </a:solidFill>
                <a:effectLst/>
                <a:latin typeface="ui-sans-serif"/>
              </a:rPr>
              <a:t>It confirms that technology implementation requires human resource management as it requires software.</a:t>
            </a:r>
            <a:r>
              <a:rPr lang="en-GB" b="0" i="0" u="none" strike="noStrike">
                <a:effectLst/>
                <a:latin typeface="ui-sans-serif"/>
              </a:rPr>
              <a:t> </a:t>
            </a:r>
            <a:br>
              <a:rPr lang="en-GB"/>
            </a:br>
            <a:endParaRPr lang="en-RO"/>
          </a:p>
        </p:txBody>
      </p:sp>
      <p:sp>
        <p:nvSpPr>
          <p:cNvPr id="4" name="Slide Number Placeholder 3"/>
          <p:cNvSpPr>
            <a:spLocks noGrp="1"/>
          </p:cNvSpPr>
          <p:nvPr>
            <p:ph type="sldNum" sz="quarter" idx="5"/>
          </p:nvPr>
        </p:nvSpPr>
        <p:spPr/>
        <p:txBody>
          <a:bodyPr/>
          <a:lstStyle/>
          <a:p>
            <a:fld id="{E680DFB7-0CCD-5D44-B3C9-37030FCE000A}" type="slidenum">
              <a:rPr lang="en-RO" smtClean="0"/>
              <a:t>11</a:t>
            </a:fld>
            <a:endParaRPr lang="en-RO"/>
          </a:p>
        </p:txBody>
      </p:sp>
    </p:spTree>
    <p:extLst>
      <p:ext uri="{BB962C8B-B14F-4D97-AF65-F5344CB8AC3E}">
        <p14:creationId xmlns:p14="http://schemas.microsoft.com/office/powerpoint/2010/main" val="303530096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a:solidFill>
                  <a:srgbClr val="111111"/>
                </a:solidFill>
                <a:effectLst/>
                <a:latin typeface="ui-sans-serif"/>
              </a:rPr>
              <a:t>On the basis of our analysis we propose a step wise implementation model.</a:t>
            </a:r>
            <a:r>
              <a:rPr lang="en-GB" b="0" i="0" u="none" strike="noStrike">
                <a:effectLst/>
                <a:latin typeface="ui-sans-serif"/>
              </a:rPr>
              <a:t> </a:t>
            </a:r>
            <a:r>
              <a:rPr lang="en-GB" b="0" i="0" u="none" strike="noStrike">
                <a:solidFill>
                  <a:srgbClr val="111111"/>
                </a:solidFill>
                <a:effectLst/>
                <a:latin typeface="ui-sans-serif"/>
              </a:rPr>
              <a:t>Begin with ERP so that it can provide a sound data base- this links up finance, HR, and procurement.</a:t>
            </a:r>
            <a:r>
              <a:rPr lang="en-GB" b="0" i="0" u="none" strike="noStrike">
                <a:effectLst/>
                <a:latin typeface="ui-sans-serif"/>
              </a:rPr>
              <a:t> </a:t>
            </a:r>
            <a:r>
              <a:rPr lang="en-GB" b="0" i="0" u="none" strike="noStrike">
                <a:solidFill>
                  <a:srgbClr val="111111"/>
                </a:solidFill>
                <a:effectLst/>
                <a:latin typeface="ui-sans-serif"/>
              </a:rPr>
              <a:t>The second element is CRM that should be added to improve the relationships and attract new projects.</a:t>
            </a:r>
            <a:r>
              <a:rPr lang="en-GB" b="0" i="0" u="none" strike="noStrike">
                <a:effectLst/>
                <a:latin typeface="ui-sans-serif"/>
              </a:rPr>
              <a:t> </a:t>
            </a:r>
            <a:r>
              <a:rPr lang="en-GB" b="0" i="0" u="none" strike="noStrike">
                <a:solidFill>
                  <a:srgbClr val="111111"/>
                </a:solidFill>
                <a:effectLst/>
                <a:latin typeface="ui-sans-serif"/>
              </a:rPr>
              <a:t>Lastly, implement PMIS to maximise the execution of projects.</a:t>
            </a:r>
            <a:r>
              <a:rPr lang="en-GB" b="0" i="0" u="none" strike="noStrike">
                <a:effectLst/>
                <a:latin typeface="ui-sans-serif"/>
              </a:rPr>
              <a:t> </a:t>
            </a:r>
            <a:r>
              <a:rPr lang="en-GB" b="0" i="0" u="none" strike="noStrike">
                <a:solidFill>
                  <a:srgbClr val="111111"/>
                </a:solidFill>
                <a:effectLst/>
                <a:latin typeface="ui-sans-serif"/>
              </a:rPr>
              <a:t>Notably, the company should also invest in training in order to make employees assured and comfortable.</a:t>
            </a:r>
            <a:r>
              <a:rPr lang="en-GB" b="0" i="0" u="none" strike="noStrike">
                <a:effectLst/>
                <a:latin typeface="ui-sans-serif"/>
              </a:rPr>
              <a:t> </a:t>
            </a:r>
            <a:r>
              <a:rPr lang="en-GB" b="0" i="0" u="none" strike="noStrike">
                <a:solidFill>
                  <a:srgbClr val="111111"/>
                </a:solidFill>
                <a:effectLst/>
                <a:latin typeface="ui-sans-serif"/>
              </a:rPr>
              <a:t>Cloud-based systems are perfect in terms of scalability and remote access, and it helps to use such systems especially in construction sites which are located in various places.</a:t>
            </a:r>
            <a:r>
              <a:rPr lang="en-GB" b="0" i="0" u="none" strike="noStrike">
                <a:effectLst/>
                <a:latin typeface="ui-sans-serif"/>
              </a:rPr>
              <a:t> </a:t>
            </a:r>
            <a:r>
              <a:rPr lang="en-GB" b="0" i="0" u="none" strike="noStrike">
                <a:solidFill>
                  <a:srgbClr val="111111"/>
                </a:solidFill>
                <a:effectLst/>
                <a:latin typeface="ui-sans-serif"/>
              </a:rPr>
              <a:t>Being ethical should be inherent at the very start of the practice to keep clients interested and within legal boundaries.</a:t>
            </a:r>
            <a:r>
              <a:rPr lang="en-GB" b="0" i="0" u="none" strike="noStrike">
                <a:effectLst/>
                <a:latin typeface="ui-sans-serif"/>
              </a:rPr>
              <a:t> </a:t>
            </a:r>
            <a:br>
              <a:rPr lang="en-GB"/>
            </a:br>
            <a:endParaRPr lang="en-RO"/>
          </a:p>
        </p:txBody>
      </p:sp>
      <p:sp>
        <p:nvSpPr>
          <p:cNvPr id="4" name="Slide Number Placeholder 3"/>
          <p:cNvSpPr>
            <a:spLocks noGrp="1"/>
          </p:cNvSpPr>
          <p:nvPr>
            <p:ph type="sldNum" sz="quarter" idx="5"/>
          </p:nvPr>
        </p:nvSpPr>
        <p:spPr/>
        <p:txBody>
          <a:bodyPr/>
          <a:lstStyle/>
          <a:p>
            <a:fld id="{E680DFB7-0CCD-5D44-B3C9-37030FCE000A}" type="slidenum">
              <a:rPr lang="en-RO" smtClean="0"/>
              <a:t>12</a:t>
            </a:fld>
            <a:endParaRPr lang="en-RO"/>
          </a:p>
        </p:txBody>
      </p:sp>
    </p:spTree>
    <p:extLst>
      <p:ext uri="{BB962C8B-B14F-4D97-AF65-F5344CB8AC3E}">
        <p14:creationId xmlns:p14="http://schemas.microsoft.com/office/powerpoint/2010/main" val="33432461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a:solidFill>
                  <a:srgbClr val="111111"/>
                </a:solidFill>
                <a:effectLst/>
                <a:latin typeface="ui-sans-serif"/>
              </a:rPr>
              <a:t>In conclusion, the process of modernization by IS is not only a technological update, but a cultural change towards wiser and more knowledge-based management.</a:t>
            </a:r>
            <a:r>
              <a:rPr lang="en-GB" b="0" i="0" u="none" strike="noStrike">
                <a:effectLst/>
                <a:latin typeface="ui-sans-serif"/>
              </a:rPr>
              <a:t> </a:t>
            </a:r>
            <a:r>
              <a:rPr lang="en-GB" b="0" i="0" u="none" strike="noStrike">
                <a:solidFill>
                  <a:srgbClr val="111111"/>
                </a:solidFill>
                <a:effectLst/>
                <a:latin typeface="ui-sans-serif"/>
              </a:rPr>
              <a:t>ERP provides efficiency in the company, CRM fosters relation with external and PMIS ensures that the project is successful.</a:t>
            </a:r>
            <a:r>
              <a:rPr lang="en-GB" b="0" i="0" u="none" strike="noStrike">
                <a:effectLst/>
                <a:latin typeface="ui-sans-serif"/>
              </a:rPr>
              <a:t> </a:t>
            </a:r>
            <a:r>
              <a:rPr lang="en-GB" b="0" i="0" u="none" strike="noStrike">
                <a:solidFill>
                  <a:srgbClr val="111111"/>
                </a:solidFill>
                <a:effectLst/>
                <a:latin typeface="ui-sans-serif"/>
              </a:rPr>
              <a:t>They make construction an industry of reaction, not an industry of response.</a:t>
            </a:r>
            <a:r>
              <a:rPr lang="en-GB" b="0" i="0" u="none" strike="noStrike">
                <a:effectLst/>
                <a:latin typeface="ui-sans-serif"/>
              </a:rPr>
              <a:t> </a:t>
            </a:r>
            <a:r>
              <a:rPr lang="en-GB" b="0" i="0" u="none" strike="noStrike">
                <a:solidFill>
                  <a:srgbClr val="111111"/>
                </a:solidFill>
                <a:effectLst/>
                <a:latin typeface="ui-sans-serif"/>
              </a:rPr>
              <a:t>We highly suggest that the company should use an integrated IS strategy in order to make itself a forward-looking leader in the contemporary building market.</a:t>
            </a:r>
            <a:endParaRPr lang="en-RO"/>
          </a:p>
        </p:txBody>
      </p:sp>
      <p:sp>
        <p:nvSpPr>
          <p:cNvPr id="4" name="Slide Number Placeholder 3"/>
          <p:cNvSpPr>
            <a:spLocks noGrp="1"/>
          </p:cNvSpPr>
          <p:nvPr>
            <p:ph type="sldNum" sz="quarter" idx="5"/>
          </p:nvPr>
        </p:nvSpPr>
        <p:spPr/>
        <p:txBody>
          <a:bodyPr/>
          <a:lstStyle/>
          <a:p>
            <a:fld id="{E680DFB7-0CCD-5D44-B3C9-37030FCE000A}" type="slidenum">
              <a:rPr lang="en-RO" smtClean="0"/>
              <a:t>13</a:t>
            </a:fld>
            <a:endParaRPr lang="en-RO"/>
          </a:p>
        </p:txBody>
      </p:sp>
    </p:spTree>
    <p:extLst>
      <p:ext uri="{BB962C8B-B14F-4D97-AF65-F5344CB8AC3E}">
        <p14:creationId xmlns:p14="http://schemas.microsoft.com/office/powerpoint/2010/main" val="40787578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3.jpg" /><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Brickwork-HD-R1a.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2" name="Freeform 11"/>
          <p:cNvSpPr/>
          <p:nvPr/>
        </p:nvSpPr>
        <p:spPr>
          <a:xfrm>
            <a:off x="-15875" y="0"/>
            <a:ext cx="11683810" cy="6588125"/>
          </a:xfrm>
          <a:custGeom>
            <a:avLst/>
            <a:gdLst/>
            <a:ahLst/>
            <a:cxnLst/>
            <a:rect l="l" t="t" r="r" b="b"/>
            <a:pathLst>
              <a:path w="11683810" h="6588125">
                <a:moveTo>
                  <a:pt x="0" y="0"/>
                </a:moveTo>
                <a:lnTo>
                  <a:pt x="11318691" y="0"/>
                </a:lnTo>
                <a:lnTo>
                  <a:pt x="11683810" y="5976938"/>
                </a:lnTo>
                <a:lnTo>
                  <a:pt x="15875" y="6588125"/>
                </a:lnTo>
                <a:cubicBezTo>
                  <a:pt x="10583" y="4386792"/>
                  <a:pt x="5292" y="2185458"/>
                  <a:pt x="0" y="0"/>
                </a:cubicBezTo>
                <a:close/>
              </a:path>
            </a:pathLst>
          </a:custGeom>
          <a:ln>
            <a:noFill/>
          </a:ln>
          <a:effectLst>
            <a:outerShdw blurRad="101600" dist="152400" dir="4380000" algn="tl" rotWithShape="0">
              <a:srgbClr val="000000">
                <a:alpha val="43000"/>
              </a:srgbClr>
            </a:outerShdw>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0" y="4282257"/>
            <a:ext cx="11329257" cy="2028845"/>
          </a:xfrm>
          <a:custGeom>
            <a:avLst/>
            <a:gdLst/>
            <a:ahLst/>
            <a:cxnLst/>
            <a:rect l="l" t="t" r="r" b="b"/>
            <a:pathLst>
              <a:path w="11329257" h="2028845">
                <a:moveTo>
                  <a:pt x="0" y="588520"/>
                </a:moveTo>
                <a:lnTo>
                  <a:pt x="11244075" y="0"/>
                </a:lnTo>
                <a:lnTo>
                  <a:pt x="11329257" y="1424838"/>
                </a:lnTo>
                <a:lnTo>
                  <a:pt x="0" y="2028845"/>
                </a:lnTo>
                <a:lnTo>
                  <a:pt x="0" y="58852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26" name="Freeform 25"/>
          <p:cNvSpPr/>
          <p:nvPr/>
        </p:nvSpPr>
        <p:spPr>
          <a:xfrm>
            <a:off x="0" y="0"/>
            <a:ext cx="8719579" cy="456877"/>
          </a:xfrm>
          <a:custGeom>
            <a:avLst/>
            <a:gdLst/>
            <a:ahLst/>
            <a:cxnLst/>
            <a:rect l="l" t="t" r="r" b="b"/>
            <a:pathLst>
              <a:path w="8719579" h="456877">
                <a:moveTo>
                  <a:pt x="0" y="0"/>
                </a:moveTo>
                <a:lnTo>
                  <a:pt x="8719579" y="0"/>
                </a:lnTo>
                <a:lnTo>
                  <a:pt x="0" y="456877"/>
                </a:lnTo>
                <a:lnTo>
                  <a:pt x="0" y="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rot="21420000">
            <a:off x="-161800" y="293317"/>
            <a:ext cx="11367116" cy="5751804"/>
          </a:xfrm>
          <a:custGeom>
            <a:avLst/>
            <a:gdLst/>
            <a:ahLst/>
            <a:cxnLst/>
            <a:rect l="l" t="t" r="r" b="b"/>
            <a:pathLst>
              <a:path w="11367116" h="5751804">
                <a:moveTo>
                  <a:pt x="11346705" y="0"/>
                </a:moveTo>
                <a:cubicBezTo>
                  <a:pt x="11353509" y="1915114"/>
                  <a:pt x="11360312" y="3830229"/>
                  <a:pt x="11367116" y="5745343"/>
                </a:cubicBezTo>
                <a:lnTo>
                  <a:pt x="0" y="5751804"/>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2" name="Title 1"/>
          <p:cNvSpPr>
            <a:spLocks noGrp="1"/>
          </p:cNvSpPr>
          <p:nvPr>
            <p:ph type="ctrTitle"/>
          </p:nvPr>
        </p:nvSpPr>
        <p:spPr>
          <a:xfrm rot="21420000">
            <a:off x="891201" y="662656"/>
            <a:ext cx="9755187" cy="2766528"/>
          </a:xfrm>
        </p:spPr>
        <p:txBody>
          <a:bodyPr anchor="b">
            <a:normAutofit/>
          </a:bodyPr>
          <a:lstStyle>
            <a:lvl1pPr algn="r">
              <a:defRPr sz="8000"/>
            </a:lvl1pPr>
          </a:lstStyle>
          <a:p>
            <a:r>
              <a:rPr lang="en-GB"/>
              <a:t>Click to edit Master title style</a:t>
            </a:r>
            <a:endParaRPr lang="en-US" dirty="0"/>
          </a:p>
        </p:txBody>
      </p:sp>
      <p:sp>
        <p:nvSpPr>
          <p:cNvPr id="3" name="Subtitle 2"/>
          <p:cNvSpPr>
            <a:spLocks noGrp="1"/>
          </p:cNvSpPr>
          <p:nvPr>
            <p:ph type="subTitle" idx="1"/>
          </p:nvPr>
        </p:nvSpPr>
        <p:spPr>
          <a:xfrm rot="21420000">
            <a:off x="983062" y="3505209"/>
            <a:ext cx="9755187" cy="550333"/>
          </a:xfrm>
        </p:spPr>
        <p:txBody>
          <a:bodyPr anchor="t">
            <a:noAutofit/>
          </a:bodyPr>
          <a:lstStyle>
            <a:lvl1pPr marL="0" indent="0" algn="r">
              <a:buNone/>
              <a:defRPr sz="28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rot="21420000">
            <a:off x="4948541" y="4578463"/>
            <a:ext cx="6143653" cy="1163112"/>
          </a:xfrm>
        </p:spPr>
        <p:txBody>
          <a:bodyPr/>
          <a:lstStyle>
            <a:lvl1pPr algn="ctr">
              <a:defRPr sz="5400">
                <a:solidFill>
                  <a:schemeClr val="accent1">
                    <a:lumMod val="50000"/>
                  </a:schemeClr>
                </a:solidFill>
              </a:defRPr>
            </a:lvl1pPr>
          </a:lstStyle>
          <a:p>
            <a:fld id="{DA1DEC37-4109-1F4F-9769-DE6CB0C529A1}" type="datetimeFigureOut">
              <a:rPr lang="en-RO" smtClean="0"/>
              <a:t>11/09/2025</a:t>
            </a:fld>
            <a:endParaRPr lang="en-RO"/>
          </a:p>
        </p:txBody>
      </p:sp>
      <p:sp>
        <p:nvSpPr>
          <p:cNvPr id="5" name="Footer Placeholder 4"/>
          <p:cNvSpPr>
            <a:spLocks noGrp="1"/>
          </p:cNvSpPr>
          <p:nvPr>
            <p:ph type="ftr" sz="quarter" idx="11"/>
          </p:nvPr>
        </p:nvSpPr>
        <p:spPr>
          <a:xfrm rot="21420000">
            <a:off x="-5560" y="4883024"/>
            <a:ext cx="4047239" cy="1195538"/>
          </a:xfrm>
        </p:spPr>
        <p:txBody>
          <a:bodyPr vert="horz" lIns="91440" tIns="45720" rIns="91440" bIns="45720" rtlCol="0" anchor="ctr"/>
          <a:lstStyle>
            <a:lvl1pPr algn="r">
              <a:defRPr lang="en-US" sz="5400" dirty="0"/>
            </a:lvl1pPr>
          </a:lstStyle>
          <a:p>
            <a:endParaRPr lang="en-RO"/>
          </a:p>
        </p:txBody>
      </p:sp>
      <p:sp>
        <p:nvSpPr>
          <p:cNvPr id="6" name="Slide Number Placeholder 5"/>
          <p:cNvSpPr>
            <a:spLocks noGrp="1"/>
          </p:cNvSpPr>
          <p:nvPr>
            <p:ph type="sldNum" sz="quarter" idx="12"/>
          </p:nvPr>
        </p:nvSpPr>
        <p:spPr>
          <a:xfrm rot="21420000">
            <a:off x="9851758" y="3832648"/>
            <a:ext cx="907186" cy="498470"/>
          </a:xfrm>
        </p:spPr>
        <p:txBody>
          <a:bodyPr/>
          <a:lstStyle>
            <a:lvl1pPr>
              <a:defRPr sz="2400">
                <a:solidFill>
                  <a:schemeClr val="tx1">
                    <a:lumMod val="75000"/>
                    <a:lumOff val="25000"/>
                  </a:schemeClr>
                </a:solidFill>
              </a:defRPr>
            </a:lvl1pPr>
          </a:lstStyle>
          <a:p>
            <a:fld id="{73C98A2F-3C48-864C-B200-010C04E19C9C}" type="slidenum">
              <a:rPr lang="en-RO" smtClean="0"/>
              <a:t>‹#›</a:t>
            </a:fld>
            <a:endParaRPr lang="en-RO"/>
          </a:p>
        </p:txBody>
      </p:sp>
      <p:sp>
        <p:nvSpPr>
          <p:cNvPr id="25" name="5-Point Star 24"/>
          <p:cNvSpPr/>
          <p:nvPr/>
        </p:nvSpPr>
        <p:spPr>
          <a:xfrm rot="21420000">
            <a:off x="4221385" y="5111356"/>
            <a:ext cx="515386" cy="515386"/>
          </a:xfrm>
          <a:prstGeom prst="star5">
            <a:avLst>
              <a:gd name="adj" fmla="val 26693"/>
              <a:gd name="hf" fmla="val 105146"/>
              <a:gd name="vf" fmla="val 110557"/>
            </a:avLst>
          </a:prstGeom>
          <a:solidFill>
            <a:schemeClr val="tx1">
              <a:alpha val="40000"/>
            </a:schemeClr>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299044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12" name="Content Placeholder 2"/>
          <p:cNvSpPr>
            <a:spLocks noGrp="1"/>
          </p:cNvSpPr>
          <p:nvPr>
            <p:ph sz="quarter" idx="13"/>
          </p:nvPr>
        </p:nvSpPr>
        <p:spPr>
          <a:xfrm>
            <a:off x="685800" y="2063396"/>
            <a:ext cx="10394707" cy="331118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A1DEC37-4109-1F4F-9769-DE6CB0C529A1}" type="datetimeFigureOut">
              <a:rPr lang="en-RO" smtClean="0"/>
              <a:t>11/09/2025</a:t>
            </a:fld>
            <a:endParaRPr lang="en-RO"/>
          </a:p>
        </p:txBody>
      </p:sp>
      <p:sp>
        <p:nvSpPr>
          <p:cNvPr id="5" name="Footer Placeholder 4"/>
          <p:cNvSpPr>
            <a:spLocks noGrp="1"/>
          </p:cNvSpPr>
          <p:nvPr>
            <p:ph type="ftr" sz="quarter" idx="11"/>
          </p:nvPr>
        </p:nvSpPr>
        <p:spPr/>
        <p:txBody>
          <a:bodyPr/>
          <a:lstStyle/>
          <a:p>
            <a:endParaRPr lang="en-RO"/>
          </a:p>
        </p:txBody>
      </p:sp>
      <p:sp>
        <p:nvSpPr>
          <p:cNvPr id="6" name="Slide Number Placeholder 5"/>
          <p:cNvSpPr>
            <a:spLocks noGrp="1"/>
          </p:cNvSpPr>
          <p:nvPr>
            <p:ph type="sldNum" sz="quarter" idx="12"/>
          </p:nvPr>
        </p:nvSpPr>
        <p:spPr/>
        <p:txBody>
          <a:bodyPr/>
          <a:lstStyle/>
          <a:p>
            <a:fld id="{73C98A2F-3C48-864C-B200-010C04E19C9C}" type="slidenum">
              <a:rPr lang="en-RO" smtClean="0"/>
              <a:t>‹#›</a:t>
            </a:fld>
            <a:endParaRPr lang="en-RO"/>
          </a:p>
        </p:txBody>
      </p:sp>
    </p:spTree>
    <p:extLst>
      <p:ext uri="{BB962C8B-B14F-4D97-AF65-F5344CB8AC3E}">
        <p14:creationId xmlns:p14="http://schemas.microsoft.com/office/powerpoint/2010/main" val="27515716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4707" cy="3193487"/>
          </a:xfrm>
        </p:spPr>
        <p:txBody>
          <a:bodyPr anchor="b">
            <a:normAutofit/>
          </a:bodyPr>
          <a:lstStyle>
            <a:lvl1pPr algn="l">
              <a:defRPr sz="5400"/>
            </a:lvl1pPr>
          </a:lstStyle>
          <a:p>
            <a:r>
              <a:rPr lang="en-GB"/>
              <a:t>Click to edit Master title style</a:t>
            </a:r>
            <a:endParaRPr lang="en-US" dirty="0"/>
          </a:p>
        </p:txBody>
      </p:sp>
      <p:sp>
        <p:nvSpPr>
          <p:cNvPr id="3" name="Text Placeholder 2"/>
          <p:cNvSpPr>
            <a:spLocks noGrp="1"/>
          </p:cNvSpPr>
          <p:nvPr>
            <p:ph type="body" idx="1"/>
          </p:nvPr>
        </p:nvSpPr>
        <p:spPr>
          <a:xfrm>
            <a:off x="685801" y="3742267"/>
            <a:ext cx="10394707" cy="1639614"/>
          </a:xfrm>
        </p:spPr>
        <p:txBody>
          <a:bodyPr anchor="t">
            <a:normAutofit/>
          </a:bodyPr>
          <a:lstStyle>
            <a:lvl1pPr marL="0" indent="0" algn="l">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DA1DEC37-4109-1F4F-9769-DE6CB0C529A1}" type="datetimeFigureOut">
              <a:rPr lang="en-RO" smtClean="0"/>
              <a:t>11/09/2025</a:t>
            </a:fld>
            <a:endParaRPr lang="en-RO"/>
          </a:p>
        </p:txBody>
      </p:sp>
      <p:sp>
        <p:nvSpPr>
          <p:cNvPr id="5" name="Footer Placeholder 4"/>
          <p:cNvSpPr>
            <a:spLocks noGrp="1"/>
          </p:cNvSpPr>
          <p:nvPr>
            <p:ph type="ftr" sz="quarter" idx="11"/>
          </p:nvPr>
        </p:nvSpPr>
        <p:spPr/>
        <p:txBody>
          <a:bodyPr/>
          <a:lstStyle/>
          <a:p>
            <a:endParaRPr lang="en-RO"/>
          </a:p>
        </p:txBody>
      </p:sp>
      <p:sp>
        <p:nvSpPr>
          <p:cNvPr id="6" name="Slide Number Placeholder 5"/>
          <p:cNvSpPr>
            <a:spLocks noGrp="1"/>
          </p:cNvSpPr>
          <p:nvPr>
            <p:ph type="sldNum" sz="quarter" idx="12"/>
          </p:nvPr>
        </p:nvSpPr>
        <p:spPr/>
        <p:txBody>
          <a:bodyPr/>
          <a:lstStyle/>
          <a:p>
            <a:fld id="{73C98A2F-3C48-864C-B200-010C04E19C9C}" type="slidenum">
              <a:rPr lang="en-RO" smtClean="0"/>
              <a:t>‹#›</a:t>
            </a:fld>
            <a:endParaRPr lang="en-RO"/>
          </a:p>
        </p:txBody>
      </p:sp>
    </p:spTree>
    <p:extLst>
      <p:ext uri="{BB962C8B-B14F-4D97-AF65-F5344CB8AC3E}">
        <p14:creationId xmlns:p14="http://schemas.microsoft.com/office/powerpoint/2010/main" val="1708880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4" name="Title 1"/>
          <p:cNvSpPr>
            <a:spLocks noGrp="1"/>
          </p:cNvSpPr>
          <p:nvPr>
            <p:ph type="title"/>
          </p:nvPr>
        </p:nvSpPr>
        <p:spPr>
          <a:xfrm>
            <a:off x="685801" y="685800"/>
            <a:ext cx="10396882" cy="1158140"/>
          </a:xfrm>
        </p:spPr>
        <p:txBody>
          <a:bodyPr/>
          <a:lstStyle/>
          <a:p>
            <a:r>
              <a:rPr lang="en-GB"/>
              <a:t>Click to edit Master title style</a:t>
            </a:r>
            <a:endParaRPr lang="en-US" dirty="0"/>
          </a:p>
        </p:txBody>
      </p:sp>
      <p:sp>
        <p:nvSpPr>
          <p:cNvPr id="12" name="Content Placeholder 2"/>
          <p:cNvSpPr>
            <a:spLocks noGrp="1"/>
          </p:cNvSpPr>
          <p:nvPr>
            <p:ph sz="quarter" idx="13"/>
          </p:nvPr>
        </p:nvSpPr>
        <p:spPr>
          <a:xfrm>
            <a:off x="685800" y="2063396"/>
            <a:ext cx="5088714" cy="3311189"/>
          </a:xfrm>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3" name="Content Placeholder 3"/>
          <p:cNvSpPr>
            <a:spLocks noGrp="1"/>
          </p:cNvSpPr>
          <p:nvPr>
            <p:ph sz="quarter" idx="14"/>
          </p:nvPr>
        </p:nvSpPr>
        <p:spPr>
          <a:xfrm>
            <a:off x="5993971" y="2063396"/>
            <a:ext cx="5086538" cy="3311189"/>
          </a:xfrm>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DA1DEC37-4109-1F4F-9769-DE6CB0C529A1}" type="datetimeFigureOut">
              <a:rPr lang="en-RO" smtClean="0"/>
              <a:t>11/09/2025</a:t>
            </a:fld>
            <a:endParaRPr lang="en-RO"/>
          </a:p>
        </p:txBody>
      </p:sp>
      <p:sp>
        <p:nvSpPr>
          <p:cNvPr id="6" name="Footer Placeholder 5"/>
          <p:cNvSpPr>
            <a:spLocks noGrp="1"/>
          </p:cNvSpPr>
          <p:nvPr>
            <p:ph type="ftr" sz="quarter" idx="11"/>
          </p:nvPr>
        </p:nvSpPr>
        <p:spPr/>
        <p:txBody>
          <a:bodyPr/>
          <a:lstStyle/>
          <a:p>
            <a:endParaRPr lang="en-RO"/>
          </a:p>
        </p:txBody>
      </p:sp>
      <p:sp>
        <p:nvSpPr>
          <p:cNvPr id="7" name="Slide Number Placeholder 6"/>
          <p:cNvSpPr>
            <a:spLocks noGrp="1"/>
          </p:cNvSpPr>
          <p:nvPr>
            <p:ph type="sldNum" sz="quarter" idx="12"/>
          </p:nvPr>
        </p:nvSpPr>
        <p:spPr/>
        <p:txBody>
          <a:bodyPr/>
          <a:lstStyle/>
          <a:p>
            <a:fld id="{73C98A2F-3C48-864C-B200-010C04E19C9C}" type="slidenum">
              <a:rPr lang="en-RO" smtClean="0"/>
              <a:t>‹#›</a:t>
            </a:fld>
            <a:endParaRPr lang="en-RO"/>
          </a:p>
        </p:txBody>
      </p:sp>
    </p:spTree>
    <p:extLst>
      <p:ext uri="{BB962C8B-B14F-4D97-AF65-F5344CB8AC3E}">
        <p14:creationId xmlns:p14="http://schemas.microsoft.com/office/powerpoint/2010/main" val="30139617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4" name="Title 1"/>
          <p:cNvSpPr>
            <a:spLocks noGrp="1"/>
          </p:cNvSpPr>
          <p:nvPr>
            <p:ph type="title"/>
          </p:nvPr>
        </p:nvSpPr>
        <p:spPr>
          <a:xfrm>
            <a:off x="685801" y="685800"/>
            <a:ext cx="10394707" cy="1158140"/>
          </a:xfrm>
        </p:spPr>
        <p:txBody>
          <a:bodyPr/>
          <a:lstStyle/>
          <a:p>
            <a:r>
              <a:rPr lang="en-GB"/>
              <a:t>Click to edit Master title style</a:t>
            </a:r>
            <a:endParaRPr lang="en-US" dirty="0"/>
          </a:p>
        </p:txBody>
      </p:sp>
      <p:sp>
        <p:nvSpPr>
          <p:cNvPr id="3" name="Text Placeholder 2"/>
          <p:cNvSpPr>
            <a:spLocks noGrp="1"/>
          </p:cNvSpPr>
          <p:nvPr>
            <p:ph type="body" idx="1"/>
          </p:nvPr>
        </p:nvSpPr>
        <p:spPr>
          <a:xfrm>
            <a:off x="918356" y="2063396"/>
            <a:ext cx="4856158" cy="679994"/>
          </a:xfrm>
        </p:spPr>
        <p:txBody>
          <a:bodyPr anchor="b">
            <a:noAutofit/>
          </a:bodyPr>
          <a:lstStyle>
            <a:lvl1pPr marL="0" indent="0">
              <a:lnSpc>
                <a:spcPct val="90000"/>
              </a:lnSpc>
              <a:buNone/>
              <a:defRPr sz="26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Content Placeholder 3"/>
          <p:cNvSpPr>
            <a:spLocks noGrp="1"/>
          </p:cNvSpPr>
          <p:nvPr>
            <p:ph sz="quarter" idx="13"/>
          </p:nvPr>
        </p:nvSpPr>
        <p:spPr>
          <a:xfrm>
            <a:off x="685802" y="2861733"/>
            <a:ext cx="5088712" cy="2512852"/>
          </a:xfrm>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218191" y="2063396"/>
            <a:ext cx="4864491" cy="679994"/>
          </a:xfrm>
        </p:spPr>
        <p:txBody>
          <a:bodyPr anchor="b">
            <a:noAutofit/>
          </a:bodyPr>
          <a:lstStyle>
            <a:lvl1pPr marL="0" indent="0">
              <a:lnSpc>
                <a:spcPct val="90000"/>
              </a:lnSpc>
              <a:buNone/>
              <a:defRPr sz="26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3" name="Content Placeholder 5"/>
          <p:cNvSpPr>
            <a:spLocks noGrp="1"/>
          </p:cNvSpPr>
          <p:nvPr>
            <p:ph sz="quarter" idx="14"/>
          </p:nvPr>
        </p:nvSpPr>
        <p:spPr>
          <a:xfrm>
            <a:off x="5993969" y="2861733"/>
            <a:ext cx="5088713" cy="2512852"/>
          </a:xfrm>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DA1DEC37-4109-1F4F-9769-DE6CB0C529A1}" type="datetimeFigureOut">
              <a:rPr lang="en-RO" smtClean="0"/>
              <a:t>11/09/2025</a:t>
            </a:fld>
            <a:endParaRPr lang="en-RO"/>
          </a:p>
        </p:txBody>
      </p:sp>
      <p:sp>
        <p:nvSpPr>
          <p:cNvPr id="8" name="Footer Placeholder 7"/>
          <p:cNvSpPr>
            <a:spLocks noGrp="1"/>
          </p:cNvSpPr>
          <p:nvPr>
            <p:ph type="ftr" sz="quarter" idx="11"/>
          </p:nvPr>
        </p:nvSpPr>
        <p:spPr/>
        <p:txBody>
          <a:bodyPr/>
          <a:lstStyle/>
          <a:p>
            <a:endParaRPr lang="en-RO"/>
          </a:p>
        </p:txBody>
      </p:sp>
      <p:sp>
        <p:nvSpPr>
          <p:cNvPr id="9" name="Slide Number Placeholder 8"/>
          <p:cNvSpPr>
            <a:spLocks noGrp="1"/>
          </p:cNvSpPr>
          <p:nvPr>
            <p:ph type="sldNum" sz="quarter" idx="12"/>
          </p:nvPr>
        </p:nvSpPr>
        <p:spPr/>
        <p:txBody>
          <a:bodyPr/>
          <a:lstStyle/>
          <a:p>
            <a:fld id="{73C98A2F-3C48-864C-B200-010C04E19C9C}" type="slidenum">
              <a:rPr lang="en-RO" smtClean="0"/>
              <a:t>‹#›</a:t>
            </a:fld>
            <a:endParaRPr lang="en-RO"/>
          </a:p>
        </p:txBody>
      </p:sp>
    </p:spTree>
    <p:extLst>
      <p:ext uri="{BB962C8B-B14F-4D97-AF65-F5344CB8AC3E}">
        <p14:creationId xmlns:p14="http://schemas.microsoft.com/office/powerpoint/2010/main" val="4186924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DA1DEC37-4109-1F4F-9769-DE6CB0C529A1}" type="datetimeFigureOut">
              <a:rPr lang="en-RO" smtClean="0"/>
              <a:t>11/09/2025</a:t>
            </a:fld>
            <a:endParaRPr lang="en-RO"/>
          </a:p>
        </p:txBody>
      </p:sp>
      <p:sp>
        <p:nvSpPr>
          <p:cNvPr id="4" name="Footer Placeholder 3"/>
          <p:cNvSpPr>
            <a:spLocks noGrp="1"/>
          </p:cNvSpPr>
          <p:nvPr>
            <p:ph type="ftr" sz="quarter" idx="11"/>
          </p:nvPr>
        </p:nvSpPr>
        <p:spPr/>
        <p:txBody>
          <a:bodyPr/>
          <a:lstStyle/>
          <a:p>
            <a:endParaRPr lang="en-RO"/>
          </a:p>
        </p:txBody>
      </p:sp>
      <p:sp>
        <p:nvSpPr>
          <p:cNvPr id="5" name="Slide Number Placeholder 4"/>
          <p:cNvSpPr>
            <a:spLocks noGrp="1"/>
          </p:cNvSpPr>
          <p:nvPr>
            <p:ph type="sldNum" sz="quarter" idx="12"/>
          </p:nvPr>
        </p:nvSpPr>
        <p:spPr/>
        <p:txBody>
          <a:bodyPr/>
          <a:lstStyle/>
          <a:p>
            <a:fld id="{73C98A2F-3C48-864C-B200-010C04E19C9C}" type="slidenum">
              <a:rPr lang="en-RO" smtClean="0"/>
              <a:t>‹#›</a:t>
            </a:fld>
            <a:endParaRPr lang="en-RO"/>
          </a:p>
        </p:txBody>
      </p:sp>
    </p:spTree>
    <p:extLst>
      <p:ext uri="{BB962C8B-B14F-4D97-AF65-F5344CB8AC3E}">
        <p14:creationId xmlns:p14="http://schemas.microsoft.com/office/powerpoint/2010/main" val="7751963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A1DEC37-4109-1F4F-9769-DE6CB0C529A1}" type="datetimeFigureOut">
              <a:rPr lang="en-RO" smtClean="0"/>
              <a:t>11/09/2025</a:t>
            </a:fld>
            <a:endParaRPr lang="en-RO"/>
          </a:p>
        </p:txBody>
      </p:sp>
      <p:sp>
        <p:nvSpPr>
          <p:cNvPr id="3" name="Footer Placeholder 2"/>
          <p:cNvSpPr>
            <a:spLocks noGrp="1"/>
          </p:cNvSpPr>
          <p:nvPr>
            <p:ph type="ftr" sz="quarter" idx="11"/>
          </p:nvPr>
        </p:nvSpPr>
        <p:spPr/>
        <p:txBody>
          <a:bodyPr/>
          <a:lstStyle/>
          <a:p>
            <a:endParaRPr lang="en-RO"/>
          </a:p>
        </p:txBody>
      </p:sp>
      <p:sp>
        <p:nvSpPr>
          <p:cNvPr id="4" name="Slide Number Placeholder 3"/>
          <p:cNvSpPr>
            <a:spLocks noGrp="1"/>
          </p:cNvSpPr>
          <p:nvPr>
            <p:ph type="sldNum" sz="quarter" idx="12"/>
          </p:nvPr>
        </p:nvSpPr>
        <p:spPr/>
        <p:txBody>
          <a:bodyPr/>
          <a:lstStyle/>
          <a:p>
            <a:fld id="{73C98A2F-3C48-864C-B200-010C04E19C9C}" type="slidenum">
              <a:rPr lang="en-RO" smtClean="0"/>
              <a:t>‹#›</a:t>
            </a:fld>
            <a:endParaRPr lang="en-RO"/>
          </a:p>
        </p:txBody>
      </p:sp>
    </p:spTree>
    <p:extLst>
      <p:ext uri="{BB962C8B-B14F-4D97-AF65-F5344CB8AC3E}">
        <p14:creationId xmlns:p14="http://schemas.microsoft.com/office/powerpoint/2010/main" val="18123138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93643" y="685800"/>
            <a:ext cx="4126860" cy="2023252"/>
          </a:xfrm>
        </p:spPr>
        <p:txBody>
          <a:bodyPr anchor="b">
            <a:normAutofit/>
          </a:bodyPr>
          <a:lstStyle>
            <a:lvl1pPr algn="ctr">
              <a:defRPr sz="3600"/>
            </a:lvl1pPr>
          </a:lstStyle>
          <a:p>
            <a:r>
              <a:rPr lang="en-GB"/>
              <a:t>Click to edit Master title style</a:t>
            </a:r>
            <a:endParaRPr lang="en-US" dirty="0"/>
          </a:p>
        </p:txBody>
      </p:sp>
      <p:sp>
        <p:nvSpPr>
          <p:cNvPr id="10" name="Content Placeholder 2"/>
          <p:cNvSpPr>
            <a:spLocks noGrp="1"/>
          </p:cNvSpPr>
          <p:nvPr>
            <p:ph sz="quarter" idx="13"/>
          </p:nvPr>
        </p:nvSpPr>
        <p:spPr>
          <a:xfrm>
            <a:off x="5046132" y="685800"/>
            <a:ext cx="6034375" cy="468878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93642" y="2709052"/>
            <a:ext cx="4126861" cy="2665533"/>
          </a:xfrm>
        </p:spPr>
        <p:txBody>
          <a:bodyPr anchor="t">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DA1DEC37-4109-1F4F-9769-DE6CB0C529A1}" type="datetimeFigureOut">
              <a:rPr lang="en-RO" smtClean="0"/>
              <a:t>11/09/2025</a:t>
            </a:fld>
            <a:endParaRPr lang="en-RO"/>
          </a:p>
        </p:txBody>
      </p:sp>
      <p:sp>
        <p:nvSpPr>
          <p:cNvPr id="6" name="Footer Placeholder 5"/>
          <p:cNvSpPr>
            <a:spLocks noGrp="1"/>
          </p:cNvSpPr>
          <p:nvPr>
            <p:ph type="ftr" sz="quarter" idx="11"/>
          </p:nvPr>
        </p:nvSpPr>
        <p:spPr/>
        <p:txBody>
          <a:bodyPr/>
          <a:lstStyle/>
          <a:p>
            <a:endParaRPr lang="en-RO"/>
          </a:p>
        </p:txBody>
      </p:sp>
      <p:sp>
        <p:nvSpPr>
          <p:cNvPr id="7" name="Slide Number Placeholder 6"/>
          <p:cNvSpPr>
            <a:spLocks noGrp="1"/>
          </p:cNvSpPr>
          <p:nvPr>
            <p:ph type="sldNum" sz="quarter" idx="12"/>
          </p:nvPr>
        </p:nvSpPr>
        <p:spPr/>
        <p:txBody>
          <a:bodyPr/>
          <a:lstStyle/>
          <a:p>
            <a:fld id="{73C98A2F-3C48-864C-B200-010C04E19C9C}" type="slidenum">
              <a:rPr lang="en-RO" smtClean="0"/>
              <a:t>‹#›</a:t>
            </a:fld>
            <a:endParaRPr lang="en-RO"/>
          </a:p>
        </p:txBody>
      </p:sp>
    </p:spTree>
    <p:extLst>
      <p:ext uri="{BB962C8B-B14F-4D97-AF65-F5344CB8AC3E}">
        <p14:creationId xmlns:p14="http://schemas.microsoft.com/office/powerpoint/2010/main" val="1158969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685800"/>
            <a:ext cx="6345302" cy="2023252"/>
          </a:xfrm>
        </p:spPr>
        <p:txBody>
          <a:bodyPr anchor="b">
            <a:normAutofit/>
          </a:bodyPr>
          <a:lstStyle>
            <a:lvl1pPr algn="ctr">
              <a:defRPr sz="3600"/>
            </a:lvl1pPr>
          </a:lstStyle>
          <a:p>
            <a:r>
              <a:rPr lang="en-GB"/>
              <a:t>Click to edit Master title style</a:t>
            </a:r>
            <a:endParaRPr lang="en-US" dirty="0"/>
          </a:p>
        </p:txBody>
      </p:sp>
      <p:sp>
        <p:nvSpPr>
          <p:cNvPr id="3" name="Picture Placeholder 2"/>
          <p:cNvSpPr>
            <a:spLocks noGrp="1" noChangeAspect="1"/>
          </p:cNvSpPr>
          <p:nvPr>
            <p:ph type="pic" idx="1"/>
          </p:nvPr>
        </p:nvSpPr>
        <p:spPr>
          <a:xfrm>
            <a:off x="7482362" y="0"/>
            <a:ext cx="3598146" cy="5071533"/>
          </a:xfrm>
          <a:ln w="57150" cmpd="thinThick">
            <a:solidFill>
              <a:schemeClr val="bg1">
                <a:lumMod val="50000"/>
              </a:schemeClr>
            </a:solidFill>
            <a:miter lim="800000"/>
          </a:ln>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85801" y="2709052"/>
            <a:ext cx="6345301" cy="2362481"/>
          </a:xfrm>
        </p:spPr>
        <p:txBody>
          <a:bodyPr anchor="t">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DA1DEC37-4109-1F4F-9769-DE6CB0C529A1}" type="datetimeFigureOut">
              <a:rPr lang="en-RO" smtClean="0"/>
              <a:t>11/09/2025</a:t>
            </a:fld>
            <a:endParaRPr lang="en-RO"/>
          </a:p>
        </p:txBody>
      </p:sp>
      <p:sp>
        <p:nvSpPr>
          <p:cNvPr id="6" name="Footer Placeholder 5"/>
          <p:cNvSpPr>
            <a:spLocks noGrp="1"/>
          </p:cNvSpPr>
          <p:nvPr>
            <p:ph type="ftr" sz="quarter" idx="11"/>
          </p:nvPr>
        </p:nvSpPr>
        <p:spPr/>
        <p:txBody>
          <a:bodyPr/>
          <a:lstStyle/>
          <a:p>
            <a:endParaRPr lang="en-RO"/>
          </a:p>
        </p:txBody>
      </p:sp>
      <p:sp>
        <p:nvSpPr>
          <p:cNvPr id="7" name="Slide Number Placeholder 6"/>
          <p:cNvSpPr>
            <a:spLocks noGrp="1"/>
          </p:cNvSpPr>
          <p:nvPr>
            <p:ph type="sldNum" sz="quarter" idx="12"/>
          </p:nvPr>
        </p:nvSpPr>
        <p:spPr/>
        <p:txBody>
          <a:bodyPr/>
          <a:lstStyle/>
          <a:p>
            <a:fld id="{73C98A2F-3C48-864C-B200-010C04E19C9C}" type="slidenum">
              <a:rPr lang="en-RO" smtClean="0"/>
              <a:t>‹#›</a:t>
            </a:fld>
            <a:endParaRPr lang="en-RO"/>
          </a:p>
        </p:txBody>
      </p:sp>
    </p:spTree>
    <p:extLst>
      <p:ext uri="{BB962C8B-B14F-4D97-AF65-F5344CB8AC3E}">
        <p14:creationId xmlns:p14="http://schemas.microsoft.com/office/powerpoint/2010/main" val="1426842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4106333"/>
            <a:ext cx="10394708" cy="588846"/>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685801" y="685799"/>
            <a:ext cx="10392513" cy="3194903"/>
          </a:xfrm>
          <a:ln w="57150" cmpd="thinThick">
            <a:solidFill>
              <a:schemeClr val="bg1">
                <a:lumMod val="50000"/>
              </a:schemeClr>
            </a:solidFill>
            <a:miter lim="800000"/>
          </a:ln>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85780" y="4702923"/>
            <a:ext cx="10394728" cy="682472"/>
          </a:xfrm>
        </p:spPr>
        <p:txBody>
          <a:bodyPr anchor="t"/>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DA1DEC37-4109-1F4F-9769-DE6CB0C529A1}" type="datetimeFigureOut">
              <a:rPr lang="en-RO" smtClean="0"/>
              <a:t>11/09/2025</a:t>
            </a:fld>
            <a:endParaRPr lang="en-RO"/>
          </a:p>
        </p:txBody>
      </p:sp>
      <p:sp>
        <p:nvSpPr>
          <p:cNvPr id="6" name="Footer Placeholder 5"/>
          <p:cNvSpPr>
            <a:spLocks noGrp="1"/>
          </p:cNvSpPr>
          <p:nvPr>
            <p:ph type="ftr" sz="quarter" idx="11"/>
          </p:nvPr>
        </p:nvSpPr>
        <p:spPr/>
        <p:txBody>
          <a:bodyPr/>
          <a:lstStyle/>
          <a:p>
            <a:endParaRPr lang="en-RO"/>
          </a:p>
        </p:txBody>
      </p:sp>
      <p:sp>
        <p:nvSpPr>
          <p:cNvPr id="7" name="Slide Number Placeholder 6"/>
          <p:cNvSpPr>
            <a:spLocks noGrp="1"/>
          </p:cNvSpPr>
          <p:nvPr>
            <p:ph type="sldNum" sz="quarter" idx="12"/>
          </p:nvPr>
        </p:nvSpPr>
        <p:spPr/>
        <p:txBody>
          <a:bodyPr/>
          <a:lstStyle/>
          <a:p>
            <a:fld id="{73C98A2F-3C48-864C-B200-010C04E19C9C}" type="slidenum">
              <a:rPr lang="en-RO" smtClean="0"/>
              <a:t>‹#›</a:t>
            </a:fld>
            <a:endParaRPr lang="en-RO"/>
          </a:p>
        </p:txBody>
      </p:sp>
    </p:spTree>
    <p:extLst>
      <p:ext uri="{BB962C8B-B14F-4D97-AF65-F5344CB8AC3E}">
        <p14:creationId xmlns:p14="http://schemas.microsoft.com/office/powerpoint/2010/main" val="40261271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6902" cy="3194903"/>
          </a:xfrm>
        </p:spPr>
        <p:txBody>
          <a:bodyPr anchor="ctr">
            <a:normAutofit/>
          </a:bodyPr>
          <a:lstStyle>
            <a:lvl1pPr algn="ctr">
              <a:defRPr sz="4800"/>
            </a:lvl1pPr>
          </a:lstStyle>
          <a:p>
            <a:r>
              <a:rPr lang="en-GB"/>
              <a:t>Click to edit Master title style</a:t>
            </a:r>
            <a:endParaRPr lang="en-US" dirty="0"/>
          </a:p>
        </p:txBody>
      </p:sp>
      <p:sp>
        <p:nvSpPr>
          <p:cNvPr id="4" name="Text Placeholder 3"/>
          <p:cNvSpPr>
            <a:spLocks noGrp="1"/>
          </p:cNvSpPr>
          <p:nvPr>
            <p:ph type="body" sz="half" idx="2"/>
          </p:nvPr>
        </p:nvSpPr>
        <p:spPr>
          <a:xfrm>
            <a:off x="685779" y="4106333"/>
            <a:ext cx="10394729" cy="1273606"/>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DA1DEC37-4109-1F4F-9769-DE6CB0C529A1}" type="datetimeFigureOut">
              <a:rPr lang="en-RO" smtClean="0"/>
              <a:t>11/09/2025</a:t>
            </a:fld>
            <a:endParaRPr lang="en-RO"/>
          </a:p>
        </p:txBody>
      </p:sp>
      <p:sp>
        <p:nvSpPr>
          <p:cNvPr id="6" name="Footer Placeholder 5"/>
          <p:cNvSpPr>
            <a:spLocks noGrp="1"/>
          </p:cNvSpPr>
          <p:nvPr>
            <p:ph type="ftr" sz="quarter" idx="11"/>
          </p:nvPr>
        </p:nvSpPr>
        <p:spPr/>
        <p:txBody>
          <a:bodyPr/>
          <a:lstStyle/>
          <a:p>
            <a:endParaRPr lang="en-RO"/>
          </a:p>
        </p:txBody>
      </p:sp>
      <p:sp>
        <p:nvSpPr>
          <p:cNvPr id="7" name="Slide Number Placeholder 6"/>
          <p:cNvSpPr>
            <a:spLocks noGrp="1"/>
          </p:cNvSpPr>
          <p:nvPr>
            <p:ph type="sldNum" sz="quarter" idx="12"/>
          </p:nvPr>
        </p:nvSpPr>
        <p:spPr/>
        <p:txBody>
          <a:bodyPr/>
          <a:lstStyle/>
          <a:p>
            <a:fld id="{73C98A2F-3C48-864C-B200-010C04E19C9C}" type="slidenum">
              <a:rPr lang="en-RO" smtClean="0"/>
              <a:t>‹#›</a:t>
            </a:fld>
            <a:endParaRPr lang="en-RO"/>
          </a:p>
        </p:txBody>
      </p:sp>
    </p:spTree>
    <p:extLst>
      <p:ext uri="{BB962C8B-B14F-4D97-AF65-F5344CB8AC3E}">
        <p14:creationId xmlns:p14="http://schemas.microsoft.com/office/powerpoint/2010/main" val="318872958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21732" y="685800"/>
            <a:ext cx="9525020" cy="2916704"/>
          </a:xfrm>
        </p:spPr>
        <p:txBody>
          <a:bodyPr anchor="ctr">
            <a:normAutofit/>
          </a:bodyPr>
          <a:lstStyle>
            <a:lvl1pPr algn="ctr">
              <a:defRPr sz="4800"/>
            </a:lvl1pPr>
          </a:lstStyle>
          <a:p>
            <a:r>
              <a:rPr lang="en-GB"/>
              <a:t>Click to edit Master title style</a:t>
            </a:r>
            <a:endParaRPr lang="en-US" dirty="0"/>
          </a:p>
        </p:txBody>
      </p:sp>
      <p:sp>
        <p:nvSpPr>
          <p:cNvPr id="12" name="Text Placeholder 3"/>
          <p:cNvSpPr>
            <a:spLocks noGrp="1"/>
          </p:cNvSpPr>
          <p:nvPr>
            <p:ph type="body" sz="half" idx="13"/>
          </p:nvPr>
        </p:nvSpPr>
        <p:spPr>
          <a:xfrm>
            <a:off x="1550264" y="3610032"/>
            <a:ext cx="8667956" cy="377768"/>
          </a:xfrm>
        </p:spPr>
        <p:txBody>
          <a:bodyPr anchor="t">
            <a:normAutofit/>
          </a:bodyPr>
          <a:lstStyle>
            <a:lvl1pPr marL="0" indent="0" algn="r">
              <a:buNone/>
              <a:defRPr sz="1400">
                <a:solidFill>
                  <a:schemeClr val="tx1">
                    <a:lumMod val="50000"/>
                    <a:lumOff val="50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685801" y="4106334"/>
            <a:ext cx="10396882" cy="1268252"/>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DA1DEC37-4109-1F4F-9769-DE6CB0C529A1}" type="datetimeFigureOut">
              <a:rPr lang="en-RO" smtClean="0"/>
              <a:t>11/09/2025</a:t>
            </a:fld>
            <a:endParaRPr lang="en-RO"/>
          </a:p>
        </p:txBody>
      </p:sp>
      <p:sp>
        <p:nvSpPr>
          <p:cNvPr id="6" name="Footer Placeholder 5"/>
          <p:cNvSpPr>
            <a:spLocks noGrp="1"/>
          </p:cNvSpPr>
          <p:nvPr>
            <p:ph type="ftr" sz="quarter" idx="11"/>
          </p:nvPr>
        </p:nvSpPr>
        <p:spPr/>
        <p:txBody>
          <a:bodyPr/>
          <a:lstStyle/>
          <a:p>
            <a:endParaRPr lang="en-RO"/>
          </a:p>
        </p:txBody>
      </p:sp>
      <p:sp>
        <p:nvSpPr>
          <p:cNvPr id="7" name="Slide Number Placeholder 6"/>
          <p:cNvSpPr>
            <a:spLocks noGrp="1"/>
          </p:cNvSpPr>
          <p:nvPr>
            <p:ph type="sldNum" sz="quarter" idx="12"/>
          </p:nvPr>
        </p:nvSpPr>
        <p:spPr/>
        <p:txBody>
          <a:bodyPr/>
          <a:lstStyle/>
          <a:p>
            <a:fld id="{73C98A2F-3C48-864C-B200-010C04E19C9C}" type="slidenum">
              <a:rPr lang="en-RO" smtClean="0"/>
              <a:t>‹#›</a:t>
            </a:fld>
            <a:endParaRPr lang="en-RO"/>
          </a:p>
        </p:txBody>
      </p:sp>
      <p:sp>
        <p:nvSpPr>
          <p:cNvPr id="13" name="TextBox 12"/>
          <p:cNvSpPr txBox="1"/>
          <p:nvPr/>
        </p:nvSpPr>
        <p:spPr>
          <a:xfrm>
            <a:off x="685801" y="89262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473083" y="292282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5573900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5800" y="1723854"/>
            <a:ext cx="10394707" cy="2511835"/>
          </a:xfrm>
        </p:spPr>
        <p:txBody>
          <a:bodyPr anchor="b">
            <a:normAutofit/>
          </a:bodyPr>
          <a:lstStyle>
            <a:lvl1pPr algn="l">
              <a:defRPr sz="4800"/>
            </a:lvl1pPr>
          </a:lstStyle>
          <a:p>
            <a:r>
              <a:rPr lang="en-GB"/>
              <a:t>Click to edit Master title style</a:t>
            </a:r>
            <a:endParaRPr lang="en-US" dirty="0"/>
          </a:p>
        </p:txBody>
      </p:sp>
      <p:sp>
        <p:nvSpPr>
          <p:cNvPr id="4" name="Text Placeholder 3"/>
          <p:cNvSpPr>
            <a:spLocks noGrp="1"/>
          </p:cNvSpPr>
          <p:nvPr>
            <p:ph type="body" sz="half" idx="2"/>
          </p:nvPr>
        </p:nvSpPr>
        <p:spPr>
          <a:xfrm>
            <a:off x="685800" y="4247468"/>
            <a:ext cx="10394707" cy="1140644"/>
          </a:xfrm>
        </p:spPr>
        <p:txBody>
          <a:bodyPr anchor="t">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DA1DEC37-4109-1F4F-9769-DE6CB0C529A1}" type="datetimeFigureOut">
              <a:rPr lang="en-RO" smtClean="0"/>
              <a:t>11/09/2025</a:t>
            </a:fld>
            <a:endParaRPr lang="en-RO"/>
          </a:p>
        </p:txBody>
      </p:sp>
      <p:sp>
        <p:nvSpPr>
          <p:cNvPr id="6" name="Footer Placeholder 5"/>
          <p:cNvSpPr>
            <a:spLocks noGrp="1"/>
          </p:cNvSpPr>
          <p:nvPr>
            <p:ph type="ftr" sz="quarter" idx="11"/>
          </p:nvPr>
        </p:nvSpPr>
        <p:spPr/>
        <p:txBody>
          <a:bodyPr/>
          <a:lstStyle/>
          <a:p>
            <a:endParaRPr lang="en-RO"/>
          </a:p>
        </p:txBody>
      </p:sp>
      <p:sp>
        <p:nvSpPr>
          <p:cNvPr id="7" name="Slide Number Placeholder 6"/>
          <p:cNvSpPr>
            <a:spLocks noGrp="1"/>
          </p:cNvSpPr>
          <p:nvPr>
            <p:ph type="sldNum" sz="quarter" idx="12"/>
          </p:nvPr>
        </p:nvSpPr>
        <p:spPr/>
        <p:txBody>
          <a:bodyPr/>
          <a:lstStyle/>
          <a:p>
            <a:fld id="{73C98A2F-3C48-864C-B200-010C04E19C9C}" type="slidenum">
              <a:rPr lang="en-RO" smtClean="0"/>
              <a:t>‹#›</a:t>
            </a:fld>
            <a:endParaRPr lang="en-RO"/>
          </a:p>
        </p:txBody>
      </p:sp>
    </p:spTree>
    <p:extLst>
      <p:ext uri="{BB962C8B-B14F-4D97-AF65-F5344CB8AC3E}">
        <p14:creationId xmlns:p14="http://schemas.microsoft.com/office/powerpoint/2010/main" val="16568544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685802" y="685800"/>
            <a:ext cx="10394706" cy="1151965"/>
          </a:xfrm>
        </p:spPr>
        <p:txBody>
          <a:bodyPr/>
          <a:lstStyle>
            <a:lvl1pPr algn="ctr">
              <a:defRPr/>
            </a:lvl1pPr>
          </a:lstStyle>
          <a:p>
            <a:r>
              <a:rPr lang="en-GB"/>
              <a:t>Click to edit Master title style</a:t>
            </a:r>
            <a:endParaRPr lang="en-US" dirty="0"/>
          </a:p>
        </p:txBody>
      </p:sp>
      <p:sp>
        <p:nvSpPr>
          <p:cNvPr id="7" name="Text Placeholder 2"/>
          <p:cNvSpPr>
            <a:spLocks noGrp="1"/>
          </p:cNvSpPr>
          <p:nvPr>
            <p:ph type="body" idx="1"/>
          </p:nvPr>
        </p:nvSpPr>
        <p:spPr>
          <a:xfrm>
            <a:off x="685802"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685802"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234622"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234621"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770380"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770380"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DA1DEC37-4109-1F4F-9769-DE6CB0C529A1}" type="datetimeFigureOut">
              <a:rPr lang="en-RO" smtClean="0"/>
              <a:t>11/09/2025</a:t>
            </a:fld>
            <a:endParaRPr lang="en-RO"/>
          </a:p>
        </p:txBody>
      </p:sp>
      <p:sp>
        <p:nvSpPr>
          <p:cNvPr id="4" name="Footer Placeholder 3"/>
          <p:cNvSpPr>
            <a:spLocks noGrp="1"/>
          </p:cNvSpPr>
          <p:nvPr>
            <p:ph type="ftr" sz="quarter" idx="11"/>
          </p:nvPr>
        </p:nvSpPr>
        <p:spPr/>
        <p:txBody>
          <a:bodyPr/>
          <a:lstStyle/>
          <a:p>
            <a:endParaRPr lang="en-RO"/>
          </a:p>
        </p:txBody>
      </p:sp>
      <p:sp>
        <p:nvSpPr>
          <p:cNvPr id="5" name="Slide Number Placeholder 4"/>
          <p:cNvSpPr>
            <a:spLocks noGrp="1"/>
          </p:cNvSpPr>
          <p:nvPr>
            <p:ph type="sldNum" sz="quarter" idx="12"/>
          </p:nvPr>
        </p:nvSpPr>
        <p:spPr/>
        <p:txBody>
          <a:bodyPr/>
          <a:lstStyle/>
          <a:p>
            <a:fld id="{73C98A2F-3C48-864C-B200-010C04E19C9C}" type="slidenum">
              <a:rPr lang="en-RO" smtClean="0"/>
              <a:t>‹#›</a:t>
            </a:fld>
            <a:endParaRPr lang="en-RO"/>
          </a:p>
        </p:txBody>
      </p:sp>
    </p:spTree>
    <p:extLst>
      <p:ext uri="{BB962C8B-B14F-4D97-AF65-F5344CB8AC3E}">
        <p14:creationId xmlns:p14="http://schemas.microsoft.com/office/powerpoint/2010/main" val="338092089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685801" y="685800"/>
            <a:ext cx="10396882" cy="1151965"/>
          </a:xfrm>
        </p:spPr>
        <p:txBody>
          <a:bodyPr/>
          <a:lstStyle>
            <a:lvl1pPr algn="ctr">
              <a:defRPr/>
            </a:lvl1pPr>
          </a:lstStyle>
          <a:p>
            <a:r>
              <a:rPr lang="en-GB"/>
              <a:t>Click to edit Master title style</a:t>
            </a:r>
            <a:endParaRPr lang="en-US" dirty="0"/>
          </a:p>
        </p:txBody>
      </p:sp>
      <p:sp>
        <p:nvSpPr>
          <p:cNvPr id="19" name="Text Placeholder 2"/>
          <p:cNvSpPr>
            <a:spLocks noGrp="1"/>
          </p:cNvSpPr>
          <p:nvPr>
            <p:ph type="body" idx="1"/>
          </p:nvPr>
        </p:nvSpPr>
        <p:spPr>
          <a:xfrm>
            <a:off x="691840"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685780" y="2063395"/>
            <a:ext cx="3310128" cy="1536725"/>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1" name="Text Placeholder 3"/>
          <p:cNvSpPr>
            <a:spLocks noGrp="1"/>
          </p:cNvSpPr>
          <p:nvPr>
            <p:ph type="body" sz="half" idx="18"/>
          </p:nvPr>
        </p:nvSpPr>
        <p:spPr>
          <a:xfrm>
            <a:off x="691840" y="4389287"/>
            <a:ext cx="3310128" cy="98529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237410"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235999" y="2063395"/>
            <a:ext cx="3310128" cy="1535237"/>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19"/>
          </p:nvPr>
        </p:nvSpPr>
        <p:spPr>
          <a:xfrm>
            <a:off x="4235999" y="4389286"/>
            <a:ext cx="3310128" cy="98530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768944"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7768819" y="2063394"/>
            <a:ext cx="3310128" cy="1537196"/>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7" name="Text Placeholder 3"/>
          <p:cNvSpPr>
            <a:spLocks noGrp="1"/>
          </p:cNvSpPr>
          <p:nvPr>
            <p:ph type="body" sz="half" idx="20"/>
          </p:nvPr>
        </p:nvSpPr>
        <p:spPr>
          <a:xfrm>
            <a:off x="7768819" y="4389284"/>
            <a:ext cx="3310128" cy="985302"/>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DA1DEC37-4109-1F4F-9769-DE6CB0C529A1}" type="datetimeFigureOut">
              <a:rPr lang="en-RO" smtClean="0"/>
              <a:t>11/09/2025</a:t>
            </a:fld>
            <a:endParaRPr lang="en-RO"/>
          </a:p>
        </p:txBody>
      </p:sp>
      <p:sp>
        <p:nvSpPr>
          <p:cNvPr id="4" name="Footer Placeholder 3"/>
          <p:cNvSpPr>
            <a:spLocks noGrp="1"/>
          </p:cNvSpPr>
          <p:nvPr>
            <p:ph type="ftr" sz="quarter" idx="11"/>
          </p:nvPr>
        </p:nvSpPr>
        <p:spPr/>
        <p:txBody>
          <a:bodyPr/>
          <a:lstStyle/>
          <a:p>
            <a:endParaRPr lang="en-RO"/>
          </a:p>
        </p:txBody>
      </p:sp>
      <p:sp>
        <p:nvSpPr>
          <p:cNvPr id="5" name="Slide Number Placeholder 4"/>
          <p:cNvSpPr>
            <a:spLocks noGrp="1"/>
          </p:cNvSpPr>
          <p:nvPr>
            <p:ph type="sldNum" sz="quarter" idx="12"/>
          </p:nvPr>
        </p:nvSpPr>
        <p:spPr/>
        <p:txBody>
          <a:bodyPr/>
          <a:lstStyle/>
          <a:p>
            <a:fld id="{73C98A2F-3C48-864C-B200-010C04E19C9C}" type="slidenum">
              <a:rPr lang="en-RO" smtClean="0"/>
              <a:t>‹#›</a:t>
            </a:fld>
            <a:endParaRPr lang="en-RO"/>
          </a:p>
        </p:txBody>
      </p:sp>
    </p:spTree>
    <p:extLst>
      <p:ext uri="{BB962C8B-B14F-4D97-AF65-F5344CB8AC3E}">
        <p14:creationId xmlns:p14="http://schemas.microsoft.com/office/powerpoint/2010/main" val="260708074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r">
              <a:defRPr/>
            </a:lvl1pPr>
          </a:lstStyle>
          <a:p>
            <a:r>
              <a:rPr lang="en-GB"/>
              <a:t>Click to edit Master title style</a:t>
            </a:r>
            <a:endParaRPr lang="en-US" dirty="0"/>
          </a:p>
        </p:txBody>
      </p:sp>
      <p:sp>
        <p:nvSpPr>
          <p:cNvPr id="11" name="Vertical Text Placeholder 2"/>
          <p:cNvSpPr>
            <a:spLocks noGrp="1"/>
          </p:cNvSpPr>
          <p:nvPr>
            <p:ph type="body" orient="vert" sz="quarter" idx="13"/>
          </p:nvPr>
        </p:nvSpPr>
        <p:spPr>
          <a:xfrm>
            <a:off x="685800" y="2063396"/>
            <a:ext cx="10394707" cy="331119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A1DEC37-4109-1F4F-9769-DE6CB0C529A1}" type="datetimeFigureOut">
              <a:rPr lang="en-RO" smtClean="0"/>
              <a:t>11/09/2025</a:t>
            </a:fld>
            <a:endParaRPr lang="en-RO"/>
          </a:p>
        </p:txBody>
      </p:sp>
      <p:sp>
        <p:nvSpPr>
          <p:cNvPr id="5" name="Footer Placeholder 4"/>
          <p:cNvSpPr>
            <a:spLocks noGrp="1"/>
          </p:cNvSpPr>
          <p:nvPr>
            <p:ph type="ftr" sz="quarter" idx="11"/>
          </p:nvPr>
        </p:nvSpPr>
        <p:spPr/>
        <p:txBody>
          <a:bodyPr/>
          <a:lstStyle/>
          <a:p>
            <a:endParaRPr lang="en-RO"/>
          </a:p>
        </p:txBody>
      </p:sp>
      <p:sp>
        <p:nvSpPr>
          <p:cNvPr id="6" name="Slide Number Placeholder 5"/>
          <p:cNvSpPr>
            <a:spLocks noGrp="1"/>
          </p:cNvSpPr>
          <p:nvPr>
            <p:ph type="sldNum" sz="quarter" idx="12"/>
          </p:nvPr>
        </p:nvSpPr>
        <p:spPr/>
        <p:txBody>
          <a:bodyPr/>
          <a:lstStyle/>
          <a:p>
            <a:fld id="{73C98A2F-3C48-864C-B200-010C04E19C9C}" type="slidenum">
              <a:rPr lang="en-RO" smtClean="0"/>
              <a:t>‹#›</a:t>
            </a:fld>
            <a:endParaRPr lang="en-RO"/>
          </a:p>
        </p:txBody>
      </p:sp>
    </p:spTree>
    <p:extLst>
      <p:ext uri="{BB962C8B-B14F-4D97-AF65-F5344CB8AC3E}">
        <p14:creationId xmlns:p14="http://schemas.microsoft.com/office/powerpoint/2010/main" val="64755437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15862" y="685800"/>
            <a:ext cx="2264646" cy="4688785"/>
          </a:xfrm>
        </p:spPr>
        <p:txBody>
          <a:bodyPr vert="eaVert"/>
          <a:lstStyle>
            <a:lvl1pPr algn="l">
              <a:defRPr/>
            </a:lvl1pPr>
          </a:lstStyle>
          <a:p>
            <a:r>
              <a:rPr lang="en-GB"/>
              <a:t>Click to edit Master title style</a:t>
            </a:r>
            <a:endParaRPr lang="en-US" dirty="0"/>
          </a:p>
        </p:txBody>
      </p:sp>
      <p:sp>
        <p:nvSpPr>
          <p:cNvPr id="8" name="Vertical Text Placeholder 2"/>
          <p:cNvSpPr>
            <a:spLocks noGrp="1"/>
          </p:cNvSpPr>
          <p:nvPr>
            <p:ph type="body" orient="vert" sz="quarter" idx="13"/>
          </p:nvPr>
        </p:nvSpPr>
        <p:spPr>
          <a:xfrm>
            <a:off x="685800" y="685800"/>
            <a:ext cx="7904431" cy="4688785"/>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A1DEC37-4109-1F4F-9769-DE6CB0C529A1}" type="datetimeFigureOut">
              <a:rPr lang="en-RO" smtClean="0"/>
              <a:t>11/09/2025</a:t>
            </a:fld>
            <a:endParaRPr lang="en-RO"/>
          </a:p>
        </p:txBody>
      </p:sp>
      <p:sp>
        <p:nvSpPr>
          <p:cNvPr id="5" name="Footer Placeholder 4"/>
          <p:cNvSpPr>
            <a:spLocks noGrp="1"/>
          </p:cNvSpPr>
          <p:nvPr>
            <p:ph type="ftr" sz="quarter" idx="11"/>
          </p:nvPr>
        </p:nvSpPr>
        <p:spPr/>
        <p:txBody>
          <a:bodyPr/>
          <a:lstStyle/>
          <a:p>
            <a:endParaRPr lang="en-RO"/>
          </a:p>
        </p:txBody>
      </p:sp>
      <p:sp>
        <p:nvSpPr>
          <p:cNvPr id="6" name="Slide Number Placeholder 5"/>
          <p:cNvSpPr>
            <a:spLocks noGrp="1"/>
          </p:cNvSpPr>
          <p:nvPr>
            <p:ph type="sldNum" sz="quarter" idx="12"/>
          </p:nvPr>
        </p:nvSpPr>
        <p:spPr/>
        <p:txBody>
          <a:bodyPr/>
          <a:lstStyle/>
          <a:p>
            <a:fld id="{73C98A2F-3C48-864C-B200-010C04E19C9C}" type="slidenum">
              <a:rPr lang="en-RO" smtClean="0"/>
              <a:t>‹#›</a:t>
            </a:fld>
            <a:endParaRPr lang="en-RO"/>
          </a:p>
        </p:txBody>
      </p:sp>
    </p:spTree>
    <p:extLst>
      <p:ext uri="{BB962C8B-B14F-4D97-AF65-F5344CB8AC3E}">
        <p14:creationId xmlns:p14="http://schemas.microsoft.com/office/powerpoint/2010/main" val="138430589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013800"/>
          </a:xfrm>
        </p:spPr>
        <p:txBody>
          <a:bodyPr/>
          <a:lstStyle/>
          <a:p>
            <a:r>
              <a:rPr lang="en-GB"/>
              <a:t>Click to edit Master title style</a:t>
            </a:r>
            <a:endParaRPr lang="en-US" dirty="0"/>
          </a:p>
        </p:txBody>
      </p:sp>
      <p:sp>
        <p:nvSpPr>
          <p:cNvPr id="3" name="Content Placeholder 2"/>
          <p:cNvSpPr>
            <a:spLocks noGrp="1"/>
          </p:cNvSpPr>
          <p:nvPr>
            <p:ph idx="1"/>
          </p:nvPr>
        </p:nvSpPr>
        <p:spPr>
          <a:xfrm>
            <a:off x="581192" y="2180496"/>
            <a:ext cx="11029615" cy="367830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A1DEC37-4109-1F4F-9769-DE6CB0C529A1}" type="datetimeFigureOut">
              <a:rPr lang="en-RO" smtClean="0"/>
              <a:t>11/09/2025</a:t>
            </a:fld>
            <a:endParaRPr lang="en-RO"/>
          </a:p>
        </p:txBody>
      </p:sp>
      <p:sp>
        <p:nvSpPr>
          <p:cNvPr id="5" name="Footer Placeholder 4"/>
          <p:cNvSpPr>
            <a:spLocks noGrp="1"/>
          </p:cNvSpPr>
          <p:nvPr>
            <p:ph type="ftr" sz="quarter" idx="11"/>
          </p:nvPr>
        </p:nvSpPr>
        <p:spPr/>
        <p:txBody>
          <a:bodyPr/>
          <a:lstStyle/>
          <a:p>
            <a:endParaRPr lang="en-RO"/>
          </a:p>
        </p:txBody>
      </p:sp>
      <p:sp>
        <p:nvSpPr>
          <p:cNvPr id="6" name="Slide Number Placeholder 5"/>
          <p:cNvSpPr>
            <a:spLocks noGrp="1"/>
          </p:cNvSpPr>
          <p:nvPr>
            <p:ph type="sldNum" sz="quarter" idx="12"/>
          </p:nvPr>
        </p:nvSpPr>
        <p:spPr>
          <a:xfrm>
            <a:off x="10558300" y="5956137"/>
            <a:ext cx="1052508" cy="365125"/>
          </a:xfrm>
        </p:spPr>
        <p:txBody>
          <a:bodyPr/>
          <a:lstStyle/>
          <a:p>
            <a:fld id="{73C98A2F-3C48-864C-B200-010C04E19C9C}" type="slidenum">
              <a:rPr lang="en-RO" smtClean="0"/>
              <a:t>‹#›</a:t>
            </a:fld>
            <a:endParaRPr lang="en-RO"/>
          </a:p>
        </p:txBody>
      </p:sp>
    </p:spTree>
    <p:extLst>
      <p:ext uri="{BB962C8B-B14F-4D97-AF65-F5344CB8AC3E}">
        <p14:creationId xmlns:p14="http://schemas.microsoft.com/office/powerpoint/2010/main" val="32244524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slideLayout" Target="../slideLayouts/slideLayout1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20" Type="http://schemas.openxmlformats.org/officeDocument/2006/relationships/image" Target="../media/image3.jpg"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19" Type="http://schemas.openxmlformats.org/officeDocument/2006/relationships/theme" Target="../theme/theme1.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Brickwork-HD-R1a.jpg"/>
          <p:cNvPicPr>
            <a:picLocks noChangeAspect="1"/>
          </p:cNvPicPr>
          <p:nvPr/>
        </p:nvPicPr>
        <p:blipFill>
          <a:blip r:embed="rId2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grpSp>
        <p:nvGrpSpPr>
          <p:cNvPr id="10" name="Group 9"/>
          <p:cNvGrpSpPr/>
          <p:nvPr/>
        </p:nvGrpSpPr>
        <p:grpSpPr>
          <a:xfrm>
            <a:off x="-25397" y="0"/>
            <a:ext cx="12005350" cy="6644081"/>
            <a:chOff x="-25397" y="0"/>
            <a:chExt cx="12005350" cy="6644081"/>
          </a:xfrm>
        </p:grpSpPr>
        <p:sp useBgFill="1">
          <p:nvSpPr>
            <p:cNvPr id="11" name="Rectangle 10"/>
            <p:cNvSpPr/>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25397" y="0"/>
              <a:ext cx="11773291"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13" name="Rectangle 12"/>
            <p:cNvSpPr/>
            <p:nvPr/>
          </p:nvSpPr>
          <p:spPr>
            <a:xfrm>
              <a:off x="1" y="5600215"/>
              <a:ext cx="11706512" cy="780581"/>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85801" y="685800"/>
            <a:ext cx="10396882" cy="1151965"/>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85800" y="2063396"/>
            <a:ext cx="10396883" cy="3311189"/>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98083" y="5757334"/>
            <a:ext cx="3784600" cy="498470"/>
          </a:xfrm>
          <a:prstGeom prst="rect">
            <a:avLst/>
          </a:prstGeom>
        </p:spPr>
        <p:txBody>
          <a:bodyPr vert="horz" lIns="91440" tIns="45720" rIns="91440" bIns="45720" rtlCol="0" anchor="ctr"/>
          <a:lstStyle>
            <a:lvl1pPr algn="r">
              <a:defRPr sz="3200" cap="all" baseline="0">
                <a:solidFill>
                  <a:schemeClr val="accent1">
                    <a:lumMod val="50000"/>
                  </a:schemeClr>
                </a:solidFill>
              </a:defRPr>
            </a:lvl1pPr>
          </a:lstStyle>
          <a:p>
            <a:fld id="{DA1DEC37-4109-1F4F-9769-DE6CB0C529A1}" type="datetimeFigureOut">
              <a:rPr lang="en-RO" smtClean="0"/>
              <a:t>11/09/2025</a:t>
            </a:fld>
            <a:endParaRPr lang="en-RO"/>
          </a:p>
        </p:txBody>
      </p:sp>
      <p:sp>
        <p:nvSpPr>
          <p:cNvPr id="5" name="Footer Placeholder 4"/>
          <p:cNvSpPr>
            <a:spLocks noGrp="1"/>
          </p:cNvSpPr>
          <p:nvPr>
            <p:ph type="ftr" sz="quarter" idx="3"/>
          </p:nvPr>
        </p:nvSpPr>
        <p:spPr>
          <a:xfrm>
            <a:off x="685801" y="5757334"/>
            <a:ext cx="5499719" cy="498470"/>
          </a:xfrm>
          <a:prstGeom prst="rect">
            <a:avLst/>
          </a:prstGeom>
        </p:spPr>
        <p:txBody>
          <a:bodyPr vert="horz" lIns="91440" tIns="45720" rIns="91440" bIns="45720" rtlCol="0" anchor="ctr"/>
          <a:lstStyle>
            <a:lvl1pPr algn="l">
              <a:defRPr sz="3200" cap="all" baseline="0">
                <a:solidFill>
                  <a:schemeClr val="accent1">
                    <a:lumMod val="50000"/>
                  </a:schemeClr>
                </a:solidFill>
              </a:defRPr>
            </a:lvl1pPr>
          </a:lstStyle>
          <a:p>
            <a:endParaRPr lang="en-RO"/>
          </a:p>
        </p:txBody>
      </p:sp>
      <p:sp>
        <p:nvSpPr>
          <p:cNvPr id="6" name="Slide Number Placeholder 5"/>
          <p:cNvSpPr>
            <a:spLocks noGrp="1"/>
          </p:cNvSpPr>
          <p:nvPr>
            <p:ph type="sldNum" sz="quarter" idx="4"/>
          </p:nvPr>
        </p:nvSpPr>
        <p:spPr>
          <a:xfrm>
            <a:off x="6287121" y="5757334"/>
            <a:ext cx="907186" cy="498470"/>
          </a:xfrm>
          <a:prstGeom prst="rect">
            <a:avLst/>
          </a:prstGeom>
        </p:spPr>
        <p:txBody>
          <a:bodyPr vert="horz" lIns="91440" tIns="45720" rIns="91440" bIns="45720" rtlCol="0" anchor="ctr"/>
          <a:lstStyle>
            <a:lvl1pPr algn="ctr">
              <a:defRPr sz="3200" cap="all" baseline="0">
                <a:solidFill>
                  <a:schemeClr val="accent1">
                    <a:lumMod val="50000"/>
                  </a:schemeClr>
                </a:solidFill>
              </a:defRPr>
            </a:lvl1pPr>
          </a:lstStyle>
          <a:p>
            <a:fld id="{73C98A2F-3C48-864C-B200-010C04E19C9C}" type="slidenum">
              <a:rPr lang="en-RO" smtClean="0"/>
              <a:t>‹#›</a:t>
            </a:fld>
            <a:endParaRPr lang="en-RO"/>
          </a:p>
        </p:txBody>
      </p:sp>
    </p:spTree>
    <p:extLst>
      <p:ext uri="{BB962C8B-B14F-4D97-AF65-F5344CB8AC3E}">
        <p14:creationId xmlns:p14="http://schemas.microsoft.com/office/powerpoint/2010/main" val="2711191650"/>
      </p:ext>
    </p:extLst>
  </p:cSld>
  <p:clrMap bg1="lt1" tx1="dk1" bg2="lt2" tx2="dk2" accent1="accent1" accent2="accent2" accent3="accent3" accent4="accent4" accent5="accent5" accent6="accent6" hlink="hlink" folHlink="folHlink"/>
  <p:sldLayoutIdLst>
    <p:sldLayoutId id="2147483903" r:id="rId1"/>
    <p:sldLayoutId id="2147483904" r:id="rId2"/>
    <p:sldLayoutId id="2147483905" r:id="rId3"/>
    <p:sldLayoutId id="2147483906" r:id="rId4"/>
    <p:sldLayoutId id="2147483907" r:id="rId5"/>
    <p:sldLayoutId id="2147483908" r:id="rId6"/>
    <p:sldLayoutId id="2147483909" r:id="rId7"/>
    <p:sldLayoutId id="2147483910" r:id="rId8"/>
    <p:sldLayoutId id="2147483911" r:id="rId9"/>
    <p:sldLayoutId id="2147483912" r:id="rId10"/>
    <p:sldLayoutId id="2147483913" r:id="rId11"/>
    <p:sldLayoutId id="2147483914" r:id="rId12"/>
    <p:sldLayoutId id="2147483915" r:id="rId13"/>
    <p:sldLayoutId id="2147483916" r:id="rId14"/>
    <p:sldLayoutId id="2147483917" r:id="rId15"/>
    <p:sldLayoutId id="2147483918" r:id="rId16"/>
    <p:sldLayoutId id="2147483919" r:id="rId17"/>
    <p:sldLayoutId id="2147483920" r:id="rId18"/>
  </p:sldLayoutIdLst>
  <p:txStyles>
    <p:titleStyle>
      <a:lvl1pPr algn="l" defTabSz="914400" rtl="0" eaLnBrk="1" latinLnBrk="0" hangingPunct="1">
        <a:lnSpc>
          <a:spcPct val="90000"/>
        </a:lnSpc>
        <a:spcBef>
          <a:spcPct val="0"/>
        </a:spcBef>
        <a:buNone/>
        <a:defRPr sz="5400" kern="1200" cap="all" baseline="0">
          <a:solidFill>
            <a:schemeClr val="accent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60000"/>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4.jpeg" /><Relationship Id="rId1" Type="http://schemas.openxmlformats.org/officeDocument/2006/relationships/slideLayout" Target="../slideLayouts/slideLayout18.xml" /></Relationships>
</file>

<file path=ppt/slides/_rels/slide2.xml.rels><?xml version="1.0" encoding="UTF-8" standalone="yes"?>
<Relationships xmlns="http://schemas.openxmlformats.org/package/2006/relationships"><Relationship Id="rId8" Type="http://schemas.microsoft.com/office/2007/relationships/diagramDrawing" Target="../diagrams/drawing1.xml" /><Relationship Id="rId3" Type="http://schemas.openxmlformats.org/officeDocument/2006/relationships/image" Target="../media/image5.jpeg" /><Relationship Id="rId7" Type="http://schemas.openxmlformats.org/officeDocument/2006/relationships/diagramColors" Target="../diagrams/colors1.xml" /><Relationship Id="rId2" Type="http://schemas.openxmlformats.org/officeDocument/2006/relationships/notesSlide" Target="../notesSlides/notesSlide1.xml" /><Relationship Id="rId1" Type="http://schemas.openxmlformats.org/officeDocument/2006/relationships/slideLayout" Target="../slideLayouts/slideLayout18.xml" /><Relationship Id="rId6" Type="http://schemas.openxmlformats.org/officeDocument/2006/relationships/diagramQuickStyle" Target="../diagrams/quickStyle1.xml" /><Relationship Id="rId5" Type="http://schemas.openxmlformats.org/officeDocument/2006/relationships/diagramLayout" Target="../diagrams/layout1.xml" /><Relationship Id="rId4" Type="http://schemas.openxmlformats.org/officeDocument/2006/relationships/diagramData" Target="../diagrams/data1.xml" /></Relationships>
</file>

<file path=ppt/slides/_rels/slide3.xml.rels><?xml version="1.0" encoding="UTF-8" standalone="yes"?>
<Relationships xmlns="http://schemas.openxmlformats.org/package/2006/relationships"><Relationship Id="rId3" Type="http://schemas.openxmlformats.org/officeDocument/2006/relationships/image" Target="../media/image2.jpeg" /><Relationship Id="rId2" Type="http://schemas.openxmlformats.org/officeDocument/2006/relationships/notesSlide" Target="../notesSlides/notesSlide2.xml" /><Relationship Id="rId1" Type="http://schemas.openxmlformats.org/officeDocument/2006/relationships/slideLayout" Target="../slideLayouts/slideLayout18.xml" /><Relationship Id="rId4" Type="http://schemas.openxmlformats.org/officeDocument/2006/relationships/image" Target="../media/image10.jpeg" /></Relationships>
</file>

<file path=ppt/slides/_rels/slide4.xml.rels><?xml version="1.0" encoding="UTF-8" standalone="yes"?>
<Relationships xmlns="http://schemas.openxmlformats.org/package/2006/relationships"><Relationship Id="rId3" Type="http://schemas.openxmlformats.org/officeDocument/2006/relationships/image" Target="../media/image2.jpeg" /><Relationship Id="rId2" Type="http://schemas.openxmlformats.org/officeDocument/2006/relationships/notesSlide" Target="../notesSlides/notesSlide3.xml" /><Relationship Id="rId1" Type="http://schemas.openxmlformats.org/officeDocument/2006/relationships/slideLayout" Target="../slideLayouts/slideLayout18.xml" /><Relationship Id="rId4" Type="http://schemas.openxmlformats.org/officeDocument/2006/relationships/image" Target="../media/image11.jpeg" /></Relationships>
</file>

<file path=ppt/slides/_rels/slide5.xml.rels><?xml version="1.0" encoding="UTF-8" standalone="yes"?>
<Relationships xmlns="http://schemas.openxmlformats.org/package/2006/relationships"><Relationship Id="rId8" Type="http://schemas.microsoft.com/office/2007/relationships/diagramDrawing" Target="../diagrams/drawing2.xml" /><Relationship Id="rId3" Type="http://schemas.openxmlformats.org/officeDocument/2006/relationships/image" Target="../media/image12.jpeg" /><Relationship Id="rId7" Type="http://schemas.openxmlformats.org/officeDocument/2006/relationships/diagramColors" Target="../diagrams/colors2.xml" /><Relationship Id="rId2" Type="http://schemas.openxmlformats.org/officeDocument/2006/relationships/notesSlide" Target="../notesSlides/notesSlide4.xml" /><Relationship Id="rId1" Type="http://schemas.openxmlformats.org/officeDocument/2006/relationships/slideLayout" Target="../slideLayouts/slideLayout18.xml" /><Relationship Id="rId6" Type="http://schemas.openxmlformats.org/officeDocument/2006/relationships/diagramQuickStyle" Target="../diagrams/quickStyle2.xml" /><Relationship Id="rId5" Type="http://schemas.openxmlformats.org/officeDocument/2006/relationships/diagramLayout" Target="../diagrams/layout2.xml" /><Relationship Id="rId4" Type="http://schemas.openxmlformats.org/officeDocument/2006/relationships/diagramData" Target="../diagrams/data2.xml" /></Relationships>
</file>

<file path=ppt/slides/_rels/slide6.xml.rels><?xml version="1.0" encoding="UTF-8" standalone="yes"?>
<Relationships xmlns="http://schemas.openxmlformats.org/package/2006/relationships"><Relationship Id="rId3" Type="http://schemas.openxmlformats.org/officeDocument/2006/relationships/image" Target="../media/image17.jpeg" /><Relationship Id="rId2" Type="http://schemas.openxmlformats.org/officeDocument/2006/relationships/notesSlide" Target="../notesSlides/notesSlide5.xml" /><Relationship Id="rId1" Type="http://schemas.openxmlformats.org/officeDocument/2006/relationships/slideLayout" Target="../slideLayouts/slideLayout18.xml" /><Relationship Id="rId4" Type="http://schemas.openxmlformats.org/officeDocument/2006/relationships/image" Target="../media/image18.jpeg" /></Relationships>
</file>

<file path=ppt/slides/_rels/slide7.xml.rels><?xml version="1.0" encoding="UTF-8" standalone="yes"?>
<Relationships xmlns="http://schemas.openxmlformats.org/package/2006/relationships"><Relationship Id="rId8" Type="http://schemas.microsoft.com/office/2007/relationships/diagramDrawing" Target="../diagrams/drawing3.xml" /><Relationship Id="rId3" Type="http://schemas.openxmlformats.org/officeDocument/2006/relationships/image" Target="../media/image19.jpeg" /><Relationship Id="rId7" Type="http://schemas.openxmlformats.org/officeDocument/2006/relationships/diagramColors" Target="../diagrams/colors3.xml" /><Relationship Id="rId2" Type="http://schemas.openxmlformats.org/officeDocument/2006/relationships/notesSlide" Target="../notesSlides/notesSlide6.xml" /><Relationship Id="rId1" Type="http://schemas.openxmlformats.org/officeDocument/2006/relationships/slideLayout" Target="../slideLayouts/slideLayout18.xml" /><Relationship Id="rId6" Type="http://schemas.openxmlformats.org/officeDocument/2006/relationships/diagramQuickStyle" Target="../diagrams/quickStyle3.xml" /><Relationship Id="rId5" Type="http://schemas.openxmlformats.org/officeDocument/2006/relationships/diagramLayout" Target="../diagrams/layout3.xml" /><Relationship Id="rId4" Type="http://schemas.openxmlformats.org/officeDocument/2006/relationships/diagramData" Target="../diagrams/data3.xml" /></Relationships>
</file>

<file path=ppt/slides/_rels/slide8.xml.rels><?xml version="1.0" encoding="UTF-8" standalone="yes"?>
<Relationships xmlns="http://schemas.openxmlformats.org/package/2006/relationships"><Relationship Id="rId8" Type="http://schemas.microsoft.com/office/2007/relationships/diagramDrawing" Target="../diagrams/drawing4.xml" /><Relationship Id="rId3" Type="http://schemas.openxmlformats.org/officeDocument/2006/relationships/image" Target="../media/image20.jpeg" /><Relationship Id="rId7" Type="http://schemas.openxmlformats.org/officeDocument/2006/relationships/diagramColors" Target="../diagrams/colors4.xml" /><Relationship Id="rId2" Type="http://schemas.openxmlformats.org/officeDocument/2006/relationships/notesSlide" Target="../notesSlides/notesSlide7.xml" /><Relationship Id="rId1" Type="http://schemas.openxmlformats.org/officeDocument/2006/relationships/slideLayout" Target="../slideLayouts/slideLayout18.xml" /><Relationship Id="rId6" Type="http://schemas.openxmlformats.org/officeDocument/2006/relationships/diagramQuickStyle" Target="../diagrams/quickStyle4.xml" /><Relationship Id="rId5" Type="http://schemas.openxmlformats.org/officeDocument/2006/relationships/diagramLayout" Target="../diagrams/layout4.xml" /><Relationship Id="rId4" Type="http://schemas.openxmlformats.org/officeDocument/2006/relationships/diagramData" Target="../diagrams/data4.xml" /></Relationships>
</file>

<file path=ppt/slides/_rels/slide9.xml.rels><?xml version="1.0" encoding="UTF-8" standalone="yes"?>
<Relationships xmlns="http://schemas.openxmlformats.org/package/2006/relationships"><Relationship Id="rId8" Type="http://schemas.microsoft.com/office/2007/relationships/diagramDrawing" Target="../diagrams/drawing5.xml" /><Relationship Id="rId3" Type="http://schemas.openxmlformats.org/officeDocument/2006/relationships/image" Target="../media/image21.jpeg" /><Relationship Id="rId7" Type="http://schemas.openxmlformats.org/officeDocument/2006/relationships/diagramColors" Target="../diagrams/colors5.xml" /><Relationship Id="rId2" Type="http://schemas.openxmlformats.org/officeDocument/2006/relationships/notesSlide" Target="../notesSlides/notesSlide8.xml" /><Relationship Id="rId1" Type="http://schemas.openxmlformats.org/officeDocument/2006/relationships/slideLayout" Target="../slideLayouts/slideLayout18.xml" /><Relationship Id="rId6" Type="http://schemas.openxmlformats.org/officeDocument/2006/relationships/diagramQuickStyle" Target="../diagrams/quickStyle5.xml" /><Relationship Id="rId5" Type="http://schemas.openxmlformats.org/officeDocument/2006/relationships/diagramLayout" Target="../diagrams/layout5.xml" /><Relationship Id="rId4" Type="http://schemas.openxmlformats.org/officeDocument/2006/relationships/diagramData" Target="../diagrams/data5.xml" /></Relationships>
</file>

<file path=ppt/slides/_rels/slide10.xml.rels><?xml version="1.0" encoding="UTF-8" standalone="yes"?>
<Relationships xmlns="http://schemas.openxmlformats.org/package/2006/relationships"><Relationship Id="rId3" Type="http://schemas.openxmlformats.org/officeDocument/2006/relationships/image" Target="../media/image24.jpeg" /><Relationship Id="rId2" Type="http://schemas.openxmlformats.org/officeDocument/2006/relationships/notesSlide" Target="../notesSlides/notesSlide9.xml" /><Relationship Id="rId1" Type="http://schemas.openxmlformats.org/officeDocument/2006/relationships/slideLayout" Target="../slideLayouts/slideLayout18.xml" /></Relationships>
</file>

<file path=ppt/slides/_rels/slide11.xml.rels><?xml version="1.0" encoding="UTF-8" standalone="yes"?>
<Relationships xmlns="http://schemas.openxmlformats.org/package/2006/relationships"><Relationship Id="rId8" Type="http://schemas.microsoft.com/office/2007/relationships/diagramDrawing" Target="../diagrams/drawing6.xml" /><Relationship Id="rId3" Type="http://schemas.openxmlformats.org/officeDocument/2006/relationships/image" Target="../media/image25.jpeg" /><Relationship Id="rId7" Type="http://schemas.openxmlformats.org/officeDocument/2006/relationships/diagramColors" Target="../diagrams/colors6.xml" /><Relationship Id="rId2" Type="http://schemas.openxmlformats.org/officeDocument/2006/relationships/notesSlide" Target="../notesSlides/notesSlide10.xml" /><Relationship Id="rId1" Type="http://schemas.openxmlformats.org/officeDocument/2006/relationships/slideLayout" Target="../slideLayouts/slideLayout18.xml" /><Relationship Id="rId6" Type="http://schemas.openxmlformats.org/officeDocument/2006/relationships/diagramQuickStyle" Target="../diagrams/quickStyle6.xml" /><Relationship Id="rId5" Type="http://schemas.openxmlformats.org/officeDocument/2006/relationships/diagramLayout" Target="../diagrams/layout6.xml" /><Relationship Id="rId4" Type="http://schemas.openxmlformats.org/officeDocument/2006/relationships/diagramData" Target="../diagrams/data6.xml" /></Relationships>
</file>

<file path=ppt/slides/_rels/slide12.xml.rels><?xml version="1.0" encoding="UTF-8" standalone="yes"?>
<Relationships xmlns="http://schemas.openxmlformats.org/package/2006/relationships"><Relationship Id="rId3" Type="http://schemas.openxmlformats.org/officeDocument/2006/relationships/image" Target="../media/image32.jpeg" /><Relationship Id="rId2" Type="http://schemas.openxmlformats.org/officeDocument/2006/relationships/notesSlide" Target="../notesSlides/notesSlide11.xml" /><Relationship Id="rId1" Type="http://schemas.openxmlformats.org/officeDocument/2006/relationships/slideLayout" Target="../slideLayouts/slideLayout18.xml" /></Relationships>
</file>

<file path=ppt/slides/_rels/slide13.xml.rels><?xml version="1.0" encoding="UTF-8" standalone="yes"?>
<Relationships xmlns="http://schemas.openxmlformats.org/package/2006/relationships"><Relationship Id="rId3" Type="http://schemas.openxmlformats.org/officeDocument/2006/relationships/image" Target="../media/image33.jpeg" /><Relationship Id="rId2" Type="http://schemas.openxmlformats.org/officeDocument/2006/relationships/notesSlide" Target="../notesSlides/notesSlide12.xml" /><Relationship Id="rId1" Type="http://schemas.openxmlformats.org/officeDocument/2006/relationships/slideLayout" Target="../slideLayouts/slideLayout18.xml" /></Relationships>
</file>

<file path=ppt/slides/_rels/slide14.xml.rels><?xml version="1.0" encoding="UTF-8" standalone="yes"?>
<Relationships xmlns="http://schemas.openxmlformats.org/package/2006/relationships"><Relationship Id="rId3" Type="http://schemas.openxmlformats.org/officeDocument/2006/relationships/image" Target="../media/image3.jpg" /><Relationship Id="rId7" Type="http://schemas.openxmlformats.org/officeDocument/2006/relationships/hyperlink" Target="https://www.macegroup.com/" TargetMode="External" /><Relationship Id="rId2" Type="http://schemas.openxmlformats.org/officeDocument/2006/relationships/image" Target="../media/image2.jpeg" /><Relationship Id="rId1" Type="http://schemas.openxmlformats.org/officeDocument/2006/relationships/slideLayout" Target="../slideLayouts/slideLayout18.xml" /><Relationship Id="rId6" Type="http://schemas.openxmlformats.org/officeDocument/2006/relationships/hyperlink" Target="https://group.skanska.com/" TargetMode="External" /><Relationship Id="rId5" Type="http://schemas.openxmlformats.org/officeDocument/2006/relationships/hyperlink" Target="https://www2.deloitte.com/" TargetMode="External" /><Relationship Id="rId4" Type="http://schemas.openxmlformats.org/officeDocument/2006/relationships/hyperlink" Target="https://www.constructionnews.co.uk/"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8D0EB7F7-B273-2800-1583-630B6471A683}"/>
              </a:ext>
            </a:extLst>
          </p:cNvPr>
          <p:cNvSpPr>
            <a:spLocks noGrp="1"/>
          </p:cNvSpPr>
          <p:nvPr>
            <p:ph idx="1"/>
          </p:nvPr>
        </p:nvSpPr>
        <p:spPr>
          <a:xfrm>
            <a:off x="838200" y="216568"/>
            <a:ext cx="10515600" cy="5960395"/>
          </a:xfrm>
        </p:spPr>
        <p:txBody>
          <a:bodyPr vert="horz" lIns="91440" tIns="45720" rIns="91440" bIns="45720" rtlCol="0" anchor="t">
            <a:normAutofit/>
          </a:bodyPr>
          <a:lstStyle/>
          <a:p>
            <a:r>
              <a:rPr lang="en-RO" dirty="0"/>
              <a:t>BA(Hons Leadership and Management  Skills for the Workplace) </a:t>
            </a:r>
            <a:endParaRPr lang="ro-RO" dirty="0"/>
          </a:p>
          <a:p>
            <a:r>
              <a:rPr lang="en-RO" dirty="0"/>
              <a:t>Managing Business Information LCLM5004</a:t>
            </a:r>
          </a:p>
          <a:p>
            <a:endParaRPr lang="en-RO" dirty="0"/>
          </a:p>
        </p:txBody>
      </p:sp>
      <p:sp>
        <p:nvSpPr>
          <p:cNvPr id="3" name="CasetăText 2">
            <a:extLst>
              <a:ext uri="{FF2B5EF4-FFF2-40B4-BE49-F238E27FC236}">
                <a16:creationId xmlns:a16="http://schemas.microsoft.com/office/drawing/2014/main" id="{F833DB83-D1BC-BF59-013C-2BDC3E263AFB}"/>
              </a:ext>
            </a:extLst>
          </p:cNvPr>
          <p:cNvSpPr txBox="1"/>
          <p:nvPr/>
        </p:nvSpPr>
        <p:spPr>
          <a:xfrm>
            <a:off x="1028123" y="1682346"/>
            <a:ext cx="332302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ro-RO" b="1" dirty="0" err="1"/>
              <a:t>Lecturer</a:t>
            </a:r>
            <a:r>
              <a:rPr lang="ro-RO" b="1" dirty="0"/>
              <a:t> </a:t>
            </a:r>
            <a:r>
              <a:rPr lang="ro-RO" b="1" dirty="0" err="1"/>
              <a:t>Name</a:t>
            </a:r>
            <a:r>
              <a:rPr lang="ro-RO" b="1" dirty="0"/>
              <a:t>: </a:t>
            </a:r>
            <a:r>
              <a:rPr lang="ro-RO" b="1" dirty="0" err="1"/>
              <a:t>Amer</a:t>
            </a:r>
            <a:r>
              <a:rPr lang="ro-RO" b="1" dirty="0"/>
              <a:t> </a:t>
            </a:r>
            <a:r>
              <a:rPr lang="ro-RO" b="1" dirty="0" err="1"/>
              <a:t>Kareem</a:t>
            </a:r>
            <a:endParaRPr lang="ro-RO" b="1" dirty="0"/>
          </a:p>
        </p:txBody>
      </p:sp>
      <p:sp>
        <p:nvSpPr>
          <p:cNvPr id="4" name="CasetăText 3">
            <a:extLst>
              <a:ext uri="{FF2B5EF4-FFF2-40B4-BE49-F238E27FC236}">
                <a16:creationId xmlns:a16="http://schemas.microsoft.com/office/drawing/2014/main" id="{AA007A8E-8C78-432F-35EC-BFC451CB63E6}"/>
              </a:ext>
            </a:extLst>
          </p:cNvPr>
          <p:cNvSpPr txBox="1"/>
          <p:nvPr/>
        </p:nvSpPr>
        <p:spPr>
          <a:xfrm>
            <a:off x="832577" y="3206434"/>
            <a:ext cx="3793157"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ro-RO" dirty="0"/>
              <a:t>Ioan Lup-2228580</a:t>
            </a:r>
            <a:br>
              <a:rPr lang="ro-RO" dirty="0"/>
            </a:br>
            <a:r>
              <a:rPr lang="ro-RO" dirty="0"/>
              <a:t>Ioan Daniel Zaharia-2331897</a:t>
            </a:r>
            <a:br>
              <a:rPr lang="ro-RO" dirty="0"/>
            </a:br>
            <a:r>
              <a:rPr lang="ro-RO" dirty="0" err="1"/>
              <a:t>Petrisor</a:t>
            </a:r>
            <a:r>
              <a:rPr lang="ro-RO" dirty="0"/>
              <a:t> Iulian Linguraru-2331770</a:t>
            </a:r>
            <a:br>
              <a:rPr lang="ro-RO" dirty="0"/>
            </a:br>
            <a:r>
              <a:rPr lang="ro-RO" dirty="0"/>
              <a:t>Raul Andrei Margel-2334867</a:t>
            </a:r>
            <a:br>
              <a:rPr lang="ro-RO" dirty="0"/>
            </a:br>
            <a:r>
              <a:rPr lang="ro-RO" dirty="0"/>
              <a:t>Mihaela Mihai-2334118</a:t>
            </a:r>
            <a:br>
              <a:rPr lang="ro-RO" dirty="0"/>
            </a:br>
            <a:r>
              <a:rPr lang="ro-RO" dirty="0"/>
              <a:t>Cosmin Matei-2335151</a:t>
            </a:r>
          </a:p>
        </p:txBody>
      </p:sp>
      <p:sp>
        <p:nvSpPr>
          <p:cNvPr id="6" name="CasetăText 5">
            <a:extLst>
              <a:ext uri="{FF2B5EF4-FFF2-40B4-BE49-F238E27FC236}">
                <a16:creationId xmlns:a16="http://schemas.microsoft.com/office/drawing/2014/main" id="{7E08E6C1-D107-E00B-2209-DD760D135819}"/>
              </a:ext>
            </a:extLst>
          </p:cNvPr>
          <p:cNvSpPr txBox="1"/>
          <p:nvPr/>
        </p:nvSpPr>
        <p:spPr>
          <a:xfrm>
            <a:off x="8879006" y="5231040"/>
            <a:ext cx="313182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ro-RO" err="1"/>
              <a:t>November</a:t>
            </a:r>
            <a:r>
              <a:rPr lang="ro-RO" dirty="0"/>
              <a:t> 2025</a:t>
            </a:r>
          </a:p>
        </p:txBody>
      </p:sp>
      <p:sp>
        <p:nvSpPr>
          <p:cNvPr id="7" name="CasetăText 6">
            <a:extLst>
              <a:ext uri="{FF2B5EF4-FFF2-40B4-BE49-F238E27FC236}">
                <a16:creationId xmlns:a16="http://schemas.microsoft.com/office/drawing/2014/main" id="{1E5AFB8B-BD24-DF80-0ABB-248154B56F34}"/>
              </a:ext>
            </a:extLst>
          </p:cNvPr>
          <p:cNvSpPr txBox="1"/>
          <p:nvPr/>
        </p:nvSpPr>
        <p:spPr>
          <a:xfrm>
            <a:off x="822498" y="1138844"/>
            <a:ext cx="224605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ro-RO" b="1" dirty="0" err="1"/>
              <a:t>Assessment</a:t>
            </a:r>
            <a:r>
              <a:rPr lang="ro-RO" b="1" dirty="0"/>
              <a:t> 1</a:t>
            </a:r>
          </a:p>
        </p:txBody>
      </p:sp>
    </p:spTree>
    <p:extLst>
      <p:ext uri="{BB962C8B-B14F-4D97-AF65-F5344CB8AC3E}">
        <p14:creationId xmlns:p14="http://schemas.microsoft.com/office/powerpoint/2010/main" val="42243982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3"/>
          <a:stretch>
            <a:fillRect t="-26000" b="-26000"/>
          </a:stretch>
        </a:blip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0D0E0A4-8675-DE68-4767-B553A658D75B}"/>
              </a:ext>
            </a:extLst>
          </p:cNvPr>
          <p:cNvSpPr>
            <a:spLocks noGrp="1"/>
          </p:cNvSpPr>
          <p:nvPr>
            <p:ph type="title"/>
          </p:nvPr>
        </p:nvSpPr>
        <p:spPr/>
        <p:txBody>
          <a:bodyPr>
            <a:normAutofit fontScale="90000"/>
          </a:bodyPr>
          <a:lstStyle/>
          <a:p>
            <a:r>
              <a:rPr lang="en-GB" b="1" i="0" u="none" strike="noStrike" dirty="0">
                <a:solidFill>
                  <a:srgbClr val="111111"/>
                </a:solidFill>
                <a:effectLst/>
                <a:ea typeface="+mj-lt"/>
                <a:cs typeface="+mj-lt"/>
              </a:rPr>
              <a:t>Title Slide:</a:t>
            </a:r>
            <a:r>
              <a:rPr lang="en-GB" b="0" i="0" u="none" strike="noStrike" dirty="0">
                <a:solidFill>
                  <a:srgbClr val="111111"/>
                </a:solidFill>
                <a:effectLst/>
                <a:ea typeface="+mj-lt"/>
                <a:cs typeface="+mj-lt"/>
              </a:rPr>
              <a:t> Introduction to Information Systems in Business.</a:t>
            </a:r>
            <a:r>
              <a:rPr lang="en-GB" dirty="0">
                <a:solidFill>
                  <a:srgbClr val="111111"/>
                </a:solidFill>
                <a:ea typeface="+mj-lt"/>
                <a:cs typeface="+mj-lt"/>
              </a:rPr>
              <a:t> </a:t>
            </a:r>
            <a:endParaRPr lang="ro-RO" dirty="0"/>
          </a:p>
        </p:txBody>
      </p:sp>
      <p:graphicFrame>
        <p:nvGraphicFramePr>
          <p:cNvPr id="7" name="Content Placeholder 4">
            <a:extLst>
              <a:ext uri="{FF2B5EF4-FFF2-40B4-BE49-F238E27FC236}">
                <a16:creationId xmlns:a16="http://schemas.microsoft.com/office/drawing/2014/main" id="{FF3B1A29-E492-CA2A-ED3B-5661C7A829E2}"/>
              </a:ext>
            </a:extLst>
          </p:cNvPr>
          <p:cNvGraphicFramePr>
            <a:graphicFrameLocks noGrp="1"/>
          </p:cNvGraphicFramePr>
          <p:nvPr>
            <p:ph idx="1"/>
            <p:extLst>
              <p:ext uri="{D42A27DB-BD31-4B8C-83A1-F6EECF244321}">
                <p14:modId xmlns:p14="http://schemas.microsoft.com/office/powerpoint/2010/main" val="2019337351"/>
              </p:ext>
            </p:extLst>
          </p:nvPr>
        </p:nvGraphicFramePr>
        <p:xfrm>
          <a:off x="581192" y="2180496"/>
          <a:ext cx="11029615" cy="367830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3" name="CasetăText 2">
            <a:extLst>
              <a:ext uri="{FF2B5EF4-FFF2-40B4-BE49-F238E27FC236}">
                <a16:creationId xmlns:a16="http://schemas.microsoft.com/office/drawing/2014/main" id="{9C54103F-163F-DAAB-4AC5-3DA36FB284A8}"/>
              </a:ext>
            </a:extLst>
          </p:cNvPr>
          <p:cNvSpPr txBox="1"/>
          <p:nvPr/>
        </p:nvSpPr>
        <p:spPr>
          <a:xfrm>
            <a:off x="9980703" y="458700"/>
            <a:ext cx="188225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ro-RO" dirty="0"/>
              <a:t>Lupu</a:t>
            </a:r>
          </a:p>
          <a:p>
            <a:endParaRPr lang="ro-RO" dirty="0"/>
          </a:p>
        </p:txBody>
      </p:sp>
    </p:spTree>
    <p:extLst>
      <p:ext uri="{BB962C8B-B14F-4D97-AF65-F5344CB8AC3E}">
        <p14:creationId xmlns:p14="http://schemas.microsoft.com/office/powerpoint/2010/main" val="12155640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3">
            <a:duotone>
              <a:schemeClr val="bg1">
                <a:shade val="48000"/>
                <a:satMod val="110000"/>
                <a:lumMod val="40000"/>
              </a:schemeClr>
              <a:schemeClr val="bg1">
                <a:tint val="90000"/>
                <a:lumMod val="106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2ACF94-B211-A2EB-37C0-EAEFF4293BEA}"/>
              </a:ext>
            </a:extLst>
          </p:cNvPr>
          <p:cNvSpPr>
            <a:spLocks noGrp="1"/>
          </p:cNvSpPr>
          <p:nvPr>
            <p:ph type="title"/>
          </p:nvPr>
        </p:nvSpPr>
        <p:spPr>
          <a:xfrm>
            <a:off x="6556354" y="571500"/>
            <a:ext cx="4526328" cy="1266265"/>
          </a:xfrm>
        </p:spPr>
        <p:txBody>
          <a:bodyPr>
            <a:normAutofit/>
          </a:bodyPr>
          <a:lstStyle/>
          <a:p>
            <a:r>
              <a:rPr lang="en-GB" sz="3100" b="0" i="0" u="none" strike="noStrike">
                <a:effectLst/>
                <a:ea typeface="+mj-lt"/>
                <a:cs typeface="+mj-lt"/>
              </a:rPr>
              <a:t>The Role and Relevance of Information Systems.</a:t>
            </a:r>
            <a:endParaRPr lang="ro-RO" sz="3100">
              <a:ea typeface="+mj-lt"/>
              <a:cs typeface="+mj-lt"/>
            </a:endParaRPr>
          </a:p>
        </p:txBody>
      </p:sp>
      <p:sp>
        <p:nvSpPr>
          <p:cNvPr id="2055" name="Rectangle 2054">
            <a:extLst>
              <a:ext uri="{FF2B5EF4-FFF2-40B4-BE49-F238E27FC236}">
                <a16:creationId xmlns:a16="http://schemas.microsoft.com/office/drawing/2014/main" id="{0276CF47-78D1-45D4-B8A5-05DD68D9FB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0240" y="457200"/>
            <a:ext cx="5589425" cy="4686138"/>
          </a:xfrm>
          <a:prstGeom prst="rect">
            <a:avLst/>
          </a:prstGeom>
          <a:solidFill>
            <a:schemeClr val="bg1"/>
          </a:solidFill>
          <a:ln w="57150" cmpd="thinThick">
            <a:solidFill>
              <a:schemeClr val="bg1">
                <a:lumMod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Computer Information Systems vs ...">
            <a:extLst>
              <a:ext uri="{FF2B5EF4-FFF2-40B4-BE49-F238E27FC236}">
                <a16:creationId xmlns:a16="http://schemas.microsoft.com/office/drawing/2014/main" id="{38D18F90-386D-5678-BDD8-EC47600803A3}"/>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750708" y="1470915"/>
            <a:ext cx="5099864" cy="265652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8ED69627-02A0-EE48-8941-1C59909208B4}"/>
              </a:ext>
            </a:extLst>
          </p:cNvPr>
          <p:cNvSpPr>
            <a:spLocks noGrp="1"/>
          </p:cNvSpPr>
          <p:nvPr>
            <p:ph idx="1"/>
          </p:nvPr>
        </p:nvSpPr>
        <p:spPr>
          <a:xfrm>
            <a:off x="6551610" y="2071048"/>
            <a:ext cx="4531072" cy="3072290"/>
          </a:xfrm>
        </p:spPr>
        <p:txBody>
          <a:bodyPr vert="horz" lIns="91440" tIns="45720" rIns="91440" bIns="45720" rtlCol="0" anchor="t">
            <a:normAutofit/>
          </a:bodyPr>
          <a:lstStyle/>
          <a:p>
            <a:pPr>
              <a:lnSpc>
                <a:spcPct val="110000"/>
              </a:lnSpc>
            </a:pPr>
            <a:r>
              <a:rPr lang="en-GB" sz="1700" b="0" i="0" u="none" strike="noStrike" dirty="0">
                <a:effectLst/>
                <a:ea typeface="+mn-lt"/>
                <a:cs typeface="+mn-lt"/>
              </a:rPr>
              <a:t>They help businesses to make </a:t>
            </a:r>
            <a:r>
              <a:rPr lang="en-GB" sz="1700" b="1" i="0" u="none" strike="noStrike" dirty="0">
                <a:effectLst/>
                <a:ea typeface="+mn-lt"/>
                <a:cs typeface="+mn-lt"/>
              </a:rPr>
              <a:t>strategic plans</a:t>
            </a:r>
            <a:r>
              <a:rPr lang="en-GB" sz="1700" b="0" i="0" u="none" strike="noStrike" dirty="0">
                <a:effectLst/>
                <a:ea typeface="+mn-lt"/>
                <a:cs typeface="+mn-lt"/>
              </a:rPr>
              <a:t>, automate the processes that do not require any extra effort, and make decisions based on the data (</a:t>
            </a:r>
            <a:r>
              <a:rPr lang="en-GB" sz="1700" b="0" i="0" u="none" strike="noStrike" dirty="0" err="1">
                <a:effectLst/>
                <a:ea typeface="+mn-lt"/>
                <a:cs typeface="+mn-lt"/>
              </a:rPr>
              <a:t>Bocij</a:t>
            </a:r>
            <a:r>
              <a:rPr lang="en-GB" sz="1700" b="0" i="0" u="none" strike="noStrike" dirty="0">
                <a:effectLst/>
                <a:ea typeface="+mn-lt"/>
                <a:cs typeface="+mn-lt"/>
              </a:rPr>
              <a:t> et al., 2019).</a:t>
            </a:r>
            <a:endParaRPr lang="en-GB" sz="1700" dirty="0">
              <a:ea typeface="+mn-lt"/>
              <a:cs typeface="+mn-lt"/>
            </a:endParaRPr>
          </a:p>
          <a:p>
            <a:pPr>
              <a:lnSpc>
                <a:spcPct val="110000"/>
              </a:lnSpc>
            </a:pPr>
            <a:r>
              <a:rPr lang="en-GB" sz="1700" b="0" i="0" u="none" strike="noStrike" dirty="0">
                <a:effectLst/>
                <a:ea typeface="+mn-lt"/>
                <a:cs typeface="+mn-lt"/>
              </a:rPr>
              <a:t>Construction wise, this entails enhanced </a:t>
            </a:r>
            <a:r>
              <a:rPr lang="en-GB" sz="1700" b="1" i="0" u="none" strike="noStrike" dirty="0">
                <a:effectLst/>
                <a:ea typeface="+mn-lt"/>
                <a:cs typeface="+mn-lt"/>
              </a:rPr>
              <a:t>scheduling, correct cost estimation, and procurement</a:t>
            </a:r>
            <a:r>
              <a:rPr lang="en-GB" sz="1700" b="0" i="0" u="none" strike="noStrike" dirty="0">
                <a:effectLst/>
                <a:ea typeface="+mn-lt"/>
                <a:cs typeface="+mn-lt"/>
              </a:rPr>
              <a:t> that is essential in staying on time and on budget.</a:t>
            </a:r>
            <a:endParaRPr lang="en-GB" sz="1700" dirty="0">
              <a:ea typeface="+mn-lt"/>
              <a:cs typeface="+mn-lt"/>
            </a:endParaRPr>
          </a:p>
        </p:txBody>
      </p:sp>
      <p:sp>
        <p:nvSpPr>
          <p:cNvPr id="5" name="CasetăText 4">
            <a:extLst>
              <a:ext uri="{FF2B5EF4-FFF2-40B4-BE49-F238E27FC236}">
                <a16:creationId xmlns:a16="http://schemas.microsoft.com/office/drawing/2014/main" id="{576C2AE6-5BB1-CFCA-2B68-48BD014DA2A5}"/>
              </a:ext>
            </a:extLst>
          </p:cNvPr>
          <p:cNvSpPr txBox="1"/>
          <p:nvPr/>
        </p:nvSpPr>
        <p:spPr>
          <a:xfrm>
            <a:off x="9743444" y="537787"/>
            <a:ext cx="1613362" cy="7232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spcAft>
                <a:spcPts val="600"/>
              </a:spcAft>
            </a:pPr>
            <a:r>
              <a:rPr lang="ro-RO" dirty="0"/>
              <a:t>Lupu</a:t>
            </a:r>
            <a:endParaRPr lang="ro-RO"/>
          </a:p>
          <a:p>
            <a:pPr>
              <a:spcAft>
                <a:spcPts val="600"/>
              </a:spcAft>
            </a:pPr>
            <a:endParaRPr lang="ro-RO"/>
          </a:p>
        </p:txBody>
      </p:sp>
    </p:spTree>
    <p:extLst>
      <p:ext uri="{BB962C8B-B14F-4D97-AF65-F5344CB8AC3E}">
        <p14:creationId xmlns:p14="http://schemas.microsoft.com/office/powerpoint/2010/main" val="28504431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3">
            <a:duotone>
              <a:schemeClr val="bg1">
                <a:shade val="48000"/>
                <a:satMod val="110000"/>
                <a:lumMod val="40000"/>
              </a:schemeClr>
              <a:schemeClr val="bg1">
                <a:tint val="90000"/>
                <a:lumMod val="106000"/>
              </a:schemeClr>
            </a:duotone>
          </a:blip>
          <a:stretch/>
        </a:blip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F87C20A0-BD08-4315-BE42-56F2B41F8F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1" name="Rectangle 3080">
            <a:extLst>
              <a:ext uri="{FF2B5EF4-FFF2-40B4-BE49-F238E27FC236}">
                <a16:creationId xmlns:a16="http://schemas.microsoft.com/office/drawing/2014/main" id="{0B7D5331-B093-4784-99E0-88AFBACF63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4572000"/>
            <a:ext cx="12192000" cy="2286000"/>
          </a:xfrm>
          <a:prstGeom prst="rect">
            <a:avLst/>
          </a:prstGeom>
          <a:gradFill flip="none" rotWithShape="1">
            <a:gsLst>
              <a:gs pos="34000">
                <a:schemeClr val="accent1"/>
              </a:gs>
              <a:gs pos="100000">
                <a:schemeClr val="accent1">
                  <a:lumMod val="60000"/>
                </a:schemeClr>
              </a:gs>
            </a:gsLst>
            <a:lin ang="8100000" scaled="1"/>
            <a:tileRect/>
          </a:gradFill>
          <a:ln>
            <a:noFill/>
          </a:ln>
        </p:spPr>
        <p:style>
          <a:lnRef idx="1">
            <a:schemeClr val="accent1"/>
          </a:lnRef>
          <a:fillRef idx="3">
            <a:schemeClr val="accent1"/>
          </a:fillRef>
          <a:effectRef idx="2">
            <a:schemeClr val="accent1"/>
          </a:effectRef>
          <a:fontRef idx="minor">
            <a:schemeClr val="lt1"/>
          </a:fontRef>
        </p:style>
        <p:txBody>
          <a:bodyPr/>
          <a:lstStyle/>
          <a:p>
            <a:endParaRPr lang="en-RO"/>
          </a:p>
        </p:txBody>
      </p:sp>
      <p:sp>
        <p:nvSpPr>
          <p:cNvPr id="2" name="Title 1">
            <a:extLst>
              <a:ext uri="{FF2B5EF4-FFF2-40B4-BE49-F238E27FC236}">
                <a16:creationId xmlns:a16="http://schemas.microsoft.com/office/drawing/2014/main" id="{942E40BB-D82D-47E2-89AE-3DA8CC3B02CF}"/>
              </a:ext>
            </a:extLst>
          </p:cNvPr>
          <p:cNvSpPr>
            <a:spLocks noGrp="1"/>
          </p:cNvSpPr>
          <p:nvPr>
            <p:ph type="title"/>
          </p:nvPr>
        </p:nvSpPr>
        <p:spPr>
          <a:xfrm>
            <a:off x="717618" y="5659309"/>
            <a:ext cx="10792837" cy="1151965"/>
          </a:xfrm>
        </p:spPr>
        <p:txBody>
          <a:bodyPr>
            <a:normAutofit/>
          </a:bodyPr>
          <a:lstStyle/>
          <a:p>
            <a:pPr marL="285750" indent="-285750">
              <a:buFont typeface="Arial"/>
              <a:buChar char="•"/>
            </a:pPr>
            <a:r>
              <a:rPr lang="en-GB" b="1" dirty="0">
                <a:solidFill>
                  <a:srgbClr val="FFFFFF"/>
                </a:solidFill>
                <a:ea typeface="+mj-lt"/>
                <a:cs typeface="+mj-lt"/>
              </a:rPr>
              <a:t>Business</a:t>
            </a:r>
            <a:r>
              <a:rPr lang="en-GB" b="1" i="0" u="none" strike="noStrike" dirty="0">
                <a:solidFill>
                  <a:srgbClr val="FFFFFF"/>
                </a:solidFill>
                <a:effectLst/>
                <a:ea typeface="+mj-lt"/>
                <a:cs typeface="+mj-lt"/>
              </a:rPr>
              <a:t> information systems</a:t>
            </a:r>
            <a:r>
              <a:rPr lang="en-GB" dirty="0">
                <a:solidFill>
                  <a:srgbClr val="FFFFFF"/>
                </a:solidFill>
                <a:ea typeface="+mj-lt"/>
                <a:cs typeface="+mj-lt"/>
              </a:rPr>
              <a:t> </a:t>
            </a:r>
            <a:endParaRPr lang="ro-RO" dirty="0">
              <a:solidFill>
                <a:srgbClr val="FFFFFF"/>
              </a:solidFill>
            </a:endParaRPr>
          </a:p>
          <a:p>
            <a:pPr marL="285750" indent="-285750">
              <a:buFont typeface="Arial"/>
              <a:buChar char="•"/>
            </a:pPr>
            <a:endParaRPr lang="ro-RO" dirty="0">
              <a:solidFill>
                <a:srgbClr val="FFFFFF"/>
              </a:solidFill>
            </a:endParaRPr>
          </a:p>
          <a:p>
            <a:endParaRPr lang="en-GB" dirty="0">
              <a:solidFill>
                <a:srgbClr val="FFFFFF"/>
              </a:solidFill>
              <a:latin typeface="ui-sans-serif"/>
            </a:endParaRPr>
          </a:p>
        </p:txBody>
      </p:sp>
      <p:pic>
        <p:nvPicPr>
          <p:cNvPr id="3074" name="Picture 2" descr="What is an Information System? 5 ...">
            <a:extLst>
              <a:ext uri="{FF2B5EF4-FFF2-40B4-BE49-F238E27FC236}">
                <a16:creationId xmlns:a16="http://schemas.microsoft.com/office/drawing/2014/main" id="{3403B642-F371-F304-FD53-122FCB7C4248}"/>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717618" y="1086442"/>
            <a:ext cx="4931275" cy="2761514"/>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5CF046BF-D215-DB24-8A5D-D1CE7D0BAC41}"/>
              </a:ext>
            </a:extLst>
          </p:cNvPr>
          <p:cNvSpPr>
            <a:spLocks noGrp="1"/>
          </p:cNvSpPr>
          <p:nvPr>
            <p:ph idx="1"/>
          </p:nvPr>
        </p:nvSpPr>
        <p:spPr>
          <a:xfrm>
            <a:off x="6092190" y="674369"/>
            <a:ext cx="5386447" cy="3510952"/>
          </a:xfrm>
        </p:spPr>
        <p:txBody>
          <a:bodyPr vert="horz" lIns="91440" tIns="45720" rIns="91440" bIns="45720" rtlCol="0" anchor="t">
            <a:normAutofit/>
          </a:bodyPr>
          <a:lstStyle/>
          <a:p>
            <a:pPr>
              <a:lnSpc>
                <a:spcPct val="110000"/>
              </a:lnSpc>
            </a:pPr>
            <a:r>
              <a:rPr lang="en-GB" sz="1000" b="0" i="0" u="none" strike="noStrike">
                <a:effectLst/>
                <a:ea typeface="+mn-lt"/>
                <a:cs typeface="+mn-lt"/>
              </a:rPr>
              <a:t>The types of IS that are predominantly applied in business are as follows:</a:t>
            </a:r>
            <a:endParaRPr lang="ro-RO" sz="1000">
              <a:ea typeface="+mn-lt"/>
              <a:cs typeface="+mn-lt"/>
            </a:endParaRPr>
          </a:p>
          <a:p>
            <a:pPr>
              <a:lnSpc>
                <a:spcPct val="110000"/>
              </a:lnSpc>
            </a:pPr>
            <a:r>
              <a:rPr lang="en-GB" sz="1000" b="1" i="0" u="none" strike="noStrike">
                <a:effectLst/>
                <a:ea typeface="+mn-lt"/>
                <a:cs typeface="+mn-lt"/>
              </a:rPr>
              <a:t>Transaction </a:t>
            </a:r>
            <a:r>
              <a:rPr lang="en-GB" sz="1000" b="1">
                <a:ea typeface="+mn-lt"/>
                <a:cs typeface="+mn-lt"/>
              </a:rPr>
              <a:t>Processing System (TPS):</a:t>
            </a:r>
            <a:r>
              <a:rPr lang="en-GB" sz="1000">
                <a:ea typeface="+mn-lt"/>
                <a:cs typeface="+mn-lt"/>
              </a:rPr>
              <a:t> </a:t>
            </a:r>
            <a:r>
              <a:rPr lang="en-GB" sz="1000" b="0" i="0" u="none" strike="noStrike">
                <a:effectLst/>
                <a:ea typeface="+mn-lt"/>
                <a:cs typeface="+mn-lt"/>
              </a:rPr>
              <a:t>Document transactional processes like payrolls and material orders.</a:t>
            </a:r>
            <a:endParaRPr lang="en-GB" sz="1000">
              <a:ea typeface="+mn-lt"/>
              <a:cs typeface="+mn-lt"/>
            </a:endParaRPr>
          </a:p>
          <a:p>
            <a:pPr>
              <a:lnSpc>
                <a:spcPct val="110000"/>
              </a:lnSpc>
            </a:pPr>
            <a:r>
              <a:rPr lang="en-GB" sz="1000" b="1" i="0" u="none" strike="noStrike">
                <a:effectLst/>
                <a:ea typeface="+mn-lt"/>
                <a:cs typeface="+mn-lt"/>
              </a:rPr>
              <a:t>Management Information Systems (MIS</a:t>
            </a:r>
            <a:r>
              <a:rPr lang="en-GB" sz="1000" b="1">
                <a:ea typeface="+mn-lt"/>
                <a:cs typeface="+mn-lt"/>
              </a:rPr>
              <a:t>):</a:t>
            </a:r>
            <a:r>
              <a:rPr lang="en-GB" sz="1000">
                <a:ea typeface="+mn-lt"/>
                <a:cs typeface="+mn-lt"/>
              </a:rPr>
              <a:t> </a:t>
            </a:r>
            <a:r>
              <a:rPr lang="en-GB" sz="1000" b="0" i="0" u="none" strike="noStrike">
                <a:effectLst/>
                <a:ea typeface="+mn-lt"/>
                <a:cs typeface="+mn-lt"/>
              </a:rPr>
              <a:t>Get reports that can help mid-level managers.</a:t>
            </a:r>
            <a:endParaRPr lang="en-GB" sz="1000">
              <a:ea typeface="+mn-lt"/>
              <a:cs typeface="+mn-lt"/>
            </a:endParaRPr>
          </a:p>
          <a:p>
            <a:pPr>
              <a:lnSpc>
                <a:spcPct val="110000"/>
              </a:lnSpc>
            </a:pPr>
            <a:r>
              <a:rPr lang="en-GB" sz="1000" b="1" i="0" u="none" strike="noStrike">
                <a:effectLst/>
                <a:ea typeface="+mn-lt"/>
                <a:cs typeface="+mn-lt"/>
              </a:rPr>
              <a:t>Decision Support Systems (DSS</a:t>
            </a:r>
            <a:r>
              <a:rPr lang="en-GB" sz="1000" b="1">
                <a:ea typeface="+mn-lt"/>
                <a:cs typeface="+mn-lt"/>
              </a:rPr>
              <a:t>):</a:t>
            </a:r>
            <a:r>
              <a:rPr lang="en-GB" sz="1000">
                <a:ea typeface="+mn-lt"/>
                <a:cs typeface="+mn-lt"/>
              </a:rPr>
              <a:t> </a:t>
            </a:r>
            <a:r>
              <a:rPr lang="en-GB" sz="1000" b="0" i="0" u="none" strike="noStrike">
                <a:effectLst/>
                <a:ea typeface="+mn-lt"/>
                <a:cs typeface="+mn-lt"/>
              </a:rPr>
              <a:t>These offer advanced analysis and modelling of complex decisions.</a:t>
            </a:r>
            <a:endParaRPr lang="en-GB" sz="1000">
              <a:ea typeface="+mn-lt"/>
              <a:cs typeface="+mn-lt"/>
            </a:endParaRPr>
          </a:p>
          <a:p>
            <a:pPr>
              <a:lnSpc>
                <a:spcPct val="110000"/>
              </a:lnSpc>
            </a:pPr>
            <a:r>
              <a:rPr lang="en-GB" sz="1000" b="1" i="0" u="none" strike="noStrike">
                <a:effectLst/>
                <a:ea typeface="+mn-lt"/>
                <a:cs typeface="+mn-lt"/>
              </a:rPr>
              <a:t>Enterprise Resource Planning (ERP</a:t>
            </a:r>
            <a:r>
              <a:rPr lang="en-GB" sz="1000" b="1">
                <a:ea typeface="+mn-lt"/>
                <a:cs typeface="+mn-lt"/>
              </a:rPr>
              <a:t>):</a:t>
            </a:r>
            <a:r>
              <a:rPr lang="en-GB" sz="1000">
                <a:ea typeface="+mn-lt"/>
                <a:cs typeface="+mn-lt"/>
              </a:rPr>
              <a:t> </a:t>
            </a:r>
            <a:r>
              <a:rPr lang="en-GB" sz="1000" b="0" i="0" u="none" strike="noStrike">
                <a:effectLst/>
                <a:ea typeface="+mn-lt"/>
                <a:cs typeface="+mn-lt"/>
              </a:rPr>
              <a:t>Combines various departments together.</a:t>
            </a:r>
            <a:endParaRPr lang="en-GB" sz="1000">
              <a:ea typeface="+mn-lt"/>
              <a:cs typeface="+mn-lt"/>
            </a:endParaRPr>
          </a:p>
          <a:p>
            <a:pPr>
              <a:lnSpc>
                <a:spcPct val="110000"/>
              </a:lnSpc>
            </a:pPr>
            <a:r>
              <a:rPr lang="en-GB" sz="1000" b="1" i="0" u="none" strike="noStrike">
                <a:effectLst/>
                <a:ea typeface="+mn-lt"/>
                <a:cs typeface="+mn-lt"/>
              </a:rPr>
              <a:t>Customer Relationship Management (CRM</a:t>
            </a:r>
            <a:r>
              <a:rPr lang="en-GB" sz="1000" b="1">
                <a:ea typeface="+mn-lt"/>
                <a:cs typeface="+mn-lt"/>
              </a:rPr>
              <a:t>):</a:t>
            </a:r>
            <a:r>
              <a:rPr lang="en-GB" sz="1000">
                <a:ea typeface="+mn-lt"/>
                <a:cs typeface="+mn-lt"/>
              </a:rPr>
              <a:t> </a:t>
            </a:r>
            <a:r>
              <a:rPr lang="en-GB" sz="1000" b="0" i="0" u="none" strike="noStrike">
                <a:effectLst/>
                <a:ea typeface="+mn-lt"/>
                <a:cs typeface="+mn-lt"/>
              </a:rPr>
              <a:t>Recording of all communication and sales with clients.</a:t>
            </a:r>
            <a:endParaRPr lang="en-GB" sz="1000">
              <a:ea typeface="+mn-lt"/>
              <a:cs typeface="+mn-lt"/>
            </a:endParaRPr>
          </a:p>
          <a:p>
            <a:pPr>
              <a:lnSpc>
                <a:spcPct val="110000"/>
              </a:lnSpc>
            </a:pPr>
            <a:r>
              <a:rPr lang="en-GB" sz="1000" b="1" i="0" u="none" strike="noStrike">
                <a:effectLst/>
                <a:ea typeface="+mn-lt"/>
                <a:cs typeface="+mn-lt"/>
              </a:rPr>
              <a:t>Project Management Information System (PMIS</a:t>
            </a:r>
            <a:r>
              <a:rPr lang="en-GB" sz="1000" b="1">
                <a:ea typeface="+mn-lt"/>
                <a:cs typeface="+mn-lt"/>
              </a:rPr>
              <a:t>):</a:t>
            </a:r>
            <a:r>
              <a:rPr lang="en-GB" sz="1000">
                <a:ea typeface="+mn-lt"/>
                <a:cs typeface="+mn-lt"/>
              </a:rPr>
              <a:t> </a:t>
            </a:r>
            <a:r>
              <a:rPr lang="en-GB" sz="1000" b="0" i="0" u="none" strike="noStrike">
                <a:effectLst/>
                <a:ea typeface="+mn-lt"/>
                <a:cs typeface="+mn-lt"/>
              </a:rPr>
              <a:t>Plan, monitor, report on project activities (Stair and Reynolds, 2021).</a:t>
            </a:r>
            <a:endParaRPr lang="en-GB" sz="1000">
              <a:ea typeface="+mn-lt"/>
              <a:cs typeface="+mn-lt"/>
            </a:endParaRPr>
          </a:p>
          <a:p>
            <a:pPr marL="0" indent="0">
              <a:lnSpc>
                <a:spcPct val="110000"/>
              </a:lnSpc>
              <a:buNone/>
            </a:pPr>
            <a:br>
              <a:rPr lang="en-GB" sz="1000"/>
            </a:br>
            <a:endParaRPr lang="en-RO" sz="1000"/>
          </a:p>
        </p:txBody>
      </p:sp>
      <p:sp>
        <p:nvSpPr>
          <p:cNvPr id="5" name="CasetăText 4">
            <a:extLst>
              <a:ext uri="{FF2B5EF4-FFF2-40B4-BE49-F238E27FC236}">
                <a16:creationId xmlns:a16="http://schemas.microsoft.com/office/drawing/2014/main" id="{30C1A8CB-B0C0-B944-63F3-1A0FEDA4DC1D}"/>
              </a:ext>
            </a:extLst>
          </p:cNvPr>
          <p:cNvSpPr txBox="1"/>
          <p:nvPr/>
        </p:nvSpPr>
        <p:spPr>
          <a:xfrm>
            <a:off x="10037629" y="1169502"/>
            <a:ext cx="177153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spcAft>
                <a:spcPts val="600"/>
              </a:spcAft>
            </a:pPr>
            <a:r>
              <a:rPr lang="ro-RO" dirty="0"/>
              <a:t>Mihaela</a:t>
            </a:r>
            <a:endParaRPr lang="ro-RO"/>
          </a:p>
        </p:txBody>
      </p:sp>
    </p:spTree>
    <p:extLst>
      <p:ext uri="{BB962C8B-B14F-4D97-AF65-F5344CB8AC3E}">
        <p14:creationId xmlns:p14="http://schemas.microsoft.com/office/powerpoint/2010/main" val="15608644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3"/>
          <a:stretch>
            <a:fillRect t="-11000" b="-11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8D8574-E599-F183-4EFE-A8E5D64BE725}"/>
              </a:ext>
            </a:extLst>
          </p:cNvPr>
          <p:cNvSpPr>
            <a:spLocks noGrp="1"/>
          </p:cNvSpPr>
          <p:nvPr>
            <p:ph type="title"/>
          </p:nvPr>
        </p:nvSpPr>
        <p:spPr>
          <a:xfrm>
            <a:off x="581192" y="1000469"/>
            <a:ext cx="11029616" cy="1013800"/>
          </a:xfrm>
        </p:spPr>
        <p:txBody>
          <a:bodyPr>
            <a:normAutofit fontScale="90000"/>
          </a:bodyPr>
          <a:lstStyle/>
          <a:p>
            <a:pPr marL="285750" indent="-285750">
              <a:buFont typeface="Arial"/>
              <a:buChar char="•"/>
            </a:pPr>
            <a:r>
              <a:rPr lang="en-GB" b="1" i="0" u="none" strike="noStrike" dirty="0">
                <a:solidFill>
                  <a:srgbClr val="111111"/>
                </a:solidFill>
                <a:effectLst/>
                <a:ea typeface="+mj-lt"/>
                <a:cs typeface="+mj-lt"/>
              </a:rPr>
              <a:t>ERP Systems: Pulling the Business Core</a:t>
            </a:r>
            <a:r>
              <a:rPr lang="en-GB" dirty="0">
                <a:solidFill>
                  <a:srgbClr val="111111"/>
                </a:solidFill>
                <a:ea typeface="+mj-lt"/>
                <a:cs typeface="+mj-lt"/>
              </a:rPr>
              <a:t> </a:t>
            </a:r>
            <a:endParaRPr lang="ro-RO" dirty="0"/>
          </a:p>
          <a:p>
            <a:pPr marL="285750" indent="-285750">
              <a:buFont typeface="Arial"/>
              <a:buChar char="•"/>
            </a:pPr>
            <a:endParaRPr lang="ro-RO" dirty="0"/>
          </a:p>
          <a:p>
            <a:endParaRPr lang="en-GB" dirty="0">
              <a:solidFill>
                <a:srgbClr val="111111"/>
              </a:solidFill>
              <a:latin typeface="ui-sans-serif"/>
            </a:endParaRPr>
          </a:p>
        </p:txBody>
      </p:sp>
      <p:graphicFrame>
        <p:nvGraphicFramePr>
          <p:cNvPr id="7" name="Content Placeholder 2">
            <a:extLst>
              <a:ext uri="{FF2B5EF4-FFF2-40B4-BE49-F238E27FC236}">
                <a16:creationId xmlns:a16="http://schemas.microsoft.com/office/drawing/2014/main" id="{A067D226-63BC-1C97-447F-EFCFF3F10125}"/>
              </a:ext>
            </a:extLst>
          </p:cNvPr>
          <p:cNvGraphicFramePr>
            <a:graphicFrameLocks noGrp="1"/>
          </p:cNvGraphicFramePr>
          <p:nvPr>
            <p:ph idx="1"/>
          </p:nvPr>
        </p:nvGraphicFramePr>
        <p:xfrm>
          <a:off x="507521" y="1710606"/>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4" name="TextBox 3">
            <a:extLst>
              <a:ext uri="{FF2B5EF4-FFF2-40B4-BE49-F238E27FC236}">
                <a16:creationId xmlns:a16="http://schemas.microsoft.com/office/drawing/2014/main" id="{10276A8B-9026-E099-F54D-EADCC805F3D9}"/>
              </a:ext>
            </a:extLst>
          </p:cNvPr>
          <p:cNvSpPr txBox="1"/>
          <p:nvPr/>
        </p:nvSpPr>
        <p:spPr>
          <a:xfrm>
            <a:off x="9939669" y="1322703"/>
            <a:ext cx="1828800" cy="369332"/>
          </a:xfrm>
          <a:prstGeom prst="rect">
            <a:avLst/>
          </a:prstGeom>
          <a:noFill/>
        </p:spPr>
        <p:txBody>
          <a:bodyPr wrap="square" rtlCol="0">
            <a:spAutoFit/>
          </a:bodyPr>
          <a:lstStyle/>
          <a:p>
            <a:pPr algn="l"/>
            <a:r>
              <a:rPr lang="en-GB" b="1" err="1"/>
              <a:t>Mihaela</a:t>
            </a:r>
            <a:endParaRPr lang="en-US" b="1"/>
          </a:p>
        </p:txBody>
      </p:sp>
    </p:spTree>
    <p:extLst>
      <p:ext uri="{BB962C8B-B14F-4D97-AF65-F5344CB8AC3E}">
        <p14:creationId xmlns:p14="http://schemas.microsoft.com/office/powerpoint/2010/main" val="12454087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3"/>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EAB631-C473-4172-A1B2-2FF950118318}"/>
              </a:ext>
            </a:extLst>
          </p:cNvPr>
          <p:cNvSpPr>
            <a:spLocks noGrp="1"/>
          </p:cNvSpPr>
          <p:nvPr>
            <p:ph type="title"/>
          </p:nvPr>
        </p:nvSpPr>
        <p:spPr>
          <a:xfrm>
            <a:off x="838200" y="997729"/>
            <a:ext cx="10515600" cy="1325563"/>
          </a:xfrm>
        </p:spPr>
        <p:txBody>
          <a:bodyPr>
            <a:normAutofit fontScale="90000"/>
          </a:bodyPr>
          <a:lstStyle/>
          <a:p>
            <a:pPr marL="285750" indent="-285750">
              <a:buFont typeface="Arial"/>
              <a:buChar char="•"/>
            </a:pPr>
            <a:r>
              <a:rPr lang="en-GB" b="1" i="0" u="none" strike="noStrike" dirty="0">
                <a:solidFill>
                  <a:srgbClr val="111111"/>
                </a:solidFill>
                <a:effectLst/>
                <a:ea typeface="+mj-lt"/>
                <a:cs typeface="+mj-lt"/>
              </a:rPr>
              <a:t>CRM Systems: Building stronger relationships with clients</a:t>
            </a:r>
            <a:r>
              <a:rPr lang="en-GB" dirty="0">
                <a:solidFill>
                  <a:srgbClr val="111111"/>
                </a:solidFill>
                <a:ea typeface="+mj-lt"/>
                <a:cs typeface="+mj-lt"/>
              </a:rPr>
              <a:t> </a:t>
            </a:r>
            <a:endParaRPr lang="ro-RO" dirty="0"/>
          </a:p>
          <a:p>
            <a:pPr marL="285750" indent="-285750">
              <a:buFont typeface="Arial"/>
              <a:buChar char="•"/>
            </a:pPr>
            <a:endParaRPr lang="ro-RO"/>
          </a:p>
          <a:p>
            <a:endParaRPr lang="en-GB" dirty="0">
              <a:solidFill>
                <a:srgbClr val="111111"/>
              </a:solidFill>
              <a:latin typeface="ui-sans-serif"/>
            </a:endParaRPr>
          </a:p>
        </p:txBody>
      </p:sp>
      <p:sp>
        <p:nvSpPr>
          <p:cNvPr id="3" name="Content Placeholder 2">
            <a:extLst>
              <a:ext uri="{FF2B5EF4-FFF2-40B4-BE49-F238E27FC236}">
                <a16:creationId xmlns:a16="http://schemas.microsoft.com/office/drawing/2014/main" id="{248152E2-5B66-0878-C1B0-CCE5553F8724}"/>
              </a:ext>
            </a:extLst>
          </p:cNvPr>
          <p:cNvSpPr>
            <a:spLocks noGrp="1"/>
          </p:cNvSpPr>
          <p:nvPr>
            <p:ph idx="1"/>
          </p:nvPr>
        </p:nvSpPr>
        <p:spPr>
          <a:xfrm>
            <a:off x="581191" y="2180496"/>
            <a:ext cx="6696431" cy="3678303"/>
          </a:xfrm>
        </p:spPr>
        <p:txBody>
          <a:bodyPr vert="horz" lIns="91440" tIns="45720" rIns="91440" bIns="45720" rtlCol="0" anchor="t">
            <a:normAutofit/>
          </a:bodyPr>
          <a:lstStyle/>
          <a:p>
            <a:r>
              <a:rPr lang="en-GB" b="1" i="0" u="none" strike="noStrike" dirty="0">
                <a:solidFill>
                  <a:srgbClr val="111111"/>
                </a:solidFill>
                <a:effectLst/>
                <a:ea typeface="+mn-lt"/>
                <a:cs typeface="+mn-lt"/>
              </a:rPr>
              <a:t>Customer Relationship Management (CRM)</a:t>
            </a:r>
            <a:r>
              <a:rPr lang="en-GB" b="0" i="0" u="none" strike="noStrike" dirty="0">
                <a:solidFill>
                  <a:srgbClr val="111111"/>
                </a:solidFill>
                <a:effectLst/>
                <a:ea typeface="+mn-lt"/>
                <a:cs typeface="+mn-lt"/>
              </a:rPr>
              <a:t> is a type of program such as </a:t>
            </a:r>
            <a:r>
              <a:rPr lang="en-GB" b="1" i="0" u="none" strike="noStrike" dirty="0">
                <a:solidFill>
                  <a:srgbClr val="111111"/>
                </a:solidFill>
                <a:effectLst/>
                <a:ea typeface="+mn-lt"/>
                <a:cs typeface="+mn-lt"/>
              </a:rPr>
              <a:t>Salesforce or HubSpot</a:t>
            </a:r>
            <a:r>
              <a:rPr lang="en-GB" b="0" i="0" u="none" strike="noStrike" dirty="0">
                <a:solidFill>
                  <a:srgbClr val="111111"/>
                </a:solidFill>
                <a:effectLst/>
                <a:ea typeface="+mn-lt"/>
                <a:cs typeface="+mn-lt"/>
              </a:rPr>
              <a:t> that assists companies in interacting with clients, keeping track of </a:t>
            </a:r>
            <a:r>
              <a:rPr lang="en-GB" dirty="0">
                <a:solidFill>
                  <a:srgbClr val="111111"/>
                </a:solidFill>
                <a:ea typeface="+mn-lt"/>
                <a:cs typeface="+mn-lt"/>
              </a:rPr>
              <a:t>leads</a:t>
            </a:r>
            <a:r>
              <a:rPr lang="en-GB" b="0" i="0" u="none" strike="noStrike" dirty="0">
                <a:solidFill>
                  <a:srgbClr val="111111"/>
                </a:solidFill>
                <a:effectLst/>
                <a:ea typeface="+mn-lt"/>
                <a:cs typeface="+mn-lt"/>
              </a:rPr>
              <a:t>, and tailoring services.</a:t>
            </a:r>
            <a:endParaRPr lang="en-RO" dirty="0">
              <a:ea typeface="+mn-lt"/>
              <a:cs typeface="+mn-lt"/>
            </a:endParaRPr>
          </a:p>
          <a:p>
            <a:r>
              <a:rPr lang="en-GB" b="0" i="0" u="none" strike="noStrike" dirty="0">
                <a:solidFill>
                  <a:srgbClr val="111111"/>
                </a:solidFill>
                <a:effectLst/>
                <a:ea typeface="+mn-lt"/>
                <a:cs typeface="+mn-lt"/>
              </a:rPr>
              <a:t>CRM helps in </a:t>
            </a:r>
            <a:r>
              <a:rPr lang="en-GB" b="1" i="0" u="none" strike="noStrike" dirty="0">
                <a:solidFill>
                  <a:srgbClr val="111111"/>
                </a:solidFill>
                <a:effectLst/>
                <a:ea typeface="+mn-lt"/>
                <a:cs typeface="+mn-lt"/>
              </a:rPr>
              <a:t>tender control and customer response and marketing</a:t>
            </a:r>
            <a:r>
              <a:rPr lang="en-GB" b="0" i="0" u="none" strike="noStrike" dirty="0">
                <a:solidFill>
                  <a:srgbClr val="111111"/>
                </a:solidFill>
                <a:effectLst/>
                <a:ea typeface="+mn-lt"/>
                <a:cs typeface="+mn-lt"/>
              </a:rPr>
              <a:t> in construction (Buttle and </a:t>
            </a:r>
            <a:r>
              <a:rPr lang="en-GB" b="0" i="0" u="none" strike="noStrike" dirty="0" err="1">
                <a:solidFill>
                  <a:srgbClr val="111111"/>
                </a:solidFill>
                <a:effectLst/>
                <a:ea typeface="+mn-lt"/>
                <a:cs typeface="+mn-lt"/>
              </a:rPr>
              <a:t>Maklan</a:t>
            </a:r>
            <a:r>
              <a:rPr lang="en-GB" b="0" i="0" u="none" strike="noStrike" dirty="0">
                <a:solidFill>
                  <a:srgbClr val="111111"/>
                </a:solidFill>
                <a:effectLst/>
                <a:ea typeface="+mn-lt"/>
                <a:cs typeface="+mn-lt"/>
              </a:rPr>
              <a:t>, 2019).</a:t>
            </a:r>
            <a:r>
              <a:rPr lang="en-GB" dirty="0">
                <a:ea typeface="+mn-lt"/>
                <a:cs typeface="+mn-lt"/>
              </a:rPr>
              <a:t> </a:t>
            </a:r>
          </a:p>
          <a:p>
            <a:endParaRPr lang="en-GB" dirty="0">
              <a:solidFill>
                <a:srgbClr val="111111"/>
              </a:solidFill>
              <a:latin typeface="ui-sans-serif"/>
            </a:endParaRPr>
          </a:p>
        </p:txBody>
      </p:sp>
      <p:sp>
        <p:nvSpPr>
          <p:cNvPr id="4" name="TextBox 3">
            <a:extLst>
              <a:ext uri="{FF2B5EF4-FFF2-40B4-BE49-F238E27FC236}">
                <a16:creationId xmlns:a16="http://schemas.microsoft.com/office/drawing/2014/main" id="{CE7732C9-A2D9-09CB-433D-79B97FF014A5}"/>
              </a:ext>
            </a:extLst>
          </p:cNvPr>
          <p:cNvSpPr txBox="1"/>
          <p:nvPr/>
        </p:nvSpPr>
        <p:spPr>
          <a:xfrm>
            <a:off x="9525000" y="1293168"/>
            <a:ext cx="1828800" cy="369332"/>
          </a:xfrm>
          <a:prstGeom prst="rect">
            <a:avLst/>
          </a:prstGeom>
          <a:noFill/>
        </p:spPr>
        <p:txBody>
          <a:bodyPr wrap="square" rtlCol="0">
            <a:spAutoFit/>
          </a:bodyPr>
          <a:lstStyle/>
          <a:p>
            <a:pPr algn="l"/>
            <a:r>
              <a:rPr lang="en-GB" b="1"/>
              <a:t>Raul</a:t>
            </a:r>
            <a:endParaRPr lang="en-US" b="1"/>
          </a:p>
        </p:txBody>
      </p:sp>
      <p:pic>
        <p:nvPicPr>
          <p:cNvPr id="5124" name="Picture 4" descr="ESA - Do business with ESA">
            <a:extLst>
              <a:ext uri="{FF2B5EF4-FFF2-40B4-BE49-F238E27FC236}">
                <a16:creationId xmlns:a16="http://schemas.microsoft.com/office/drawing/2014/main" id="{920AB919-B324-09F2-6CA6-5A641D4AD9E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810500" y="2159809"/>
            <a:ext cx="3429000" cy="23749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702481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3"/>
          <a:stretch>
            <a:fillRect l="-1000" r="-1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C43455-1534-7AA1-2948-F67541F78ABB}"/>
              </a:ext>
            </a:extLst>
          </p:cNvPr>
          <p:cNvSpPr>
            <a:spLocks noGrp="1"/>
          </p:cNvSpPr>
          <p:nvPr>
            <p:ph type="title"/>
          </p:nvPr>
        </p:nvSpPr>
        <p:spPr>
          <a:xfrm>
            <a:off x="838200" y="997729"/>
            <a:ext cx="10515600" cy="1325563"/>
          </a:xfrm>
        </p:spPr>
        <p:txBody>
          <a:bodyPr>
            <a:normAutofit fontScale="90000"/>
          </a:bodyPr>
          <a:lstStyle/>
          <a:p>
            <a:pPr marL="285750" indent="-285750">
              <a:buFont typeface="Arial"/>
              <a:buChar char="•"/>
            </a:pPr>
            <a:r>
              <a:rPr lang="en-GB" b="1" i="0" u="none" strike="noStrike" dirty="0">
                <a:solidFill>
                  <a:schemeClr val="tx1"/>
                </a:solidFill>
                <a:effectLst/>
                <a:ea typeface="+mj-lt"/>
                <a:cs typeface="+mj-lt"/>
              </a:rPr>
              <a:t>Project Management Information Systems (PMIS)</a:t>
            </a:r>
            <a:r>
              <a:rPr lang="en-GB" dirty="0">
                <a:solidFill>
                  <a:schemeClr val="tx1"/>
                </a:solidFill>
                <a:ea typeface="+mj-lt"/>
                <a:cs typeface="+mj-lt"/>
              </a:rPr>
              <a:t> </a:t>
            </a:r>
            <a:endParaRPr lang="ro-RO" dirty="0">
              <a:solidFill>
                <a:schemeClr val="tx1"/>
              </a:solidFill>
            </a:endParaRPr>
          </a:p>
          <a:p>
            <a:pPr marL="285750" indent="-285750">
              <a:buFont typeface="Arial"/>
              <a:buChar char="•"/>
            </a:pPr>
            <a:endParaRPr lang="ro-RO" dirty="0">
              <a:solidFill>
                <a:schemeClr val="tx1"/>
              </a:solidFill>
            </a:endParaRPr>
          </a:p>
          <a:p>
            <a:endParaRPr lang="en-GB" dirty="0">
              <a:solidFill>
                <a:schemeClr val="tx1"/>
              </a:solidFill>
              <a:latin typeface="ui-sans-serif"/>
            </a:endParaRPr>
          </a:p>
        </p:txBody>
      </p:sp>
      <p:graphicFrame>
        <p:nvGraphicFramePr>
          <p:cNvPr id="6" name="Content Placeholder 2">
            <a:extLst>
              <a:ext uri="{FF2B5EF4-FFF2-40B4-BE49-F238E27FC236}">
                <a16:creationId xmlns:a16="http://schemas.microsoft.com/office/drawing/2014/main" id="{F0D4B48F-838C-A639-394D-185F4A8C3892}"/>
              </a:ext>
            </a:extLst>
          </p:cNvPr>
          <p:cNvGraphicFramePr>
            <a:graphicFrameLocks noGrp="1"/>
          </p:cNvGraphicFramePr>
          <p:nvPr>
            <p:ph idx="1"/>
            <p:extLst>
              <p:ext uri="{D42A27DB-BD31-4B8C-83A1-F6EECF244321}">
                <p14:modId xmlns:p14="http://schemas.microsoft.com/office/powerpoint/2010/main" val="2589231875"/>
              </p:ext>
            </p:extLst>
          </p:nvPr>
        </p:nvGraphicFramePr>
        <p:xfrm>
          <a:off x="838200" y="2084418"/>
          <a:ext cx="10515600" cy="399070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4" name="TextBox 3">
            <a:extLst>
              <a:ext uri="{FF2B5EF4-FFF2-40B4-BE49-F238E27FC236}">
                <a16:creationId xmlns:a16="http://schemas.microsoft.com/office/drawing/2014/main" id="{8B35D897-FBAC-358D-58BC-D3E638B01AC6}"/>
              </a:ext>
            </a:extLst>
          </p:cNvPr>
          <p:cNvSpPr txBox="1"/>
          <p:nvPr/>
        </p:nvSpPr>
        <p:spPr>
          <a:xfrm>
            <a:off x="9525000" y="1293168"/>
            <a:ext cx="1828800" cy="369332"/>
          </a:xfrm>
          <a:prstGeom prst="rect">
            <a:avLst/>
          </a:prstGeom>
          <a:noFill/>
        </p:spPr>
        <p:txBody>
          <a:bodyPr wrap="square" lIns="91440" tIns="45720" rIns="91440" bIns="45720" rtlCol="0" anchor="t">
            <a:spAutoFit/>
          </a:bodyPr>
          <a:lstStyle/>
          <a:p>
            <a:pPr algn="l"/>
            <a:r>
              <a:rPr lang="en-GB" b="1" dirty="0"/>
              <a:t>Raul</a:t>
            </a:r>
            <a:endParaRPr lang="en-US" b="1" dirty="0"/>
          </a:p>
        </p:txBody>
      </p:sp>
    </p:spTree>
    <p:extLst>
      <p:ext uri="{BB962C8B-B14F-4D97-AF65-F5344CB8AC3E}">
        <p14:creationId xmlns:p14="http://schemas.microsoft.com/office/powerpoint/2010/main" val="19680640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3"/>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19C777-FB87-6E86-580A-27CBA9169F52}"/>
              </a:ext>
            </a:extLst>
          </p:cNvPr>
          <p:cNvSpPr>
            <a:spLocks noGrp="1"/>
          </p:cNvSpPr>
          <p:nvPr>
            <p:ph type="title"/>
          </p:nvPr>
        </p:nvSpPr>
        <p:spPr>
          <a:xfrm>
            <a:off x="478766" y="-253101"/>
            <a:ext cx="10515600" cy="1325563"/>
          </a:xfrm>
        </p:spPr>
        <p:txBody>
          <a:bodyPr>
            <a:normAutofit fontScale="90000"/>
          </a:bodyPr>
          <a:lstStyle/>
          <a:p>
            <a:endParaRPr lang="ro-RO"/>
          </a:p>
          <a:p>
            <a:endParaRPr lang="ro-RO"/>
          </a:p>
          <a:p>
            <a:pPr marL="285750" indent="-285750">
              <a:buFont typeface="Arial"/>
              <a:buChar char="•"/>
            </a:pPr>
            <a:r>
              <a:rPr lang="en-GB" b="1" i="0" u="none" strike="noStrike" dirty="0">
                <a:solidFill>
                  <a:srgbClr val="111111"/>
                </a:solidFill>
                <a:effectLst/>
                <a:ea typeface="+mj-lt"/>
                <a:cs typeface="+mj-lt"/>
              </a:rPr>
              <a:t>Comparative Analysis of ERP, CRM and PMIS</a:t>
            </a:r>
            <a:endParaRPr lang="en-GB" b="1" dirty="0">
              <a:ea typeface="+mj-lt"/>
              <a:cs typeface="+mj-lt"/>
            </a:endParaRPr>
          </a:p>
          <a:p>
            <a:endParaRPr lang="en-GB" dirty="0">
              <a:solidFill>
                <a:srgbClr val="111111"/>
              </a:solidFill>
              <a:latin typeface="ui-sans-serif"/>
            </a:endParaRPr>
          </a:p>
        </p:txBody>
      </p:sp>
      <p:graphicFrame>
        <p:nvGraphicFramePr>
          <p:cNvPr id="6" name="Content Placeholder 2">
            <a:extLst>
              <a:ext uri="{FF2B5EF4-FFF2-40B4-BE49-F238E27FC236}">
                <a16:creationId xmlns:a16="http://schemas.microsoft.com/office/drawing/2014/main" id="{ED4EF2B4-763F-A1E5-2A34-9D8225EB4D86}"/>
              </a:ext>
            </a:extLst>
          </p:cNvPr>
          <p:cNvGraphicFramePr>
            <a:graphicFrameLocks noGrp="1"/>
          </p:cNvGraphicFramePr>
          <p:nvPr>
            <p:ph idx="1"/>
            <p:extLst>
              <p:ext uri="{D42A27DB-BD31-4B8C-83A1-F6EECF244321}">
                <p14:modId xmlns:p14="http://schemas.microsoft.com/office/powerpoint/2010/main" val="1009748168"/>
              </p:ext>
            </p:extLst>
          </p:nvPr>
        </p:nvGraphicFramePr>
        <p:xfrm>
          <a:off x="234351" y="1208937"/>
          <a:ext cx="11478883" cy="576031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4" name="TextBox 3">
            <a:extLst>
              <a:ext uri="{FF2B5EF4-FFF2-40B4-BE49-F238E27FC236}">
                <a16:creationId xmlns:a16="http://schemas.microsoft.com/office/drawing/2014/main" id="{0B485C2A-69FF-845C-092E-BB7B15FB85A0}"/>
              </a:ext>
            </a:extLst>
          </p:cNvPr>
          <p:cNvSpPr txBox="1"/>
          <p:nvPr/>
        </p:nvSpPr>
        <p:spPr>
          <a:xfrm>
            <a:off x="10286409" y="230188"/>
            <a:ext cx="1828800" cy="369332"/>
          </a:xfrm>
          <a:prstGeom prst="rect">
            <a:avLst/>
          </a:prstGeom>
          <a:noFill/>
        </p:spPr>
        <p:txBody>
          <a:bodyPr wrap="square" rtlCol="0">
            <a:spAutoFit/>
          </a:bodyPr>
          <a:lstStyle/>
          <a:p>
            <a:pPr algn="l"/>
            <a:r>
              <a:rPr lang="en-GB" b="1"/>
              <a:t>Iulian</a:t>
            </a:r>
          </a:p>
        </p:txBody>
      </p:sp>
    </p:spTree>
    <p:extLst>
      <p:ext uri="{BB962C8B-B14F-4D97-AF65-F5344CB8AC3E}">
        <p14:creationId xmlns:p14="http://schemas.microsoft.com/office/powerpoint/2010/main" val="9159812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3"/>
          <a:stretch>
            <a:fillRect t="-27000" b="-27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410634-A27F-626D-6F63-820AFCC33058}"/>
              </a:ext>
            </a:extLst>
          </p:cNvPr>
          <p:cNvSpPr>
            <a:spLocks noGrp="1"/>
          </p:cNvSpPr>
          <p:nvPr>
            <p:ph type="title"/>
          </p:nvPr>
        </p:nvSpPr>
        <p:spPr/>
        <p:txBody>
          <a:bodyPr/>
          <a:lstStyle/>
          <a:p>
            <a:r>
              <a:rPr lang="en-GB" b="0" i="0" u="none" strike="noStrike" dirty="0">
                <a:solidFill>
                  <a:srgbClr val="111111"/>
                </a:solidFill>
                <a:effectLst/>
                <a:ea typeface="+mj-lt"/>
                <a:cs typeface="+mj-lt"/>
              </a:rPr>
              <a:t>Ethics and Security</a:t>
            </a:r>
            <a:endParaRPr lang="ro-RO" dirty="0">
              <a:ea typeface="+mj-lt"/>
              <a:cs typeface="+mj-lt"/>
            </a:endParaRPr>
          </a:p>
        </p:txBody>
      </p:sp>
      <p:graphicFrame>
        <p:nvGraphicFramePr>
          <p:cNvPr id="6" name="Content Placeholder 2">
            <a:extLst>
              <a:ext uri="{FF2B5EF4-FFF2-40B4-BE49-F238E27FC236}">
                <a16:creationId xmlns:a16="http://schemas.microsoft.com/office/drawing/2014/main" id="{4E8D3043-52A7-BF8B-78FF-B488A4D8B349}"/>
              </a:ext>
            </a:extLst>
          </p:cNvPr>
          <p:cNvGraphicFramePr>
            <a:graphicFrameLocks noGrp="1"/>
          </p:cNvGraphicFramePr>
          <p:nvPr>
            <p:ph idx="1"/>
            <p:extLst>
              <p:ext uri="{D42A27DB-BD31-4B8C-83A1-F6EECF244321}">
                <p14:modId xmlns:p14="http://schemas.microsoft.com/office/powerpoint/2010/main" val="3754832065"/>
              </p:ext>
            </p:extLst>
          </p:nvPr>
        </p:nvGraphicFramePr>
        <p:xfrm>
          <a:off x="581192" y="2180496"/>
          <a:ext cx="11029615" cy="367830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4" name="TextBox 3">
            <a:extLst>
              <a:ext uri="{FF2B5EF4-FFF2-40B4-BE49-F238E27FC236}">
                <a16:creationId xmlns:a16="http://schemas.microsoft.com/office/drawing/2014/main" id="{7882CF03-0BA0-8D0B-0E7B-42D41FF94394}"/>
              </a:ext>
            </a:extLst>
          </p:cNvPr>
          <p:cNvSpPr txBox="1"/>
          <p:nvPr/>
        </p:nvSpPr>
        <p:spPr>
          <a:xfrm>
            <a:off x="9525000" y="953386"/>
            <a:ext cx="1828800" cy="369332"/>
          </a:xfrm>
          <a:prstGeom prst="rect">
            <a:avLst/>
          </a:prstGeom>
          <a:noFill/>
        </p:spPr>
        <p:txBody>
          <a:bodyPr wrap="square" rtlCol="0">
            <a:spAutoFit/>
          </a:bodyPr>
          <a:lstStyle/>
          <a:p>
            <a:pPr algn="l"/>
            <a:r>
              <a:rPr lang="en-GB" b="1"/>
              <a:t>Iulian</a:t>
            </a:r>
            <a:endParaRPr lang="en-US" b="1"/>
          </a:p>
        </p:txBody>
      </p:sp>
    </p:spTree>
    <p:extLst>
      <p:ext uri="{BB962C8B-B14F-4D97-AF65-F5344CB8AC3E}">
        <p14:creationId xmlns:p14="http://schemas.microsoft.com/office/powerpoint/2010/main" val="8232470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3"/>
          <a:stretch>
            <a:fillRect t="-38000" b="-38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82C83D-3DD6-BC79-60FF-9B4BCAB3CCC5}"/>
              </a:ext>
            </a:extLst>
          </p:cNvPr>
          <p:cNvSpPr>
            <a:spLocks noGrp="1"/>
          </p:cNvSpPr>
          <p:nvPr>
            <p:ph type="title"/>
          </p:nvPr>
        </p:nvSpPr>
        <p:spPr/>
        <p:txBody>
          <a:bodyPr>
            <a:normAutofit fontScale="90000"/>
          </a:bodyPr>
          <a:lstStyle/>
          <a:p>
            <a:r>
              <a:rPr lang="en-GB" b="1" i="0" u="none" strike="noStrike" dirty="0">
                <a:effectLst/>
                <a:ea typeface="+mj-lt"/>
                <a:cs typeface="+mj-lt"/>
              </a:rPr>
              <a:t>Real-World Case Study 1: Skanska Construction</a:t>
            </a:r>
            <a:r>
              <a:rPr lang="en-GB" b="0" i="0" u="none" strike="noStrike" dirty="0">
                <a:effectLst/>
                <a:ea typeface="+mj-lt"/>
                <a:cs typeface="+mj-lt"/>
              </a:rPr>
              <a:t> </a:t>
            </a:r>
            <a:br>
              <a:rPr lang="en-GB" dirty="0"/>
            </a:br>
            <a:endParaRPr lang="ro-RO" dirty="0"/>
          </a:p>
        </p:txBody>
      </p:sp>
      <p:sp>
        <p:nvSpPr>
          <p:cNvPr id="3" name="Content Placeholder 2">
            <a:extLst>
              <a:ext uri="{FF2B5EF4-FFF2-40B4-BE49-F238E27FC236}">
                <a16:creationId xmlns:a16="http://schemas.microsoft.com/office/drawing/2014/main" id="{72D6F56C-969E-02D8-802A-D7555AD489F1}"/>
              </a:ext>
            </a:extLst>
          </p:cNvPr>
          <p:cNvSpPr>
            <a:spLocks noGrp="1"/>
          </p:cNvSpPr>
          <p:nvPr>
            <p:ph idx="1"/>
          </p:nvPr>
        </p:nvSpPr>
        <p:spPr/>
        <p:txBody>
          <a:bodyPr vert="horz" lIns="91440" tIns="45720" rIns="91440" bIns="45720" rtlCol="0" anchor="t">
            <a:normAutofit/>
          </a:bodyPr>
          <a:lstStyle/>
          <a:p>
            <a:r>
              <a:rPr lang="en-GB" b="0" i="0" u="none" strike="noStrike" dirty="0">
                <a:effectLst/>
                <a:ea typeface="+mn-lt"/>
                <a:cs typeface="+mn-lt"/>
              </a:rPr>
              <a:t>The Skanska company introduced the integrated </a:t>
            </a:r>
            <a:r>
              <a:rPr lang="en-GB" b="1" i="0" u="none" strike="noStrike" dirty="0">
                <a:effectLst/>
                <a:ea typeface="+mn-lt"/>
                <a:cs typeface="+mn-lt"/>
              </a:rPr>
              <a:t>ERP and PMIS ecosystem</a:t>
            </a:r>
            <a:r>
              <a:rPr lang="en-GB" b="0" i="0" u="none" strike="noStrike" dirty="0">
                <a:effectLst/>
                <a:ea typeface="+mn-lt"/>
                <a:cs typeface="+mn-lt"/>
              </a:rPr>
              <a:t> to interconnect the operations across the globe.</a:t>
            </a:r>
            <a:endParaRPr lang="ro-RO" dirty="0">
              <a:ea typeface="+mn-lt"/>
              <a:cs typeface="+mn-lt"/>
            </a:endParaRPr>
          </a:p>
          <a:p>
            <a:r>
              <a:rPr lang="en-GB" b="0" i="0" u="none" strike="noStrike" dirty="0">
                <a:effectLst/>
                <a:ea typeface="+mn-lt"/>
                <a:cs typeface="+mn-lt"/>
              </a:rPr>
              <a:t>The system facilitated </a:t>
            </a:r>
            <a:r>
              <a:rPr lang="en-GB" b="1" i="0" u="none" strike="noStrike" dirty="0">
                <a:effectLst/>
                <a:ea typeface="+mn-lt"/>
                <a:cs typeface="+mn-lt"/>
              </a:rPr>
              <a:t>real time cost tracking, risk management and planning of the resources</a:t>
            </a:r>
            <a:r>
              <a:rPr lang="en-GB" b="0" i="0" u="none" strike="noStrike" dirty="0">
                <a:effectLst/>
                <a:ea typeface="+mn-lt"/>
                <a:cs typeface="+mn-lt"/>
              </a:rPr>
              <a:t>.</a:t>
            </a:r>
            <a:endParaRPr lang="en-GB" dirty="0">
              <a:ea typeface="+mn-lt"/>
              <a:cs typeface="+mn-lt"/>
            </a:endParaRPr>
          </a:p>
          <a:p>
            <a:r>
              <a:rPr lang="en-GB" b="0" i="0" u="none" strike="noStrike" dirty="0">
                <a:effectLst/>
                <a:ea typeface="+mn-lt"/>
                <a:cs typeface="+mn-lt"/>
              </a:rPr>
              <a:t>Consequently, the company announced that it had </a:t>
            </a:r>
            <a:r>
              <a:rPr lang="en-GB" b="1" i="0" u="none" strike="noStrike" dirty="0">
                <a:effectLst/>
                <a:ea typeface="+mn-lt"/>
                <a:cs typeface="+mn-lt"/>
              </a:rPr>
              <a:t>reduced project delays by 25%</a:t>
            </a:r>
            <a:r>
              <a:rPr lang="en-GB" b="0" i="0" u="none" strike="noStrike" dirty="0">
                <a:effectLst/>
                <a:ea typeface="+mn-lt"/>
                <a:cs typeface="+mn-lt"/>
              </a:rPr>
              <a:t> and improved project transparency within the various departments (Skanska Annual Report, 2023).</a:t>
            </a:r>
            <a:endParaRPr lang="en-GB" dirty="0">
              <a:ea typeface="+mn-lt"/>
              <a:cs typeface="+mn-lt"/>
            </a:endParaRPr>
          </a:p>
          <a:p>
            <a:pPr marL="0" indent="0">
              <a:buNone/>
            </a:pPr>
            <a:endParaRPr lang="en-GB" dirty="0"/>
          </a:p>
        </p:txBody>
      </p:sp>
      <p:sp>
        <p:nvSpPr>
          <p:cNvPr id="4" name="TextBox 3">
            <a:extLst>
              <a:ext uri="{FF2B5EF4-FFF2-40B4-BE49-F238E27FC236}">
                <a16:creationId xmlns:a16="http://schemas.microsoft.com/office/drawing/2014/main" id="{B3E30040-7F8F-9CF6-F148-F486C3E8031C}"/>
              </a:ext>
            </a:extLst>
          </p:cNvPr>
          <p:cNvSpPr txBox="1"/>
          <p:nvPr/>
        </p:nvSpPr>
        <p:spPr>
          <a:xfrm>
            <a:off x="9525000" y="1204159"/>
            <a:ext cx="1828800" cy="369332"/>
          </a:xfrm>
          <a:prstGeom prst="rect">
            <a:avLst/>
          </a:prstGeom>
          <a:noFill/>
        </p:spPr>
        <p:txBody>
          <a:bodyPr wrap="square" lIns="91440" tIns="45720" rIns="91440" bIns="45720" rtlCol="0" anchor="t">
            <a:spAutoFit/>
          </a:bodyPr>
          <a:lstStyle/>
          <a:p>
            <a:pPr algn="l"/>
            <a:r>
              <a:rPr lang="en-GB" b="1" dirty="0"/>
              <a:t>Daniel</a:t>
            </a:r>
            <a:endParaRPr lang="en-US" b="1" dirty="0"/>
          </a:p>
        </p:txBody>
      </p:sp>
    </p:spTree>
    <p:extLst>
      <p:ext uri="{BB962C8B-B14F-4D97-AF65-F5344CB8AC3E}">
        <p14:creationId xmlns:p14="http://schemas.microsoft.com/office/powerpoint/2010/main" val="35690002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3"/>
          <a:stretch>
            <a:fillRect l="-2000" r="-2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3E15C0-F293-AE25-D417-2422578CBE96}"/>
              </a:ext>
            </a:extLst>
          </p:cNvPr>
          <p:cNvSpPr>
            <a:spLocks noGrp="1"/>
          </p:cNvSpPr>
          <p:nvPr>
            <p:ph type="title"/>
          </p:nvPr>
        </p:nvSpPr>
        <p:spPr>
          <a:xfrm>
            <a:off x="838200" y="825200"/>
            <a:ext cx="10515600" cy="1325563"/>
          </a:xfrm>
        </p:spPr>
        <p:txBody>
          <a:bodyPr>
            <a:normAutofit fontScale="90000"/>
          </a:bodyPr>
          <a:lstStyle/>
          <a:p>
            <a:pPr marL="285750" indent="-285750">
              <a:buFont typeface="Arial"/>
              <a:buChar char="•"/>
            </a:pPr>
            <a:r>
              <a:rPr lang="en-GB" b="1" i="0" u="none" strike="noStrike" dirty="0">
                <a:solidFill>
                  <a:srgbClr val="111111"/>
                </a:solidFill>
                <a:effectLst/>
                <a:ea typeface="+mj-lt"/>
                <a:cs typeface="+mj-lt"/>
              </a:rPr>
              <a:t>Case Study -2, Real life situations 2: Balfour Beatty</a:t>
            </a:r>
            <a:r>
              <a:rPr lang="en-GB" dirty="0">
                <a:solidFill>
                  <a:srgbClr val="111111"/>
                </a:solidFill>
                <a:ea typeface="+mj-lt"/>
                <a:cs typeface="+mj-lt"/>
              </a:rPr>
              <a:t> </a:t>
            </a:r>
            <a:endParaRPr lang="ro-RO" dirty="0"/>
          </a:p>
          <a:p>
            <a:pPr marL="285750" indent="-285750">
              <a:buFont typeface="Arial"/>
              <a:buChar char="•"/>
            </a:pPr>
            <a:endParaRPr lang="ro-RO"/>
          </a:p>
          <a:p>
            <a:endParaRPr lang="en-GB" dirty="0">
              <a:solidFill>
                <a:srgbClr val="111111"/>
              </a:solidFill>
              <a:latin typeface="ui-sans-serif"/>
            </a:endParaRPr>
          </a:p>
        </p:txBody>
      </p:sp>
      <p:graphicFrame>
        <p:nvGraphicFramePr>
          <p:cNvPr id="6" name="Content Placeholder 2">
            <a:extLst>
              <a:ext uri="{FF2B5EF4-FFF2-40B4-BE49-F238E27FC236}">
                <a16:creationId xmlns:a16="http://schemas.microsoft.com/office/drawing/2014/main" id="{7DB1D35B-E6F0-8727-0EDD-931B82928C25}"/>
              </a:ext>
            </a:extLst>
          </p:cNvPr>
          <p:cNvGraphicFramePr>
            <a:graphicFrameLocks noGrp="1"/>
          </p:cNvGraphicFramePr>
          <p:nvPr>
            <p:ph idx="1"/>
          </p:nvPr>
        </p:nvGraphicFramePr>
        <p:xfrm>
          <a:off x="581192" y="2180496"/>
          <a:ext cx="11029615" cy="367830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4" name="TextBox 3">
            <a:extLst>
              <a:ext uri="{FF2B5EF4-FFF2-40B4-BE49-F238E27FC236}">
                <a16:creationId xmlns:a16="http://schemas.microsoft.com/office/drawing/2014/main" id="{D36BC262-0631-248D-D09B-4B1A20F4256D}"/>
              </a:ext>
            </a:extLst>
          </p:cNvPr>
          <p:cNvSpPr txBox="1"/>
          <p:nvPr/>
        </p:nvSpPr>
        <p:spPr>
          <a:xfrm>
            <a:off x="9525000" y="1129639"/>
            <a:ext cx="1828800" cy="369332"/>
          </a:xfrm>
          <a:prstGeom prst="rect">
            <a:avLst/>
          </a:prstGeom>
          <a:noFill/>
        </p:spPr>
        <p:txBody>
          <a:bodyPr wrap="square" rtlCol="0">
            <a:spAutoFit/>
          </a:bodyPr>
          <a:lstStyle/>
          <a:p>
            <a:pPr algn="l"/>
            <a:r>
              <a:rPr lang="en-GB" b="1"/>
              <a:t>Daniel</a:t>
            </a:r>
            <a:endParaRPr lang="en-US" b="1"/>
          </a:p>
        </p:txBody>
      </p:sp>
    </p:spTree>
    <p:extLst>
      <p:ext uri="{BB962C8B-B14F-4D97-AF65-F5344CB8AC3E}">
        <p14:creationId xmlns:p14="http://schemas.microsoft.com/office/powerpoint/2010/main" val="17958113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3"/>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8DAA73-2E97-BFAA-1933-6F7266FF16E7}"/>
              </a:ext>
            </a:extLst>
          </p:cNvPr>
          <p:cNvSpPr>
            <a:spLocks noGrp="1"/>
          </p:cNvSpPr>
          <p:nvPr>
            <p:ph type="title"/>
          </p:nvPr>
        </p:nvSpPr>
        <p:spPr/>
        <p:txBody>
          <a:bodyPr/>
          <a:lstStyle/>
          <a:p>
            <a:pPr marL="285750" indent="-285750">
              <a:buFont typeface="Arial"/>
              <a:buChar char="•"/>
            </a:pPr>
            <a:r>
              <a:rPr lang="en-GB" b="1" i="0" u="none" strike="noStrike" dirty="0">
                <a:effectLst/>
                <a:ea typeface="+mj-lt"/>
                <a:cs typeface="+mj-lt"/>
              </a:rPr>
              <a:t>Recommendations</a:t>
            </a:r>
            <a:r>
              <a:rPr lang="en-GB" dirty="0">
                <a:ea typeface="+mj-lt"/>
                <a:cs typeface="+mj-lt"/>
              </a:rPr>
              <a:t> </a:t>
            </a:r>
            <a:endParaRPr lang="ro-RO" dirty="0"/>
          </a:p>
          <a:p>
            <a:pPr marL="285750" indent="-285750">
              <a:buFont typeface="Arial"/>
              <a:buChar char="•"/>
            </a:pPr>
            <a:endParaRPr lang="ro-RO"/>
          </a:p>
          <a:p>
            <a:endParaRPr lang="en-GB" dirty="0">
              <a:latin typeface="ui-sans-serif"/>
            </a:endParaRPr>
          </a:p>
        </p:txBody>
      </p:sp>
      <p:sp>
        <p:nvSpPr>
          <p:cNvPr id="3" name="Content Placeholder 2">
            <a:extLst>
              <a:ext uri="{FF2B5EF4-FFF2-40B4-BE49-F238E27FC236}">
                <a16:creationId xmlns:a16="http://schemas.microsoft.com/office/drawing/2014/main" id="{F19CC4B1-073C-08BA-7502-88F2483CA675}"/>
              </a:ext>
            </a:extLst>
          </p:cNvPr>
          <p:cNvSpPr>
            <a:spLocks noGrp="1"/>
          </p:cNvSpPr>
          <p:nvPr>
            <p:ph idx="1"/>
          </p:nvPr>
        </p:nvSpPr>
        <p:spPr/>
        <p:txBody>
          <a:bodyPr vert="horz" lIns="91440" tIns="45720" rIns="91440" bIns="45720" rtlCol="0" anchor="t">
            <a:normAutofit/>
          </a:bodyPr>
          <a:lstStyle/>
          <a:p>
            <a:r>
              <a:rPr lang="en-GB" b="1" i="0" u="none" strike="noStrike" dirty="0">
                <a:effectLst/>
                <a:ea typeface="+mn-lt"/>
                <a:cs typeface="+mn-lt"/>
              </a:rPr>
              <a:t>ERP should be implemented initially as the basis of financial and operational integration.</a:t>
            </a:r>
            <a:endParaRPr lang="ro-RO" b="1">
              <a:ea typeface="+mn-lt"/>
              <a:cs typeface="+mn-lt"/>
            </a:endParaRPr>
          </a:p>
          <a:p>
            <a:r>
              <a:rPr lang="en-GB" b="1" i="0" u="none" strike="noStrike" dirty="0">
                <a:effectLst/>
                <a:ea typeface="+mn-lt"/>
                <a:cs typeface="+mn-lt"/>
              </a:rPr>
              <a:t>Implement CRM to improve the interaction with clients and control the further contracts.</a:t>
            </a:r>
            <a:endParaRPr lang="en-GB" b="1" dirty="0">
              <a:ea typeface="+mn-lt"/>
              <a:cs typeface="+mn-lt"/>
            </a:endParaRPr>
          </a:p>
          <a:p>
            <a:r>
              <a:rPr lang="en-GB" b="1" i="0" u="none" strike="noStrike" dirty="0">
                <a:effectLst/>
                <a:ea typeface="+mn-lt"/>
                <a:cs typeface="+mn-lt"/>
              </a:rPr>
              <a:t>Implement PMIS to automate project performance and execution.</a:t>
            </a:r>
            <a:endParaRPr lang="en-GB" b="1" dirty="0">
              <a:ea typeface="+mn-lt"/>
              <a:cs typeface="+mn-lt"/>
            </a:endParaRPr>
          </a:p>
          <a:p>
            <a:r>
              <a:rPr lang="en-GB" b="1" i="0" u="none" strike="noStrike" dirty="0">
                <a:effectLst/>
                <a:ea typeface="+mn-lt"/>
                <a:cs typeface="+mn-lt"/>
              </a:rPr>
              <a:t>Make sure data safety by GDPR compliance and open governance.</a:t>
            </a:r>
            <a:endParaRPr lang="en-GB" b="1" dirty="0">
              <a:ea typeface="+mn-lt"/>
              <a:cs typeface="+mn-lt"/>
            </a:endParaRPr>
          </a:p>
          <a:p>
            <a:r>
              <a:rPr lang="en-GB" b="1" i="0" u="none" strike="noStrike" dirty="0">
                <a:effectLst/>
                <a:ea typeface="+mn-lt"/>
                <a:cs typeface="+mn-lt"/>
              </a:rPr>
              <a:t>Collaborate using clouds to be in real time and scale.</a:t>
            </a:r>
            <a:endParaRPr lang="en-GB" b="1" dirty="0">
              <a:ea typeface="+mn-lt"/>
              <a:cs typeface="+mn-lt"/>
            </a:endParaRPr>
          </a:p>
          <a:p>
            <a:r>
              <a:rPr lang="en-GB" b="1" i="0" u="none" strike="noStrike" dirty="0">
                <a:effectLst/>
                <a:ea typeface="+mn-lt"/>
                <a:cs typeface="+mn-lt"/>
              </a:rPr>
              <a:t>Train the staff and perform change management to minimise resistance.</a:t>
            </a:r>
            <a:br>
              <a:rPr lang="en-GB" b="1" dirty="0"/>
            </a:br>
            <a:endParaRPr lang="en-RO"/>
          </a:p>
        </p:txBody>
      </p:sp>
      <p:sp>
        <p:nvSpPr>
          <p:cNvPr id="4" name="TextBox 3">
            <a:extLst>
              <a:ext uri="{FF2B5EF4-FFF2-40B4-BE49-F238E27FC236}">
                <a16:creationId xmlns:a16="http://schemas.microsoft.com/office/drawing/2014/main" id="{6A202A5D-00FE-567E-B8BF-329DCEBDC86A}"/>
              </a:ext>
            </a:extLst>
          </p:cNvPr>
          <p:cNvSpPr txBox="1"/>
          <p:nvPr/>
        </p:nvSpPr>
        <p:spPr>
          <a:xfrm>
            <a:off x="7160492" y="498183"/>
            <a:ext cx="1828800" cy="369332"/>
          </a:xfrm>
          <a:prstGeom prst="rect">
            <a:avLst/>
          </a:prstGeom>
          <a:noFill/>
        </p:spPr>
        <p:txBody>
          <a:bodyPr wrap="square" lIns="91440" tIns="45720" rIns="91440" bIns="45720" rtlCol="0" anchor="t">
            <a:spAutoFit/>
          </a:bodyPr>
          <a:lstStyle/>
          <a:p>
            <a:pPr algn="l"/>
            <a:r>
              <a:rPr lang="en-GB" b="1" dirty="0" err="1"/>
              <a:t>matei</a:t>
            </a:r>
          </a:p>
        </p:txBody>
      </p:sp>
    </p:spTree>
    <p:extLst>
      <p:ext uri="{BB962C8B-B14F-4D97-AF65-F5344CB8AC3E}">
        <p14:creationId xmlns:p14="http://schemas.microsoft.com/office/powerpoint/2010/main" val="41876963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a:blip r:embed="rId3"/>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DCF00C-31C4-2625-0FFB-4713028B2155}"/>
              </a:ext>
            </a:extLst>
          </p:cNvPr>
          <p:cNvSpPr>
            <a:spLocks noGrp="1"/>
          </p:cNvSpPr>
          <p:nvPr>
            <p:ph type="title"/>
          </p:nvPr>
        </p:nvSpPr>
        <p:spPr/>
        <p:txBody>
          <a:bodyPr/>
          <a:lstStyle/>
          <a:p>
            <a:r>
              <a:rPr lang="en-US" dirty="0">
                <a:solidFill>
                  <a:schemeClr val="tx1"/>
                </a:solidFill>
                <a:ea typeface="+mj-lt"/>
                <a:cs typeface="+mj-lt"/>
              </a:rPr>
              <a:t>Conclusion </a:t>
            </a:r>
          </a:p>
        </p:txBody>
      </p:sp>
      <p:sp>
        <p:nvSpPr>
          <p:cNvPr id="3" name="Content Placeholder 2">
            <a:extLst>
              <a:ext uri="{FF2B5EF4-FFF2-40B4-BE49-F238E27FC236}">
                <a16:creationId xmlns:a16="http://schemas.microsoft.com/office/drawing/2014/main" id="{79A2E5A0-2F28-D521-973E-D053DE82C4FE}"/>
              </a:ext>
            </a:extLst>
          </p:cNvPr>
          <p:cNvSpPr>
            <a:spLocks noGrp="1"/>
          </p:cNvSpPr>
          <p:nvPr>
            <p:ph idx="1"/>
          </p:nvPr>
        </p:nvSpPr>
        <p:spPr/>
        <p:txBody>
          <a:bodyPr vert="horz" lIns="91440" tIns="45720" rIns="91440" bIns="45720" rtlCol="0" anchor="t">
            <a:normAutofit/>
          </a:bodyPr>
          <a:lstStyle/>
          <a:p>
            <a:r>
              <a:rPr lang="en-GB" b="0" i="0" u="none" strike="noStrike" dirty="0">
                <a:effectLst/>
                <a:ea typeface="+mn-lt"/>
                <a:cs typeface="+mn-lt"/>
              </a:rPr>
              <a:t>Construction businesses need to be modernized using </a:t>
            </a:r>
            <a:r>
              <a:rPr lang="en-GB" b="1" i="0" u="none" strike="noStrike" dirty="0">
                <a:effectLst/>
                <a:ea typeface="+mn-lt"/>
                <a:cs typeface="+mn-lt"/>
              </a:rPr>
              <a:t>information systems</a:t>
            </a:r>
            <a:r>
              <a:rPr lang="en-GB" b="0" i="0" u="none" strike="noStrike" dirty="0">
                <a:effectLst/>
                <a:ea typeface="+mn-lt"/>
                <a:cs typeface="+mn-lt"/>
              </a:rPr>
              <a:t>.</a:t>
            </a:r>
            <a:endParaRPr lang="ro-RO" dirty="0">
              <a:ea typeface="+mn-lt"/>
              <a:cs typeface="+mn-lt"/>
            </a:endParaRPr>
          </a:p>
          <a:p>
            <a:r>
              <a:rPr lang="en-GB" b="1" i="0" u="none" strike="noStrike" dirty="0">
                <a:effectLst/>
                <a:ea typeface="+mn-lt"/>
                <a:cs typeface="+mn-lt"/>
              </a:rPr>
              <a:t>ERP, CRM and PMIS</a:t>
            </a:r>
            <a:r>
              <a:rPr lang="en-GB" b="0" i="0" u="none" strike="noStrike" dirty="0">
                <a:effectLst/>
                <a:ea typeface="+mn-lt"/>
                <a:cs typeface="+mn-lt"/>
              </a:rPr>
              <a:t> are a combination of integration, insight and intelligence of all operations.</a:t>
            </a:r>
            <a:endParaRPr lang="en-GB" dirty="0">
              <a:ea typeface="+mn-lt"/>
              <a:cs typeface="+mn-lt"/>
            </a:endParaRPr>
          </a:p>
          <a:p>
            <a:r>
              <a:rPr lang="en-GB" b="0" i="0" u="none" strike="noStrike" dirty="0">
                <a:effectLst/>
                <a:ea typeface="+mn-lt"/>
                <a:cs typeface="+mn-lt"/>
              </a:rPr>
              <a:t>When such systems are used in </a:t>
            </a:r>
            <a:r>
              <a:rPr lang="en-GB" b="1" i="0" u="none" strike="noStrike" dirty="0">
                <a:effectLst/>
                <a:ea typeface="+mn-lt"/>
                <a:cs typeface="+mn-lt"/>
              </a:rPr>
              <a:t>strategic and ethically sound ways</a:t>
            </a:r>
            <a:r>
              <a:rPr lang="en-GB" dirty="0">
                <a:ea typeface="+mn-lt"/>
                <a:cs typeface="+mn-lt"/>
              </a:rPr>
              <a:t>,</a:t>
            </a:r>
            <a:r>
              <a:rPr lang="en-GB" b="0" i="0" u="none" strike="noStrike" dirty="0">
                <a:effectLst/>
                <a:ea typeface="+mn-lt"/>
                <a:cs typeface="+mn-lt"/>
              </a:rPr>
              <a:t> they enhance productivity, cost-reduction and competitive-advantage.</a:t>
            </a:r>
            <a:endParaRPr lang="en-GB" dirty="0">
              <a:ea typeface="+mn-lt"/>
              <a:cs typeface="+mn-lt"/>
            </a:endParaRPr>
          </a:p>
          <a:p>
            <a:endParaRPr lang="en-GB" dirty="0"/>
          </a:p>
        </p:txBody>
      </p:sp>
      <p:sp>
        <p:nvSpPr>
          <p:cNvPr id="4" name="TextBox 3">
            <a:extLst>
              <a:ext uri="{FF2B5EF4-FFF2-40B4-BE49-F238E27FC236}">
                <a16:creationId xmlns:a16="http://schemas.microsoft.com/office/drawing/2014/main" id="{493F8655-15F5-589A-DF95-D50999F2C054}"/>
              </a:ext>
            </a:extLst>
          </p:cNvPr>
          <p:cNvSpPr txBox="1"/>
          <p:nvPr/>
        </p:nvSpPr>
        <p:spPr>
          <a:xfrm>
            <a:off x="8846879" y="843240"/>
            <a:ext cx="1828800" cy="369332"/>
          </a:xfrm>
          <a:prstGeom prst="rect">
            <a:avLst/>
          </a:prstGeom>
          <a:noFill/>
        </p:spPr>
        <p:txBody>
          <a:bodyPr wrap="square" lIns="91440" tIns="45720" rIns="91440" bIns="45720" rtlCol="0" anchor="t">
            <a:spAutoFit/>
          </a:bodyPr>
          <a:lstStyle/>
          <a:p>
            <a:pPr algn="l"/>
            <a:r>
              <a:rPr lang="en-GB" b="1" dirty="0"/>
              <a:t>Matei</a:t>
            </a:r>
          </a:p>
        </p:txBody>
      </p:sp>
    </p:spTree>
    <p:extLst>
      <p:ext uri="{BB962C8B-B14F-4D97-AF65-F5344CB8AC3E}">
        <p14:creationId xmlns:p14="http://schemas.microsoft.com/office/powerpoint/2010/main" val="385437513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blip>
          <a:stretch/>
        </a:blip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90A9C49B-76D8-4E9B-B430-D1ADF40F1CF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0" name="Rectangle 9">
            <a:extLst>
              <a:ext uri="{FF2B5EF4-FFF2-40B4-BE49-F238E27FC236}">
                <a16:creationId xmlns:a16="http://schemas.microsoft.com/office/drawing/2014/main" id="{F88A5712-2FE0-4DD4-BDC6-099EA378A0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txBody>
          <a:bodyPr/>
          <a:lstStyle/>
          <a:p>
            <a:endParaRPr lang="en-RO"/>
          </a:p>
        </p:txBody>
      </p:sp>
      <p:sp>
        <p:nvSpPr>
          <p:cNvPr id="12" name="Freeform 9">
            <a:extLst>
              <a:ext uri="{FF2B5EF4-FFF2-40B4-BE49-F238E27FC236}">
                <a16:creationId xmlns:a16="http://schemas.microsoft.com/office/drawing/2014/main" id="{448E5503-E0F8-4B94-81A3-B1FA57623E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397" y="0"/>
            <a:ext cx="11773291"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txBody>
          <a:bodyPr/>
          <a:lstStyle/>
          <a:p>
            <a:endParaRPr lang="en-RO"/>
          </a:p>
        </p:txBody>
      </p:sp>
      <p:sp>
        <p:nvSpPr>
          <p:cNvPr id="14" name="Rectangle 13">
            <a:extLst>
              <a:ext uri="{FF2B5EF4-FFF2-40B4-BE49-F238E27FC236}">
                <a16:creationId xmlns:a16="http://schemas.microsoft.com/office/drawing/2014/main" id="{CE54F896-85E7-4403-9E37-1B004731F8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654296" cy="6380796"/>
          </a:xfrm>
          <a:prstGeom prst="rect">
            <a:avLst/>
          </a:prstGeom>
          <a:gradFill flip="none" rotWithShape="1">
            <a:gsLst>
              <a:gs pos="34000">
                <a:schemeClr val="accent1"/>
              </a:gs>
              <a:gs pos="100000">
                <a:schemeClr val="accent1">
                  <a:lumMod val="60000"/>
                </a:schemeClr>
              </a:gs>
            </a:gsLst>
            <a:lin ang="8100000" scaled="1"/>
            <a:tileRect/>
          </a:gradFill>
          <a:ln>
            <a:noFill/>
          </a:ln>
        </p:spPr>
        <p:style>
          <a:lnRef idx="1">
            <a:schemeClr val="accent1"/>
          </a:lnRef>
          <a:fillRef idx="3">
            <a:schemeClr val="accent1"/>
          </a:fillRef>
          <a:effectRef idx="2">
            <a:schemeClr val="accent1"/>
          </a:effectRef>
          <a:fontRef idx="minor">
            <a:schemeClr val="lt1"/>
          </a:fontRef>
        </p:style>
        <p:txBody>
          <a:bodyPr/>
          <a:lstStyle/>
          <a:p>
            <a:endParaRPr lang="en-RO"/>
          </a:p>
        </p:txBody>
      </p:sp>
      <p:sp>
        <p:nvSpPr>
          <p:cNvPr id="2" name="Title 1">
            <a:extLst>
              <a:ext uri="{FF2B5EF4-FFF2-40B4-BE49-F238E27FC236}">
                <a16:creationId xmlns:a16="http://schemas.microsoft.com/office/drawing/2014/main" id="{43593572-D1C6-7E9D-7A87-5747573ABF69}"/>
              </a:ext>
            </a:extLst>
          </p:cNvPr>
          <p:cNvSpPr>
            <a:spLocks noGrp="1"/>
          </p:cNvSpPr>
          <p:nvPr>
            <p:ph type="title"/>
          </p:nvPr>
        </p:nvSpPr>
        <p:spPr>
          <a:xfrm>
            <a:off x="685802" y="685800"/>
            <a:ext cx="3381946" cy="4846967"/>
          </a:xfrm>
        </p:spPr>
        <p:txBody>
          <a:bodyPr>
            <a:normAutofit/>
          </a:bodyPr>
          <a:lstStyle/>
          <a:p>
            <a:r>
              <a:rPr lang="en-RO" sz="4800">
                <a:solidFill>
                  <a:srgbClr val="FFFFFF"/>
                </a:solidFill>
              </a:rPr>
              <a:t>References </a:t>
            </a:r>
          </a:p>
        </p:txBody>
      </p:sp>
      <p:sp>
        <p:nvSpPr>
          <p:cNvPr id="3" name="Content Placeholder 2">
            <a:extLst>
              <a:ext uri="{FF2B5EF4-FFF2-40B4-BE49-F238E27FC236}">
                <a16:creationId xmlns:a16="http://schemas.microsoft.com/office/drawing/2014/main" id="{C9950618-7D70-D926-74DE-AD403843B700}"/>
              </a:ext>
            </a:extLst>
          </p:cNvPr>
          <p:cNvSpPr>
            <a:spLocks noGrp="1"/>
          </p:cNvSpPr>
          <p:nvPr>
            <p:ph idx="1"/>
          </p:nvPr>
        </p:nvSpPr>
        <p:spPr>
          <a:xfrm>
            <a:off x="5111886" y="685800"/>
            <a:ext cx="5968621" cy="4688785"/>
          </a:xfrm>
        </p:spPr>
        <p:txBody>
          <a:bodyPr>
            <a:normAutofit/>
          </a:bodyPr>
          <a:lstStyle/>
          <a:p>
            <a:pPr>
              <a:lnSpc>
                <a:spcPct val="110000"/>
              </a:lnSpc>
            </a:pPr>
            <a:r>
              <a:rPr lang="en-GB" sz="1300" b="0" i="0" u="none" strike="noStrike" err="1">
                <a:effectLst/>
              </a:rPr>
              <a:t>Bocij</a:t>
            </a:r>
            <a:r>
              <a:rPr lang="en-GB" sz="1300" b="0" i="0" u="none" strike="noStrike">
                <a:effectLst/>
              </a:rPr>
              <a:t>, P., Greasley, A., &amp; </a:t>
            </a:r>
            <a:r>
              <a:rPr lang="en-GB" sz="1300" b="0" i="0" u="none" strike="noStrike" err="1">
                <a:effectLst/>
              </a:rPr>
              <a:t>Hickie</a:t>
            </a:r>
            <a:r>
              <a:rPr lang="en-GB" sz="1300" b="0" i="0" u="none" strike="noStrike">
                <a:effectLst/>
              </a:rPr>
              <a:t>, S. (2019) </a:t>
            </a:r>
            <a:r>
              <a:rPr lang="en-GB" sz="1300" b="0" i="1" u="none" strike="noStrike">
                <a:effectLst/>
              </a:rPr>
              <a:t>Business Information Systems: Technology, Development and Management for the Modern Business.</a:t>
            </a:r>
            <a:r>
              <a:rPr lang="en-GB" sz="1300" b="0" i="0" u="none" strike="noStrike">
                <a:effectLst/>
              </a:rPr>
              <a:t> 6th ed. Pearson Education.</a:t>
            </a:r>
            <a:br>
              <a:rPr lang="en-GB" sz="1300" b="0" i="0" u="none" strike="noStrike">
                <a:effectLst/>
              </a:rPr>
            </a:br>
            <a:r>
              <a:rPr lang="en-GB" sz="1300" b="0" i="0" u="none" strike="noStrike">
                <a:effectLst/>
              </a:rPr>
              <a:t>Buttle, F. &amp; </a:t>
            </a:r>
            <a:r>
              <a:rPr lang="en-GB" sz="1300" b="0" i="0" u="none" strike="noStrike" err="1">
                <a:effectLst/>
              </a:rPr>
              <a:t>Maklan</a:t>
            </a:r>
            <a:r>
              <a:rPr lang="en-GB" sz="1300" b="0" i="0" u="none" strike="noStrike">
                <a:effectLst/>
              </a:rPr>
              <a:t>, S. (2019) </a:t>
            </a:r>
            <a:r>
              <a:rPr lang="en-GB" sz="1300" b="0" i="1" u="none" strike="noStrike">
                <a:effectLst/>
              </a:rPr>
              <a:t>Customer Relationship Management: Concepts and Technologies.</a:t>
            </a:r>
            <a:r>
              <a:rPr lang="en-GB" sz="1300" b="0" i="0" u="none" strike="noStrike">
                <a:effectLst/>
              </a:rPr>
              <a:t> 4th ed. Routledge.</a:t>
            </a:r>
            <a:br>
              <a:rPr lang="en-GB" sz="1300" b="0" i="0" u="none" strike="noStrike">
                <a:effectLst/>
              </a:rPr>
            </a:br>
            <a:r>
              <a:rPr lang="en-GB" sz="1300" b="0" i="0" u="none" strike="noStrike">
                <a:effectLst/>
              </a:rPr>
              <a:t>Construction News. (2023) ‘Balfour Beatty enhances project delivery with digital tools.’ [Online] Available at: </a:t>
            </a:r>
            <a:r>
              <a:rPr lang="en-GB" sz="1300" b="0" i="0" u="none" strike="noStrike">
                <a:effectLst/>
                <a:hlinkClick r:id="rId4"/>
              </a:rPr>
              <a:t>https://www.constructionnews.co.uk</a:t>
            </a:r>
            <a:br>
              <a:rPr lang="en-GB" sz="1300" b="0" i="0" u="none" strike="noStrike">
                <a:effectLst/>
              </a:rPr>
            </a:br>
            <a:r>
              <a:rPr lang="en-GB" sz="1300" b="0" i="0" u="none" strike="noStrike">
                <a:effectLst/>
              </a:rPr>
              <a:t>Deloitte. (2022) </a:t>
            </a:r>
            <a:r>
              <a:rPr lang="en-GB" sz="1300" b="0" i="1" u="none" strike="noStrike">
                <a:effectLst/>
              </a:rPr>
              <a:t>ERP Trends in Construction Industry 2022.</a:t>
            </a:r>
            <a:r>
              <a:rPr lang="en-GB" sz="1300" b="0" i="0" u="none" strike="noStrike">
                <a:effectLst/>
              </a:rPr>
              <a:t> [Online] Available at: </a:t>
            </a:r>
            <a:r>
              <a:rPr lang="en-GB" sz="1300" b="0" i="0" u="none" strike="noStrike">
                <a:effectLst/>
                <a:hlinkClick r:id="rId5"/>
              </a:rPr>
              <a:t>https://www2.deloitte.com</a:t>
            </a:r>
            <a:br>
              <a:rPr lang="en-GB" sz="1300" b="0" i="0" u="none" strike="noStrike">
                <a:effectLst/>
              </a:rPr>
            </a:br>
            <a:r>
              <a:rPr lang="en-GB" sz="1300" b="0" i="0" u="none" strike="noStrike" err="1">
                <a:effectLst/>
              </a:rPr>
              <a:t>Floridi</a:t>
            </a:r>
            <a:r>
              <a:rPr lang="en-GB" sz="1300" b="0" i="0" u="none" strike="noStrike">
                <a:effectLst/>
              </a:rPr>
              <a:t>, L. (2019) </a:t>
            </a:r>
            <a:r>
              <a:rPr lang="en-GB" sz="1300" b="0" i="1" u="none" strike="noStrike">
                <a:effectLst/>
              </a:rPr>
              <a:t>The Logic of Information: A Theory of Philosophy as Conceptual Design.</a:t>
            </a:r>
            <a:r>
              <a:rPr lang="en-GB" sz="1300" b="0" i="0" u="none" strike="noStrike">
                <a:effectLst/>
              </a:rPr>
              <a:t> Oxford University Press.</a:t>
            </a:r>
            <a:br>
              <a:rPr lang="en-GB" sz="1300" b="0" i="0" u="none" strike="noStrike">
                <a:effectLst/>
              </a:rPr>
            </a:br>
            <a:r>
              <a:rPr lang="en-GB" sz="1300" b="0" i="0" u="none" strike="noStrike">
                <a:effectLst/>
              </a:rPr>
              <a:t>Kerzner, H. (2022) </a:t>
            </a:r>
            <a:r>
              <a:rPr lang="en-GB" sz="1300" b="0" i="1" u="none" strike="noStrike">
                <a:effectLst/>
              </a:rPr>
              <a:t>Project Management: A Systems Approach to Planning, Scheduling, and Controlling.</a:t>
            </a:r>
            <a:r>
              <a:rPr lang="en-GB" sz="1300" b="0" i="0" u="none" strike="noStrike">
                <a:effectLst/>
              </a:rPr>
              <a:t> 13th ed. Wiley.</a:t>
            </a:r>
            <a:br>
              <a:rPr lang="en-GB" sz="1300" b="0" i="0" u="none" strike="noStrike">
                <a:effectLst/>
              </a:rPr>
            </a:br>
            <a:r>
              <a:rPr lang="en-GB" sz="1300" b="0" i="0" u="none" strike="noStrike">
                <a:effectLst/>
              </a:rPr>
              <a:t>Laudon, K.C. &amp; Laudon, J.P. (2023) </a:t>
            </a:r>
            <a:r>
              <a:rPr lang="en-GB" sz="1300" b="0" i="1" u="none" strike="noStrike">
                <a:effectLst/>
              </a:rPr>
              <a:t>Management Information Systems: Managing the Digital Firm.</a:t>
            </a:r>
            <a:r>
              <a:rPr lang="en-GB" sz="1300" b="0" i="0" u="none" strike="noStrike">
                <a:effectLst/>
              </a:rPr>
              <a:t> 17th ed. Pearson.</a:t>
            </a:r>
            <a:br>
              <a:rPr lang="en-GB" sz="1300" b="0" i="0" u="none" strike="noStrike">
                <a:effectLst/>
              </a:rPr>
            </a:br>
            <a:r>
              <a:rPr lang="en-GB" sz="1300" b="0" i="0" u="none" strike="noStrike">
                <a:effectLst/>
              </a:rPr>
              <a:t>O’Brien, J.A. &amp; </a:t>
            </a:r>
            <a:r>
              <a:rPr lang="en-GB" sz="1300" b="0" i="0" u="none" strike="noStrike" err="1">
                <a:effectLst/>
              </a:rPr>
              <a:t>Marakas</a:t>
            </a:r>
            <a:r>
              <a:rPr lang="en-GB" sz="1300" b="0" i="0" u="none" strike="noStrike">
                <a:effectLst/>
              </a:rPr>
              <a:t>, G.M. (2020) </a:t>
            </a:r>
            <a:r>
              <a:rPr lang="en-GB" sz="1300" b="0" i="1" u="none" strike="noStrike">
                <a:effectLst/>
              </a:rPr>
              <a:t>Introduction to Information Systems.</a:t>
            </a:r>
            <a:r>
              <a:rPr lang="en-GB" sz="1300" b="0" i="0" u="none" strike="noStrike">
                <a:effectLst/>
              </a:rPr>
              <a:t> 17th ed. McGraw-Hill Education.</a:t>
            </a:r>
            <a:br>
              <a:rPr lang="en-GB" sz="1300" b="0" i="0" u="none" strike="noStrike">
                <a:effectLst/>
              </a:rPr>
            </a:br>
            <a:r>
              <a:rPr lang="en-GB" sz="1300" b="0" i="0" u="none" strike="noStrike">
                <a:effectLst/>
              </a:rPr>
              <a:t>Skanska. (2023) </a:t>
            </a:r>
            <a:r>
              <a:rPr lang="en-GB" sz="1300" b="0" i="1" u="none" strike="noStrike">
                <a:effectLst/>
              </a:rPr>
              <a:t>Annual Report 2023.</a:t>
            </a:r>
            <a:r>
              <a:rPr lang="en-GB" sz="1300" b="0" i="0" u="none" strike="noStrike">
                <a:effectLst/>
              </a:rPr>
              <a:t> [Online] Available at: </a:t>
            </a:r>
            <a:r>
              <a:rPr lang="en-GB" sz="1300" b="0" i="0" u="none" strike="noStrike">
                <a:effectLst/>
                <a:hlinkClick r:id="rId6"/>
              </a:rPr>
              <a:t>https://group.skanska.com</a:t>
            </a:r>
            <a:br>
              <a:rPr lang="en-GB" sz="1300" b="0" i="0" u="none" strike="noStrike">
                <a:effectLst/>
              </a:rPr>
            </a:br>
            <a:r>
              <a:rPr lang="en-GB" sz="1300" b="0" i="0" u="none" strike="noStrike">
                <a:effectLst/>
              </a:rPr>
              <a:t>Mace Group. (2023) </a:t>
            </a:r>
            <a:r>
              <a:rPr lang="en-GB" sz="1300" b="0" i="1" u="none" strike="noStrike">
                <a:effectLst/>
              </a:rPr>
              <a:t>Digital Construction Report.</a:t>
            </a:r>
            <a:r>
              <a:rPr lang="en-GB" sz="1300" b="0" i="0" u="none" strike="noStrike">
                <a:effectLst/>
              </a:rPr>
              <a:t> [Online] Available at: </a:t>
            </a:r>
            <a:r>
              <a:rPr lang="en-GB" sz="1300" b="0" i="0" u="none" strike="noStrike">
                <a:effectLst/>
                <a:hlinkClick r:id="rId7"/>
              </a:rPr>
              <a:t>https://www.macegroup.com</a:t>
            </a:r>
            <a:endParaRPr lang="en-GB" sz="1300" b="0" i="0" u="none" strike="noStrike">
              <a:effectLst/>
            </a:endParaRPr>
          </a:p>
          <a:p>
            <a:pPr>
              <a:lnSpc>
                <a:spcPct val="110000"/>
              </a:lnSpc>
            </a:pPr>
            <a:endParaRPr lang="en-RO" sz="1300"/>
          </a:p>
        </p:txBody>
      </p:sp>
    </p:spTree>
    <p:extLst>
      <p:ext uri="{BB962C8B-B14F-4D97-AF65-F5344CB8AC3E}">
        <p14:creationId xmlns:p14="http://schemas.microsoft.com/office/powerpoint/2010/main" val="3706753566"/>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image" Target="../media/image1.jpeg" /></Relationships>
</file>

<file path=ppt/theme/theme1.xml><?xml version="1.0" encoding="utf-8"?>
<a:theme xmlns:a="http://schemas.openxmlformats.org/drawingml/2006/main" name="Main Event">
  <a:themeElements>
    <a:clrScheme name="Main Event">
      <a:dk1>
        <a:sysClr val="windowText" lastClr="000000"/>
      </a:dk1>
      <a:lt1>
        <a:sysClr val="window" lastClr="FFFFFF"/>
      </a:lt1>
      <a:dk2>
        <a:srgbClr val="424242"/>
      </a:dk2>
      <a:lt2>
        <a:srgbClr val="C8C8C8"/>
      </a:lt2>
      <a:accent1>
        <a:srgbClr val="B80E0F"/>
      </a:accent1>
      <a:accent2>
        <a:srgbClr val="A6987D"/>
      </a:accent2>
      <a:accent3>
        <a:srgbClr val="7F9A71"/>
      </a:accent3>
      <a:accent4>
        <a:srgbClr val="64969F"/>
      </a:accent4>
      <a:accent5>
        <a:srgbClr val="9B75B2"/>
      </a:accent5>
      <a:accent6>
        <a:srgbClr val="80737A"/>
      </a:accent6>
      <a:hlink>
        <a:srgbClr val="F21213"/>
      </a:hlink>
      <a:folHlink>
        <a:srgbClr val="B6A394"/>
      </a:folHlink>
    </a:clrScheme>
    <a:fontScheme name="Main Event">
      <a:majorFont>
        <a:latin typeface="Impact" panose="020B080603090205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Impact" panose="020B080603090205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in Event">
      <a:fillStyleLst>
        <a:solidFill>
          <a:schemeClr val="phClr"/>
        </a:solidFill>
        <a:solidFill>
          <a:schemeClr val="phClr">
            <a:tint val="69000"/>
            <a:satMod val="105000"/>
            <a:lumMod val="110000"/>
          </a:schemeClr>
        </a:solidFill>
        <a:blipFill>
          <a:blip xmlns:r="http://schemas.openxmlformats.org/officeDocument/2006/relationships" r:embed="rId1">
            <a:duotone>
              <a:schemeClr val="phClr">
                <a:shade val="88000"/>
                <a:lumMod val="88000"/>
              </a:schemeClr>
              <a:schemeClr val="phClr"/>
            </a:duotone>
          </a:blip>
          <a:tile tx="0" ty="0" sx="100000" sy="100000" flip="none" algn="tl"/>
        </a:blipFill>
      </a:fillStyleLst>
      <a:lnStyleLst>
        <a:ln w="9525" cap="flat" cmpd="sng" algn="ctr">
          <a:solidFill>
            <a:schemeClr val="phClr">
              <a:shade val="60000"/>
            </a:scheme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25400" dist="127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88000"/>
              </a:schemeClr>
            </a:gs>
          </a:gsLst>
          <a:lin ang="5400000" scaled="0"/>
        </a:gradFill>
        <a:blipFill>
          <a:blip xmlns:r="http://schemas.openxmlformats.org/officeDocument/2006/relationships" r:embed="rId2">
            <a:duotone>
              <a:schemeClr val="phClr">
                <a:shade val="48000"/>
                <a:satMod val="110000"/>
                <a:lumMod val="40000"/>
              </a:schemeClr>
              <a:schemeClr val="phClr">
                <a:tint val="90000"/>
                <a:lumMod val="106000"/>
              </a:schemeClr>
            </a:duotone>
          </a:blip>
          <a:stretch/>
        </a:blipFill>
      </a:bgFillStyleLst>
    </a:fmtScheme>
  </a:themeElements>
  <a:objectDefaults/>
  <a:extraClrSchemeLst/>
  <a:extLst>
    <a:ext uri="{05A4C25C-085E-4340-85A3-A5531E510DB2}">
      <thm15:themeFamily xmlns:thm15="http://schemas.microsoft.com/office/thememl/2012/main" name="Main Event" id="{AC372BB4-D83D-411E-B849-B641926BA760}" vid="{F1EFBDE3-1A95-4E3D-81AD-1F53D65BEA0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Main Event</Template>
  <TotalTime>24</TotalTime>
  <Words>2720</Words>
  <Application>Microsoft Office PowerPoint</Application>
  <PresentationFormat>Ecran lat</PresentationFormat>
  <Paragraphs>111</Paragraphs>
  <Slides>14</Slides>
  <Notes>12</Notes>
  <HiddenSlides>0</HiddenSlides>
  <MMClips>0</MMClips>
  <ScaleCrop>false</ScaleCrop>
  <HeadingPairs>
    <vt:vector size="4" baseType="variant">
      <vt:variant>
        <vt:lpstr>Temă</vt:lpstr>
      </vt:variant>
      <vt:variant>
        <vt:i4>1</vt:i4>
      </vt:variant>
      <vt:variant>
        <vt:lpstr>Titluri diapozitive</vt:lpstr>
      </vt:variant>
      <vt:variant>
        <vt:i4>14</vt:i4>
      </vt:variant>
    </vt:vector>
  </HeadingPairs>
  <TitlesOfParts>
    <vt:vector size="15" baseType="lpstr">
      <vt:lpstr>Main Event</vt:lpstr>
      <vt:lpstr>Prezentare PowerPoint</vt:lpstr>
      <vt:lpstr>Title Slide: Introduction to Information Systems in Business. </vt:lpstr>
      <vt:lpstr>The Role and Relevance of Information Systems.</vt:lpstr>
      <vt:lpstr>Business information systems   </vt:lpstr>
      <vt:lpstr>ERP Systems: Pulling the Business Core   </vt:lpstr>
      <vt:lpstr>CRM Systems: Building stronger relationships with clients   </vt:lpstr>
      <vt:lpstr>Project Management Information Systems (PMIS)   </vt:lpstr>
      <vt:lpstr>  Comparative Analysis of ERP, CRM and PMIS </vt:lpstr>
      <vt:lpstr>Ethics and Security</vt:lpstr>
      <vt:lpstr>Real-World Case Study 1: Skanska Construction  </vt:lpstr>
      <vt:lpstr>Case Study -2, Real life situations 2: Balfour Beatty   </vt:lpstr>
      <vt:lpstr>Recommendations   </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Denisa Lup (STU235108)</dc:creator>
  <cp:lastModifiedBy>Ioan-Daniel Zaharia (2331897)</cp:lastModifiedBy>
  <cp:revision>158</cp:revision>
  <dcterms:created xsi:type="dcterms:W3CDTF">2025-10-23T11:48:00Z</dcterms:created>
  <dcterms:modified xsi:type="dcterms:W3CDTF">2025-11-09T14:14:33Z</dcterms:modified>
</cp:coreProperties>
</file>