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0"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ABB98-2E5E-4542-8ED3-FFFDBD93D2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875B10-E532-4CA5-95BA-18EF255B4F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2AEACBF-92DE-4C5E-B0A9-947D519B0BA8}"/>
              </a:ext>
            </a:extLst>
          </p:cNvPr>
          <p:cNvSpPr>
            <a:spLocks noGrp="1"/>
          </p:cNvSpPr>
          <p:nvPr>
            <p:ph type="dt" sz="half" idx="10"/>
          </p:nvPr>
        </p:nvSpPr>
        <p:spPr/>
        <p:txBody>
          <a:bodyPr/>
          <a:lstStyle/>
          <a:p>
            <a:fld id="{5E9B3893-457D-4687-BAE9-E75025FBF615}" type="datetimeFigureOut">
              <a:rPr lang="en-GB" smtClean="0"/>
              <a:t>15/09/2020</a:t>
            </a:fld>
            <a:endParaRPr lang="en-GB"/>
          </a:p>
        </p:txBody>
      </p:sp>
      <p:sp>
        <p:nvSpPr>
          <p:cNvPr id="5" name="Footer Placeholder 4">
            <a:extLst>
              <a:ext uri="{FF2B5EF4-FFF2-40B4-BE49-F238E27FC236}">
                <a16:creationId xmlns:a16="http://schemas.microsoft.com/office/drawing/2014/main" id="{E93BD9FA-8654-4AAF-A93F-7E62F70F6A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250804-5ED6-48D8-8FEF-F83EEF07AFBD}"/>
              </a:ext>
            </a:extLst>
          </p:cNvPr>
          <p:cNvSpPr>
            <a:spLocks noGrp="1"/>
          </p:cNvSpPr>
          <p:nvPr>
            <p:ph type="sldNum" sz="quarter" idx="12"/>
          </p:nvPr>
        </p:nvSpPr>
        <p:spPr/>
        <p:txBody>
          <a:bodyPr/>
          <a:lstStyle/>
          <a:p>
            <a:fld id="{43F03BCB-6E88-4BE3-A003-A4EC1E715F83}" type="slidenum">
              <a:rPr lang="en-GB" smtClean="0"/>
              <a:t>‹#›</a:t>
            </a:fld>
            <a:endParaRPr lang="en-GB"/>
          </a:p>
        </p:txBody>
      </p:sp>
    </p:spTree>
    <p:extLst>
      <p:ext uri="{BB962C8B-B14F-4D97-AF65-F5344CB8AC3E}">
        <p14:creationId xmlns:p14="http://schemas.microsoft.com/office/powerpoint/2010/main" val="1854099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65C51-588A-4485-9A6F-DABB70F56D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5BEF96-43F0-464E-8A5A-CE40A55E28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D44A70-8F6A-4404-ADCC-BE7D338A56C8}"/>
              </a:ext>
            </a:extLst>
          </p:cNvPr>
          <p:cNvSpPr>
            <a:spLocks noGrp="1"/>
          </p:cNvSpPr>
          <p:nvPr>
            <p:ph type="dt" sz="half" idx="10"/>
          </p:nvPr>
        </p:nvSpPr>
        <p:spPr/>
        <p:txBody>
          <a:bodyPr/>
          <a:lstStyle/>
          <a:p>
            <a:fld id="{5E9B3893-457D-4687-BAE9-E75025FBF615}" type="datetimeFigureOut">
              <a:rPr lang="en-GB" smtClean="0"/>
              <a:t>15/09/2020</a:t>
            </a:fld>
            <a:endParaRPr lang="en-GB"/>
          </a:p>
        </p:txBody>
      </p:sp>
      <p:sp>
        <p:nvSpPr>
          <p:cNvPr id="5" name="Footer Placeholder 4">
            <a:extLst>
              <a:ext uri="{FF2B5EF4-FFF2-40B4-BE49-F238E27FC236}">
                <a16:creationId xmlns:a16="http://schemas.microsoft.com/office/drawing/2014/main" id="{8A84B5CD-182A-46BE-954E-1599A8BD9E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F32638-398C-4B83-8451-70C2F8EAE57D}"/>
              </a:ext>
            </a:extLst>
          </p:cNvPr>
          <p:cNvSpPr>
            <a:spLocks noGrp="1"/>
          </p:cNvSpPr>
          <p:nvPr>
            <p:ph type="sldNum" sz="quarter" idx="12"/>
          </p:nvPr>
        </p:nvSpPr>
        <p:spPr/>
        <p:txBody>
          <a:bodyPr/>
          <a:lstStyle/>
          <a:p>
            <a:fld id="{43F03BCB-6E88-4BE3-A003-A4EC1E715F83}" type="slidenum">
              <a:rPr lang="en-GB" smtClean="0"/>
              <a:t>‹#›</a:t>
            </a:fld>
            <a:endParaRPr lang="en-GB"/>
          </a:p>
        </p:txBody>
      </p:sp>
    </p:spTree>
    <p:extLst>
      <p:ext uri="{BB962C8B-B14F-4D97-AF65-F5344CB8AC3E}">
        <p14:creationId xmlns:p14="http://schemas.microsoft.com/office/powerpoint/2010/main" val="1048660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BD7A7-97D0-42B3-8AF1-C8756F6386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480069-7ECF-4B29-A6FB-9736C6C854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3DD790-59FF-43B2-B44E-0F8E35E5DF02}"/>
              </a:ext>
            </a:extLst>
          </p:cNvPr>
          <p:cNvSpPr>
            <a:spLocks noGrp="1"/>
          </p:cNvSpPr>
          <p:nvPr>
            <p:ph type="dt" sz="half" idx="10"/>
          </p:nvPr>
        </p:nvSpPr>
        <p:spPr/>
        <p:txBody>
          <a:bodyPr/>
          <a:lstStyle/>
          <a:p>
            <a:fld id="{5E9B3893-457D-4687-BAE9-E75025FBF615}" type="datetimeFigureOut">
              <a:rPr lang="en-GB" smtClean="0"/>
              <a:t>15/09/2020</a:t>
            </a:fld>
            <a:endParaRPr lang="en-GB"/>
          </a:p>
        </p:txBody>
      </p:sp>
      <p:sp>
        <p:nvSpPr>
          <p:cNvPr id="5" name="Footer Placeholder 4">
            <a:extLst>
              <a:ext uri="{FF2B5EF4-FFF2-40B4-BE49-F238E27FC236}">
                <a16:creationId xmlns:a16="http://schemas.microsoft.com/office/drawing/2014/main" id="{977F080C-64EE-4F4A-994D-CF7281CAD4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434ED-C123-43F0-AA6F-E99D1EB6B4FD}"/>
              </a:ext>
            </a:extLst>
          </p:cNvPr>
          <p:cNvSpPr>
            <a:spLocks noGrp="1"/>
          </p:cNvSpPr>
          <p:nvPr>
            <p:ph type="sldNum" sz="quarter" idx="12"/>
          </p:nvPr>
        </p:nvSpPr>
        <p:spPr/>
        <p:txBody>
          <a:bodyPr/>
          <a:lstStyle/>
          <a:p>
            <a:fld id="{43F03BCB-6E88-4BE3-A003-A4EC1E715F83}" type="slidenum">
              <a:rPr lang="en-GB" smtClean="0"/>
              <a:t>‹#›</a:t>
            </a:fld>
            <a:endParaRPr lang="en-GB"/>
          </a:p>
        </p:txBody>
      </p:sp>
    </p:spTree>
    <p:extLst>
      <p:ext uri="{BB962C8B-B14F-4D97-AF65-F5344CB8AC3E}">
        <p14:creationId xmlns:p14="http://schemas.microsoft.com/office/powerpoint/2010/main" val="2925404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8E4D3-128B-4B3B-ACCD-F8072C7AD4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856F33-FFF9-4519-B9B3-D703BF8DE0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E914F78-446F-4711-9945-BDF14BC421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2BBF33-75C0-4F9F-862A-C72071777EDB}"/>
              </a:ext>
            </a:extLst>
          </p:cNvPr>
          <p:cNvSpPr>
            <a:spLocks noGrp="1"/>
          </p:cNvSpPr>
          <p:nvPr>
            <p:ph type="dt" sz="half" idx="10"/>
          </p:nvPr>
        </p:nvSpPr>
        <p:spPr/>
        <p:txBody>
          <a:bodyPr/>
          <a:lstStyle/>
          <a:p>
            <a:fld id="{5E9B3893-457D-4687-BAE9-E75025FBF615}" type="datetimeFigureOut">
              <a:rPr lang="en-GB" smtClean="0"/>
              <a:t>15/09/2020</a:t>
            </a:fld>
            <a:endParaRPr lang="en-GB"/>
          </a:p>
        </p:txBody>
      </p:sp>
      <p:sp>
        <p:nvSpPr>
          <p:cNvPr id="6" name="Footer Placeholder 5">
            <a:extLst>
              <a:ext uri="{FF2B5EF4-FFF2-40B4-BE49-F238E27FC236}">
                <a16:creationId xmlns:a16="http://schemas.microsoft.com/office/drawing/2014/main" id="{033211E9-266B-4081-9689-71E3BFEFD9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524B6A-E129-4045-98E8-47AC99B8B69D}"/>
              </a:ext>
            </a:extLst>
          </p:cNvPr>
          <p:cNvSpPr>
            <a:spLocks noGrp="1"/>
          </p:cNvSpPr>
          <p:nvPr>
            <p:ph type="sldNum" sz="quarter" idx="12"/>
          </p:nvPr>
        </p:nvSpPr>
        <p:spPr/>
        <p:txBody>
          <a:bodyPr/>
          <a:lstStyle/>
          <a:p>
            <a:fld id="{43F03BCB-6E88-4BE3-A003-A4EC1E715F83}" type="slidenum">
              <a:rPr lang="en-GB" smtClean="0"/>
              <a:t>‹#›</a:t>
            </a:fld>
            <a:endParaRPr lang="en-GB"/>
          </a:p>
        </p:txBody>
      </p:sp>
    </p:spTree>
    <p:extLst>
      <p:ext uri="{BB962C8B-B14F-4D97-AF65-F5344CB8AC3E}">
        <p14:creationId xmlns:p14="http://schemas.microsoft.com/office/powerpoint/2010/main" val="565954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1BF2B-3F85-41D9-9C1B-61E40912DA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BB6D5E-A358-4F69-800E-63C42F3C5B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13D976-51E2-4AA3-8687-54B4EF3C10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F3C5E3-059F-4F16-A1B9-A2E2E379BA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835FED-983B-4317-BB25-BA68D7E6612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6D0F42-FC7B-469D-AEB3-474B4C55879D}"/>
              </a:ext>
            </a:extLst>
          </p:cNvPr>
          <p:cNvSpPr>
            <a:spLocks noGrp="1"/>
          </p:cNvSpPr>
          <p:nvPr>
            <p:ph type="dt" sz="half" idx="10"/>
          </p:nvPr>
        </p:nvSpPr>
        <p:spPr/>
        <p:txBody>
          <a:bodyPr/>
          <a:lstStyle/>
          <a:p>
            <a:fld id="{5E9B3893-457D-4687-BAE9-E75025FBF615}" type="datetimeFigureOut">
              <a:rPr lang="en-GB" smtClean="0"/>
              <a:t>15/09/2020</a:t>
            </a:fld>
            <a:endParaRPr lang="en-GB"/>
          </a:p>
        </p:txBody>
      </p:sp>
      <p:sp>
        <p:nvSpPr>
          <p:cNvPr id="8" name="Footer Placeholder 7">
            <a:extLst>
              <a:ext uri="{FF2B5EF4-FFF2-40B4-BE49-F238E27FC236}">
                <a16:creationId xmlns:a16="http://schemas.microsoft.com/office/drawing/2014/main" id="{B2597F54-C4D3-4A60-A93B-A0E482A8FF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7AE0F8-146A-43FD-A673-8563B09CA3C2}"/>
              </a:ext>
            </a:extLst>
          </p:cNvPr>
          <p:cNvSpPr>
            <a:spLocks noGrp="1"/>
          </p:cNvSpPr>
          <p:nvPr>
            <p:ph type="sldNum" sz="quarter" idx="12"/>
          </p:nvPr>
        </p:nvSpPr>
        <p:spPr/>
        <p:txBody>
          <a:bodyPr/>
          <a:lstStyle/>
          <a:p>
            <a:fld id="{43F03BCB-6E88-4BE3-A003-A4EC1E715F83}" type="slidenum">
              <a:rPr lang="en-GB" smtClean="0"/>
              <a:t>‹#›</a:t>
            </a:fld>
            <a:endParaRPr lang="en-GB"/>
          </a:p>
        </p:txBody>
      </p:sp>
    </p:spTree>
    <p:extLst>
      <p:ext uri="{BB962C8B-B14F-4D97-AF65-F5344CB8AC3E}">
        <p14:creationId xmlns:p14="http://schemas.microsoft.com/office/powerpoint/2010/main" val="2628799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58CA7-5FEB-4A20-9BF1-D0433CC394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EAAB22-50FA-4494-A8DE-535FF55E644D}"/>
              </a:ext>
            </a:extLst>
          </p:cNvPr>
          <p:cNvSpPr>
            <a:spLocks noGrp="1"/>
          </p:cNvSpPr>
          <p:nvPr>
            <p:ph type="dt" sz="half" idx="10"/>
          </p:nvPr>
        </p:nvSpPr>
        <p:spPr/>
        <p:txBody>
          <a:bodyPr/>
          <a:lstStyle/>
          <a:p>
            <a:fld id="{5E9B3893-457D-4687-BAE9-E75025FBF615}" type="datetimeFigureOut">
              <a:rPr lang="en-GB" smtClean="0"/>
              <a:t>15/09/2020</a:t>
            </a:fld>
            <a:endParaRPr lang="en-GB"/>
          </a:p>
        </p:txBody>
      </p:sp>
      <p:sp>
        <p:nvSpPr>
          <p:cNvPr id="4" name="Footer Placeholder 3">
            <a:extLst>
              <a:ext uri="{FF2B5EF4-FFF2-40B4-BE49-F238E27FC236}">
                <a16:creationId xmlns:a16="http://schemas.microsoft.com/office/drawing/2014/main" id="{45A8FB01-DD8F-4E6C-B908-10D59BAA3C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ECF28B-F578-41B1-BC4A-4B5A58410C13}"/>
              </a:ext>
            </a:extLst>
          </p:cNvPr>
          <p:cNvSpPr>
            <a:spLocks noGrp="1"/>
          </p:cNvSpPr>
          <p:nvPr>
            <p:ph type="sldNum" sz="quarter" idx="12"/>
          </p:nvPr>
        </p:nvSpPr>
        <p:spPr/>
        <p:txBody>
          <a:bodyPr/>
          <a:lstStyle/>
          <a:p>
            <a:fld id="{43F03BCB-6E88-4BE3-A003-A4EC1E715F83}" type="slidenum">
              <a:rPr lang="en-GB" smtClean="0"/>
              <a:t>‹#›</a:t>
            </a:fld>
            <a:endParaRPr lang="en-GB"/>
          </a:p>
        </p:txBody>
      </p:sp>
    </p:spTree>
    <p:extLst>
      <p:ext uri="{BB962C8B-B14F-4D97-AF65-F5344CB8AC3E}">
        <p14:creationId xmlns:p14="http://schemas.microsoft.com/office/powerpoint/2010/main" val="1958259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E4E57D-8FA4-44A2-AEAD-43A54496D7AF}"/>
              </a:ext>
            </a:extLst>
          </p:cNvPr>
          <p:cNvSpPr>
            <a:spLocks noGrp="1"/>
          </p:cNvSpPr>
          <p:nvPr>
            <p:ph type="dt" sz="half" idx="10"/>
          </p:nvPr>
        </p:nvSpPr>
        <p:spPr/>
        <p:txBody>
          <a:bodyPr/>
          <a:lstStyle/>
          <a:p>
            <a:fld id="{5E9B3893-457D-4687-BAE9-E75025FBF615}" type="datetimeFigureOut">
              <a:rPr lang="en-GB" smtClean="0"/>
              <a:t>15/09/2020</a:t>
            </a:fld>
            <a:endParaRPr lang="en-GB"/>
          </a:p>
        </p:txBody>
      </p:sp>
      <p:sp>
        <p:nvSpPr>
          <p:cNvPr id="3" name="Footer Placeholder 2">
            <a:extLst>
              <a:ext uri="{FF2B5EF4-FFF2-40B4-BE49-F238E27FC236}">
                <a16:creationId xmlns:a16="http://schemas.microsoft.com/office/drawing/2014/main" id="{F434B4C4-EA0F-467C-9609-27AEFCF716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EFF2997-3487-4971-A0C4-67F6C5058481}"/>
              </a:ext>
            </a:extLst>
          </p:cNvPr>
          <p:cNvSpPr>
            <a:spLocks noGrp="1"/>
          </p:cNvSpPr>
          <p:nvPr>
            <p:ph type="sldNum" sz="quarter" idx="12"/>
          </p:nvPr>
        </p:nvSpPr>
        <p:spPr/>
        <p:txBody>
          <a:bodyPr/>
          <a:lstStyle/>
          <a:p>
            <a:fld id="{43F03BCB-6E88-4BE3-A003-A4EC1E715F83}" type="slidenum">
              <a:rPr lang="en-GB" smtClean="0"/>
              <a:t>‹#›</a:t>
            </a:fld>
            <a:endParaRPr lang="en-GB"/>
          </a:p>
        </p:txBody>
      </p:sp>
    </p:spTree>
    <p:extLst>
      <p:ext uri="{BB962C8B-B14F-4D97-AF65-F5344CB8AC3E}">
        <p14:creationId xmlns:p14="http://schemas.microsoft.com/office/powerpoint/2010/main" val="2301408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E5672-CF9B-459E-A0BA-D2993A7E99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374806-9406-4787-B287-0B94C594D3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467274-0EFD-40FC-A57D-2B64E8B5B4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51C369-E372-47AC-8126-F6299302649B}"/>
              </a:ext>
            </a:extLst>
          </p:cNvPr>
          <p:cNvSpPr>
            <a:spLocks noGrp="1"/>
          </p:cNvSpPr>
          <p:nvPr>
            <p:ph type="dt" sz="half" idx="10"/>
          </p:nvPr>
        </p:nvSpPr>
        <p:spPr/>
        <p:txBody>
          <a:bodyPr/>
          <a:lstStyle/>
          <a:p>
            <a:fld id="{5E9B3893-457D-4687-BAE9-E75025FBF615}" type="datetimeFigureOut">
              <a:rPr lang="en-GB" smtClean="0"/>
              <a:t>15/09/2020</a:t>
            </a:fld>
            <a:endParaRPr lang="en-GB"/>
          </a:p>
        </p:txBody>
      </p:sp>
      <p:sp>
        <p:nvSpPr>
          <p:cNvPr id="6" name="Footer Placeholder 5">
            <a:extLst>
              <a:ext uri="{FF2B5EF4-FFF2-40B4-BE49-F238E27FC236}">
                <a16:creationId xmlns:a16="http://schemas.microsoft.com/office/drawing/2014/main" id="{3CD0DDAA-EA44-4AFB-A837-42E8A99A81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B13F36-0F57-4052-974A-299577D5A6D7}"/>
              </a:ext>
            </a:extLst>
          </p:cNvPr>
          <p:cNvSpPr>
            <a:spLocks noGrp="1"/>
          </p:cNvSpPr>
          <p:nvPr>
            <p:ph type="sldNum" sz="quarter" idx="12"/>
          </p:nvPr>
        </p:nvSpPr>
        <p:spPr/>
        <p:txBody>
          <a:bodyPr/>
          <a:lstStyle/>
          <a:p>
            <a:fld id="{43F03BCB-6E88-4BE3-A003-A4EC1E715F83}" type="slidenum">
              <a:rPr lang="en-GB" smtClean="0"/>
              <a:t>‹#›</a:t>
            </a:fld>
            <a:endParaRPr lang="en-GB"/>
          </a:p>
        </p:txBody>
      </p:sp>
    </p:spTree>
    <p:extLst>
      <p:ext uri="{BB962C8B-B14F-4D97-AF65-F5344CB8AC3E}">
        <p14:creationId xmlns:p14="http://schemas.microsoft.com/office/powerpoint/2010/main" val="854375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3BED9-1EA0-4707-800D-19F5240B76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54F431-EFE7-4B33-B9B7-B9385C303A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A35972A-3CFC-49A9-B521-C3188AC59B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7DD693-884C-46EA-9985-76C06553E4A8}"/>
              </a:ext>
            </a:extLst>
          </p:cNvPr>
          <p:cNvSpPr>
            <a:spLocks noGrp="1"/>
          </p:cNvSpPr>
          <p:nvPr>
            <p:ph type="dt" sz="half" idx="10"/>
          </p:nvPr>
        </p:nvSpPr>
        <p:spPr/>
        <p:txBody>
          <a:bodyPr/>
          <a:lstStyle/>
          <a:p>
            <a:fld id="{5E9B3893-457D-4687-BAE9-E75025FBF615}" type="datetimeFigureOut">
              <a:rPr lang="en-GB" smtClean="0"/>
              <a:t>15/09/2020</a:t>
            </a:fld>
            <a:endParaRPr lang="en-GB"/>
          </a:p>
        </p:txBody>
      </p:sp>
      <p:sp>
        <p:nvSpPr>
          <p:cNvPr id="6" name="Footer Placeholder 5">
            <a:extLst>
              <a:ext uri="{FF2B5EF4-FFF2-40B4-BE49-F238E27FC236}">
                <a16:creationId xmlns:a16="http://schemas.microsoft.com/office/drawing/2014/main" id="{F486F278-5ED3-46D1-8CD9-AA0B8821B4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376F3D-22A6-4652-962C-0B2B26CF658D}"/>
              </a:ext>
            </a:extLst>
          </p:cNvPr>
          <p:cNvSpPr>
            <a:spLocks noGrp="1"/>
          </p:cNvSpPr>
          <p:nvPr>
            <p:ph type="sldNum" sz="quarter" idx="12"/>
          </p:nvPr>
        </p:nvSpPr>
        <p:spPr/>
        <p:txBody>
          <a:bodyPr/>
          <a:lstStyle/>
          <a:p>
            <a:fld id="{43F03BCB-6E88-4BE3-A003-A4EC1E715F83}" type="slidenum">
              <a:rPr lang="en-GB" smtClean="0"/>
              <a:t>‹#›</a:t>
            </a:fld>
            <a:endParaRPr lang="en-GB"/>
          </a:p>
        </p:txBody>
      </p:sp>
    </p:spTree>
    <p:extLst>
      <p:ext uri="{BB962C8B-B14F-4D97-AF65-F5344CB8AC3E}">
        <p14:creationId xmlns:p14="http://schemas.microsoft.com/office/powerpoint/2010/main" val="4041516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13CFA-2C7B-412D-86F8-BB4B2DD63AA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7B6C3F-D814-43F4-9852-5D56DBD618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38C9D9-5B19-4139-9D44-E25391577F33}"/>
              </a:ext>
            </a:extLst>
          </p:cNvPr>
          <p:cNvSpPr>
            <a:spLocks noGrp="1"/>
          </p:cNvSpPr>
          <p:nvPr>
            <p:ph type="dt" sz="half" idx="10"/>
          </p:nvPr>
        </p:nvSpPr>
        <p:spPr/>
        <p:txBody>
          <a:bodyPr/>
          <a:lstStyle/>
          <a:p>
            <a:fld id="{5E9B3893-457D-4687-BAE9-E75025FBF615}" type="datetimeFigureOut">
              <a:rPr lang="en-GB" smtClean="0"/>
              <a:t>15/09/2020</a:t>
            </a:fld>
            <a:endParaRPr lang="en-GB"/>
          </a:p>
        </p:txBody>
      </p:sp>
      <p:sp>
        <p:nvSpPr>
          <p:cNvPr id="5" name="Footer Placeholder 4">
            <a:extLst>
              <a:ext uri="{FF2B5EF4-FFF2-40B4-BE49-F238E27FC236}">
                <a16:creationId xmlns:a16="http://schemas.microsoft.com/office/drawing/2014/main" id="{5A25F4EE-D2EA-4DD0-AB7F-48453DA55E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6F245C-7822-43D0-AA1A-D8946C463C8E}"/>
              </a:ext>
            </a:extLst>
          </p:cNvPr>
          <p:cNvSpPr>
            <a:spLocks noGrp="1"/>
          </p:cNvSpPr>
          <p:nvPr>
            <p:ph type="sldNum" sz="quarter" idx="12"/>
          </p:nvPr>
        </p:nvSpPr>
        <p:spPr/>
        <p:txBody>
          <a:bodyPr/>
          <a:lstStyle/>
          <a:p>
            <a:fld id="{43F03BCB-6E88-4BE3-A003-A4EC1E715F83}" type="slidenum">
              <a:rPr lang="en-GB" smtClean="0"/>
              <a:t>‹#›</a:t>
            </a:fld>
            <a:endParaRPr lang="en-GB"/>
          </a:p>
        </p:txBody>
      </p:sp>
    </p:spTree>
    <p:extLst>
      <p:ext uri="{BB962C8B-B14F-4D97-AF65-F5344CB8AC3E}">
        <p14:creationId xmlns:p14="http://schemas.microsoft.com/office/powerpoint/2010/main" val="2036481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EBD59A-1196-4BD9-9353-32346EE3DA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DFE4E5-62B3-44ED-BDB3-0B361EA201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5FABAF-AF91-4BEC-8E68-FA1E7FBE83C2}"/>
              </a:ext>
            </a:extLst>
          </p:cNvPr>
          <p:cNvSpPr>
            <a:spLocks noGrp="1"/>
          </p:cNvSpPr>
          <p:nvPr>
            <p:ph type="dt" sz="half" idx="10"/>
          </p:nvPr>
        </p:nvSpPr>
        <p:spPr/>
        <p:txBody>
          <a:bodyPr/>
          <a:lstStyle/>
          <a:p>
            <a:fld id="{5E9B3893-457D-4687-BAE9-E75025FBF615}" type="datetimeFigureOut">
              <a:rPr lang="en-GB" smtClean="0"/>
              <a:t>15/09/2020</a:t>
            </a:fld>
            <a:endParaRPr lang="en-GB"/>
          </a:p>
        </p:txBody>
      </p:sp>
      <p:sp>
        <p:nvSpPr>
          <p:cNvPr id="5" name="Footer Placeholder 4">
            <a:extLst>
              <a:ext uri="{FF2B5EF4-FFF2-40B4-BE49-F238E27FC236}">
                <a16:creationId xmlns:a16="http://schemas.microsoft.com/office/drawing/2014/main" id="{CDFCBC94-BF70-4F94-957F-C8B397F988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6D009C-D39E-4536-90AD-BB2C63DDFD34}"/>
              </a:ext>
            </a:extLst>
          </p:cNvPr>
          <p:cNvSpPr>
            <a:spLocks noGrp="1"/>
          </p:cNvSpPr>
          <p:nvPr>
            <p:ph type="sldNum" sz="quarter" idx="12"/>
          </p:nvPr>
        </p:nvSpPr>
        <p:spPr/>
        <p:txBody>
          <a:bodyPr/>
          <a:lstStyle/>
          <a:p>
            <a:fld id="{43F03BCB-6E88-4BE3-A003-A4EC1E715F83}" type="slidenum">
              <a:rPr lang="en-GB" smtClean="0"/>
              <a:t>‹#›</a:t>
            </a:fld>
            <a:endParaRPr lang="en-GB"/>
          </a:p>
        </p:txBody>
      </p:sp>
    </p:spTree>
    <p:extLst>
      <p:ext uri="{BB962C8B-B14F-4D97-AF65-F5344CB8AC3E}">
        <p14:creationId xmlns:p14="http://schemas.microsoft.com/office/powerpoint/2010/main" val="314129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0DA9E2-54E4-420A-AAD5-9D39FDCB91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81C7A0-2E46-49B4-A525-5380BA5C0A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7989E1-53F5-4B8E-8E3B-833A46C9DF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9B3893-457D-4687-BAE9-E75025FBF615}" type="datetimeFigureOut">
              <a:rPr lang="en-GB" smtClean="0"/>
              <a:t>15/09/2020</a:t>
            </a:fld>
            <a:endParaRPr lang="en-GB"/>
          </a:p>
        </p:txBody>
      </p:sp>
      <p:sp>
        <p:nvSpPr>
          <p:cNvPr id="5" name="Footer Placeholder 4">
            <a:extLst>
              <a:ext uri="{FF2B5EF4-FFF2-40B4-BE49-F238E27FC236}">
                <a16:creationId xmlns:a16="http://schemas.microsoft.com/office/drawing/2014/main" id="{928774EE-2381-47FC-917E-C9B4E68090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D462D7-F23A-443B-AF84-9CFFF0F397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F03BCB-6E88-4BE3-A003-A4EC1E715F83}" type="slidenum">
              <a:rPr lang="en-GB" smtClean="0"/>
              <a:t>‹#›</a:t>
            </a:fld>
            <a:endParaRPr lang="en-GB"/>
          </a:p>
        </p:txBody>
      </p:sp>
    </p:spTree>
    <p:extLst>
      <p:ext uri="{BB962C8B-B14F-4D97-AF65-F5344CB8AC3E}">
        <p14:creationId xmlns:p14="http://schemas.microsoft.com/office/powerpoint/2010/main" val="35737417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3C30B-0298-45C8-B213-7A893DEB7E16}"/>
              </a:ext>
            </a:extLst>
          </p:cNvPr>
          <p:cNvSpPr>
            <a:spLocks noGrp="1"/>
          </p:cNvSpPr>
          <p:nvPr>
            <p:ph type="ctrTitle"/>
          </p:nvPr>
        </p:nvSpPr>
        <p:spPr/>
        <p:txBody>
          <a:bodyPr>
            <a:normAutofit/>
          </a:bodyPr>
          <a:lstStyle/>
          <a:p>
            <a:r>
              <a:rPr lang="en-GB" dirty="0"/>
              <a:t>Research Project: Purpose Built Hostels</a:t>
            </a:r>
          </a:p>
        </p:txBody>
      </p:sp>
      <p:sp>
        <p:nvSpPr>
          <p:cNvPr id="3" name="Subtitle 2">
            <a:extLst>
              <a:ext uri="{FF2B5EF4-FFF2-40B4-BE49-F238E27FC236}">
                <a16:creationId xmlns:a16="http://schemas.microsoft.com/office/drawing/2014/main" id="{8FDA3AEC-5E68-4880-9D0F-0DB263B97D22}"/>
              </a:ext>
            </a:extLst>
          </p:cNvPr>
          <p:cNvSpPr>
            <a:spLocks noGrp="1"/>
          </p:cNvSpPr>
          <p:nvPr>
            <p:ph type="subTitle" idx="1"/>
          </p:nvPr>
        </p:nvSpPr>
        <p:spPr/>
        <p:txBody>
          <a:bodyPr/>
          <a:lstStyle/>
          <a:p>
            <a:r>
              <a:rPr lang="en-GB" dirty="0"/>
              <a:t>A research project into the benefits of purpose built Hostels in comparison to existing buildings within POBL, with the aim of both kinds of centres being to eventually move on residents into gainful employment. </a:t>
            </a:r>
          </a:p>
        </p:txBody>
      </p:sp>
    </p:spTree>
    <p:extLst>
      <p:ext uri="{BB962C8B-B14F-4D97-AF65-F5344CB8AC3E}">
        <p14:creationId xmlns:p14="http://schemas.microsoft.com/office/powerpoint/2010/main" val="1407932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6723A-64E6-4ED1-B9A2-7EEA3E3148BF}"/>
              </a:ext>
            </a:extLst>
          </p:cNvPr>
          <p:cNvSpPr>
            <a:spLocks noGrp="1"/>
          </p:cNvSpPr>
          <p:nvPr>
            <p:ph type="title"/>
          </p:nvPr>
        </p:nvSpPr>
        <p:spPr/>
        <p:txBody>
          <a:bodyPr/>
          <a:lstStyle/>
          <a:p>
            <a:r>
              <a:rPr lang="en-GB" dirty="0"/>
              <a:t>Broad Aims</a:t>
            </a:r>
          </a:p>
        </p:txBody>
      </p:sp>
      <p:sp>
        <p:nvSpPr>
          <p:cNvPr id="3" name="Content Placeholder 2">
            <a:extLst>
              <a:ext uri="{FF2B5EF4-FFF2-40B4-BE49-F238E27FC236}">
                <a16:creationId xmlns:a16="http://schemas.microsoft.com/office/drawing/2014/main" id="{1AB21E57-375D-4B60-9FCE-DB313AD7A74A}"/>
              </a:ext>
            </a:extLst>
          </p:cNvPr>
          <p:cNvSpPr>
            <a:spLocks noGrp="1"/>
          </p:cNvSpPr>
          <p:nvPr>
            <p:ph idx="1"/>
          </p:nvPr>
        </p:nvSpPr>
        <p:spPr/>
        <p:txBody>
          <a:bodyPr/>
          <a:lstStyle/>
          <a:p>
            <a:pPr marL="0" indent="0">
              <a:buNone/>
            </a:pPr>
            <a:r>
              <a:rPr lang="en-GB" dirty="0"/>
              <a:t>The goal of this research project would be to prove that purpose built accommodations contribute more to POBL’s aims of providing support and preparation for its clients. </a:t>
            </a:r>
          </a:p>
          <a:p>
            <a:pPr marL="0" indent="0">
              <a:buNone/>
            </a:pPr>
            <a:r>
              <a:rPr lang="en-GB" dirty="0"/>
              <a:t>The reason this is necessary is that at least in Swansea, there is only one purpose built accommodation within the city; </a:t>
            </a:r>
            <a:r>
              <a:rPr lang="en-GB" dirty="0" err="1"/>
              <a:t>Llys</a:t>
            </a:r>
            <a:r>
              <a:rPr lang="en-GB" dirty="0"/>
              <a:t> </a:t>
            </a:r>
            <a:r>
              <a:rPr lang="en-GB" dirty="0" err="1"/>
              <a:t>Awen</a:t>
            </a:r>
            <a:r>
              <a:rPr lang="en-GB" dirty="0"/>
              <a:t> in </a:t>
            </a:r>
            <a:r>
              <a:rPr lang="en-GB" dirty="0" err="1"/>
              <a:t>Gorseinon</a:t>
            </a:r>
            <a:r>
              <a:rPr lang="en-GB" dirty="0"/>
              <a:t>, and in Merthyr Tydfil, there are none. </a:t>
            </a:r>
          </a:p>
          <a:p>
            <a:pPr marL="0" indent="0">
              <a:buNone/>
            </a:pPr>
            <a:r>
              <a:rPr lang="en-GB" dirty="0"/>
              <a:t>The ideal result would be to prove a connection between positively informed environment and to use this information to improve existing facilities within POBL’s hostels to achieve the goals set out by POBL. </a:t>
            </a:r>
          </a:p>
        </p:txBody>
      </p:sp>
    </p:spTree>
    <p:extLst>
      <p:ext uri="{BB962C8B-B14F-4D97-AF65-F5344CB8AC3E}">
        <p14:creationId xmlns:p14="http://schemas.microsoft.com/office/powerpoint/2010/main" val="3089007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DAB8-40EE-4E7D-AB9B-A85895189AEC}"/>
              </a:ext>
            </a:extLst>
          </p:cNvPr>
          <p:cNvSpPr>
            <a:spLocks noGrp="1"/>
          </p:cNvSpPr>
          <p:nvPr>
            <p:ph type="title"/>
          </p:nvPr>
        </p:nvSpPr>
        <p:spPr/>
        <p:txBody>
          <a:bodyPr/>
          <a:lstStyle/>
          <a:p>
            <a:r>
              <a:rPr lang="en-GB" dirty="0"/>
              <a:t>Method</a:t>
            </a:r>
          </a:p>
        </p:txBody>
      </p:sp>
      <p:sp>
        <p:nvSpPr>
          <p:cNvPr id="3" name="Content Placeholder 2">
            <a:extLst>
              <a:ext uri="{FF2B5EF4-FFF2-40B4-BE49-F238E27FC236}">
                <a16:creationId xmlns:a16="http://schemas.microsoft.com/office/drawing/2014/main" id="{9AC73041-1A61-428F-B700-6BA93CED62C6}"/>
              </a:ext>
            </a:extLst>
          </p:cNvPr>
          <p:cNvSpPr>
            <a:spLocks noGrp="1"/>
          </p:cNvSpPr>
          <p:nvPr>
            <p:ph idx="1"/>
          </p:nvPr>
        </p:nvSpPr>
        <p:spPr/>
        <p:txBody>
          <a:bodyPr>
            <a:normAutofit fontScale="85000" lnSpcReduction="20000"/>
          </a:bodyPr>
          <a:lstStyle/>
          <a:p>
            <a:pPr marL="0" indent="0">
              <a:buNone/>
            </a:pPr>
            <a:r>
              <a:rPr lang="en-GB" dirty="0"/>
              <a:t>The easiest way to begin to investigate the correlation between informed environment and a successful moving on of a given client would be to compare turnover rates between purpose built structures against the rates of existing hostels with similar amounts of clients, and serving the same demographic. </a:t>
            </a:r>
          </a:p>
          <a:p>
            <a:pPr marL="0" indent="0">
              <a:buNone/>
            </a:pPr>
            <a:r>
              <a:rPr lang="en-GB" dirty="0"/>
              <a:t>The specifications above are important as higher population hostels have shown to naturally have a higher turnover rate and would skew the information received. Likewise different demographics in POBL are serviced differently between each centre depending on what kind of support their situation requires. </a:t>
            </a:r>
          </a:p>
          <a:p>
            <a:pPr marL="0" indent="0">
              <a:buNone/>
            </a:pPr>
            <a:r>
              <a:rPr lang="en-GB" dirty="0"/>
              <a:t>Obtaining these data sets would be simple, as POBL makes each individual centre’s turnover rate available to staff for the specific purpose of seeing how effective they are at achieving their goals. </a:t>
            </a:r>
          </a:p>
          <a:p>
            <a:pPr marL="0" indent="0">
              <a:buNone/>
            </a:pPr>
            <a:r>
              <a:rPr lang="en-GB" dirty="0"/>
              <a:t>Secondly, it would be necessary to take a survey of the building to see what elements of the purpose built design could be having an impact on the overall effectiveness. This is necessary as improvements on a large scale are not practical for POBL, but smaller scale changes to furniture and paint scheme can be achieved. </a:t>
            </a:r>
          </a:p>
        </p:txBody>
      </p:sp>
    </p:spTree>
    <p:extLst>
      <p:ext uri="{BB962C8B-B14F-4D97-AF65-F5344CB8AC3E}">
        <p14:creationId xmlns:p14="http://schemas.microsoft.com/office/powerpoint/2010/main" val="3980248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5FF95-8EC7-4B45-874E-38D4285A56A4}"/>
              </a:ext>
            </a:extLst>
          </p:cNvPr>
          <p:cNvSpPr>
            <a:spLocks noGrp="1"/>
          </p:cNvSpPr>
          <p:nvPr>
            <p:ph type="title"/>
          </p:nvPr>
        </p:nvSpPr>
        <p:spPr/>
        <p:txBody>
          <a:bodyPr/>
          <a:lstStyle/>
          <a:p>
            <a:r>
              <a:rPr lang="en-GB" dirty="0"/>
              <a:t>Ethics</a:t>
            </a:r>
          </a:p>
        </p:txBody>
      </p:sp>
      <p:sp>
        <p:nvSpPr>
          <p:cNvPr id="3" name="Content Placeholder 2">
            <a:extLst>
              <a:ext uri="{FF2B5EF4-FFF2-40B4-BE49-F238E27FC236}">
                <a16:creationId xmlns:a16="http://schemas.microsoft.com/office/drawing/2014/main" id="{6F0C0250-B510-4FB6-AB6D-5A3528936DAD}"/>
              </a:ext>
            </a:extLst>
          </p:cNvPr>
          <p:cNvSpPr>
            <a:spLocks noGrp="1"/>
          </p:cNvSpPr>
          <p:nvPr>
            <p:ph idx="1"/>
          </p:nvPr>
        </p:nvSpPr>
        <p:spPr/>
        <p:txBody>
          <a:bodyPr>
            <a:normAutofit fontScale="70000" lnSpcReduction="20000"/>
          </a:bodyPr>
          <a:lstStyle/>
          <a:p>
            <a:pPr marL="0" indent="0">
              <a:buNone/>
            </a:pPr>
            <a:r>
              <a:rPr lang="en-GB" dirty="0"/>
              <a:t>The Ethics of this project are complicated. As </a:t>
            </a:r>
            <a:r>
              <a:rPr lang="en-GB" dirty="0" err="1"/>
              <a:t>Llys</a:t>
            </a:r>
            <a:r>
              <a:rPr lang="en-GB" dirty="0"/>
              <a:t> </a:t>
            </a:r>
            <a:r>
              <a:rPr lang="en-GB" dirty="0" err="1"/>
              <a:t>Awen</a:t>
            </a:r>
            <a:r>
              <a:rPr lang="en-GB" dirty="0"/>
              <a:t> and other POBL locations are lived-in locations, its would be necessary to obtain permission from the Residents to enter the Hostels to inspect the Common spaces and the Kitchen. As this is an invasion of privacy, permission might well be declined. It would also be necessary to contact POBL administration to arrange a visit as outside of work hours, access to the building is restricted to relief workers and law enforcement officers. </a:t>
            </a:r>
          </a:p>
          <a:p>
            <a:pPr marL="0" indent="0">
              <a:buNone/>
            </a:pPr>
            <a:r>
              <a:rPr lang="en-GB" dirty="0"/>
              <a:t>Permission of this kind is likely to be approved however, as POBL has been supportive of attempts to study and improve their process and this project would fall under that category. </a:t>
            </a:r>
          </a:p>
          <a:p>
            <a:pPr marL="0" indent="0">
              <a:buNone/>
            </a:pPr>
            <a:r>
              <a:rPr lang="en-GB" dirty="0"/>
              <a:t>More challenging is convincing the residents. I would not need to view any rooms as living quarters are left to the resident to maintain, however just viewing the kitchen and commons space and writing about it could constitute a breach of privacy, and thus written permission would be required. </a:t>
            </a:r>
          </a:p>
          <a:p>
            <a:pPr marL="0" indent="0">
              <a:buNone/>
            </a:pPr>
            <a:r>
              <a:rPr lang="en-GB" dirty="0"/>
              <a:t>There are no risks of danger during this project. As </a:t>
            </a:r>
            <a:r>
              <a:rPr lang="en-GB" dirty="0" err="1"/>
              <a:t>Llys</a:t>
            </a:r>
            <a:r>
              <a:rPr lang="en-GB" dirty="0"/>
              <a:t> </a:t>
            </a:r>
            <a:r>
              <a:rPr lang="en-GB" dirty="0" err="1"/>
              <a:t>Awen</a:t>
            </a:r>
            <a:r>
              <a:rPr lang="en-GB" dirty="0"/>
              <a:t> caters to young adults rather than people leaving the judicial system, clients are less risky to be around and talk to. While this seems a little extreme, my work in Merthyr has taught me that there is a large difference in the types of clients POBL accepts, and that </a:t>
            </a:r>
            <a:r>
              <a:rPr lang="en-GB" dirty="0" err="1"/>
              <a:t>Llys</a:t>
            </a:r>
            <a:r>
              <a:rPr lang="en-GB" dirty="0"/>
              <a:t> </a:t>
            </a:r>
            <a:r>
              <a:rPr lang="en-GB" dirty="0" err="1"/>
              <a:t>Awen</a:t>
            </a:r>
            <a:r>
              <a:rPr lang="en-GB" dirty="0"/>
              <a:t> and other POBL buildings in Swansea carry less risk. However in the extreme circumstance that something does happen, POBL’s </a:t>
            </a:r>
            <a:r>
              <a:rPr lang="en-GB" dirty="0" err="1"/>
              <a:t>skyguard</a:t>
            </a:r>
            <a:r>
              <a:rPr lang="en-GB" dirty="0"/>
              <a:t> system works to keep visitors to the sites safe from harm. </a:t>
            </a:r>
          </a:p>
        </p:txBody>
      </p:sp>
    </p:spTree>
    <p:extLst>
      <p:ext uri="{BB962C8B-B14F-4D97-AF65-F5344CB8AC3E}">
        <p14:creationId xmlns:p14="http://schemas.microsoft.com/office/powerpoint/2010/main" val="2574268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60A43-CAFE-40EF-8963-3EAD377A003F}"/>
              </a:ext>
            </a:extLst>
          </p:cNvPr>
          <p:cNvSpPr>
            <a:spLocks noGrp="1"/>
          </p:cNvSpPr>
          <p:nvPr>
            <p:ph type="title"/>
          </p:nvPr>
        </p:nvSpPr>
        <p:spPr/>
        <p:txBody>
          <a:bodyPr/>
          <a:lstStyle/>
          <a:p>
            <a:r>
              <a:rPr lang="en-GB" dirty="0"/>
              <a:t>Participants</a:t>
            </a:r>
          </a:p>
        </p:txBody>
      </p:sp>
      <p:sp>
        <p:nvSpPr>
          <p:cNvPr id="3" name="Content Placeholder 2">
            <a:extLst>
              <a:ext uri="{FF2B5EF4-FFF2-40B4-BE49-F238E27FC236}">
                <a16:creationId xmlns:a16="http://schemas.microsoft.com/office/drawing/2014/main" id="{25522EA2-68E1-4C85-A83F-BFB50804E3B9}"/>
              </a:ext>
            </a:extLst>
          </p:cNvPr>
          <p:cNvSpPr>
            <a:spLocks noGrp="1"/>
          </p:cNvSpPr>
          <p:nvPr>
            <p:ph idx="1"/>
          </p:nvPr>
        </p:nvSpPr>
        <p:spPr/>
        <p:txBody>
          <a:bodyPr>
            <a:normAutofit fontScale="77500" lnSpcReduction="20000"/>
          </a:bodyPr>
          <a:lstStyle/>
          <a:p>
            <a:pPr marL="0" indent="0">
              <a:buNone/>
            </a:pPr>
            <a:r>
              <a:rPr lang="en-GB" dirty="0"/>
              <a:t>POBL’s clients in </a:t>
            </a:r>
            <a:r>
              <a:rPr lang="en-GB" dirty="0" err="1"/>
              <a:t>Llys</a:t>
            </a:r>
            <a:r>
              <a:rPr lang="en-GB" dirty="0"/>
              <a:t> </a:t>
            </a:r>
            <a:r>
              <a:rPr lang="en-GB" dirty="0" err="1"/>
              <a:t>Awen</a:t>
            </a:r>
            <a:r>
              <a:rPr lang="en-GB" dirty="0"/>
              <a:t>, Jennings place and other centres in Swansea are primarily young adults in the education system, often with issues surrounding mental health and substance misuse. As a result, when talking to clients it would be important to stick exclusively to questions regarding environment and their feelings about it, without asking anything involving the client themselves. </a:t>
            </a:r>
          </a:p>
          <a:p>
            <a:pPr marL="0" indent="0">
              <a:buNone/>
            </a:pPr>
            <a:r>
              <a:rPr lang="en-GB" dirty="0"/>
              <a:t>Standard procedure for moving someone out of POBL’s centres is that the client is assigned a temporary flat with a slightly increased rent beyond that standard 24 pounds a week, and given assistance in finding employment. If successful the client will be given help finding their own place to live, and then moved along. This is considered a successful outcome for POBL, as ideally all clients who come through our system would become independent eventually. </a:t>
            </a:r>
          </a:p>
          <a:p>
            <a:pPr marL="0" indent="0">
              <a:buNone/>
            </a:pPr>
            <a:r>
              <a:rPr lang="en-GB" dirty="0"/>
              <a:t>As part of this project, it may be necessary to talk to clients at </a:t>
            </a:r>
            <a:r>
              <a:rPr lang="en-GB" dirty="0" err="1"/>
              <a:t>Llys</a:t>
            </a:r>
            <a:r>
              <a:rPr lang="en-GB" dirty="0"/>
              <a:t> </a:t>
            </a:r>
            <a:r>
              <a:rPr lang="en-GB" dirty="0" err="1"/>
              <a:t>Awen</a:t>
            </a:r>
            <a:r>
              <a:rPr lang="en-GB" dirty="0"/>
              <a:t> and also at other projects such as Jennings place in order to gather opinions on how they feel about the environment POBL has provided. These statements would be used to further support the argument that people in purpose built structures are generally happier with their surroundings overall. </a:t>
            </a:r>
          </a:p>
        </p:txBody>
      </p:sp>
    </p:spTree>
    <p:extLst>
      <p:ext uri="{BB962C8B-B14F-4D97-AF65-F5344CB8AC3E}">
        <p14:creationId xmlns:p14="http://schemas.microsoft.com/office/powerpoint/2010/main" val="3811105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84E15-1979-4444-9995-AAB4B8C14835}"/>
              </a:ext>
            </a:extLst>
          </p:cNvPr>
          <p:cNvSpPr>
            <a:spLocks noGrp="1"/>
          </p:cNvSpPr>
          <p:nvPr>
            <p:ph type="title"/>
          </p:nvPr>
        </p:nvSpPr>
        <p:spPr/>
        <p:txBody>
          <a:bodyPr/>
          <a:lstStyle/>
          <a:p>
            <a:r>
              <a:rPr lang="en-GB" dirty="0"/>
              <a:t>Potential Questions</a:t>
            </a:r>
          </a:p>
        </p:txBody>
      </p:sp>
      <p:sp>
        <p:nvSpPr>
          <p:cNvPr id="3" name="Content Placeholder 2">
            <a:extLst>
              <a:ext uri="{FF2B5EF4-FFF2-40B4-BE49-F238E27FC236}">
                <a16:creationId xmlns:a16="http://schemas.microsoft.com/office/drawing/2014/main" id="{96FCB57E-40BF-4EB1-8932-2690186AD428}"/>
              </a:ext>
            </a:extLst>
          </p:cNvPr>
          <p:cNvSpPr>
            <a:spLocks noGrp="1"/>
          </p:cNvSpPr>
          <p:nvPr>
            <p:ph idx="1"/>
          </p:nvPr>
        </p:nvSpPr>
        <p:spPr/>
        <p:txBody>
          <a:bodyPr>
            <a:normAutofit fontScale="92500" lnSpcReduction="10000"/>
          </a:bodyPr>
          <a:lstStyle/>
          <a:p>
            <a:pPr marL="0" indent="0">
              <a:buNone/>
            </a:pPr>
            <a:r>
              <a:rPr lang="en-GB" dirty="0"/>
              <a:t>When asking about the environment, the following is a list of questions that would not involve the client talking about themselves or feeling pressured to say anything beyond their opinion. These questions would ideally be posed to clients of both centres to get their opinions and would take place in the form of an informal discussion as the goal is to record opinions rather than hard evidence</a:t>
            </a:r>
          </a:p>
          <a:p>
            <a:pPr marL="0" indent="0">
              <a:buNone/>
            </a:pPr>
            <a:r>
              <a:rPr lang="en-GB" dirty="0"/>
              <a:t>1: How do you feel about the aesthetic design of the common room/kitchen?</a:t>
            </a:r>
          </a:p>
          <a:p>
            <a:pPr marL="0" indent="0">
              <a:buNone/>
            </a:pPr>
            <a:r>
              <a:rPr lang="en-GB" dirty="0"/>
              <a:t>2: What is your opinion on the outside space of the building?</a:t>
            </a:r>
          </a:p>
          <a:p>
            <a:pPr marL="0" indent="0">
              <a:buNone/>
            </a:pPr>
            <a:r>
              <a:rPr lang="en-GB" dirty="0"/>
              <a:t>3: Do you feel satisfied with the maintenance of the common room?</a:t>
            </a:r>
          </a:p>
          <a:p>
            <a:pPr marL="0" indent="0">
              <a:buNone/>
            </a:pPr>
            <a:r>
              <a:rPr lang="en-GB" dirty="0"/>
              <a:t>4: Are there any improvements you feel could be made to your environment?</a:t>
            </a:r>
          </a:p>
        </p:txBody>
      </p:sp>
    </p:spTree>
    <p:extLst>
      <p:ext uri="{BB962C8B-B14F-4D97-AF65-F5344CB8AC3E}">
        <p14:creationId xmlns:p14="http://schemas.microsoft.com/office/powerpoint/2010/main" val="950069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D6396-36A1-4CF7-B4B3-BABD4DB39CA5}"/>
              </a:ext>
            </a:extLst>
          </p:cNvPr>
          <p:cNvSpPr>
            <a:spLocks noGrp="1"/>
          </p:cNvSpPr>
          <p:nvPr>
            <p:ph type="title"/>
          </p:nvPr>
        </p:nvSpPr>
        <p:spPr/>
        <p:txBody>
          <a:bodyPr/>
          <a:lstStyle/>
          <a:p>
            <a:r>
              <a:rPr lang="en-GB" dirty="0"/>
              <a:t>Advantages/Disadvantages</a:t>
            </a:r>
          </a:p>
        </p:txBody>
      </p:sp>
      <p:sp>
        <p:nvSpPr>
          <p:cNvPr id="3" name="Content Placeholder 2">
            <a:extLst>
              <a:ext uri="{FF2B5EF4-FFF2-40B4-BE49-F238E27FC236}">
                <a16:creationId xmlns:a16="http://schemas.microsoft.com/office/drawing/2014/main" id="{462F3002-DFDA-4013-9E5F-57713713B46F}"/>
              </a:ext>
            </a:extLst>
          </p:cNvPr>
          <p:cNvSpPr>
            <a:spLocks noGrp="1"/>
          </p:cNvSpPr>
          <p:nvPr>
            <p:ph idx="1"/>
          </p:nvPr>
        </p:nvSpPr>
        <p:spPr/>
        <p:txBody>
          <a:bodyPr>
            <a:normAutofit fontScale="55000" lnSpcReduction="20000"/>
          </a:bodyPr>
          <a:lstStyle/>
          <a:p>
            <a:pPr marL="0" indent="0">
              <a:buNone/>
            </a:pPr>
            <a:r>
              <a:rPr lang="en-GB" dirty="0"/>
              <a:t>-The advantages of having both the metric data of successful clients and the opinions from clients are as follows:</a:t>
            </a:r>
          </a:p>
          <a:p>
            <a:pPr marL="0" indent="0">
              <a:buNone/>
            </a:pPr>
            <a:r>
              <a:rPr lang="en-GB" dirty="0"/>
              <a:t>The clients’ voices are heard when consulting potential changes to the building</a:t>
            </a:r>
          </a:p>
          <a:p>
            <a:pPr marL="0" indent="0">
              <a:buNone/>
            </a:pPr>
            <a:r>
              <a:rPr lang="en-GB" dirty="0"/>
              <a:t>We would have statistical evidence that environment design helps contribute to POBL’s mission statement</a:t>
            </a:r>
          </a:p>
          <a:p>
            <a:pPr marL="0" indent="0">
              <a:buNone/>
            </a:pPr>
            <a:r>
              <a:rPr lang="en-GB" dirty="0"/>
              <a:t>There are no ethical issues beyond obtaining permission from clients and POBL to conduct said research</a:t>
            </a:r>
          </a:p>
          <a:p>
            <a:pPr marL="0" indent="0">
              <a:buNone/>
            </a:pPr>
            <a:r>
              <a:rPr lang="en-GB" dirty="0"/>
              <a:t>Literature on informed environment design is available for more information to support hypothesis</a:t>
            </a:r>
          </a:p>
          <a:p>
            <a:pPr marL="0" indent="0">
              <a:buNone/>
            </a:pPr>
            <a:endParaRPr lang="en-GB" dirty="0"/>
          </a:p>
          <a:p>
            <a:pPr marL="0" indent="0">
              <a:buNone/>
            </a:pPr>
            <a:r>
              <a:rPr lang="en-GB" dirty="0"/>
              <a:t>-The disadvantages are as follows:</a:t>
            </a:r>
          </a:p>
          <a:p>
            <a:pPr marL="0" indent="0">
              <a:buNone/>
            </a:pPr>
            <a:r>
              <a:rPr lang="en-GB" dirty="0"/>
              <a:t>Clients may not know what they want from their environment, and as such their opinion would be of limited use. </a:t>
            </a:r>
          </a:p>
          <a:p>
            <a:pPr marL="0" indent="0">
              <a:buNone/>
            </a:pPr>
            <a:r>
              <a:rPr lang="en-GB" dirty="0"/>
              <a:t>Statistical evidence could indicate a correlation, but that doesn’t prove conclusively that informed environment has a major effect on client wellbeing.</a:t>
            </a:r>
          </a:p>
          <a:p>
            <a:pPr marL="0" indent="0">
              <a:buNone/>
            </a:pPr>
            <a:r>
              <a:rPr lang="en-GB" dirty="0"/>
              <a:t>Further research would need to be done, if any of the findings of the project could be acted on and implemented, to see if the improvement was worth the cost involved</a:t>
            </a:r>
          </a:p>
          <a:p>
            <a:pPr marL="0" indent="0">
              <a:buNone/>
            </a:pPr>
            <a:r>
              <a:rPr lang="en-GB" dirty="0"/>
              <a:t>Clients currently in POBL are not clients who have left through our systems and as such, their opinion could be of limited value.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5997909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564</TotalTime>
  <Words>1145</Words>
  <Application>Microsoft Office PowerPoint</Application>
  <PresentationFormat>Widescreen</PresentationFormat>
  <Paragraphs>38</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Research Project: Purpose Built Hostels</vt:lpstr>
      <vt:lpstr>Broad Aims</vt:lpstr>
      <vt:lpstr>Method</vt:lpstr>
      <vt:lpstr>Ethics</vt:lpstr>
      <vt:lpstr>Participants</vt:lpstr>
      <vt:lpstr>Potential Questions</vt:lpstr>
      <vt:lpstr>Advantages/Disadvantages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research project </dc:title>
  <dc:creator>Ryan Urch</dc:creator>
  <cp:lastModifiedBy>Ryan Urch</cp:lastModifiedBy>
  <cp:revision>17</cp:revision>
  <dcterms:created xsi:type="dcterms:W3CDTF">2020-09-15T09:49:10Z</dcterms:created>
  <dcterms:modified xsi:type="dcterms:W3CDTF">2020-09-15T19:13:24Z</dcterms:modified>
</cp:coreProperties>
</file>