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92" r:id="rId3"/>
    <p:sldId id="278" r:id="rId4"/>
    <p:sldId id="282" r:id="rId5"/>
    <p:sldId id="291" r:id="rId6"/>
    <p:sldId id="289" r:id="rId7"/>
    <p:sldId id="283" r:id="rId8"/>
  </p:sldIdLst>
  <p:sldSz cx="9144000" cy="6858000" type="screen4x3"/>
  <p:notesSz cx="7099300" cy="10234613"/>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6" d="100"/>
          <a:sy n="106" d="100"/>
        </p:scale>
        <p:origin x="176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C896F9B-0433-408D-88C7-162A3FEEB1C5}"/>
              </a:ext>
            </a:extLst>
          </p:cNvPr>
          <p:cNvSpPr>
            <a:spLocks noGrp="1"/>
          </p:cNvSpPr>
          <p:nvPr>
            <p:ph type="hdr" sz="quarter"/>
          </p:nvPr>
        </p:nvSpPr>
        <p:spPr>
          <a:xfrm>
            <a:off x="0" y="0"/>
            <a:ext cx="3076575" cy="511175"/>
          </a:xfrm>
          <a:prstGeom prst="rect">
            <a:avLst/>
          </a:prstGeom>
        </p:spPr>
        <p:txBody>
          <a:bodyPr vert="horz" lIns="96661" tIns="48331" rIns="96661" bIns="48331" rtlCol="0"/>
          <a:lstStyle>
            <a:lvl1pPr algn="l" fontAlgn="auto">
              <a:spcBef>
                <a:spcPts val="0"/>
              </a:spcBef>
              <a:spcAft>
                <a:spcPts val="0"/>
              </a:spcAft>
              <a:defRPr sz="1300">
                <a:latin typeface="+mn-lt"/>
              </a:defRPr>
            </a:lvl1pPr>
          </a:lstStyle>
          <a:p>
            <a:pPr>
              <a:defRPr/>
            </a:pPr>
            <a:endParaRPr lang="en-US"/>
          </a:p>
        </p:txBody>
      </p:sp>
      <p:sp>
        <p:nvSpPr>
          <p:cNvPr id="3" name="Date Placeholder 2">
            <a:extLst>
              <a:ext uri="{FF2B5EF4-FFF2-40B4-BE49-F238E27FC236}">
                <a16:creationId xmlns:a16="http://schemas.microsoft.com/office/drawing/2014/main" id="{CE50CDD6-3704-4129-884F-6C6465B030C7}"/>
              </a:ext>
            </a:extLst>
          </p:cNvPr>
          <p:cNvSpPr>
            <a:spLocks noGrp="1"/>
          </p:cNvSpPr>
          <p:nvPr>
            <p:ph type="dt" idx="1"/>
          </p:nvPr>
        </p:nvSpPr>
        <p:spPr>
          <a:xfrm>
            <a:off x="4021138" y="0"/>
            <a:ext cx="3076575" cy="511175"/>
          </a:xfrm>
          <a:prstGeom prst="rect">
            <a:avLst/>
          </a:prstGeom>
        </p:spPr>
        <p:txBody>
          <a:bodyPr vert="horz" lIns="96661" tIns="48331" rIns="96661" bIns="48331" rtlCol="0"/>
          <a:lstStyle>
            <a:lvl1pPr algn="r" fontAlgn="auto">
              <a:spcBef>
                <a:spcPts val="0"/>
              </a:spcBef>
              <a:spcAft>
                <a:spcPts val="0"/>
              </a:spcAft>
              <a:defRPr sz="1300">
                <a:latin typeface="+mn-lt"/>
              </a:defRPr>
            </a:lvl1pPr>
          </a:lstStyle>
          <a:p>
            <a:pPr>
              <a:defRPr/>
            </a:pPr>
            <a:fld id="{11CE7B4C-363D-4529-9D0D-62E896B027EA}" type="datetimeFigureOut">
              <a:rPr lang="en-US"/>
              <a:pPr>
                <a:defRPr/>
              </a:pPr>
              <a:t>2/8/2022</a:t>
            </a:fld>
            <a:endParaRPr lang="en-US"/>
          </a:p>
        </p:txBody>
      </p:sp>
      <p:sp>
        <p:nvSpPr>
          <p:cNvPr id="4" name="Slide Image Placeholder 3">
            <a:extLst>
              <a:ext uri="{FF2B5EF4-FFF2-40B4-BE49-F238E27FC236}">
                <a16:creationId xmlns:a16="http://schemas.microsoft.com/office/drawing/2014/main" id="{8BB92978-F94F-4770-A70F-700CA1106B10}"/>
              </a:ext>
            </a:extLst>
          </p:cNvPr>
          <p:cNvSpPr>
            <a:spLocks noGrp="1" noRot="1" noChangeAspect="1"/>
          </p:cNvSpPr>
          <p:nvPr>
            <p:ph type="sldImg" idx="2"/>
          </p:nvPr>
        </p:nvSpPr>
        <p:spPr>
          <a:xfrm>
            <a:off x="990600" y="768350"/>
            <a:ext cx="5118100" cy="3838575"/>
          </a:xfrm>
          <a:prstGeom prst="rect">
            <a:avLst/>
          </a:prstGeom>
          <a:noFill/>
          <a:ln w="12700">
            <a:solidFill>
              <a:prstClr val="black"/>
            </a:solidFill>
          </a:ln>
        </p:spPr>
        <p:txBody>
          <a:bodyPr vert="horz" lIns="96661" tIns="48331" rIns="96661" bIns="48331" rtlCol="0" anchor="ctr"/>
          <a:lstStyle/>
          <a:p>
            <a:pPr lvl="0"/>
            <a:endParaRPr lang="en-US" noProof="0"/>
          </a:p>
        </p:txBody>
      </p:sp>
      <p:sp>
        <p:nvSpPr>
          <p:cNvPr id="5" name="Notes Placeholder 4">
            <a:extLst>
              <a:ext uri="{FF2B5EF4-FFF2-40B4-BE49-F238E27FC236}">
                <a16:creationId xmlns:a16="http://schemas.microsoft.com/office/drawing/2014/main" id="{964E538E-386A-44BD-BAAA-E52393BE1CD5}"/>
              </a:ext>
            </a:extLst>
          </p:cNvPr>
          <p:cNvSpPr>
            <a:spLocks noGrp="1"/>
          </p:cNvSpPr>
          <p:nvPr>
            <p:ph type="body" sz="quarter" idx="3"/>
          </p:nvPr>
        </p:nvSpPr>
        <p:spPr>
          <a:xfrm>
            <a:off x="709613" y="4862513"/>
            <a:ext cx="5680075" cy="4603750"/>
          </a:xfrm>
          <a:prstGeom prst="rect">
            <a:avLst/>
          </a:prstGeom>
        </p:spPr>
        <p:txBody>
          <a:bodyPr vert="horz" lIns="96661" tIns="48331" rIns="96661" bIns="48331"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7F916683-04E0-4FAE-9DD8-AC7B93AFEAB3}"/>
              </a:ext>
            </a:extLst>
          </p:cNvPr>
          <p:cNvSpPr>
            <a:spLocks noGrp="1"/>
          </p:cNvSpPr>
          <p:nvPr>
            <p:ph type="ftr" sz="quarter" idx="4"/>
          </p:nvPr>
        </p:nvSpPr>
        <p:spPr>
          <a:xfrm>
            <a:off x="0" y="9721850"/>
            <a:ext cx="3076575" cy="511175"/>
          </a:xfrm>
          <a:prstGeom prst="rect">
            <a:avLst/>
          </a:prstGeom>
        </p:spPr>
        <p:txBody>
          <a:bodyPr vert="horz" lIns="96661" tIns="48331" rIns="96661" bIns="48331" rtlCol="0" anchor="b"/>
          <a:lstStyle>
            <a:lvl1pPr algn="l" fontAlgn="auto">
              <a:spcBef>
                <a:spcPts val="0"/>
              </a:spcBef>
              <a:spcAft>
                <a:spcPts val="0"/>
              </a:spcAft>
              <a:defRPr sz="1300">
                <a:latin typeface="+mn-lt"/>
              </a:defRPr>
            </a:lvl1pPr>
          </a:lstStyle>
          <a:p>
            <a:pPr>
              <a:defRPr/>
            </a:pPr>
            <a:endParaRPr lang="en-US"/>
          </a:p>
        </p:txBody>
      </p:sp>
      <p:sp>
        <p:nvSpPr>
          <p:cNvPr id="7" name="Slide Number Placeholder 6">
            <a:extLst>
              <a:ext uri="{FF2B5EF4-FFF2-40B4-BE49-F238E27FC236}">
                <a16:creationId xmlns:a16="http://schemas.microsoft.com/office/drawing/2014/main" id="{FA2DD572-2F2F-45F6-90D4-8DB77DFC3647}"/>
              </a:ext>
            </a:extLst>
          </p:cNvPr>
          <p:cNvSpPr>
            <a:spLocks noGrp="1"/>
          </p:cNvSpPr>
          <p:nvPr>
            <p:ph type="sldNum" sz="quarter" idx="5"/>
          </p:nvPr>
        </p:nvSpPr>
        <p:spPr>
          <a:xfrm>
            <a:off x="4021138" y="9721850"/>
            <a:ext cx="3076575" cy="511175"/>
          </a:xfrm>
          <a:prstGeom prst="rect">
            <a:avLst/>
          </a:prstGeom>
        </p:spPr>
        <p:txBody>
          <a:bodyPr vert="horz" wrap="square" lIns="96661" tIns="48331" rIns="96661" bIns="48331" numCol="1" anchor="b" anchorCtr="0" compatLnSpc="1">
            <a:prstTxWarp prst="textNoShape">
              <a:avLst/>
            </a:prstTxWarp>
          </a:bodyPr>
          <a:lstStyle>
            <a:lvl1pPr algn="r">
              <a:defRPr sz="1300">
                <a:latin typeface="Calibri" panose="020F0502020204030204" pitchFamily="34" charset="0"/>
              </a:defRPr>
            </a:lvl1pPr>
          </a:lstStyle>
          <a:p>
            <a:fld id="{D7349DB8-3B84-4CF3-AE9B-495CC050DBD5}"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a16="http://schemas.microsoft.com/office/drawing/2014/main" id="{7F7F1377-D77E-4A09-9485-121E1F333E08}"/>
              </a:ext>
            </a:extLst>
          </p:cNvPr>
          <p:cNvSpPr>
            <a:spLocks noGrp="1"/>
          </p:cNvSpPr>
          <p:nvPr>
            <p:ph type="dt" sz="half" idx="10"/>
          </p:nvPr>
        </p:nvSpPr>
        <p:spPr/>
        <p:txBody>
          <a:bodyPr/>
          <a:lstStyle>
            <a:lvl1pPr>
              <a:defRPr/>
            </a:lvl1pPr>
          </a:lstStyle>
          <a:p>
            <a:pPr>
              <a:defRPr/>
            </a:pPr>
            <a:fld id="{E1FEAE1B-F4A2-4F78-90F9-EB6D59EEEEB7}" type="datetimeFigureOut">
              <a:rPr lang="en-US"/>
              <a:pPr>
                <a:defRPr/>
              </a:pPr>
              <a:t>2/8/2022</a:t>
            </a:fld>
            <a:endParaRPr lang="en-US"/>
          </a:p>
        </p:txBody>
      </p:sp>
      <p:sp>
        <p:nvSpPr>
          <p:cNvPr id="5" name="Footer Placeholder 4">
            <a:extLst>
              <a:ext uri="{FF2B5EF4-FFF2-40B4-BE49-F238E27FC236}">
                <a16:creationId xmlns:a16="http://schemas.microsoft.com/office/drawing/2014/main" id="{502C4931-B63C-4228-A7B6-67C03E54F4B6}"/>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888E2CB6-6E76-4BC7-8A45-724FBEB15243}"/>
              </a:ext>
            </a:extLst>
          </p:cNvPr>
          <p:cNvSpPr>
            <a:spLocks noGrp="1"/>
          </p:cNvSpPr>
          <p:nvPr>
            <p:ph type="sldNum" sz="quarter" idx="12"/>
          </p:nvPr>
        </p:nvSpPr>
        <p:spPr/>
        <p:txBody>
          <a:bodyPr/>
          <a:lstStyle>
            <a:lvl1pPr>
              <a:defRPr/>
            </a:lvl1pPr>
          </a:lstStyle>
          <a:p>
            <a:fld id="{BA628259-8970-4393-97D3-80101ABE5472}" type="slidenum">
              <a:rPr lang="en-US" altLang="en-US"/>
              <a:pPr/>
              <a:t>‹#›</a:t>
            </a:fld>
            <a:endParaRPr lang="en-US" altLang="en-US"/>
          </a:p>
        </p:txBody>
      </p:sp>
    </p:spTree>
    <p:extLst>
      <p:ext uri="{BB962C8B-B14F-4D97-AF65-F5344CB8AC3E}">
        <p14:creationId xmlns:p14="http://schemas.microsoft.com/office/powerpoint/2010/main" val="3853824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94CAFEE-36A8-4144-A168-43A2EDE5F754}"/>
              </a:ext>
            </a:extLst>
          </p:cNvPr>
          <p:cNvSpPr>
            <a:spLocks noGrp="1"/>
          </p:cNvSpPr>
          <p:nvPr>
            <p:ph type="dt" sz="half" idx="10"/>
          </p:nvPr>
        </p:nvSpPr>
        <p:spPr/>
        <p:txBody>
          <a:bodyPr/>
          <a:lstStyle>
            <a:lvl1pPr>
              <a:defRPr/>
            </a:lvl1pPr>
          </a:lstStyle>
          <a:p>
            <a:pPr>
              <a:defRPr/>
            </a:pPr>
            <a:fld id="{575329F2-3290-47D9-BABC-6A29E4308B4C}" type="datetimeFigureOut">
              <a:rPr lang="en-US"/>
              <a:pPr>
                <a:defRPr/>
              </a:pPr>
              <a:t>2/8/2022</a:t>
            </a:fld>
            <a:endParaRPr lang="en-US"/>
          </a:p>
        </p:txBody>
      </p:sp>
      <p:sp>
        <p:nvSpPr>
          <p:cNvPr id="5" name="Footer Placeholder 4">
            <a:extLst>
              <a:ext uri="{FF2B5EF4-FFF2-40B4-BE49-F238E27FC236}">
                <a16:creationId xmlns:a16="http://schemas.microsoft.com/office/drawing/2014/main" id="{5F73ECA6-A3A4-4733-BEDA-6E81214BC37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37160F3B-1B99-429F-AE7E-6BEDE41FD288}"/>
              </a:ext>
            </a:extLst>
          </p:cNvPr>
          <p:cNvSpPr>
            <a:spLocks noGrp="1"/>
          </p:cNvSpPr>
          <p:nvPr>
            <p:ph type="sldNum" sz="quarter" idx="12"/>
          </p:nvPr>
        </p:nvSpPr>
        <p:spPr/>
        <p:txBody>
          <a:bodyPr/>
          <a:lstStyle>
            <a:lvl1pPr>
              <a:defRPr/>
            </a:lvl1pPr>
          </a:lstStyle>
          <a:p>
            <a:fld id="{A205D311-9CE3-4E62-9AC2-EBAFC35CFD1D}" type="slidenum">
              <a:rPr lang="en-US" altLang="en-US"/>
              <a:pPr/>
              <a:t>‹#›</a:t>
            </a:fld>
            <a:endParaRPr lang="en-US" altLang="en-US"/>
          </a:p>
        </p:txBody>
      </p:sp>
    </p:spTree>
    <p:extLst>
      <p:ext uri="{BB962C8B-B14F-4D97-AF65-F5344CB8AC3E}">
        <p14:creationId xmlns:p14="http://schemas.microsoft.com/office/powerpoint/2010/main" val="2393190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DC5D6B-BA0E-4E20-B0C2-3E21EE3E7FFC}"/>
              </a:ext>
            </a:extLst>
          </p:cNvPr>
          <p:cNvSpPr>
            <a:spLocks noGrp="1"/>
          </p:cNvSpPr>
          <p:nvPr>
            <p:ph type="dt" sz="half" idx="10"/>
          </p:nvPr>
        </p:nvSpPr>
        <p:spPr/>
        <p:txBody>
          <a:bodyPr/>
          <a:lstStyle>
            <a:lvl1pPr>
              <a:defRPr/>
            </a:lvl1pPr>
          </a:lstStyle>
          <a:p>
            <a:pPr>
              <a:defRPr/>
            </a:pPr>
            <a:fld id="{784E3B9A-5D11-4B28-B2C3-98D83AC03EAA}" type="datetimeFigureOut">
              <a:rPr lang="en-US"/>
              <a:pPr>
                <a:defRPr/>
              </a:pPr>
              <a:t>2/8/2022</a:t>
            </a:fld>
            <a:endParaRPr lang="en-US"/>
          </a:p>
        </p:txBody>
      </p:sp>
      <p:sp>
        <p:nvSpPr>
          <p:cNvPr id="5" name="Footer Placeholder 4">
            <a:extLst>
              <a:ext uri="{FF2B5EF4-FFF2-40B4-BE49-F238E27FC236}">
                <a16:creationId xmlns:a16="http://schemas.microsoft.com/office/drawing/2014/main" id="{60D39E3B-14CF-4329-94FD-59E5D2D76BA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E44FA38F-16FD-48D3-B58F-6848E5EA2A14}"/>
              </a:ext>
            </a:extLst>
          </p:cNvPr>
          <p:cNvSpPr>
            <a:spLocks noGrp="1"/>
          </p:cNvSpPr>
          <p:nvPr>
            <p:ph type="sldNum" sz="quarter" idx="12"/>
          </p:nvPr>
        </p:nvSpPr>
        <p:spPr/>
        <p:txBody>
          <a:bodyPr/>
          <a:lstStyle>
            <a:lvl1pPr>
              <a:defRPr/>
            </a:lvl1pPr>
          </a:lstStyle>
          <a:p>
            <a:fld id="{F4D2D27B-B156-4DF6-ABF6-2FA96AA3BD81}" type="slidenum">
              <a:rPr lang="en-US" altLang="en-US"/>
              <a:pPr/>
              <a:t>‹#›</a:t>
            </a:fld>
            <a:endParaRPr lang="en-US" altLang="en-US"/>
          </a:p>
        </p:txBody>
      </p:sp>
    </p:spTree>
    <p:extLst>
      <p:ext uri="{BB962C8B-B14F-4D97-AF65-F5344CB8AC3E}">
        <p14:creationId xmlns:p14="http://schemas.microsoft.com/office/powerpoint/2010/main" val="2299976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BCD6F56D-A495-49E4-94F9-93DCD0C3A1EE}"/>
              </a:ext>
            </a:extLst>
          </p:cNvPr>
          <p:cNvSpPr>
            <a:spLocks noGrp="1"/>
          </p:cNvSpPr>
          <p:nvPr>
            <p:ph type="dt" sz="half" idx="10"/>
          </p:nvPr>
        </p:nvSpPr>
        <p:spPr/>
        <p:txBody>
          <a:bodyPr/>
          <a:lstStyle>
            <a:lvl1pPr>
              <a:defRPr/>
            </a:lvl1pPr>
          </a:lstStyle>
          <a:p>
            <a:pPr>
              <a:defRPr/>
            </a:pPr>
            <a:fld id="{E1B0FF1E-F491-4BED-B94F-8D250E9BF9E0}" type="datetimeFigureOut">
              <a:rPr lang="en-US"/>
              <a:pPr>
                <a:defRPr/>
              </a:pPr>
              <a:t>2/8/2022</a:t>
            </a:fld>
            <a:endParaRPr lang="en-US"/>
          </a:p>
        </p:txBody>
      </p:sp>
      <p:sp>
        <p:nvSpPr>
          <p:cNvPr id="6" name="Footer Placeholder 4">
            <a:extLst>
              <a:ext uri="{FF2B5EF4-FFF2-40B4-BE49-F238E27FC236}">
                <a16:creationId xmlns:a16="http://schemas.microsoft.com/office/drawing/2014/main" id="{9B8E202C-3E82-467B-A545-7D327234BE20}"/>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86D625B2-1D2A-4BD5-80C9-41ADC3541CB1}"/>
              </a:ext>
            </a:extLst>
          </p:cNvPr>
          <p:cNvSpPr>
            <a:spLocks noGrp="1"/>
          </p:cNvSpPr>
          <p:nvPr>
            <p:ph type="sldNum" sz="quarter" idx="12"/>
          </p:nvPr>
        </p:nvSpPr>
        <p:spPr/>
        <p:txBody>
          <a:bodyPr/>
          <a:lstStyle>
            <a:lvl1pPr>
              <a:defRPr/>
            </a:lvl1pPr>
          </a:lstStyle>
          <a:p>
            <a:fld id="{C0A9BD34-1AD3-45E2-BAC6-8527364A3632}" type="slidenum">
              <a:rPr lang="en-US" altLang="en-US"/>
              <a:pPr/>
              <a:t>‹#›</a:t>
            </a:fld>
            <a:endParaRPr lang="en-US" altLang="en-US"/>
          </a:p>
        </p:txBody>
      </p:sp>
    </p:spTree>
    <p:extLst>
      <p:ext uri="{BB962C8B-B14F-4D97-AF65-F5344CB8AC3E}">
        <p14:creationId xmlns:p14="http://schemas.microsoft.com/office/powerpoint/2010/main" val="1930038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33B527FE-9A11-4190-ACEB-DE70A72CFFB3}"/>
              </a:ext>
            </a:extLst>
          </p:cNvPr>
          <p:cNvSpPr>
            <a:spLocks noGrp="1"/>
          </p:cNvSpPr>
          <p:nvPr>
            <p:ph type="dt" sz="half" idx="10"/>
          </p:nvPr>
        </p:nvSpPr>
        <p:spPr/>
        <p:txBody>
          <a:bodyPr/>
          <a:lstStyle>
            <a:lvl1pPr>
              <a:defRPr/>
            </a:lvl1pPr>
          </a:lstStyle>
          <a:p>
            <a:pPr>
              <a:defRPr/>
            </a:pPr>
            <a:fld id="{D5AABF29-F2CC-4155-8DD2-874D24D1C90E}" type="datetimeFigureOut">
              <a:rPr lang="en-US"/>
              <a:pPr>
                <a:defRPr/>
              </a:pPr>
              <a:t>2/8/2022</a:t>
            </a:fld>
            <a:endParaRPr lang="en-US"/>
          </a:p>
        </p:txBody>
      </p:sp>
      <p:sp>
        <p:nvSpPr>
          <p:cNvPr id="8" name="Footer Placeholder 4">
            <a:extLst>
              <a:ext uri="{FF2B5EF4-FFF2-40B4-BE49-F238E27FC236}">
                <a16:creationId xmlns:a16="http://schemas.microsoft.com/office/drawing/2014/main" id="{588D8482-498F-42CF-BF41-916A87095608}"/>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8C270C10-407C-431D-A236-483DDDD4D252}"/>
              </a:ext>
            </a:extLst>
          </p:cNvPr>
          <p:cNvSpPr>
            <a:spLocks noGrp="1"/>
          </p:cNvSpPr>
          <p:nvPr>
            <p:ph type="sldNum" sz="quarter" idx="12"/>
          </p:nvPr>
        </p:nvSpPr>
        <p:spPr/>
        <p:txBody>
          <a:bodyPr/>
          <a:lstStyle>
            <a:lvl1pPr>
              <a:defRPr/>
            </a:lvl1pPr>
          </a:lstStyle>
          <a:p>
            <a:fld id="{25D83B9A-93DE-4883-9394-6D97DD76344F}" type="slidenum">
              <a:rPr lang="en-US" altLang="en-US"/>
              <a:pPr/>
              <a:t>‹#›</a:t>
            </a:fld>
            <a:endParaRPr lang="en-US" altLang="en-US"/>
          </a:p>
        </p:txBody>
      </p:sp>
    </p:spTree>
    <p:extLst>
      <p:ext uri="{BB962C8B-B14F-4D97-AF65-F5344CB8AC3E}">
        <p14:creationId xmlns:p14="http://schemas.microsoft.com/office/powerpoint/2010/main" val="748950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2CB8CD72-0E42-423D-BB10-5EBD81F46AF2}"/>
              </a:ext>
            </a:extLst>
          </p:cNvPr>
          <p:cNvSpPr>
            <a:spLocks noGrp="1"/>
          </p:cNvSpPr>
          <p:nvPr>
            <p:ph type="dt" sz="half" idx="10"/>
          </p:nvPr>
        </p:nvSpPr>
        <p:spPr/>
        <p:txBody>
          <a:bodyPr/>
          <a:lstStyle>
            <a:lvl1pPr>
              <a:defRPr/>
            </a:lvl1pPr>
          </a:lstStyle>
          <a:p>
            <a:pPr>
              <a:defRPr/>
            </a:pPr>
            <a:fld id="{F1415393-209E-45C6-A0D1-ACD402A08DEA}" type="datetimeFigureOut">
              <a:rPr lang="en-US"/>
              <a:pPr>
                <a:defRPr/>
              </a:pPr>
              <a:t>2/8/2022</a:t>
            </a:fld>
            <a:endParaRPr lang="en-US"/>
          </a:p>
        </p:txBody>
      </p:sp>
      <p:sp>
        <p:nvSpPr>
          <p:cNvPr id="4" name="Footer Placeholder 4">
            <a:extLst>
              <a:ext uri="{FF2B5EF4-FFF2-40B4-BE49-F238E27FC236}">
                <a16:creationId xmlns:a16="http://schemas.microsoft.com/office/drawing/2014/main" id="{B83FF173-59EB-4636-BB7E-8F17D90C6F63}"/>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A73F8186-CC4A-42EF-BAC8-85F14C3374E9}"/>
              </a:ext>
            </a:extLst>
          </p:cNvPr>
          <p:cNvSpPr>
            <a:spLocks noGrp="1"/>
          </p:cNvSpPr>
          <p:nvPr>
            <p:ph type="sldNum" sz="quarter" idx="12"/>
          </p:nvPr>
        </p:nvSpPr>
        <p:spPr/>
        <p:txBody>
          <a:bodyPr/>
          <a:lstStyle>
            <a:lvl1pPr>
              <a:defRPr/>
            </a:lvl1pPr>
          </a:lstStyle>
          <a:p>
            <a:fld id="{5BCA976B-163F-4353-9919-5245E392729D}" type="slidenum">
              <a:rPr lang="en-US" altLang="en-US"/>
              <a:pPr/>
              <a:t>‹#›</a:t>
            </a:fld>
            <a:endParaRPr lang="en-US" altLang="en-US"/>
          </a:p>
        </p:txBody>
      </p:sp>
    </p:spTree>
    <p:extLst>
      <p:ext uri="{BB962C8B-B14F-4D97-AF65-F5344CB8AC3E}">
        <p14:creationId xmlns:p14="http://schemas.microsoft.com/office/powerpoint/2010/main" val="2623435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EB33C60-C463-473D-8B6B-308D54B4EEA0}"/>
              </a:ext>
            </a:extLst>
          </p:cNvPr>
          <p:cNvSpPr>
            <a:spLocks noGrp="1"/>
          </p:cNvSpPr>
          <p:nvPr>
            <p:ph type="dt" sz="half" idx="10"/>
          </p:nvPr>
        </p:nvSpPr>
        <p:spPr/>
        <p:txBody>
          <a:bodyPr/>
          <a:lstStyle>
            <a:lvl1pPr>
              <a:defRPr/>
            </a:lvl1pPr>
          </a:lstStyle>
          <a:p>
            <a:pPr>
              <a:defRPr/>
            </a:pPr>
            <a:fld id="{E489CA55-68C7-4303-AEEC-705703AA3B5F}" type="datetimeFigureOut">
              <a:rPr lang="en-US"/>
              <a:pPr>
                <a:defRPr/>
              </a:pPr>
              <a:t>2/8/2022</a:t>
            </a:fld>
            <a:endParaRPr lang="en-US"/>
          </a:p>
        </p:txBody>
      </p:sp>
      <p:sp>
        <p:nvSpPr>
          <p:cNvPr id="3" name="Footer Placeholder 4">
            <a:extLst>
              <a:ext uri="{FF2B5EF4-FFF2-40B4-BE49-F238E27FC236}">
                <a16:creationId xmlns:a16="http://schemas.microsoft.com/office/drawing/2014/main" id="{91245981-FB06-4B22-8DF9-D87E28BFBE1A}"/>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D288E30F-B7B1-47CB-B84F-CEC69EEDDD6C}"/>
              </a:ext>
            </a:extLst>
          </p:cNvPr>
          <p:cNvSpPr>
            <a:spLocks noGrp="1"/>
          </p:cNvSpPr>
          <p:nvPr>
            <p:ph type="sldNum" sz="quarter" idx="12"/>
          </p:nvPr>
        </p:nvSpPr>
        <p:spPr/>
        <p:txBody>
          <a:bodyPr/>
          <a:lstStyle>
            <a:lvl1pPr>
              <a:defRPr/>
            </a:lvl1pPr>
          </a:lstStyle>
          <a:p>
            <a:fld id="{A23D7279-A2B2-4271-97FA-250CC9F514D9}" type="slidenum">
              <a:rPr lang="en-US" altLang="en-US"/>
              <a:pPr/>
              <a:t>‹#›</a:t>
            </a:fld>
            <a:endParaRPr lang="en-US" altLang="en-US"/>
          </a:p>
        </p:txBody>
      </p:sp>
    </p:spTree>
    <p:extLst>
      <p:ext uri="{BB962C8B-B14F-4D97-AF65-F5344CB8AC3E}">
        <p14:creationId xmlns:p14="http://schemas.microsoft.com/office/powerpoint/2010/main" val="7387088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BF1E5AB-AE00-4744-94A2-48D5267F7473}"/>
              </a:ext>
            </a:extLst>
          </p:cNvPr>
          <p:cNvSpPr>
            <a:spLocks noGrp="1"/>
          </p:cNvSpPr>
          <p:nvPr>
            <p:ph type="dt" sz="half" idx="10"/>
          </p:nvPr>
        </p:nvSpPr>
        <p:spPr/>
        <p:txBody>
          <a:bodyPr/>
          <a:lstStyle>
            <a:lvl1pPr>
              <a:defRPr/>
            </a:lvl1pPr>
          </a:lstStyle>
          <a:p>
            <a:pPr>
              <a:defRPr/>
            </a:pPr>
            <a:fld id="{EA986816-BEBB-44FF-8D71-818D5B0286D2}" type="datetimeFigureOut">
              <a:rPr lang="en-US"/>
              <a:pPr>
                <a:defRPr/>
              </a:pPr>
              <a:t>2/8/2022</a:t>
            </a:fld>
            <a:endParaRPr lang="en-US"/>
          </a:p>
        </p:txBody>
      </p:sp>
      <p:sp>
        <p:nvSpPr>
          <p:cNvPr id="6" name="Footer Placeholder 4">
            <a:extLst>
              <a:ext uri="{FF2B5EF4-FFF2-40B4-BE49-F238E27FC236}">
                <a16:creationId xmlns:a16="http://schemas.microsoft.com/office/drawing/2014/main" id="{06BC33FF-02B6-43A1-83E7-7835224C688F}"/>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A7A6759D-7B0C-4941-B0AC-41E9A2E195B1}"/>
              </a:ext>
            </a:extLst>
          </p:cNvPr>
          <p:cNvSpPr>
            <a:spLocks noGrp="1"/>
          </p:cNvSpPr>
          <p:nvPr>
            <p:ph type="sldNum" sz="quarter" idx="12"/>
          </p:nvPr>
        </p:nvSpPr>
        <p:spPr/>
        <p:txBody>
          <a:bodyPr/>
          <a:lstStyle>
            <a:lvl1pPr>
              <a:defRPr/>
            </a:lvl1pPr>
          </a:lstStyle>
          <a:p>
            <a:fld id="{4251DA20-4685-456D-A122-2BA37E0DDF83}" type="slidenum">
              <a:rPr lang="en-US" altLang="en-US"/>
              <a:pPr/>
              <a:t>‹#›</a:t>
            </a:fld>
            <a:endParaRPr lang="en-US" altLang="en-US"/>
          </a:p>
        </p:txBody>
      </p:sp>
    </p:spTree>
    <p:extLst>
      <p:ext uri="{BB962C8B-B14F-4D97-AF65-F5344CB8AC3E}">
        <p14:creationId xmlns:p14="http://schemas.microsoft.com/office/powerpoint/2010/main" val="958280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AFDE7755-BFBB-4201-BAB5-E1C13AF0E06F}"/>
              </a:ext>
            </a:extLst>
          </p:cNvPr>
          <p:cNvSpPr>
            <a:spLocks noGrp="1"/>
          </p:cNvSpPr>
          <p:nvPr>
            <p:ph type="dt" sz="half" idx="10"/>
          </p:nvPr>
        </p:nvSpPr>
        <p:spPr/>
        <p:txBody>
          <a:bodyPr/>
          <a:lstStyle>
            <a:lvl1pPr>
              <a:defRPr/>
            </a:lvl1pPr>
          </a:lstStyle>
          <a:p>
            <a:pPr>
              <a:defRPr/>
            </a:pPr>
            <a:fld id="{46D6E02D-2536-43A4-A33C-9AA087CCE001}" type="datetimeFigureOut">
              <a:rPr lang="en-US"/>
              <a:pPr>
                <a:defRPr/>
              </a:pPr>
              <a:t>2/8/2022</a:t>
            </a:fld>
            <a:endParaRPr lang="en-US"/>
          </a:p>
        </p:txBody>
      </p:sp>
      <p:sp>
        <p:nvSpPr>
          <p:cNvPr id="6" name="Footer Placeholder 4">
            <a:extLst>
              <a:ext uri="{FF2B5EF4-FFF2-40B4-BE49-F238E27FC236}">
                <a16:creationId xmlns:a16="http://schemas.microsoft.com/office/drawing/2014/main" id="{D7BF184C-9161-4624-BDF0-A8B032721B9B}"/>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FB030445-AFE3-407E-8277-281EF68D7199}"/>
              </a:ext>
            </a:extLst>
          </p:cNvPr>
          <p:cNvSpPr>
            <a:spLocks noGrp="1"/>
          </p:cNvSpPr>
          <p:nvPr>
            <p:ph type="sldNum" sz="quarter" idx="12"/>
          </p:nvPr>
        </p:nvSpPr>
        <p:spPr/>
        <p:txBody>
          <a:bodyPr/>
          <a:lstStyle>
            <a:lvl1pPr>
              <a:defRPr/>
            </a:lvl1pPr>
          </a:lstStyle>
          <a:p>
            <a:fld id="{6DA1620A-F313-44D6-9822-6B8890E666F4}" type="slidenum">
              <a:rPr lang="en-US" altLang="en-US"/>
              <a:pPr/>
              <a:t>‹#›</a:t>
            </a:fld>
            <a:endParaRPr lang="en-US" altLang="en-US"/>
          </a:p>
        </p:txBody>
      </p:sp>
    </p:spTree>
    <p:extLst>
      <p:ext uri="{BB962C8B-B14F-4D97-AF65-F5344CB8AC3E}">
        <p14:creationId xmlns:p14="http://schemas.microsoft.com/office/powerpoint/2010/main" val="3210153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1004C4-0059-45B7-B063-20C007AC402C}"/>
              </a:ext>
            </a:extLst>
          </p:cNvPr>
          <p:cNvSpPr>
            <a:spLocks noGrp="1"/>
          </p:cNvSpPr>
          <p:nvPr>
            <p:ph type="dt" sz="half" idx="10"/>
          </p:nvPr>
        </p:nvSpPr>
        <p:spPr/>
        <p:txBody>
          <a:bodyPr/>
          <a:lstStyle>
            <a:lvl1pPr>
              <a:defRPr/>
            </a:lvl1pPr>
          </a:lstStyle>
          <a:p>
            <a:pPr>
              <a:defRPr/>
            </a:pPr>
            <a:fld id="{01BA52E4-FEE3-461F-97C3-6FE8DF22B1C6}" type="datetimeFigureOut">
              <a:rPr lang="en-US"/>
              <a:pPr>
                <a:defRPr/>
              </a:pPr>
              <a:t>2/8/2022</a:t>
            </a:fld>
            <a:endParaRPr lang="en-US"/>
          </a:p>
        </p:txBody>
      </p:sp>
      <p:sp>
        <p:nvSpPr>
          <p:cNvPr id="5" name="Footer Placeholder 4">
            <a:extLst>
              <a:ext uri="{FF2B5EF4-FFF2-40B4-BE49-F238E27FC236}">
                <a16:creationId xmlns:a16="http://schemas.microsoft.com/office/drawing/2014/main" id="{B30073B7-B08A-4755-9EA5-C59FDCA49126}"/>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96AEE319-6F5E-44E5-AE6C-8CD0A3BA0C9F}"/>
              </a:ext>
            </a:extLst>
          </p:cNvPr>
          <p:cNvSpPr>
            <a:spLocks noGrp="1"/>
          </p:cNvSpPr>
          <p:nvPr>
            <p:ph type="sldNum" sz="quarter" idx="12"/>
          </p:nvPr>
        </p:nvSpPr>
        <p:spPr/>
        <p:txBody>
          <a:bodyPr/>
          <a:lstStyle>
            <a:lvl1pPr>
              <a:defRPr/>
            </a:lvl1pPr>
          </a:lstStyle>
          <a:p>
            <a:fld id="{C2A18C62-1AAD-4679-BE47-2C1587A9D5E1}" type="slidenum">
              <a:rPr lang="en-US" altLang="en-US"/>
              <a:pPr/>
              <a:t>‹#›</a:t>
            </a:fld>
            <a:endParaRPr lang="en-US" altLang="en-US"/>
          </a:p>
        </p:txBody>
      </p:sp>
    </p:spTree>
    <p:extLst>
      <p:ext uri="{BB962C8B-B14F-4D97-AF65-F5344CB8AC3E}">
        <p14:creationId xmlns:p14="http://schemas.microsoft.com/office/powerpoint/2010/main" val="1872683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21472A0-7E0A-490D-82C8-5942ACC9445B}"/>
              </a:ext>
            </a:extLst>
          </p:cNvPr>
          <p:cNvSpPr>
            <a:spLocks noGrp="1"/>
          </p:cNvSpPr>
          <p:nvPr>
            <p:ph type="dt" sz="half" idx="10"/>
          </p:nvPr>
        </p:nvSpPr>
        <p:spPr/>
        <p:txBody>
          <a:bodyPr/>
          <a:lstStyle>
            <a:lvl1pPr>
              <a:defRPr/>
            </a:lvl1pPr>
          </a:lstStyle>
          <a:p>
            <a:pPr>
              <a:defRPr/>
            </a:pPr>
            <a:fld id="{0A827441-2B2F-44CF-8312-BD2BDFCE2F72}" type="datetimeFigureOut">
              <a:rPr lang="en-US"/>
              <a:pPr>
                <a:defRPr/>
              </a:pPr>
              <a:t>2/8/2022</a:t>
            </a:fld>
            <a:endParaRPr lang="en-US"/>
          </a:p>
        </p:txBody>
      </p:sp>
      <p:sp>
        <p:nvSpPr>
          <p:cNvPr id="5" name="Footer Placeholder 4">
            <a:extLst>
              <a:ext uri="{FF2B5EF4-FFF2-40B4-BE49-F238E27FC236}">
                <a16:creationId xmlns:a16="http://schemas.microsoft.com/office/drawing/2014/main" id="{F3792B0E-B94A-4C2F-8796-8F7B5CED1BD7}"/>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1B908EF7-9AB1-4F6D-8C30-7CFB2F587154}"/>
              </a:ext>
            </a:extLst>
          </p:cNvPr>
          <p:cNvSpPr>
            <a:spLocks noGrp="1"/>
          </p:cNvSpPr>
          <p:nvPr>
            <p:ph type="sldNum" sz="quarter" idx="12"/>
          </p:nvPr>
        </p:nvSpPr>
        <p:spPr/>
        <p:txBody>
          <a:bodyPr/>
          <a:lstStyle>
            <a:lvl1pPr>
              <a:defRPr/>
            </a:lvl1pPr>
          </a:lstStyle>
          <a:p>
            <a:fld id="{06AE3624-0A92-47FF-972D-4DEF482856A9}" type="slidenum">
              <a:rPr lang="en-US" altLang="en-US"/>
              <a:pPr/>
              <a:t>‹#›</a:t>
            </a:fld>
            <a:endParaRPr lang="en-US" altLang="en-US"/>
          </a:p>
        </p:txBody>
      </p:sp>
    </p:spTree>
    <p:extLst>
      <p:ext uri="{BB962C8B-B14F-4D97-AF65-F5344CB8AC3E}">
        <p14:creationId xmlns:p14="http://schemas.microsoft.com/office/powerpoint/2010/main" val="1430963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392F0F1-AA24-4B05-97D8-540EB85E568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28BA7019-78A2-4DF5-A2A9-06D4580526AC}"/>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EC5F8ED3-ABBB-450C-B6AE-5C26D9416D6C}"/>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0AB9E567-7F21-44F6-B943-62716ADF7327}" type="datetimeFigureOut">
              <a:rPr lang="en-US"/>
              <a:pPr>
                <a:defRPr/>
              </a:pPr>
              <a:t>2/8/2022</a:t>
            </a:fld>
            <a:endParaRPr lang="en-US"/>
          </a:p>
        </p:txBody>
      </p:sp>
      <p:sp>
        <p:nvSpPr>
          <p:cNvPr id="5" name="Footer Placeholder 4">
            <a:extLst>
              <a:ext uri="{FF2B5EF4-FFF2-40B4-BE49-F238E27FC236}">
                <a16:creationId xmlns:a16="http://schemas.microsoft.com/office/drawing/2014/main" id="{648BBCAE-0CEE-4AA9-8F4E-5971B645E168}"/>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p>
        </p:txBody>
      </p:sp>
      <p:sp>
        <p:nvSpPr>
          <p:cNvPr id="6" name="Slide Number Placeholder 5">
            <a:extLst>
              <a:ext uri="{FF2B5EF4-FFF2-40B4-BE49-F238E27FC236}">
                <a16:creationId xmlns:a16="http://schemas.microsoft.com/office/drawing/2014/main" id="{A160514B-8210-47C6-9B9C-6A8AB5B34C60}"/>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anose="020F0502020204030204" pitchFamily="34" charset="0"/>
              </a:defRPr>
            </a:lvl1pPr>
          </a:lstStyle>
          <a:p>
            <a:fld id="{7701A14A-95D5-4AD3-A5A4-CAA6192103E3}"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columbia.edu/~gas1/project/visions/case1/sci.1.htm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a:extLst>
              <a:ext uri="{FF2B5EF4-FFF2-40B4-BE49-F238E27FC236}">
                <a16:creationId xmlns:a16="http://schemas.microsoft.com/office/drawing/2014/main" id="{642045C9-2287-4B82-A128-1DAE76720ABB}"/>
              </a:ext>
            </a:extLst>
          </p:cNvPr>
          <p:cNvSpPr>
            <a:spLocks noGrp="1"/>
          </p:cNvSpPr>
          <p:nvPr>
            <p:ph type="ctrTitle"/>
          </p:nvPr>
        </p:nvSpPr>
        <p:spPr/>
        <p:txBody>
          <a:bodyPr/>
          <a:lstStyle/>
          <a:p>
            <a:pPr eaLnBrk="1" hangingPunct="1"/>
            <a:r>
              <a:rPr lang="en-GB" altLang="en-US">
                <a:latin typeface="Cambria" panose="02040503050406030204" pitchFamily="18" charset="0"/>
                <a:ea typeface="Cambria" panose="02040503050406030204" pitchFamily="18" charset="0"/>
                <a:cs typeface="Cambria" panose="02040503050406030204" pitchFamily="18" charset="0"/>
              </a:rPr>
              <a:t>History of Astrology</a:t>
            </a:r>
            <a:br>
              <a:rPr lang="en-GB" altLang="en-US">
                <a:latin typeface="Cambria" panose="02040503050406030204" pitchFamily="18" charset="0"/>
                <a:ea typeface="Cambria" panose="02040503050406030204" pitchFamily="18" charset="0"/>
                <a:cs typeface="Cambria" panose="02040503050406030204" pitchFamily="18" charset="0"/>
              </a:rPr>
            </a:br>
            <a:r>
              <a:rPr lang="en-GB" altLang="en-US">
                <a:latin typeface="Cambria" panose="02040503050406030204" pitchFamily="18" charset="0"/>
                <a:ea typeface="Cambria" panose="02040503050406030204" pitchFamily="18" charset="0"/>
                <a:cs typeface="Cambria" panose="02040503050406030204" pitchFamily="18" charset="0"/>
              </a:rPr>
              <a:t>Renaissance and Reformation</a:t>
            </a:r>
            <a:endParaRPr lang="en-US" altLang="en-US">
              <a:latin typeface="Cambria" panose="02040503050406030204" pitchFamily="18" charset="0"/>
              <a:ea typeface="Cambria" panose="02040503050406030204" pitchFamily="18" charset="0"/>
              <a:cs typeface="Cambria" panose="02040503050406030204" pitchFamily="18" charset="0"/>
            </a:endParaRPr>
          </a:p>
        </p:txBody>
      </p:sp>
      <p:sp>
        <p:nvSpPr>
          <p:cNvPr id="3" name="Subtitle 2">
            <a:extLst>
              <a:ext uri="{FF2B5EF4-FFF2-40B4-BE49-F238E27FC236}">
                <a16:creationId xmlns:a16="http://schemas.microsoft.com/office/drawing/2014/main" id="{5408846A-E111-468A-88FE-AEF62198C5B3}"/>
              </a:ext>
            </a:extLst>
          </p:cNvPr>
          <p:cNvSpPr>
            <a:spLocks noGrp="1"/>
          </p:cNvSpPr>
          <p:nvPr>
            <p:ph type="subTitle" idx="1"/>
          </p:nvPr>
        </p:nvSpPr>
        <p:spPr/>
        <p:txBody>
          <a:bodyPr rtlCol="0">
            <a:normAutofit/>
          </a:bodyPr>
          <a:lstStyle/>
          <a:p>
            <a:pPr eaLnBrk="1" fontAlgn="auto" hangingPunct="1">
              <a:spcAft>
                <a:spcPts val="0"/>
              </a:spcAft>
              <a:defRPr/>
            </a:pPr>
            <a:r>
              <a:rPr lang="en-GB" dirty="0">
                <a:latin typeface="Cambria" pitchFamily="18" charset="0"/>
                <a:ea typeface="Cambria" pitchFamily="18" charset="0"/>
              </a:rPr>
              <a:t>Nick Campion</a:t>
            </a:r>
            <a:endParaRPr lang="en-US" dirty="0">
              <a:latin typeface="Cambria" pitchFamily="18" charset="0"/>
              <a:ea typeface="Cambria" pitchFamily="18" charset="0"/>
            </a:endParaRPr>
          </a:p>
        </p:txBody>
      </p:sp>
      <p:pic>
        <p:nvPicPr>
          <p:cNvPr id="2052" name="Picture 4" descr="C:\Users\Liz\Dropbox\SEAC 2016\Artwork\UWTSD Logo_200dpi.jpg">
            <a:extLst>
              <a:ext uri="{FF2B5EF4-FFF2-40B4-BE49-F238E27FC236}">
                <a16:creationId xmlns:a16="http://schemas.microsoft.com/office/drawing/2014/main" id="{52B15DAA-A23B-4E39-901D-071D34FF6E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7675" y="476250"/>
            <a:ext cx="2971800" cy="1141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F8E1233B-B5E6-4112-B0D7-2558792D44C3}"/>
              </a:ext>
            </a:extLst>
          </p:cNvPr>
          <p:cNvSpPr>
            <a:spLocks noGrp="1"/>
          </p:cNvSpPr>
          <p:nvPr>
            <p:ph type="title"/>
          </p:nvPr>
        </p:nvSpPr>
        <p:spPr/>
        <p:txBody>
          <a:bodyPr/>
          <a:lstStyle/>
          <a:p>
            <a:br>
              <a:rPr lang="en-GB" altLang="en-US" sz="3200"/>
            </a:br>
            <a:br>
              <a:rPr lang="en-GB" altLang="en-US" sz="3200"/>
            </a:br>
            <a:br>
              <a:rPr lang="en-GB" altLang="en-US" sz="3200"/>
            </a:br>
            <a:r>
              <a:rPr lang="en-GB" altLang="en-US" sz="2000" b="1"/>
              <a:t> </a:t>
            </a:r>
            <a:r>
              <a:rPr lang="en-GB" altLang="en-US" sz="2000" b="1">
                <a:latin typeface="Cambria" panose="02040503050406030204" pitchFamily="18" charset="0"/>
              </a:rPr>
              <a:t>Required Reading: Historiography </a:t>
            </a:r>
            <a:br>
              <a:rPr lang="en-GB" altLang="en-US" sz="2000" b="1">
                <a:latin typeface="Cambria" panose="02040503050406030204" pitchFamily="18" charset="0"/>
              </a:rPr>
            </a:br>
            <a:r>
              <a:rPr lang="en-GB" altLang="en-US" sz="2000">
                <a:latin typeface="Cambria" panose="02040503050406030204" pitchFamily="18" charset="0"/>
              </a:rPr>
              <a:t>Saliba, George, 'Whose Science is Arabic Science in Renaissance Europe?", </a:t>
            </a:r>
            <a:r>
              <a:rPr lang="en-GB" altLang="en-US" sz="1600">
                <a:latin typeface="Cambria" panose="02040503050406030204" pitchFamily="18" charset="0"/>
              </a:rPr>
              <a:t>Introduction</a:t>
            </a:r>
            <a:br>
              <a:rPr lang="en-GB" altLang="en-US" sz="1400">
                <a:latin typeface="Cambria" panose="02040503050406030204" pitchFamily="18" charset="0"/>
              </a:rPr>
            </a:br>
            <a:r>
              <a:rPr lang="en-GB" altLang="en-US" sz="1400" u="sng">
                <a:latin typeface="Cambria" panose="02040503050406030204" pitchFamily="18" charset="0"/>
                <a:hlinkClick r:id="rId2"/>
              </a:rPr>
              <a:t>http://www.columbia.edu/~gas1/project/visions/case1/sci.1.html</a:t>
            </a:r>
            <a:br>
              <a:rPr lang="en-US" altLang="en-US">
                <a:latin typeface="Cambria" panose="02040503050406030204" pitchFamily="18" charset="0"/>
              </a:rPr>
            </a:br>
            <a:br>
              <a:rPr lang="en-US" altLang="en-US"/>
            </a:br>
            <a:endParaRPr lang="en-US" altLang="en-US"/>
          </a:p>
        </p:txBody>
      </p:sp>
      <p:sp>
        <p:nvSpPr>
          <p:cNvPr id="3075" name="Content Placeholder 2">
            <a:extLst>
              <a:ext uri="{FF2B5EF4-FFF2-40B4-BE49-F238E27FC236}">
                <a16:creationId xmlns:a16="http://schemas.microsoft.com/office/drawing/2014/main" id="{96F6B314-8196-4810-96B8-7AAA2684ADBC}"/>
              </a:ext>
            </a:extLst>
          </p:cNvPr>
          <p:cNvSpPr>
            <a:spLocks noGrp="1"/>
          </p:cNvSpPr>
          <p:nvPr>
            <p:ph idx="1"/>
          </p:nvPr>
        </p:nvSpPr>
        <p:spPr/>
        <p:txBody>
          <a:bodyPr/>
          <a:lstStyle/>
          <a:p>
            <a:pPr>
              <a:buFont typeface="Arial" panose="020B0604020202020204" pitchFamily="34" charset="0"/>
              <a:buNone/>
            </a:pPr>
            <a:r>
              <a:rPr lang="en-US" altLang="en-US" sz="1200" b="1">
                <a:latin typeface="Cambria" panose="02040503050406030204" pitchFamily="18" charset="0"/>
              </a:rPr>
              <a:t>It is becoming more apparent to historians of science </a:t>
            </a:r>
            <a:r>
              <a:rPr lang="en-US" altLang="en-US" sz="1200">
                <a:latin typeface="Cambria" panose="02040503050406030204" pitchFamily="18" charset="0"/>
              </a:rPr>
              <a:t>that the more they deconstruct the grand narrative of the history of their discipline, which stipulates a majestic progressive march of science from ancient Mesopotamia to Greece  (with some unresolved questions and caveats on the connection between these  two cultural areas), to the Islamic civilization and on to Europe with some marginal input by Indian and Chinese cultures,  </a:t>
            </a:r>
            <a:r>
              <a:rPr lang="en-US" altLang="en-US" sz="1200" b="1">
                <a:latin typeface="Cambria" panose="02040503050406030204" pitchFamily="18" charset="0"/>
              </a:rPr>
              <a:t>the more it becomes difficult to assign linguistic, civilizational and cultural adjectives to the term "science." Adjectives such as Greek, Arabic,  Chinese, Indian, and more pertinently western, when applied to science as in Greek science, Arabic science, etc., are quickly becoming obsolete</a:t>
            </a:r>
            <a:r>
              <a:rPr lang="en-US" altLang="en-US" sz="1200">
                <a:latin typeface="Cambria" panose="02040503050406030204" pitchFamily="18" charset="0"/>
              </a:rPr>
              <a:t>.  Not because of any lack of interest in applying such adjectives, but because of the newly-emerging understanding of the </a:t>
            </a:r>
            <a:r>
              <a:rPr lang="en-US" altLang="en-US" sz="1200" b="1">
                <a:latin typeface="Cambria" panose="02040503050406030204" pitchFamily="18" charset="0"/>
              </a:rPr>
              <a:t>essentially hegemonic meanings such adjectives have always harbored</a:t>
            </a:r>
            <a:r>
              <a:rPr lang="en-US" altLang="en-US" sz="1200">
                <a:latin typeface="Cambria" panose="02040503050406030204" pitchFamily="18" charset="0"/>
              </a:rPr>
              <a:t>.  </a:t>
            </a:r>
            <a:endParaRPr lang="en-GB" altLang="en-US" sz="1200">
              <a:latin typeface="Cambria" panose="02040503050406030204" pitchFamily="18" charset="0"/>
            </a:endParaRPr>
          </a:p>
          <a:p>
            <a:pPr>
              <a:buFont typeface="Arial" panose="020B0604020202020204" pitchFamily="34" charset="0"/>
              <a:buNone/>
            </a:pPr>
            <a:r>
              <a:rPr lang="en-US" altLang="en-US" sz="1200">
                <a:latin typeface="Cambria" panose="02040503050406030204" pitchFamily="18" charset="0"/>
              </a:rPr>
              <a:t>Add to that the newly-emerging realization that the terms "culture", "civilization", "language", and "science" itself, are no longer the same stable, commonly-accepted terms of reference they once were.  Instead, </a:t>
            </a:r>
            <a:r>
              <a:rPr lang="en-US" altLang="en-US" sz="1200" b="1">
                <a:latin typeface="Cambria" panose="02040503050406030204" pitchFamily="18" charset="0"/>
              </a:rPr>
              <a:t>it is becoming apparent by the day that such terms do indeed embody ambiguities of their own</a:t>
            </a:r>
            <a:r>
              <a:rPr lang="en-US" altLang="en-US" sz="1200">
                <a:latin typeface="Cambria" panose="02040503050406030204" pitchFamily="18" charset="0"/>
              </a:rPr>
              <a:t> and embody hegemonic theoretical structures that prohibit their modification with the old adjectives as was once done. </a:t>
            </a:r>
            <a:endParaRPr lang="en-GB" altLang="en-US" sz="1200">
              <a:latin typeface="Cambria" panose="02040503050406030204" pitchFamily="18" charset="0"/>
            </a:endParaRPr>
          </a:p>
          <a:p>
            <a:pPr>
              <a:buFont typeface="Arial" panose="020B0604020202020204" pitchFamily="34" charset="0"/>
              <a:buNone/>
            </a:pPr>
            <a:r>
              <a:rPr lang="en-US" altLang="en-US" sz="1200">
                <a:latin typeface="Cambria" panose="02040503050406030204" pitchFamily="18" charset="0"/>
              </a:rPr>
              <a:t>In particular the greatest challenges to the grand narrative of the history of science </a:t>
            </a:r>
            <a:r>
              <a:rPr lang="en-US" altLang="en-US" sz="1200" b="1">
                <a:latin typeface="Cambria" panose="02040503050406030204" pitchFamily="18" charset="0"/>
              </a:rPr>
              <a:t>are surfacing as a result of the micro historical work now being done by historians of each of these cultural sciences</a:t>
            </a:r>
            <a:r>
              <a:rPr lang="en-US" altLang="en-US" sz="1200">
                <a:latin typeface="Cambria" panose="02040503050406030204" pitchFamily="18" charset="0"/>
              </a:rPr>
              <a:t>.  And as is always the case, micro history has a direct bearing, and at times a devastating effect, on the general schematics of theories of history or theorizing about history…</a:t>
            </a:r>
            <a:endParaRPr lang="en-GB" altLang="en-US" sz="1200">
              <a:latin typeface="Cambria" panose="02040503050406030204" pitchFamily="18" charset="0"/>
            </a:endParaRPr>
          </a:p>
          <a:p>
            <a:pPr>
              <a:buFont typeface="Arial" panose="020B0604020202020204" pitchFamily="34" charset="0"/>
              <a:buNone/>
            </a:pPr>
            <a:r>
              <a:rPr lang="en-US" altLang="en-US" sz="1200">
                <a:latin typeface="Cambria" panose="02040503050406030204" pitchFamily="18" charset="0"/>
              </a:rPr>
              <a:t>In particular I will focus on a set of results that has emerged from the examination of a border case that is becoming quickly blurred in between two cultural sciences.  </a:t>
            </a:r>
            <a:r>
              <a:rPr lang="en-US" altLang="en-US" sz="1200" b="1">
                <a:latin typeface="Cambria" panose="02040503050406030204" pitchFamily="18" charset="0"/>
              </a:rPr>
              <a:t>The border in question is the ever-fluctuating border "separating" Arabic/Islamic science on the one side and the Latin/western science on the other. </a:t>
            </a:r>
          </a:p>
        </p:txBody>
      </p:sp>
      <p:pic>
        <p:nvPicPr>
          <p:cNvPr id="3076" name="Picture 3" descr="George Saliba.jpg">
            <a:extLst>
              <a:ext uri="{FF2B5EF4-FFF2-40B4-BE49-F238E27FC236}">
                <a16:creationId xmlns:a16="http://schemas.microsoft.com/office/drawing/2014/main" id="{DD09869B-2C3B-4085-AC26-F88E6BB2DF6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10413" y="5505450"/>
            <a:ext cx="2033587" cy="135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CA463D09-7694-4E8D-83D4-C20A9965E608}"/>
              </a:ext>
            </a:extLst>
          </p:cNvPr>
          <p:cNvSpPr>
            <a:spLocks noGrp="1"/>
          </p:cNvSpPr>
          <p:nvPr>
            <p:ph type="title"/>
          </p:nvPr>
        </p:nvSpPr>
        <p:spPr/>
        <p:txBody>
          <a:bodyPr/>
          <a:lstStyle/>
          <a:p>
            <a:br>
              <a:rPr lang="en-GB" altLang="en-US" sz="1400" b="1"/>
            </a:br>
            <a:br>
              <a:rPr lang="en-GB" altLang="en-US" sz="1400" b="1"/>
            </a:br>
            <a:r>
              <a:rPr lang="en-GB" altLang="en-US" sz="1400" b="1">
                <a:latin typeface="Cambria" panose="02040503050406030204" pitchFamily="18" charset="0"/>
              </a:rPr>
              <a:t>1. HISTORIOGRAPHY</a:t>
            </a:r>
            <a:br>
              <a:rPr lang="en-GB" altLang="en-US" sz="1400" b="1">
                <a:latin typeface="Cambria" panose="02040503050406030204" pitchFamily="18" charset="0"/>
              </a:rPr>
            </a:br>
            <a:r>
              <a:rPr lang="en-GB" altLang="en-US" sz="1400" b="1">
                <a:latin typeface="Cambria" panose="02040503050406030204" pitchFamily="18" charset="0"/>
              </a:rPr>
              <a:t>R</a:t>
            </a:r>
            <a:r>
              <a:rPr lang="en-GB" altLang="en-US" sz="1600" b="1">
                <a:latin typeface="Cambria" panose="02040503050406030204" pitchFamily="18" charset="0"/>
              </a:rPr>
              <a:t>equired Reading</a:t>
            </a:r>
            <a:br>
              <a:rPr lang="en-GB" altLang="en-US" sz="1600" b="1">
                <a:latin typeface="Cambria" panose="02040503050406030204" pitchFamily="18" charset="0"/>
              </a:rPr>
            </a:br>
            <a:r>
              <a:rPr lang="en-GB" altLang="en-US" sz="1600">
                <a:latin typeface="Cambria" panose="02040503050406030204" pitchFamily="18" charset="0"/>
              </a:rPr>
              <a:t>Evans, Richard, </a:t>
            </a:r>
            <a:r>
              <a:rPr lang="en-GB" altLang="en-US" sz="1600" i="1">
                <a:latin typeface="Cambria" panose="02040503050406030204" pitchFamily="18" charset="0"/>
              </a:rPr>
              <a:t>In Defence of History</a:t>
            </a:r>
            <a:r>
              <a:rPr lang="en-GB" altLang="en-US" sz="1600">
                <a:latin typeface="Cambria" panose="02040503050406030204" pitchFamily="18" charset="0"/>
              </a:rPr>
              <a:t>, London: Granta Books 1997, chapter 5.</a:t>
            </a:r>
            <a:br>
              <a:rPr lang="en-GB" altLang="en-US" sz="1600">
                <a:latin typeface="Cambria" panose="02040503050406030204" pitchFamily="18" charset="0"/>
              </a:rPr>
            </a:br>
            <a:r>
              <a:rPr lang="en-GB" altLang="en-US" sz="1600">
                <a:latin typeface="Cambria" panose="02040503050406030204" pitchFamily="18" charset="0"/>
              </a:rPr>
              <a:t>On causation</a:t>
            </a:r>
            <a:br>
              <a:rPr lang="en-GB" altLang="en-US" sz="1600"/>
            </a:br>
            <a:br>
              <a:rPr lang="en-US" altLang="en-US" sz="1600"/>
            </a:br>
            <a:endParaRPr lang="en-US" altLang="en-US" sz="1600"/>
          </a:p>
        </p:txBody>
      </p:sp>
      <p:sp>
        <p:nvSpPr>
          <p:cNvPr id="4099" name="Content Placeholder 2">
            <a:extLst>
              <a:ext uri="{FF2B5EF4-FFF2-40B4-BE49-F238E27FC236}">
                <a16:creationId xmlns:a16="http://schemas.microsoft.com/office/drawing/2014/main" id="{54BCE666-E868-4118-8748-D8C65A803633}"/>
              </a:ext>
            </a:extLst>
          </p:cNvPr>
          <p:cNvSpPr>
            <a:spLocks noGrp="1"/>
          </p:cNvSpPr>
          <p:nvPr>
            <p:ph idx="1"/>
          </p:nvPr>
        </p:nvSpPr>
        <p:spPr>
          <a:xfrm>
            <a:off x="539750" y="1412875"/>
            <a:ext cx="8229600" cy="4813300"/>
          </a:xfrm>
        </p:spPr>
        <p:txBody>
          <a:bodyPr/>
          <a:lstStyle/>
          <a:p>
            <a:pPr>
              <a:buFont typeface="Arial" panose="020B0604020202020204" pitchFamily="34" charset="0"/>
              <a:buNone/>
            </a:pPr>
            <a:r>
              <a:rPr lang="en-US" altLang="en-US" sz="1600">
                <a:latin typeface="Cambria" panose="02040503050406030204" pitchFamily="18" charset="0"/>
              </a:rPr>
              <a:t>p. 129. A traditional view; E.H Carr said ‘the study of history is a study of causes’.</a:t>
            </a:r>
          </a:p>
          <a:p>
            <a:pPr>
              <a:buFont typeface="Arial" panose="020B0604020202020204" pitchFamily="34" charset="0"/>
              <a:buNone/>
            </a:pPr>
            <a:r>
              <a:rPr lang="en-US" altLang="en-US" sz="1600">
                <a:latin typeface="Cambria" panose="02040503050406030204" pitchFamily="18" charset="0"/>
              </a:rPr>
              <a:t>p. 157.  discusses different kinds of cause: </a:t>
            </a:r>
            <a:r>
              <a:rPr lang="en-US" altLang="en-US" sz="1600" b="1">
                <a:latin typeface="Cambria" panose="02040503050406030204" pitchFamily="18" charset="0"/>
              </a:rPr>
              <a:t>necessary, absolute, relative </a:t>
            </a:r>
            <a:r>
              <a:rPr lang="en-US" altLang="en-US" sz="1600">
                <a:latin typeface="Cambria" panose="02040503050406030204" pitchFamily="18" charset="0"/>
              </a:rPr>
              <a:t>and </a:t>
            </a:r>
            <a:r>
              <a:rPr lang="en-US" altLang="en-US" sz="1600" b="1">
                <a:latin typeface="Cambria" panose="02040503050406030204" pitchFamily="18" charset="0"/>
              </a:rPr>
              <a:t>sufficient</a:t>
            </a:r>
            <a:r>
              <a:rPr lang="en-US" altLang="en-US" sz="1600">
                <a:latin typeface="Cambria" panose="02040503050406030204" pitchFamily="18" charset="0"/>
              </a:rPr>
              <a:t> causes.</a:t>
            </a:r>
          </a:p>
          <a:p>
            <a:pPr>
              <a:buFont typeface="Arial" panose="020B0604020202020204" pitchFamily="34" charset="0"/>
              <a:buNone/>
            </a:pPr>
            <a:r>
              <a:rPr lang="en-US" altLang="en-US" sz="1600">
                <a:latin typeface="Cambria" panose="02040503050406030204" pitchFamily="18" charset="0"/>
              </a:rPr>
              <a:t>pp. 129-30. Does the identification of causes assume determinism and reduce moral autonomy?</a:t>
            </a:r>
          </a:p>
          <a:p>
            <a:pPr>
              <a:buFont typeface="Arial" panose="020B0604020202020204" pitchFamily="34" charset="0"/>
              <a:buNone/>
            </a:pPr>
            <a:r>
              <a:rPr lang="en-US" altLang="en-US" sz="1600">
                <a:latin typeface="Cambria" panose="02040503050406030204" pitchFamily="18" charset="0"/>
              </a:rPr>
              <a:t>pp. 138-9. Hayden White – greater patterns - </a:t>
            </a:r>
            <a:r>
              <a:rPr lang="en-US" altLang="en-US" sz="1600" b="1">
                <a:latin typeface="Cambria" panose="02040503050406030204" pitchFamily="18" charset="0"/>
              </a:rPr>
              <a:t>Metahistory</a:t>
            </a:r>
          </a:p>
          <a:p>
            <a:pPr>
              <a:buFont typeface="Arial" panose="020B0604020202020204" pitchFamily="34" charset="0"/>
              <a:buNone/>
            </a:pPr>
            <a:r>
              <a:rPr lang="en-US" altLang="en-US" sz="1600">
                <a:latin typeface="Cambria" panose="02040503050406030204" pitchFamily="18" charset="0"/>
              </a:rPr>
              <a:t>pp. 130-1. </a:t>
            </a:r>
            <a:r>
              <a:rPr lang="en-US" altLang="en-US" sz="1600" b="1">
                <a:latin typeface="Cambria" panose="02040503050406030204" pitchFamily="18" charset="0"/>
              </a:rPr>
              <a:t>What is a ‘cause’ </a:t>
            </a:r>
            <a:r>
              <a:rPr lang="en-US" altLang="en-US" sz="1600">
                <a:latin typeface="Cambria" panose="02040503050406030204" pitchFamily="18" charset="0"/>
              </a:rPr>
              <a:t>and what role do chance and indeterminacy play?</a:t>
            </a:r>
          </a:p>
          <a:p>
            <a:pPr>
              <a:buFont typeface="Arial" panose="020B0604020202020204" pitchFamily="34" charset="0"/>
              <a:buNone/>
            </a:pPr>
            <a:r>
              <a:rPr lang="en-US" altLang="en-US" sz="1600">
                <a:latin typeface="Cambria" panose="02040503050406030204" pitchFamily="18" charset="0"/>
              </a:rPr>
              <a:t>p. 132. How trivial can a  cause be? A.J.P Taylor made the point by blaming the First World War on railway timetables – the European powers became trapped in a schedule leading to war as railway timetable dictated troop movements.</a:t>
            </a:r>
          </a:p>
          <a:p>
            <a:pPr>
              <a:buFont typeface="Arial" panose="020B0604020202020204" pitchFamily="34" charset="0"/>
              <a:buNone/>
            </a:pPr>
            <a:r>
              <a:rPr lang="en-US" altLang="en-US" sz="1600">
                <a:latin typeface="Cambria" panose="02040503050406030204" pitchFamily="18" charset="0"/>
              </a:rPr>
              <a:t>p. 135. Is a solution to </a:t>
            </a:r>
            <a:r>
              <a:rPr lang="en-GB" altLang="en-US" sz="1600">
                <a:latin typeface="Cambria" panose="02040503050406030204" pitchFamily="18" charset="0"/>
              </a:rPr>
              <a:t> explain, by putting things in context? The historian then doesn’t look to see what the ‘causes’ of the </a:t>
            </a:r>
            <a:r>
              <a:rPr lang="en-US" altLang="en-US" sz="1600">
                <a:latin typeface="Cambria" panose="02040503050406030204" pitchFamily="18" charset="0"/>
              </a:rPr>
              <a:t>First World War were, but to place the war in a wider interpretative  framework.</a:t>
            </a:r>
            <a:endParaRPr lang="en-GB" altLang="en-US" sz="1600">
              <a:latin typeface="Cambria" panose="02040503050406030204" pitchFamily="18" charset="0"/>
            </a:endParaRPr>
          </a:p>
          <a:p>
            <a:pPr>
              <a:buFont typeface="Arial" panose="020B0604020202020204" pitchFamily="34" charset="0"/>
              <a:buNone/>
            </a:pPr>
            <a:r>
              <a:rPr lang="en-GB" altLang="en-US" sz="1600">
                <a:latin typeface="Cambria" panose="02040503050406030204" pitchFamily="18" charset="0"/>
              </a:rPr>
              <a:t>p. 155. Do ‘</a:t>
            </a:r>
            <a:r>
              <a:rPr lang="en-GB" altLang="en-US" sz="1600" b="1">
                <a:latin typeface="Cambria" panose="02040503050406030204" pitchFamily="18" charset="0"/>
              </a:rPr>
              <a:t>mentalities</a:t>
            </a:r>
            <a:r>
              <a:rPr lang="en-GB" altLang="en-US" sz="1600">
                <a:latin typeface="Cambria" panose="02040503050406030204" pitchFamily="18" charset="0"/>
              </a:rPr>
              <a:t>’ (world-views, beliefs, cosmologies)  provide a framework (NB – can we describe astrology as a mentality? (Anne Geneva))</a:t>
            </a:r>
            <a:endParaRPr lang="en-US" altLang="en-US" sz="1600">
              <a:latin typeface="Cambria" panose="02040503050406030204" pitchFamily="18" charset="0"/>
            </a:endParaRPr>
          </a:p>
          <a:p>
            <a:pPr>
              <a:buFont typeface="Arial" panose="020B0604020202020204" pitchFamily="34" charset="0"/>
              <a:buNone/>
            </a:pPr>
            <a:r>
              <a:rPr lang="en-GB" altLang="en-US" sz="1600">
                <a:latin typeface="Cambria" panose="02040503050406030204" pitchFamily="18" charset="0"/>
              </a:rPr>
              <a:t>p 137. Geoffrey Roberts argued for a ‘human action approach to the study of history which emphasises the freedom of individuals to act, the importance of reconstructing what happened from the actor’s point of view’.</a:t>
            </a:r>
          </a:p>
          <a:p>
            <a:pPr>
              <a:buFont typeface="Arial" panose="020B0604020202020204" pitchFamily="34" charset="0"/>
              <a:buNone/>
            </a:pPr>
            <a:r>
              <a:rPr lang="en-GB" altLang="en-US" sz="1600" b="1" i="1">
                <a:latin typeface="Cambria" panose="02040503050406030204" pitchFamily="18" charset="0"/>
              </a:rPr>
              <a:t>Please remember the material on Fate in the Introduction module</a:t>
            </a:r>
          </a:p>
          <a:p>
            <a:pPr>
              <a:buFont typeface="Arial" panose="020B0604020202020204" pitchFamily="34" charset="0"/>
              <a:buNone/>
            </a:pPr>
            <a:endParaRPr lang="en-GB" altLang="en-US" sz="1600"/>
          </a:p>
          <a:p>
            <a:endParaRPr lang="en-US" altLang="en-US"/>
          </a:p>
        </p:txBody>
      </p:sp>
      <p:pic>
        <p:nvPicPr>
          <p:cNvPr id="4100" name="Picture 3" descr="Richard Evans 2.jpg">
            <a:extLst>
              <a:ext uri="{FF2B5EF4-FFF2-40B4-BE49-F238E27FC236}">
                <a16:creationId xmlns:a16="http://schemas.microsoft.com/office/drawing/2014/main" id="{9A885D52-1152-455B-B3CA-443C882D867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143875" y="0"/>
            <a:ext cx="1000125" cy="100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3">
            <a:extLst>
              <a:ext uri="{FF2B5EF4-FFF2-40B4-BE49-F238E27FC236}">
                <a16:creationId xmlns:a16="http://schemas.microsoft.com/office/drawing/2014/main" id="{990C7F17-FF38-4D0E-AC6E-8508A5589174}"/>
              </a:ext>
            </a:extLst>
          </p:cNvPr>
          <p:cNvSpPr>
            <a:spLocks noGrp="1"/>
          </p:cNvSpPr>
          <p:nvPr>
            <p:ph type="title"/>
          </p:nvPr>
        </p:nvSpPr>
        <p:spPr>
          <a:xfrm>
            <a:off x="468313" y="188913"/>
            <a:ext cx="8229600" cy="1143000"/>
          </a:xfrm>
        </p:spPr>
        <p:txBody>
          <a:bodyPr/>
          <a:lstStyle/>
          <a:p>
            <a:r>
              <a:rPr lang="en-GB" altLang="en-US" sz="1800">
                <a:latin typeface="Cambria" panose="02040503050406030204" pitchFamily="18" charset="0"/>
              </a:rPr>
              <a:t>Context for understanding the history of astrology</a:t>
            </a:r>
          </a:p>
        </p:txBody>
      </p:sp>
      <p:sp>
        <p:nvSpPr>
          <p:cNvPr id="5123" name="Content Placeholder 2">
            <a:extLst>
              <a:ext uri="{FF2B5EF4-FFF2-40B4-BE49-F238E27FC236}">
                <a16:creationId xmlns:a16="http://schemas.microsoft.com/office/drawing/2014/main" id="{F8456A91-56DB-4648-8760-A587D2E12A78}"/>
              </a:ext>
            </a:extLst>
          </p:cNvPr>
          <p:cNvSpPr>
            <a:spLocks noGrp="1"/>
          </p:cNvSpPr>
          <p:nvPr>
            <p:ph sz="half" idx="1"/>
          </p:nvPr>
        </p:nvSpPr>
        <p:spPr/>
        <p:txBody>
          <a:bodyPr/>
          <a:lstStyle/>
          <a:p>
            <a:pPr>
              <a:buFont typeface="Arial" panose="020B0604020202020204" pitchFamily="34" charset="0"/>
              <a:buNone/>
            </a:pPr>
            <a:r>
              <a:rPr lang="en-GB" altLang="en-US" sz="1800">
                <a:latin typeface="Cambria" panose="02040503050406030204" pitchFamily="18" charset="0"/>
              </a:rPr>
              <a:t>Evans p. 138. </a:t>
            </a:r>
          </a:p>
          <a:p>
            <a:pPr>
              <a:buFont typeface="Arial" panose="020B0604020202020204" pitchFamily="34" charset="0"/>
              <a:buNone/>
            </a:pPr>
            <a:endParaRPr lang="en-GB" altLang="en-US" sz="1800" b="1">
              <a:latin typeface="Cambria" panose="02040503050406030204" pitchFamily="18" charset="0"/>
            </a:endParaRPr>
          </a:p>
          <a:p>
            <a:pPr>
              <a:buFont typeface="Arial" panose="020B0604020202020204" pitchFamily="34" charset="0"/>
              <a:buNone/>
            </a:pPr>
            <a:r>
              <a:rPr lang="en-GB" altLang="en-US" sz="1800" b="1">
                <a:latin typeface="Cambria" panose="02040503050406030204" pitchFamily="18" charset="0"/>
              </a:rPr>
              <a:t>Common sense </a:t>
            </a:r>
            <a:r>
              <a:rPr lang="en-GB" altLang="en-US" sz="1800">
                <a:latin typeface="Cambria" panose="02040503050406030204" pitchFamily="18" charset="0"/>
              </a:rPr>
              <a:t>– what is it? ‘“Common sense” in the medieval and early modern periods, for example, included the notion that human action was guided by divine (or diabolic) inspiration, and that disease was frequently caused by black magic or witchcraft. The recounting of miracles was part of the “common sense” of medieval historiography’. </a:t>
            </a:r>
          </a:p>
          <a:p>
            <a:endParaRPr lang="en-GB" altLang="en-US"/>
          </a:p>
        </p:txBody>
      </p:sp>
      <p:sp>
        <p:nvSpPr>
          <p:cNvPr id="5124" name="Content Placeholder 4">
            <a:extLst>
              <a:ext uri="{FF2B5EF4-FFF2-40B4-BE49-F238E27FC236}">
                <a16:creationId xmlns:a16="http://schemas.microsoft.com/office/drawing/2014/main" id="{61FA8EC2-9E96-4E62-A37F-C91EEDF8CC27}"/>
              </a:ext>
            </a:extLst>
          </p:cNvPr>
          <p:cNvSpPr>
            <a:spLocks noGrp="1"/>
          </p:cNvSpPr>
          <p:nvPr>
            <p:ph sz="half" idx="2"/>
          </p:nvPr>
        </p:nvSpPr>
        <p:spPr/>
        <p:txBody>
          <a:bodyPr/>
          <a:lstStyle/>
          <a:p>
            <a:pPr>
              <a:buFont typeface="Arial" panose="020B0604020202020204" pitchFamily="34" charset="0"/>
              <a:buNone/>
            </a:pPr>
            <a:r>
              <a:rPr lang="en-GB" altLang="en-US" sz="1600">
                <a:latin typeface="Cambria" panose="02040503050406030204" pitchFamily="18" charset="0"/>
              </a:rPr>
              <a:t>Evans p. 140. </a:t>
            </a:r>
          </a:p>
          <a:p>
            <a:pPr>
              <a:buFont typeface="Arial" panose="020B0604020202020204" pitchFamily="34" charset="0"/>
              <a:buNone/>
            </a:pPr>
            <a:r>
              <a:rPr lang="en-GB" altLang="en-US" sz="1600">
                <a:latin typeface="Cambria" panose="02040503050406030204" pitchFamily="18" charset="0"/>
              </a:rPr>
              <a:t>Keith Jenkins: ‘Historians are not too concerned about discrete facts...No, historians have ambitions, wishing to discover not only what happened, but how and why and what these things meant and mean. This is the task historians have set for themselves...</a:t>
            </a:r>
            <a:r>
              <a:rPr lang="en-GB" altLang="en-US" sz="1600" b="1">
                <a:latin typeface="Cambria" panose="02040503050406030204" pitchFamily="18" charset="0"/>
              </a:rPr>
              <a:t>So it is never really a matter of the facts </a:t>
            </a:r>
            <a:r>
              <a:rPr lang="en-GB" altLang="en-US" sz="1600" b="1" i="1">
                <a:latin typeface="Cambria" panose="02040503050406030204" pitchFamily="18" charset="0"/>
              </a:rPr>
              <a:t>per se</a:t>
            </a:r>
            <a:r>
              <a:rPr lang="en-GB" altLang="en-US" sz="1600" b="1">
                <a:latin typeface="Cambria" panose="02040503050406030204" pitchFamily="18" charset="0"/>
              </a:rPr>
              <a:t> but the weight, position, combination and significance they carry </a:t>
            </a:r>
            <a:r>
              <a:rPr lang="en-GB" altLang="en-US" sz="1600" b="1" i="1">
                <a:latin typeface="Cambria" panose="02040503050406030204" pitchFamily="18" charset="0"/>
              </a:rPr>
              <a:t>vis-à-vis</a:t>
            </a:r>
            <a:r>
              <a:rPr lang="en-GB" altLang="en-US" sz="1600" b="1">
                <a:latin typeface="Cambria" panose="02040503050406030204" pitchFamily="18" charset="0"/>
              </a:rPr>
              <a:t> each other in the construction of explanations that is at issue’.</a:t>
            </a:r>
          </a:p>
          <a:p>
            <a:endParaRPr lang="en-GB" altLang="en-US" sz="2000" i="1">
              <a:latin typeface="Cambria" panose="02040503050406030204" pitchFamily="18" charset="0"/>
            </a:endParaRPr>
          </a:p>
          <a:p>
            <a:r>
              <a:rPr lang="en-GB" altLang="en-US" sz="2000" i="1">
                <a:latin typeface="Cambria" panose="02040503050406030204" pitchFamily="18" charset="0"/>
              </a:rPr>
              <a:t>Is this how astrologers work?</a:t>
            </a:r>
          </a:p>
        </p:txBody>
      </p:sp>
      <p:pic>
        <p:nvPicPr>
          <p:cNvPr id="5125" name="Picture 3" descr="Richard Evans 2.jpg">
            <a:extLst>
              <a:ext uri="{FF2B5EF4-FFF2-40B4-BE49-F238E27FC236}">
                <a16:creationId xmlns:a16="http://schemas.microsoft.com/office/drawing/2014/main" id="{466C72E5-55CD-4F4C-98BB-C264A2BDCFB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143875" y="0"/>
            <a:ext cx="1000125" cy="100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A9651AC-7A3E-4F95-9858-03284EBCAAEF}"/>
              </a:ext>
            </a:extLst>
          </p:cNvPr>
          <p:cNvSpPr>
            <a:spLocks noGrp="1"/>
          </p:cNvSpPr>
          <p:nvPr>
            <p:ph type="title"/>
          </p:nvPr>
        </p:nvSpPr>
        <p:spPr/>
        <p:txBody>
          <a:bodyPr/>
          <a:lstStyle/>
          <a:p>
            <a:r>
              <a:rPr lang="en-GB" altLang="en-US" sz="2800">
                <a:latin typeface="Cambria" panose="02040503050406030204" pitchFamily="18" charset="0"/>
              </a:rPr>
              <a:t>Making discussions on the nature of history relevant to astrology and astronomy.</a:t>
            </a:r>
          </a:p>
        </p:txBody>
      </p:sp>
      <p:sp>
        <p:nvSpPr>
          <p:cNvPr id="6147" name="Content Placeholder 2">
            <a:extLst>
              <a:ext uri="{FF2B5EF4-FFF2-40B4-BE49-F238E27FC236}">
                <a16:creationId xmlns:a16="http://schemas.microsoft.com/office/drawing/2014/main" id="{4769D375-7FF6-4CA5-B899-9AB4F5EEC52C}"/>
              </a:ext>
            </a:extLst>
          </p:cNvPr>
          <p:cNvSpPr>
            <a:spLocks noGrp="1"/>
          </p:cNvSpPr>
          <p:nvPr>
            <p:ph sz="half" idx="1"/>
          </p:nvPr>
        </p:nvSpPr>
        <p:spPr/>
        <p:txBody>
          <a:bodyPr/>
          <a:lstStyle/>
          <a:p>
            <a:pPr>
              <a:buFont typeface="Arial" panose="020B0604020202020204" pitchFamily="34" charset="0"/>
              <a:buNone/>
            </a:pPr>
            <a:r>
              <a:rPr lang="en-GB" altLang="en-US" b="1">
                <a:latin typeface="Cambria" panose="02040503050406030204" pitchFamily="18" charset="0"/>
              </a:rPr>
              <a:t>Evans</a:t>
            </a:r>
            <a:r>
              <a:rPr lang="en-GB" altLang="en-US" b="1" i="1">
                <a:latin typeface="Cambria" panose="02040503050406030204" pitchFamily="18" charset="0"/>
              </a:rPr>
              <a:t> </a:t>
            </a:r>
            <a:r>
              <a:rPr lang="en-GB" altLang="en-US" b="1">
                <a:latin typeface="Cambria" panose="02040503050406030204" pitchFamily="18" charset="0"/>
              </a:rPr>
              <a:t>p. 147: </a:t>
            </a:r>
          </a:p>
          <a:p>
            <a:pPr>
              <a:buFont typeface="Arial" panose="020B0604020202020204" pitchFamily="34" charset="0"/>
              <a:buNone/>
            </a:pPr>
            <a:r>
              <a:rPr lang="en-GB" altLang="en-US">
                <a:latin typeface="Cambria" panose="02040503050406030204" pitchFamily="18" charset="0"/>
              </a:rPr>
              <a:t>‘Most historical narratives consist of a mixture of revealed, reworked, constructed and deconstructed narratives from the historical past and the historian’s own mind’.</a:t>
            </a:r>
          </a:p>
          <a:p>
            <a:endParaRPr lang="en-GB" altLang="en-US">
              <a:latin typeface="Cambria" panose="02040503050406030204" pitchFamily="18" charset="0"/>
            </a:endParaRPr>
          </a:p>
        </p:txBody>
      </p:sp>
      <p:sp>
        <p:nvSpPr>
          <p:cNvPr id="6148" name="Content Placeholder 3">
            <a:extLst>
              <a:ext uri="{FF2B5EF4-FFF2-40B4-BE49-F238E27FC236}">
                <a16:creationId xmlns:a16="http://schemas.microsoft.com/office/drawing/2014/main" id="{F3014A4F-657E-4433-B170-52ACF7A276C2}"/>
              </a:ext>
            </a:extLst>
          </p:cNvPr>
          <p:cNvSpPr>
            <a:spLocks noGrp="1"/>
          </p:cNvSpPr>
          <p:nvPr>
            <p:ph sz="half" idx="2"/>
          </p:nvPr>
        </p:nvSpPr>
        <p:spPr/>
        <p:txBody>
          <a:bodyPr/>
          <a:lstStyle/>
          <a:p>
            <a:pPr>
              <a:buFont typeface="Arial" panose="020B0604020202020204" pitchFamily="34" charset="0"/>
              <a:buNone/>
            </a:pPr>
            <a:r>
              <a:rPr lang="en-GB" altLang="en-US" sz="1800" b="1" i="1">
                <a:latin typeface="Cambria" panose="02040503050406030204" pitchFamily="18" charset="0"/>
              </a:rPr>
              <a:t>What if we substitute the word ‘astrologer’ for ‘historian’ ?</a:t>
            </a:r>
          </a:p>
          <a:p>
            <a:pPr>
              <a:buFont typeface="Arial" panose="020B0604020202020204" pitchFamily="34" charset="0"/>
              <a:buNone/>
            </a:pPr>
            <a:r>
              <a:rPr lang="en-GB" altLang="en-US" sz="1800">
                <a:latin typeface="Cambria" panose="02040503050406030204" pitchFamily="18" charset="0"/>
              </a:rPr>
              <a:t>‘Most astrological  narratives consist of a mixture of revealed, reworked, constructed and deconstructed narratives from the historical past and the astrologer’s  own mind’.</a:t>
            </a:r>
          </a:p>
          <a:p>
            <a:pPr>
              <a:buFont typeface="Arial" panose="020B0604020202020204" pitchFamily="34" charset="0"/>
              <a:buNone/>
            </a:pPr>
            <a:endParaRPr lang="en-GB" altLang="en-US" sz="1800" b="1" i="1">
              <a:latin typeface="Cambria" panose="02040503050406030204" pitchFamily="18" charset="0"/>
            </a:endParaRPr>
          </a:p>
          <a:p>
            <a:pPr>
              <a:buFont typeface="Arial" panose="020B0604020202020204" pitchFamily="34" charset="0"/>
              <a:buNone/>
            </a:pPr>
            <a:r>
              <a:rPr lang="en-GB" altLang="en-US" sz="1800" b="1" i="1">
                <a:latin typeface="Cambria" panose="02040503050406030204" pitchFamily="18" charset="0"/>
              </a:rPr>
              <a:t>What if we substitute the word ‘astronomer’ for ‘historian’ ?</a:t>
            </a:r>
          </a:p>
          <a:p>
            <a:pPr>
              <a:buFont typeface="Arial" panose="020B0604020202020204" pitchFamily="34" charset="0"/>
              <a:buNone/>
            </a:pPr>
            <a:r>
              <a:rPr lang="en-GB" altLang="en-US" sz="1800">
                <a:latin typeface="Cambria" panose="02040503050406030204" pitchFamily="18" charset="0"/>
              </a:rPr>
              <a:t>‘Most astronomical  narratives consist of a mixture of revealed, reworked, constructed and deconstructed narratives from the historical past and the astronomer’s  own mind’.</a:t>
            </a:r>
          </a:p>
          <a:p>
            <a:endParaRPr lang="en-GB" altLang="en-US"/>
          </a:p>
        </p:txBody>
      </p:sp>
      <p:pic>
        <p:nvPicPr>
          <p:cNvPr id="6149" name="Picture 3" descr="Richard Evans 2.jpg">
            <a:extLst>
              <a:ext uri="{FF2B5EF4-FFF2-40B4-BE49-F238E27FC236}">
                <a16:creationId xmlns:a16="http://schemas.microsoft.com/office/drawing/2014/main" id="{6EAC04FD-7CB2-4EEF-8F14-0067C4B77EE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332788" y="908050"/>
            <a:ext cx="811212" cy="81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4">
            <a:extLst>
              <a:ext uri="{FF2B5EF4-FFF2-40B4-BE49-F238E27FC236}">
                <a16:creationId xmlns:a16="http://schemas.microsoft.com/office/drawing/2014/main" id="{0154C9E7-5C8A-4423-9EA3-15C8E2E5EFFB}"/>
              </a:ext>
            </a:extLst>
          </p:cNvPr>
          <p:cNvSpPr>
            <a:spLocks noGrp="1"/>
          </p:cNvSpPr>
          <p:nvPr>
            <p:ph type="title"/>
          </p:nvPr>
        </p:nvSpPr>
        <p:spPr/>
        <p:txBody>
          <a:bodyPr/>
          <a:lstStyle/>
          <a:p>
            <a:r>
              <a:rPr lang="en-GB" altLang="en-US">
                <a:latin typeface="Cambria" panose="02040503050406030204" pitchFamily="18" charset="0"/>
              </a:rPr>
              <a:t>Evans on Postmodernism</a:t>
            </a:r>
          </a:p>
        </p:txBody>
      </p:sp>
      <p:sp>
        <p:nvSpPr>
          <p:cNvPr id="7171" name="Content Placeholder 5">
            <a:extLst>
              <a:ext uri="{FF2B5EF4-FFF2-40B4-BE49-F238E27FC236}">
                <a16:creationId xmlns:a16="http://schemas.microsoft.com/office/drawing/2014/main" id="{8FB04AF5-EB18-46B8-A818-1AEA32555D79}"/>
              </a:ext>
            </a:extLst>
          </p:cNvPr>
          <p:cNvSpPr>
            <a:spLocks noGrp="1"/>
          </p:cNvSpPr>
          <p:nvPr>
            <p:ph idx="1"/>
          </p:nvPr>
        </p:nvSpPr>
        <p:spPr/>
        <p:txBody>
          <a:bodyPr/>
          <a:lstStyle/>
          <a:p>
            <a:pPr>
              <a:buFont typeface="Arial" panose="020B0604020202020204" pitchFamily="34" charset="0"/>
              <a:buNone/>
            </a:pPr>
            <a:r>
              <a:rPr lang="en-GB" altLang="en-US" sz="1800">
                <a:latin typeface="Cambria" panose="02040503050406030204" pitchFamily="18" charset="0"/>
              </a:rPr>
              <a:t>p. 150: cites Lyotard’s  (Lyotard, Jean-Francois, </a:t>
            </a:r>
            <a:r>
              <a:rPr lang="en-GB" altLang="en-US" sz="1800" i="1">
                <a:latin typeface="Cambria" panose="02040503050406030204" pitchFamily="18" charset="0"/>
              </a:rPr>
              <a:t>The Postmodern Condition: A Report on Knowledge. </a:t>
            </a:r>
            <a:r>
              <a:rPr lang="en-GB" altLang="en-US" sz="1800">
                <a:latin typeface="Cambria" panose="02040503050406030204" pitchFamily="18" charset="0"/>
              </a:rPr>
              <a:t>Manchester: Manchester University Press, 1985, pp. xxiii-xiv) definition of postmodernism as ‘incredulity toward master-narratives’. (According to postmodernists, ‘master-narratives’  are the single truths characteristic of modernity – such as science, materialism, secularism.</a:t>
            </a:r>
          </a:p>
          <a:p>
            <a:pPr>
              <a:buFont typeface="Arial" panose="020B0604020202020204" pitchFamily="34" charset="0"/>
              <a:buNone/>
            </a:pPr>
            <a:r>
              <a:rPr lang="en-GB" altLang="en-US" sz="1800">
                <a:latin typeface="Cambria" panose="02040503050406030204" pitchFamily="18" charset="0"/>
              </a:rPr>
              <a:t>p. 150: Hegemony. Lyotard posed ‘local narratives’ as an opposition to ‘master-narratives’. ‘Local narratives’ were ‘forms of resistance, individual stories told by prisoners, students, peasants and deviants of various kinds, impossible to incorporate into the state’s version of events, and thus directly subversive of it’.</a:t>
            </a:r>
          </a:p>
          <a:p>
            <a:pPr>
              <a:buFont typeface="Arial" panose="020B0604020202020204" pitchFamily="34" charset="0"/>
              <a:buNone/>
            </a:pPr>
            <a:r>
              <a:rPr lang="en-GB" altLang="en-US" sz="1800">
                <a:latin typeface="Cambria" panose="02040503050406030204" pitchFamily="18" charset="0"/>
              </a:rPr>
              <a:t>p.150: But Evans says master-narratives do not have to be oppressive. Many variants of the Marxist master-narrative, for example, were formulated by minorities’.</a:t>
            </a:r>
          </a:p>
          <a:p>
            <a:pPr>
              <a:buFont typeface="Arial" panose="020B0604020202020204" pitchFamily="34" charset="0"/>
              <a:buNone/>
            </a:pPr>
            <a:r>
              <a:rPr lang="en-GB" altLang="en-US" sz="1800">
                <a:latin typeface="Cambria" panose="02040503050406030204" pitchFamily="18" charset="0"/>
              </a:rPr>
              <a:t>What master-narratives do historians (and other academics) use to frame the history of astrology? It is a superstition or pseudo-science? It died out in the 17</a:t>
            </a:r>
            <a:r>
              <a:rPr lang="en-GB" altLang="en-US" sz="1800" baseline="30000">
                <a:latin typeface="Cambria" panose="02040503050406030204" pitchFamily="18" charset="0"/>
              </a:rPr>
              <a:t>th</a:t>
            </a:r>
            <a:r>
              <a:rPr lang="en-GB" altLang="en-US" sz="1800">
                <a:latin typeface="Cambria" panose="02040503050406030204" pitchFamily="18" charset="0"/>
              </a:rPr>
              <a:t> century? </a:t>
            </a:r>
          </a:p>
          <a:p>
            <a:pPr>
              <a:buFont typeface="Arial" panose="020B0604020202020204" pitchFamily="34" charset="0"/>
              <a:buNone/>
            </a:pPr>
            <a:r>
              <a:rPr lang="en-GB" altLang="en-US" sz="1800">
                <a:latin typeface="Cambria" panose="02040503050406030204" pitchFamily="18" charset="0"/>
              </a:rPr>
              <a:t>What master-narratives does astrology construct?</a:t>
            </a:r>
          </a:p>
          <a:p>
            <a:pPr>
              <a:buFont typeface="Arial" panose="020B0604020202020204" pitchFamily="34" charset="0"/>
              <a:buNone/>
            </a:pPr>
            <a:r>
              <a:rPr lang="en-GB" altLang="en-US" sz="1800" b="1" i="1" u="sng">
                <a:latin typeface="Cambria" panose="02040503050406030204" pitchFamily="18" charset="0"/>
              </a:rPr>
              <a:t>Refer back to Foundations module week 8</a:t>
            </a:r>
          </a:p>
        </p:txBody>
      </p:sp>
      <p:pic>
        <p:nvPicPr>
          <p:cNvPr id="7172" name="Picture 3" descr="Richard Evans 2.jpg">
            <a:extLst>
              <a:ext uri="{FF2B5EF4-FFF2-40B4-BE49-F238E27FC236}">
                <a16:creationId xmlns:a16="http://schemas.microsoft.com/office/drawing/2014/main" id="{7B236BA2-000A-4885-A324-E5E615FC75C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143875" y="0"/>
            <a:ext cx="1000125" cy="100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4">
            <a:extLst>
              <a:ext uri="{FF2B5EF4-FFF2-40B4-BE49-F238E27FC236}">
                <a16:creationId xmlns:a16="http://schemas.microsoft.com/office/drawing/2014/main" id="{D75CF6FA-4124-44ED-A1BF-830AE9A3745D}"/>
              </a:ext>
            </a:extLst>
          </p:cNvPr>
          <p:cNvSpPr>
            <a:spLocks noGrp="1"/>
          </p:cNvSpPr>
          <p:nvPr>
            <p:ph type="title"/>
          </p:nvPr>
        </p:nvSpPr>
        <p:spPr/>
        <p:txBody>
          <a:bodyPr/>
          <a:lstStyle/>
          <a:p>
            <a:r>
              <a:rPr lang="en-GB" altLang="en-US">
                <a:latin typeface="Cambria" panose="02040503050406030204" pitchFamily="18" charset="0"/>
              </a:rPr>
              <a:t>Astrology as a metanarrative</a:t>
            </a:r>
          </a:p>
        </p:txBody>
      </p:sp>
      <p:sp>
        <p:nvSpPr>
          <p:cNvPr id="8195" name="Content Placeholder 5">
            <a:extLst>
              <a:ext uri="{FF2B5EF4-FFF2-40B4-BE49-F238E27FC236}">
                <a16:creationId xmlns:a16="http://schemas.microsoft.com/office/drawing/2014/main" id="{3A12307D-0DAA-4EA9-8A83-8A43A713B2BB}"/>
              </a:ext>
            </a:extLst>
          </p:cNvPr>
          <p:cNvSpPr>
            <a:spLocks noGrp="1"/>
          </p:cNvSpPr>
          <p:nvPr>
            <p:ph idx="1"/>
          </p:nvPr>
        </p:nvSpPr>
        <p:spPr/>
        <p:txBody>
          <a:bodyPr/>
          <a:lstStyle/>
          <a:p>
            <a:pPr>
              <a:buFont typeface="Arial" panose="020B0604020202020204" pitchFamily="34" charset="0"/>
              <a:buNone/>
            </a:pPr>
            <a:r>
              <a:rPr lang="en-US" altLang="en-US" sz="1600" b="1">
                <a:latin typeface="Cambria" panose="02040503050406030204" pitchFamily="18" charset="0"/>
              </a:rPr>
              <a:t>Eugenio Garin, </a:t>
            </a:r>
            <a:r>
              <a:rPr lang="en-US" altLang="en-US" sz="1600" b="1" i="1">
                <a:latin typeface="Cambria" panose="02040503050406030204" pitchFamily="18" charset="0"/>
              </a:rPr>
              <a:t>Astrology  in the Renaissance</a:t>
            </a:r>
            <a:r>
              <a:rPr lang="en-US" altLang="en-US" sz="1600" b="1">
                <a:latin typeface="Cambria" panose="02040503050406030204" pitchFamily="18" charset="0"/>
              </a:rPr>
              <a:t>, p. 16</a:t>
            </a:r>
          </a:p>
          <a:p>
            <a:r>
              <a:rPr lang="en-US" altLang="en-US" sz="1600" b="1">
                <a:latin typeface="Cambria" panose="02040503050406030204" pitchFamily="18" charset="0"/>
              </a:rPr>
              <a:t>‘The wisest of men is, then, he who reads human history and the stars; </a:t>
            </a:r>
            <a:r>
              <a:rPr lang="en-US" altLang="en-US" sz="1600">
                <a:latin typeface="Cambria" panose="02040503050406030204" pitchFamily="18" charset="0"/>
              </a:rPr>
              <a:t>and some people hold that, precisely because the knowledgeable astrologer truly interprets the ways of the stars he, and only he, can establish that operative magic which allows one, </a:t>
            </a:r>
            <a:r>
              <a:rPr lang="en-US" altLang="en-US" sz="1600" b="1">
                <a:latin typeface="Cambria" panose="02040503050406030204" pitchFamily="18" charset="0"/>
              </a:rPr>
              <a:t>by making use of the game of the heavenly configurations, to escape their harmful consequences, if they are foreseen in time’.</a:t>
            </a:r>
          </a:p>
          <a:p>
            <a:endParaRPr lang="en-US" altLang="en-US" sz="1600" b="1">
              <a:latin typeface="Cambria" panose="02040503050406030204" pitchFamily="18" charset="0"/>
            </a:endParaRPr>
          </a:p>
          <a:p>
            <a:pPr>
              <a:buFont typeface="Arial" panose="020B0604020202020204" pitchFamily="34" charset="0"/>
              <a:buNone/>
            </a:pPr>
            <a:r>
              <a:rPr lang="en-US" altLang="en-US" sz="1600" b="1">
                <a:latin typeface="Cambria" panose="02040503050406030204" pitchFamily="18" charset="0"/>
              </a:rPr>
              <a:t>We can identify number of metanarratives in Garin’s statement:</a:t>
            </a:r>
          </a:p>
          <a:p>
            <a:r>
              <a:rPr lang="en-US" altLang="en-US" sz="1600">
                <a:latin typeface="Cambria" panose="02040503050406030204" pitchFamily="18" charset="0"/>
              </a:rPr>
              <a:t>Reading the stars helps understand the flow of history and the therefore the future</a:t>
            </a:r>
          </a:p>
          <a:p>
            <a:r>
              <a:rPr lang="en-US" altLang="en-US" sz="1600">
                <a:latin typeface="Cambria" panose="02040503050406030204" pitchFamily="18" charset="0"/>
              </a:rPr>
              <a:t>Reading the stars helps avoid harmful developments in the future, and therefore alters the flow of history and the future.</a:t>
            </a:r>
          </a:p>
          <a:p>
            <a:r>
              <a:rPr lang="en-US" altLang="en-US" sz="1600">
                <a:latin typeface="Cambria" panose="02040503050406030204" pitchFamily="18" charset="0"/>
              </a:rPr>
              <a:t>Reading the stars helps maintain a better society.</a:t>
            </a:r>
          </a:p>
          <a:p>
            <a:endParaRPr lang="en-US" altLang="en-US" sz="1600" b="1">
              <a:latin typeface="Cambria" panose="02040503050406030204" pitchFamily="18" charset="0"/>
            </a:endParaRPr>
          </a:p>
          <a:p>
            <a:pPr>
              <a:buFont typeface="Arial" panose="020B0604020202020204" pitchFamily="34" charset="0"/>
              <a:buNone/>
            </a:pPr>
            <a:r>
              <a:rPr lang="en-US" altLang="en-US" sz="1600" b="1">
                <a:latin typeface="Cambria" panose="02040503050406030204" pitchFamily="18" charset="0"/>
              </a:rPr>
              <a:t>Garin is a secondary source – he is an academic. Can we look at primary sources (ie astrological texts) in current Renaissance astrology to substantiate his argument? </a:t>
            </a:r>
          </a:p>
          <a:p>
            <a:endParaRPr lang="en-US" altLang="en-US" sz="2000" b="1"/>
          </a:p>
          <a:p>
            <a:endParaRPr lang="en-US" altLang="en-US" sz="2000" b="1"/>
          </a:p>
          <a:p>
            <a:endParaRPr lang="en-GB" altLang="en-US" sz="2000"/>
          </a:p>
          <a:p>
            <a:endParaRPr lang="en-GB" altLang="en-US"/>
          </a:p>
        </p:txBody>
      </p:sp>
      <p:pic>
        <p:nvPicPr>
          <p:cNvPr id="8196" name="Picture 3" descr="Garin.jpg">
            <a:extLst>
              <a:ext uri="{FF2B5EF4-FFF2-40B4-BE49-F238E27FC236}">
                <a16:creationId xmlns:a16="http://schemas.microsoft.com/office/drawing/2014/main" id="{4ECA9B0C-DFED-427D-85CB-7A3939472AB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069263" y="0"/>
            <a:ext cx="1074737"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659</TotalTime>
  <Words>1394</Words>
  <Application>Microsoft Office PowerPoint</Application>
  <PresentationFormat>On-screen Show (4:3)</PresentationFormat>
  <Paragraphs>53</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Cambria</vt:lpstr>
      <vt:lpstr>Office Theme</vt:lpstr>
      <vt:lpstr>History of Astrology Renaissance and Reformation</vt:lpstr>
      <vt:lpstr>    Required Reading: Historiography  Saliba, George, 'Whose Science is Arabic Science in Renaissance Europe?", Introduction http://www.columbia.edu/~gas1/project/visions/case1/sci.1.html  </vt:lpstr>
      <vt:lpstr>  1. HISTORIOGRAPHY Required Reading Evans, Richard, In Defence of History, London: Granta Books 1997, chapter 5. On causation  </vt:lpstr>
      <vt:lpstr>Context for understanding the history of astrology</vt:lpstr>
      <vt:lpstr>Making discussions on the nature of history relevant to astrology and astronomy.</vt:lpstr>
      <vt:lpstr>Evans on Postmodernism</vt:lpstr>
      <vt:lpstr>Astrology as a metanarrative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Nicholas Campion</cp:lastModifiedBy>
  <cp:revision>92</cp:revision>
  <dcterms:created xsi:type="dcterms:W3CDTF">2010-06-07T14:09:28Z</dcterms:created>
  <dcterms:modified xsi:type="dcterms:W3CDTF">2022-02-08T16:09:04Z</dcterms:modified>
</cp:coreProperties>
</file>