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75" r:id="rId5"/>
    <p:sldId id="258" r:id="rId6"/>
    <p:sldId id="270" r:id="rId7"/>
    <p:sldId id="293" r:id="rId8"/>
    <p:sldId id="271" r:id="rId9"/>
    <p:sldId id="272" r:id="rId10"/>
    <p:sldId id="273" r:id="rId11"/>
    <p:sldId id="260" r:id="rId12"/>
    <p:sldId id="259" r:id="rId13"/>
    <p:sldId id="276" r:id="rId14"/>
    <p:sldId id="279" r:id="rId15"/>
    <p:sldId id="277" r:id="rId16"/>
    <p:sldId id="278" r:id="rId17"/>
    <p:sldId id="280" r:id="rId18"/>
    <p:sldId id="281" r:id="rId19"/>
    <p:sldId id="284" r:id="rId20"/>
    <p:sldId id="283" r:id="rId21"/>
    <p:sldId id="282" r:id="rId22"/>
    <p:sldId id="286" r:id="rId23"/>
    <p:sldId id="289" r:id="rId24"/>
    <p:sldId id="288" r:id="rId25"/>
    <p:sldId id="287" r:id="rId26"/>
    <p:sldId id="292" r:id="rId27"/>
    <p:sldId id="291" r:id="rId28"/>
    <p:sldId id="29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0E6C8BD-67BF-4B6A-A396-855D7C7C2914}" type="datetimeFigureOut">
              <a:rPr lang="en-GB" smtClean="0"/>
              <a:pPr/>
              <a:t>14/02/2018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F50D85E-051D-4832-82FC-DB47D55E6A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Categories and Grading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45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Hostels</a:t>
            </a:r>
          </a:p>
          <a:p>
            <a:r>
              <a:rPr lang="en-GB" dirty="0" smtClean="0"/>
              <a:t>Budget Hotels</a:t>
            </a:r>
          </a:p>
          <a:p>
            <a:r>
              <a:rPr lang="en-GB" dirty="0" smtClean="0"/>
              <a:t>B and B’s</a:t>
            </a:r>
          </a:p>
          <a:p>
            <a:r>
              <a:rPr lang="en-GB" dirty="0" smtClean="0"/>
              <a:t>Boutique Hotels</a:t>
            </a:r>
          </a:p>
          <a:p>
            <a:r>
              <a:rPr lang="en-GB" dirty="0" smtClean="0"/>
              <a:t>Luxury Hotels</a:t>
            </a:r>
          </a:p>
          <a:p>
            <a:r>
              <a:rPr lang="en-GB" dirty="0" smtClean="0"/>
              <a:t>Resort Hotels</a:t>
            </a:r>
          </a:p>
          <a:p>
            <a:r>
              <a:rPr lang="en-GB" dirty="0" smtClean="0"/>
              <a:t>Business Hotels</a:t>
            </a:r>
          </a:p>
          <a:p>
            <a:r>
              <a:rPr lang="en-GB" dirty="0" smtClean="0"/>
              <a:t>Convention Centres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Hotel Categories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29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Paradors</a:t>
            </a:r>
            <a:endParaRPr lang="en-GB" dirty="0" smtClean="0"/>
          </a:p>
          <a:p>
            <a:r>
              <a:rPr lang="en-GB" dirty="0" err="1" smtClean="0"/>
              <a:t>Gites</a:t>
            </a:r>
            <a:endParaRPr lang="en-GB" dirty="0" smtClean="0"/>
          </a:p>
          <a:p>
            <a:r>
              <a:rPr lang="en-GB" dirty="0" err="1" smtClean="0"/>
              <a:t>Fincas</a:t>
            </a:r>
            <a:endParaRPr lang="en-GB" dirty="0" smtClean="0"/>
          </a:p>
          <a:p>
            <a:r>
              <a:rPr lang="en-GB" dirty="0" smtClean="0"/>
              <a:t>Condominiums</a:t>
            </a:r>
          </a:p>
          <a:p>
            <a:r>
              <a:rPr lang="en-GB" dirty="0" smtClean="0"/>
              <a:t>Villas </a:t>
            </a:r>
          </a:p>
          <a:p>
            <a:r>
              <a:rPr lang="en-GB" dirty="0" smtClean="0"/>
              <a:t>Chalets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Categories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6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2007 - Clearer Standards of facilities and services</a:t>
            </a:r>
          </a:p>
          <a:p>
            <a:r>
              <a:rPr lang="en-GB" dirty="0" smtClean="0"/>
              <a:t>Common categories and descriptors</a:t>
            </a:r>
          </a:p>
          <a:p>
            <a:r>
              <a:rPr lang="en-GB" dirty="0" smtClean="0"/>
              <a:t>Previous system confusing</a:t>
            </a:r>
          </a:p>
          <a:p>
            <a:r>
              <a:rPr lang="en-GB" dirty="0" smtClean="0"/>
              <a:t>Previously system varied between the home nations</a:t>
            </a:r>
          </a:p>
          <a:p>
            <a:r>
              <a:rPr lang="en-GB" dirty="0" smtClean="0"/>
              <a:t>Varied between Assessment bodies</a:t>
            </a:r>
          </a:p>
          <a:p>
            <a:r>
              <a:rPr lang="en-GB" dirty="0" smtClean="0"/>
              <a:t>Star system not diamonds</a:t>
            </a:r>
          </a:p>
          <a:p>
            <a:r>
              <a:rPr lang="en-GB" dirty="0" smtClean="0"/>
              <a:t>No legal obligations</a:t>
            </a:r>
          </a:p>
          <a:p>
            <a:r>
              <a:rPr lang="en-GB" dirty="0" smtClean="0"/>
              <a:t>Impact of Trip Advisor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National Quality Assurance Standards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39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Visit Britain</a:t>
            </a:r>
          </a:p>
          <a:p>
            <a:endParaRPr lang="en-GB" dirty="0"/>
          </a:p>
          <a:p>
            <a:r>
              <a:rPr lang="en-GB" dirty="0" smtClean="0"/>
              <a:t>Visit Wales</a:t>
            </a:r>
          </a:p>
          <a:p>
            <a:r>
              <a:rPr lang="en-GB" dirty="0" smtClean="0"/>
              <a:t>Visit England</a:t>
            </a:r>
          </a:p>
          <a:p>
            <a:pPr lvl="0"/>
            <a:r>
              <a:rPr lang="en-GB" dirty="0" smtClean="0"/>
              <a:t>London</a:t>
            </a:r>
          </a:p>
          <a:p>
            <a:pPr lvl="0"/>
            <a:r>
              <a:rPr lang="en-GB" sz="3100" dirty="0" smtClean="0">
                <a:solidFill>
                  <a:prstClr val="black"/>
                </a:solidFill>
              </a:rPr>
              <a:t>Visit </a:t>
            </a:r>
            <a:r>
              <a:rPr lang="en-GB" sz="3100" dirty="0">
                <a:solidFill>
                  <a:prstClr val="black"/>
                </a:solidFill>
              </a:rPr>
              <a:t>Scotland</a:t>
            </a:r>
          </a:p>
          <a:p>
            <a:endParaRPr lang="en-GB" dirty="0" smtClean="0"/>
          </a:p>
          <a:p>
            <a:r>
              <a:rPr lang="en-GB" dirty="0" smtClean="0"/>
              <a:t>AA</a:t>
            </a:r>
          </a:p>
          <a:p>
            <a:endParaRPr lang="en-GB" dirty="0" smtClean="0"/>
          </a:p>
          <a:p>
            <a:r>
              <a:rPr lang="en-GB" dirty="0" smtClean="0"/>
              <a:t>All the national assessing bodies now assess holiday accommodation to the same criteria and award one to five stars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stars reflect the facilities and overall quality of the experience.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24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069160"/>
          </a:xfrm>
        </p:spPr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GB" sz="4000" b="1" dirty="0" smtClean="0"/>
              <a:t>Hotels</a:t>
            </a:r>
            <a:r>
              <a:rPr lang="en-GB" sz="4000" dirty="0" smtClean="0"/>
              <a:t> – the standard term used for most establishments of this type, but you may also see a range of alternative descriptions which relate to a particular style or size of hotel</a:t>
            </a:r>
          </a:p>
          <a:p>
            <a:pPr>
              <a:buFont typeface="Arial"/>
              <a:buChar char="•"/>
            </a:pPr>
            <a:endParaRPr lang="en-GB" sz="4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Visit Wales Hotel Categories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11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040560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b="1" dirty="0">
                <a:solidFill>
                  <a:prstClr val="black"/>
                </a:solidFill>
              </a:rPr>
              <a:t>Small Hotels</a:t>
            </a:r>
            <a:r>
              <a:rPr lang="en-GB" sz="1900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dirty="0" smtClean="0">
                <a:solidFill>
                  <a:prstClr val="black"/>
                </a:solidFill>
              </a:rPr>
              <a:t>Offer </a:t>
            </a:r>
            <a:r>
              <a:rPr lang="en-GB" sz="1900" dirty="0">
                <a:solidFill>
                  <a:prstClr val="black"/>
                </a:solidFill>
              </a:rPr>
              <a:t>a range of hotel services and are differentiated by the number of rooms available – normally less than 20 – used at the discretion of the hotel owner.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b="1" dirty="0">
                <a:solidFill>
                  <a:prstClr val="black"/>
                </a:solidFill>
              </a:rPr>
              <a:t>Country House Hotels</a:t>
            </a:r>
            <a:r>
              <a:rPr lang="en-GB" sz="1900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dirty="0" smtClean="0">
                <a:solidFill>
                  <a:prstClr val="black"/>
                </a:solidFill>
              </a:rPr>
              <a:t>Ample </a:t>
            </a:r>
            <a:r>
              <a:rPr lang="en-GB" sz="1900" dirty="0">
                <a:solidFill>
                  <a:prstClr val="black"/>
                </a:solidFill>
              </a:rPr>
              <a:t>grounds or gardens in a rural or semi-rural location, with emphasis on peace and quiet.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b="1" dirty="0">
                <a:solidFill>
                  <a:prstClr val="black"/>
                </a:solidFill>
              </a:rPr>
              <a:t>Town House Hotels</a:t>
            </a:r>
            <a:r>
              <a:rPr lang="en-GB" sz="1900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dirty="0" smtClean="0">
                <a:solidFill>
                  <a:prstClr val="black"/>
                </a:solidFill>
              </a:rPr>
              <a:t>City/town </a:t>
            </a:r>
            <a:r>
              <a:rPr lang="en-GB" sz="1900" dirty="0">
                <a:solidFill>
                  <a:prstClr val="black"/>
                </a:solidFill>
              </a:rPr>
              <a:t>centre locations offering high quality with a distinctive style. High degree of personal service.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b="1" dirty="0">
                <a:solidFill>
                  <a:prstClr val="black"/>
                </a:solidFill>
              </a:rPr>
              <a:t>Metro Hotels</a:t>
            </a:r>
            <a:r>
              <a:rPr lang="en-GB" sz="1900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dirty="0" smtClean="0">
                <a:solidFill>
                  <a:prstClr val="black"/>
                </a:solidFill>
              </a:rPr>
              <a:t>City </a:t>
            </a:r>
            <a:r>
              <a:rPr lang="en-GB" sz="1900" dirty="0">
                <a:solidFill>
                  <a:prstClr val="black"/>
                </a:solidFill>
              </a:rPr>
              <a:t>and town centres, offering full hotel services, but no dinner. </a:t>
            </a:r>
            <a:br>
              <a:rPr lang="en-GB" sz="1900" dirty="0">
                <a:solidFill>
                  <a:prstClr val="black"/>
                </a:solidFill>
              </a:rPr>
            </a:br>
            <a:r>
              <a:rPr lang="en-GB" sz="1900" dirty="0">
                <a:solidFill>
                  <a:prstClr val="black"/>
                </a:solidFill>
              </a:rPr>
              <a:t>They will be within easy walking distance of a range of places to eat.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b="1" dirty="0">
                <a:solidFill>
                  <a:prstClr val="black"/>
                </a:solidFill>
              </a:rPr>
              <a:t>Budget Hotels</a:t>
            </a:r>
            <a:r>
              <a:rPr lang="en-GB" sz="1900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2DA2BF"/>
              </a:buClr>
              <a:buFont typeface="Arial"/>
              <a:buChar char="•"/>
            </a:pPr>
            <a:r>
              <a:rPr lang="en-GB" sz="1900" dirty="0" smtClean="0">
                <a:solidFill>
                  <a:prstClr val="black"/>
                </a:solidFill>
              </a:rPr>
              <a:t>Part </a:t>
            </a:r>
            <a:r>
              <a:rPr lang="en-GB" sz="1900" dirty="0">
                <a:solidFill>
                  <a:prstClr val="black"/>
                </a:solidFill>
              </a:rPr>
              <a:t>of ‘branded’ hotel group offering clean and comfortable </a:t>
            </a:r>
            <a:r>
              <a:rPr lang="en-GB" sz="1900" dirty="0" err="1">
                <a:solidFill>
                  <a:prstClr val="black"/>
                </a:solidFill>
              </a:rPr>
              <a:t>en</a:t>
            </a:r>
            <a:r>
              <a:rPr lang="en-GB" sz="1900" dirty="0">
                <a:solidFill>
                  <a:prstClr val="black"/>
                </a:solidFill>
              </a:rPr>
              <a:t> suite facilities, 24 hour reservations and a consistent level of facilities.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Visit Wales Hotels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58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184576"/>
          </a:xfrm>
        </p:spPr>
        <p:txBody>
          <a:bodyPr>
            <a:normAutofit fontScale="77500" lnSpcReduction="20000"/>
          </a:bodyPr>
          <a:lstStyle/>
          <a:p>
            <a:pPr>
              <a:buFont typeface="Arial"/>
              <a:buChar char="•"/>
            </a:pPr>
            <a:r>
              <a:rPr lang="en-GB" b="1" dirty="0" smtClean="0"/>
              <a:t>Guest Accommodation</a:t>
            </a:r>
            <a:r>
              <a:rPr lang="en-GB" dirty="0" smtClean="0"/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 smtClean="0"/>
              <a:t>one-room bed and breakfasts to the larger places found in coastal resorts, which may offer dinner and may be licensed.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Bed and Breakfasts</a:t>
            </a:r>
            <a:r>
              <a:rPr lang="en-GB" dirty="0" smtClean="0"/>
              <a:t> </a:t>
            </a:r>
          </a:p>
          <a:p>
            <a:pPr>
              <a:buFont typeface="Arial"/>
              <a:buChar char="•"/>
            </a:pPr>
            <a:r>
              <a:rPr lang="en-GB" dirty="0" smtClean="0"/>
              <a:t>usually accommodate no more than six people. It’s like staying as a special guest in someone’s home.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Farmhouses</a:t>
            </a:r>
            <a:r>
              <a:rPr lang="en-GB" dirty="0" smtClean="0"/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 smtClean="0"/>
              <a:t>offer bed and breakfast and sometimes dinner, always on a farm.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Guest Houses</a:t>
            </a:r>
            <a:r>
              <a:rPr lang="en-GB" dirty="0" smtClean="0"/>
              <a:t> </a:t>
            </a:r>
          </a:p>
          <a:p>
            <a:pPr>
              <a:buFont typeface="Arial"/>
              <a:buChar char="•"/>
            </a:pPr>
            <a:r>
              <a:rPr lang="en-GB" dirty="0" smtClean="0"/>
              <a:t>tend to have more than three rooms and may offer dinner to their guests. Some may be licensed.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Restaurants with Rooms</a:t>
            </a:r>
            <a:r>
              <a:rPr lang="en-GB" dirty="0" smtClean="0"/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 smtClean="0"/>
              <a:t> The restaurant is the main business and they will be licensed.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Inns</a:t>
            </a:r>
            <a:r>
              <a:rPr lang="en-GB" dirty="0" smtClean="0"/>
              <a:t> 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dirty="0"/>
              <a:t>P</a:t>
            </a:r>
            <a:r>
              <a:rPr lang="en-GB" dirty="0" smtClean="0"/>
              <a:t>ubs with rooms which serve food in the evenings, as well as breakfast.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4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5112568"/>
          </a:xfrm>
        </p:spPr>
        <p:txBody>
          <a:bodyPr>
            <a:normAutofit fontScale="77500" lnSpcReduction="20000"/>
          </a:bodyPr>
          <a:lstStyle/>
          <a:p>
            <a:pPr>
              <a:buFont typeface="Arial"/>
              <a:buChar char="•"/>
            </a:pPr>
            <a:r>
              <a:rPr lang="en-GB" b="1" dirty="0" smtClean="0"/>
              <a:t>Self Catering</a:t>
            </a:r>
            <a:r>
              <a:rPr lang="en-GB" dirty="0" smtClean="0"/>
              <a:t> : </a:t>
            </a:r>
          </a:p>
          <a:p>
            <a:pPr>
              <a:buFont typeface="Arial"/>
              <a:buChar char="•"/>
            </a:pPr>
            <a:r>
              <a:rPr lang="en-GB" dirty="0" smtClean="0"/>
              <a:t>cottages and apartments where you can experience home from home comforts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Serviced Apartments</a:t>
            </a:r>
            <a:r>
              <a:rPr lang="en-GB" dirty="0" smtClean="0"/>
              <a:t>: </a:t>
            </a:r>
          </a:p>
          <a:p>
            <a:pPr>
              <a:buFont typeface="Arial"/>
              <a:buChar char="•"/>
            </a:pPr>
            <a:r>
              <a:rPr lang="en-GB" dirty="0" smtClean="0"/>
              <a:t>usually in purpose built blocks, offering home from accommodation with an extended range of services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Holiday Village</a:t>
            </a:r>
            <a:r>
              <a:rPr lang="en-GB" dirty="0" smtClean="0"/>
              <a:t>: </a:t>
            </a:r>
          </a:p>
          <a:p>
            <a:pPr>
              <a:buFont typeface="Arial"/>
              <a:buChar char="•"/>
            </a:pPr>
            <a:r>
              <a:rPr lang="en-GB" dirty="0" smtClean="0"/>
              <a:t>comprises of a variety of accommodation types on a large complex.  A range of facilities are also available which may or may not be included in the tariff.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Touring Park</a:t>
            </a:r>
            <a:r>
              <a:rPr lang="en-GB" dirty="0" smtClean="0"/>
              <a:t>: </a:t>
            </a:r>
          </a:p>
          <a:p>
            <a:pPr>
              <a:buFont typeface="Arial"/>
              <a:buChar char="•"/>
            </a:pPr>
            <a:r>
              <a:rPr lang="en-GB" dirty="0" smtClean="0"/>
              <a:t>welcomes touring caravans, trailer tents and motorhomes.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Camping Park</a:t>
            </a:r>
            <a:r>
              <a:rPr lang="en-GB" dirty="0" smtClean="0"/>
              <a:t>: </a:t>
            </a:r>
          </a:p>
          <a:p>
            <a:pPr>
              <a:buFont typeface="Arial"/>
              <a:buChar char="•"/>
            </a:pPr>
            <a:r>
              <a:rPr lang="en-GB" dirty="0" smtClean="0"/>
              <a:t>welcomes visitors with tents.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Holiday Park</a:t>
            </a:r>
            <a:r>
              <a:rPr lang="en-GB" dirty="0" smtClean="0"/>
              <a:t>: </a:t>
            </a:r>
          </a:p>
          <a:p>
            <a:pPr>
              <a:buFont typeface="Arial"/>
              <a:buChar char="•"/>
            </a:pPr>
            <a:r>
              <a:rPr lang="en-GB" dirty="0" smtClean="0"/>
              <a:t>where you can rent a caravan holiday home, timber lodge or chalet.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Holiday Villages and Campsites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19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692696"/>
            <a:ext cx="9108504" cy="5976664"/>
          </a:xfrm>
        </p:spPr>
        <p:txBody>
          <a:bodyPr>
            <a:normAutofit fontScale="55000" lnSpcReduction="20000"/>
          </a:bodyPr>
          <a:lstStyle/>
          <a:p>
            <a:pPr>
              <a:buFont typeface="Arial"/>
              <a:buChar char="•"/>
            </a:pPr>
            <a:r>
              <a:rPr lang="en-GB" b="1" dirty="0" smtClean="0"/>
              <a:t>Campus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universities and colleges accommodate visitors during the vacation periods on a bed and breakfast or self catering basis. Often the rooms are </a:t>
            </a:r>
            <a:r>
              <a:rPr lang="en-GB" dirty="0" err="1" smtClean="0"/>
              <a:t>en</a:t>
            </a:r>
            <a:r>
              <a:rPr lang="en-GB" dirty="0" smtClean="0"/>
              <a:t> suite and there will be plenty of single rooms, ideal for large groups.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Hostel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accommodation is often in shared rooms with bunk beds. </a:t>
            </a:r>
            <a:br>
              <a:rPr lang="en-GB" dirty="0" smtClean="0"/>
            </a:br>
            <a:r>
              <a:rPr lang="en-GB" dirty="0" smtClean="0"/>
              <a:t>May be family rooms – could be restricted access – either catered or self catering facilities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Group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/>
              <a:t>p</a:t>
            </a:r>
            <a:r>
              <a:rPr lang="en-GB" dirty="0" smtClean="0"/>
              <a:t>redominately shared bedrooms. </a:t>
            </a:r>
            <a:br>
              <a:rPr lang="en-GB" dirty="0" smtClean="0"/>
            </a:br>
            <a:r>
              <a:rPr lang="en-GB" dirty="0" smtClean="0"/>
              <a:t>May offer meals or self catered facilities.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Activity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usually but not exclusively group bookings associated with provision of accredited activities on site or nearby.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Backpacker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similar in style to a hostel, but may be run on less formal lines. </a:t>
            </a:r>
            <a:br>
              <a:rPr lang="en-GB" dirty="0" smtClean="0"/>
            </a:br>
            <a:r>
              <a:rPr lang="en-GB" dirty="0" smtClean="0"/>
              <a:t>Often more appropriate for independent travellers – may not accept family groups.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Bunkhouse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rural accommodation which can be booked by groups or individuals.  Services and facilities may be limited but will include a self catering facility.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Camping Barns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not star rated – this is simple rural accommodation, often referred to as “stone tents”.  Roomy and dry – usually need to bring your own sleeping bags.</a:t>
            </a:r>
          </a:p>
          <a:p>
            <a:pPr>
              <a:buFont typeface="Arial"/>
              <a:buChar char="•"/>
            </a:pPr>
            <a:r>
              <a:rPr lang="en-GB" b="1" dirty="0" smtClean="0"/>
              <a:t>Alternative &amp; Bygone Era Accommodation</a:t>
            </a:r>
            <a:r>
              <a:rPr lang="en-GB" dirty="0" smtClean="0"/>
              <a:t> – </a:t>
            </a:r>
          </a:p>
          <a:p>
            <a:pPr>
              <a:buFont typeface="Arial"/>
              <a:buChar char="•"/>
            </a:pPr>
            <a:r>
              <a:rPr lang="en-GB" dirty="0" smtClean="0"/>
              <a:t>not star rated and covers accommodation such as wigwams, tipis, yurts, single caravans and accommodation that cannot provide facilities or services associated with mainstream accommodation.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229600" cy="1143000"/>
          </a:xfrm>
        </p:spPr>
        <p:txBody>
          <a:bodyPr/>
          <a:lstStyle/>
          <a:p>
            <a:r>
              <a:rPr lang="en-GB" dirty="0" smtClean="0"/>
              <a:t>Hostels and Campuses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64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712968" cy="4713387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Cymru</a:t>
            </a:r>
            <a:r>
              <a:rPr lang="en-GB" dirty="0" smtClean="0"/>
              <a:t>/Wales quality mark </a:t>
            </a:r>
            <a:endParaRPr lang="en-GB" dirty="0"/>
          </a:p>
          <a:p>
            <a:r>
              <a:rPr lang="en-GB" dirty="0" smtClean="0"/>
              <a:t>Wales’ official, nationwide quality assessment scheme</a:t>
            </a:r>
          </a:p>
          <a:p>
            <a:r>
              <a:rPr lang="en-GB" dirty="0" smtClean="0"/>
              <a:t>Quality Wales team of professional assessors visit each property every other year, including properties handled by self-catering </a:t>
            </a:r>
            <a:r>
              <a:rPr lang="en-GB" dirty="0" smtClean="0"/>
              <a:t>agencies</a:t>
            </a:r>
            <a:endParaRPr lang="en-GB" dirty="0" smtClean="0"/>
          </a:p>
          <a:p>
            <a:r>
              <a:rPr lang="en-GB" dirty="0" smtClean="0"/>
              <a:t> Visit Wales is the premier assessing agency for accommodation in </a:t>
            </a:r>
            <a:r>
              <a:rPr lang="en-GB" dirty="0" smtClean="0"/>
              <a:t>Wales</a:t>
            </a:r>
          </a:p>
          <a:p>
            <a:r>
              <a:rPr lang="en-GB" dirty="0"/>
              <a:t>The higher the rating, the more facilities and services expected by the consumer</a:t>
            </a:r>
            <a:endParaRPr lang="en-GB" dirty="0" smtClean="0"/>
          </a:p>
          <a:p>
            <a:r>
              <a:rPr lang="en-GB" dirty="0" smtClean="0"/>
              <a:t>Consistency across the business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Visit Wales Grading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15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</a:t>
            </a:r>
            <a:r>
              <a:rPr lang="en-GB" dirty="0" smtClean="0"/>
              <a:t>ating </a:t>
            </a:r>
            <a:r>
              <a:rPr lang="en-GB" dirty="0" smtClean="0"/>
              <a:t>for accessible accommodation</a:t>
            </a:r>
          </a:p>
          <a:p>
            <a:r>
              <a:rPr lang="en-GB" dirty="0" smtClean="0"/>
              <a:t>Aim for users to be able to know which accommodation providers are best for their </a:t>
            </a:r>
            <a:r>
              <a:rPr lang="en-GB" dirty="0" smtClean="0"/>
              <a:t>needs</a:t>
            </a:r>
            <a:endParaRPr lang="en-GB" dirty="0" smtClean="0"/>
          </a:p>
          <a:p>
            <a:r>
              <a:rPr lang="en-GB" dirty="0" smtClean="0"/>
              <a:t>A nationally recognised rating </a:t>
            </a:r>
            <a:r>
              <a:rPr lang="en-GB" dirty="0" smtClean="0"/>
              <a:t>for all levels of mobility, hearing and visual impairments.</a:t>
            </a:r>
          </a:p>
          <a:p>
            <a:pPr lvl="0"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Mobility impaired and disabled people </a:t>
            </a:r>
          </a:p>
          <a:p>
            <a:pPr lvl="0"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Visually impaired and blind people</a:t>
            </a:r>
          </a:p>
          <a:p>
            <a:pPr lvl="0">
              <a:buFont typeface="Arial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Hearing impaired and deaf people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Accessible Scheme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70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Establishments that demonstrate the basic requirements of cleanliness, comfort and hospitality during an unannounced inspection are designated as AAA/CAA </a:t>
            </a:r>
            <a:r>
              <a:rPr lang="en-GB" dirty="0" smtClean="0"/>
              <a:t>Approved</a:t>
            </a:r>
            <a:endParaRPr lang="en-GB" dirty="0" smtClean="0"/>
          </a:p>
          <a:p>
            <a:r>
              <a:rPr lang="en-GB" dirty="0" smtClean="0"/>
              <a:t>For approved establishments inspectors </a:t>
            </a:r>
            <a:r>
              <a:rPr lang="en-GB" dirty="0" smtClean="0"/>
              <a:t>assign a rating of One to Five Diamonds based on the extensiveness of services, facilities and amenities typical of each rating level, indicating the type of experience to expect.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  AMERICAN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</a:t>
            </a:r>
            <a:r>
              <a:rPr lang="en-GB" dirty="0" smtClean="0"/>
              <a:t>AAA </a:t>
            </a:r>
            <a:r>
              <a:rPr lang="en-GB" dirty="0" smtClean="0"/>
              <a:t>Diamond Ratings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29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en-GB" dirty="0" smtClean="0"/>
              <a:t>AAA Diamond Ratings </a:t>
            </a:r>
            <a:r>
              <a:rPr lang="en-GB" dirty="0" smtClean="0"/>
              <a:t>represent </a:t>
            </a:r>
            <a:r>
              <a:rPr lang="en-GB" dirty="0" smtClean="0"/>
              <a:t>a combination of the overall quality, range of facilities and level of services offered by the property.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96950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GB" sz="6000" b="1" dirty="0">
                <a:solidFill>
                  <a:prstClr val="black"/>
                </a:solidFill>
                <a:ea typeface="+mn-ea"/>
                <a:cs typeface="+mn-cs"/>
              </a:rPr>
              <a:t>Hotels</a:t>
            </a:r>
            <a:br>
              <a:rPr lang="en-GB" sz="6000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207568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effectLst/>
              </a:rPr>
              <a:t>1. Budget-oriented, </a:t>
            </a:r>
            <a:r>
              <a:rPr lang="en-GB" dirty="0" smtClean="0">
                <a:effectLst/>
              </a:rPr>
              <a:t>essential </a:t>
            </a:r>
            <a:r>
              <a:rPr lang="en-GB" dirty="0" smtClean="0">
                <a:effectLst/>
              </a:rPr>
              <a:t>no-frills accommodations with basic comfort and hospitality.</a:t>
            </a:r>
          </a:p>
          <a:p>
            <a:r>
              <a:rPr lang="en-GB" dirty="0" smtClean="0">
                <a:effectLst/>
              </a:rPr>
              <a:t>2. Affordable, </a:t>
            </a:r>
            <a:r>
              <a:rPr lang="en-GB" dirty="0" smtClean="0">
                <a:effectLst/>
              </a:rPr>
              <a:t>modestly </a:t>
            </a:r>
            <a:r>
              <a:rPr lang="en-GB" dirty="0" smtClean="0">
                <a:effectLst/>
              </a:rPr>
              <a:t>enhanced physical attributes, design </a:t>
            </a:r>
            <a:r>
              <a:rPr lang="en-GB" dirty="0" smtClean="0">
                <a:effectLst/>
              </a:rPr>
              <a:t>and </a:t>
            </a:r>
            <a:r>
              <a:rPr lang="en-GB" dirty="0" smtClean="0">
                <a:effectLst/>
              </a:rPr>
              <a:t>amenities.</a:t>
            </a:r>
          </a:p>
          <a:p>
            <a:r>
              <a:rPr lang="en-GB" dirty="0" smtClean="0"/>
              <a:t>3.</a:t>
            </a:r>
            <a:r>
              <a:rPr lang="en-GB" dirty="0" smtClean="0">
                <a:effectLst/>
              </a:rPr>
              <a:t> Multifaceted accommodations with distinguished style, physical attributes, amenities and guest comforts.</a:t>
            </a:r>
          </a:p>
          <a:p>
            <a:r>
              <a:rPr lang="en-GB" dirty="0" smtClean="0"/>
              <a:t>4.</a:t>
            </a:r>
            <a:r>
              <a:rPr lang="en-GB" dirty="0" smtClean="0">
                <a:effectLst/>
              </a:rPr>
              <a:t> Refined and stylish with upscale physical attributes that reflect enhanced quality throughout. Fundamental hallmarks include extensive amenities and a high degree of hospitality, service and attention to detail.</a:t>
            </a:r>
          </a:p>
          <a:p>
            <a:r>
              <a:rPr lang="en-GB" dirty="0" smtClean="0"/>
              <a:t>5.</a:t>
            </a:r>
            <a:r>
              <a:rPr lang="en-GB" dirty="0" smtClean="0">
                <a:effectLst/>
              </a:rPr>
              <a:t> The ultimate in luxury and sophistication. Extraordinary physical attributes, meticulous personalized service, extensive amenities and impeccable standards of excellence.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Hotels – Diamond Ratings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12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730419"/>
          </a:xfrm>
        </p:spPr>
        <p:txBody>
          <a:bodyPr/>
          <a:lstStyle/>
          <a:p>
            <a:r>
              <a:rPr lang="en-GB" dirty="0" smtClean="0"/>
              <a:t>AAA Diamond ratings for restaurants represent a combination of the overall food, service, décor and ambiance offered by the establishment.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220886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GB" sz="6000" b="1" dirty="0">
                <a:solidFill>
                  <a:prstClr val="black"/>
                </a:solidFill>
                <a:ea typeface="+mn-ea"/>
                <a:cs typeface="+mn-cs"/>
              </a:rPr>
              <a:t>Restaurants</a:t>
            </a:r>
            <a:br>
              <a:rPr lang="en-GB" sz="6000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07132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836712"/>
            <a:ext cx="8928992" cy="525658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1. </a:t>
            </a:r>
            <a:r>
              <a:rPr lang="en-GB" dirty="0" smtClean="0">
                <a:effectLst/>
              </a:rPr>
              <a:t>Simple, familiar food at an economical price. </a:t>
            </a:r>
            <a:r>
              <a:rPr lang="en-GB" dirty="0" smtClean="0">
                <a:effectLst/>
              </a:rPr>
              <a:t>Limited service, often </a:t>
            </a:r>
            <a:r>
              <a:rPr lang="en-GB" dirty="0" smtClean="0">
                <a:effectLst/>
              </a:rPr>
              <a:t>self-service, </a:t>
            </a:r>
            <a:r>
              <a:rPr lang="en-GB" dirty="0" smtClean="0">
                <a:effectLst/>
              </a:rPr>
              <a:t>and basic surroundings</a:t>
            </a:r>
            <a:endParaRPr lang="en-GB" dirty="0" smtClean="0">
              <a:effectLst/>
            </a:endParaRPr>
          </a:p>
          <a:p>
            <a:r>
              <a:rPr lang="en-GB" dirty="0" smtClean="0"/>
              <a:t>2.</a:t>
            </a:r>
            <a:r>
              <a:rPr lang="en-GB" dirty="0" smtClean="0">
                <a:effectLst/>
              </a:rPr>
              <a:t> Enhanced food presentation, </a:t>
            </a:r>
            <a:r>
              <a:rPr lang="en-GB" dirty="0" smtClean="0">
                <a:effectLst/>
              </a:rPr>
              <a:t>common </a:t>
            </a:r>
            <a:r>
              <a:rPr lang="en-GB" dirty="0" smtClean="0">
                <a:effectLst/>
              </a:rPr>
              <a:t>garnishes and </a:t>
            </a:r>
            <a:r>
              <a:rPr lang="en-GB" dirty="0" smtClean="0">
                <a:effectLst/>
              </a:rPr>
              <a:t>dishes, </a:t>
            </a:r>
            <a:r>
              <a:rPr lang="en-GB" dirty="0" smtClean="0">
                <a:effectLst/>
              </a:rPr>
              <a:t>a wide selection of familiar or home-style foods. Relaxed service, often family oriented</a:t>
            </a:r>
          </a:p>
          <a:p>
            <a:r>
              <a:rPr lang="en-GB" dirty="0" smtClean="0"/>
              <a:t>3.</a:t>
            </a:r>
            <a:r>
              <a:rPr lang="en-GB" dirty="0" smtClean="0">
                <a:effectLst/>
              </a:rPr>
              <a:t> </a:t>
            </a:r>
            <a:r>
              <a:rPr lang="en-GB" dirty="0" smtClean="0">
                <a:effectLst/>
              </a:rPr>
              <a:t>Skilfully prepared menu, interprets latest trends or a mastering of traditional cuisine with expanded drinks. Professional </a:t>
            </a:r>
            <a:r>
              <a:rPr lang="en-GB" dirty="0" smtClean="0"/>
              <a:t>management, efficient service, well coordinated décor and adult orientated</a:t>
            </a:r>
          </a:p>
          <a:p>
            <a:r>
              <a:rPr lang="en-GB" dirty="0" smtClean="0"/>
              <a:t>4</a:t>
            </a:r>
            <a:r>
              <a:rPr lang="en-GB" dirty="0" smtClean="0"/>
              <a:t>.</a:t>
            </a:r>
            <a:r>
              <a:rPr lang="en-GB" dirty="0" smtClean="0">
                <a:effectLst/>
              </a:rPr>
              <a:t> Distinctive fine-dining. Often a highly creative executive chef, imaginative presentations and market-fresh ingredients. Wine steward often available. Upscale ambiance. Typically </a:t>
            </a:r>
            <a:r>
              <a:rPr lang="en-GB" dirty="0" smtClean="0">
                <a:effectLst/>
              </a:rPr>
              <a:t>expensive</a:t>
            </a:r>
            <a:endParaRPr lang="en-GB" dirty="0" smtClean="0">
              <a:effectLst/>
            </a:endParaRPr>
          </a:p>
          <a:p>
            <a:r>
              <a:rPr lang="en-GB" dirty="0" smtClean="0">
                <a:effectLst/>
              </a:rPr>
              <a:t>5. Renowned</a:t>
            </a:r>
            <a:r>
              <a:rPr lang="en-GB" dirty="0" smtClean="0">
                <a:effectLst/>
              </a:rPr>
              <a:t>, world-class experience. Cutting edge menus, unique food preparation by highly acclaimed chefs. Maître d’ </a:t>
            </a:r>
            <a:r>
              <a:rPr lang="en-GB" dirty="0" smtClean="0">
                <a:effectLst/>
              </a:rPr>
              <a:t>leads unobtrusive </a:t>
            </a:r>
            <a:r>
              <a:rPr lang="en-GB" dirty="0" smtClean="0">
                <a:effectLst/>
              </a:rPr>
              <a:t>expert service </a:t>
            </a:r>
            <a:r>
              <a:rPr lang="en-GB" dirty="0" smtClean="0">
                <a:effectLst/>
              </a:rPr>
              <a:t>staff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 smtClean="0"/>
              <a:t>Restaurants Diamond Ratings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64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091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effectLst/>
              </a:rPr>
              <a:t>Highly </a:t>
            </a:r>
            <a:r>
              <a:rPr lang="en-GB" dirty="0" err="1" smtClean="0">
                <a:effectLst/>
              </a:rPr>
              <a:t>coverted</a:t>
            </a:r>
            <a:r>
              <a:rPr lang="en-GB" dirty="0" smtClean="0">
                <a:effectLst/>
              </a:rPr>
              <a:t> accolade</a:t>
            </a:r>
          </a:p>
          <a:p>
            <a:r>
              <a:rPr lang="en-GB" dirty="0" smtClean="0">
                <a:effectLst/>
              </a:rPr>
              <a:t>The Michelin Guide started early 1900s as a European car and road trip guide – no advertising/fees</a:t>
            </a:r>
          </a:p>
          <a:p>
            <a:r>
              <a:rPr lang="en-GB" dirty="0" smtClean="0"/>
              <a:t>2006 covered spread to cover NY and now US, HK and Japan</a:t>
            </a:r>
            <a:endParaRPr lang="en-GB" dirty="0" smtClean="0">
              <a:effectLst/>
            </a:endParaRPr>
          </a:p>
          <a:p>
            <a:r>
              <a:rPr lang="en-GB" dirty="0" smtClean="0"/>
              <a:t>Anonymous visits and perceived integrity</a:t>
            </a:r>
            <a:endParaRPr lang="en-GB" dirty="0" smtClean="0">
              <a:effectLst/>
            </a:endParaRPr>
          </a:p>
          <a:p>
            <a:r>
              <a:rPr lang="en-GB" dirty="0" smtClean="0"/>
              <a:t>Annual Publication - Speculation</a:t>
            </a:r>
          </a:p>
          <a:p>
            <a:r>
              <a:rPr lang="en-GB" dirty="0" smtClean="0"/>
              <a:t>Influential</a:t>
            </a:r>
          </a:p>
          <a:p>
            <a:r>
              <a:rPr lang="en-GB" dirty="0"/>
              <a:t>R</a:t>
            </a:r>
            <a:r>
              <a:rPr lang="en-GB" dirty="0" smtClean="0">
                <a:effectLst/>
              </a:rPr>
              <a:t>ates top restaurants and world chefs</a:t>
            </a:r>
          </a:p>
          <a:p>
            <a:r>
              <a:rPr lang="en-GB" dirty="0" smtClean="0"/>
              <a:t>R</a:t>
            </a:r>
            <a:r>
              <a:rPr lang="en-GB" dirty="0" smtClean="0">
                <a:effectLst/>
              </a:rPr>
              <a:t>atings system of one to three stars</a:t>
            </a:r>
          </a:p>
          <a:p>
            <a:r>
              <a:rPr lang="en-GB" dirty="0"/>
              <a:t>C</a:t>
            </a:r>
            <a:r>
              <a:rPr lang="en-GB" dirty="0" smtClean="0">
                <a:effectLst/>
              </a:rPr>
              <a:t>onsidered one of the highest levels of achievement a chef can attain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Michelin Stars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97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Precise definitions, inspections and assessments are a closely guarded </a:t>
            </a:r>
            <a:r>
              <a:rPr lang="en-GB" dirty="0" smtClean="0">
                <a:solidFill>
                  <a:prstClr val="black"/>
                </a:solidFill>
              </a:rPr>
              <a:t>secret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Décor counts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Smart linen and expensive crockery and cutlery was the tradition but this is changing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Sushi Saito 3 *– serving food at wooden counter in a multi storey car park!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49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Precise definitions, inspections and assessments are a closely guarded secret</a:t>
            </a:r>
          </a:p>
          <a:p>
            <a:r>
              <a:rPr lang="en-GB" dirty="0" smtClean="0"/>
              <a:t>1 star – Very good cooking in it’s category</a:t>
            </a:r>
          </a:p>
          <a:p>
            <a:r>
              <a:rPr lang="en-GB" dirty="0" smtClean="0"/>
              <a:t>Two Star – Excellent cooking worth a detour</a:t>
            </a:r>
          </a:p>
          <a:p>
            <a:r>
              <a:rPr lang="en-GB" dirty="0" smtClean="0"/>
              <a:t>Three Stars – Exceptional cuisine, worthy of a special journey</a:t>
            </a:r>
          </a:p>
          <a:p>
            <a:r>
              <a:rPr lang="en-GB" dirty="0" smtClean="0"/>
              <a:t>Bib Gourmand – Good cooking at moderate prices</a:t>
            </a:r>
          </a:p>
          <a:p>
            <a:r>
              <a:rPr lang="en-GB" dirty="0" err="1" smtClean="0"/>
              <a:t>Espoir</a:t>
            </a:r>
            <a:r>
              <a:rPr lang="en-GB" dirty="0" smtClean="0"/>
              <a:t> – Rising Star launched in 2005 (2 year status before promotion or non recognition)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Michelin Star System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2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500" dirty="0">
                <a:solidFill>
                  <a:prstClr val="black"/>
                </a:solidFill>
              </a:rPr>
              <a:t>3 Star Chef High Exposure  and visibility creating fame and wealth</a:t>
            </a:r>
          </a:p>
          <a:p>
            <a:pPr lvl="0"/>
            <a:r>
              <a:rPr lang="en-GB" sz="2500" dirty="0">
                <a:solidFill>
                  <a:prstClr val="black"/>
                </a:solidFill>
              </a:rPr>
              <a:t>A three star rating is a testament to a chef’s talent for food preparation and creativity as well as the business skills needed to run a successful </a:t>
            </a:r>
            <a:r>
              <a:rPr lang="en-GB" sz="2500" dirty="0" smtClean="0">
                <a:solidFill>
                  <a:prstClr val="black"/>
                </a:solidFill>
              </a:rPr>
              <a:t>operation</a:t>
            </a:r>
          </a:p>
          <a:p>
            <a:pPr lvl="0"/>
            <a:r>
              <a:rPr lang="en-GB" sz="2500" dirty="0" smtClean="0">
                <a:solidFill>
                  <a:prstClr val="black"/>
                </a:solidFill>
              </a:rPr>
              <a:t>Michelin stars will impact on the businesses success</a:t>
            </a:r>
            <a:endParaRPr lang="en-GB" sz="2500" dirty="0">
              <a:solidFill>
                <a:prstClr val="black"/>
              </a:solidFill>
            </a:endParaRPr>
          </a:p>
          <a:p>
            <a:pPr lvl="0"/>
            <a:r>
              <a:rPr lang="en-GB" sz="2500" dirty="0">
                <a:solidFill>
                  <a:prstClr val="black"/>
                </a:solidFill>
              </a:rPr>
              <a:t>Losing Stars may = losing business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831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Established 1958</a:t>
            </a:r>
          </a:p>
          <a:p>
            <a:r>
              <a:rPr lang="en-GB" dirty="0" smtClean="0"/>
              <a:t>Traditional Mobil Grading</a:t>
            </a:r>
          </a:p>
          <a:p>
            <a:r>
              <a:rPr lang="en-GB" dirty="0" smtClean="0"/>
              <a:t>Team of incognito inspectors and editors</a:t>
            </a:r>
          </a:p>
          <a:p>
            <a:r>
              <a:rPr lang="en-GB" dirty="0" smtClean="0"/>
              <a:t>Forbes Guide</a:t>
            </a:r>
          </a:p>
          <a:p>
            <a:r>
              <a:rPr lang="en-GB" dirty="0" smtClean="0"/>
              <a:t>Worldwide Excellence travel Guide</a:t>
            </a:r>
          </a:p>
          <a:p>
            <a:r>
              <a:rPr lang="en-GB" dirty="0" smtClean="0"/>
              <a:t>Hotels, Restaurants and Spa’s</a:t>
            </a:r>
          </a:p>
          <a:p>
            <a:r>
              <a:rPr lang="en-GB" dirty="0" smtClean="0"/>
              <a:t>Soon to be rates categories</a:t>
            </a:r>
          </a:p>
          <a:p>
            <a:r>
              <a:rPr lang="en-GB" dirty="0" smtClean="0"/>
              <a:t>Editors Picks</a:t>
            </a:r>
          </a:p>
          <a:p>
            <a:r>
              <a:rPr lang="en-GB" dirty="0" smtClean="0"/>
              <a:t>Operational and management raining and independent investigations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Forbes Travel Reviews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</a:t>
            </a:r>
            <a:r>
              <a:rPr lang="en-GB" dirty="0" smtClean="0"/>
              <a:t>ell-appointed hotels, enhanced </a:t>
            </a:r>
            <a:r>
              <a:rPr lang="en-GB" dirty="0" smtClean="0"/>
              <a:t>amenities and design that provide a strong sense of location, whether through style or </a:t>
            </a:r>
            <a:r>
              <a:rPr lang="en-GB" dirty="0" smtClean="0"/>
              <a:t>function.</a:t>
            </a:r>
          </a:p>
          <a:p>
            <a:r>
              <a:rPr lang="en-GB" dirty="0"/>
              <a:t>M</a:t>
            </a:r>
            <a:r>
              <a:rPr lang="en-GB" dirty="0" smtClean="0"/>
              <a:t>ay </a:t>
            </a:r>
            <a:r>
              <a:rPr lang="en-GB" dirty="0" smtClean="0"/>
              <a:t>have a distinguishing design and ambience, or </a:t>
            </a:r>
            <a:r>
              <a:rPr lang="en-GB" dirty="0" smtClean="0"/>
              <a:t>may </a:t>
            </a:r>
            <a:r>
              <a:rPr lang="en-GB" dirty="0" smtClean="0"/>
              <a:t>be more focused on functionality, providing easy access to local hot spots.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Forbes Recommended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rovide </a:t>
            </a:r>
            <a:r>
              <a:rPr lang="en-GB" dirty="0" smtClean="0"/>
              <a:t>a distinctive setting, and you will find many interesting and inviting elements to </a:t>
            </a:r>
            <a:r>
              <a:rPr lang="en-GB" dirty="0" smtClean="0"/>
              <a:t>enjoy</a:t>
            </a:r>
          </a:p>
          <a:p>
            <a:r>
              <a:rPr lang="en-GB" dirty="0" smtClean="0"/>
              <a:t>Attention </a:t>
            </a:r>
            <a:r>
              <a:rPr lang="en-GB" dirty="0" smtClean="0"/>
              <a:t>to detail is prominent throughout the property, from design concept to quality of products </a:t>
            </a:r>
            <a:r>
              <a:rPr lang="en-GB" dirty="0" smtClean="0"/>
              <a:t>provided</a:t>
            </a:r>
          </a:p>
          <a:p>
            <a:r>
              <a:rPr lang="en-GB" dirty="0" smtClean="0"/>
              <a:t>Staff accommodating </a:t>
            </a:r>
            <a:r>
              <a:rPr lang="en-GB" dirty="0" smtClean="0"/>
              <a:t>and </a:t>
            </a:r>
            <a:r>
              <a:rPr lang="en-GB" dirty="0" smtClean="0"/>
              <a:t>take </a:t>
            </a:r>
            <a:r>
              <a:rPr lang="en-GB" dirty="0" smtClean="0"/>
              <a:t>pride in catering to your specific needs throughout your stay.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Forbes 4 Star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xceptional </a:t>
            </a:r>
            <a:r>
              <a:rPr lang="en-GB" dirty="0" smtClean="0"/>
              <a:t>hotels provide a memorable experience through virtually flawless service and the finest of </a:t>
            </a:r>
            <a:r>
              <a:rPr lang="en-GB" dirty="0" smtClean="0"/>
              <a:t>amenities</a:t>
            </a:r>
          </a:p>
          <a:p>
            <a:r>
              <a:rPr lang="en-GB" dirty="0" smtClean="0"/>
              <a:t>Staff </a:t>
            </a:r>
            <a:r>
              <a:rPr lang="en-GB" dirty="0" smtClean="0"/>
              <a:t>intuitive, engaging and passionate, and eagerly goes beyond </a:t>
            </a:r>
            <a:r>
              <a:rPr lang="en-GB" dirty="0" smtClean="0"/>
              <a:t>expectations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hotel was designed with your comfort in mind, with particular attention paid to craftsmanship and quality of </a:t>
            </a:r>
            <a:r>
              <a:rPr lang="en-GB" dirty="0" smtClean="0"/>
              <a:t>product</a:t>
            </a:r>
          </a:p>
          <a:p>
            <a:r>
              <a:rPr lang="en-GB" dirty="0" smtClean="0"/>
              <a:t>A </a:t>
            </a:r>
            <a:r>
              <a:rPr lang="en-GB" dirty="0" smtClean="0"/>
              <a:t>Forbes Travel Guide Five Star property is a destination unto itself.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Forbes 5 Star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GB" dirty="0" smtClean="0"/>
              <a:t>erve </a:t>
            </a:r>
            <a:r>
              <a:rPr lang="en-GB" dirty="0" smtClean="0"/>
              <a:t>fresh, appealing food in a unique setting that offers a strong sense of location either by style or </a:t>
            </a:r>
            <a:r>
              <a:rPr lang="en-GB" dirty="0" smtClean="0"/>
              <a:t>menu</a:t>
            </a:r>
          </a:p>
          <a:p>
            <a:r>
              <a:rPr lang="en-GB" dirty="0" smtClean="0"/>
              <a:t>Attention </a:t>
            </a:r>
            <a:r>
              <a:rPr lang="en-GB" dirty="0" smtClean="0"/>
              <a:t>to detail is evident through the restaurant, from the service to the menu.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Forbes Recommended Restaurants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xciting </a:t>
            </a:r>
            <a:r>
              <a:rPr lang="en-GB" dirty="0" smtClean="0"/>
              <a:t>restaurants with often well-known chefs who feature creative, complex foods and emphasize various culinary techniques and a focus on </a:t>
            </a:r>
            <a:r>
              <a:rPr lang="en-GB" dirty="0" smtClean="0"/>
              <a:t>seasonality</a:t>
            </a:r>
          </a:p>
          <a:p>
            <a:r>
              <a:rPr lang="en-GB" dirty="0" smtClean="0"/>
              <a:t> </a:t>
            </a:r>
            <a:r>
              <a:rPr lang="en-GB" dirty="0" smtClean="0"/>
              <a:t>A highly trained dining room staff provides refined personal service.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Forbes 4 Star restaurants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</a:t>
            </a:r>
            <a:r>
              <a:rPr lang="en-GB" dirty="0" smtClean="0"/>
              <a:t>ffer </a:t>
            </a:r>
            <a:r>
              <a:rPr lang="en-GB" dirty="0" smtClean="0"/>
              <a:t>a truly unique and distinctive dining </a:t>
            </a:r>
            <a:r>
              <a:rPr lang="en-GB" dirty="0" smtClean="0"/>
              <a:t>experience</a:t>
            </a:r>
          </a:p>
          <a:p>
            <a:r>
              <a:rPr lang="en-GB" dirty="0"/>
              <a:t>C</a:t>
            </a:r>
            <a:r>
              <a:rPr lang="en-GB" dirty="0" smtClean="0"/>
              <a:t>onsistently </a:t>
            </a:r>
            <a:r>
              <a:rPr lang="en-GB" dirty="0" smtClean="0"/>
              <a:t>provides exceptional food, superlative service and elegant </a:t>
            </a:r>
            <a:r>
              <a:rPr lang="en-GB" dirty="0" smtClean="0"/>
              <a:t>décor</a:t>
            </a:r>
          </a:p>
          <a:p>
            <a:r>
              <a:rPr lang="en-GB" dirty="0" smtClean="0"/>
              <a:t>An </a:t>
            </a:r>
            <a:r>
              <a:rPr lang="en-GB" dirty="0" smtClean="0"/>
              <a:t>emphasis is placed on originality and personalized, attentive and discreet </a:t>
            </a:r>
            <a:r>
              <a:rPr lang="en-GB" dirty="0" smtClean="0"/>
              <a:t>service</a:t>
            </a:r>
          </a:p>
          <a:p>
            <a:r>
              <a:rPr lang="en-GB" dirty="0" smtClean="0"/>
              <a:t>A </a:t>
            </a:r>
            <a:r>
              <a:rPr lang="en-GB" dirty="0" smtClean="0"/>
              <a:t>gracious, warm dining room team attends to every detail of the meal.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Forbes </a:t>
            </a:r>
            <a:r>
              <a:rPr lang="en-GB" dirty="0"/>
              <a:t>5</a:t>
            </a:r>
            <a:r>
              <a:rPr lang="en-GB" dirty="0" smtClean="0"/>
              <a:t> </a:t>
            </a:r>
            <a:r>
              <a:rPr lang="en-GB" dirty="0" smtClean="0"/>
              <a:t>Star </a:t>
            </a:r>
            <a:r>
              <a:rPr lang="en-GB" dirty="0" smtClean="0"/>
              <a:t>Restaurants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154</TotalTime>
  <Words>1468</Words>
  <Application>Microsoft Office PowerPoint</Application>
  <PresentationFormat>On-screen Show (4:3)</PresentationFormat>
  <Paragraphs>188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Lucida Sans Unicode</vt:lpstr>
      <vt:lpstr>Verdana</vt:lpstr>
      <vt:lpstr>Wingdings 2</vt:lpstr>
      <vt:lpstr>Wingdings 3</vt:lpstr>
      <vt:lpstr>Concourse</vt:lpstr>
      <vt:lpstr>Hospitality</vt:lpstr>
      <vt:lpstr>Generic Hotel Categories</vt:lpstr>
      <vt:lpstr>International Categories</vt:lpstr>
      <vt:lpstr>National Quality Assurance Standards</vt:lpstr>
      <vt:lpstr>Grading</vt:lpstr>
      <vt:lpstr>Visit Wales Hotel Categories</vt:lpstr>
      <vt:lpstr>Visit Wales Hotels</vt:lpstr>
      <vt:lpstr>Serviced</vt:lpstr>
      <vt:lpstr>Holiday Villages and Campsites</vt:lpstr>
      <vt:lpstr>Hostels and Campuses</vt:lpstr>
      <vt:lpstr>Visit Wales Grading</vt:lpstr>
      <vt:lpstr>National Accessible Scheme</vt:lpstr>
      <vt:lpstr>                AMERICAN          AAA Diamond Ratings</vt:lpstr>
      <vt:lpstr>Hotels </vt:lpstr>
      <vt:lpstr>Hotels – Diamond Ratings</vt:lpstr>
      <vt:lpstr>Restaurants </vt:lpstr>
      <vt:lpstr>Restaurants Diamond Ratings</vt:lpstr>
      <vt:lpstr>Michelin Stars</vt:lpstr>
      <vt:lpstr>Stars</vt:lpstr>
      <vt:lpstr>Michelin Star System </vt:lpstr>
      <vt:lpstr>Impact</vt:lpstr>
      <vt:lpstr>Forbes Travel Reviews</vt:lpstr>
      <vt:lpstr>Forbes Recommended</vt:lpstr>
      <vt:lpstr>Forbes 4 Star</vt:lpstr>
      <vt:lpstr>Forbes 5 Star</vt:lpstr>
      <vt:lpstr>Forbes Recommended Restaurants</vt:lpstr>
      <vt:lpstr>Forbes 4 Star restaurants</vt:lpstr>
      <vt:lpstr>Forbes 5 Star Restaurants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Jacqui</dc:creator>
  <cp:lastModifiedBy>Jacqui Jones</cp:lastModifiedBy>
  <cp:revision>17</cp:revision>
  <dcterms:created xsi:type="dcterms:W3CDTF">2015-01-11T09:53:20Z</dcterms:created>
  <dcterms:modified xsi:type="dcterms:W3CDTF">2018-02-14T16:13:47Z</dcterms:modified>
</cp:coreProperties>
</file>