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31"/>
  </p:notesMasterIdLst>
  <p:sldIdLst>
    <p:sldId id="719" r:id="rId6"/>
    <p:sldId id="885" r:id="rId7"/>
    <p:sldId id="907" r:id="rId8"/>
    <p:sldId id="908" r:id="rId9"/>
    <p:sldId id="909" r:id="rId10"/>
    <p:sldId id="910" r:id="rId11"/>
    <p:sldId id="896" r:id="rId12"/>
    <p:sldId id="897" r:id="rId13"/>
    <p:sldId id="898" r:id="rId14"/>
    <p:sldId id="899" r:id="rId15"/>
    <p:sldId id="886" r:id="rId16"/>
    <p:sldId id="887" r:id="rId17"/>
    <p:sldId id="902" r:id="rId18"/>
    <p:sldId id="903" r:id="rId19"/>
    <p:sldId id="901" r:id="rId20"/>
    <p:sldId id="904" r:id="rId21"/>
    <p:sldId id="888" r:id="rId22"/>
    <p:sldId id="937" r:id="rId23"/>
    <p:sldId id="939" r:id="rId24"/>
    <p:sldId id="940" r:id="rId25"/>
    <p:sldId id="942" r:id="rId26"/>
    <p:sldId id="943" r:id="rId27"/>
    <p:sldId id="944" r:id="rId28"/>
    <p:sldId id="945" r:id="rId29"/>
    <p:sldId id="72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2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2F528F"/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AF292C-070E-4FC0-8ACD-EE474FE8FB78}" v="168" dt="2024-11-05T10:46:13.6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116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commentAuthors" Target="commentAuthors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FAF292C-070E-4FC0-8ACD-EE474FE8FB78}"/>
    <pc:docChg chg="undo custSel modSld">
      <pc:chgData name="Jenifer Prince Devaraj" userId="c3fb109c-09d1-42a6-93f4-69472d709861" providerId="ADAL" clId="{BFAF292C-070E-4FC0-8ACD-EE474FE8FB78}" dt="2024-11-05T10:46:13.658" v="236" actId="6549"/>
      <pc:docMkLst>
        <pc:docMk/>
      </pc:docMkLst>
      <pc:sldChg chg="modSp mod">
        <pc:chgData name="Jenifer Prince Devaraj" userId="c3fb109c-09d1-42a6-93f4-69472d709861" providerId="ADAL" clId="{BFAF292C-070E-4FC0-8ACD-EE474FE8FB78}" dt="2024-11-05T10:38:29.640" v="23" actId="120"/>
        <pc:sldMkLst>
          <pc:docMk/>
          <pc:sldMk cId="717197874" sldId="886"/>
        </pc:sldMkLst>
        <pc:spChg chg="mod">
          <ac:chgData name="Jenifer Prince Devaraj" userId="c3fb109c-09d1-42a6-93f4-69472d709861" providerId="ADAL" clId="{BFAF292C-070E-4FC0-8ACD-EE474FE8FB78}" dt="2024-11-05T10:38:29.640" v="23" actId="120"/>
          <ac:spMkLst>
            <pc:docMk/>
            <pc:sldMk cId="717197874" sldId="886"/>
            <ac:spMk id="2" creationId="{61F1BC26-8E18-46B2-9A64-A3D416EC4C10}"/>
          </ac:spMkLst>
        </pc:spChg>
      </pc:sldChg>
      <pc:sldChg chg="modSp mod">
        <pc:chgData name="Jenifer Prince Devaraj" userId="c3fb109c-09d1-42a6-93f4-69472d709861" providerId="ADAL" clId="{BFAF292C-070E-4FC0-8ACD-EE474FE8FB78}" dt="2024-11-05T10:40:48.182" v="104" actId="1076"/>
        <pc:sldMkLst>
          <pc:docMk/>
          <pc:sldMk cId="2021458381" sldId="937"/>
        </pc:sldMkLst>
        <pc:spChg chg="mod">
          <ac:chgData name="Jenifer Prince Devaraj" userId="c3fb109c-09d1-42a6-93f4-69472d709861" providerId="ADAL" clId="{BFAF292C-070E-4FC0-8ACD-EE474FE8FB78}" dt="2024-11-05T10:40:48.182" v="104" actId="1076"/>
          <ac:spMkLst>
            <pc:docMk/>
            <pc:sldMk cId="2021458381" sldId="937"/>
            <ac:spMk id="3" creationId="{5D7666C8-0F37-4EB2-AD6B-AEE33F2BDD54}"/>
          </ac:spMkLst>
        </pc:spChg>
      </pc:sldChg>
      <pc:sldChg chg="delSp modSp mod">
        <pc:chgData name="Jenifer Prince Devaraj" userId="c3fb109c-09d1-42a6-93f4-69472d709861" providerId="ADAL" clId="{BFAF292C-070E-4FC0-8ACD-EE474FE8FB78}" dt="2024-11-05T10:40:58.633" v="106" actId="1076"/>
        <pc:sldMkLst>
          <pc:docMk/>
          <pc:sldMk cId="4038500929" sldId="939"/>
        </pc:sldMkLst>
        <pc:spChg chg="mod">
          <ac:chgData name="Jenifer Prince Devaraj" userId="c3fb109c-09d1-42a6-93f4-69472d709861" providerId="ADAL" clId="{BFAF292C-070E-4FC0-8ACD-EE474FE8FB78}" dt="2024-11-05T10:40:58.633" v="106" actId="1076"/>
          <ac:spMkLst>
            <pc:docMk/>
            <pc:sldMk cId="4038500929" sldId="939"/>
            <ac:spMk id="8" creationId="{104BC29C-5DD2-4EAB-81CD-CC81793BCD0C}"/>
          </ac:spMkLst>
        </pc:spChg>
        <pc:spChg chg="del mod">
          <ac:chgData name="Jenifer Prince Devaraj" userId="c3fb109c-09d1-42a6-93f4-69472d709861" providerId="ADAL" clId="{BFAF292C-070E-4FC0-8ACD-EE474FE8FB78}" dt="2024-11-05T10:40:19.233" v="98" actId="478"/>
          <ac:spMkLst>
            <pc:docMk/>
            <pc:sldMk cId="4038500929" sldId="939"/>
            <ac:spMk id="20" creationId="{C6C07757-E4E2-437D-92DE-EA0CBF28127E}"/>
          </ac:spMkLst>
        </pc:spChg>
        <pc:cxnChg chg="del">
          <ac:chgData name="Jenifer Prince Devaraj" userId="c3fb109c-09d1-42a6-93f4-69472d709861" providerId="ADAL" clId="{BFAF292C-070E-4FC0-8ACD-EE474FE8FB78}" dt="2024-11-05T10:40:20.934" v="99" actId="478"/>
          <ac:cxnSpMkLst>
            <pc:docMk/>
            <pc:sldMk cId="4038500929" sldId="939"/>
            <ac:cxnSpMk id="9" creationId="{FC81C202-60E8-4A43-87D5-B5D04D59948F}"/>
          </ac:cxnSpMkLst>
        </pc:cxnChg>
      </pc:sldChg>
      <pc:sldChg chg="modSp mod">
        <pc:chgData name="Jenifer Prince Devaraj" userId="c3fb109c-09d1-42a6-93f4-69472d709861" providerId="ADAL" clId="{BFAF292C-070E-4FC0-8ACD-EE474FE8FB78}" dt="2024-11-05T10:44:46.153" v="209" actId="1076"/>
        <pc:sldMkLst>
          <pc:docMk/>
          <pc:sldMk cId="3098156154" sldId="940"/>
        </pc:sldMkLst>
        <pc:spChg chg="mod">
          <ac:chgData name="Jenifer Prince Devaraj" userId="c3fb109c-09d1-42a6-93f4-69472d709861" providerId="ADAL" clId="{BFAF292C-070E-4FC0-8ACD-EE474FE8FB78}" dt="2024-11-05T10:44:42.329" v="208" actId="20577"/>
          <ac:spMkLst>
            <pc:docMk/>
            <pc:sldMk cId="3098156154" sldId="940"/>
            <ac:spMk id="2" creationId="{1F801C30-2672-4877-8BFB-0D6D4C68A389}"/>
          </ac:spMkLst>
        </pc:spChg>
        <pc:spChg chg="mod">
          <ac:chgData name="Jenifer Prince Devaraj" userId="c3fb109c-09d1-42a6-93f4-69472d709861" providerId="ADAL" clId="{BFAF292C-070E-4FC0-8ACD-EE474FE8FB78}" dt="2024-11-05T10:44:46.153" v="209" actId="1076"/>
          <ac:spMkLst>
            <pc:docMk/>
            <pc:sldMk cId="3098156154" sldId="940"/>
            <ac:spMk id="10" creationId="{6BEEC66C-4FC1-4AFE-A5CE-8945F8F659EA}"/>
          </ac:spMkLst>
        </pc:spChg>
      </pc:sldChg>
      <pc:sldChg chg="delSp modSp mod">
        <pc:chgData name="Jenifer Prince Devaraj" userId="c3fb109c-09d1-42a6-93f4-69472d709861" providerId="ADAL" clId="{BFAF292C-070E-4FC0-8ACD-EE474FE8FB78}" dt="2024-11-05T10:46:00.838" v="235" actId="1076"/>
        <pc:sldMkLst>
          <pc:docMk/>
          <pc:sldMk cId="1942280750" sldId="942"/>
        </pc:sldMkLst>
        <pc:spChg chg="del mod">
          <ac:chgData name="Jenifer Prince Devaraj" userId="c3fb109c-09d1-42a6-93f4-69472d709861" providerId="ADAL" clId="{BFAF292C-070E-4FC0-8ACD-EE474FE8FB78}" dt="2024-11-05T10:43:25.179" v="136"/>
          <ac:spMkLst>
            <pc:docMk/>
            <pc:sldMk cId="1942280750" sldId="942"/>
            <ac:spMk id="2" creationId="{1F801C30-2672-4877-8BFB-0D6D4C68A389}"/>
          </ac:spMkLst>
        </pc:spChg>
        <pc:spChg chg="mod">
          <ac:chgData name="Jenifer Prince Devaraj" userId="c3fb109c-09d1-42a6-93f4-69472d709861" providerId="ADAL" clId="{BFAF292C-070E-4FC0-8ACD-EE474FE8FB78}" dt="2024-11-05T10:46:00.838" v="235" actId="1076"/>
          <ac:spMkLst>
            <pc:docMk/>
            <pc:sldMk cId="1942280750" sldId="942"/>
            <ac:spMk id="4" creationId="{EEFFFE32-0E1C-4E66-86E1-38AE91356BA1}"/>
          </ac:spMkLst>
        </pc:spChg>
        <pc:spChg chg="mod">
          <ac:chgData name="Jenifer Prince Devaraj" userId="c3fb109c-09d1-42a6-93f4-69472d709861" providerId="ADAL" clId="{BFAF292C-070E-4FC0-8ACD-EE474FE8FB78}" dt="2024-11-05T10:45:57.006" v="234" actId="1076"/>
          <ac:spMkLst>
            <pc:docMk/>
            <pc:sldMk cId="1942280750" sldId="942"/>
            <ac:spMk id="10" creationId="{6BEEC66C-4FC1-4AFE-A5CE-8945F8F659EA}"/>
          </ac:spMkLst>
        </pc:spChg>
      </pc:sldChg>
      <pc:sldChg chg="modSp mod">
        <pc:chgData name="Jenifer Prince Devaraj" userId="c3fb109c-09d1-42a6-93f4-69472d709861" providerId="ADAL" clId="{BFAF292C-070E-4FC0-8ACD-EE474FE8FB78}" dt="2024-11-05T10:46:13.658" v="236" actId="6549"/>
        <pc:sldMkLst>
          <pc:docMk/>
          <pc:sldMk cId="3662196294" sldId="943"/>
        </pc:sldMkLst>
        <pc:spChg chg="mod">
          <ac:chgData name="Jenifer Prince Devaraj" userId="c3fb109c-09d1-42a6-93f4-69472d709861" providerId="ADAL" clId="{BFAF292C-070E-4FC0-8ACD-EE474FE8FB78}" dt="2024-11-05T10:42:57.427" v="131" actId="20577"/>
          <ac:spMkLst>
            <pc:docMk/>
            <pc:sldMk cId="3662196294" sldId="943"/>
            <ac:spMk id="12" creationId="{52F99F40-BB65-4006-8767-53929BB9B73D}"/>
          </ac:spMkLst>
        </pc:spChg>
        <pc:spChg chg="mod">
          <ac:chgData name="Jenifer Prince Devaraj" userId="c3fb109c-09d1-42a6-93f4-69472d709861" providerId="ADAL" clId="{BFAF292C-070E-4FC0-8ACD-EE474FE8FB78}" dt="2024-11-05T10:46:13.658" v="236" actId="6549"/>
          <ac:spMkLst>
            <pc:docMk/>
            <pc:sldMk cId="3662196294" sldId="943"/>
            <ac:spMk id="13" creationId="{1279BA71-7B63-449F-8B99-CDFD57F38A5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9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5459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123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67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9123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8107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444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6653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2659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5672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5581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7437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687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436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6814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4597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6271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3611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3282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164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4184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85943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792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7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Noise in Analog Communication Systems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57810" y="104441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Communications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360680" y="1580452"/>
            <a:ext cx="11628120" cy="5118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Noise can broadly be defined as any </a:t>
            </a:r>
            <a:r>
              <a:rPr lang="en-GB" sz="2200" b="1" i="1" dirty="0"/>
              <a:t>unknown signal </a:t>
            </a:r>
            <a:r>
              <a:rPr lang="en-GB" sz="2200" dirty="0"/>
              <a:t>that affects the recovery of the desired signal.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major sources of noise are the </a:t>
            </a:r>
            <a:r>
              <a:rPr lang="en-GB" sz="2200" b="1" i="1" dirty="0"/>
              <a:t>communication devices</a:t>
            </a:r>
            <a:r>
              <a:rPr lang="en-GB" sz="2200" b="1" dirty="0"/>
              <a:t> </a:t>
            </a:r>
            <a:r>
              <a:rPr lang="en-GB" sz="2200" dirty="0"/>
              <a:t>themselves or interference encountered during the course of </a:t>
            </a:r>
            <a:r>
              <a:rPr lang="en-GB" sz="2200" b="1" dirty="0"/>
              <a:t>transmission.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One of the most common ways  that noise can affect the desired signal is as an </a:t>
            </a:r>
            <a:r>
              <a:rPr lang="en-GB" sz="2200" b="1" dirty="0"/>
              <a:t>additive distortion</a:t>
            </a:r>
            <a:r>
              <a:rPr lang="en-GB" sz="22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If the noise is known exactly, then we could subtract it from and recover the transmitted signal exactly. The received signal is modelled as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		Where s(t) is  the transmitted signal and w(t)  is the additive noise.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EE3B45-1E4F-285C-F483-7F2153FC0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6265" y="5277548"/>
            <a:ext cx="2192283" cy="38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28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27330" y="1279701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Example of a Noise Signal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3CC08E-4197-4017-5235-5E0FFDD39B98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6388861" y="2722880"/>
            <a:ext cx="5389118" cy="30139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347220" y="2267484"/>
            <a:ext cx="5455920" cy="4092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Noise is recognized as an irregular signal without any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distinct pattern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or fixed frequency and amplitude.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It is inherently random and unpredictable.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While steps are often taken to minimize noise, complete elimination is typically unachievable.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224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27330" y="1279701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Types of Noise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1747520" y="2352753"/>
            <a:ext cx="5455920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Noise can be produced by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External Source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Internal Source</a:t>
            </a:r>
          </a:p>
        </p:txBody>
      </p:sp>
    </p:spTree>
    <p:extLst>
      <p:ext uri="{BB962C8B-B14F-4D97-AF65-F5344CB8AC3E}">
        <p14:creationId xmlns:p14="http://schemas.microsoft.com/office/powerpoint/2010/main" val="674125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27330" y="1279701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External Source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509364" y="1964098"/>
            <a:ext cx="11402384" cy="404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External Source of noise, often occurs within the communication medium or channel.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It is generally impossible to eliminate entirely. </a:t>
            </a:r>
          </a:p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Examples: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atmospheric noise from lightning during thunderstorms,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extra-terrestrial noise such as solar and cosmic noise, and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industrial noise.</a:t>
            </a:r>
            <a:endParaRPr lang="en-GB" sz="2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497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346752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Internal Source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246108" y="2076295"/>
            <a:ext cx="11125591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type of noise is generated by the receiver’s components during operation.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Continuous functioning of circuit elements can introduce various kinds of noise. This internal noise is measurable, and a well-designed receiver can help minimize its effects.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Thermal agitation noise (Johnson noise or Electrical noise)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Shot noise (due to the random movement of electrons and holes)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Transit-time noise (during transition)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9001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57781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Communications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751567" y="2624208"/>
            <a:ext cx="1162812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 In General, the noise identified as a random process.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	we may use statistical parameters such as:</a:t>
            </a:r>
          </a:p>
          <a:p>
            <a:pPr marL="17938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mean of the random process.</a:t>
            </a:r>
          </a:p>
          <a:p>
            <a:pPr marL="17938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autocorrelation of the random process. </a:t>
            </a:r>
          </a:p>
        </p:txBody>
      </p:sp>
    </p:spTree>
    <p:extLst>
      <p:ext uri="{BB962C8B-B14F-4D97-AF65-F5344CB8AC3E}">
        <p14:creationId xmlns:p14="http://schemas.microsoft.com/office/powerpoint/2010/main" val="1007533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57781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</a:t>
            </a:r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ean of the random process.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1031240" y="2433893"/>
            <a:ext cx="1021588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For noise, the mean value corresponds to the dc offset.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In most communication systems, dc offsets are removed by design since they require power and carry little information.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Consequently, both noise and signal are generally assumed to have zero mean.</a:t>
            </a:r>
          </a:p>
        </p:txBody>
      </p:sp>
    </p:spTree>
    <p:extLst>
      <p:ext uri="{BB962C8B-B14F-4D97-AF65-F5344CB8AC3E}">
        <p14:creationId xmlns:p14="http://schemas.microsoft.com/office/powerpoint/2010/main" val="683323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901119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White Gaussian Noise</a:t>
            </a:r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802640" y="2661241"/>
            <a:ext cx="10215880" cy="308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White noise is often a good mathematical model for receiver noise.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White noise has all the frequency component at equal proportion.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White noise is called as Gaussian White Noise because the </a:t>
            </a:r>
            <a:r>
              <a:rPr lang="en-GB" sz="2200" b="1" dirty="0"/>
              <a:t>Probability Density Function</a:t>
            </a:r>
            <a:r>
              <a:rPr lang="en-GB" sz="2200" dirty="0"/>
              <a:t> follows the </a:t>
            </a:r>
            <a:r>
              <a:rPr lang="en-GB" sz="2200" b="1" dirty="0"/>
              <a:t>Gaussian Distribution</a:t>
            </a:r>
            <a:r>
              <a:rPr lang="en-GB" sz="2200" dirty="0"/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/>
              <a:t>Thermal Noise </a:t>
            </a:r>
            <a:r>
              <a:rPr lang="en-GB" sz="2200" dirty="0"/>
              <a:t>is an example of White Noise.</a:t>
            </a:r>
          </a:p>
          <a:p>
            <a:pPr algn="just">
              <a:lnSpc>
                <a:spcPct val="15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2501214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30348" y="1222210"/>
            <a:ext cx="940321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Auto correlation and Power Spectral Density</a:t>
            </a:r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92AAE7C-DE90-8A6F-5CE9-52DD7C77CDB4}"/>
                  </a:ext>
                </a:extLst>
              </p:cNvPr>
              <p:cNvSpPr txBox="1"/>
              <p:nvPr/>
            </p:nvSpPr>
            <p:spPr>
              <a:xfrm>
                <a:off x="4907280" y="1882884"/>
                <a:ext cx="7188200" cy="35947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For AGWN, the spectrum is flat and the Power Spectral Density is given by</a:t>
                </a:r>
              </a:p>
              <a:p>
                <a:pPr lvl="1" algn="just">
                  <a:lnSpc>
                    <a:spcPct val="150000"/>
                  </a:lnSpc>
                </a:pPr>
                <a:r>
                  <a:rPr lang="en-GB" sz="2200" dirty="0"/>
                  <a:t>which means for all frequencies, the power spectral density is constant.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                                          and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𝑘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𝑒</m:t>
                        </m:r>
                      </m:sub>
                    </m:sSub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/>
              </a:p>
              <a:p>
                <a:pPr algn="just">
                  <a:lnSpc>
                    <a:spcPct val="150000"/>
                  </a:lnSpc>
                </a:pPr>
                <a:endParaRPr lang="en-GB" sz="2200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92AAE7C-DE90-8A6F-5CE9-52DD7C77CDB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7280" y="1882884"/>
                <a:ext cx="7188200" cy="3594702"/>
              </a:xfrm>
              <a:prstGeom prst="rect">
                <a:avLst/>
              </a:prstGeom>
              <a:blipFill>
                <a:blip r:embed="rId3"/>
                <a:stretch>
                  <a:fillRect l="-933" r="-11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ABB743AD-AF97-DC88-9C96-710C5AD2D5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9647" y="2324757"/>
            <a:ext cx="1263465" cy="7960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0BC6B22-5CE0-CC44-2D1A-7E08290274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8525" y="4827814"/>
            <a:ext cx="4323789" cy="169300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CEB8B6-826B-DDD0-9D43-003B3D32775E}"/>
              </a:ext>
            </a:extLst>
          </p:cNvPr>
          <p:cNvCxnSpPr>
            <a:cxnSpLocks/>
          </p:cNvCxnSpPr>
          <p:nvPr/>
        </p:nvCxnSpPr>
        <p:spPr>
          <a:xfrm>
            <a:off x="4648200" y="1965960"/>
            <a:ext cx="0" cy="416181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28F75A7-0BDC-0CE7-3497-E38170A5B94A}"/>
                  </a:ext>
                </a:extLst>
              </p:cNvPr>
              <p:cNvSpPr txBox="1"/>
              <p:nvPr/>
            </p:nvSpPr>
            <p:spPr>
              <a:xfrm>
                <a:off x="9433559" y="4809418"/>
                <a:ext cx="2799079" cy="147732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Where,</a:t>
                </a:r>
              </a:p>
              <a:p>
                <a:r>
                  <a:rPr lang="en-GB" dirty="0">
                    <a:solidFill>
                      <a:srgbClr val="836967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GB" dirty="0"/>
                  <a:t> is the Equivalent Noise temperature of the system</a:t>
                </a:r>
              </a:p>
              <a:p>
                <a:r>
                  <a:rPr lang="en-GB" i="1" dirty="0"/>
                  <a:t>K</a:t>
                </a:r>
                <a:r>
                  <a:rPr lang="en-GB" dirty="0"/>
                  <a:t> is the Boltzmann's Constant</a:t>
                </a: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28F75A7-0BDC-0CE7-3497-E38170A5B9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33559" y="4809418"/>
                <a:ext cx="2799079" cy="1477328"/>
              </a:xfrm>
              <a:prstGeom prst="rect">
                <a:avLst/>
              </a:prstGeom>
              <a:blipFill>
                <a:blip r:embed="rId6"/>
                <a:stretch>
                  <a:fillRect l="-1739" t="-2479" b="-57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35A02CE4-F30B-04D0-7FE8-0F0A6F849E51}"/>
              </a:ext>
            </a:extLst>
          </p:cNvPr>
          <p:cNvSpPr txBox="1"/>
          <p:nvPr/>
        </p:nvSpPr>
        <p:spPr>
          <a:xfrm>
            <a:off x="30348" y="2339125"/>
            <a:ext cx="4527550" cy="15633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autocorrelation of white noise is described by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4CA1160-2F27-EAD5-5FDE-BD056876E1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3513" y="4111986"/>
            <a:ext cx="1809565" cy="5631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F126AC5-ED63-4644-A53D-5974017D53D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0747"/>
          <a:stretch/>
        </p:blipFill>
        <p:spPr>
          <a:xfrm>
            <a:off x="32989" y="5107535"/>
            <a:ext cx="529362" cy="5631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80999C-0AF4-4334-AD5B-2A25B0129793}"/>
              </a:ext>
            </a:extLst>
          </p:cNvPr>
          <p:cNvSpPr txBox="1"/>
          <p:nvPr/>
        </p:nvSpPr>
        <p:spPr>
          <a:xfrm>
            <a:off x="440255" y="5192153"/>
            <a:ext cx="44287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is the Dirac delta function and</a:t>
            </a:r>
          </a:p>
          <a:p>
            <a:r>
              <a:rPr lang="en-GB" sz="2000" dirty="0"/>
              <a:t>is the two-sided power spectral density </a:t>
            </a:r>
          </a:p>
          <a:p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3E13A3-EFFB-4205-A584-21EA981242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317" y="5477586"/>
            <a:ext cx="482487" cy="365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551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30349" y="109549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Signal to Noise Ratio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1F1BC26-8E18-46B2-9A64-A3D416EC4C10}"/>
                  </a:ext>
                </a:extLst>
              </p:cNvPr>
              <p:cNvSpPr txBox="1"/>
              <p:nvPr/>
            </p:nvSpPr>
            <p:spPr>
              <a:xfrm>
                <a:off x="553719" y="1626172"/>
                <a:ext cx="10969149" cy="46351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Signal to Noise Ratio is the Ratio of the signal power to the noise power at a same point.		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0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</m:t>
                    </m:r>
                    <m:r>
                      <a:rPr lang="en-GB" sz="20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𝑁𝑅</m:t>
                    </m:r>
                    <m:r>
                      <a:rPr lang="en-GB" sz="20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</m:t>
                        </m:r>
                      </m:num>
                      <m:den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</m:t>
                        </m:r>
                      </m:den>
                    </m:f>
                    <m:r>
                      <a:rPr lang="en-GB" sz="20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𝑆𝑖𝑔𝑛𝑎𝑙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𝑃𝑜𝑤𝑒𝑟</m:t>
                        </m:r>
                      </m:num>
                      <m:den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𝑁𝑜𝑖𝑠𝑒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𝑃𝑜𝑤𝑒𝑟</m:t>
                        </m:r>
                      </m:den>
                    </m:f>
                    <m:r>
                      <a:rPr lang="en-GB" sz="20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𝑁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000" dirty="0"/>
                  <a:t> </a:t>
                </a:r>
                <a14:m/>
              </a:p>
              <a:p>
                <a:pPr marL="3136900" indent="-3136900">
                  <a:lnSpc>
                    <a:spcPct val="150000"/>
                  </a:lnSpc>
                </a:pPr>
                <a:endParaRPr lang="en-GB" sz="2000" i="1" dirty="0">
                  <a:latin typeface="Cambria Math" panose="02040503050406030204" pitchFamily="18" charset="0"/>
                </a:endParaRPr>
              </a:p>
              <a:p>
                <a:pPr marL="3136900" indent="-3136900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sub>
                            <m:sup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sSubSup>
                            <m:sSubSup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sub>
                            <m:sup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den>
                      </m:f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𝑉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</m:t>
                                      </m:r>
                                    </m:sub>
                                  </m:sSub>
                                </m:num>
                                <m:den>
                                  <m:sSub>
                                    <m:sSub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𝑉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𝑛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sz="2000" dirty="0"/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It is usually expressed in decibel (dB) and </a:t>
                </a: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It is always to have a high SNR.</a:t>
                </a: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1F1BC26-8E18-46B2-9A64-A3D416EC4C1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719" y="1626172"/>
                <a:ext cx="10969149" cy="4635115"/>
              </a:xfrm>
              <a:prstGeom prst="rect">
                <a:avLst/>
              </a:prstGeom>
              <a:blipFill>
                <a:blip r:embed="rId3"/>
                <a:stretch>
                  <a:fillRect l="-667" r="-723" b="-17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71978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Band Pass Receiver Structures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68EDB0B-C500-8C96-80C9-466C8819F9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7116" y="2237707"/>
            <a:ext cx="7868922" cy="251079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B8D3F6A-C0AC-4C16-EFB7-9B81ECCE4AC8}"/>
              </a:ext>
            </a:extLst>
          </p:cNvPr>
          <p:cNvSpPr txBox="1"/>
          <p:nvPr/>
        </p:nvSpPr>
        <p:spPr>
          <a:xfrm>
            <a:off x="476250" y="4831834"/>
            <a:ext cx="945007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i="1" dirty="0"/>
              <a:t>w(t) </a:t>
            </a:r>
            <a:r>
              <a:rPr lang="en-GB" sz="2200" dirty="0"/>
              <a:t>is the white Gaussian Noise, and we know the PSD of the Gaussian Noise is 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68F2B46-FB08-B7D7-5A86-8D89F41670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1679" y="4567740"/>
            <a:ext cx="1263465" cy="79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342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Band Pass Receiver Structures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B8D3F6A-C0AC-4C16-EFB7-9B81ECCE4AC8}"/>
              </a:ext>
            </a:extLst>
          </p:cNvPr>
          <p:cNvSpPr txBox="1"/>
          <p:nvPr/>
        </p:nvSpPr>
        <p:spPr>
          <a:xfrm>
            <a:off x="154305" y="3751921"/>
            <a:ext cx="6422390" cy="15633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noise input of the BPF is </a:t>
            </a:r>
            <a:r>
              <a:rPr lang="en-GB" sz="2200" i="1" dirty="0">
                <a:latin typeface="Cambria" panose="02040503050406030204" pitchFamily="18" charset="0"/>
                <a:ea typeface="Cambria" panose="02040503050406030204" pitchFamily="18" charset="0"/>
              </a:rPr>
              <a:t>w(t)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200" dirty="0"/>
              <a:t>is the white Gaussian Noise, and the filtered noise is </a:t>
            </a:r>
            <a:r>
              <a:rPr lang="en-GB" sz="2200" i="1" dirty="0">
                <a:latin typeface="Cambria" panose="02040503050406030204" pitchFamily="18" charset="0"/>
                <a:ea typeface="Cambria" panose="02040503050406030204" pitchFamily="18" charset="0"/>
              </a:rPr>
              <a:t>n(t)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200" dirty="0"/>
              <a:t>at the output of the BPF.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1C5E6F-6AD9-625C-2E9C-508D2EE752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35" y="2229564"/>
            <a:ext cx="4181503" cy="1155250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65D862C-9948-5865-26AE-9FE1B7F1B137}"/>
              </a:ext>
            </a:extLst>
          </p:cNvPr>
          <p:cNvCxnSpPr/>
          <p:nvPr/>
        </p:nvCxnSpPr>
        <p:spPr>
          <a:xfrm>
            <a:off x="6609080" y="2118360"/>
            <a:ext cx="0" cy="38963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BF79503-299A-DDA3-710C-6CDC1F3FA866}"/>
              </a:ext>
            </a:extLst>
          </p:cNvPr>
          <p:cNvSpPr txBox="1"/>
          <p:nvPr/>
        </p:nvSpPr>
        <p:spPr>
          <a:xfrm>
            <a:off x="6913879" y="1857822"/>
            <a:ext cx="5035549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Therefore, the total output of the BPF will be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C968C27-E935-4EA6-5B4A-A2D6C72455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5761" y="3124549"/>
            <a:ext cx="5481319" cy="1850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8647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-62230" y="111219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Band Pass Receiver Structures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B8D3F6A-C0AC-4C16-EFB7-9B81ECCE4AC8}"/>
              </a:ext>
            </a:extLst>
          </p:cNvPr>
          <p:cNvSpPr txBox="1"/>
          <p:nvPr/>
        </p:nvSpPr>
        <p:spPr>
          <a:xfrm>
            <a:off x="139383" y="1574637"/>
            <a:ext cx="6422390" cy="6097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500" b="1" dirty="0"/>
              <a:t>Average Noise Power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65D862C-9948-5865-26AE-9FE1B7F1B137}"/>
              </a:ext>
            </a:extLst>
          </p:cNvPr>
          <p:cNvCxnSpPr/>
          <p:nvPr/>
        </p:nvCxnSpPr>
        <p:spPr>
          <a:xfrm>
            <a:off x="6050280" y="2118360"/>
            <a:ext cx="0" cy="38963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BF79503-299A-DDA3-710C-6CDC1F3FA866}"/>
                  </a:ext>
                </a:extLst>
              </p:cNvPr>
              <p:cNvSpPr txBox="1"/>
              <p:nvPr/>
            </p:nvSpPr>
            <p:spPr>
              <a:xfrm>
                <a:off x="6236349" y="1928630"/>
                <a:ext cx="5724829" cy="433913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amplitude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2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 and the width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sub>
                    </m:sSub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Average Noise power is just the area of the curve that can be written as </a:t>
                </a:r>
                <a:r>
                  <a:rPr lang="en-GB" sz="22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2X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𝑋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sub>
                    </m:sSub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the Average Noise power is </a:t>
                </a:r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      </m:t>
                        </m:r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X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BF79503-299A-DDA3-710C-6CDC1F3FA86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6349" y="1928630"/>
                <a:ext cx="5724829" cy="4339137"/>
              </a:xfrm>
              <a:prstGeom prst="rect">
                <a:avLst/>
              </a:prstGeom>
              <a:blipFill>
                <a:blip r:embed="rId3"/>
                <a:stretch>
                  <a:fillRect l="-1171" r="-13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94E92880-F2EE-A308-EB9C-70F05BD2EE14}"/>
              </a:ext>
            </a:extLst>
          </p:cNvPr>
          <p:cNvSpPr txBox="1"/>
          <p:nvPr/>
        </p:nvSpPr>
        <p:spPr>
          <a:xfrm>
            <a:off x="338137" y="2159412"/>
            <a:ext cx="5021263" cy="2071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</a:t>
            </a:r>
            <a:r>
              <a:rPr lang="en-GB" sz="2200" i="1" dirty="0"/>
              <a:t>w(t) </a:t>
            </a:r>
            <a:r>
              <a:rPr lang="en-GB" sz="2200" dirty="0"/>
              <a:t>when passed through the BPF whose  Mid band frequency is fc and Bandwidth will be BT will produce the output </a:t>
            </a:r>
            <a:r>
              <a:rPr lang="en-GB" sz="2200" i="1" dirty="0"/>
              <a:t>n(t).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46AB4C-21B0-D1D1-A777-163BEAD1A4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723" y="4199736"/>
            <a:ext cx="4311021" cy="227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055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SNR – Band Pass Receivers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558EB29-490C-EAB6-8210-2B1DE699FC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1560" y="2123608"/>
            <a:ext cx="9479280" cy="2977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0138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30349" y="1741930"/>
            <a:ext cx="76377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SNR – Band Pass Receivers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E049879-3A2A-CB86-938E-D7547C2D1D0E}"/>
                  </a:ext>
                </a:extLst>
              </p:cNvPr>
              <p:cNvSpPr txBox="1"/>
              <p:nvPr/>
            </p:nvSpPr>
            <p:spPr>
              <a:xfrm>
                <a:off x="106680" y="2121812"/>
                <a:ext cx="7096760" cy="56085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</a:pPr>
                <a:r>
                  <a:rPr lang="en-GB" sz="2200" dirty="0"/>
                  <a:t>There are three measures for calculating the SNR</a:t>
                </a: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 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𝑓𝑖𝑙𝑡𝑒𝑟𝑒𝑑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𝑤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𝑚𝑒𝑠𝑠𝑎𝑔𝑒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𝑜𝑢𝑡𝑝𝑢𝑡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𝑡h𝑒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𝑟𝑒𝑐𝑒𝑖𝑣𝑒𝑟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𝑖𝑛𝑝𝑢𝑡</m:t>
                        </m:r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𝑡h𝑒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𝑟𝑒𝑐𝑒𝑖𝑣𝑒𝑟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𝑖𝑛𝑝𝑢𝑡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00100" lvl="1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E049879-3A2A-CB86-938E-D7547C2D1D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2121812"/>
                <a:ext cx="7096760" cy="5608587"/>
              </a:xfrm>
              <a:prstGeom prst="rect">
                <a:avLst/>
              </a:prstGeom>
              <a:blipFill>
                <a:blip r:embed="rId3"/>
                <a:stretch>
                  <a:fillRect l="-11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53ABFD7-A61F-046B-4EC0-0080B7E28815}"/>
              </a:ext>
            </a:extLst>
          </p:cNvPr>
          <p:cNvCxnSpPr/>
          <p:nvPr/>
        </p:nvCxnSpPr>
        <p:spPr>
          <a:xfrm>
            <a:off x="6685280" y="2428240"/>
            <a:ext cx="0" cy="38963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EEED1D9-EAF6-CBD1-0216-477E209F4142}"/>
              </a:ext>
            </a:extLst>
          </p:cNvPr>
          <p:cNvSpPr txBox="1"/>
          <p:nvPr/>
        </p:nvSpPr>
        <p:spPr>
          <a:xfrm>
            <a:off x="6755130" y="2379603"/>
            <a:ext cx="76377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Figure of Merit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– Band Pass Receivers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6EA0742-2320-00E8-B74E-6E61C9BDA30F}"/>
                  </a:ext>
                </a:extLst>
              </p:cNvPr>
              <p:cNvSpPr txBox="1"/>
              <p:nvPr/>
            </p:nvSpPr>
            <p:spPr>
              <a:xfrm>
                <a:off x="5033010" y="3290224"/>
                <a:ext cx="7637780" cy="66864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𝐹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𝑖𝑔𝑢𝑟𝑒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𝑜𝑓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𝑀𝑒𝑟𝑖𝑡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𝑂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6EA0742-2320-00E8-B74E-6E61C9BDA3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3010" y="3290224"/>
                <a:ext cx="7637780" cy="66864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37194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AM Receiver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CF61E35-4B26-4C2D-8748-75836BF761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211" y="2824458"/>
            <a:ext cx="8873469" cy="223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1835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038482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AM Receiver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/>
              <p:nvPr/>
            </p:nvSpPr>
            <p:spPr>
              <a:xfrm>
                <a:off x="1310323" y="2132089"/>
                <a:ext cx="9105265" cy="41370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dirty="0"/>
                  <a:t>The AM Modulated Wave is 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b="0" dirty="0"/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[1+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]</m:t>
                    </m:r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b="0" dirty="0"/>
              </a:p>
              <a:p>
                <a:pPr>
                  <a:lnSpc>
                    <a:spcPct val="200000"/>
                  </a:lnSpc>
                </a:pPr>
                <a:r>
                  <a:rPr lang="en-GB" b="0" dirty="0"/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b="0" dirty="0"/>
              </a:p>
              <a:p>
                <a:pPr>
                  <a:lnSpc>
                    <a:spcPct val="200000"/>
                  </a:lnSpc>
                </a:pPr>
                <a:r>
                  <a:rPr lang="en-GB" dirty="0"/>
                  <a:t>Instantaneous Power of the Modulated Signal is given by squaring the above equation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dirty="0"/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>
                                    <a:latin typeface="Cambria Math" panose="02040503050406030204" pitchFamily="18" charset="0"/>
                                  </a:rPr>
                                  <m:t>cos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𝜋</m:t>
                                    </m:r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func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𝑘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>
                                    <a:latin typeface="Cambria Math" panose="02040503050406030204" pitchFamily="18" charset="0"/>
                                  </a:rPr>
                                  <m:t>cos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𝜋</m:t>
                                    </m:r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func>
                          </m:e>
                        </m:d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b="0" dirty="0"/>
              </a:p>
              <a:p>
                <a:pPr marL="1165225">
                  <a:lnSpc>
                    <a:spcPct val="200000"/>
                  </a:lnSpc>
                </a:pPr>
                <a:r>
                  <a:rPr lang="en-GB" dirty="0"/>
                  <a:t>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(1+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sub>
                        </m:sSub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i="1" dirty="0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r>
                  <a:rPr lang="en-GB" dirty="0"/>
                  <a:t>)                                                  [Consider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r>
                  <a:rPr lang="en-GB" sz="2000" dirty="0"/>
                  <a:t>]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 </a:t>
                </a:r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0323" y="2132089"/>
                <a:ext cx="9105265" cy="4137030"/>
              </a:xfrm>
              <a:prstGeom prst="rect">
                <a:avLst/>
              </a:prstGeom>
              <a:blipFill>
                <a:blip r:embed="rId3"/>
                <a:stretch>
                  <a:fillRect l="-6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3AAF19-8716-4EB3-92E5-CAA6D50A7704}"/>
              </a:ext>
            </a:extLst>
          </p:cNvPr>
          <p:cNvCxnSpPr/>
          <p:nvPr/>
        </p:nvCxnSpPr>
        <p:spPr>
          <a:xfrm>
            <a:off x="10216055" y="5372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4583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038482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AM Receiver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3AAF19-8716-4EB3-92E5-CAA6D50A7704}"/>
              </a:ext>
            </a:extLst>
          </p:cNvPr>
          <p:cNvCxnSpPr/>
          <p:nvPr/>
        </p:nvCxnSpPr>
        <p:spPr>
          <a:xfrm>
            <a:off x="10216055" y="5372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04BC29C-5DD2-4EAB-81CD-CC81793BCD0C}"/>
                  </a:ext>
                </a:extLst>
              </p:cNvPr>
              <p:cNvSpPr txBox="1"/>
              <p:nvPr/>
            </p:nvSpPr>
            <p:spPr>
              <a:xfrm>
                <a:off x="1553764" y="2174650"/>
                <a:ext cx="9826229" cy="40891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1900" dirty="0"/>
                  <a:t>Average Power of Noise with respect to Bandwidth is  </a:t>
                </a:r>
              </a:p>
              <a:p>
                <a:pPr marL="1971675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𝑛𝑜𝑖𝑠𝑒</m:t>
                          </m:r>
                        </m:sub>
                      </m:sSub>
                      <m:r>
                        <a:rPr lang="en-GB" sz="19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i="1">
                          <a:latin typeface="Cambria Math" panose="02040503050406030204" pitchFamily="18" charset="0"/>
                        </a:rPr>
                        <m:t>𝑊</m:t>
                      </m:r>
                      <m:sSub>
                        <m:sSubPr>
                          <m:ctrlPr>
                            <a:rPr lang="en-GB" sz="19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900" dirty="0"/>
              </a:p>
              <a:p>
                <a:pPr>
                  <a:lnSpc>
                    <a:spcPct val="200000"/>
                  </a:lnSpc>
                  <a:tabLst>
                    <a:tab pos="1614488" algn="l"/>
                  </a:tabLst>
                </a:pPr>
                <a:r>
                  <a:rPr lang="en-GB" sz="1900" dirty="0"/>
                  <a:t>By using Channel SNR, We can write ,</a:t>
                </a:r>
              </a:p>
              <a:p>
                <a:pPr>
                  <a:lnSpc>
                    <a:spcPct val="200000"/>
                  </a:lnSpc>
                  <a:tabLst>
                    <a:tab pos="1614488" algn="l"/>
                  </a:tabLst>
                </a:pPr>
                <a:r>
                  <a:rPr lang="en-GB" sz="19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9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𝑆𝑁𝑅</m:t>
                        </m:r>
                      </m:e>
                      <m:sub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19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9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𝐴𝑣𝑔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𝑃𝑜𝑤𝑒𝑟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𝐴𝑀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𝑀𝑜𝑑𝑢𝑙𝑎𝑡𝑒𝑑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𝑆𝑖𝑔𝑛𝑎𝑙</m:t>
                        </m:r>
                      </m:num>
                      <m:den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𝐴𝑣𝑔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𝑃𝑜𝑤𝑒𝑟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𝑛𝑜𝑖𝑠𝑒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𝑖𝑛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𝑚𝑒𝑠𝑠𝑎𝑔𝑒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900" b="0" i="1" smtClean="0">
                            <a:latin typeface="Cambria Math" panose="02040503050406030204" pitchFamily="18" charset="0"/>
                          </a:rPr>
                          <m:t>𝐵𝑎𝑛𝑑𝑤𝑖𝑑𝑡h</m:t>
                        </m:r>
                      </m:den>
                    </m:f>
                  </m:oMath>
                </a14:m>
                <a:endParaRPr lang="en-GB" sz="1900" dirty="0"/>
              </a:p>
              <a:p>
                <a:pPr marL="985838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0" i="1" smtClean="0">
                              <a:latin typeface="Cambria Math" panose="02040503050406030204" pitchFamily="18" charset="0"/>
                            </a:rPr>
                            <m:t>𝑆𝑁𝑅</m:t>
                          </m:r>
                        </m:e>
                        <m:sub>
                          <m:r>
                            <a:rPr lang="en-GB" sz="19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sz="19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9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sz="19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19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19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sz="19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(1+</m:t>
                          </m:r>
                          <m:r>
                            <m:rPr>
                              <m:nor/>
                            </m:rPr>
                            <a:rPr lang="en-GB" sz="1900" dirty="0"/>
                            <m:t> </m:t>
                          </m:r>
                          <m:sSup>
                            <m:sSupPr>
                              <m:ctrlPr>
                                <a:rPr lang="en-GB" sz="19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sz="19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900" i="1">
                                      <a:latin typeface="Cambria Math" panose="02040503050406030204" pitchFamily="18" charset="0"/>
                                    </a:rPr>
                                    <m:t>𝑘</m:t>
                                  </m:r>
                                </m:e>
                                <m:sub>
                                  <m:r>
                                    <a:rPr lang="en-GB" sz="1900" i="1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sz="19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1900" i="1" dirty="0">
                              <a:latin typeface="Cambria Math" panose="02040503050406030204" pitchFamily="18" charset="0"/>
                            </a:rPr>
                            <m:t>𝑃</m:t>
                          </m:r>
                          <m:r>
                            <m:rPr>
                              <m:nor/>
                            </m:rPr>
                            <a:rPr lang="en-GB" sz="1900" dirty="0"/>
                            <m:t>)</m:t>
                          </m:r>
                        </m:num>
                        <m:den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1900" i="1">
                              <a:latin typeface="Cambria Math" panose="02040503050406030204" pitchFamily="18" charset="0"/>
                            </a:rPr>
                            <m:t>𝑊</m:t>
                          </m:r>
                          <m:sSub>
                            <m:sSubPr>
                              <m:ctrlPr>
                                <a:rPr lang="en-GB" sz="19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900" i="1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sz="19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900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04BC29C-5DD2-4EAB-81CD-CC81793BCD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3764" y="2174650"/>
                <a:ext cx="9826229" cy="4089196"/>
              </a:xfrm>
              <a:prstGeom prst="rect">
                <a:avLst/>
              </a:prstGeom>
              <a:blipFill>
                <a:blip r:embed="rId3"/>
                <a:stretch>
                  <a:fillRect l="-6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385009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18007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AM Receivers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/>
              <p:nvPr/>
            </p:nvSpPr>
            <p:spPr>
              <a:xfrm>
                <a:off x="1167353" y="2206556"/>
                <a:ext cx="10917967" cy="43142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000" b="0" dirty="0"/>
                  <a:t>			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𝑤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000" b="0" dirty="0"/>
              </a:p>
              <a:p>
                <a:pPr>
                  <a:lnSpc>
                    <a:spcPct val="200000"/>
                  </a:lnSpc>
                </a:pPr>
                <a:r>
                  <a:rPr lang="en-GB" sz="2000" dirty="0"/>
                  <a:t>Substitute the value of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in the above equation,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[1+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𝑎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𝑚</m:t>
                      </m:r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latin typeface="Cambria Math" panose="02040503050406030204" pitchFamily="18" charset="0"/>
                        </a:rPr>
                        <m:t>]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200000"/>
                  </a:lnSpc>
                </a:pPr>
                <a:r>
                  <a:rPr lang="en-GB" sz="2000" dirty="0"/>
                  <a:t>The Noise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𝑤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000" dirty="0"/>
                  <a:t> is the sum of In- phase and Quadrature Components.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200000"/>
                  </a:lnSpc>
                </a:pPr>
                <a:r>
                  <a:rPr lang="en-GB" sz="2000" dirty="0"/>
                  <a:t>On Substituting the values of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and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𝑤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we get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000" dirty="0"/>
                  <a:t>	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[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i="1">
                        <a:latin typeface="Cambria Math" panose="02040503050406030204" pitchFamily="18" charset="0"/>
                      </a:rPr>
                      <m:t>] 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sz="2000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7353" y="2206556"/>
                <a:ext cx="10917967" cy="4314258"/>
              </a:xfrm>
              <a:prstGeom prst="rect">
                <a:avLst/>
              </a:prstGeom>
              <a:blipFill>
                <a:blip r:embed="rId3"/>
                <a:stretch>
                  <a:fillRect l="-558" b="-4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6BEEC66C-4FC1-4AFE-A5CE-8945F8F659EA}"/>
                  </a:ext>
                </a:extLst>
              </p:cNvPr>
              <p:cNvSpPr txBox="1"/>
              <p:nvPr/>
            </p:nvSpPr>
            <p:spPr>
              <a:xfrm>
                <a:off x="310753" y="1567990"/>
                <a:ext cx="7636668" cy="54688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b="1" dirty="0"/>
                  <a:t>Find the output of the Bandpass filter </a:t>
                </a:r>
                <a14:m>
                  <m:oMath xmlns:m="http://schemas.openxmlformats.org/officeDocument/2006/math"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b="1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6BEEC66C-4FC1-4AFE-A5CE-8945F8F659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753" y="1567990"/>
                <a:ext cx="7636668" cy="546881"/>
              </a:xfrm>
              <a:prstGeom prst="rect">
                <a:avLst/>
              </a:prstGeom>
              <a:blipFill>
                <a:blip r:embed="rId4"/>
                <a:stretch>
                  <a:fillRect l="-1038" b="-222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981561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015152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AM Receivers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6BEEC66C-4FC1-4AFE-A5CE-8945F8F659EA}"/>
                  </a:ext>
                </a:extLst>
              </p:cNvPr>
              <p:cNvSpPr txBox="1"/>
              <p:nvPr/>
            </p:nvSpPr>
            <p:spPr>
              <a:xfrm>
                <a:off x="260747" y="1673553"/>
                <a:ext cx="7636668" cy="588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b="1" dirty="0"/>
                  <a:t>Find the output of demodulator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𝒗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b="1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6BEEC66C-4FC1-4AFE-A5CE-8945F8F659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747" y="1673553"/>
                <a:ext cx="7636668" cy="588110"/>
              </a:xfrm>
              <a:prstGeom prst="rect">
                <a:avLst/>
              </a:prstGeom>
              <a:blipFill>
                <a:blip r:embed="rId3"/>
                <a:stretch>
                  <a:fillRect l="-1038" b="-197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EFFFE32-0E1C-4E66-86E1-38AE91356BA1}"/>
                  </a:ext>
                </a:extLst>
              </p:cNvPr>
              <p:cNvSpPr txBox="1"/>
              <p:nvPr/>
            </p:nvSpPr>
            <p:spPr>
              <a:xfrm>
                <a:off x="1347192" y="2567408"/>
                <a:ext cx="9497615" cy="32916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/>
                  <a:t>When this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passes the demodulator (Envelope Detector) detects only the magnitude/ amplitudes of phase and quadrature components and hence the output signal can be written as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)=</m:t>
                      </m:r>
                      <m:rad>
                        <m:radPr>
                          <m:degHide m:val="on"/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[</m:t>
                                  </m:r>
                                  <m:sSub>
                                    <m:sSub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>
                                    <m:sSub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𝑘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𝑎</m:t>
                                      </m:r>
                                    </m:sub>
                                  </m:s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  <m:d>
                                    <m:d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𝑡</m:t>
                                      </m:r>
                                    </m:e>
                                  </m:d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+</m:t>
                                  </m:r>
                                  <m:sSub>
                                    <m:sSub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𝑤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𝑟</m:t>
                                      </m:r>
                                    </m:sub>
                                  </m:sSub>
                                  <m:d>
                                    <m:d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𝑡</m:t>
                                      </m:r>
                                    </m:e>
                                  </m:d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]</m:t>
                                  </m:r>
                                </m:e>
                                <m: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𝑤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𝐼</m:t>
                                      </m:r>
                                    </m:sub>
                                  </m:s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e>
                                <m: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</m:rad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𝑎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𝑚</m:t>
                      </m:r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			Where,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000" dirty="0"/>
                  <a:t> &lt;&lt;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000" dirty="0"/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EFFFE32-0E1C-4E66-86E1-38AE91356BA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7192" y="2567408"/>
                <a:ext cx="9497615" cy="3291670"/>
              </a:xfrm>
              <a:prstGeom prst="rect">
                <a:avLst/>
              </a:prstGeom>
              <a:blipFill>
                <a:blip r:embed="rId4"/>
                <a:stretch>
                  <a:fillRect l="-706" r="-321" b="-24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422807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81610" y="1047240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AM Receivers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F99F40-BB65-4006-8767-53929BB9B73D}"/>
                  </a:ext>
                </a:extLst>
              </p:cNvPr>
              <p:cNvSpPr txBox="1"/>
              <p:nvPr/>
            </p:nvSpPr>
            <p:spPr>
              <a:xfrm>
                <a:off x="181610" y="2558855"/>
                <a:ext cx="6715601" cy="31522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b="0" dirty="0"/>
                  <a:t>Consider </a:t>
                </a:r>
                <a:r>
                  <a:rPr lang="en-GB" dirty="0"/>
                  <a:t>t</a:t>
                </a:r>
                <a:r>
                  <a:rPr lang="en-GB" b="0" dirty="0"/>
                  <a:t>he Power of the Signal component to be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𝑎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𝑚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b="0" dirty="0"/>
              </a:p>
              <a:p>
                <a:r>
                  <a:rPr lang="en-GB" b="0" dirty="0"/>
                  <a:t>Introduce a factor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√2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we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can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write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the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above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equation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as</m:t>
                    </m:r>
                  </m:oMath>
                </a14:m>
                <a:endParaRPr lang="en-GB" b="0" dirty="0"/>
              </a:p>
              <a:p>
                <a:endParaRPr lang="en-GB" b="0" dirty="0"/>
              </a:p>
              <a:p>
                <a:pPr marL="3051175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sub>
                      </m:sSub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√2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The instantons power is calculated by squaring the above equation,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𝑣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𝑘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𝑎</m:t>
                                      </m:r>
                                    </m:sub>
                                  </m:s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  <m:d>
                                    <m:d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𝑡</m:t>
                                      </m:r>
                                    </m:e>
                                  </m:d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√2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F99F40-BB65-4006-8767-53929BB9B7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610" y="2558855"/>
                <a:ext cx="6715601" cy="3152210"/>
              </a:xfrm>
              <a:prstGeom prst="rect">
                <a:avLst/>
              </a:prstGeom>
              <a:blipFill>
                <a:blip r:embed="rId3"/>
                <a:stretch>
                  <a:fillRect l="-817" t="-11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56074260-CD0C-44AC-A7C7-4D9205C941E3}"/>
              </a:ext>
            </a:extLst>
          </p:cNvPr>
          <p:cNvSpPr txBox="1"/>
          <p:nvPr/>
        </p:nvSpPr>
        <p:spPr>
          <a:xfrm>
            <a:off x="106680" y="1845964"/>
            <a:ext cx="76366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Find the Average power of signal component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6BDD62-8D2E-423D-B8E7-B80EFFF7072A}"/>
              </a:ext>
            </a:extLst>
          </p:cNvPr>
          <p:cNvCxnSpPr>
            <a:cxnSpLocks/>
          </p:cNvCxnSpPr>
          <p:nvPr/>
        </p:nvCxnSpPr>
        <p:spPr>
          <a:xfrm>
            <a:off x="6821169" y="1789944"/>
            <a:ext cx="0" cy="48608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279BA71-7B63-449F-8B99-CDFD57F38A5E}"/>
                  </a:ext>
                </a:extLst>
              </p:cNvPr>
              <p:cNvSpPr txBox="1"/>
              <p:nvPr/>
            </p:nvSpPr>
            <p:spPr>
              <a:xfrm flipH="1">
                <a:off x="7451827" y="1434207"/>
                <a:ext cx="4740173" cy="54715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Average power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𝑣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 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sSubSup>
                            <m:sSub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Consider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to be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𝑃</m:t>
                    </m:r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sSubSup>
                            <m:sSub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 average value of Noise component is </a:t>
                </a:r>
                <a:endParaRPr lang="en-GB" b="0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We know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𝑛𝑜𝑖𝑠𝑒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𝑊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𝑆𝑁𝑅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𝑆𝑖𝑔𝑛𝑎𝑙</m:t>
                          </m:r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𝑃𝑜𝑤𝑒𝑟</m:t>
                          </m:r>
                        </m:num>
                        <m:den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𝑁𝑜𝑖𝑠𝑒</m:t>
                          </m:r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𝑃𝑜𝑤𝑒𝑟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279BA71-7B63-449F-8B99-CDFD57F38A5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7451827" y="1434207"/>
                <a:ext cx="4740173" cy="5471562"/>
              </a:xfrm>
              <a:prstGeom prst="rect">
                <a:avLst/>
              </a:prstGeom>
              <a:blipFill>
                <a:blip r:embed="rId4"/>
                <a:stretch>
                  <a:fillRect l="-10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21962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6253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18007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AM Receivers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607BCA-93F5-4C99-8350-8E27E9453E41}"/>
              </a:ext>
            </a:extLst>
          </p:cNvPr>
          <p:cNvSpPr txBox="1"/>
          <p:nvPr/>
        </p:nvSpPr>
        <p:spPr>
          <a:xfrm>
            <a:off x="378619" y="1700213"/>
            <a:ext cx="4279106" cy="97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/>
              <a:t>To find the value of output SNR</a:t>
            </a:r>
            <a:r>
              <a:rPr lang="en-GB" dirty="0"/>
              <a:t> </a:t>
            </a:r>
          </a:p>
          <a:p>
            <a:pPr>
              <a:lnSpc>
                <a:spcPct val="150000"/>
              </a:lnSpc>
            </a:pPr>
            <a:r>
              <a:rPr lang="en-GB" dirty="0"/>
              <a:t>we have,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38799BD-C72E-4ABB-A731-8EF416D67034}"/>
                  </a:ext>
                </a:extLst>
              </p:cNvPr>
              <p:cNvSpPr txBox="1"/>
              <p:nvPr/>
            </p:nvSpPr>
            <p:spPr>
              <a:xfrm>
                <a:off x="782240" y="3249074"/>
                <a:ext cx="7636668" cy="5268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𝑚𝑒𝑠𝑠𝑎𝑔𝑒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</m:num>
                      <m:den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𝑜𝑢𝑡𝑝𝑢𝑡</m:t>
                        </m:r>
                      </m:den>
                    </m:f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38799BD-C72E-4ABB-A731-8EF416D6703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240" y="3249074"/>
                <a:ext cx="7636668" cy="526876"/>
              </a:xfrm>
              <a:prstGeom prst="rect">
                <a:avLst/>
              </a:prstGeom>
              <a:blipFill>
                <a:blip r:embed="rId3"/>
                <a:stretch>
                  <a:fillRect b="-58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CC818B09-69CE-40D0-B21C-F2703260367F}"/>
                  </a:ext>
                </a:extLst>
              </p:cNvPr>
              <p:cNvSpPr txBox="1"/>
              <p:nvPr/>
            </p:nvSpPr>
            <p:spPr>
              <a:xfrm>
                <a:off x="1966991" y="4438620"/>
                <a:ext cx="7636668" cy="5585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CC818B09-69CE-40D0-B21C-F270326036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6991" y="4438620"/>
                <a:ext cx="7636668" cy="55855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BABC416-101B-40D6-AE08-CE5160CE5D2D}"/>
              </a:ext>
            </a:extLst>
          </p:cNvPr>
          <p:cNvCxnSpPr>
            <a:cxnSpLocks/>
          </p:cNvCxnSpPr>
          <p:nvPr/>
        </p:nvCxnSpPr>
        <p:spPr>
          <a:xfrm>
            <a:off x="5785325" y="1804231"/>
            <a:ext cx="0" cy="48608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245CA6C-AEFB-4F16-B142-A256AF3B369C}"/>
                  </a:ext>
                </a:extLst>
              </p:cNvPr>
              <p:cNvSpPr txBox="1"/>
              <p:nvPr/>
            </p:nvSpPr>
            <p:spPr>
              <a:xfrm>
                <a:off x="5984673" y="2186563"/>
                <a:ext cx="4009429" cy="12138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Figure of Merit</a:t>
                </a:r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𝑜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245CA6C-AEFB-4F16-B142-A256AF3B36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4673" y="2186563"/>
                <a:ext cx="4009429" cy="1213858"/>
              </a:xfrm>
              <a:prstGeom prst="rect">
                <a:avLst/>
              </a:prstGeom>
              <a:blipFill>
                <a:blip r:embed="rId5"/>
                <a:stretch>
                  <a:fillRect l="-1370" t="-30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85020E34-2B27-4ADE-B10F-7940F50165C1}"/>
                  </a:ext>
                </a:extLst>
              </p:cNvPr>
              <p:cNvSpPr txBox="1"/>
              <p:nvPr/>
            </p:nvSpPr>
            <p:spPr>
              <a:xfrm>
                <a:off x="6612654" y="3566942"/>
                <a:ext cx="3612355" cy="16538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  <m: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sSubSup>
                                    <m:sSub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𝑘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𝑎</m:t>
                                      </m:r>
                                    </m:sub>
                                    <m: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𝑃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𝑁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  <m: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(1+</m:t>
                                  </m:r>
                                  <m:r>
                                    <m:rPr>
                                      <m:nor/>
                                    </m:rPr>
                                    <a:rPr lang="en-GB" dirty="0"/>
                                    <m:t> </m:t>
                                  </m:r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𝑘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𝑎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𝑃</m:t>
                                  </m:r>
                                  <m:r>
                                    <m:rPr>
                                      <m:nor/>
                                    </m:rPr>
                                    <a:rPr lang="en-GB" dirty="0"/>
                                    <m:t>)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𝑁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85020E34-2B27-4ADE-B10F-7940F50165C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2654" y="3566942"/>
                <a:ext cx="3612355" cy="1653851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7839C41-6777-479C-99C3-91D716FE98F7}"/>
                  </a:ext>
                </a:extLst>
              </p:cNvPr>
              <p:cNvSpPr txBox="1"/>
              <p:nvPr/>
            </p:nvSpPr>
            <p:spPr>
              <a:xfrm>
                <a:off x="4555332" y="5129713"/>
                <a:ext cx="7636668" cy="75225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Sup>
                                <m:sSub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𝑘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sub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b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1+</m:t>
                              </m:r>
                              <m:r>
                                <m:rPr>
                                  <m:nor/>
                                </m:rPr>
                                <a:rPr lang="en-GB" dirty="0"/>
                                <m:t> 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𝑘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𝑎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7839C41-6777-479C-99C3-91D716FE98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5332" y="5129713"/>
                <a:ext cx="7636668" cy="752257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86598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F07D70-5CF3-48F3-8E32-349E2C409F58}"/>
              </a:ext>
            </a:extLst>
          </p:cNvPr>
          <p:cNvSpPr txBox="1"/>
          <p:nvPr/>
        </p:nvSpPr>
        <p:spPr>
          <a:xfrm>
            <a:off x="330200" y="2000250"/>
            <a:ext cx="11398250" cy="2015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References: </a:t>
            </a:r>
          </a:p>
          <a:p>
            <a:pPr>
              <a:lnSpc>
                <a:spcPct val="200000"/>
              </a:lnSpc>
            </a:pPr>
            <a:r>
              <a:rPr lang="en-GB" dirty="0"/>
              <a:t>[1] S. </a:t>
            </a:r>
            <a:r>
              <a:rPr lang="en-GB" dirty="0" err="1"/>
              <a:t>Haykin</a:t>
            </a:r>
            <a:r>
              <a:rPr lang="en-GB" dirty="0"/>
              <a:t> and M. Moher, Introduction to Analog &amp; Digital Communications, 2nd ed. Hoboken, NJ: Wiley, 2007.</a:t>
            </a:r>
          </a:p>
          <a:p>
            <a:pPr>
              <a:lnSpc>
                <a:spcPct val="200000"/>
              </a:lnSpc>
            </a:pPr>
            <a:r>
              <a:rPr lang="en-GB" dirty="0"/>
              <a:t>[2] </a:t>
            </a:r>
            <a:r>
              <a:rPr lang="en-GB" dirty="0" err="1"/>
              <a:t>Tutorialspoint</a:t>
            </a:r>
            <a:r>
              <a:rPr lang="en-GB" dirty="0"/>
              <a:t>, "Angle Modulation - Principles of Communication," Tutorialspoint.com. https://www.tutorialspoint.com/principles_of_communication/principles_of_communication_angle_modulation.htm. </a:t>
            </a:r>
          </a:p>
        </p:txBody>
      </p:sp>
    </p:spTree>
    <p:extLst>
      <p:ext uri="{BB962C8B-B14F-4D97-AF65-F5344CB8AC3E}">
        <p14:creationId xmlns:p14="http://schemas.microsoft.com/office/powerpoint/2010/main" val="23016499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2381</TotalTime>
  <Words>1535</Words>
  <Application>Microsoft Office PowerPoint</Application>
  <PresentationFormat>Widescreen</PresentationFormat>
  <Paragraphs>266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</cp:revision>
  <dcterms:created xsi:type="dcterms:W3CDTF">2021-03-09T15:35:42Z</dcterms:created>
  <dcterms:modified xsi:type="dcterms:W3CDTF">2024-11-05T10:46:16Z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