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585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foodandspice.blogspot.com/2013/07/asparagus-and-pesto-risotto-with.html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naturale.com/5-cose-non-sapete-sulla-polenta/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ilpomodororosso.blogspot.com/2016/11/costatine-di-maiale-con-crema-di.html" TargetMode="External"/><Relationship Id="rId9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icettamediterranea.it/carbonara-day-la-ricetta-di-uno-dei-piatti-tradizionali-della-cucina-italiana/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vingalifeincolour.com/quest-for-the-foolproof-cacio-e-pepe-recipe/" TargetMode="External"/><Relationship Id="rId5" Type="http://schemas.openxmlformats.org/officeDocument/2006/relationships/image" Target="../media/image7.jpg"/><Relationship Id="rId4" Type="http://schemas.openxmlformats.org/officeDocument/2006/relationships/hyperlink" Target="https://www.innaturale.com/lamatriciana-perfetta-5-trucchi-chef/" TargetMode="External"/><Relationship Id="rId9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exels.com/photo/appetizer-crab-cuisine-delicious-566345/" TargetMode="External"/><Relationship Id="rId3" Type="http://schemas.openxmlformats.org/officeDocument/2006/relationships/image" Target="../media/image9.jp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ero.eu/guide/le-migliori-pizzerie-di-bologna/" TargetMode="External"/><Relationship Id="rId5" Type="http://schemas.openxmlformats.org/officeDocument/2006/relationships/image" Target="../media/image10.jpg"/><Relationship Id="rId4" Type="http://schemas.openxmlformats.org/officeDocument/2006/relationships/hyperlink" Target="https://zero.eu/luoghi/11638-gelato-giusto,milano/" TargetMode="External"/><Relationship Id="rId9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ixnio.com/food-and-drink/cheese/parmesan-cheese" TargetMode="External"/><Relationship Id="rId3" Type="http://schemas.openxmlformats.org/officeDocument/2006/relationships/image" Target="../media/image14.jp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ozzarella-battipaglia.it/mozzarella-di-bufala-dop-settore-in-continua-crescita-e-boom-dell-export/" TargetMode="External"/><Relationship Id="rId5" Type="http://schemas.openxmlformats.org/officeDocument/2006/relationships/image" Target="../media/image15.jpg"/><Relationship Id="rId10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koudahl.dk/parmesan-parmigiano-reggiano/" TargetMode="External"/><Relationship Id="rId9" Type="http://schemas.openxmlformats.org/officeDocument/2006/relationships/hyperlink" Target="https://creativecommons.org/licenses/by-nc/3.0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naturale.com/tag/tiramisu/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ickr.com/photos/hinnosaar/3932759035/" TargetMode="External"/><Relationship Id="rId5" Type="http://schemas.openxmlformats.org/officeDocument/2006/relationships/image" Target="../media/image18.jpg"/><Relationship Id="rId10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www.innaturale.com/a-new-york-arriva-il-cannolo-day/" TargetMode="External"/><Relationship Id="rId9" Type="http://schemas.openxmlformats.org/officeDocument/2006/relationships/hyperlink" Target="https://creativecommons.org/licenses/by-nc-nd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31027007@N08/35340567071/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oto.wuestenigel.com/italian-wine-based-cocktail-aperol-spritz-with-sunset-in-the-background/" TargetMode="External"/><Relationship Id="rId5" Type="http://schemas.openxmlformats.org/officeDocument/2006/relationships/image" Target="../media/image22.jpeg"/><Relationship Id="rId10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www.innaturale.com/negroni-leggendario-cocktail-italiano/" TargetMode="External"/><Relationship Id="rId9" Type="http://schemas.openxmlformats.org/officeDocument/2006/relationships/hyperlink" Target="https://creativecommons.org/licenses/by-nc-nd/3.0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pixnio.com/flora-plants/fruits/olive-fruit/olive-plant-spice-green-food-organic-agriculture" TargetMode="External"/><Relationship Id="rId3" Type="http://schemas.openxmlformats.org/officeDocument/2006/relationships/image" Target="../media/image24.jp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pacamanca/11998003" TargetMode="External"/><Relationship Id="rId5" Type="http://schemas.openxmlformats.org/officeDocument/2006/relationships/image" Target="../media/image25.jpg"/><Relationship Id="rId4" Type="http://schemas.openxmlformats.org/officeDocument/2006/relationships/hyperlink" Target="https://pxhere.com/en/photo/1217411" TargetMode="External"/><Relationship Id="rId9" Type="http://schemas.openxmlformats.org/officeDocument/2006/relationships/hyperlink" Target="https://creativecommons.org/licenses/by-nc-sa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xhere.com/ko/photo/830654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Panettone" TargetMode="External"/><Relationship Id="rId3" Type="http://schemas.openxmlformats.org/officeDocument/2006/relationships/image" Target="../media/image28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hezsilvia.com/2016/12/pandoro-receta-italiana.html" TargetMode="External"/><Relationship Id="rId5" Type="http://schemas.openxmlformats.org/officeDocument/2006/relationships/image" Target="../media/image29.jpg"/><Relationship Id="rId10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://www.pugliamonamour.it/2014/03/18/zeppole-di-san-giuseppe/" TargetMode="External"/><Relationship Id="rId9" Type="http://schemas.openxmlformats.org/officeDocument/2006/relationships/hyperlink" Target="https://creativecommons.org/licenses/by-sa/3.0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allpaperflare.com/plaza-square-basilica-di-san-pietro-vatican-city-piazza-san-pietro-wallpaper-tvnsp/cro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3973321" y="640080"/>
            <a:ext cx="4688333" cy="356616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Italian Food Culture</a:t>
            </a:r>
            <a:endParaRPr lang="en-US" sz="4700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3973320" y="4636008"/>
            <a:ext cx="4688333" cy="157276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600"/>
              </a:spcAft>
              <a:buClr>
                <a:srgbClr val="888888"/>
              </a:buClr>
              <a:buSzPts val="3200"/>
              <a:buNone/>
            </a:pPr>
            <a:r>
              <a:rPr lang="en-GB" sz="3000"/>
              <a:t>Exploring Regional Diversity, Culinary Traditions, and Wine Culture</a:t>
            </a:r>
          </a:p>
        </p:txBody>
      </p:sp>
      <p:pic>
        <p:nvPicPr>
          <p:cNvPr id="87" name="Picture 86" descr="Variety of fresh salads">
            <a:extLst>
              <a:ext uri="{FF2B5EF4-FFF2-40B4-BE49-F238E27FC236}">
                <a16:creationId xmlns:a16="http://schemas.microsoft.com/office/drawing/2014/main" id="{75942F4B-5834-735F-6EF5-848F7B3620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387" r="37615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646" y="440926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04711 w 3182692"/>
              <a:gd name="connsiteY1" fmla="*/ 0 h 18288"/>
              <a:gd name="connsiteX2" fmla="*/ 1241250 w 3182692"/>
              <a:gd name="connsiteY2" fmla="*/ 0 h 18288"/>
              <a:gd name="connsiteX3" fmla="*/ 1909615 w 3182692"/>
              <a:gd name="connsiteY3" fmla="*/ 0 h 18288"/>
              <a:gd name="connsiteX4" fmla="*/ 2577981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482500 w 3182692"/>
              <a:gd name="connsiteY7" fmla="*/ 18288 h 18288"/>
              <a:gd name="connsiteX8" fmla="*/ 1782308 w 3182692"/>
              <a:gd name="connsiteY8" fmla="*/ 18288 h 18288"/>
              <a:gd name="connsiteX9" fmla="*/ 1145769 w 3182692"/>
              <a:gd name="connsiteY9" fmla="*/ 18288 h 18288"/>
              <a:gd name="connsiteX10" fmla="*/ 0 w 3182692"/>
              <a:gd name="connsiteY10" fmla="*/ 18288 h 18288"/>
              <a:gd name="connsiteX11" fmla="*/ 0 w 3182692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126686" y="-21366"/>
                  <a:pt x="467788" y="9025"/>
                  <a:pt x="604711" y="0"/>
                </a:cubicBezTo>
                <a:cubicBezTo>
                  <a:pt x="741634" y="-9025"/>
                  <a:pt x="1061620" y="6814"/>
                  <a:pt x="1241250" y="0"/>
                </a:cubicBezTo>
                <a:cubicBezTo>
                  <a:pt x="1420880" y="-6814"/>
                  <a:pt x="1713773" y="13383"/>
                  <a:pt x="1909615" y="0"/>
                </a:cubicBezTo>
                <a:cubicBezTo>
                  <a:pt x="2105457" y="-13383"/>
                  <a:pt x="2257256" y="13567"/>
                  <a:pt x="2577981" y="0"/>
                </a:cubicBezTo>
                <a:cubicBezTo>
                  <a:pt x="2898706" y="-13567"/>
                  <a:pt x="3026063" y="6328"/>
                  <a:pt x="3182692" y="0"/>
                </a:cubicBezTo>
                <a:cubicBezTo>
                  <a:pt x="3181983" y="8157"/>
                  <a:pt x="3182279" y="12125"/>
                  <a:pt x="3182692" y="18288"/>
                </a:cubicBezTo>
                <a:cubicBezTo>
                  <a:pt x="2998421" y="21742"/>
                  <a:pt x="2675038" y="19014"/>
                  <a:pt x="2482500" y="18288"/>
                </a:cubicBezTo>
                <a:cubicBezTo>
                  <a:pt x="2289962" y="17562"/>
                  <a:pt x="1930644" y="6834"/>
                  <a:pt x="1782308" y="18288"/>
                </a:cubicBezTo>
                <a:cubicBezTo>
                  <a:pt x="1633972" y="29742"/>
                  <a:pt x="1287388" y="-1992"/>
                  <a:pt x="1145769" y="18288"/>
                </a:cubicBezTo>
                <a:cubicBezTo>
                  <a:pt x="1004150" y="38568"/>
                  <a:pt x="256377" y="-37438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83446" y="18201"/>
                  <a:pt x="432812" y="7290"/>
                  <a:pt x="604711" y="0"/>
                </a:cubicBezTo>
                <a:cubicBezTo>
                  <a:pt x="776610" y="-7290"/>
                  <a:pt x="982253" y="15478"/>
                  <a:pt x="1145769" y="0"/>
                </a:cubicBezTo>
                <a:cubicBezTo>
                  <a:pt x="1309285" y="-15478"/>
                  <a:pt x="1514247" y="-25520"/>
                  <a:pt x="1845961" y="0"/>
                </a:cubicBezTo>
                <a:cubicBezTo>
                  <a:pt x="2177675" y="25520"/>
                  <a:pt x="2297588" y="16646"/>
                  <a:pt x="2450673" y="0"/>
                </a:cubicBezTo>
                <a:cubicBezTo>
                  <a:pt x="2603758" y="-16646"/>
                  <a:pt x="3023048" y="-21196"/>
                  <a:pt x="3182692" y="0"/>
                </a:cubicBezTo>
                <a:cubicBezTo>
                  <a:pt x="3182428" y="4493"/>
                  <a:pt x="3183076" y="9472"/>
                  <a:pt x="3182692" y="18288"/>
                </a:cubicBezTo>
                <a:cubicBezTo>
                  <a:pt x="3039109" y="-12701"/>
                  <a:pt x="2823860" y="13848"/>
                  <a:pt x="2546154" y="18288"/>
                </a:cubicBezTo>
                <a:cubicBezTo>
                  <a:pt x="2268448" y="22728"/>
                  <a:pt x="2098674" y="5291"/>
                  <a:pt x="1845961" y="18288"/>
                </a:cubicBezTo>
                <a:cubicBezTo>
                  <a:pt x="1593248" y="31285"/>
                  <a:pt x="1456743" y="27560"/>
                  <a:pt x="1304904" y="18288"/>
                </a:cubicBezTo>
                <a:cubicBezTo>
                  <a:pt x="1153065" y="9016"/>
                  <a:pt x="947204" y="11126"/>
                  <a:pt x="668365" y="18288"/>
                </a:cubicBezTo>
                <a:cubicBezTo>
                  <a:pt x="389526" y="25450"/>
                  <a:pt x="288244" y="-4628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Google Shape;90;p14"/>
          <p:cNvSpPr txBox="1"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Introduction</a:t>
            </a:r>
            <a:endParaRPr lang="en-US" sz="4700"/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F490A722-3301-4A22-CC83-FE25CFF0CF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38" r="45812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Google Shape;91;p14"/>
          <p:cNvSpPr txBox="1">
            <a:spLocks noGrp="1"/>
          </p:cNvSpPr>
          <p:nvPr>
            <p:ph type="body" idx="1"/>
          </p:nvPr>
        </p:nvSpPr>
        <p:spPr>
          <a:xfrm>
            <a:off x="3973321" y="2706624"/>
            <a:ext cx="4688333" cy="348386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Italian food culture is renowned for its diversity, simplicity, and use of fresh, high-quality ingredients. Rooted in centuries of tradition, it varies significantly by region, reflecting local history, climate, and geography.</a:t>
            </a:r>
            <a:endParaRPr lang="en-GB" sz="19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1" name="Rectangle 130">
            <a:extLst>
              <a:ext uri="{FF2B5EF4-FFF2-40B4-BE49-F238E27FC236}">
                <a16:creationId xmlns:a16="http://schemas.microsoft.com/office/drawing/2014/main" id="{6804CCDD-88C7-4B43-A381-F2D8DAF62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Google Shape;96;p15"/>
          <p:cNvSpPr txBox="1">
            <a:spLocks noGrp="1"/>
          </p:cNvSpPr>
          <p:nvPr>
            <p:ph type="title"/>
          </p:nvPr>
        </p:nvSpPr>
        <p:spPr>
          <a:xfrm>
            <a:off x="459486" y="365124"/>
            <a:ext cx="3915918" cy="2066544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Northern Italy Overview</a:t>
            </a:r>
            <a:endParaRPr lang="en-US" sz="4700"/>
          </a:p>
        </p:txBody>
      </p:sp>
      <p:pic>
        <p:nvPicPr>
          <p:cNvPr id="9" name="Picture 8" descr="A piece of bread with a white cream cheese spread on it&#10;&#10;Description automatically generated">
            <a:extLst>
              <a:ext uri="{FF2B5EF4-FFF2-40B4-BE49-F238E27FC236}">
                <a16:creationId xmlns:a16="http://schemas.microsoft.com/office/drawing/2014/main" id="{46483CFB-FE7A-F712-0170-734DB3E5A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009" r="18545" b="-5"/>
          <a:stretch/>
        </p:blipFill>
        <p:spPr>
          <a:xfrm>
            <a:off x="4795737" y="4"/>
            <a:ext cx="2068302" cy="2524633"/>
          </a:xfrm>
          <a:custGeom>
            <a:avLst/>
            <a:gdLst/>
            <a:ahLst/>
            <a:cxnLst/>
            <a:rect l="l" t="t" r="r" b="b"/>
            <a:pathLst>
              <a:path w="2757736" h="2524633">
                <a:moveTo>
                  <a:pt x="21123" y="0"/>
                </a:moveTo>
                <a:lnTo>
                  <a:pt x="2731055" y="0"/>
                </a:lnTo>
                <a:lnTo>
                  <a:pt x="2730838" y="5093"/>
                </a:lnTo>
                <a:cubicBezTo>
                  <a:pt x="2730487" y="45377"/>
                  <a:pt x="2732295" y="85646"/>
                  <a:pt x="2738658" y="125789"/>
                </a:cubicBezTo>
                <a:cubicBezTo>
                  <a:pt x="2756621" y="238377"/>
                  <a:pt x="2761924" y="352450"/>
                  <a:pt x="2754463" y="466085"/>
                </a:cubicBezTo>
                <a:cubicBezTo>
                  <a:pt x="2744150" y="620982"/>
                  <a:pt x="2730085" y="775628"/>
                  <a:pt x="2725799" y="930904"/>
                </a:cubicBezTo>
                <a:cubicBezTo>
                  <a:pt x="2721780" y="1082146"/>
                  <a:pt x="2734774" y="1233389"/>
                  <a:pt x="2744685" y="1383875"/>
                </a:cubicBezTo>
                <a:cubicBezTo>
                  <a:pt x="2759152" y="1603429"/>
                  <a:pt x="2748838" y="1823108"/>
                  <a:pt x="2739863" y="2042788"/>
                </a:cubicBezTo>
                <a:cubicBezTo>
                  <a:pt x="2736448" y="2125925"/>
                  <a:pt x="2737930" y="2209061"/>
                  <a:pt x="2740205" y="2292197"/>
                </a:cubicBezTo>
                <a:lnTo>
                  <a:pt x="2744484" y="2501376"/>
                </a:lnTo>
                <a:lnTo>
                  <a:pt x="2513574" y="2517337"/>
                </a:lnTo>
                <a:cubicBezTo>
                  <a:pt x="2415696" y="2521959"/>
                  <a:pt x="2317754" y="2524358"/>
                  <a:pt x="2219717" y="2524288"/>
                </a:cubicBezTo>
                <a:cubicBezTo>
                  <a:pt x="2139473" y="2526009"/>
                  <a:pt x="2059213" y="2521297"/>
                  <a:pt x="1979578" y="2510176"/>
                </a:cubicBezTo>
                <a:cubicBezTo>
                  <a:pt x="1865287" y="2491406"/>
                  <a:pt x="1749852" y="2477294"/>
                  <a:pt x="1633783" y="2489008"/>
                </a:cubicBezTo>
                <a:cubicBezTo>
                  <a:pt x="1553779" y="2497192"/>
                  <a:pt x="1473902" y="2501991"/>
                  <a:pt x="1393517" y="2501709"/>
                </a:cubicBezTo>
                <a:cubicBezTo>
                  <a:pt x="1208744" y="2501709"/>
                  <a:pt x="1023847" y="2500016"/>
                  <a:pt x="839074" y="2503543"/>
                </a:cubicBezTo>
                <a:cubicBezTo>
                  <a:pt x="674622" y="2506648"/>
                  <a:pt x="510804" y="2513421"/>
                  <a:pt x="346224" y="2496346"/>
                </a:cubicBezTo>
                <a:cubicBezTo>
                  <a:pt x="285491" y="2490066"/>
                  <a:pt x="224679" y="2485859"/>
                  <a:pt x="163814" y="2483127"/>
                </a:cubicBezTo>
                <a:lnTo>
                  <a:pt x="18517" y="2479653"/>
                </a:lnTo>
                <a:lnTo>
                  <a:pt x="18260" y="2465175"/>
                </a:lnTo>
                <a:cubicBezTo>
                  <a:pt x="17160" y="2423362"/>
                  <a:pt x="16458" y="2381580"/>
                  <a:pt x="22836" y="2339990"/>
                </a:cubicBezTo>
                <a:cubicBezTo>
                  <a:pt x="31895" y="2273000"/>
                  <a:pt x="32239" y="2205116"/>
                  <a:pt x="23857" y="2138036"/>
                </a:cubicBezTo>
                <a:cubicBezTo>
                  <a:pt x="8778" y="2011225"/>
                  <a:pt x="9721" y="1883023"/>
                  <a:pt x="26663" y="1756454"/>
                </a:cubicBezTo>
                <a:cubicBezTo>
                  <a:pt x="37125" y="1682587"/>
                  <a:pt x="43121" y="1606552"/>
                  <a:pt x="24367" y="1534088"/>
                </a:cubicBezTo>
                <a:cubicBezTo>
                  <a:pt x="-19775" y="1363773"/>
                  <a:pt x="5996" y="1193203"/>
                  <a:pt x="24367" y="1023781"/>
                </a:cubicBezTo>
                <a:cubicBezTo>
                  <a:pt x="35530" y="932794"/>
                  <a:pt x="35786" y="840798"/>
                  <a:pt x="25133" y="749747"/>
                </a:cubicBezTo>
                <a:cubicBezTo>
                  <a:pt x="6226" y="615268"/>
                  <a:pt x="2577" y="479090"/>
                  <a:pt x="14289" y="343797"/>
                </a:cubicBezTo>
                <a:cubicBezTo>
                  <a:pt x="24877" y="233188"/>
                  <a:pt x="35339" y="122324"/>
                  <a:pt x="22581" y="10822"/>
                </a:cubicBezTo>
                <a:close/>
              </a:path>
            </a:pathLst>
          </a:custGeom>
        </p:spPr>
      </p:pic>
      <p:pic>
        <p:nvPicPr>
          <p:cNvPr id="6" name="Picture 5" descr="A plate of food on a wooden surface&#10;&#10;Description automatically generated">
            <a:extLst>
              <a:ext uri="{FF2B5EF4-FFF2-40B4-BE49-F238E27FC236}">
                <a16:creationId xmlns:a16="http://schemas.microsoft.com/office/drawing/2014/main" id="{D26A3896-00AE-1784-1F2B-519C41CC79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27610" r="8723" b="6"/>
          <a:stretch/>
        </p:blipFill>
        <p:spPr>
          <a:xfrm>
            <a:off x="7004530" y="1"/>
            <a:ext cx="2139470" cy="2520152"/>
          </a:xfrm>
          <a:custGeom>
            <a:avLst/>
            <a:gdLst/>
            <a:ahLst/>
            <a:cxnLst/>
            <a:rect l="l" t="t" r="r" b="b"/>
            <a:pathLst>
              <a:path w="2852627" h="2520152">
                <a:moveTo>
                  <a:pt x="10064" y="0"/>
                </a:moveTo>
                <a:lnTo>
                  <a:pt x="2852627" y="0"/>
                </a:lnTo>
                <a:lnTo>
                  <a:pt x="2852627" y="2486586"/>
                </a:lnTo>
                <a:lnTo>
                  <a:pt x="2722923" y="2488164"/>
                </a:lnTo>
                <a:cubicBezTo>
                  <a:pt x="2674488" y="2490004"/>
                  <a:pt x="2626073" y="2493170"/>
                  <a:pt x="2577690" y="2497898"/>
                </a:cubicBezTo>
                <a:cubicBezTo>
                  <a:pt x="2399458" y="2512970"/>
                  <a:pt x="2220528" y="2515143"/>
                  <a:pt x="2042042" y="2504390"/>
                </a:cubicBezTo>
                <a:cubicBezTo>
                  <a:pt x="1880764" y="2496911"/>
                  <a:pt x="1719740" y="2478563"/>
                  <a:pt x="1558080" y="2494228"/>
                </a:cubicBezTo>
                <a:cubicBezTo>
                  <a:pt x="1502460" y="2499592"/>
                  <a:pt x="1447854" y="2512575"/>
                  <a:pt x="1391850" y="2515538"/>
                </a:cubicBezTo>
                <a:cubicBezTo>
                  <a:pt x="1129488" y="2529651"/>
                  <a:pt x="868014" y="2508482"/>
                  <a:pt x="606540" y="2491124"/>
                </a:cubicBezTo>
                <a:cubicBezTo>
                  <a:pt x="511296" y="2484774"/>
                  <a:pt x="416054" y="2477012"/>
                  <a:pt x="320810" y="2494370"/>
                </a:cubicBezTo>
                <a:cubicBezTo>
                  <a:pt x="240438" y="2508129"/>
                  <a:pt x="158860" y="2510966"/>
                  <a:pt x="77878" y="2502837"/>
                </a:cubicBezTo>
                <a:lnTo>
                  <a:pt x="9154" y="2498029"/>
                </a:lnTo>
                <a:lnTo>
                  <a:pt x="8320" y="2462991"/>
                </a:lnTo>
                <a:cubicBezTo>
                  <a:pt x="6579" y="2338090"/>
                  <a:pt x="-9495" y="2212684"/>
                  <a:pt x="8320" y="2088414"/>
                </a:cubicBezTo>
                <a:cubicBezTo>
                  <a:pt x="37454" y="1869137"/>
                  <a:pt x="41459" y="1647554"/>
                  <a:pt x="20242" y="1427484"/>
                </a:cubicBezTo>
                <a:cubicBezTo>
                  <a:pt x="-386" y="1179282"/>
                  <a:pt x="-1860" y="930008"/>
                  <a:pt x="15822" y="681605"/>
                </a:cubicBezTo>
                <a:cubicBezTo>
                  <a:pt x="28413" y="497593"/>
                  <a:pt x="37789" y="313203"/>
                  <a:pt x="26537" y="128561"/>
                </a:cubicBezTo>
                <a:cubicBezTo>
                  <a:pt x="24327" y="93208"/>
                  <a:pt x="18400" y="58296"/>
                  <a:pt x="12757" y="23416"/>
                </a:cubicBezTo>
                <a:close/>
              </a:path>
            </a:pathLst>
          </a:custGeom>
        </p:spPr>
      </p:pic>
      <p:sp>
        <p:nvSpPr>
          <p:cNvPr id="133" name="sketch line">
            <a:extLst>
              <a:ext uri="{FF2B5EF4-FFF2-40B4-BE49-F238E27FC236}">
                <a16:creationId xmlns:a16="http://schemas.microsoft.com/office/drawing/2014/main" id="{BBECEAC1-4BBC-4815-B44E-D9B231A3F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40" y="2609868"/>
            <a:ext cx="3182691" cy="18288"/>
          </a:xfrm>
          <a:custGeom>
            <a:avLst/>
            <a:gdLst>
              <a:gd name="connsiteX0" fmla="*/ 0 w 3182691"/>
              <a:gd name="connsiteY0" fmla="*/ 0 h 18288"/>
              <a:gd name="connsiteX1" fmla="*/ 636538 w 3182691"/>
              <a:gd name="connsiteY1" fmla="*/ 0 h 18288"/>
              <a:gd name="connsiteX2" fmla="*/ 1273076 w 3182691"/>
              <a:gd name="connsiteY2" fmla="*/ 0 h 18288"/>
              <a:gd name="connsiteX3" fmla="*/ 1909615 w 3182691"/>
              <a:gd name="connsiteY3" fmla="*/ 0 h 18288"/>
              <a:gd name="connsiteX4" fmla="*/ 2482499 w 3182691"/>
              <a:gd name="connsiteY4" fmla="*/ 0 h 18288"/>
              <a:gd name="connsiteX5" fmla="*/ 3182691 w 3182691"/>
              <a:gd name="connsiteY5" fmla="*/ 0 h 18288"/>
              <a:gd name="connsiteX6" fmla="*/ 3182691 w 3182691"/>
              <a:gd name="connsiteY6" fmla="*/ 18288 h 18288"/>
              <a:gd name="connsiteX7" fmla="*/ 2609807 w 3182691"/>
              <a:gd name="connsiteY7" fmla="*/ 18288 h 18288"/>
              <a:gd name="connsiteX8" fmla="*/ 2068749 w 3182691"/>
              <a:gd name="connsiteY8" fmla="*/ 18288 h 18288"/>
              <a:gd name="connsiteX9" fmla="*/ 1432211 w 3182691"/>
              <a:gd name="connsiteY9" fmla="*/ 18288 h 18288"/>
              <a:gd name="connsiteX10" fmla="*/ 859327 w 3182691"/>
              <a:gd name="connsiteY10" fmla="*/ 18288 h 18288"/>
              <a:gd name="connsiteX11" fmla="*/ 0 w 3182691"/>
              <a:gd name="connsiteY11" fmla="*/ 18288 h 18288"/>
              <a:gd name="connsiteX12" fmla="*/ 0 w 3182691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1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13406" y="3458"/>
                  <a:pt x="1273076" y="0"/>
                </a:cubicBezTo>
                <a:cubicBezTo>
                  <a:pt x="1532746" y="-3458"/>
                  <a:pt x="1697408" y="-16840"/>
                  <a:pt x="1909615" y="0"/>
                </a:cubicBezTo>
                <a:cubicBezTo>
                  <a:pt x="2121822" y="16840"/>
                  <a:pt x="2213494" y="-18555"/>
                  <a:pt x="2482499" y="0"/>
                </a:cubicBezTo>
                <a:cubicBezTo>
                  <a:pt x="2751504" y="18555"/>
                  <a:pt x="3004132" y="-28750"/>
                  <a:pt x="3182691" y="0"/>
                </a:cubicBezTo>
                <a:cubicBezTo>
                  <a:pt x="3183133" y="4516"/>
                  <a:pt x="3181864" y="12266"/>
                  <a:pt x="3182691" y="18288"/>
                </a:cubicBezTo>
                <a:cubicBezTo>
                  <a:pt x="2947041" y="16687"/>
                  <a:pt x="2875741" y="22937"/>
                  <a:pt x="2609807" y="18288"/>
                </a:cubicBezTo>
                <a:cubicBezTo>
                  <a:pt x="2343873" y="13639"/>
                  <a:pt x="2331203" y="31729"/>
                  <a:pt x="2068749" y="18288"/>
                </a:cubicBezTo>
                <a:cubicBezTo>
                  <a:pt x="1806295" y="4847"/>
                  <a:pt x="1713773" y="47088"/>
                  <a:pt x="1432211" y="18288"/>
                </a:cubicBezTo>
                <a:cubicBezTo>
                  <a:pt x="1150649" y="-10512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1" h="18288" stroke="0" extrusionOk="0">
                <a:moveTo>
                  <a:pt x="0" y="0"/>
                </a:moveTo>
                <a:cubicBezTo>
                  <a:pt x="247695" y="-19360"/>
                  <a:pt x="392581" y="-28596"/>
                  <a:pt x="572884" y="0"/>
                </a:cubicBezTo>
                <a:cubicBezTo>
                  <a:pt x="753187" y="28596"/>
                  <a:pt x="922042" y="4121"/>
                  <a:pt x="1113942" y="0"/>
                </a:cubicBezTo>
                <a:cubicBezTo>
                  <a:pt x="1305842" y="-4121"/>
                  <a:pt x="1501806" y="28092"/>
                  <a:pt x="1686826" y="0"/>
                </a:cubicBezTo>
                <a:cubicBezTo>
                  <a:pt x="1871846" y="-28092"/>
                  <a:pt x="2170181" y="-20672"/>
                  <a:pt x="2323364" y="0"/>
                </a:cubicBezTo>
                <a:cubicBezTo>
                  <a:pt x="2476547" y="20672"/>
                  <a:pt x="2919163" y="6097"/>
                  <a:pt x="3182691" y="0"/>
                </a:cubicBezTo>
                <a:cubicBezTo>
                  <a:pt x="3183268" y="4624"/>
                  <a:pt x="3183510" y="11191"/>
                  <a:pt x="3182691" y="18288"/>
                </a:cubicBezTo>
                <a:cubicBezTo>
                  <a:pt x="3026064" y="-10849"/>
                  <a:pt x="2775005" y="23067"/>
                  <a:pt x="2546153" y="18288"/>
                </a:cubicBezTo>
                <a:cubicBezTo>
                  <a:pt x="2317301" y="13509"/>
                  <a:pt x="2164351" y="-9884"/>
                  <a:pt x="1845961" y="18288"/>
                </a:cubicBezTo>
                <a:cubicBezTo>
                  <a:pt x="1527571" y="46460"/>
                  <a:pt x="1455006" y="5824"/>
                  <a:pt x="1304903" y="18288"/>
                </a:cubicBezTo>
                <a:cubicBezTo>
                  <a:pt x="1154800" y="30752"/>
                  <a:pt x="942107" y="-12056"/>
                  <a:pt x="604711" y="18288"/>
                </a:cubicBezTo>
                <a:cubicBezTo>
                  <a:pt x="267315" y="48632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459486" y="2843784"/>
            <a:ext cx="3915918" cy="3328416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 dirty="0">
                <a:latin typeface="Calibri"/>
                <a:ea typeface="Calibri"/>
                <a:cs typeface="Calibri"/>
                <a:sym typeface="Calibri"/>
              </a:rPr>
              <a:t>The cuisine of Northern Italy is influenced by its alpine climate and proximity to Central Europe. Key characteristics include:</a:t>
            </a:r>
            <a:endParaRPr lang="en-GB" sz="1900" dirty="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 dirty="0">
                <a:latin typeface="Calibri"/>
                <a:ea typeface="Calibri"/>
                <a:cs typeface="Calibri"/>
                <a:sym typeface="Calibri"/>
              </a:rPr>
              <a:t>- Creamy dishes like risotto and polenta</a:t>
            </a:r>
            <a:endParaRPr lang="en-GB" sz="1900" dirty="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 dirty="0">
                <a:latin typeface="Calibri"/>
                <a:ea typeface="Calibri"/>
                <a:cs typeface="Calibri"/>
                <a:sym typeface="Calibri"/>
              </a:rPr>
              <a:t>- Rich cheeses such as Parmigiano-Reggiano and Gorgonzola</a:t>
            </a:r>
            <a:endParaRPr lang="en-GB" sz="1900" dirty="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 dirty="0">
                <a:latin typeface="Calibri"/>
                <a:ea typeface="Calibri"/>
                <a:cs typeface="Calibri"/>
                <a:sym typeface="Calibri"/>
              </a:rPr>
              <a:t>- Meats like Prosciutto di Parma</a:t>
            </a:r>
            <a:endParaRPr lang="en-GB" sz="1900" dirty="0"/>
          </a:p>
        </p:txBody>
      </p:sp>
      <p:pic>
        <p:nvPicPr>
          <p:cNvPr id="3" name="Picture 2" descr="A plate of food on a table&#10;&#10;Description automatically generated">
            <a:extLst>
              <a:ext uri="{FF2B5EF4-FFF2-40B4-BE49-F238E27FC236}">
                <a16:creationId xmlns:a16="http://schemas.microsoft.com/office/drawing/2014/main" id="{AEED1FFF-027C-CB93-8627-4ED38DD4B2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478" r="19707" b="-3"/>
          <a:stretch/>
        </p:blipFill>
        <p:spPr>
          <a:xfrm>
            <a:off x="4791525" y="2716074"/>
            <a:ext cx="4352475" cy="4141924"/>
          </a:xfrm>
          <a:custGeom>
            <a:avLst/>
            <a:gdLst/>
            <a:ahLst/>
            <a:cxnLst/>
            <a:rect l="l" t="t" r="r" b="b"/>
            <a:pathLst>
              <a:path w="5803299" h="4141924">
                <a:moveTo>
                  <a:pt x="4086182" y="1329"/>
                </a:moveTo>
                <a:cubicBezTo>
                  <a:pt x="4156698" y="-1238"/>
                  <a:pt x="4227324" y="-85"/>
                  <a:pt x="4297823" y="4799"/>
                </a:cubicBezTo>
                <a:cubicBezTo>
                  <a:pt x="4587107" y="19899"/>
                  <a:pt x="4876647" y="16089"/>
                  <a:pt x="5166059" y="27661"/>
                </a:cubicBezTo>
                <a:cubicBezTo>
                  <a:pt x="5261555" y="31612"/>
                  <a:pt x="5356545" y="10444"/>
                  <a:pt x="5451787" y="9315"/>
                </a:cubicBezTo>
                <a:cubicBezTo>
                  <a:pt x="5565889" y="7904"/>
                  <a:pt x="5680275" y="12949"/>
                  <a:pt x="5794837" y="16636"/>
                </a:cubicBezTo>
                <a:lnTo>
                  <a:pt x="5803299" y="16810"/>
                </a:lnTo>
                <a:lnTo>
                  <a:pt x="5803299" y="4141924"/>
                </a:lnTo>
                <a:lnTo>
                  <a:pt x="25520" y="4141924"/>
                </a:lnTo>
                <a:lnTo>
                  <a:pt x="38276" y="3985509"/>
                </a:lnTo>
                <a:cubicBezTo>
                  <a:pt x="68779" y="3844294"/>
                  <a:pt x="65552" y="3697862"/>
                  <a:pt x="28835" y="3558127"/>
                </a:cubicBezTo>
                <a:cubicBezTo>
                  <a:pt x="-4463" y="3426468"/>
                  <a:pt x="-11352" y="3294426"/>
                  <a:pt x="21053" y="3161618"/>
                </a:cubicBezTo>
                <a:cubicBezTo>
                  <a:pt x="51646" y="3038188"/>
                  <a:pt x="50153" y="2908978"/>
                  <a:pt x="16716" y="2786288"/>
                </a:cubicBezTo>
                <a:cubicBezTo>
                  <a:pt x="9316" y="2754521"/>
                  <a:pt x="4787" y="2722155"/>
                  <a:pt x="3192" y="2689584"/>
                </a:cubicBezTo>
                <a:cubicBezTo>
                  <a:pt x="-6887" y="2570683"/>
                  <a:pt x="10081" y="2453440"/>
                  <a:pt x="24242" y="2335942"/>
                </a:cubicBezTo>
                <a:cubicBezTo>
                  <a:pt x="33683" y="2261054"/>
                  <a:pt x="48099" y="2185401"/>
                  <a:pt x="24242" y="2111279"/>
                </a:cubicBezTo>
                <a:cubicBezTo>
                  <a:pt x="7899" y="2059623"/>
                  <a:pt x="4264" y="2004791"/>
                  <a:pt x="13654" y="1951426"/>
                </a:cubicBezTo>
                <a:cubicBezTo>
                  <a:pt x="29486" y="1856713"/>
                  <a:pt x="32790" y="1760329"/>
                  <a:pt x="23477" y="1664761"/>
                </a:cubicBezTo>
                <a:cubicBezTo>
                  <a:pt x="17328" y="1601751"/>
                  <a:pt x="18272" y="1538243"/>
                  <a:pt x="26284" y="1475437"/>
                </a:cubicBezTo>
                <a:cubicBezTo>
                  <a:pt x="36872" y="1390981"/>
                  <a:pt x="53330" y="1304994"/>
                  <a:pt x="33300" y="1220284"/>
                </a:cubicBezTo>
                <a:cubicBezTo>
                  <a:pt x="1406" y="1085690"/>
                  <a:pt x="7785" y="951224"/>
                  <a:pt x="20543" y="815610"/>
                </a:cubicBezTo>
                <a:cubicBezTo>
                  <a:pt x="30111" y="714697"/>
                  <a:pt x="40700" y="612636"/>
                  <a:pt x="21563" y="510574"/>
                </a:cubicBezTo>
                <a:cubicBezTo>
                  <a:pt x="13335" y="463218"/>
                  <a:pt x="13335" y="414790"/>
                  <a:pt x="21563" y="367433"/>
                </a:cubicBezTo>
                <a:cubicBezTo>
                  <a:pt x="31514" y="303645"/>
                  <a:pt x="40955" y="240494"/>
                  <a:pt x="28197" y="176068"/>
                </a:cubicBezTo>
                <a:cubicBezTo>
                  <a:pt x="22584" y="148001"/>
                  <a:pt x="18374" y="119679"/>
                  <a:pt x="15439" y="91357"/>
                </a:cubicBezTo>
                <a:lnTo>
                  <a:pt x="13471" y="15444"/>
                </a:lnTo>
                <a:lnTo>
                  <a:pt x="161497" y="23093"/>
                </a:lnTo>
                <a:cubicBezTo>
                  <a:pt x="242184" y="25544"/>
                  <a:pt x="322886" y="25615"/>
                  <a:pt x="403652" y="21310"/>
                </a:cubicBezTo>
                <a:cubicBezTo>
                  <a:pt x="579090" y="9611"/>
                  <a:pt x="755048" y="12123"/>
                  <a:pt x="930155" y="28790"/>
                </a:cubicBezTo>
                <a:cubicBezTo>
                  <a:pt x="934727" y="29284"/>
                  <a:pt x="939871" y="27908"/>
                  <a:pt x="944744" y="27978"/>
                </a:cubicBezTo>
                <a:lnTo>
                  <a:pt x="944756" y="27986"/>
                </a:lnTo>
                <a:lnTo>
                  <a:pt x="949368" y="27641"/>
                </a:lnTo>
                <a:lnTo>
                  <a:pt x="981805" y="30065"/>
                </a:lnTo>
                <a:lnTo>
                  <a:pt x="983936" y="28984"/>
                </a:lnTo>
                <a:cubicBezTo>
                  <a:pt x="988825" y="29108"/>
                  <a:pt x="993905" y="30625"/>
                  <a:pt x="998603" y="30483"/>
                </a:cubicBezTo>
                <a:cubicBezTo>
                  <a:pt x="1047368" y="29496"/>
                  <a:pt x="1096133" y="30483"/>
                  <a:pt x="1144770" y="25121"/>
                </a:cubicBezTo>
                <a:cubicBezTo>
                  <a:pt x="1267037" y="10007"/>
                  <a:pt x="1390204" y="6041"/>
                  <a:pt x="1513043" y="13266"/>
                </a:cubicBezTo>
                <a:cubicBezTo>
                  <a:pt x="1691465" y="24557"/>
                  <a:pt x="1870141" y="31472"/>
                  <a:pt x="2048943" y="16089"/>
                </a:cubicBezTo>
                <a:cubicBezTo>
                  <a:pt x="2150537" y="7480"/>
                  <a:pt x="2252129" y="-1693"/>
                  <a:pt x="2353721" y="10161"/>
                </a:cubicBezTo>
                <a:cubicBezTo>
                  <a:pt x="2440545" y="21000"/>
                  <a:pt x="2528079" y="22750"/>
                  <a:pt x="2615195" y="15383"/>
                </a:cubicBezTo>
                <a:cubicBezTo>
                  <a:pt x="2710489" y="8045"/>
                  <a:pt x="2806139" y="8045"/>
                  <a:pt x="2901433" y="15383"/>
                </a:cubicBezTo>
                <a:cubicBezTo>
                  <a:pt x="2992739" y="21029"/>
                  <a:pt x="3084299" y="30483"/>
                  <a:pt x="3175351" y="20323"/>
                </a:cubicBezTo>
                <a:cubicBezTo>
                  <a:pt x="3303357" y="6210"/>
                  <a:pt x="3430983" y="10867"/>
                  <a:pt x="3558737" y="19476"/>
                </a:cubicBezTo>
                <a:cubicBezTo>
                  <a:pt x="3664265" y="26532"/>
                  <a:pt x="3770177" y="36834"/>
                  <a:pt x="3875197" y="20181"/>
                </a:cubicBezTo>
                <a:cubicBezTo>
                  <a:pt x="3945258" y="10183"/>
                  <a:pt x="4015665" y="3895"/>
                  <a:pt x="4086182" y="1329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ABE9AB-94F2-0B72-9EAF-8471C5A7E0EB}"/>
              </a:ext>
            </a:extLst>
          </p:cNvPr>
          <p:cNvSpPr txBox="1"/>
          <p:nvPr/>
        </p:nvSpPr>
        <p:spPr>
          <a:xfrm>
            <a:off x="3981813" y="6870700"/>
            <a:ext cx="241604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8" tooltip="https://foodandspice.blogspot.com/2013/07/asparagus-and-pesto-risotto-with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91DCAF-8FB0-C0CD-E6F5-29EA7955005A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www.innaturale.com/5-cose-non-sapete-sulla-polenta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6547EA-C3B0-266D-2B8D-A8CB78E2DB82}"/>
              </a:ext>
            </a:extLst>
          </p:cNvPr>
          <p:cNvSpPr txBox="1"/>
          <p:nvPr/>
        </p:nvSpPr>
        <p:spPr>
          <a:xfrm>
            <a:off x="1235672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ilpomodororosso.blogspot.com/2016/11/costatine-di-maiale-con-crema-di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late of spaghetti with a fork&#10;&#10;Description automatically generated">
            <a:extLst>
              <a:ext uri="{FF2B5EF4-FFF2-40B4-BE49-F238E27FC236}">
                <a16:creationId xmlns:a16="http://schemas.microsoft.com/office/drawing/2014/main" id="{18930231-4343-16ED-0CF7-3B688BE97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5780" r="13654" b="4"/>
          <a:stretch/>
        </p:blipFill>
        <p:spPr>
          <a:xfrm>
            <a:off x="6396990" y="10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9" name="Picture 8" descr="A bowl of spaghetti with black pepper&#10;&#10;Description automatically generated">
            <a:extLst>
              <a:ext uri="{FF2B5EF4-FFF2-40B4-BE49-F238E27FC236}">
                <a16:creationId xmlns:a16="http://schemas.microsoft.com/office/drawing/2014/main" id="{A757E4B2-CB98-43E3-4C5D-E27E6590DD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4800" r="24819" b="1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3" name="Picture 2" descr="A plate of spaghetti with bacon and cheese&#10;&#10;Description automatically generated">
            <a:extLst>
              <a:ext uri="{FF2B5EF4-FFF2-40B4-BE49-F238E27FC236}">
                <a16:creationId xmlns:a16="http://schemas.microsoft.com/office/drawing/2014/main" id="{3FE1069D-CCFB-4AB1-3ECA-3F56A72A3F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3261" r="-3" b="-3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39" name="Freeform: Shape 138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4" name="Freeform: Shape 143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Google Shape;102;p16"/>
          <p:cNvSpPr txBox="1"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000">
                <a:latin typeface="Calibri"/>
                <a:ea typeface="Calibri"/>
                <a:cs typeface="Calibri"/>
                <a:sym typeface="Calibri"/>
              </a:rPr>
              <a:t>Central Italy Overview</a:t>
            </a:r>
            <a:endParaRPr lang="en-US" sz="3000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Google Shape;103;p16"/>
          <p:cNvSpPr txBox="1">
            <a:spLocks noGrp="1"/>
          </p:cNvSpPr>
          <p:nvPr>
            <p:ph type="body" idx="1"/>
          </p:nvPr>
        </p:nvSpPr>
        <p:spPr>
          <a:xfrm>
            <a:off x="336042" y="2514600"/>
            <a:ext cx="3691753" cy="366674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Central Italy showcases a balance between hearty and light dishes. It is known for: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Iconic pasta dishes like Carbonara, Amatriciana, and Cacio e Pepe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Robust wines like Chianti and Brunello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Traditional soups such as Ribollita and Pappa al Pomodoro.</a:t>
            </a:r>
            <a:endParaRPr lang="en-US" sz="17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453656-EBF2-6C21-9E96-AB565B153BCE}"/>
              </a:ext>
            </a:extLst>
          </p:cNvPr>
          <p:cNvSpPr txBox="1"/>
          <p:nvPr/>
        </p:nvSpPr>
        <p:spPr>
          <a:xfrm>
            <a:off x="3664418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8" tooltip="https://www.ricettamediterranea.it/carbonara-day-la-ricetta-di-uno-dei-piatti-tradizionali-della-cucina-italiana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EF21B5-E5BB-B572-139D-311EAB3CE726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www.innaturale.com/lamatriciana-perfetta-5-trucchi-chef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9E5518-3FF6-6ECB-8995-24E333E6F12E}"/>
              </a:ext>
            </a:extLst>
          </p:cNvPr>
          <p:cNvSpPr txBox="1"/>
          <p:nvPr/>
        </p:nvSpPr>
        <p:spPr>
          <a:xfrm>
            <a:off x="918277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://www.livingalifeincolour.com/quest-for-the-foolproof-cacio-e-pepe-recip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9" name="Rectangle 158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tray of ice cream&#10;&#10;Description automatically generated">
            <a:extLst>
              <a:ext uri="{FF2B5EF4-FFF2-40B4-BE49-F238E27FC236}">
                <a16:creationId xmlns:a16="http://schemas.microsoft.com/office/drawing/2014/main" id="{EB1D5E86-8405-0C87-1A94-AE14F1363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6989" r="22446" b="4"/>
          <a:stretch/>
        </p:blipFill>
        <p:spPr>
          <a:xfrm>
            <a:off x="6396990" y="10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5" name="Picture 4" descr="A pizza on a plate&#10;&#10;Description automatically generated">
            <a:extLst>
              <a:ext uri="{FF2B5EF4-FFF2-40B4-BE49-F238E27FC236}">
                <a16:creationId xmlns:a16="http://schemas.microsoft.com/office/drawing/2014/main" id="{3928537A-7336-C421-441D-451FEBE9B6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1548" r="15588" b="2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1" name="Picture 10" descr="A plate of seafood on a white surface&#10;&#10;Description automatically generated">
            <a:extLst>
              <a:ext uri="{FF2B5EF4-FFF2-40B4-BE49-F238E27FC236}">
                <a16:creationId xmlns:a16="http://schemas.microsoft.com/office/drawing/2014/main" id="{834FB280-59E9-2108-8FF7-049DCEB446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2099" r="6983" b="-3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61" name="Freeform: Shape 160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3" name="Freeform: Shape 162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Google Shape;108;p17"/>
          <p:cNvSpPr txBox="1"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000">
                <a:latin typeface="Calibri"/>
                <a:ea typeface="Calibri"/>
                <a:cs typeface="Calibri"/>
                <a:sym typeface="Calibri"/>
              </a:rPr>
              <a:t>Southern Italy Overview</a:t>
            </a:r>
            <a:endParaRPr lang="en-US" sz="3000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Google Shape;109;p17"/>
          <p:cNvSpPr txBox="1">
            <a:spLocks noGrp="1"/>
          </p:cNvSpPr>
          <p:nvPr>
            <p:ph type="body" idx="1"/>
          </p:nvPr>
        </p:nvSpPr>
        <p:spPr>
          <a:xfrm>
            <a:off x="336042" y="2514600"/>
            <a:ext cx="3691753" cy="366674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Southern Italy emphasizes Mediterranean flavors with fresh, sun-ripened ingredients. Key highlights: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Pizza, especially Neapolitan-style, originating from Naples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Olive oil, tomatoes, and seafood as staples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Desserts like cannoli and gelato from Sicily.</a:t>
            </a:r>
            <a:endParaRPr lang="en-US" sz="1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509296-7AC0-3731-16C8-67F56CA310C6}"/>
              </a:ext>
            </a:extLst>
          </p:cNvPr>
          <p:cNvSpPr txBox="1"/>
          <p:nvPr/>
        </p:nvSpPr>
        <p:spPr>
          <a:xfrm>
            <a:off x="3664418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zero.eu/guide/le-migliori-pizzerie-di-bologna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848216-A4FF-4C9C-7C67-6442BB152E56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zero.eu/luoghi/11638-gelato-giusto,milan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1" name="Rectangle 12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Pasta Varieties</a:t>
            </a:r>
            <a:endParaRPr lang="en-US" sz="4700"/>
          </a:p>
        </p:txBody>
      </p:sp>
      <p:pic>
        <p:nvPicPr>
          <p:cNvPr id="117" name="Picture 116" descr="Uncooked handmade pasta">
            <a:extLst>
              <a:ext uri="{FF2B5EF4-FFF2-40B4-BE49-F238E27FC236}">
                <a16:creationId xmlns:a16="http://schemas.microsoft.com/office/drawing/2014/main" id="{9E5FB070-64DD-8FDF-D587-E83306308C2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134" r="35160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1"/>
          </p:nvPr>
        </p:nvSpPr>
        <p:spPr>
          <a:xfrm>
            <a:off x="3973321" y="2706624"/>
            <a:ext cx="4688333" cy="348386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Pasta is central to Italian cuisine, with over 300 types across regions. Examples include: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Spaghetti and Penne (national staples)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Tortellini from Emilia-Romagna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Pici from Tuscany.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Each shape is paired with specific sauces for optimal flavor.</a:t>
            </a:r>
            <a:endParaRPr lang="en-US" sz="19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7" name="Rectangle 12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Google Shape;120;p19"/>
          <p:cNvSpPr txBox="1"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Pizza and Its Origins</a:t>
            </a:r>
            <a:endParaRPr lang="en-US" sz="4700"/>
          </a:p>
        </p:txBody>
      </p:sp>
      <p:pic>
        <p:nvPicPr>
          <p:cNvPr id="123" name="Picture 122" descr="Pizza on a table">
            <a:extLst>
              <a:ext uri="{FF2B5EF4-FFF2-40B4-BE49-F238E27FC236}">
                <a16:creationId xmlns:a16="http://schemas.microsoft.com/office/drawing/2014/main" id="{14DCA07F-F921-B1D4-AD42-30E13B57E8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582" r="28672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Google Shape;121;p19"/>
          <p:cNvSpPr txBox="1">
            <a:spLocks noGrp="1"/>
          </p:cNvSpPr>
          <p:nvPr>
            <p:ph type="body" idx="1"/>
          </p:nvPr>
        </p:nvSpPr>
        <p:spPr>
          <a:xfrm>
            <a:off x="3973321" y="2706624"/>
            <a:ext cx="4688333" cy="348386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Pizza originated in Naples and has become a global phenomenon. Traditional styles include: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Margherita: Tomato, mozzarella, and basil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Marinara: Tomato, garlic, and oregano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Neapolitan pizza is protected by UNESCO as an intangible cultural heritage.</a:t>
            </a:r>
            <a:endParaRPr lang="en-US" sz="19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8" name="Rectangle 167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Rows of cheeses in a factory&#10;&#10;Description automatically generated">
            <a:extLst>
              <a:ext uri="{FF2B5EF4-FFF2-40B4-BE49-F238E27FC236}">
                <a16:creationId xmlns:a16="http://schemas.microsoft.com/office/drawing/2014/main" id="{4C2AA906-A104-4B8C-A552-661608EA9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4522" r="21775" b="1"/>
          <a:stretch/>
        </p:blipFill>
        <p:spPr>
          <a:xfrm>
            <a:off x="6396990" y="10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8" name="Picture 7" descr="A pile of white balls with green leaves&#10;&#10;Description automatically generated">
            <a:extLst>
              <a:ext uri="{FF2B5EF4-FFF2-40B4-BE49-F238E27FC236}">
                <a16:creationId xmlns:a16="http://schemas.microsoft.com/office/drawing/2014/main" id="{52DCAE11-1DC6-E6B9-E7ED-1E0D4C21ED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25024" r="15503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6" name="Picture 5" descr="A piece of cheese on a black plate&#10;&#10;Description automatically generated">
            <a:extLst>
              <a:ext uri="{FF2B5EF4-FFF2-40B4-BE49-F238E27FC236}">
                <a16:creationId xmlns:a16="http://schemas.microsoft.com/office/drawing/2014/main" id="{95FAA5F0-88C2-5F07-1BE4-89C4C29818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2396" r="-3" b="11504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70" name="Freeform: Shape 169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2" name="Freeform: Shape 171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Google Shape;126;p20"/>
          <p:cNvSpPr txBox="1"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000">
                <a:latin typeface="Calibri"/>
                <a:ea typeface="Calibri"/>
                <a:cs typeface="Calibri"/>
                <a:sym typeface="Calibri"/>
              </a:rPr>
              <a:t>Italian Cheeses</a:t>
            </a:r>
            <a:endParaRPr lang="en-US" sz="3000"/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Google Shape;127;p20"/>
          <p:cNvSpPr txBox="1">
            <a:spLocks noGrp="1"/>
          </p:cNvSpPr>
          <p:nvPr>
            <p:ph type="body" idx="1"/>
          </p:nvPr>
        </p:nvSpPr>
        <p:spPr>
          <a:xfrm>
            <a:off x="336042" y="2514600"/>
            <a:ext cx="3691753" cy="366674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Italy is famous for its wide range of cheeses. Iconic varieties include: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Parmigiano-Reggiano (hard, nutty flavor)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Mozzarella di Bufala (soft and creamy)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Pecorino Romano (salty and tangy).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Cheeses often serve as ingredients, garnishes, or standalone delicacies.</a:t>
            </a:r>
            <a:endParaRPr lang="en-US" sz="17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09CF07-3E65-620D-8049-198BBE5690BA}"/>
              </a:ext>
            </a:extLst>
          </p:cNvPr>
          <p:cNvSpPr txBox="1"/>
          <p:nvPr/>
        </p:nvSpPr>
        <p:spPr>
          <a:xfrm>
            <a:off x="6569256" y="6870700"/>
            <a:ext cx="257474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koudahl.dk/parmesan-parmigiano-reggian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3E5F51-828D-24BB-6A0C-244201577835}"/>
              </a:ext>
            </a:extLst>
          </p:cNvPr>
          <p:cNvSpPr txBox="1"/>
          <p:nvPr/>
        </p:nvSpPr>
        <p:spPr>
          <a:xfrm>
            <a:off x="3823115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www.mozzarella-battipaglia.it/mozzarella-di-bufala-dop-settore-in-continua-crescita-e-boom-dell-expor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" name="Rectangle 183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cannoli on a napkin&#10;&#10;Description automatically generated">
            <a:extLst>
              <a:ext uri="{FF2B5EF4-FFF2-40B4-BE49-F238E27FC236}">
                <a16:creationId xmlns:a16="http://schemas.microsoft.com/office/drawing/2014/main" id="{743ABCDE-8C99-E31B-E7F2-83248100C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3687" r="25748" b="4"/>
          <a:stretch/>
        </p:blipFill>
        <p:spPr>
          <a:xfrm>
            <a:off x="6396990" y="10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9" name="Picture 8" descr="A trays of ice cream&#10;&#10;Description automatically generated">
            <a:extLst>
              <a:ext uri="{FF2B5EF4-FFF2-40B4-BE49-F238E27FC236}">
                <a16:creationId xmlns:a16="http://schemas.microsoft.com/office/drawing/2014/main" id="{620A46C9-2E23-D797-A8E4-68905CDF86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4870" r="24522" b="1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6" name="Picture 5" descr="A dessert in a glass container&#10;&#10;Description automatically generated">
            <a:extLst>
              <a:ext uri="{FF2B5EF4-FFF2-40B4-BE49-F238E27FC236}">
                <a16:creationId xmlns:a16="http://schemas.microsoft.com/office/drawing/2014/main" id="{0FE01FAF-9323-97A7-BFC8-9BF9F4806B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12957" r="-3" b="942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86" name="Freeform: Shape 185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8" name="Freeform: Shape 187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Google Shape;132;p21"/>
          <p:cNvSpPr txBox="1"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000">
                <a:latin typeface="Calibri"/>
                <a:ea typeface="Calibri"/>
                <a:cs typeface="Calibri"/>
                <a:sym typeface="Calibri"/>
              </a:rPr>
              <a:t>Desserts and Sweet Treats</a:t>
            </a:r>
            <a:endParaRPr lang="en-US" sz="3000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Google Shape;133;p21"/>
          <p:cNvSpPr txBox="1">
            <a:spLocks noGrp="1"/>
          </p:cNvSpPr>
          <p:nvPr>
            <p:ph type="body" idx="1"/>
          </p:nvPr>
        </p:nvSpPr>
        <p:spPr>
          <a:xfrm>
            <a:off x="336042" y="2514600"/>
            <a:ext cx="3691753" cy="366674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Italian desserts celebrate rich flavors and textures. Popular options include: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Tiramisu: Layers of mascarpone, coffee-soaked biscuits, and cocoa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Cannoli: Crispy pastry filled with sweet ricotta</a:t>
            </a:r>
            <a:endParaRPr lang="en-US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700">
                <a:latin typeface="Calibri"/>
                <a:ea typeface="Calibri"/>
                <a:cs typeface="Calibri"/>
                <a:sym typeface="Calibri"/>
              </a:rPr>
              <a:t>- Gelato: Creamy Italian-style ice cream.</a:t>
            </a:r>
            <a:endParaRPr lang="en-US" sz="17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E5532-2D2F-7633-57CF-1FE3E1E814EB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www.innaturale.com/a-new-york-arriva-il-cannolo-da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CE695E-B146-607C-6106-9A0A69185667}"/>
              </a:ext>
            </a:extLst>
          </p:cNvPr>
          <p:cNvSpPr txBox="1"/>
          <p:nvPr/>
        </p:nvSpPr>
        <p:spPr>
          <a:xfrm>
            <a:off x="3664418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8" tooltip="https://www.innaturale.com/tag/tiramisu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3292EB-CAD7-9F9E-C97A-CA878A7804C4}"/>
              </a:ext>
            </a:extLst>
          </p:cNvPr>
          <p:cNvSpPr txBox="1"/>
          <p:nvPr/>
        </p:nvSpPr>
        <p:spPr>
          <a:xfrm>
            <a:off x="1235672" y="6870700"/>
            <a:ext cx="241604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://www.flickr.com/photos/hinnosaar/3932759035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5" name="Rectangle 14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Google Shape;138;p22"/>
          <p:cNvSpPr txBox="1"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Italian Wines</a:t>
            </a:r>
            <a:endParaRPr lang="en-US" sz="4700"/>
          </a:p>
        </p:txBody>
      </p:sp>
      <p:pic>
        <p:nvPicPr>
          <p:cNvPr id="141" name="Picture 140" descr="Laid wine bottles, glass and grapes">
            <a:extLst>
              <a:ext uri="{FF2B5EF4-FFF2-40B4-BE49-F238E27FC236}">
                <a16:creationId xmlns:a16="http://schemas.microsoft.com/office/drawing/2014/main" id="{44105CD6-BB15-F336-51B4-13061A436C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6002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07727" y="-28"/>
                  <a:pt x="1273077" y="0"/>
                </a:cubicBezTo>
                <a:cubicBezTo>
                  <a:pt x="1538427" y="28"/>
                  <a:pt x="1698640" y="-12775"/>
                  <a:pt x="1909615" y="0"/>
                </a:cubicBezTo>
                <a:cubicBezTo>
                  <a:pt x="2120590" y="12775"/>
                  <a:pt x="2210293" y="-21823"/>
                  <a:pt x="2482500" y="0"/>
                </a:cubicBezTo>
                <a:cubicBezTo>
                  <a:pt x="2754708" y="21823"/>
                  <a:pt x="3004133" y="-28750"/>
                  <a:pt x="3182692" y="0"/>
                </a:cubicBezTo>
                <a:cubicBezTo>
                  <a:pt x="3183134" y="4516"/>
                  <a:pt x="3181865" y="12266"/>
                  <a:pt x="3182692" y="18288"/>
                </a:cubicBezTo>
                <a:cubicBezTo>
                  <a:pt x="2947402" y="22440"/>
                  <a:pt x="2876226" y="27191"/>
                  <a:pt x="2609807" y="18288"/>
                </a:cubicBezTo>
                <a:cubicBezTo>
                  <a:pt x="2343389" y="9385"/>
                  <a:pt x="2326689" y="25579"/>
                  <a:pt x="2068750" y="18288"/>
                </a:cubicBezTo>
                <a:cubicBezTo>
                  <a:pt x="1810811" y="10997"/>
                  <a:pt x="1713836" y="48219"/>
                  <a:pt x="1432211" y="18288"/>
                </a:cubicBezTo>
                <a:cubicBezTo>
                  <a:pt x="1150586" y="-11643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43108" y="-22426"/>
                  <a:pt x="387854" y="22949"/>
                  <a:pt x="572885" y="0"/>
                </a:cubicBezTo>
                <a:cubicBezTo>
                  <a:pt x="757916" y="-22949"/>
                  <a:pt x="923707" y="6797"/>
                  <a:pt x="1113942" y="0"/>
                </a:cubicBezTo>
                <a:cubicBezTo>
                  <a:pt x="1304177" y="-6797"/>
                  <a:pt x="1495991" y="20627"/>
                  <a:pt x="1686827" y="0"/>
                </a:cubicBezTo>
                <a:cubicBezTo>
                  <a:pt x="1877663" y="-20627"/>
                  <a:pt x="2170182" y="-20672"/>
                  <a:pt x="2323365" y="0"/>
                </a:cubicBezTo>
                <a:cubicBezTo>
                  <a:pt x="2476548" y="20672"/>
                  <a:pt x="2919164" y="6097"/>
                  <a:pt x="3182692" y="0"/>
                </a:cubicBezTo>
                <a:cubicBezTo>
                  <a:pt x="3183269" y="4624"/>
                  <a:pt x="3183511" y="11191"/>
                  <a:pt x="3182692" y="18288"/>
                </a:cubicBezTo>
                <a:cubicBezTo>
                  <a:pt x="3026065" y="-10849"/>
                  <a:pt x="2775006" y="23067"/>
                  <a:pt x="2546154" y="18288"/>
                </a:cubicBezTo>
                <a:cubicBezTo>
                  <a:pt x="2317302" y="13509"/>
                  <a:pt x="2168173" y="-8513"/>
                  <a:pt x="1845961" y="18288"/>
                </a:cubicBezTo>
                <a:cubicBezTo>
                  <a:pt x="1523749" y="45089"/>
                  <a:pt x="1450078" y="-844"/>
                  <a:pt x="1304904" y="18288"/>
                </a:cubicBezTo>
                <a:cubicBezTo>
                  <a:pt x="1159730" y="37420"/>
                  <a:pt x="942635" y="-10021"/>
                  <a:pt x="604711" y="18288"/>
                </a:cubicBezTo>
                <a:cubicBezTo>
                  <a:pt x="266787" y="46597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Google Shape;139;p22"/>
          <p:cNvSpPr txBox="1">
            <a:spLocks noGrp="1"/>
          </p:cNvSpPr>
          <p:nvPr>
            <p:ph type="body" idx="1"/>
          </p:nvPr>
        </p:nvSpPr>
        <p:spPr>
          <a:xfrm>
            <a:off x="3973321" y="2706624"/>
            <a:ext cx="4688333" cy="348386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Italy is the world's largest wine producer, offering a variety of styles: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Red Wines: Chianti, Barolo, Brunello di Montalcino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White Wines: Pinot Grigio, Soave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- Sparkling Wines: Prosecco, Franciacorta.</a:t>
            </a:r>
            <a:endParaRPr lang="en-US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1900">
                <a:latin typeface="Calibri"/>
                <a:ea typeface="Calibri"/>
                <a:cs typeface="Calibri"/>
                <a:sym typeface="Calibri"/>
              </a:rPr>
              <a:t>Each region has unique terroirs influencing the flavors.</a:t>
            </a:r>
            <a:endParaRPr lang="en-US" sz="19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9" name="Rectangle 168">
            <a:extLst>
              <a:ext uri="{FF2B5EF4-FFF2-40B4-BE49-F238E27FC236}">
                <a16:creationId xmlns:a16="http://schemas.microsoft.com/office/drawing/2014/main" id="{6804CCDD-88C7-4B43-A381-F2D8DAF62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459486" y="365124"/>
            <a:ext cx="3915918" cy="2066544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Aperitivo Culture</a:t>
            </a:r>
            <a:endParaRPr lang="en-US" sz="4700"/>
          </a:p>
        </p:txBody>
      </p:sp>
      <p:pic>
        <p:nvPicPr>
          <p:cNvPr id="3" name="Picture 2" descr="A glass with ice and a slice of orange on a black surface&#10;&#10;Description automatically generated">
            <a:extLst>
              <a:ext uri="{FF2B5EF4-FFF2-40B4-BE49-F238E27FC236}">
                <a16:creationId xmlns:a16="http://schemas.microsoft.com/office/drawing/2014/main" id="{D97A4F2A-07F7-A296-6483-AFD80539A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767" r="16786" b="-5"/>
          <a:stretch/>
        </p:blipFill>
        <p:spPr>
          <a:xfrm>
            <a:off x="4795737" y="4"/>
            <a:ext cx="2068302" cy="2524633"/>
          </a:xfrm>
          <a:custGeom>
            <a:avLst/>
            <a:gdLst/>
            <a:ahLst/>
            <a:cxnLst/>
            <a:rect l="l" t="t" r="r" b="b"/>
            <a:pathLst>
              <a:path w="2757736" h="2524633">
                <a:moveTo>
                  <a:pt x="21123" y="0"/>
                </a:moveTo>
                <a:lnTo>
                  <a:pt x="2731055" y="0"/>
                </a:lnTo>
                <a:lnTo>
                  <a:pt x="2730838" y="5093"/>
                </a:lnTo>
                <a:cubicBezTo>
                  <a:pt x="2730487" y="45377"/>
                  <a:pt x="2732295" y="85646"/>
                  <a:pt x="2738658" y="125789"/>
                </a:cubicBezTo>
                <a:cubicBezTo>
                  <a:pt x="2756621" y="238377"/>
                  <a:pt x="2761924" y="352450"/>
                  <a:pt x="2754463" y="466085"/>
                </a:cubicBezTo>
                <a:cubicBezTo>
                  <a:pt x="2744150" y="620982"/>
                  <a:pt x="2730085" y="775628"/>
                  <a:pt x="2725799" y="930904"/>
                </a:cubicBezTo>
                <a:cubicBezTo>
                  <a:pt x="2721780" y="1082146"/>
                  <a:pt x="2734774" y="1233389"/>
                  <a:pt x="2744685" y="1383875"/>
                </a:cubicBezTo>
                <a:cubicBezTo>
                  <a:pt x="2759152" y="1603429"/>
                  <a:pt x="2748838" y="1823108"/>
                  <a:pt x="2739863" y="2042788"/>
                </a:cubicBezTo>
                <a:cubicBezTo>
                  <a:pt x="2736448" y="2125925"/>
                  <a:pt x="2737930" y="2209061"/>
                  <a:pt x="2740205" y="2292197"/>
                </a:cubicBezTo>
                <a:lnTo>
                  <a:pt x="2744484" y="2501376"/>
                </a:lnTo>
                <a:lnTo>
                  <a:pt x="2513574" y="2517337"/>
                </a:lnTo>
                <a:cubicBezTo>
                  <a:pt x="2415696" y="2521959"/>
                  <a:pt x="2317754" y="2524358"/>
                  <a:pt x="2219717" y="2524288"/>
                </a:cubicBezTo>
                <a:cubicBezTo>
                  <a:pt x="2139473" y="2526009"/>
                  <a:pt x="2059213" y="2521297"/>
                  <a:pt x="1979578" y="2510176"/>
                </a:cubicBezTo>
                <a:cubicBezTo>
                  <a:pt x="1865287" y="2491406"/>
                  <a:pt x="1749852" y="2477294"/>
                  <a:pt x="1633783" y="2489008"/>
                </a:cubicBezTo>
                <a:cubicBezTo>
                  <a:pt x="1553779" y="2497192"/>
                  <a:pt x="1473902" y="2501991"/>
                  <a:pt x="1393517" y="2501709"/>
                </a:cubicBezTo>
                <a:cubicBezTo>
                  <a:pt x="1208744" y="2501709"/>
                  <a:pt x="1023847" y="2500016"/>
                  <a:pt x="839074" y="2503543"/>
                </a:cubicBezTo>
                <a:cubicBezTo>
                  <a:pt x="674622" y="2506648"/>
                  <a:pt x="510804" y="2513421"/>
                  <a:pt x="346224" y="2496346"/>
                </a:cubicBezTo>
                <a:cubicBezTo>
                  <a:pt x="285491" y="2490066"/>
                  <a:pt x="224679" y="2485859"/>
                  <a:pt x="163814" y="2483127"/>
                </a:cubicBezTo>
                <a:lnTo>
                  <a:pt x="18517" y="2479653"/>
                </a:lnTo>
                <a:lnTo>
                  <a:pt x="18260" y="2465175"/>
                </a:lnTo>
                <a:cubicBezTo>
                  <a:pt x="17160" y="2423362"/>
                  <a:pt x="16458" y="2381580"/>
                  <a:pt x="22836" y="2339990"/>
                </a:cubicBezTo>
                <a:cubicBezTo>
                  <a:pt x="31895" y="2273000"/>
                  <a:pt x="32239" y="2205116"/>
                  <a:pt x="23857" y="2138036"/>
                </a:cubicBezTo>
                <a:cubicBezTo>
                  <a:pt x="8778" y="2011225"/>
                  <a:pt x="9721" y="1883023"/>
                  <a:pt x="26663" y="1756454"/>
                </a:cubicBezTo>
                <a:cubicBezTo>
                  <a:pt x="37125" y="1682587"/>
                  <a:pt x="43121" y="1606552"/>
                  <a:pt x="24367" y="1534088"/>
                </a:cubicBezTo>
                <a:cubicBezTo>
                  <a:pt x="-19775" y="1363773"/>
                  <a:pt x="5996" y="1193203"/>
                  <a:pt x="24367" y="1023781"/>
                </a:cubicBezTo>
                <a:cubicBezTo>
                  <a:pt x="35530" y="932794"/>
                  <a:pt x="35786" y="840798"/>
                  <a:pt x="25133" y="749747"/>
                </a:cubicBezTo>
                <a:cubicBezTo>
                  <a:pt x="6226" y="615268"/>
                  <a:pt x="2577" y="479090"/>
                  <a:pt x="14289" y="343797"/>
                </a:cubicBezTo>
                <a:cubicBezTo>
                  <a:pt x="24877" y="233188"/>
                  <a:pt x="35339" y="122324"/>
                  <a:pt x="22581" y="10822"/>
                </a:cubicBezTo>
                <a:close/>
              </a:path>
            </a:pathLst>
          </a:custGeom>
        </p:spPr>
      </p:pic>
      <p:pic>
        <p:nvPicPr>
          <p:cNvPr id="6" name="Picture 5" descr="A glass with a drink in it&#10;&#10;Description automatically generated">
            <a:extLst>
              <a:ext uri="{FF2B5EF4-FFF2-40B4-BE49-F238E27FC236}">
                <a16:creationId xmlns:a16="http://schemas.microsoft.com/office/drawing/2014/main" id="{3BA0AA3D-438B-AC0E-4DCD-D47FFA3DC6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6377" r="26958" b="2"/>
          <a:stretch/>
        </p:blipFill>
        <p:spPr>
          <a:xfrm>
            <a:off x="7004530" y="1"/>
            <a:ext cx="2139470" cy="2520152"/>
          </a:xfrm>
          <a:custGeom>
            <a:avLst/>
            <a:gdLst/>
            <a:ahLst/>
            <a:cxnLst/>
            <a:rect l="l" t="t" r="r" b="b"/>
            <a:pathLst>
              <a:path w="2852627" h="2520152">
                <a:moveTo>
                  <a:pt x="10064" y="0"/>
                </a:moveTo>
                <a:lnTo>
                  <a:pt x="2852627" y="0"/>
                </a:lnTo>
                <a:lnTo>
                  <a:pt x="2852627" y="2486586"/>
                </a:lnTo>
                <a:lnTo>
                  <a:pt x="2722923" y="2488164"/>
                </a:lnTo>
                <a:cubicBezTo>
                  <a:pt x="2674488" y="2490004"/>
                  <a:pt x="2626073" y="2493170"/>
                  <a:pt x="2577690" y="2497898"/>
                </a:cubicBezTo>
                <a:cubicBezTo>
                  <a:pt x="2399458" y="2512970"/>
                  <a:pt x="2220528" y="2515143"/>
                  <a:pt x="2042042" y="2504390"/>
                </a:cubicBezTo>
                <a:cubicBezTo>
                  <a:pt x="1880764" y="2496911"/>
                  <a:pt x="1719740" y="2478563"/>
                  <a:pt x="1558080" y="2494228"/>
                </a:cubicBezTo>
                <a:cubicBezTo>
                  <a:pt x="1502460" y="2499592"/>
                  <a:pt x="1447854" y="2512575"/>
                  <a:pt x="1391850" y="2515538"/>
                </a:cubicBezTo>
                <a:cubicBezTo>
                  <a:pt x="1129488" y="2529651"/>
                  <a:pt x="868014" y="2508482"/>
                  <a:pt x="606540" y="2491124"/>
                </a:cubicBezTo>
                <a:cubicBezTo>
                  <a:pt x="511296" y="2484774"/>
                  <a:pt x="416054" y="2477012"/>
                  <a:pt x="320810" y="2494370"/>
                </a:cubicBezTo>
                <a:cubicBezTo>
                  <a:pt x="240438" y="2508129"/>
                  <a:pt x="158860" y="2510966"/>
                  <a:pt x="77878" y="2502837"/>
                </a:cubicBezTo>
                <a:lnTo>
                  <a:pt x="9154" y="2498029"/>
                </a:lnTo>
                <a:lnTo>
                  <a:pt x="8320" y="2462991"/>
                </a:lnTo>
                <a:cubicBezTo>
                  <a:pt x="6579" y="2338090"/>
                  <a:pt x="-9495" y="2212684"/>
                  <a:pt x="8320" y="2088414"/>
                </a:cubicBezTo>
                <a:cubicBezTo>
                  <a:pt x="37454" y="1869137"/>
                  <a:pt x="41459" y="1647554"/>
                  <a:pt x="20242" y="1427484"/>
                </a:cubicBezTo>
                <a:cubicBezTo>
                  <a:pt x="-386" y="1179282"/>
                  <a:pt x="-1860" y="930008"/>
                  <a:pt x="15822" y="681605"/>
                </a:cubicBezTo>
                <a:cubicBezTo>
                  <a:pt x="28413" y="497593"/>
                  <a:pt x="37789" y="313203"/>
                  <a:pt x="26537" y="128561"/>
                </a:cubicBezTo>
                <a:cubicBezTo>
                  <a:pt x="24327" y="93208"/>
                  <a:pt x="18400" y="58296"/>
                  <a:pt x="12757" y="23416"/>
                </a:cubicBezTo>
                <a:close/>
              </a:path>
            </a:pathLst>
          </a:custGeom>
        </p:spPr>
      </p:pic>
      <p:sp>
        <p:nvSpPr>
          <p:cNvPr id="171" name="sketch line">
            <a:extLst>
              <a:ext uri="{FF2B5EF4-FFF2-40B4-BE49-F238E27FC236}">
                <a16:creationId xmlns:a16="http://schemas.microsoft.com/office/drawing/2014/main" id="{BBECEAC1-4BBC-4815-B44E-D9B231A3F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40" y="2609868"/>
            <a:ext cx="3182691" cy="18288"/>
          </a:xfrm>
          <a:custGeom>
            <a:avLst/>
            <a:gdLst>
              <a:gd name="connsiteX0" fmla="*/ 0 w 3182691"/>
              <a:gd name="connsiteY0" fmla="*/ 0 h 18288"/>
              <a:gd name="connsiteX1" fmla="*/ 636538 w 3182691"/>
              <a:gd name="connsiteY1" fmla="*/ 0 h 18288"/>
              <a:gd name="connsiteX2" fmla="*/ 1273076 w 3182691"/>
              <a:gd name="connsiteY2" fmla="*/ 0 h 18288"/>
              <a:gd name="connsiteX3" fmla="*/ 1909615 w 3182691"/>
              <a:gd name="connsiteY3" fmla="*/ 0 h 18288"/>
              <a:gd name="connsiteX4" fmla="*/ 2482499 w 3182691"/>
              <a:gd name="connsiteY4" fmla="*/ 0 h 18288"/>
              <a:gd name="connsiteX5" fmla="*/ 3182691 w 3182691"/>
              <a:gd name="connsiteY5" fmla="*/ 0 h 18288"/>
              <a:gd name="connsiteX6" fmla="*/ 3182691 w 3182691"/>
              <a:gd name="connsiteY6" fmla="*/ 18288 h 18288"/>
              <a:gd name="connsiteX7" fmla="*/ 2609807 w 3182691"/>
              <a:gd name="connsiteY7" fmla="*/ 18288 h 18288"/>
              <a:gd name="connsiteX8" fmla="*/ 2068749 w 3182691"/>
              <a:gd name="connsiteY8" fmla="*/ 18288 h 18288"/>
              <a:gd name="connsiteX9" fmla="*/ 1432211 w 3182691"/>
              <a:gd name="connsiteY9" fmla="*/ 18288 h 18288"/>
              <a:gd name="connsiteX10" fmla="*/ 859327 w 3182691"/>
              <a:gd name="connsiteY10" fmla="*/ 18288 h 18288"/>
              <a:gd name="connsiteX11" fmla="*/ 0 w 3182691"/>
              <a:gd name="connsiteY11" fmla="*/ 18288 h 18288"/>
              <a:gd name="connsiteX12" fmla="*/ 0 w 3182691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1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13406" y="3458"/>
                  <a:pt x="1273076" y="0"/>
                </a:cubicBezTo>
                <a:cubicBezTo>
                  <a:pt x="1532746" y="-3458"/>
                  <a:pt x="1697408" y="-16840"/>
                  <a:pt x="1909615" y="0"/>
                </a:cubicBezTo>
                <a:cubicBezTo>
                  <a:pt x="2121822" y="16840"/>
                  <a:pt x="2213494" y="-18555"/>
                  <a:pt x="2482499" y="0"/>
                </a:cubicBezTo>
                <a:cubicBezTo>
                  <a:pt x="2751504" y="18555"/>
                  <a:pt x="3004132" y="-28750"/>
                  <a:pt x="3182691" y="0"/>
                </a:cubicBezTo>
                <a:cubicBezTo>
                  <a:pt x="3183133" y="4516"/>
                  <a:pt x="3181864" y="12266"/>
                  <a:pt x="3182691" y="18288"/>
                </a:cubicBezTo>
                <a:cubicBezTo>
                  <a:pt x="2947041" y="16687"/>
                  <a:pt x="2875741" y="22937"/>
                  <a:pt x="2609807" y="18288"/>
                </a:cubicBezTo>
                <a:cubicBezTo>
                  <a:pt x="2343873" y="13639"/>
                  <a:pt x="2331203" y="31729"/>
                  <a:pt x="2068749" y="18288"/>
                </a:cubicBezTo>
                <a:cubicBezTo>
                  <a:pt x="1806295" y="4847"/>
                  <a:pt x="1713773" y="47088"/>
                  <a:pt x="1432211" y="18288"/>
                </a:cubicBezTo>
                <a:cubicBezTo>
                  <a:pt x="1150649" y="-10512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1" h="18288" stroke="0" extrusionOk="0">
                <a:moveTo>
                  <a:pt x="0" y="0"/>
                </a:moveTo>
                <a:cubicBezTo>
                  <a:pt x="247695" y="-19360"/>
                  <a:pt x="392581" y="-28596"/>
                  <a:pt x="572884" y="0"/>
                </a:cubicBezTo>
                <a:cubicBezTo>
                  <a:pt x="753187" y="28596"/>
                  <a:pt x="922042" y="4121"/>
                  <a:pt x="1113942" y="0"/>
                </a:cubicBezTo>
                <a:cubicBezTo>
                  <a:pt x="1305842" y="-4121"/>
                  <a:pt x="1501806" y="28092"/>
                  <a:pt x="1686826" y="0"/>
                </a:cubicBezTo>
                <a:cubicBezTo>
                  <a:pt x="1871846" y="-28092"/>
                  <a:pt x="2170181" y="-20672"/>
                  <a:pt x="2323364" y="0"/>
                </a:cubicBezTo>
                <a:cubicBezTo>
                  <a:pt x="2476547" y="20672"/>
                  <a:pt x="2919163" y="6097"/>
                  <a:pt x="3182691" y="0"/>
                </a:cubicBezTo>
                <a:cubicBezTo>
                  <a:pt x="3183268" y="4624"/>
                  <a:pt x="3183510" y="11191"/>
                  <a:pt x="3182691" y="18288"/>
                </a:cubicBezTo>
                <a:cubicBezTo>
                  <a:pt x="3026064" y="-10849"/>
                  <a:pt x="2775005" y="23067"/>
                  <a:pt x="2546153" y="18288"/>
                </a:cubicBezTo>
                <a:cubicBezTo>
                  <a:pt x="2317301" y="13509"/>
                  <a:pt x="2164351" y="-9884"/>
                  <a:pt x="1845961" y="18288"/>
                </a:cubicBezTo>
                <a:cubicBezTo>
                  <a:pt x="1527571" y="46460"/>
                  <a:pt x="1455006" y="5824"/>
                  <a:pt x="1304903" y="18288"/>
                </a:cubicBezTo>
                <a:cubicBezTo>
                  <a:pt x="1154800" y="30752"/>
                  <a:pt x="942107" y="-12056"/>
                  <a:pt x="604711" y="18288"/>
                </a:cubicBezTo>
                <a:cubicBezTo>
                  <a:pt x="267315" y="48632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Google Shape;145;p23"/>
          <p:cNvSpPr txBox="1">
            <a:spLocks noGrp="1"/>
          </p:cNvSpPr>
          <p:nvPr>
            <p:ph type="body" idx="1"/>
          </p:nvPr>
        </p:nvSpPr>
        <p:spPr>
          <a:xfrm>
            <a:off x="459486" y="2843784"/>
            <a:ext cx="3915918" cy="3328416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Aperitivo is a social tradition that begins the evening with light drinks and snacks. Common drinks include: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Aperol Spritz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Negroni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Campari-based cocktails.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This ritual encourages relaxation and conversation.</a:t>
            </a:r>
            <a:endParaRPr lang="en-GB" sz="1900"/>
          </a:p>
        </p:txBody>
      </p:sp>
      <p:pic>
        <p:nvPicPr>
          <p:cNvPr id="9" name="Picture 8" descr="A close up of a drink&#10;&#10;Description automatically generated">
            <a:extLst>
              <a:ext uri="{FF2B5EF4-FFF2-40B4-BE49-F238E27FC236}">
                <a16:creationId xmlns:a16="http://schemas.microsoft.com/office/drawing/2014/main" id="{B53C2A0E-DCB3-8E59-8958-2C24853C87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4815" r="6370" b="-3"/>
          <a:stretch/>
        </p:blipFill>
        <p:spPr>
          <a:xfrm>
            <a:off x="4791525" y="2716074"/>
            <a:ext cx="4352475" cy="4141924"/>
          </a:xfrm>
          <a:custGeom>
            <a:avLst/>
            <a:gdLst/>
            <a:ahLst/>
            <a:cxnLst/>
            <a:rect l="l" t="t" r="r" b="b"/>
            <a:pathLst>
              <a:path w="5803299" h="4141924">
                <a:moveTo>
                  <a:pt x="4086182" y="1329"/>
                </a:moveTo>
                <a:cubicBezTo>
                  <a:pt x="4156698" y="-1238"/>
                  <a:pt x="4227324" y="-85"/>
                  <a:pt x="4297823" y="4799"/>
                </a:cubicBezTo>
                <a:cubicBezTo>
                  <a:pt x="4587107" y="19899"/>
                  <a:pt x="4876647" y="16089"/>
                  <a:pt x="5166059" y="27661"/>
                </a:cubicBezTo>
                <a:cubicBezTo>
                  <a:pt x="5261555" y="31612"/>
                  <a:pt x="5356545" y="10444"/>
                  <a:pt x="5451787" y="9315"/>
                </a:cubicBezTo>
                <a:cubicBezTo>
                  <a:pt x="5565889" y="7904"/>
                  <a:pt x="5680275" y="12949"/>
                  <a:pt x="5794837" y="16636"/>
                </a:cubicBezTo>
                <a:lnTo>
                  <a:pt x="5803299" y="16810"/>
                </a:lnTo>
                <a:lnTo>
                  <a:pt x="5803299" y="4141924"/>
                </a:lnTo>
                <a:lnTo>
                  <a:pt x="25520" y="4141924"/>
                </a:lnTo>
                <a:lnTo>
                  <a:pt x="38276" y="3985509"/>
                </a:lnTo>
                <a:cubicBezTo>
                  <a:pt x="68779" y="3844294"/>
                  <a:pt x="65552" y="3697862"/>
                  <a:pt x="28835" y="3558127"/>
                </a:cubicBezTo>
                <a:cubicBezTo>
                  <a:pt x="-4463" y="3426468"/>
                  <a:pt x="-11352" y="3294426"/>
                  <a:pt x="21053" y="3161618"/>
                </a:cubicBezTo>
                <a:cubicBezTo>
                  <a:pt x="51646" y="3038188"/>
                  <a:pt x="50153" y="2908978"/>
                  <a:pt x="16716" y="2786288"/>
                </a:cubicBezTo>
                <a:cubicBezTo>
                  <a:pt x="9316" y="2754521"/>
                  <a:pt x="4787" y="2722155"/>
                  <a:pt x="3192" y="2689584"/>
                </a:cubicBezTo>
                <a:cubicBezTo>
                  <a:pt x="-6887" y="2570683"/>
                  <a:pt x="10081" y="2453440"/>
                  <a:pt x="24242" y="2335942"/>
                </a:cubicBezTo>
                <a:cubicBezTo>
                  <a:pt x="33683" y="2261054"/>
                  <a:pt x="48099" y="2185401"/>
                  <a:pt x="24242" y="2111279"/>
                </a:cubicBezTo>
                <a:cubicBezTo>
                  <a:pt x="7899" y="2059623"/>
                  <a:pt x="4264" y="2004791"/>
                  <a:pt x="13654" y="1951426"/>
                </a:cubicBezTo>
                <a:cubicBezTo>
                  <a:pt x="29486" y="1856713"/>
                  <a:pt x="32790" y="1760329"/>
                  <a:pt x="23477" y="1664761"/>
                </a:cubicBezTo>
                <a:cubicBezTo>
                  <a:pt x="17328" y="1601751"/>
                  <a:pt x="18272" y="1538243"/>
                  <a:pt x="26284" y="1475437"/>
                </a:cubicBezTo>
                <a:cubicBezTo>
                  <a:pt x="36872" y="1390981"/>
                  <a:pt x="53330" y="1304994"/>
                  <a:pt x="33300" y="1220284"/>
                </a:cubicBezTo>
                <a:cubicBezTo>
                  <a:pt x="1406" y="1085690"/>
                  <a:pt x="7785" y="951224"/>
                  <a:pt x="20543" y="815610"/>
                </a:cubicBezTo>
                <a:cubicBezTo>
                  <a:pt x="30111" y="714697"/>
                  <a:pt x="40700" y="612636"/>
                  <a:pt x="21563" y="510574"/>
                </a:cubicBezTo>
                <a:cubicBezTo>
                  <a:pt x="13335" y="463218"/>
                  <a:pt x="13335" y="414790"/>
                  <a:pt x="21563" y="367433"/>
                </a:cubicBezTo>
                <a:cubicBezTo>
                  <a:pt x="31514" y="303645"/>
                  <a:pt x="40955" y="240494"/>
                  <a:pt x="28197" y="176068"/>
                </a:cubicBezTo>
                <a:cubicBezTo>
                  <a:pt x="22584" y="148001"/>
                  <a:pt x="18374" y="119679"/>
                  <a:pt x="15439" y="91357"/>
                </a:cubicBezTo>
                <a:lnTo>
                  <a:pt x="13471" y="15444"/>
                </a:lnTo>
                <a:lnTo>
                  <a:pt x="161497" y="23093"/>
                </a:lnTo>
                <a:cubicBezTo>
                  <a:pt x="242184" y="25544"/>
                  <a:pt x="322886" y="25615"/>
                  <a:pt x="403652" y="21310"/>
                </a:cubicBezTo>
                <a:cubicBezTo>
                  <a:pt x="579090" y="9611"/>
                  <a:pt x="755048" y="12123"/>
                  <a:pt x="930155" y="28790"/>
                </a:cubicBezTo>
                <a:cubicBezTo>
                  <a:pt x="934727" y="29284"/>
                  <a:pt x="939871" y="27908"/>
                  <a:pt x="944744" y="27978"/>
                </a:cubicBezTo>
                <a:lnTo>
                  <a:pt x="944756" y="27986"/>
                </a:lnTo>
                <a:lnTo>
                  <a:pt x="949368" y="27641"/>
                </a:lnTo>
                <a:lnTo>
                  <a:pt x="981805" y="30065"/>
                </a:lnTo>
                <a:lnTo>
                  <a:pt x="983936" y="28984"/>
                </a:lnTo>
                <a:cubicBezTo>
                  <a:pt x="988825" y="29108"/>
                  <a:pt x="993905" y="30625"/>
                  <a:pt x="998603" y="30483"/>
                </a:cubicBezTo>
                <a:cubicBezTo>
                  <a:pt x="1047368" y="29496"/>
                  <a:pt x="1096133" y="30483"/>
                  <a:pt x="1144770" y="25121"/>
                </a:cubicBezTo>
                <a:cubicBezTo>
                  <a:pt x="1267037" y="10007"/>
                  <a:pt x="1390204" y="6041"/>
                  <a:pt x="1513043" y="13266"/>
                </a:cubicBezTo>
                <a:cubicBezTo>
                  <a:pt x="1691465" y="24557"/>
                  <a:pt x="1870141" y="31472"/>
                  <a:pt x="2048943" y="16089"/>
                </a:cubicBezTo>
                <a:cubicBezTo>
                  <a:pt x="2150537" y="7480"/>
                  <a:pt x="2252129" y="-1693"/>
                  <a:pt x="2353721" y="10161"/>
                </a:cubicBezTo>
                <a:cubicBezTo>
                  <a:pt x="2440545" y="21000"/>
                  <a:pt x="2528079" y="22750"/>
                  <a:pt x="2615195" y="15383"/>
                </a:cubicBezTo>
                <a:cubicBezTo>
                  <a:pt x="2710489" y="8045"/>
                  <a:pt x="2806139" y="8045"/>
                  <a:pt x="2901433" y="15383"/>
                </a:cubicBezTo>
                <a:cubicBezTo>
                  <a:pt x="2992739" y="21029"/>
                  <a:pt x="3084299" y="30483"/>
                  <a:pt x="3175351" y="20323"/>
                </a:cubicBezTo>
                <a:cubicBezTo>
                  <a:pt x="3303357" y="6210"/>
                  <a:pt x="3430983" y="10867"/>
                  <a:pt x="3558737" y="19476"/>
                </a:cubicBezTo>
                <a:cubicBezTo>
                  <a:pt x="3664265" y="26532"/>
                  <a:pt x="3770177" y="36834"/>
                  <a:pt x="3875197" y="20181"/>
                </a:cubicBezTo>
                <a:cubicBezTo>
                  <a:pt x="3945258" y="10183"/>
                  <a:pt x="4015665" y="3895"/>
                  <a:pt x="4086182" y="1329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510EF8-28DF-4BE8-5A1C-048B198536FA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s://www.innaturale.com/negroni-leggendario-cocktail-italian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7629A6-8496-F2DB-6F0B-C184A2E095B2}"/>
              </a:ext>
            </a:extLst>
          </p:cNvPr>
          <p:cNvSpPr txBox="1"/>
          <p:nvPr/>
        </p:nvSpPr>
        <p:spPr>
          <a:xfrm>
            <a:off x="3981813" y="6870700"/>
            <a:ext cx="241604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foto.wuestenigel.com/italian-wine-based-cocktail-aperol-spritz-with-sunset-in-the-background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7D59D1-7F7D-C294-0C56-654CF52DECA9}"/>
              </a:ext>
            </a:extLst>
          </p:cNvPr>
          <p:cNvSpPr txBox="1"/>
          <p:nvPr/>
        </p:nvSpPr>
        <p:spPr>
          <a:xfrm>
            <a:off x="1553067" y="6870700"/>
            <a:ext cx="241604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8" tooltip="https://www.flickr.com/photos/31027007@N08/35340567071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7" name="Rectangle 176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Close-up of a plant with green olives&#10;&#10;Description automatically generated">
            <a:extLst>
              <a:ext uri="{FF2B5EF4-FFF2-40B4-BE49-F238E27FC236}">
                <a16:creationId xmlns:a16="http://schemas.microsoft.com/office/drawing/2014/main" id="{A8D97F54-AE72-B92E-3051-FAAB9EA5E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1760" r="14335" b="1"/>
          <a:stretch/>
        </p:blipFill>
        <p:spPr>
          <a:xfrm>
            <a:off x="6396990" y="10"/>
            <a:ext cx="274701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3" name="Picture 2" descr="A tree with a large trunk&#10;&#10;Description automatically generated">
            <a:extLst>
              <a:ext uri="{FF2B5EF4-FFF2-40B4-BE49-F238E27FC236}">
                <a16:creationId xmlns:a16="http://schemas.microsoft.com/office/drawing/2014/main" id="{E2690352-484C-8D46-AD35-75307C3075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6284" r="15620" b="4"/>
          <a:stretch/>
        </p:blipFill>
        <p:spPr>
          <a:xfrm>
            <a:off x="3836485" y="10"/>
            <a:ext cx="3088583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6" name="Picture 5" descr="A pile of green olives&#10;&#10;Description automatically generated">
            <a:extLst>
              <a:ext uri="{FF2B5EF4-FFF2-40B4-BE49-F238E27FC236}">
                <a16:creationId xmlns:a16="http://schemas.microsoft.com/office/drawing/2014/main" id="{19F6BE18-D31A-B07D-A9C3-4203CEF139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t="11523" r="-3" b="2377"/>
          <a:stretch/>
        </p:blipFill>
        <p:spPr>
          <a:xfrm>
            <a:off x="3876264" y="3456432"/>
            <a:ext cx="5267735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79" name="Freeform: Shape 178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9723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1" name="Freeform: Shape 180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1749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Google Shape;150;p24"/>
          <p:cNvSpPr txBox="1">
            <a:spLocks noGrp="1"/>
          </p:cNvSpPr>
          <p:nvPr>
            <p:ph type="title"/>
          </p:nvPr>
        </p:nvSpPr>
        <p:spPr>
          <a:xfrm>
            <a:off x="336042" y="685800"/>
            <a:ext cx="3691753" cy="1325563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000">
                <a:latin typeface="Calibri"/>
                <a:ea typeface="Calibri"/>
                <a:cs typeface="Calibri"/>
                <a:sym typeface="Calibri"/>
              </a:rPr>
              <a:t>Olive Oil and Its Significance</a:t>
            </a:r>
            <a:endParaRPr lang="en-GB" sz="3000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089941"/>
            <a:ext cx="372782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Google Shape;151;p24"/>
          <p:cNvSpPr txBox="1">
            <a:spLocks noGrp="1"/>
          </p:cNvSpPr>
          <p:nvPr>
            <p:ph type="body" idx="1"/>
          </p:nvPr>
        </p:nvSpPr>
        <p:spPr>
          <a:xfrm>
            <a:off x="336042" y="2514600"/>
            <a:ext cx="3691753" cy="3666744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Olive oil is a staple of Italian cooking, particularly in the south. It is used for: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Cooking and frying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Salad dressings and marinades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Drizzling over fresh bread or pasta dishes.</a:t>
            </a:r>
            <a:endParaRPr lang="en-GB" sz="17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231E0-3E9B-C160-37D7-C8FF281A5302}"/>
              </a:ext>
            </a:extLst>
          </p:cNvPr>
          <p:cNvSpPr txBox="1"/>
          <p:nvPr/>
        </p:nvSpPr>
        <p:spPr>
          <a:xfrm>
            <a:off x="6420177" y="6657945"/>
            <a:ext cx="272382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www.flickr.com/photos/pacamanca/1199800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0" name="Rectangle 169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tray with coffee and saucers on it&#10;&#10;Description automatically generated">
            <a:extLst>
              <a:ext uri="{FF2B5EF4-FFF2-40B4-BE49-F238E27FC236}">
                <a16:creationId xmlns:a16="http://schemas.microsoft.com/office/drawing/2014/main" id="{0893C659-C51C-41F2-E32A-6704EF8121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3567" r="23279"/>
          <a:stretch/>
        </p:blipFill>
        <p:spPr>
          <a:xfrm>
            <a:off x="3662266" y="10"/>
            <a:ext cx="5481734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72" name="Freeform: Shape 171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4" name="Freeform: Shape 173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142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Google Shape;156;p25"/>
          <p:cNvSpPr txBox="1">
            <a:spLocks noGrp="1"/>
          </p:cNvSpPr>
          <p:nvPr>
            <p:ph type="title"/>
          </p:nvPr>
        </p:nvSpPr>
        <p:spPr>
          <a:xfrm>
            <a:off x="281178" y="856488"/>
            <a:ext cx="3744468" cy="1243584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000">
                <a:latin typeface="Calibri"/>
                <a:ea typeface="Calibri"/>
                <a:cs typeface="Calibri"/>
                <a:sym typeface="Calibri"/>
              </a:rPr>
              <a:t>Coffee Culture</a:t>
            </a:r>
            <a:endParaRPr lang="en-US" sz="3000"/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8326" y="2195336"/>
            <a:ext cx="373761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7" name="Google Shape;157;p25"/>
          <p:cNvSpPr txBox="1">
            <a:spLocks noGrp="1"/>
          </p:cNvSpPr>
          <p:nvPr>
            <p:ph type="body" idx="1"/>
          </p:nvPr>
        </p:nvSpPr>
        <p:spPr>
          <a:xfrm>
            <a:off x="281178" y="2522949"/>
            <a:ext cx="3799332" cy="3402363"/>
          </a:xfrm>
          <a:prstGeom prst="rect">
            <a:avLst/>
          </a:prstGeom>
        </p:spPr>
        <p:txBody>
          <a:bodyPr spcFirstLastPara="1" lIns="91425" tIns="45700" rIns="91425" bIns="45700" anchor="t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Coffee plays a significant role in Italian daily life. Key points: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Espresso is a quick, concentrated shot of coffee enjoyed throughout the day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Cappuccino is typically consumed in the morning only</a:t>
            </a:r>
            <a:endParaRPr lang="en-GB" sz="17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700">
                <a:latin typeface="Calibri"/>
                <a:ea typeface="Calibri"/>
                <a:cs typeface="Calibri"/>
                <a:sym typeface="Calibri"/>
              </a:rPr>
              <a:t>- Coffee culture emphasizes quality over quantity.</a:t>
            </a:r>
            <a:endParaRPr lang="en-GB" sz="17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6804CCDD-88C7-4B43-A381-F2D8DAF62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2" name="Google Shape;162;p26"/>
          <p:cNvSpPr txBox="1">
            <a:spLocks noGrp="1"/>
          </p:cNvSpPr>
          <p:nvPr>
            <p:ph type="title"/>
          </p:nvPr>
        </p:nvSpPr>
        <p:spPr>
          <a:xfrm>
            <a:off x="459486" y="365124"/>
            <a:ext cx="3915918" cy="2066544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Seasonal and Festival Foods</a:t>
            </a:r>
            <a:endParaRPr lang="en-US" sz="4700"/>
          </a:p>
        </p:txBody>
      </p:sp>
      <p:pic>
        <p:nvPicPr>
          <p:cNvPr id="6" name="Picture 5" descr="A close-up of pastries on a table&#10;&#10;Description automatically generated">
            <a:extLst>
              <a:ext uri="{FF2B5EF4-FFF2-40B4-BE49-F238E27FC236}">
                <a16:creationId xmlns:a16="http://schemas.microsoft.com/office/drawing/2014/main" id="{1337D62F-3099-09F3-3299-9DB189573A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8732" r="27198"/>
          <a:stretch/>
        </p:blipFill>
        <p:spPr>
          <a:xfrm>
            <a:off x="4795737" y="4"/>
            <a:ext cx="2068302" cy="2524633"/>
          </a:xfrm>
          <a:custGeom>
            <a:avLst/>
            <a:gdLst/>
            <a:ahLst/>
            <a:cxnLst/>
            <a:rect l="l" t="t" r="r" b="b"/>
            <a:pathLst>
              <a:path w="2757736" h="2524633">
                <a:moveTo>
                  <a:pt x="21123" y="0"/>
                </a:moveTo>
                <a:lnTo>
                  <a:pt x="2731055" y="0"/>
                </a:lnTo>
                <a:lnTo>
                  <a:pt x="2730838" y="5093"/>
                </a:lnTo>
                <a:cubicBezTo>
                  <a:pt x="2730487" y="45377"/>
                  <a:pt x="2732295" y="85646"/>
                  <a:pt x="2738658" y="125789"/>
                </a:cubicBezTo>
                <a:cubicBezTo>
                  <a:pt x="2756621" y="238377"/>
                  <a:pt x="2761924" y="352450"/>
                  <a:pt x="2754463" y="466085"/>
                </a:cubicBezTo>
                <a:cubicBezTo>
                  <a:pt x="2744150" y="620982"/>
                  <a:pt x="2730085" y="775628"/>
                  <a:pt x="2725799" y="930904"/>
                </a:cubicBezTo>
                <a:cubicBezTo>
                  <a:pt x="2721780" y="1082146"/>
                  <a:pt x="2734774" y="1233389"/>
                  <a:pt x="2744685" y="1383875"/>
                </a:cubicBezTo>
                <a:cubicBezTo>
                  <a:pt x="2759152" y="1603429"/>
                  <a:pt x="2748838" y="1823108"/>
                  <a:pt x="2739863" y="2042788"/>
                </a:cubicBezTo>
                <a:cubicBezTo>
                  <a:pt x="2736448" y="2125925"/>
                  <a:pt x="2737930" y="2209061"/>
                  <a:pt x="2740205" y="2292197"/>
                </a:cubicBezTo>
                <a:lnTo>
                  <a:pt x="2744484" y="2501376"/>
                </a:lnTo>
                <a:lnTo>
                  <a:pt x="2513574" y="2517337"/>
                </a:lnTo>
                <a:cubicBezTo>
                  <a:pt x="2415696" y="2521959"/>
                  <a:pt x="2317754" y="2524358"/>
                  <a:pt x="2219717" y="2524288"/>
                </a:cubicBezTo>
                <a:cubicBezTo>
                  <a:pt x="2139473" y="2526009"/>
                  <a:pt x="2059213" y="2521297"/>
                  <a:pt x="1979578" y="2510176"/>
                </a:cubicBezTo>
                <a:cubicBezTo>
                  <a:pt x="1865287" y="2491406"/>
                  <a:pt x="1749852" y="2477294"/>
                  <a:pt x="1633783" y="2489008"/>
                </a:cubicBezTo>
                <a:cubicBezTo>
                  <a:pt x="1553779" y="2497192"/>
                  <a:pt x="1473902" y="2501991"/>
                  <a:pt x="1393517" y="2501709"/>
                </a:cubicBezTo>
                <a:cubicBezTo>
                  <a:pt x="1208744" y="2501709"/>
                  <a:pt x="1023847" y="2500016"/>
                  <a:pt x="839074" y="2503543"/>
                </a:cubicBezTo>
                <a:cubicBezTo>
                  <a:pt x="674622" y="2506648"/>
                  <a:pt x="510804" y="2513421"/>
                  <a:pt x="346224" y="2496346"/>
                </a:cubicBezTo>
                <a:cubicBezTo>
                  <a:pt x="285491" y="2490066"/>
                  <a:pt x="224679" y="2485859"/>
                  <a:pt x="163814" y="2483127"/>
                </a:cubicBezTo>
                <a:lnTo>
                  <a:pt x="18517" y="2479653"/>
                </a:lnTo>
                <a:lnTo>
                  <a:pt x="18260" y="2465175"/>
                </a:lnTo>
                <a:cubicBezTo>
                  <a:pt x="17160" y="2423362"/>
                  <a:pt x="16458" y="2381580"/>
                  <a:pt x="22836" y="2339990"/>
                </a:cubicBezTo>
                <a:cubicBezTo>
                  <a:pt x="31895" y="2273000"/>
                  <a:pt x="32239" y="2205116"/>
                  <a:pt x="23857" y="2138036"/>
                </a:cubicBezTo>
                <a:cubicBezTo>
                  <a:pt x="8778" y="2011225"/>
                  <a:pt x="9721" y="1883023"/>
                  <a:pt x="26663" y="1756454"/>
                </a:cubicBezTo>
                <a:cubicBezTo>
                  <a:pt x="37125" y="1682587"/>
                  <a:pt x="43121" y="1606552"/>
                  <a:pt x="24367" y="1534088"/>
                </a:cubicBezTo>
                <a:cubicBezTo>
                  <a:pt x="-19775" y="1363773"/>
                  <a:pt x="5996" y="1193203"/>
                  <a:pt x="24367" y="1023781"/>
                </a:cubicBezTo>
                <a:cubicBezTo>
                  <a:pt x="35530" y="932794"/>
                  <a:pt x="35786" y="840798"/>
                  <a:pt x="25133" y="749747"/>
                </a:cubicBezTo>
                <a:cubicBezTo>
                  <a:pt x="6226" y="615268"/>
                  <a:pt x="2577" y="479090"/>
                  <a:pt x="14289" y="343797"/>
                </a:cubicBezTo>
                <a:cubicBezTo>
                  <a:pt x="24877" y="233188"/>
                  <a:pt x="35339" y="122324"/>
                  <a:pt x="22581" y="10822"/>
                </a:cubicBezTo>
                <a:close/>
              </a:path>
            </a:pathLst>
          </a:custGeom>
        </p:spPr>
      </p:pic>
      <p:pic>
        <p:nvPicPr>
          <p:cNvPr id="9" name="Picture 8" descr="A cake on a plate&#10;&#10;Description automatically generated">
            <a:extLst>
              <a:ext uri="{FF2B5EF4-FFF2-40B4-BE49-F238E27FC236}">
                <a16:creationId xmlns:a16="http://schemas.microsoft.com/office/drawing/2014/main" id="{907A143C-C313-4D88-C127-53A26DFF6C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21356" b="17"/>
          <a:stretch/>
        </p:blipFill>
        <p:spPr>
          <a:xfrm>
            <a:off x="7004530" y="1"/>
            <a:ext cx="2139470" cy="2520152"/>
          </a:xfrm>
          <a:custGeom>
            <a:avLst/>
            <a:gdLst/>
            <a:ahLst/>
            <a:cxnLst/>
            <a:rect l="l" t="t" r="r" b="b"/>
            <a:pathLst>
              <a:path w="2852627" h="2520152">
                <a:moveTo>
                  <a:pt x="10064" y="0"/>
                </a:moveTo>
                <a:lnTo>
                  <a:pt x="2852627" y="0"/>
                </a:lnTo>
                <a:lnTo>
                  <a:pt x="2852627" y="2486586"/>
                </a:lnTo>
                <a:lnTo>
                  <a:pt x="2722923" y="2488164"/>
                </a:lnTo>
                <a:cubicBezTo>
                  <a:pt x="2674488" y="2490004"/>
                  <a:pt x="2626073" y="2493170"/>
                  <a:pt x="2577690" y="2497898"/>
                </a:cubicBezTo>
                <a:cubicBezTo>
                  <a:pt x="2399458" y="2512970"/>
                  <a:pt x="2220528" y="2515143"/>
                  <a:pt x="2042042" y="2504390"/>
                </a:cubicBezTo>
                <a:cubicBezTo>
                  <a:pt x="1880764" y="2496911"/>
                  <a:pt x="1719740" y="2478563"/>
                  <a:pt x="1558080" y="2494228"/>
                </a:cubicBezTo>
                <a:cubicBezTo>
                  <a:pt x="1502460" y="2499592"/>
                  <a:pt x="1447854" y="2512575"/>
                  <a:pt x="1391850" y="2515538"/>
                </a:cubicBezTo>
                <a:cubicBezTo>
                  <a:pt x="1129488" y="2529651"/>
                  <a:pt x="868014" y="2508482"/>
                  <a:pt x="606540" y="2491124"/>
                </a:cubicBezTo>
                <a:cubicBezTo>
                  <a:pt x="511296" y="2484774"/>
                  <a:pt x="416054" y="2477012"/>
                  <a:pt x="320810" y="2494370"/>
                </a:cubicBezTo>
                <a:cubicBezTo>
                  <a:pt x="240438" y="2508129"/>
                  <a:pt x="158860" y="2510966"/>
                  <a:pt x="77878" y="2502837"/>
                </a:cubicBezTo>
                <a:lnTo>
                  <a:pt x="9154" y="2498029"/>
                </a:lnTo>
                <a:lnTo>
                  <a:pt x="8320" y="2462991"/>
                </a:lnTo>
                <a:cubicBezTo>
                  <a:pt x="6579" y="2338090"/>
                  <a:pt x="-9495" y="2212684"/>
                  <a:pt x="8320" y="2088414"/>
                </a:cubicBezTo>
                <a:cubicBezTo>
                  <a:pt x="37454" y="1869137"/>
                  <a:pt x="41459" y="1647554"/>
                  <a:pt x="20242" y="1427484"/>
                </a:cubicBezTo>
                <a:cubicBezTo>
                  <a:pt x="-386" y="1179282"/>
                  <a:pt x="-1860" y="930008"/>
                  <a:pt x="15822" y="681605"/>
                </a:cubicBezTo>
                <a:cubicBezTo>
                  <a:pt x="28413" y="497593"/>
                  <a:pt x="37789" y="313203"/>
                  <a:pt x="26537" y="128561"/>
                </a:cubicBezTo>
                <a:cubicBezTo>
                  <a:pt x="24327" y="93208"/>
                  <a:pt x="18400" y="58296"/>
                  <a:pt x="12757" y="23416"/>
                </a:cubicBezTo>
                <a:close/>
              </a:path>
            </a:pathLst>
          </a:custGeom>
        </p:spPr>
      </p:pic>
      <p:sp>
        <p:nvSpPr>
          <p:cNvPr id="194" name="sketch line">
            <a:extLst>
              <a:ext uri="{FF2B5EF4-FFF2-40B4-BE49-F238E27FC236}">
                <a16:creationId xmlns:a16="http://schemas.microsoft.com/office/drawing/2014/main" id="{BBECEAC1-4BBC-4815-B44E-D9B231A3F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40" y="2609868"/>
            <a:ext cx="3182691" cy="18288"/>
          </a:xfrm>
          <a:custGeom>
            <a:avLst/>
            <a:gdLst>
              <a:gd name="connsiteX0" fmla="*/ 0 w 3182691"/>
              <a:gd name="connsiteY0" fmla="*/ 0 h 18288"/>
              <a:gd name="connsiteX1" fmla="*/ 636538 w 3182691"/>
              <a:gd name="connsiteY1" fmla="*/ 0 h 18288"/>
              <a:gd name="connsiteX2" fmla="*/ 1273076 w 3182691"/>
              <a:gd name="connsiteY2" fmla="*/ 0 h 18288"/>
              <a:gd name="connsiteX3" fmla="*/ 1909615 w 3182691"/>
              <a:gd name="connsiteY3" fmla="*/ 0 h 18288"/>
              <a:gd name="connsiteX4" fmla="*/ 2482499 w 3182691"/>
              <a:gd name="connsiteY4" fmla="*/ 0 h 18288"/>
              <a:gd name="connsiteX5" fmla="*/ 3182691 w 3182691"/>
              <a:gd name="connsiteY5" fmla="*/ 0 h 18288"/>
              <a:gd name="connsiteX6" fmla="*/ 3182691 w 3182691"/>
              <a:gd name="connsiteY6" fmla="*/ 18288 h 18288"/>
              <a:gd name="connsiteX7" fmla="*/ 2609807 w 3182691"/>
              <a:gd name="connsiteY7" fmla="*/ 18288 h 18288"/>
              <a:gd name="connsiteX8" fmla="*/ 2068749 w 3182691"/>
              <a:gd name="connsiteY8" fmla="*/ 18288 h 18288"/>
              <a:gd name="connsiteX9" fmla="*/ 1432211 w 3182691"/>
              <a:gd name="connsiteY9" fmla="*/ 18288 h 18288"/>
              <a:gd name="connsiteX10" fmla="*/ 859327 w 3182691"/>
              <a:gd name="connsiteY10" fmla="*/ 18288 h 18288"/>
              <a:gd name="connsiteX11" fmla="*/ 0 w 3182691"/>
              <a:gd name="connsiteY11" fmla="*/ 18288 h 18288"/>
              <a:gd name="connsiteX12" fmla="*/ 0 w 3182691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1" h="18288" fill="none" extrusionOk="0">
                <a:moveTo>
                  <a:pt x="0" y="0"/>
                </a:moveTo>
                <a:cubicBezTo>
                  <a:pt x="253588" y="25878"/>
                  <a:pt x="409323" y="-5359"/>
                  <a:pt x="636538" y="0"/>
                </a:cubicBezTo>
                <a:cubicBezTo>
                  <a:pt x="863753" y="5359"/>
                  <a:pt x="1013406" y="3458"/>
                  <a:pt x="1273076" y="0"/>
                </a:cubicBezTo>
                <a:cubicBezTo>
                  <a:pt x="1532746" y="-3458"/>
                  <a:pt x="1697408" y="-16840"/>
                  <a:pt x="1909615" y="0"/>
                </a:cubicBezTo>
                <a:cubicBezTo>
                  <a:pt x="2121822" y="16840"/>
                  <a:pt x="2213494" y="-18555"/>
                  <a:pt x="2482499" y="0"/>
                </a:cubicBezTo>
                <a:cubicBezTo>
                  <a:pt x="2751504" y="18555"/>
                  <a:pt x="3004132" y="-28750"/>
                  <a:pt x="3182691" y="0"/>
                </a:cubicBezTo>
                <a:cubicBezTo>
                  <a:pt x="3183133" y="4516"/>
                  <a:pt x="3181864" y="12266"/>
                  <a:pt x="3182691" y="18288"/>
                </a:cubicBezTo>
                <a:cubicBezTo>
                  <a:pt x="2947041" y="16687"/>
                  <a:pt x="2875741" y="22937"/>
                  <a:pt x="2609807" y="18288"/>
                </a:cubicBezTo>
                <a:cubicBezTo>
                  <a:pt x="2343873" y="13639"/>
                  <a:pt x="2331203" y="31729"/>
                  <a:pt x="2068749" y="18288"/>
                </a:cubicBezTo>
                <a:cubicBezTo>
                  <a:pt x="1806295" y="4847"/>
                  <a:pt x="1713773" y="47088"/>
                  <a:pt x="1432211" y="18288"/>
                </a:cubicBezTo>
                <a:cubicBezTo>
                  <a:pt x="1150649" y="-10512"/>
                  <a:pt x="982765" y="3747"/>
                  <a:pt x="859327" y="18288"/>
                </a:cubicBezTo>
                <a:cubicBezTo>
                  <a:pt x="735889" y="32829"/>
                  <a:pt x="254183" y="35231"/>
                  <a:pt x="0" y="18288"/>
                </a:cubicBezTo>
                <a:cubicBezTo>
                  <a:pt x="-306" y="11477"/>
                  <a:pt x="485" y="4355"/>
                  <a:pt x="0" y="0"/>
                </a:cubicBezTo>
                <a:close/>
              </a:path>
              <a:path w="3182691" h="18288" stroke="0" extrusionOk="0">
                <a:moveTo>
                  <a:pt x="0" y="0"/>
                </a:moveTo>
                <a:cubicBezTo>
                  <a:pt x="247695" y="-19360"/>
                  <a:pt x="392581" y="-28596"/>
                  <a:pt x="572884" y="0"/>
                </a:cubicBezTo>
                <a:cubicBezTo>
                  <a:pt x="753187" y="28596"/>
                  <a:pt x="922042" y="4121"/>
                  <a:pt x="1113942" y="0"/>
                </a:cubicBezTo>
                <a:cubicBezTo>
                  <a:pt x="1305842" y="-4121"/>
                  <a:pt x="1501806" y="28092"/>
                  <a:pt x="1686826" y="0"/>
                </a:cubicBezTo>
                <a:cubicBezTo>
                  <a:pt x="1871846" y="-28092"/>
                  <a:pt x="2170181" y="-20672"/>
                  <a:pt x="2323364" y="0"/>
                </a:cubicBezTo>
                <a:cubicBezTo>
                  <a:pt x="2476547" y="20672"/>
                  <a:pt x="2919163" y="6097"/>
                  <a:pt x="3182691" y="0"/>
                </a:cubicBezTo>
                <a:cubicBezTo>
                  <a:pt x="3183268" y="4624"/>
                  <a:pt x="3183510" y="11191"/>
                  <a:pt x="3182691" y="18288"/>
                </a:cubicBezTo>
                <a:cubicBezTo>
                  <a:pt x="3026064" y="-10849"/>
                  <a:pt x="2775005" y="23067"/>
                  <a:pt x="2546153" y="18288"/>
                </a:cubicBezTo>
                <a:cubicBezTo>
                  <a:pt x="2317301" y="13509"/>
                  <a:pt x="2164351" y="-9884"/>
                  <a:pt x="1845961" y="18288"/>
                </a:cubicBezTo>
                <a:cubicBezTo>
                  <a:pt x="1527571" y="46460"/>
                  <a:pt x="1455006" y="5824"/>
                  <a:pt x="1304903" y="18288"/>
                </a:cubicBezTo>
                <a:cubicBezTo>
                  <a:pt x="1154800" y="30752"/>
                  <a:pt x="942107" y="-12056"/>
                  <a:pt x="604711" y="18288"/>
                </a:cubicBezTo>
                <a:cubicBezTo>
                  <a:pt x="267315" y="48632"/>
                  <a:pt x="141927" y="-8395"/>
                  <a:pt x="0" y="18288"/>
                </a:cubicBezTo>
                <a:cubicBezTo>
                  <a:pt x="-171" y="12755"/>
                  <a:pt x="-690" y="793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Google Shape;163;p26"/>
          <p:cNvSpPr txBox="1">
            <a:spLocks noGrp="1"/>
          </p:cNvSpPr>
          <p:nvPr>
            <p:ph type="body" idx="1"/>
          </p:nvPr>
        </p:nvSpPr>
        <p:spPr>
          <a:xfrm>
            <a:off x="459486" y="2843784"/>
            <a:ext cx="3915918" cy="3328416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Italian cuisine celebrates seasonal ingredients and festivals. Examples include: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White truffles during autumn in Piedmont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Panettone and Pandoro at Christmas</a:t>
            </a:r>
            <a:endParaRPr lang="en-GB" sz="1900"/>
          </a:p>
          <a:p>
            <a:pPr marL="342900" lvl="0" indent="-342900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- Zeppole during the Feast of Saint Joseph.</a:t>
            </a:r>
            <a:endParaRPr lang="en-GB" sz="1900"/>
          </a:p>
        </p:txBody>
      </p:sp>
      <p:pic>
        <p:nvPicPr>
          <p:cNvPr id="3" name="Picture 2" descr="A cake with a cut out piece&#10;&#10;Description automatically generated">
            <a:extLst>
              <a:ext uri="{FF2B5EF4-FFF2-40B4-BE49-F238E27FC236}">
                <a16:creationId xmlns:a16="http://schemas.microsoft.com/office/drawing/2014/main" id="{36C612D9-5D55-2825-CB9A-8DCE6B1BF3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1522" r="18336" b="1"/>
          <a:stretch/>
        </p:blipFill>
        <p:spPr>
          <a:xfrm>
            <a:off x="4791525" y="2716074"/>
            <a:ext cx="4352475" cy="4141924"/>
          </a:xfrm>
          <a:custGeom>
            <a:avLst/>
            <a:gdLst/>
            <a:ahLst/>
            <a:cxnLst/>
            <a:rect l="l" t="t" r="r" b="b"/>
            <a:pathLst>
              <a:path w="5803299" h="4141924">
                <a:moveTo>
                  <a:pt x="4086182" y="1329"/>
                </a:moveTo>
                <a:cubicBezTo>
                  <a:pt x="4156698" y="-1238"/>
                  <a:pt x="4227324" y="-85"/>
                  <a:pt x="4297823" y="4799"/>
                </a:cubicBezTo>
                <a:cubicBezTo>
                  <a:pt x="4587107" y="19899"/>
                  <a:pt x="4876647" y="16089"/>
                  <a:pt x="5166059" y="27661"/>
                </a:cubicBezTo>
                <a:cubicBezTo>
                  <a:pt x="5261555" y="31612"/>
                  <a:pt x="5356545" y="10444"/>
                  <a:pt x="5451787" y="9315"/>
                </a:cubicBezTo>
                <a:cubicBezTo>
                  <a:pt x="5565889" y="7904"/>
                  <a:pt x="5680275" y="12949"/>
                  <a:pt x="5794837" y="16636"/>
                </a:cubicBezTo>
                <a:lnTo>
                  <a:pt x="5803299" y="16810"/>
                </a:lnTo>
                <a:lnTo>
                  <a:pt x="5803299" y="4141924"/>
                </a:lnTo>
                <a:lnTo>
                  <a:pt x="25520" y="4141924"/>
                </a:lnTo>
                <a:lnTo>
                  <a:pt x="38276" y="3985509"/>
                </a:lnTo>
                <a:cubicBezTo>
                  <a:pt x="68779" y="3844294"/>
                  <a:pt x="65552" y="3697862"/>
                  <a:pt x="28835" y="3558127"/>
                </a:cubicBezTo>
                <a:cubicBezTo>
                  <a:pt x="-4463" y="3426468"/>
                  <a:pt x="-11352" y="3294426"/>
                  <a:pt x="21053" y="3161618"/>
                </a:cubicBezTo>
                <a:cubicBezTo>
                  <a:pt x="51646" y="3038188"/>
                  <a:pt x="50153" y="2908978"/>
                  <a:pt x="16716" y="2786288"/>
                </a:cubicBezTo>
                <a:cubicBezTo>
                  <a:pt x="9316" y="2754521"/>
                  <a:pt x="4787" y="2722155"/>
                  <a:pt x="3192" y="2689584"/>
                </a:cubicBezTo>
                <a:cubicBezTo>
                  <a:pt x="-6887" y="2570683"/>
                  <a:pt x="10081" y="2453440"/>
                  <a:pt x="24242" y="2335942"/>
                </a:cubicBezTo>
                <a:cubicBezTo>
                  <a:pt x="33683" y="2261054"/>
                  <a:pt x="48099" y="2185401"/>
                  <a:pt x="24242" y="2111279"/>
                </a:cubicBezTo>
                <a:cubicBezTo>
                  <a:pt x="7899" y="2059623"/>
                  <a:pt x="4264" y="2004791"/>
                  <a:pt x="13654" y="1951426"/>
                </a:cubicBezTo>
                <a:cubicBezTo>
                  <a:pt x="29486" y="1856713"/>
                  <a:pt x="32790" y="1760329"/>
                  <a:pt x="23477" y="1664761"/>
                </a:cubicBezTo>
                <a:cubicBezTo>
                  <a:pt x="17328" y="1601751"/>
                  <a:pt x="18272" y="1538243"/>
                  <a:pt x="26284" y="1475437"/>
                </a:cubicBezTo>
                <a:cubicBezTo>
                  <a:pt x="36872" y="1390981"/>
                  <a:pt x="53330" y="1304994"/>
                  <a:pt x="33300" y="1220284"/>
                </a:cubicBezTo>
                <a:cubicBezTo>
                  <a:pt x="1406" y="1085690"/>
                  <a:pt x="7785" y="951224"/>
                  <a:pt x="20543" y="815610"/>
                </a:cubicBezTo>
                <a:cubicBezTo>
                  <a:pt x="30111" y="714697"/>
                  <a:pt x="40700" y="612636"/>
                  <a:pt x="21563" y="510574"/>
                </a:cubicBezTo>
                <a:cubicBezTo>
                  <a:pt x="13335" y="463218"/>
                  <a:pt x="13335" y="414790"/>
                  <a:pt x="21563" y="367433"/>
                </a:cubicBezTo>
                <a:cubicBezTo>
                  <a:pt x="31514" y="303645"/>
                  <a:pt x="40955" y="240494"/>
                  <a:pt x="28197" y="176068"/>
                </a:cubicBezTo>
                <a:cubicBezTo>
                  <a:pt x="22584" y="148001"/>
                  <a:pt x="18374" y="119679"/>
                  <a:pt x="15439" y="91357"/>
                </a:cubicBezTo>
                <a:lnTo>
                  <a:pt x="13471" y="15444"/>
                </a:lnTo>
                <a:lnTo>
                  <a:pt x="161497" y="23093"/>
                </a:lnTo>
                <a:cubicBezTo>
                  <a:pt x="242184" y="25544"/>
                  <a:pt x="322886" y="25615"/>
                  <a:pt x="403652" y="21310"/>
                </a:cubicBezTo>
                <a:cubicBezTo>
                  <a:pt x="579090" y="9611"/>
                  <a:pt x="755048" y="12123"/>
                  <a:pt x="930155" y="28790"/>
                </a:cubicBezTo>
                <a:cubicBezTo>
                  <a:pt x="934727" y="29284"/>
                  <a:pt x="939871" y="27908"/>
                  <a:pt x="944744" y="27978"/>
                </a:cubicBezTo>
                <a:lnTo>
                  <a:pt x="944756" y="27986"/>
                </a:lnTo>
                <a:lnTo>
                  <a:pt x="949368" y="27641"/>
                </a:lnTo>
                <a:lnTo>
                  <a:pt x="981805" y="30065"/>
                </a:lnTo>
                <a:lnTo>
                  <a:pt x="983936" y="28984"/>
                </a:lnTo>
                <a:cubicBezTo>
                  <a:pt x="988825" y="29108"/>
                  <a:pt x="993905" y="30625"/>
                  <a:pt x="998603" y="30483"/>
                </a:cubicBezTo>
                <a:cubicBezTo>
                  <a:pt x="1047368" y="29496"/>
                  <a:pt x="1096133" y="30483"/>
                  <a:pt x="1144770" y="25121"/>
                </a:cubicBezTo>
                <a:cubicBezTo>
                  <a:pt x="1267037" y="10007"/>
                  <a:pt x="1390204" y="6041"/>
                  <a:pt x="1513043" y="13266"/>
                </a:cubicBezTo>
                <a:cubicBezTo>
                  <a:pt x="1691465" y="24557"/>
                  <a:pt x="1870141" y="31472"/>
                  <a:pt x="2048943" y="16089"/>
                </a:cubicBezTo>
                <a:cubicBezTo>
                  <a:pt x="2150537" y="7480"/>
                  <a:pt x="2252129" y="-1693"/>
                  <a:pt x="2353721" y="10161"/>
                </a:cubicBezTo>
                <a:cubicBezTo>
                  <a:pt x="2440545" y="21000"/>
                  <a:pt x="2528079" y="22750"/>
                  <a:pt x="2615195" y="15383"/>
                </a:cubicBezTo>
                <a:cubicBezTo>
                  <a:pt x="2710489" y="8045"/>
                  <a:pt x="2806139" y="8045"/>
                  <a:pt x="2901433" y="15383"/>
                </a:cubicBezTo>
                <a:cubicBezTo>
                  <a:pt x="2992739" y="21029"/>
                  <a:pt x="3084299" y="30483"/>
                  <a:pt x="3175351" y="20323"/>
                </a:cubicBezTo>
                <a:cubicBezTo>
                  <a:pt x="3303357" y="6210"/>
                  <a:pt x="3430983" y="10867"/>
                  <a:pt x="3558737" y="19476"/>
                </a:cubicBezTo>
                <a:cubicBezTo>
                  <a:pt x="3664265" y="26532"/>
                  <a:pt x="3770177" y="36834"/>
                  <a:pt x="3875197" y="20181"/>
                </a:cubicBezTo>
                <a:cubicBezTo>
                  <a:pt x="3945258" y="10183"/>
                  <a:pt x="4015665" y="3895"/>
                  <a:pt x="4086182" y="1329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37296C-91E7-7909-9638-00D4026DD4E0}"/>
              </a:ext>
            </a:extLst>
          </p:cNvPr>
          <p:cNvSpPr txBox="1"/>
          <p:nvPr/>
        </p:nvSpPr>
        <p:spPr>
          <a:xfrm>
            <a:off x="3832734" y="6870700"/>
            <a:ext cx="256512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8" tooltip="https://en.wikipedia.org/wiki/Panetto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9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A6743C-B6E0-DF89-5FAF-24636AD01C5C}"/>
              </a:ext>
            </a:extLst>
          </p:cNvPr>
          <p:cNvSpPr txBox="1"/>
          <p:nvPr/>
        </p:nvSpPr>
        <p:spPr>
          <a:xfrm>
            <a:off x="6410559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4" tooltip="http://www.pugliamonamour.it/2014/03/18/zeppole-di-san-giusepp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97F0DE-02C5-44F1-22A4-468E3978D630}"/>
              </a:ext>
            </a:extLst>
          </p:cNvPr>
          <p:cNvSpPr txBox="1"/>
          <p:nvPr/>
        </p:nvSpPr>
        <p:spPr>
          <a:xfrm>
            <a:off x="1086593" y="6870700"/>
            <a:ext cx="27334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6" tooltip="https://www.chezsilvia.com/2016/12/pandoro-receta-italian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ea typeface="+mn-ea"/>
                <a:cs typeface="+mn-cs"/>
                <a:hlinkClick r:id="rId10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Google Shape;168;p27"/>
          <p:cNvSpPr txBox="1"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  <a:prstGeom prst="rect">
            <a:avLst/>
          </a:prstGeom>
        </p:spPr>
        <p:txBody>
          <a:bodyPr spcFirstLastPara="1" lIns="91425" tIns="45700" rIns="91425" bIns="45700" anchor="b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700">
                <a:latin typeface="Calibri"/>
                <a:ea typeface="Calibri"/>
                <a:cs typeface="Calibri"/>
                <a:sym typeface="Calibri"/>
              </a:rPr>
              <a:t>Conclusion</a:t>
            </a:r>
            <a:endParaRPr lang="en-US" sz="4700"/>
          </a:p>
        </p:txBody>
      </p:sp>
      <p:sp>
        <p:nvSpPr>
          <p:cNvPr id="19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Google Shape;169;p27"/>
          <p:cNvSpPr txBox="1">
            <a:spLocks noGrp="1"/>
          </p:cNvSpPr>
          <p:nvPr>
            <p:ph type="body" idx="1"/>
          </p:nvPr>
        </p:nvSpPr>
        <p:spPr>
          <a:xfrm>
            <a:off x="480060" y="2872899"/>
            <a:ext cx="3182691" cy="3320668"/>
          </a:xfrm>
          <a:prstGeom prst="rect">
            <a:avLst/>
          </a:prstGeom>
        </p:spPr>
        <p:txBody>
          <a:bodyPr spcFirstLastPara="1" lIns="91425" tIns="45700" rIns="91425" bIns="45700" anchorCtr="0">
            <a:normAutofit/>
          </a:bodyPr>
          <a:lstStyle/>
          <a:p>
            <a:pPr marL="342900" lvl="0" indent="-342900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3200"/>
              <a:buChar char="•"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Italian food culture is a vibrant celebration of diversity, tradition, and craftsmanship. From regional specialties to global staples, it continues to inspire and bring people together.</a:t>
            </a:r>
            <a:endParaRPr lang="en-GB" sz="1900"/>
          </a:p>
        </p:txBody>
      </p:sp>
      <p:pic>
        <p:nvPicPr>
          <p:cNvPr id="3" name="Picture 2" descr="A group of ancient ruins with Roman Forum in the background&#10;&#10;Description automatically generated">
            <a:extLst>
              <a:ext uri="{FF2B5EF4-FFF2-40B4-BE49-F238E27FC236}">
                <a16:creationId xmlns:a16="http://schemas.microsoft.com/office/drawing/2014/main" id="{FD165B33-083A-334B-694C-2EA996807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2947" r="24737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834</Words>
  <Application>Microsoft Office PowerPoint</Application>
  <PresentationFormat>On-screen Show (4:3)</PresentationFormat>
  <Paragraphs>90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Italian Food Culture</vt:lpstr>
      <vt:lpstr>Introduction</vt:lpstr>
      <vt:lpstr>Northern Italy Overview</vt:lpstr>
      <vt:lpstr>Central Italy Overview</vt:lpstr>
      <vt:lpstr>Southern Italy Overview</vt:lpstr>
      <vt:lpstr>Pasta Varieties</vt:lpstr>
      <vt:lpstr>Pizza and Its Origins</vt:lpstr>
      <vt:lpstr>Italian Cheeses</vt:lpstr>
      <vt:lpstr>Desserts and Sweet Treats</vt:lpstr>
      <vt:lpstr>Italian Wines</vt:lpstr>
      <vt:lpstr>Aperitivo Culture</vt:lpstr>
      <vt:lpstr>Olive Oil and Its Significance</vt:lpstr>
      <vt:lpstr>Coffee Culture</vt:lpstr>
      <vt:lpstr>Seasonal and Festival Foods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Jemma Smith</dc:creator>
  <cp:lastModifiedBy>Jemma Smith</cp:lastModifiedBy>
  <cp:revision>1</cp:revision>
  <dcterms:modified xsi:type="dcterms:W3CDTF">2024-12-17T15:31:27Z</dcterms:modified>
</cp:coreProperties>
</file>