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9" r:id="rId3"/>
    <p:sldId id="260" r:id="rId4"/>
    <p:sldId id="261" r:id="rId5"/>
    <p:sldId id="262" r:id="rId6"/>
    <p:sldId id="263" r:id="rId7"/>
    <p:sldId id="265" r:id="rId8"/>
    <p:sldId id="266" r:id="rId9"/>
    <p:sldId id="267" r:id="rId10"/>
    <p:sldId id="268" r:id="rId11"/>
    <p:sldId id="269" r:id="rId12"/>
    <p:sldId id="270" r:id="rId13"/>
    <p:sldId id="271" r:id="rId14"/>
    <p:sldId id="272"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204" autoAdjust="0"/>
    <p:restoredTop sz="81263" autoAdjust="0"/>
  </p:normalViewPr>
  <p:slideViewPr>
    <p:cSldViewPr snapToGrid="0">
      <p:cViewPr varScale="1">
        <p:scale>
          <a:sx n="67" d="100"/>
          <a:sy n="67" d="100"/>
        </p:scale>
        <p:origin x="1286" y="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67E5AF1F-A868-492F-9ACE-BE07B649905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097B0B6-9205-4248-8E29-CEF1DC0309D5}">
      <dgm:prSet custT="1"/>
      <dgm:spPr/>
      <dgm:t>
        <a:bodyPr/>
        <a:lstStyle/>
        <a:p>
          <a:r>
            <a:rPr lang="en-US" sz="1600" dirty="0"/>
            <a:t>T</a:t>
          </a:r>
          <a:r>
            <a:rPr lang="en-GB" sz="1600" dirty="0">
              <a:latin typeface="Arial" panose="020B0604020202020204" pitchFamily="34" charset="0"/>
              <a:cs typeface="Arial" panose="020B0604020202020204" pitchFamily="34" charset="0"/>
            </a:rPr>
            <a:t>he SWOT analysis highlights that Trusted Consulting Ltd is well-positioned to take advantage of emerging opportunities within the growing consultancy market in Birmingham.</a:t>
          </a:r>
          <a:endParaRPr lang="en-US" sz="1600" dirty="0">
            <a:latin typeface="Arial" panose="020B0604020202020204" pitchFamily="34" charset="0"/>
            <a:cs typeface="Arial" panose="020B0604020202020204" pitchFamily="34" charset="0"/>
          </a:endParaRPr>
        </a:p>
      </dgm:t>
    </dgm:pt>
    <dgm:pt modelId="{1AC79E6F-1C17-411C-8112-F4B0E763B276}" type="parTrans" cxnId="{DB0415B6-9C32-419F-B9DD-897D468EE69A}">
      <dgm:prSet/>
      <dgm:spPr/>
      <dgm:t>
        <a:bodyPr/>
        <a:lstStyle/>
        <a:p>
          <a:endParaRPr lang="en-US"/>
        </a:p>
      </dgm:t>
    </dgm:pt>
    <dgm:pt modelId="{B14F44F2-74B8-4BCF-A3E9-16158E3FD213}" type="sibTrans" cxnId="{DB0415B6-9C32-419F-B9DD-897D468EE69A}">
      <dgm:prSet/>
      <dgm:spPr/>
      <dgm:t>
        <a:bodyPr/>
        <a:lstStyle/>
        <a:p>
          <a:endParaRPr lang="en-US"/>
        </a:p>
      </dgm:t>
    </dgm:pt>
    <dgm:pt modelId="{2CE2A11E-A926-4A33-AF48-C155EA3BDD43}">
      <dgm:prSet/>
      <dgm:spPr/>
      <dgm:t>
        <a:bodyPr/>
        <a:lstStyle/>
        <a:p>
          <a:r>
            <a:rPr lang="en-GB" dirty="0">
              <a:latin typeface="Arial" panose="020B0604020202020204" pitchFamily="34" charset="0"/>
              <a:cs typeface="Arial" panose="020B0604020202020204" pitchFamily="34" charset="0"/>
            </a:rPr>
            <a:t>By leveraging its professional expertise, strong local knowledge, and commitment to client satisfaction, the business can effectively build a competitive advantage. </a:t>
          </a:r>
          <a:endParaRPr lang="en-US" dirty="0">
            <a:latin typeface="Arial" panose="020B0604020202020204" pitchFamily="34" charset="0"/>
            <a:cs typeface="Arial" panose="020B0604020202020204" pitchFamily="34" charset="0"/>
          </a:endParaRPr>
        </a:p>
      </dgm:t>
    </dgm:pt>
    <dgm:pt modelId="{1E49D5B5-D49E-4734-B172-8C98E601081D}" type="parTrans" cxnId="{19AC19F3-0C9D-4D49-B148-008F5F0DE9A9}">
      <dgm:prSet/>
      <dgm:spPr/>
      <dgm:t>
        <a:bodyPr/>
        <a:lstStyle/>
        <a:p>
          <a:endParaRPr lang="en-US"/>
        </a:p>
      </dgm:t>
    </dgm:pt>
    <dgm:pt modelId="{DA57ABD4-B155-46A2-8184-39FC3586CCF9}" type="sibTrans" cxnId="{19AC19F3-0C9D-4D49-B148-008F5F0DE9A9}">
      <dgm:prSet/>
      <dgm:spPr/>
      <dgm:t>
        <a:bodyPr/>
        <a:lstStyle/>
        <a:p>
          <a:endParaRPr lang="en-US"/>
        </a:p>
      </dgm:t>
    </dgm:pt>
    <dgm:pt modelId="{1810E3A2-929A-49DF-B46A-E3822F53E26F}">
      <dgm:prSet/>
      <dgm:spPr/>
      <dgm:t>
        <a:bodyPr/>
        <a:lstStyle/>
        <a:p>
          <a:r>
            <a:rPr lang="en-GB" dirty="0">
              <a:latin typeface="Arial" panose="020B0604020202020204" pitchFamily="34" charset="0"/>
              <a:cs typeface="Arial" panose="020B0604020202020204" pitchFamily="34" charset="0"/>
            </a:rPr>
            <a:t>Continuous investment in digital tools, marketing, and staff development will help address potential weaknesses and mitigate external threats. This proactive approach ensures that TCLTD remains adaptable, resilient, and capable of sustaining long-term success in a changing economic environment while maintaining a reputation for excellence and reliability.</a:t>
          </a:r>
          <a:endParaRPr lang="en-US" dirty="0">
            <a:latin typeface="Arial" panose="020B0604020202020204" pitchFamily="34" charset="0"/>
            <a:cs typeface="Arial" panose="020B0604020202020204" pitchFamily="34" charset="0"/>
          </a:endParaRPr>
        </a:p>
      </dgm:t>
    </dgm:pt>
    <dgm:pt modelId="{77DEFE14-3E9B-4E6A-B9AA-C0DA00C27D67}" type="parTrans" cxnId="{369ED50A-5916-456B-8650-AACB97871613}">
      <dgm:prSet/>
      <dgm:spPr/>
      <dgm:t>
        <a:bodyPr/>
        <a:lstStyle/>
        <a:p>
          <a:endParaRPr lang="en-US"/>
        </a:p>
      </dgm:t>
    </dgm:pt>
    <dgm:pt modelId="{80DD918A-AEA5-4804-B346-9B1ED2ABB715}" type="sibTrans" cxnId="{369ED50A-5916-456B-8650-AACB97871613}">
      <dgm:prSet/>
      <dgm:spPr/>
      <dgm:t>
        <a:bodyPr/>
        <a:lstStyle/>
        <a:p>
          <a:endParaRPr lang="en-US"/>
        </a:p>
      </dgm:t>
    </dgm:pt>
    <dgm:pt modelId="{40D4676D-7BC7-4844-BE83-5EB61F470A04}" type="pres">
      <dgm:prSet presAssocID="{67E5AF1F-A868-492F-9ACE-BE07B6499056}" presName="root" presStyleCnt="0">
        <dgm:presLayoutVars>
          <dgm:dir/>
          <dgm:resizeHandles val="exact"/>
        </dgm:presLayoutVars>
      </dgm:prSet>
      <dgm:spPr/>
    </dgm:pt>
    <dgm:pt modelId="{39CD4BAE-DF67-45B7-9412-6845896F0EB5}" type="pres">
      <dgm:prSet presAssocID="{1097B0B6-9205-4248-8E29-CEF1DC0309D5}" presName="compNode" presStyleCnt="0"/>
      <dgm:spPr/>
    </dgm:pt>
    <dgm:pt modelId="{B1D23976-FAD8-4F06-BAAE-EBDBCC8B45BB}" type="pres">
      <dgm:prSet presAssocID="{1097B0B6-9205-4248-8E29-CEF1DC0309D5}" presName="bgRect" presStyleLbl="bgShp" presStyleIdx="0" presStyleCnt="3" custLinFactNeighborX="-1211" custLinFactNeighborY="-43"/>
      <dgm:spPr/>
    </dgm:pt>
    <dgm:pt modelId="{0C6BB1A9-78A3-4295-9695-069FB01C890C}" type="pres">
      <dgm:prSet presAssocID="{1097B0B6-9205-4248-8E29-CEF1DC0309D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742F283B-9137-457D-A251-FFF17493B76F}" type="pres">
      <dgm:prSet presAssocID="{1097B0B6-9205-4248-8E29-CEF1DC0309D5}" presName="spaceRect" presStyleCnt="0"/>
      <dgm:spPr/>
    </dgm:pt>
    <dgm:pt modelId="{41E3E4DF-D275-4582-B48B-1492864667F5}" type="pres">
      <dgm:prSet presAssocID="{1097B0B6-9205-4248-8E29-CEF1DC0309D5}" presName="parTx" presStyleLbl="revTx" presStyleIdx="0" presStyleCnt="3">
        <dgm:presLayoutVars>
          <dgm:chMax val="0"/>
          <dgm:chPref val="0"/>
        </dgm:presLayoutVars>
      </dgm:prSet>
      <dgm:spPr/>
    </dgm:pt>
    <dgm:pt modelId="{444C189E-7335-4E5C-9B81-63FA28070A3A}" type="pres">
      <dgm:prSet presAssocID="{B14F44F2-74B8-4BCF-A3E9-16158E3FD213}" presName="sibTrans" presStyleCnt="0"/>
      <dgm:spPr/>
    </dgm:pt>
    <dgm:pt modelId="{29E32749-7689-4A74-A93C-22A92615B1C5}" type="pres">
      <dgm:prSet presAssocID="{2CE2A11E-A926-4A33-AF48-C155EA3BDD43}" presName="compNode" presStyleCnt="0"/>
      <dgm:spPr/>
    </dgm:pt>
    <dgm:pt modelId="{8C41B8DD-9F4B-43CA-A18E-33C57AD4943E}" type="pres">
      <dgm:prSet presAssocID="{2CE2A11E-A926-4A33-AF48-C155EA3BDD43}" presName="bgRect" presStyleLbl="bgShp" presStyleIdx="1" presStyleCnt="3"/>
      <dgm:spPr/>
    </dgm:pt>
    <dgm:pt modelId="{1EA02D7B-5AF8-4307-8F01-E733F41DA5FB}" type="pres">
      <dgm:prSet presAssocID="{2CE2A11E-A926-4A33-AF48-C155EA3BDD4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Success"/>
        </a:ext>
      </dgm:extLst>
    </dgm:pt>
    <dgm:pt modelId="{0A84004F-79CD-4C76-A883-AB135081D5E3}" type="pres">
      <dgm:prSet presAssocID="{2CE2A11E-A926-4A33-AF48-C155EA3BDD43}" presName="spaceRect" presStyleCnt="0"/>
      <dgm:spPr/>
    </dgm:pt>
    <dgm:pt modelId="{B92454FD-6851-4C26-AE39-B2716FFEF5F8}" type="pres">
      <dgm:prSet presAssocID="{2CE2A11E-A926-4A33-AF48-C155EA3BDD43}" presName="parTx" presStyleLbl="revTx" presStyleIdx="1" presStyleCnt="3">
        <dgm:presLayoutVars>
          <dgm:chMax val="0"/>
          <dgm:chPref val="0"/>
        </dgm:presLayoutVars>
      </dgm:prSet>
      <dgm:spPr/>
    </dgm:pt>
    <dgm:pt modelId="{02217793-6E64-45CD-B612-11C732B86D96}" type="pres">
      <dgm:prSet presAssocID="{DA57ABD4-B155-46A2-8184-39FC3586CCF9}" presName="sibTrans" presStyleCnt="0"/>
      <dgm:spPr/>
    </dgm:pt>
    <dgm:pt modelId="{4369A34B-0B7B-4ED3-AA7D-39EFC4BA89F3}" type="pres">
      <dgm:prSet presAssocID="{1810E3A2-929A-49DF-B46A-E3822F53E26F}" presName="compNode" presStyleCnt="0"/>
      <dgm:spPr/>
    </dgm:pt>
    <dgm:pt modelId="{286E8BC9-1AC5-4F3F-8CFA-2386A55DE191}" type="pres">
      <dgm:prSet presAssocID="{1810E3A2-929A-49DF-B46A-E3822F53E26F}" presName="bgRect" presStyleLbl="bgShp" presStyleIdx="2" presStyleCnt="3"/>
      <dgm:spPr/>
    </dgm:pt>
    <dgm:pt modelId="{1B51CA90-1280-4B1B-B57F-ABB446131616}" type="pres">
      <dgm:prSet presAssocID="{1810E3A2-929A-49DF-B46A-E3822F53E26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4E65B25F-50FD-4C0E-8B3B-FDF6547B5156}" type="pres">
      <dgm:prSet presAssocID="{1810E3A2-929A-49DF-B46A-E3822F53E26F}" presName="spaceRect" presStyleCnt="0"/>
      <dgm:spPr/>
    </dgm:pt>
    <dgm:pt modelId="{B250B757-F843-4F05-A4EB-37DE26EB6C78}" type="pres">
      <dgm:prSet presAssocID="{1810E3A2-929A-49DF-B46A-E3822F53E26F}" presName="parTx" presStyleLbl="revTx" presStyleIdx="2" presStyleCnt="3">
        <dgm:presLayoutVars>
          <dgm:chMax val="0"/>
          <dgm:chPref val="0"/>
        </dgm:presLayoutVars>
      </dgm:prSet>
      <dgm:spPr/>
    </dgm:pt>
  </dgm:ptLst>
  <dgm:cxnLst>
    <dgm:cxn modelId="{369ED50A-5916-456B-8650-AACB97871613}" srcId="{67E5AF1F-A868-492F-9ACE-BE07B6499056}" destId="{1810E3A2-929A-49DF-B46A-E3822F53E26F}" srcOrd="2" destOrd="0" parTransId="{77DEFE14-3E9B-4E6A-B9AA-C0DA00C27D67}" sibTransId="{80DD918A-AEA5-4804-B346-9B1ED2ABB715}"/>
    <dgm:cxn modelId="{A999B52F-1768-4488-92FE-C2E3F338FAEA}" type="presOf" srcId="{1810E3A2-929A-49DF-B46A-E3822F53E26F}" destId="{B250B757-F843-4F05-A4EB-37DE26EB6C78}" srcOrd="0" destOrd="0" presId="urn:microsoft.com/office/officeart/2018/2/layout/IconVerticalSolidList"/>
    <dgm:cxn modelId="{63A24543-15EE-408E-9630-58C0BF3660B7}" type="presOf" srcId="{2CE2A11E-A926-4A33-AF48-C155EA3BDD43}" destId="{B92454FD-6851-4C26-AE39-B2716FFEF5F8}" srcOrd="0" destOrd="0" presId="urn:microsoft.com/office/officeart/2018/2/layout/IconVerticalSolidList"/>
    <dgm:cxn modelId="{80088A68-9130-4466-915B-A986E71A86E0}" type="presOf" srcId="{1097B0B6-9205-4248-8E29-CEF1DC0309D5}" destId="{41E3E4DF-D275-4582-B48B-1492864667F5}" srcOrd="0" destOrd="0" presId="urn:microsoft.com/office/officeart/2018/2/layout/IconVerticalSolidList"/>
    <dgm:cxn modelId="{DB0415B6-9C32-419F-B9DD-897D468EE69A}" srcId="{67E5AF1F-A868-492F-9ACE-BE07B6499056}" destId="{1097B0B6-9205-4248-8E29-CEF1DC0309D5}" srcOrd="0" destOrd="0" parTransId="{1AC79E6F-1C17-411C-8112-F4B0E763B276}" sibTransId="{B14F44F2-74B8-4BCF-A3E9-16158E3FD213}"/>
    <dgm:cxn modelId="{2F9C25E8-DF39-416B-9B17-7EB205F67972}" type="presOf" srcId="{67E5AF1F-A868-492F-9ACE-BE07B6499056}" destId="{40D4676D-7BC7-4844-BE83-5EB61F470A04}" srcOrd="0" destOrd="0" presId="urn:microsoft.com/office/officeart/2018/2/layout/IconVerticalSolidList"/>
    <dgm:cxn modelId="{19AC19F3-0C9D-4D49-B148-008F5F0DE9A9}" srcId="{67E5AF1F-A868-492F-9ACE-BE07B6499056}" destId="{2CE2A11E-A926-4A33-AF48-C155EA3BDD43}" srcOrd="1" destOrd="0" parTransId="{1E49D5B5-D49E-4734-B172-8C98E601081D}" sibTransId="{DA57ABD4-B155-46A2-8184-39FC3586CCF9}"/>
    <dgm:cxn modelId="{6B6EFFD7-C653-4EB4-BCF4-99B7D8646E5C}" type="presParOf" srcId="{40D4676D-7BC7-4844-BE83-5EB61F470A04}" destId="{39CD4BAE-DF67-45B7-9412-6845896F0EB5}" srcOrd="0" destOrd="0" presId="urn:microsoft.com/office/officeart/2018/2/layout/IconVerticalSolidList"/>
    <dgm:cxn modelId="{10D747EA-6EAC-491D-97AF-699B06F52F52}" type="presParOf" srcId="{39CD4BAE-DF67-45B7-9412-6845896F0EB5}" destId="{B1D23976-FAD8-4F06-BAAE-EBDBCC8B45BB}" srcOrd="0" destOrd="0" presId="urn:microsoft.com/office/officeart/2018/2/layout/IconVerticalSolidList"/>
    <dgm:cxn modelId="{EC43DFED-BC7A-4185-AFD5-B0327D3B8311}" type="presParOf" srcId="{39CD4BAE-DF67-45B7-9412-6845896F0EB5}" destId="{0C6BB1A9-78A3-4295-9695-069FB01C890C}" srcOrd="1" destOrd="0" presId="urn:microsoft.com/office/officeart/2018/2/layout/IconVerticalSolidList"/>
    <dgm:cxn modelId="{616AC7A9-3595-4AED-A6F3-8335B0749551}" type="presParOf" srcId="{39CD4BAE-DF67-45B7-9412-6845896F0EB5}" destId="{742F283B-9137-457D-A251-FFF17493B76F}" srcOrd="2" destOrd="0" presId="urn:microsoft.com/office/officeart/2018/2/layout/IconVerticalSolidList"/>
    <dgm:cxn modelId="{1DA57724-1E31-4744-89D8-054D6C65A8AE}" type="presParOf" srcId="{39CD4BAE-DF67-45B7-9412-6845896F0EB5}" destId="{41E3E4DF-D275-4582-B48B-1492864667F5}" srcOrd="3" destOrd="0" presId="urn:microsoft.com/office/officeart/2018/2/layout/IconVerticalSolidList"/>
    <dgm:cxn modelId="{2FF4AF69-B800-4973-BAAA-A58AB5C4A620}" type="presParOf" srcId="{40D4676D-7BC7-4844-BE83-5EB61F470A04}" destId="{444C189E-7335-4E5C-9B81-63FA28070A3A}" srcOrd="1" destOrd="0" presId="urn:microsoft.com/office/officeart/2018/2/layout/IconVerticalSolidList"/>
    <dgm:cxn modelId="{915D03E2-07A8-4613-B0B1-A81ED74D2376}" type="presParOf" srcId="{40D4676D-7BC7-4844-BE83-5EB61F470A04}" destId="{29E32749-7689-4A74-A93C-22A92615B1C5}" srcOrd="2" destOrd="0" presId="urn:microsoft.com/office/officeart/2018/2/layout/IconVerticalSolidList"/>
    <dgm:cxn modelId="{A03DD8CA-2470-4865-B261-E3A684A22850}" type="presParOf" srcId="{29E32749-7689-4A74-A93C-22A92615B1C5}" destId="{8C41B8DD-9F4B-43CA-A18E-33C57AD4943E}" srcOrd="0" destOrd="0" presId="urn:microsoft.com/office/officeart/2018/2/layout/IconVerticalSolidList"/>
    <dgm:cxn modelId="{41A3AE97-D721-4557-B7C6-7B0C9BFF8A88}" type="presParOf" srcId="{29E32749-7689-4A74-A93C-22A92615B1C5}" destId="{1EA02D7B-5AF8-4307-8F01-E733F41DA5FB}" srcOrd="1" destOrd="0" presId="urn:microsoft.com/office/officeart/2018/2/layout/IconVerticalSolidList"/>
    <dgm:cxn modelId="{D4F79592-A7D2-4AEF-A45F-627DF4FC0EC4}" type="presParOf" srcId="{29E32749-7689-4A74-A93C-22A92615B1C5}" destId="{0A84004F-79CD-4C76-A883-AB135081D5E3}" srcOrd="2" destOrd="0" presId="urn:microsoft.com/office/officeart/2018/2/layout/IconVerticalSolidList"/>
    <dgm:cxn modelId="{71562341-CDC0-49C3-884D-633589B33049}" type="presParOf" srcId="{29E32749-7689-4A74-A93C-22A92615B1C5}" destId="{B92454FD-6851-4C26-AE39-B2716FFEF5F8}" srcOrd="3" destOrd="0" presId="urn:microsoft.com/office/officeart/2018/2/layout/IconVerticalSolidList"/>
    <dgm:cxn modelId="{763D9562-8BB5-4220-BD29-06F26CBD0EFB}" type="presParOf" srcId="{40D4676D-7BC7-4844-BE83-5EB61F470A04}" destId="{02217793-6E64-45CD-B612-11C732B86D96}" srcOrd="3" destOrd="0" presId="urn:microsoft.com/office/officeart/2018/2/layout/IconVerticalSolidList"/>
    <dgm:cxn modelId="{C67B40C3-1B8A-4458-862F-862DF8260177}" type="presParOf" srcId="{40D4676D-7BC7-4844-BE83-5EB61F470A04}" destId="{4369A34B-0B7B-4ED3-AA7D-39EFC4BA89F3}" srcOrd="4" destOrd="0" presId="urn:microsoft.com/office/officeart/2018/2/layout/IconVerticalSolidList"/>
    <dgm:cxn modelId="{0D18C657-2FA3-42CB-A6A9-24BF8F06987E}" type="presParOf" srcId="{4369A34B-0B7B-4ED3-AA7D-39EFC4BA89F3}" destId="{286E8BC9-1AC5-4F3F-8CFA-2386A55DE191}" srcOrd="0" destOrd="0" presId="urn:microsoft.com/office/officeart/2018/2/layout/IconVerticalSolidList"/>
    <dgm:cxn modelId="{3058533E-0E98-4A4C-BA36-8FCF87BE5011}" type="presParOf" srcId="{4369A34B-0B7B-4ED3-AA7D-39EFC4BA89F3}" destId="{1B51CA90-1280-4B1B-B57F-ABB446131616}" srcOrd="1" destOrd="0" presId="urn:microsoft.com/office/officeart/2018/2/layout/IconVerticalSolidList"/>
    <dgm:cxn modelId="{23D7BBE7-829E-4593-B0A0-70C0723B0E00}" type="presParOf" srcId="{4369A34B-0B7B-4ED3-AA7D-39EFC4BA89F3}" destId="{4E65B25F-50FD-4C0E-8B3B-FDF6547B5156}" srcOrd="2" destOrd="0" presId="urn:microsoft.com/office/officeart/2018/2/layout/IconVerticalSolidList"/>
    <dgm:cxn modelId="{3D81DBD4-8416-4020-AF65-193A41243CE8}" type="presParOf" srcId="{4369A34B-0B7B-4ED3-AA7D-39EFC4BA89F3}" destId="{B250B757-F843-4F05-A4EB-37DE26EB6C7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D23976-FAD8-4F06-BAAE-EBDBCC8B45BB}">
      <dsp:nvSpPr>
        <dsp:cNvPr id="0" name=""/>
        <dsp:cNvSpPr/>
      </dsp:nvSpPr>
      <dsp:spPr>
        <a:xfrm>
          <a:off x="0" y="0"/>
          <a:ext cx="10515600" cy="129667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6BB1A9-78A3-4295-9695-069FB01C890C}">
      <dsp:nvSpPr>
        <dsp:cNvPr id="0" name=""/>
        <dsp:cNvSpPr/>
      </dsp:nvSpPr>
      <dsp:spPr>
        <a:xfrm>
          <a:off x="392244" y="292306"/>
          <a:ext cx="713171" cy="7131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E3E4DF-D275-4582-B48B-1492864667F5}">
      <dsp:nvSpPr>
        <dsp:cNvPr id="0" name=""/>
        <dsp:cNvSpPr/>
      </dsp:nvSpPr>
      <dsp:spPr>
        <a:xfrm>
          <a:off x="1497660" y="554"/>
          <a:ext cx="9017939" cy="1296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232" tIns="137232" rIns="137232" bIns="137232" numCol="1" spcCol="1270" anchor="ctr" anchorCtr="0">
          <a:noAutofit/>
        </a:bodyPr>
        <a:lstStyle/>
        <a:p>
          <a:pPr marL="0" lvl="0" indent="0" algn="l" defTabSz="711200">
            <a:lnSpc>
              <a:spcPct val="90000"/>
            </a:lnSpc>
            <a:spcBef>
              <a:spcPct val="0"/>
            </a:spcBef>
            <a:spcAft>
              <a:spcPct val="35000"/>
            </a:spcAft>
            <a:buNone/>
          </a:pPr>
          <a:r>
            <a:rPr lang="en-US" sz="1600" kern="1200" dirty="0"/>
            <a:t>T</a:t>
          </a:r>
          <a:r>
            <a:rPr lang="en-GB" sz="1600" kern="1200" dirty="0">
              <a:latin typeface="Arial" panose="020B0604020202020204" pitchFamily="34" charset="0"/>
              <a:cs typeface="Arial" panose="020B0604020202020204" pitchFamily="34" charset="0"/>
            </a:rPr>
            <a:t>he SWOT analysis highlights that Trusted Consulting Ltd is well-positioned to take advantage of emerging opportunities within the growing consultancy market in Birmingham.</a:t>
          </a:r>
          <a:endParaRPr lang="en-US" sz="1600" kern="1200" dirty="0">
            <a:latin typeface="Arial" panose="020B0604020202020204" pitchFamily="34" charset="0"/>
            <a:cs typeface="Arial" panose="020B0604020202020204" pitchFamily="34" charset="0"/>
          </a:endParaRPr>
        </a:p>
      </dsp:txBody>
      <dsp:txXfrm>
        <a:off x="1497660" y="554"/>
        <a:ext cx="9017939" cy="1296675"/>
      </dsp:txXfrm>
    </dsp:sp>
    <dsp:sp modelId="{8C41B8DD-9F4B-43CA-A18E-33C57AD4943E}">
      <dsp:nvSpPr>
        <dsp:cNvPr id="0" name=""/>
        <dsp:cNvSpPr/>
      </dsp:nvSpPr>
      <dsp:spPr>
        <a:xfrm>
          <a:off x="0" y="1621399"/>
          <a:ext cx="10515600" cy="129667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A02D7B-5AF8-4307-8F01-E733F41DA5FB}">
      <dsp:nvSpPr>
        <dsp:cNvPr id="0" name=""/>
        <dsp:cNvSpPr/>
      </dsp:nvSpPr>
      <dsp:spPr>
        <a:xfrm>
          <a:off x="392244" y="1913151"/>
          <a:ext cx="713171" cy="7131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2454FD-6851-4C26-AE39-B2716FFEF5F8}">
      <dsp:nvSpPr>
        <dsp:cNvPr id="0" name=""/>
        <dsp:cNvSpPr/>
      </dsp:nvSpPr>
      <dsp:spPr>
        <a:xfrm>
          <a:off x="1497660" y="1621399"/>
          <a:ext cx="9017939" cy="1296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232" tIns="137232" rIns="137232" bIns="137232"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By leveraging its professional expertise, strong local knowledge, and commitment to client satisfaction, the business can effectively build a competitive advantage. </a:t>
          </a:r>
          <a:endParaRPr lang="en-US" sz="1600" kern="1200" dirty="0">
            <a:latin typeface="Arial" panose="020B0604020202020204" pitchFamily="34" charset="0"/>
            <a:cs typeface="Arial" panose="020B0604020202020204" pitchFamily="34" charset="0"/>
          </a:endParaRPr>
        </a:p>
      </dsp:txBody>
      <dsp:txXfrm>
        <a:off x="1497660" y="1621399"/>
        <a:ext cx="9017939" cy="1296675"/>
      </dsp:txXfrm>
    </dsp:sp>
    <dsp:sp modelId="{286E8BC9-1AC5-4F3F-8CFA-2386A55DE191}">
      <dsp:nvSpPr>
        <dsp:cNvPr id="0" name=""/>
        <dsp:cNvSpPr/>
      </dsp:nvSpPr>
      <dsp:spPr>
        <a:xfrm>
          <a:off x="0" y="3242243"/>
          <a:ext cx="10515600" cy="129667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51CA90-1280-4B1B-B57F-ABB446131616}">
      <dsp:nvSpPr>
        <dsp:cNvPr id="0" name=""/>
        <dsp:cNvSpPr/>
      </dsp:nvSpPr>
      <dsp:spPr>
        <a:xfrm>
          <a:off x="392244" y="3533996"/>
          <a:ext cx="713171" cy="7131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50B757-F843-4F05-A4EB-37DE26EB6C78}">
      <dsp:nvSpPr>
        <dsp:cNvPr id="0" name=""/>
        <dsp:cNvSpPr/>
      </dsp:nvSpPr>
      <dsp:spPr>
        <a:xfrm>
          <a:off x="1497660" y="3242243"/>
          <a:ext cx="9017939" cy="1296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232" tIns="137232" rIns="137232" bIns="137232"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Continuous investment in digital tools, marketing, and staff development will help address potential weaknesses and mitigate external threats. This proactive approach ensures that TCLTD remains adaptable, resilient, and capable of sustaining long-term success in a changing economic environment while maintaining a reputation for excellence and reliability.</a:t>
          </a:r>
          <a:endParaRPr lang="en-US" sz="1600" kern="1200" dirty="0">
            <a:latin typeface="Arial" panose="020B0604020202020204" pitchFamily="34" charset="0"/>
            <a:cs typeface="Arial" panose="020B0604020202020204" pitchFamily="34" charset="0"/>
          </a:endParaRPr>
        </a:p>
      </dsp:txBody>
      <dsp:txXfrm>
        <a:off x="1497660" y="3242243"/>
        <a:ext cx="9017939" cy="129667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8D7425-8FC8-4CBA-A5D0-A6E90DC93E9F}" type="datetimeFigureOut">
              <a:rPr lang="en-GB" smtClean="0"/>
              <a:t>27/10/2025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FCA86B-FA15-4C3C-8677-B0A71E344BCB}" type="slidenum">
              <a:rPr lang="en-GB" smtClean="0"/>
              <a:t>‹#›</a:t>
            </a:fld>
            <a:endParaRPr lang="en-GB"/>
          </a:p>
        </p:txBody>
      </p:sp>
    </p:spTree>
    <p:extLst>
      <p:ext uri="{BB962C8B-B14F-4D97-AF65-F5344CB8AC3E}">
        <p14:creationId xmlns:p14="http://schemas.microsoft.com/office/powerpoint/2010/main" val="15850138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Arial" panose="020B0604020202020204" pitchFamily="34" charset="0"/>
                <a:ea typeface="+mn-ea"/>
                <a:cs typeface="Arial" panose="020B0604020202020204" pitchFamily="34" charset="0"/>
              </a:rPr>
              <a:t>Hi everyone, my name is Rotna Begum, and today I’ll be presenting my business idea called Trusted Consulting Ltd.</a:t>
            </a:r>
            <a:br>
              <a:rPr lang="en-GB" sz="1200" b="1" kern="1200" dirty="0">
                <a:solidFill>
                  <a:schemeClr val="tx1"/>
                </a:solidFill>
                <a:effectLst/>
                <a:latin typeface="Arial" panose="020B0604020202020204" pitchFamily="34" charset="0"/>
                <a:ea typeface="+mn-ea"/>
                <a:cs typeface="Arial" panose="020B0604020202020204" pitchFamily="34" charset="0"/>
              </a:rPr>
            </a:br>
            <a:r>
              <a:rPr lang="en-GB" sz="1200" b="1" kern="1200" dirty="0">
                <a:solidFill>
                  <a:schemeClr val="tx1"/>
                </a:solidFill>
                <a:effectLst/>
                <a:latin typeface="Arial" panose="020B0604020202020204" pitchFamily="34" charset="0"/>
                <a:ea typeface="+mn-ea"/>
                <a:cs typeface="Arial" panose="020B0604020202020204" pitchFamily="34" charset="0"/>
              </a:rPr>
              <a:t>This is part of my module Enterprise and Entrepreneurship,  My business idea Is a business consultancy firm, my lecturers name is Ejike </a:t>
            </a:r>
            <a:r>
              <a:rPr lang="en-GB" sz="1200" b="1" kern="1200" dirty="0" err="1">
                <a:solidFill>
                  <a:schemeClr val="tx1"/>
                </a:solidFill>
                <a:effectLst/>
                <a:latin typeface="Arial" panose="020B0604020202020204" pitchFamily="34" charset="0"/>
                <a:ea typeface="+mn-ea"/>
                <a:cs typeface="Arial" panose="020B0604020202020204" pitchFamily="34" charset="0"/>
              </a:rPr>
              <a:t>udeogu</a:t>
            </a:r>
            <a:r>
              <a:rPr lang="en-GB" sz="1200" b="1" kern="1200" dirty="0">
                <a:solidFill>
                  <a:schemeClr val="tx1"/>
                </a:solidFill>
                <a:effectLst/>
                <a:latin typeface="Arial" panose="020B0604020202020204" pitchFamily="34" charset="0"/>
                <a:ea typeface="+mn-ea"/>
                <a:cs typeface="Arial" panose="020B0604020202020204" pitchFamily="34" charset="0"/>
              </a:rPr>
              <a:t>, thank you in giving this opportunity to share my business plan with everyone. </a:t>
            </a:r>
            <a:br>
              <a:rPr lang="en-GB" sz="1200" b="1" i="1" kern="1200" dirty="0">
                <a:solidFill>
                  <a:schemeClr val="tx1"/>
                </a:solidFill>
                <a:effectLst/>
                <a:latin typeface="Arial" panose="020B0604020202020204" pitchFamily="34" charset="0"/>
                <a:ea typeface="+mn-ea"/>
                <a:cs typeface="Arial" panose="020B0604020202020204" pitchFamily="34" charset="0"/>
              </a:rPr>
            </a:br>
            <a:endParaRPr lang="en-GB" sz="1200" b="1" kern="1200" dirty="0">
              <a:solidFill>
                <a:schemeClr val="tx1"/>
              </a:solidFill>
              <a:effectLst/>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A3FCA86B-FA15-4C3C-8677-B0A71E344BCB}" type="slidenum">
              <a:rPr lang="en-GB" smtClean="0"/>
              <a:t>1</a:t>
            </a:fld>
            <a:endParaRPr lang="en-GB"/>
          </a:p>
        </p:txBody>
      </p:sp>
    </p:spTree>
    <p:extLst>
      <p:ext uri="{BB962C8B-B14F-4D97-AF65-F5344CB8AC3E}">
        <p14:creationId xmlns:p14="http://schemas.microsoft.com/office/powerpoint/2010/main" val="22497939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Arial" panose="020B0604020202020204" pitchFamily="34" charset="0"/>
                <a:ea typeface="+mn-ea"/>
                <a:cs typeface="Arial" panose="020B0604020202020204" pitchFamily="34" charset="0"/>
              </a:rPr>
              <a:t>I will be taking you through my business overview,  Legal Format and management structure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Arial" panose="020B0604020202020204" pitchFamily="34" charset="0"/>
                <a:ea typeface="+mn-ea"/>
                <a:cs typeface="Arial" panose="020B0604020202020204" pitchFamily="34" charset="0"/>
              </a:rPr>
              <a:t>Environmental Analysis, Market Strategies to reach Customers, Funding Requirements and startup expenses, and to conclude with references.</a:t>
            </a:r>
          </a:p>
          <a:p>
            <a:endParaRPr lang="en-GB"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A3FCA86B-FA15-4C3C-8677-B0A71E344BCB}" type="slidenum">
              <a:rPr lang="en-GB" smtClean="0"/>
              <a:t>2</a:t>
            </a:fld>
            <a:endParaRPr lang="en-GB"/>
          </a:p>
        </p:txBody>
      </p:sp>
    </p:spTree>
    <p:extLst>
      <p:ext uri="{BB962C8B-B14F-4D97-AF65-F5344CB8AC3E}">
        <p14:creationId xmlns:p14="http://schemas.microsoft.com/office/powerpoint/2010/main" val="19708034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Arial" panose="020B0604020202020204" pitchFamily="34" charset="0"/>
                <a:ea typeface="+mn-ea"/>
                <a:cs typeface="Arial" panose="020B0604020202020204" pitchFamily="34" charset="0"/>
              </a:rPr>
              <a:t>Trusted Consulting Ltd is a consulting firm based in Birmingham.  Our vision is to provide innovative solutions for modern business problems. </a:t>
            </a:r>
            <a:br>
              <a:rPr lang="en-GB" sz="1200" b="1" kern="1200" dirty="0">
                <a:solidFill>
                  <a:schemeClr val="tx1"/>
                </a:solidFill>
                <a:effectLst/>
                <a:latin typeface="Arial" panose="020B0604020202020204" pitchFamily="34" charset="0"/>
                <a:ea typeface="+mn-ea"/>
                <a:cs typeface="Arial" panose="020B0604020202020204" pitchFamily="34" charset="0"/>
              </a:rPr>
            </a:br>
            <a:r>
              <a:rPr lang="en-GB" sz="1200" b="1" kern="1200" dirty="0">
                <a:solidFill>
                  <a:schemeClr val="tx1"/>
                </a:solidFill>
                <a:effectLst/>
                <a:latin typeface="Arial" panose="020B0604020202020204" pitchFamily="34" charset="0"/>
                <a:ea typeface="+mn-ea"/>
                <a:cs typeface="Arial" panose="020B0604020202020204" pitchFamily="34" charset="0"/>
              </a:rPr>
              <a:t>We will small and medium businesses grow by giving them practical advice on planning, finance, and performance.</a:t>
            </a:r>
            <a:br>
              <a:rPr lang="en-GB" sz="1200" b="1" kern="1200" dirty="0">
                <a:solidFill>
                  <a:schemeClr val="tx1"/>
                </a:solidFill>
                <a:effectLst/>
                <a:latin typeface="Arial" panose="020B0604020202020204" pitchFamily="34" charset="0"/>
                <a:ea typeface="+mn-ea"/>
                <a:cs typeface="Arial" panose="020B0604020202020204" pitchFamily="34" charset="0"/>
              </a:rPr>
            </a:br>
            <a:r>
              <a:rPr lang="en-GB" sz="1200" b="1" kern="1200" dirty="0">
                <a:solidFill>
                  <a:schemeClr val="tx1"/>
                </a:solidFill>
                <a:effectLst/>
                <a:latin typeface="Arial" panose="020B0604020202020204" pitchFamily="34" charset="0"/>
                <a:ea typeface="+mn-ea"/>
                <a:cs typeface="Arial" panose="020B0604020202020204" pitchFamily="34" charset="0"/>
              </a:rPr>
              <a:t>We will also work closely with local partners to support regional economic growth. </a:t>
            </a:r>
          </a:p>
          <a:p>
            <a:r>
              <a:rPr lang="en-GB" sz="1200" b="1" kern="1200" dirty="0">
                <a:solidFill>
                  <a:schemeClr val="tx1"/>
                </a:solidFill>
                <a:effectLst/>
                <a:latin typeface="Arial" panose="020B0604020202020204" pitchFamily="34" charset="0"/>
                <a:ea typeface="+mn-ea"/>
                <a:cs typeface="Arial" panose="020B0604020202020204" pitchFamily="34" charset="0"/>
              </a:rPr>
              <a:t>The goal is to be a trusted and customer-focused consultancy that promotes sustainability and digital innovation.</a:t>
            </a:r>
            <a:endParaRPr lang="en-GB"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A3FCA86B-FA15-4C3C-8677-B0A71E344BCB}" type="slidenum">
              <a:rPr lang="en-GB" smtClean="0"/>
              <a:t>3</a:t>
            </a:fld>
            <a:endParaRPr lang="en-GB"/>
          </a:p>
        </p:txBody>
      </p:sp>
    </p:spTree>
    <p:extLst>
      <p:ext uri="{BB962C8B-B14F-4D97-AF65-F5344CB8AC3E}">
        <p14:creationId xmlns:p14="http://schemas.microsoft.com/office/powerpoint/2010/main" val="1952961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Arial" panose="020B0604020202020204" pitchFamily="34" charset="0"/>
                <a:ea typeface="+mn-ea"/>
                <a:cs typeface="Arial" panose="020B0604020202020204" pitchFamily="34" charset="0"/>
              </a:rPr>
              <a:t>Our focus is to deliver high-quality support to both start-ups and existing businesses.</a:t>
            </a:r>
            <a:br>
              <a:rPr lang="en-GB" sz="1200" b="1" kern="1200" dirty="0">
                <a:solidFill>
                  <a:schemeClr val="tx1"/>
                </a:solidFill>
                <a:effectLst/>
                <a:latin typeface="Arial" panose="020B0604020202020204" pitchFamily="34" charset="0"/>
                <a:ea typeface="+mn-ea"/>
                <a:cs typeface="Arial" panose="020B0604020202020204" pitchFamily="34" charset="0"/>
              </a:rPr>
            </a:br>
            <a:r>
              <a:rPr lang="en-GB" sz="1200" b="1" kern="1200" dirty="0">
                <a:solidFill>
                  <a:schemeClr val="tx1"/>
                </a:solidFill>
                <a:effectLst/>
                <a:latin typeface="Arial" panose="020B0604020202020204" pitchFamily="34" charset="0"/>
                <a:ea typeface="+mn-ea"/>
                <a:cs typeface="Arial" panose="020B0604020202020204" pitchFamily="34" charset="0"/>
              </a:rPr>
              <a:t>We want to help clients solve operational issues and find growth opportunities.</a:t>
            </a:r>
            <a:br>
              <a:rPr lang="en-GB" sz="1200" b="1" kern="1200" dirty="0">
                <a:solidFill>
                  <a:schemeClr val="tx1"/>
                </a:solidFill>
                <a:effectLst/>
                <a:latin typeface="Arial" panose="020B0604020202020204" pitchFamily="34" charset="0"/>
                <a:ea typeface="+mn-ea"/>
                <a:cs typeface="Arial" panose="020B0604020202020204" pitchFamily="34" charset="0"/>
              </a:rPr>
            </a:br>
            <a:r>
              <a:rPr lang="en-GB" sz="1200" b="1" kern="1200" dirty="0">
                <a:solidFill>
                  <a:schemeClr val="tx1"/>
                </a:solidFill>
                <a:effectLst/>
                <a:latin typeface="Arial" panose="020B0604020202020204" pitchFamily="34" charset="0"/>
                <a:ea typeface="+mn-ea"/>
                <a:cs typeface="Arial" panose="020B0604020202020204" pitchFamily="34" charset="0"/>
              </a:rPr>
              <a:t>We also want to build strong partnerships across Birmingham and beyond.</a:t>
            </a:r>
            <a:br>
              <a:rPr lang="en-GB" sz="1200" b="1" kern="1200" dirty="0">
                <a:solidFill>
                  <a:schemeClr val="tx1"/>
                </a:solidFill>
                <a:effectLst/>
                <a:latin typeface="Arial" panose="020B0604020202020204" pitchFamily="34" charset="0"/>
                <a:ea typeface="+mn-ea"/>
                <a:cs typeface="Arial" panose="020B0604020202020204" pitchFamily="34" charset="0"/>
              </a:rPr>
            </a:br>
            <a:r>
              <a:rPr lang="en-GB" sz="1200" b="1" kern="1200" dirty="0">
                <a:solidFill>
                  <a:schemeClr val="tx1"/>
                </a:solidFill>
                <a:effectLst/>
                <a:latin typeface="Arial" panose="020B0604020202020204" pitchFamily="34" charset="0"/>
                <a:ea typeface="+mn-ea"/>
                <a:cs typeface="Arial" panose="020B0604020202020204" pitchFamily="34" charset="0"/>
              </a:rPr>
              <a:t>The consultancy supports eco-friendly practices and digital transformation.</a:t>
            </a:r>
            <a:br>
              <a:rPr lang="en-GB" sz="1200" b="1" kern="1200" dirty="0">
                <a:solidFill>
                  <a:schemeClr val="tx1"/>
                </a:solidFill>
                <a:effectLst/>
                <a:latin typeface="Arial" panose="020B0604020202020204" pitchFamily="34" charset="0"/>
                <a:ea typeface="+mn-ea"/>
                <a:cs typeface="Arial" panose="020B0604020202020204" pitchFamily="34" charset="0"/>
              </a:rPr>
            </a:br>
            <a:r>
              <a:rPr lang="en-GB" sz="1200" b="1" kern="1200" dirty="0">
                <a:solidFill>
                  <a:schemeClr val="tx1"/>
                </a:solidFill>
                <a:effectLst/>
                <a:latin typeface="Arial" panose="020B0604020202020204" pitchFamily="34" charset="0"/>
                <a:ea typeface="+mn-ea"/>
                <a:cs typeface="Arial" panose="020B0604020202020204" pitchFamily="34" charset="0"/>
              </a:rPr>
              <a:t>SMEs make up almost 99.9% of UK businesses, so our target market is very large and full of potential.</a:t>
            </a:r>
            <a:endParaRPr lang="en-GB"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A3FCA86B-FA15-4C3C-8677-B0A71E344BCB}" type="slidenum">
              <a:rPr lang="en-GB" smtClean="0"/>
              <a:t>4</a:t>
            </a:fld>
            <a:endParaRPr lang="en-GB"/>
          </a:p>
        </p:txBody>
      </p:sp>
    </p:spTree>
    <p:extLst>
      <p:ext uri="{BB962C8B-B14F-4D97-AF65-F5344CB8AC3E}">
        <p14:creationId xmlns:p14="http://schemas.microsoft.com/office/powerpoint/2010/main" val="18972534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Arial" panose="020B0604020202020204" pitchFamily="34" charset="0"/>
                <a:ea typeface="+mn-ea"/>
                <a:cs typeface="Arial" panose="020B0604020202020204" pitchFamily="34" charset="0"/>
              </a:rPr>
              <a:t>Trusted Consulting Ltd will be a Private Limited Company (Ltd).</a:t>
            </a:r>
            <a:br>
              <a:rPr lang="en-GB" sz="1200" b="1" kern="1200" dirty="0">
                <a:solidFill>
                  <a:schemeClr val="tx1"/>
                </a:solidFill>
                <a:effectLst/>
                <a:latin typeface="Arial" panose="020B0604020202020204" pitchFamily="34" charset="0"/>
                <a:ea typeface="+mn-ea"/>
                <a:cs typeface="Arial" panose="020B0604020202020204" pitchFamily="34" charset="0"/>
              </a:rPr>
            </a:br>
            <a:r>
              <a:rPr lang="en-GB" sz="1200" b="1" kern="1200" dirty="0">
                <a:solidFill>
                  <a:schemeClr val="tx1"/>
                </a:solidFill>
                <a:effectLst/>
                <a:latin typeface="Arial" panose="020B0604020202020204" pitchFamily="34" charset="0"/>
                <a:ea typeface="+mn-ea"/>
                <a:cs typeface="Arial" panose="020B0604020202020204" pitchFamily="34" charset="0"/>
              </a:rPr>
              <a:t>This means our owners have limited liability, which protects their personal money.</a:t>
            </a:r>
            <a:br>
              <a:rPr lang="en-GB" sz="1200" b="1" kern="1200" dirty="0">
                <a:solidFill>
                  <a:schemeClr val="tx1"/>
                </a:solidFill>
                <a:effectLst/>
                <a:latin typeface="Arial" panose="020B0604020202020204" pitchFamily="34" charset="0"/>
                <a:ea typeface="+mn-ea"/>
                <a:cs typeface="Arial" panose="020B0604020202020204" pitchFamily="34" charset="0"/>
              </a:rPr>
            </a:br>
            <a:r>
              <a:rPr lang="en-GB" sz="1200" b="1" kern="1200" dirty="0">
                <a:solidFill>
                  <a:schemeClr val="tx1"/>
                </a:solidFill>
                <a:effectLst/>
                <a:latin typeface="Arial" panose="020B0604020202020204" pitchFamily="34" charset="0"/>
                <a:ea typeface="+mn-ea"/>
                <a:cs typeface="Arial" panose="020B0604020202020204" pitchFamily="34" charset="0"/>
              </a:rPr>
              <a:t>It also gives us a professional image and makes it easier to get funding or investors.</a:t>
            </a:r>
            <a:br>
              <a:rPr lang="en-GB" sz="1200" b="1" kern="1200" dirty="0">
                <a:solidFill>
                  <a:schemeClr val="tx1"/>
                </a:solidFill>
                <a:effectLst/>
                <a:latin typeface="Arial" panose="020B0604020202020204" pitchFamily="34" charset="0"/>
                <a:ea typeface="+mn-ea"/>
                <a:cs typeface="Arial" panose="020B0604020202020204" pitchFamily="34" charset="0"/>
              </a:rPr>
            </a:br>
            <a:endParaRPr lang="en-GB" dirty="0"/>
          </a:p>
        </p:txBody>
      </p:sp>
      <p:sp>
        <p:nvSpPr>
          <p:cNvPr id="4" name="Slide Number Placeholder 3"/>
          <p:cNvSpPr>
            <a:spLocks noGrp="1"/>
          </p:cNvSpPr>
          <p:nvPr>
            <p:ph type="sldNum" sz="quarter" idx="5"/>
          </p:nvPr>
        </p:nvSpPr>
        <p:spPr/>
        <p:txBody>
          <a:bodyPr/>
          <a:lstStyle/>
          <a:p>
            <a:fld id="{A3FCA86B-FA15-4C3C-8677-B0A71E344BCB}" type="slidenum">
              <a:rPr lang="en-GB" smtClean="0"/>
              <a:t>5</a:t>
            </a:fld>
            <a:endParaRPr lang="en-GB"/>
          </a:p>
        </p:txBody>
      </p:sp>
    </p:spTree>
    <p:extLst>
      <p:ext uri="{BB962C8B-B14F-4D97-AF65-F5344CB8AC3E}">
        <p14:creationId xmlns:p14="http://schemas.microsoft.com/office/powerpoint/2010/main" val="5254657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Our management team looks like this, it includes Managing Director who will be me,</a:t>
            </a:r>
          </a:p>
          <a:p>
            <a:r>
              <a:rPr lang="en-GB" sz="1200" b="1" kern="1200" dirty="0">
                <a:solidFill>
                  <a:schemeClr val="tx1"/>
                </a:solidFill>
                <a:effectLst/>
                <a:latin typeface="+mn-lt"/>
                <a:ea typeface="+mn-ea"/>
                <a:cs typeface="+mn-cs"/>
              </a:rPr>
              <a:t>a Sustainability Advisor who will look after the company's sustainability,</a:t>
            </a:r>
          </a:p>
          <a:p>
            <a:r>
              <a:rPr lang="en-GB" sz="1200" b="1" kern="1200" dirty="0">
                <a:solidFill>
                  <a:schemeClr val="tx1"/>
                </a:solidFill>
                <a:effectLst/>
                <a:latin typeface="+mn-lt"/>
                <a:ea typeface="+mn-ea"/>
                <a:cs typeface="+mn-cs"/>
              </a:rPr>
              <a:t>Environmental Compliance Officer who will  look at the external and regulations/ compliance side of things.  </a:t>
            </a:r>
          </a:p>
          <a:p>
            <a:r>
              <a:rPr lang="en-GB" sz="1200" b="1" kern="1200" dirty="0">
                <a:solidFill>
                  <a:schemeClr val="tx1"/>
                </a:solidFill>
                <a:effectLst/>
                <a:latin typeface="+mn-lt"/>
                <a:ea typeface="+mn-ea"/>
                <a:cs typeface="+mn-cs"/>
              </a:rPr>
              <a:t>Financial consultant will look after the Budgeting, forecasting tax advice,</a:t>
            </a:r>
          </a:p>
          <a:p>
            <a:r>
              <a:rPr lang="en-GB" sz="1200" b="1" kern="1200" dirty="0">
                <a:solidFill>
                  <a:schemeClr val="tx1"/>
                </a:solidFill>
                <a:effectLst/>
                <a:latin typeface="+mn-lt"/>
                <a:ea typeface="+mn-ea"/>
                <a:cs typeface="+mn-cs"/>
              </a:rPr>
              <a:t>And branding social media and customer Outreach will be looked after by an outreach worker.  I will oversee everything as well.</a:t>
            </a:r>
            <a:br>
              <a:rPr lang="en-GB" sz="1200" b="1"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Each has clear roles to ensure smooth operations and expert support for clients.</a:t>
            </a:r>
          </a:p>
          <a:p>
            <a:endParaRPr lang="en-GB" dirty="0"/>
          </a:p>
        </p:txBody>
      </p:sp>
      <p:sp>
        <p:nvSpPr>
          <p:cNvPr id="4" name="Slide Number Placeholder 3"/>
          <p:cNvSpPr>
            <a:spLocks noGrp="1"/>
          </p:cNvSpPr>
          <p:nvPr>
            <p:ph type="sldNum" sz="quarter" idx="5"/>
          </p:nvPr>
        </p:nvSpPr>
        <p:spPr/>
        <p:txBody>
          <a:bodyPr/>
          <a:lstStyle/>
          <a:p>
            <a:fld id="{A3FCA86B-FA15-4C3C-8677-B0A71E344BCB}" type="slidenum">
              <a:rPr lang="en-GB" smtClean="0"/>
              <a:t>6</a:t>
            </a:fld>
            <a:endParaRPr lang="en-GB"/>
          </a:p>
        </p:txBody>
      </p:sp>
    </p:spTree>
    <p:extLst>
      <p:ext uri="{BB962C8B-B14F-4D97-AF65-F5344CB8AC3E}">
        <p14:creationId xmlns:p14="http://schemas.microsoft.com/office/powerpoint/2010/main" val="17169435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Arial" panose="020B0604020202020204" pitchFamily="34" charset="0"/>
                <a:ea typeface="+mn-ea"/>
                <a:cs typeface="Arial" panose="020B0604020202020204" pitchFamily="34" charset="0"/>
              </a:rPr>
              <a:t>We carried out a PESTEL analysis to understand outside factors affecting our business.</a:t>
            </a:r>
            <a:br>
              <a:rPr lang="en-GB" sz="1200" b="1" kern="1200" dirty="0">
                <a:solidFill>
                  <a:schemeClr val="tx1"/>
                </a:solidFill>
                <a:effectLst/>
                <a:latin typeface="Arial" panose="020B0604020202020204" pitchFamily="34" charset="0"/>
                <a:ea typeface="+mn-ea"/>
                <a:cs typeface="Arial" panose="020B0604020202020204" pitchFamily="34" charset="0"/>
              </a:rPr>
            </a:br>
            <a:r>
              <a:rPr lang="en-GB" sz="1200" b="1" kern="1200" dirty="0">
                <a:solidFill>
                  <a:schemeClr val="tx1"/>
                </a:solidFill>
                <a:effectLst/>
                <a:latin typeface="Arial" panose="020B0604020202020204" pitchFamily="34" charset="0"/>
                <a:ea typeface="+mn-ea"/>
                <a:cs typeface="Arial" panose="020B0604020202020204" pitchFamily="34" charset="0"/>
              </a:rPr>
              <a:t>For example, Political factors like UK business laws,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Arial" panose="020B0604020202020204" pitchFamily="34" charset="0"/>
                <a:ea typeface="+mn-ea"/>
                <a:cs typeface="Arial" panose="020B0604020202020204" pitchFamily="34" charset="0"/>
              </a:rPr>
              <a:t>Economic factors such as inflation,</a:t>
            </a:r>
            <a:br>
              <a:rPr lang="en-GB" sz="1200" b="1" kern="1200" dirty="0">
                <a:solidFill>
                  <a:schemeClr val="tx1"/>
                </a:solidFill>
                <a:effectLst/>
                <a:latin typeface="Arial" panose="020B0604020202020204" pitchFamily="34" charset="0"/>
                <a:ea typeface="+mn-ea"/>
                <a:cs typeface="Arial" panose="020B0604020202020204" pitchFamily="34" charset="0"/>
              </a:rPr>
            </a:br>
            <a:r>
              <a:rPr lang="en-GB" sz="1200" b="1" kern="1200" dirty="0">
                <a:solidFill>
                  <a:schemeClr val="tx1"/>
                </a:solidFill>
                <a:effectLst/>
                <a:latin typeface="Arial" panose="020B0604020202020204" pitchFamily="34" charset="0"/>
                <a:ea typeface="+mn-ea"/>
                <a:cs typeface="Arial" panose="020B0604020202020204" pitchFamily="34" charset="0"/>
              </a:rPr>
              <a:t>Social trends like sustainability awareness,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Arial" panose="020B0604020202020204" pitchFamily="34" charset="0"/>
                <a:ea typeface="+mn-ea"/>
                <a:cs typeface="Arial" panose="020B0604020202020204" pitchFamily="34" charset="0"/>
              </a:rPr>
              <a:t>Technological changes such as digital tools,</a:t>
            </a:r>
            <a:br>
              <a:rPr lang="en-GB" sz="1200" b="1" kern="1200" dirty="0">
                <a:solidFill>
                  <a:schemeClr val="tx1"/>
                </a:solidFill>
                <a:effectLst/>
                <a:latin typeface="Arial" panose="020B0604020202020204" pitchFamily="34" charset="0"/>
                <a:ea typeface="+mn-ea"/>
                <a:cs typeface="Arial" panose="020B0604020202020204" pitchFamily="34" charset="0"/>
              </a:rPr>
            </a:br>
            <a:r>
              <a:rPr lang="en-GB" sz="1200" b="1" kern="1200" dirty="0">
                <a:solidFill>
                  <a:schemeClr val="tx1"/>
                </a:solidFill>
                <a:effectLst/>
                <a:latin typeface="Arial" panose="020B0604020202020204" pitchFamily="34" charset="0"/>
                <a:ea typeface="+mn-ea"/>
                <a:cs typeface="Arial" panose="020B0604020202020204" pitchFamily="34" charset="0"/>
              </a:rPr>
              <a:t>Environmental laws from DEFRA, and Legal regulations for SMEs.</a:t>
            </a:r>
            <a:br>
              <a:rPr lang="en-GB" sz="1200" b="1" kern="1200" dirty="0">
                <a:solidFill>
                  <a:schemeClr val="tx1"/>
                </a:solidFill>
                <a:effectLst/>
                <a:latin typeface="Arial" panose="020B0604020202020204" pitchFamily="34" charset="0"/>
                <a:ea typeface="+mn-ea"/>
                <a:cs typeface="Arial" panose="020B0604020202020204" pitchFamily="34" charset="0"/>
              </a:rPr>
            </a:br>
            <a:r>
              <a:rPr lang="en-GB" sz="1200" b="1" kern="1200" dirty="0">
                <a:solidFill>
                  <a:schemeClr val="tx1"/>
                </a:solidFill>
                <a:effectLst/>
                <a:latin typeface="Arial" panose="020B0604020202020204" pitchFamily="34" charset="0"/>
                <a:ea typeface="+mn-ea"/>
                <a:cs typeface="Arial" panose="020B0604020202020204" pitchFamily="34" charset="0"/>
              </a:rPr>
              <a:t>Knowing these helps us reduce risks and plan better for the future.</a:t>
            </a:r>
          </a:p>
          <a:p>
            <a:endParaRPr lang="en-GB" dirty="0"/>
          </a:p>
        </p:txBody>
      </p:sp>
      <p:sp>
        <p:nvSpPr>
          <p:cNvPr id="4" name="Slide Number Placeholder 3"/>
          <p:cNvSpPr>
            <a:spLocks noGrp="1"/>
          </p:cNvSpPr>
          <p:nvPr>
            <p:ph type="sldNum" sz="quarter" idx="5"/>
          </p:nvPr>
        </p:nvSpPr>
        <p:spPr/>
        <p:txBody>
          <a:bodyPr/>
          <a:lstStyle/>
          <a:p>
            <a:fld id="{A3FCA86B-FA15-4C3C-8677-B0A71E344BCB}" type="slidenum">
              <a:rPr lang="en-GB" smtClean="0"/>
              <a:t>7</a:t>
            </a:fld>
            <a:endParaRPr lang="en-GB"/>
          </a:p>
        </p:txBody>
      </p:sp>
    </p:spTree>
    <p:extLst>
      <p:ext uri="{BB962C8B-B14F-4D97-AF65-F5344CB8AC3E}">
        <p14:creationId xmlns:p14="http://schemas.microsoft.com/office/powerpoint/2010/main" val="13064533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Arial" panose="020B0604020202020204" pitchFamily="34" charset="0"/>
                <a:ea typeface="+mn-ea"/>
                <a:cs typeface="Arial" panose="020B0604020202020204" pitchFamily="34" charset="0"/>
              </a:rPr>
              <a:t>We also did a SWOT analysis. </a:t>
            </a:r>
            <a:br>
              <a:rPr lang="en-GB" sz="1200" b="1" kern="1200" dirty="0">
                <a:solidFill>
                  <a:schemeClr val="tx1"/>
                </a:solidFill>
                <a:effectLst/>
                <a:latin typeface="Arial" panose="020B0604020202020204" pitchFamily="34" charset="0"/>
                <a:ea typeface="+mn-ea"/>
                <a:cs typeface="Arial" panose="020B0604020202020204" pitchFamily="34" charset="0"/>
              </a:rPr>
            </a:br>
            <a:r>
              <a:rPr lang="en-GB" sz="1200" b="1" kern="1200" dirty="0">
                <a:solidFill>
                  <a:schemeClr val="tx1"/>
                </a:solidFill>
                <a:effectLst/>
                <a:latin typeface="Arial" panose="020B0604020202020204" pitchFamily="34" charset="0"/>
                <a:ea typeface="+mn-ea"/>
                <a:cs typeface="Arial" panose="020B0604020202020204" pitchFamily="34" charset="0"/>
              </a:rPr>
              <a:t>Our Strengths are expert advice and local partnerships.</a:t>
            </a:r>
            <a:br>
              <a:rPr lang="en-GB" sz="1200" b="1" kern="1200" dirty="0">
                <a:solidFill>
                  <a:schemeClr val="tx1"/>
                </a:solidFill>
                <a:effectLst/>
                <a:latin typeface="Arial" panose="020B0604020202020204" pitchFamily="34" charset="0"/>
                <a:ea typeface="+mn-ea"/>
                <a:cs typeface="Arial" panose="020B0604020202020204" pitchFamily="34" charset="0"/>
              </a:rPr>
            </a:br>
            <a:r>
              <a:rPr lang="en-GB" sz="1200" b="1" kern="1200" dirty="0">
                <a:solidFill>
                  <a:schemeClr val="tx1"/>
                </a:solidFill>
                <a:effectLst/>
                <a:latin typeface="Arial" panose="020B0604020202020204" pitchFamily="34" charset="0"/>
                <a:ea typeface="+mn-ea"/>
                <a:cs typeface="Arial" panose="020B0604020202020204" pitchFamily="34" charset="0"/>
              </a:rPr>
              <a:t>Our Weaknesses include being a new company with limited brand awareness.</a:t>
            </a:r>
            <a:br>
              <a:rPr lang="en-GB" sz="1200" b="1" kern="1200" dirty="0">
                <a:solidFill>
                  <a:schemeClr val="tx1"/>
                </a:solidFill>
                <a:effectLst/>
                <a:latin typeface="Arial" panose="020B0604020202020204" pitchFamily="34" charset="0"/>
                <a:ea typeface="+mn-ea"/>
                <a:cs typeface="Arial" panose="020B0604020202020204" pitchFamily="34" charset="0"/>
              </a:rPr>
            </a:br>
            <a:r>
              <a:rPr lang="en-GB" sz="1200" b="1" kern="1200" dirty="0">
                <a:solidFill>
                  <a:schemeClr val="tx1"/>
                </a:solidFill>
                <a:effectLst/>
                <a:latin typeface="Arial" panose="020B0604020202020204" pitchFamily="34" charset="0"/>
                <a:ea typeface="+mn-ea"/>
                <a:cs typeface="Arial" panose="020B0604020202020204" pitchFamily="34" charset="0"/>
              </a:rPr>
              <a:t>Opportunities include the growing demand for sustainability and digital help.</a:t>
            </a:r>
            <a:br>
              <a:rPr lang="en-GB" sz="1200" b="1" kern="1200" dirty="0">
                <a:solidFill>
                  <a:schemeClr val="tx1"/>
                </a:solidFill>
                <a:effectLst/>
                <a:latin typeface="Arial" panose="020B0604020202020204" pitchFamily="34" charset="0"/>
                <a:ea typeface="+mn-ea"/>
                <a:cs typeface="Arial" panose="020B0604020202020204" pitchFamily="34" charset="0"/>
              </a:rPr>
            </a:br>
            <a:r>
              <a:rPr lang="en-GB" sz="1200" b="1" kern="1200" dirty="0">
                <a:solidFill>
                  <a:schemeClr val="tx1"/>
                </a:solidFill>
                <a:effectLst/>
                <a:latin typeface="Arial" panose="020B0604020202020204" pitchFamily="34" charset="0"/>
                <a:ea typeface="+mn-ea"/>
                <a:cs typeface="Arial" panose="020B0604020202020204" pitchFamily="34" charset="0"/>
              </a:rPr>
              <a:t>Threats include strong competition and changing regulations.</a:t>
            </a:r>
            <a:br>
              <a:rPr lang="en-GB" sz="1200" b="1" kern="1200" dirty="0">
                <a:solidFill>
                  <a:schemeClr val="tx1"/>
                </a:solidFill>
                <a:effectLst/>
                <a:latin typeface="Arial" panose="020B0604020202020204" pitchFamily="34" charset="0"/>
                <a:ea typeface="+mn-ea"/>
                <a:cs typeface="Arial" panose="020B0604020202020204" pitchFamily="34" charset="0"/>
              </a:rPr>
            </a:br>
            <a:endParaRPr lang="en-GB" dirty="0"/>
          </a:p>
        </p:txBody>
      </p:sp>
      <p:sp>
        <p:nvSpPr>
          <p:cNvPr id="4" name="Slide Number Placeholder 3"/>
          <p:cNvSpPr>
            <a:spLocks noGrp="1"/>
          </p:cNvSpPr>
          <p:nvPr>
            <p:ph type="sldNum" sz="quarter" idx="5"/>
          </p:nvPr>
        </p:nvSpPr>
        <p:spPr/>
        <p:txBody>
          <a:bodyPr/>
          <a:lstStyle/>
          <a:p>
            <a:fld id="{A3FCA86B-FA15-4C3C-8677-B0A71E344BCB}" type="slidenum">
              <a:rPr lang="en-GB" smtClean="0"/>
              <a:t>8</a:t>
            </a:fld>
            <a:endParaRPr lang="en-GB"/>
          </a:p>
        </p:txBody>
      </p:sp>
    </p:spTree>
    <p:extLst>
      <p:ext uri="{BB962C8B-B14F-4D97-AF65-F5344CB8AC3E}">
        <p14:creationId xmlns:p14="http://schemas.microsoft.com/office/powerpoint/2010/main" val="6712352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Arial" panose="020B0604020202020204" pitchFamily="34" charset="0"/>
                <a:ea typeface="+mn-ea"/>
                <a:cs typeface="Arial" panose="020B0604020202020204" pitchFamily="34" charset="0"/>
              </a:rPr>
              <a:t>This analysis helps us focus on growth areas and manage risks wisely.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Arial" panose="020B0604020202020204" pitchFamily="34" charset="0"/>
                <a:ea typeface="+mn-ea"/>
                <a:cs typeface="Arial" panose="020B0604020202020204" pitchFamily="34" charset="0"/>
              </a:rPr>
              <a:t>Ensuring opportunities growing consultancy market in Birmingham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Arial" panose="020B0604020202020204" pitchFamily="34" charset="0"/>
                <a:ea typeface="+mn-ea"/>
                <a:cs typeface="Arial" panose="020B0604020202020204" pitchFamily="34" charset="0"/>
              </a:rPr>
              <a:t>The business will be effective by leveraging its knowledge, commitment and satisfaction to the clients.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Arial" panose="020B0604020202020204" pitchFamily="34" charset="0"/>
                <a:ea typeface="+mn-ea"/>
                <a:cs typeface="Arial" panose="020B0604020202020204" pitchFamily="34" charset="0"/>
              </a:rPr>
              <a:t>Trusted consulting will have continuous investments, tools,  marketing and staff to keep developing for long term success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kern="1200" dirty="0">
              <a:solidFill>
                <a:schemeClr val="tx1"/>
              </a:solidFill>
              <a:effectLst/>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A3FCA86B-FA15-4C3C-8677-B0A71E344BCB}" type="slidenum">
              <a:rPr lang="en-GB" smtClean="0"/>
              <a:t>9</a:t>
            </a:fld>
            <a:endParaRPr lang="en-GB"/>
          </a:p>
        </p:txBody>
      </p:sp>
    </p:spTree>
    <p:extLst>
      <p:ext uri="{BB962C8B-B14F-4D97-AF65-F5344CB8AC3E}">
        <p14:creationId xmlns:p14="http://schemas.microsoft.com/office/powerpoint/2010/main" val="33437885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Arial" panose="020B0604020202020204" pitchFamily="34" charset="0"/>
                <a:ea typeface="+mn-ea"/>
                <a:cs typeface="Arial" panose="020B0604020202020204" pitchFamily="34" charset="0"/>
              </a:rPr>
              <a:t>We’ll use both digital and traditional marketing to reach clients.</a:t>
            </a:r>
            <a:br>
              <a:rPr lang="en-GB" sz="1200" b="1" kern="1200" dirty="0">
                <a:solidFill>
                  <a:schemeClr val="tx1"/>
                </a:solidFill>
                <a:effectLst/>
                <a:latin typeface="Arial" panose="020B0604020202020204" pitchFamily="34" charset="0"/>
                <a:ea typeface="+mn-ea"/>
                <a:cs typeface="Arial" panose="020B0604020202020204" pitchFamily="34" charset="0"/>
              </a:rPr>
            </a:br>
            <a:r>
              <a:rPr lang="en-GB" sz="1200" b="1" kern="1200" dirty="0">
                <a:solidFill>
                  <a:schemeClr val="tx1"/>
                </a:solidFill>
                <a:effectLst/>
                <a:latin typeface="Arial" panose="020B0604020202020204" pitchFamily="34" charset="0"/>
                <a:ea typeface="+mn-ea"/>
                <a:cs typeface="Arial" panose="020B0604020202020204" pitchFamily="34" charset="0"/>
              </a:rPr>
              <a:t>Online, we’ll have a professional website,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Arial" panose="020B0604020202020204" pitchFamily="34" charset="0"/>
                <a:ea typeface="+mn-ea"/>
                <a:cs typeface="Arial" panose="020B0604020202020204" pitchFamily="34" charset="0"/>
              </a:rPr>
              <a:t>use LinkedIn,  YouTube, and TikTok for content and engagement.</a:t>
            </a:r>
            <a:br>
              <a:rPr lang="en-GB" sz="1200" b="1" kern="1200" dirty="0">
                <a:solidFill>
                  <a:schemeClr val="tx1"/>
                </a:solidFill>
                <a:effectLst/>
                <a:latin typeface="Arial" panose="020B0604020202020204" pitchFamily="34" charset="0"/>
                <a:ea typeface="+mn-ea"/>
                <a:cs typeface="Arial" panose="020B0604020202020204" pitchFamily="34" charset="0"/>
              </a:rPr>
            </a:br>
            <a:r>
              <a:rPr lang="en-GB" sz="1200" b="1" kern="1200" dirty="0">
                <a:solidFill>
                  <a:schemeClr val="tx1"/>
                </a:solidFill>
                <a:effectLst/>
                <a:latin typeface="Arial" panose="020B0604020202020204" pitchFamily="34" charset="0"/>
                <a:ea typeface="+mn-ea"/>
                <a:cs typeface="Arial" panose="020B0604020202020204" pitchFamily="34" charset="0"/>
              </a:rPr>
              <a:t>We’ll share blogs, webinars, and case studies to show our expertise.</a:t>
            </a:r>
            <a:br>
              <a:rPr lang="en-GB" sz="1200" b="1" kern="1200" dirty="0">
                <a:solidFill>
                  <a:schemeClr val="tx1"/>
                </a:solidFill>
                <a:effectLst/>
                <a:latin typeface="Arial" panose="020B0604020202020204" pitchFamily="34" charset="0"/>
                <a:ea typeface="+mn-ea"/>
                <a:cs typeface="Arial" panose="020B0604020202020204" pitchFamily="34" charset="0"/>
              </a:rPr>
            </a:br>
            <a:r>
              <a:rPr lang="en-GB" sz="1200" b="1" kern="1200" dirty="0">
                <a:solidFill>
                  <a:schemeClr val="tx1"/>
                </a:solidFill>
                <a:effectLst/>
                <a:latin typeface="Arial" panose="020B0604020202020204" pitchFamily="34" charset="0"/>
                <a:ea typeface="+mn-ea"/>
                <a:cs typeface="Arial" panose="020B0604020202020204" pitchFamily="34" charset="0"/>
              </a:rPr>
              <a:t>Offline, we’ll join local business events and work with Chamber of Commerce groups.</a:t>
            </a:r>
            <a:br>
              <a:rPr lang="en-GB" sz="1200" b="1" kern="1200" dirty="0">
                <a:solidFill>
                  <a:schemeClr val="tx1"/>
                </a:solidFill>
                <a:effectLst/>
                <a:latin typeface="Arial" panose="020B0604020202020204" pitchFamily="34" charset="0"/>
                <a:ea typeface="+mn-ea"/>
                <a:cs typeface="Arial" panose="020B0604020202020204" pitchFamily="34" charset="0"/>
              </a:rPr>
            </a:br>
            <a:r>
              <a:rPr lang="en-GB" sz="1200" b="1" kern="1200" dirty="0">
                <a:solidFill>
                  <a:schemeClr val="tx1"/>
                </a:solidFill>
                <a:effectLst/>
                <a:latin typeface="Arial" panose="020B0604020202020204" pitchFamily="34" charset="0"/>
                <a:ea typeface="+mn-ea"/>
                <a:cs typeface="Arial" panose="020B0604020202020204" pitchFamily="34" charset="0"/>
              </a:rPr>
              <a:t>We’ll also build partnerships with accounting and legal firms for referrals.</a:t>
            </a:r>
            <a:br>
              <a:rPr lang="en-GB" sz="1200" b="1" kern="1200" dirty="0">
                <a:solidFill>
                  <a:schemeClr val="tx1"/>
                </a:solidFill>
                <a:effectLst/>
                <a:latin typeface="Arial" panose="020B0604020202020204" pitchFamily="34" charset="0"/>
                <a:ea typeface="+mn-ea"/>
                <a:cs typeface="Arial" panose="020B0604020202020204" pitchFamily="34" charset="0"/>
              </a:rPr>
            </a:br>
            <a:r>
              <a:rPr lang="en-GB" sz="1200" b="1" kern="1200" dirty="0">
                <a:solidFill>
                  <a:schemeClr val="tx1"/>
                </a:solidFill>
                <a:effectLst/>
                <a:latin typeface="Arial" panose="020B0604020202020204" pitchFamily="34" charset="0"/>
                <a:ea typeface="+mn-ea"/>
                <a:cs typeface="Arial" panose="020B0604020202020204" pitchFamily="34" charset="0"/>
              </a:rPr>
              <a:t>This mix helps us reach more people and build trust.</a:t>
            </a:r>
          </a:p>
          <a:p>
            <a:endParaRPr lang="en-GB" dirty="0"/>
          </a:p>
        </p:txBody>
      </p:sp>
      <p:sp>
        <p:nvSpPr>
          <p:cNvPr id="4" name="Slide Number Placeholder 3"/>
          <p:cNvSpPr>
            <a:spLocks noGrp="1"/>
          </p:cNvSpPr>
          <p:nvPr>
            <p:ph type="sldNum" sz="quarter" idx="5"/>
          </p:nvPr>
        </p:nvSpPr>
        <p:spPr/>
        <p:txBody>
          <a:bodyPr/>
          <a:lstStyle/>
          <a:p>
            <a:fld id="{A3FCA86B-FA15-4C3C-8677-B0A71E344BCB}" type="slidenum">
              <a:rPr lang="en-GB" smtClean="0"/>
              <a:t>10</a:t>
            </a:fld>
            <a:endParaRPr lang="en-GB"/>
          </a:p>
        </p:txBody>
      </p:sp>
    </p:spTree>
    <p:extLst>
      <p:ext uri="{BB962C8B-B14F-4D97-AF65-F5344CB8AC3E}">
        <p14:creationId xmlns:p14="http://schemas.microsoft.com/office/powerpoint/2010/main" val="17476668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Arial" panose="020B0604020202020204" pitchFamily="34" charset="0"/>
                <a:ea typeface="+mn-ea"/>
                <a:cs typeface="Arial" panose="020B0604020202020204" pitchFamily="34" charset="0"/>
              </a:rPr>
              <a:t>We’ll need £75,000 to start the business and run the first year.</a:t>
            </a:r>
            <a:br>
              <a:rPr lang="en-GB" sz="1200" b="1" kern="1200" dirty="0">
                <a:solidFill>
                  <a:schemeClr val="tx1"/>
                </a:solidFill>
                <a:effectLst/>
                <a:latin typeface="Arial" panose="020B0604020202020204" pitchFamily="34" charset="0"/>
                <a:ea typeface="+mn-ea"/>
                <a:cs typeface="Arial" panose="020B0604020202020204" pitchFamily="34" charset="0"/>
              </a:rPr>
            </a:br>
            <a:r>
              <a:rPr lang="en-GB" sz="1200" b="1" kern="1200" dirty="0">
                <a:solidFill>
                  <a:schemeClr val="tx1"/>
                </a:solidFill>
                <a:effectLst/>
                <a:latin typeface="Arial" panose="020B0604020202020204" pitchFamily="34" charset="0"/>
                <a:ea typeface="+mn-ea"/>
                <a:cs typeface="Arial" panose="020B0604020202020204" pitchFamily="34" charset="0"/>
              </a:rPr>
              <a:t>The money will go toward office setup, marketing, technology, and staff recruitment.  This will take us to a smoother business Launch</a:t>
            </a:r>
            <a:br>
              <a:rPr lang="en-GB" sz="1200" b="1" kern="1200" dirty="0">
                <a:solidFill>
                  <a:schemeClr val="tx1"/>
                </a:solidFill>
                <a:effectLst/>
                <a:latin typeface="Arial" panose="020B0604020202020204" pitchFamily="34" charset="0"/>
                <a:ea typeface="+mn-ea"/>
                <a:cs typeface="Arial" panose="020B0604020202020204" pitchFamily="34" charset="0"/>
              </a:rPr>
            </a:br>
            <a:endParaRPr lang="en-GB" dirty="0"/>
          </a:p>
        </p:txBody>
      </p:sp>
      <p:sp>
        <p:nvSpPr>
          <p:cNvPr id="4" name="Slide Number Placeholder 3"/>
          <p:cNvSpPr>
            <a:spLocks noGrp="1"/>
          </p:cNvSpPr>
          <p:nvPr>
            <p:ph type="sldNum" sz="quarter" idx="5"/>
          </p:nvPr>
        </p:nvSpPr>
        <p:spPr/>
        <p:txBody>
          <a:bodyPr/>
          <a:lstStyle/>
          <a:p>
            <a:fld id="{A3FCA86B-FA15-4C3C-8677-B0A71E344BCB}" type="slidenum">
              <a:rPr lang="en-GB" smtClean="0"/>
              <a:t>11</a:t>
            </a:fld>
            <a:endParaRPr lang="en-GB"/>
          </a:p>
        </p:txBody>
      </p:sp>
    </p:spTree>
    <p:extLst>
      <p:ext uri="{BB962C8B-B14F-4D97-AF65-F5344CB8AC3E}">
        <p14:creationId xmlns:p14="http://schemas.microsoft.com/office/powerpoint/2010/main" val="36835806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Arial" panose="020B0604020202020204" pitchFamily="34" charset="0"/>
                <a:ea typeface="+mn-ea"/>
                <a:cs typeface="Arial" panose="020B0604020202020204" pitchFamily="34" charset="0"/>
              </a:rPr>
              <a:t>This funding will help us build a strong market presence from the start.</a:t>
            </a:r>
            <a:br>
              <a:rPr lang="en-GB" sz="1200" b="1" kern="1200" dirty="0">
                <a:solidFill>
                  <a:schemeClr val="tx1"/>
                </a:solidFill>
                <a:effectLst/>
                <a:latin typeface="Arial" panose="020B0604020202020204" pitchFamily="34" charset="0"/>
                <a:ea typeface="+mn-ea"/>
                <a:cs typeface="Arial" panose="020B0604020202020204" pitchFamily="34" charset="0"/>
              </a:rPr>
            </a:br>
            <a:r>
              <a:rPr lang="en-GB" sz="1200" b="1" kern="1200" dirty="0">
                <a:solidFill>
                  <a:schemeClr val="tx1"/>
                </a:solidFill>
                <a:effectLst/>
                <a:latin typeface="Arial" panose="020B0604020202020204" pitchFamily="34" charset="0"/>
                <a:ea typeface="+mn-ea"/>
                <a:cs typeface="Arial" panose="020B0604020202020204" pitchFamily="34" charset="0"/>
              </a:rPr>
              <a:t>We aim to become profitable within 12 to 18 months.</a:t>
            </a:r>
            <a:endParaRPr lang="en-GB" dirty="0"/>
          </a:p>
          <a:p>
            <a:r>
              <a:rPr lang="en-GB" b="1" dirty="0"/>
              <a:t>We are planning to get a bank loan for £40k for office equipment's and marketing aligned with cash flow</a:t>
            </a:r>
          </a:p>
          <a:p>
            <a:r>
              <a:rPr lang="en-GB" b="1" dirty="0"/>
              <a:t>Personal Investment of £20k which will support with branding, website and client outreach.</a:t>
            </a:r>
          </a:p>
          <a:p>
            <a:r>
              <a:rPr lang="en-GB" b="1" dirty="0"/>
              <a:t>Silent Investor we will source £15k to cover capital, strategic, advice and industry connections</a:t>
            </a:r>
          </a:p>
        </p:txBody>
      </p:sp>
      <p:sp>
        <p:nvSpPr>
          <p:cNvPr id="4" name="Slide Number Placeholder 3"/>
          <p:cNvSpPr>
            <a:spLocks noGrp="1"/>
          </p:cNvSpPr>
          <p:nvPr>
            <p:ph type="sldNum" sz="quarter" idx="5"/>
          </p:nvPr>
        </p:nvSpPr>
        <p:spPr/>
        <p:txBody>
          <a:bodyPr/>
          <a:lstStyle/>
          <a:p>
            <a:fld id="{A3FCA86B-FA15-4C3C-8677-B0A71E344BCB}" type="slidenum">
              <a:rPr lang="en-GB" smtClean="0"/>
              <a:t>12</a:t>
            </a:fld>
            <a:endParaRPr lang="en-GB"/>
          </a:p>
        </p:txBody>
      </p:sp>
    </p:spTree>
    <p:extLst>
      <p:ext uri="{BB962C8B-B14F-4D97-AF65-F5344CB8AC3E}">
        <p14:creationId xmlns:p14="http://schemas.microsoft.com/office/powerpoint/2010/main" val="13393113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latin typeface="Arial" panose="020B0604020202020204" pitchFamily="34" charset="0"/>
                <a:cs typeface="Arial" panose="020B0604020202020204" pitchFamily="34" charset="0"/>
              </a:rPr>
              <a:t>The estimated first month’s expenses as follows.</a:t>
            </a:r>
          </a:p>
          <a:p>
            <a:r>
              <a:rPr lang="en-GB" b="1" dirty="0">
                <a:latin typeface="Arial" panose="020B0604020202020204" pitchFamily="34" charset="0"/>
                <a:cs typeface="Arial" panose="020B0604020202020204" pitchFamily="34" charset="0"/>
              </a:rPr>
              <a:t>Office rent and utilities 2,k  It And Software 5k, Marketing and website 3k, Salaries and consultancy fees  10k</a:t>
            </a:r>
          </a:p>
          <a:p>
            <a:r>
              <a:rPr lang="en-GB" b="1" dirty="0">
                <a:latin typeface="Arial" panose="020B0604020202020204" pitchFamily="34" charset="0"/>
                <a:cs typeface="Arial" panose="020B0604020202020204" pitchFamily="34" charset="0"/>
              </a:rPr>
              <a:t>Legal and Insurance 2k, Miscellaneous 1k. Total of 23k  This will cover all the essential operations.</a:t>
            </a:r>
          </a:p>
        </p:txBody>
      </p:sp>
      <p:sp>
        <p:nvSpPr>
          <p:cNvPr id="4" name="Slide Number Placeholder 3"/>
          <p:cNvSpPr>
            <a:spLocks noGrp="1"/>
          </p:cNvSpPr>
          <p:nvPr>
            <p:ph type="sldNum" sz="quarter" idx="5"/>
          </p:nvPr>
        </p:nvSpPr>
        <p:spPr/>
        <p:txBody>
          <a:bodyPr/>
          <a:lstStyle/>
          <a:p>
            <a:fld id="{A3FCA86B-FA15-4C3C-8677-B0A71E344BCB}" type="slidenum">
              <a:rPr lang="en-GB" smtClean="0"/>
              <a:t>13</a:t>
            </a:fld>
            <a:endParaRPr lang="en-GB"/>
          </a:p>
        </p:txBody>
      </p:sp>
    </p:spTree>
    <p:extLst>
      <p:ext uri="{BB962C8B-B14F-4D97-AF65-F5344CB8AC3E}">
        <p14:creationId xmlns:p14="http://schemas.microsoft.com/office/powerpoint/2010/main" val="23872925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Arial" panose="020B0604020202020204" pitchFamily="34" charset="0"/>
                <a:ea typeface="+mn-ea"/>
                <a:cs typeface="Arial" panose="020B0604020202020204" pitchFamily="34" charset="0"/>
              </a:rPr>
              <a:t>Our research is backed by reliable sources such as UK Government data, OECD, and Deloitte reports.</a:t>
            </a:r>
            <a:br>
              <a:rPr lang="en-GB" sz="1200" b="1" kern="1200" dirty="0">
                <a:solidFill>
                  <a:schemeClr val="tx1"/>
                </a:solidFill>
                <a:effectLst/>
                <a:latin typeface="Arial" panose="020B0604020202020204" pitchFamily="34" charset="0"/>
                <a:ea typeface="+mn-ea"/>
                <a:cs typeface="Arial" panose="020B0604020202020204" pitchFamily="34" charset="0"/>
              </a:rPr>
            </a:br>
            <a:r>
              <a:rPr lang="en-GB" sz="1200" b="1" kern="1200" dirty="0">
                <a:solidFill>
                  <a:schemeClr val="tx1"/>
                </a:solidFill>
                <a:effectLst/>
                <a:latin typeface="Arial" panose="020B0604020202020204" pitchFamily="34" charset="0"/>
                <a:ea typeface="+mn-ea"/>
                <a:cs typeface="Arial" panose="020B0604020202020204" pitchFamily="34" charset="0"/>
              </a:rPr>
              <a:t>To sum up, Trusted Consulting Ltd aims to support UK SMEs through expert advice, innovation, and sustainability.</a:t>
            </a:r>
            <a:br>
              <a:rPr lang="en-GB" sz="1200" b="1" kern="1200" dirty="0">
                <a:solidFill>
                  <a:schemeClr val="tx1"/>
                </a:solidFill>
                <a:effectLst/>
                <a:latin typeface="Arial" panose="020B0604020202020204" pitchFamily="34" charset="0"/>
                <a:ea typeface="+mn-ea"/>
                <a:cs typeface="Arial" panose="020B0604020202020204" pitchFamily="34" charset="0"/>
              </a:rPr>
            </a:br>
            <a:r>
              <a:rPr lang="en-GB" sz="1200" b="1" kern="1200" dirty="0">
                <a:solidFill>
                  <a:schemeClr val="tx1"/>
                </a:solidFill>
                <a:effectLst/>
                <a:latin typeface="Arial" panose="020B0604020202020204" pitchFamily="34" charset="0"/>
                <a:ea typeface="+mn-ea"/>
                <a:cs typeface="Arial" panose="020B0604020202020204" pitchFamily="34" charset="0"/>
              </a:rPr>
              <a:t>Iv added the green logo which mean the company sustainability.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Arial" panose="020B0604020202020204" pitchFamily="34" charset="0"/>
                <a:ea typeface="+mn-ea"/>
                <a:cs typeface="Arial" panose="020B0604020202020204" pitchFamily="34" charset="0"/>
              </a:rPr>
              <a:t>Thank you for listening I’m happy to take any questions.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kern="1200" dirty="0">
              <a:solidFill>
                <a:schemeClr val="tx1"/>
              </a:solidFill>
              <a:effectLst/>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A3FCA86B-FA15-4C3C-8677-B0A71E344BCB}" type="slidenum">
              <a:rPr lang="en-GB" smtClean="0"/>
              <a:t>14</a:t>
            </a:fld>
            <a:endParaRPr lang="en-GB"/>
          </a:p>
        </p:txBody>
      </p:sp>
    </p:spTree>
    <p:extLst>
      <p:ext uri="{BB962C8B-B14F-4D97-AF65-F5344CB8AC3E}">
        <p14:creationId xmlns:p14="http://schemas.microsoft.com/office/powerpoint/2010/main" val="34997249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41227-3DE5-111E-35A8-93EA2F8003F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A6E368D-3FB5-811C-8F1C-59444011479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51FB231-15A6-09D3-A757-BFEDC2C92CDC}"/>
              </a:ext>
            </a:extLst>
          </p:cNvPr>
          <p:cNvSpPr>
            <a:spLocks noGrp="1"/>
          </p:cNvSpPr>
          <p:nvPr>
            <p:ph type="dt" sz="half" idx="10"/>
          </p:nvPr>
        </p:nvSpPr>
        <p:spPr/>
        <p:txBody>
          <a:bodyPr/>
          <a:lstStyle/>
          <a:p>
            <a:fld id="{AB149DC8-CF37-4F68-8E21-CADD8F4E33C7}" type="datetimeFigureOut">
              <a:rPr lang="en-GB" smtClean="0"/>
              <a:t>27/10/2025</a:t>
            </a:fld>
            <a:endParaRPr lang="en-GB"/>
          </a:p>
        </p:txBody>
      </p:sp>
      <p:sp>
        <p:nvSpPr>
          <p:cNvPr id="5" name="Footer Placeholder 4">
            <a:extLst>
              <a:ext uri="{FF2B5EF4-FFF2-40B4-BE49-F238E27FC236}">
                <a16:creationId xmlns:a16="http://schemas.microsoft.com/office/drawing/2014/main" id="{5635EFF8-DB3B-1B9D-24BF-13530D63F4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4EF165-8B9E-5BC6-DF65-F2F08D0A597C}"/>
              </a:ext>
            </a:extLst>
          </p:cNvPr>
          <p:cNvSpPr>
            <a:spLocks noGrp="1"/>
          </p:cNvSpPr>
          <p:nvPr>
            <p:ph type="sldNum" sz="quarter" idx="12"/>
          </p:nvPr>
        </p:nvSpPr>
        <p:spPr/>
        <p:txBody>
          <a:bodyPr/>
          <a:lstStyle/>
          <a:p>
            <a:fld id="{07F8FF31-CCFD-4F5A-96F1-7310B27C3AC4}" type="slidenum">
              <a:rPr lang="en-GB" smtClean="0"/>
              <a:t>‹#›</a:t>
            </a:fld>
            <a:endParaRPr lang="en-GB"/>
          </a:p>
        </p:txBody>
      </p:sp>
    </p:spTree>
    <p:extLst>
      <p:ext uri="{BB962C8B-B14F-4D97-AF65-F5344CB8AC3E}">
        <p14:creationId xmlns:p14="http://schemas.microsoft.com/office/powerpoint/2010/main" val="1901546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B5ECD-1900-9126-F99B-8FDD46AF602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64623A0-C1CA-E727-8A81-51B0BD4E3C3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3B5F3B-B1F6-D1E9-3B37-09E2EBFCA3A1}"/>
              </a:ext>
            </a:extLst>
          </p:cNvPr>
          <p:cNvSpPr>
            <a:spLocks noGrp="1"/>
          </p:cNvSpPr>
          <p:nvPr>
            <p:ph type="dt" sz="half" idx="10"/>
          </p:nvPr>
        </p:nvSpPr>
        <p:spPr/>
        <p:txBody>
          <a:bodyPr/>
          <a:lstStyle/>
          <a:p>
            <a:fld id="{AB149DC8-CF37-4F68-8E21-CADD8F4E33C7}" type="datetimeFigureOut">
              <a:rPr lang="en-GB" smtClean="0"/>
              <a:t>27/10/2025</a:t>
            </a:fld>
            <a:endParaRPr lang="en-GB"/>
          </a:p>
        </p:txBody>
      </p:sp>
      <p:sp>
        <p:nvSpPr>
          <p:cNvPr id="5" name="Footer Placeholder 4">
            <a:extLst>
              <a:ext uri="{FF2B5EF4-FFF2-40B4-BE49-F238E27FC236}">
                <a16:creationId xmlns:a16="http://schemas.microsoft.com/office/drawing/2014/main" id="{A0CFB17D-EA6B-AA10-9385-61141A7423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BD69E7-94BA-2EF4-6133-148C82FFD9B7}"/>
              </a:ext>
            </a:extLst>
          </p:cNvPr>
          <p:cNvSpPr>
            <a:spLocks noGrp="1"/>
          </p:cNvSpPr>
          <p:nvPr>
            <p:ph type="sldNum" sz="quarter" idx="12"/>
          </p:nvPr>
        </p:nvSpPr>
        <p:spPr/>
        <p:txBody>
          <a:bodyPr/>
          <a:lstStyle/>
          <a:p>
            <a:fld id="{07F8FF31-CCFD-4F5A-96F1-7310B27C3AC4}" type="slidenum">
              <a:rPr lang="en-GB" smtClean="0"/>
              <a:t>‹#›</a:t>
            </a:fld>
            <a:endParaRPr lang="en-GB"/>
          </a:p>
        </p:txBody>
      </p:sp>
    </p:spTree>
    <p:extLst>
      <p:ext uri="{BB962C8B-B14F-4D97-AF65-F5344CB8AC3E}">
        <p14:creationId xmlns:p14="http://schemas.microsoft.com/office/powerpoint/2010/main" val="42429624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BD6A8A-5647-7914-8452-D20C13F3859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68CC036-5463-FE55-F560-6E628FBB626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10210B-B8BE-6F6D-FAA3-03F7A8E5538D}"/>
              </a:ext>
            </a:extLst>
          </p:cNvPr>
          <p:cNvSpPr>
            <a:spLocks noGrp="1"/>
          </p:cNvSpPr>
          <p:nvPr>
            <p:ph type="dt" sz="half" idx="10"/>
          </p:nvPr>
        </p:nvSpPr>
        <p:spPr/>
        <p:txBody>
          <a:bodyPr/>
          <a:lstStyle/>
          <a:p>
            <a:fld id="{AB149DC8-CF37-4F68-8E21-CADD8F4E33C7}" type="datetimeFigureOut">
              <a:rPr lang="en-GB" smtClean="0"/>
              <a:t>27/10/2025</a:t>
            </a:fld>
            <a:endParaRPr lang="en-GB"/>
          </a:p>
        </p:txBody>
      </p:sp>
      <p:sp>
        <p:nvSpPr>
          <p:cNvPr id="5" name="Footer Placeholder 4">
            <a:extLst>
              <a:ext uri="{FF2B5EF4-FFF2-40B4-BE49-F238E27FC236}">
                <a16:creationId xmlns:a16="http://schemas.microsoft.com/office/drawing/2014/main" id="{9A60B8B7-8F83-B7F8-BF94-FE4E68DCFD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D2A53E-6F7E-7923-24B4-B35858225309}"/>
              </a:ext>
            </a:extLst>
          </p:cNvPr>
          <p:cNvSpPr>
            <a:spLocks noGrp="1"/>
          </p:cNvSpPr>
          <p:nvPr>
            <p:ph type="sldNum" sz="quarter" idx="12"/>
          </p:nvPr>
        </p:nvSpPr>
        <p:spPr/>
        <p:txBody>
          <a:bodyPr/>
          <a:lstStyle/>
          <a:p>
            <a:fld id="{07F8FF31-CCFD-4F5A-96F1-7310B27C3AC4}" type="slidenum">
              <a:rPr lang="en-GB" smtClean="0"/>
              <a:t>‹#›</a:t>
            </a:fld>
            <a:endParaRPr lang="en-GB"/>
          </a:p>
        </p:txBody>
      </p:sp>
    </p:spTree>
    <p:extLst>
      <p:ext uri="{BB962C8B-B14F-4D97-AF65-F5344CB8AC3E}">
        <p14:creationId xmlns:p14="http://schemas.microsoft.com/office/powerpoint/2010/main" val="22612406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A8684-86F5-A3AE-E8BC-EB41BD4C2BD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3721D91-3D81-206E-4822-7FD25A4E2E1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60BDD3A-EA69-F128-AE5E-075BF0B5BF3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B552A65-3E31-853A-7C4C-C34EFF93D119}"/>
              </a:ext>
            </a:extLst>
          </p:cNvPr>
          <p:cNvSpPr>
            <a:spLocks noGrp="1"/>
          </p:cNvSpPr>
          <p:nvPr>
            <p:ph type="dt" sz="half" idx="10"/>
          </p:nvPr>
        </p:nvSpPr>
        <p:spPr/>
        <p:txBody>
          <a:bodyPr/>
          <a:lstStyle/>
          <a:p>
            <a:fld id="{AB149DC8-CF37-4F68-8E21-CADD8F4E33C7}" type="datetimeFigureOut">
              <a:rPr lang="en-GB" smtClean="0"/>
              <a:t>27/10/2025</a:t>
            </a:fld>
            <a:endParaRPr lang="en-GB"/>
          </a:p>
        </p:txBody>
      </p:sp>
      <p:sp>
        <p:nvSpPr>
          <p:cNvPr id="6" name="Footer Placeholder 5">
            <a:extLst>
              <a:ext uri="{FF2B5EF4-FFF2-40B4-BE49-F238E27FC236}">
                <a16:creationId xmlns:a16="http://schemas.microsoft.com/office/drawing/2014/main" id="{AAD96555-A340-5F87-2955-2013408C0B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E6DF80F-9E1B-80DF-E076-91D7E0D31247}"/>
              </a:ext>
            </a:extLst>
          </p:cNvPr>
          <p:cNvSpPr>
            <a:spLocks noGrp="1"/>
          </p:cNvSpPr>
          <p:nvPr>
            <p:ph type="sldNum" sz="quarter" idx="12"/>
          </p:nvPr>
        </p:nvSpPr>
        <p:spPr/>
        <p:txBody>
          <a:bodyPr/>
          <a:lstStyle/>
          <a:p>
            <a:fld id="{07F8FF31-CCFD-4F5A-96F1-7310B27C3AC4}" type="slidenum">
              <a:rPr lang="en-GB" smtClean="0"/>
              <a:t>‹#›</a:t>
            </a:fld>
            <a:endParaRPr lang="en-GB"/>
          </a:p>
        </p:txBody>
      </p:sp>
    </p:spTree>
    <p:extLst>
      <p:ext uri="{BB962C8B-B14F-4D97-AF65-F5344CB8AC3E}">
        <p14:creationId xmlns:p14="http://schemas.microsoft.com/office/powerpoint/2010/main" val="38994325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E44CC-0856-F606-5243-ADC8A15D0E7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5C50CDA-7AF7-FAF5-8318-AA165CD4BAF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238F28-20B3-9A5C-CA8E-270BEB015B8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EB03DA3-E869-3B15-2F77-84BC9B89A07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BC6A487-F682-D919-A207-E1B71C3F529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3F27DDA-96FB-BDE6-E79B-B19B74398676}"/>
              </a:ext>
            </a:extLst>
          </p:cNvPr>
          <p:cNvSpPr>
            <a:spLocks noGrp="1"/>
          </p:cNvSpPr>
          <p:nvPr>
            <p:ph type="dt" sz="half" idx="10"/>
          </p:nvPr>
        </p:nvSpPr>
        <p:spPr/>
        <p:txBody>
          <a:bodyPr/>
          <a:lstStyle/>
          <a:p>
            <a:fld id="{AB149DC8-CF37-4F68-8E21-CADD8F4E33C7}" type="datetimeFigureOut">
              <a:rPr lang="en-GB" smtClean="0"/>
              <a:t>27/10/2025</a:t>
            </a:fld>
            <a:endParaRPr lang="en-GB"/>
          </a:p>
        </p:txBody>
      </p:sp>
      <p:sp>
        <p:nvSpPr>
          <p:cNvPr id="8" name="Footer Placeholder 7">
            <a:extLst>
              <a:ext uri="{FF2B5EF4-FFF2-40B4-BE49-F238E27FC236}">
                <a16:creationId xmlns:a16="http://schemas.microsoft.com/office/drawing/2014/main" id="{0356367E-D304-52DB-8B0B-7DE98C92F21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43FB53A-A3D6-8049-0D82-06848FEDAC68}"/>
              </a:ext>
            </a:extLst>
          </p:cNvPr>
          <p:cNvSpPr>
            <a:spLocks noGrp="1"/>
          </p:cNvSpPr>
          <p:nvPr>
            <p:ph type="sldNum" sz="quarter" idx="12"/>
          </p:nvPr>
        </p:nvSpPr>
        <p:spPr/>
        <p:txBody>
          <a:bodyPr/>
          <a:lstStyle/>
          <a:p>
            <a:fld id="{07F8FF31-CCFD-4F5A-96F1-7310B27C3AC4}" type="slidenum">
              <a:rPr lang="en-GB" smtClean="0"/>
              <a:t>‹#›</a:t>
            </a:fld>
            <a:endParaRPr lang="en-GB"/>
          </a:p>
        </p:txBody>
      </p:sp>
    </p:spTree>
    <p:extLst>
      <p:ext uri="{BB962C8B-B14F-4D97-AF65-F5344CB8AC3E}">
        <p14:creationId xmlns:p14="http://schemas.microsoft.com/office/powerpoint/2010/main" val="36230211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A3AF0-0A4B-1814-0A1F-798F619ADC2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B837D0F-29FB-7843-3CA2-3468A340D5E2}"/>
              </a:ext>
            </a:extLst>
          </p:cNvPr>
          <p:cNvSpPr>
            <a:spLocks noGrp="1"/>
          </p:cNvSpPr>
          <p:nvPr>
            <p:ph type="dt" sz="half" idx="10"/>
          </p:nvPr>
        </p:nvSpPr>
        <p:spPr/>
        <p:txBody>
          <a:bodyPr/>
          <a:lstStyle/>
          <a:p>
            <a:fld id="{AB149DC8-CF37-4F68-8E21-CADD8F4E33C7}" type="datetimeFigureOut">
              <a:rPr lang="en-GB" smtClean="0"/>
              <a:t>27/10/2025</a:t>
            </a:fld>
            <a:endParaRPr lang="en-GB"/>
          </a:p>
        </p:txBody>
      </p:sp>
      <p:sp>
        <p:nvSpPr>
          <p:cNvPr id="4" name="Footer Placeholder 3">
            <a:extLst>
              <a:ext uri="{FF2B5EF4-FFF2-40B4-BE49-F238E27FC236}">
                <a16:creationId xmlns:a16="http://schemas.microsoft.com/office/drawing/2014/main" id="{F9CF4735-0DCA-C588-7003-FCABE345D16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0B64B45-578B-5049-5A60-02C9609ACF8A}"/>
              </a:ext>
            </a:extLst>
          </p:cNvPr>
          <p:cNvSpPr>
            <a:spLocks noGrp="1"/>
          </p:cNvSpPr>
          <p:nvPr>
            <p:ph type="sldNum" sz="quarter" idx="12"/>
          </p:nvPr>
        </p:nvSpPr>
        <p:spPr/>
        <p:txBody>
          <a:bodyPr/>
          <a:lstStyle/>
          <a:p>
            <a:fld id="{07F8FF31-CCFD-4F5A-96F1-7310B27C3AC4}" type="slidenum">
              <a:rPr lang="en-GB" smtClean="0"/>
              <a:t>‹#›</a:t>
            </a:fld>
            <a:endParaRPr lang="en-GB"/>
          </a:p>
        </p:txBody>
      </p:sp>
    </p:spTree>
    <p:extLst>
      <p:ext uri="{BB962C8B-B14F-4D97-AF65-F5344CB8AC3E}">
        <p14:creationId xmlns:p14="http://schemas.microsoft.com/office/powerpoint/2010/main" val="10930996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9571CA7-FDFE-D510-6AC8-27026F87B504}"/>
              </a:ext>
            </a:extLst>
          </p:cNvPr>
          <p:cNvSpPr>
            <a:spLocks noGrp="1"/>
          </p:cNvSpPr>
          <p:nvPr>
            <p:ph type="dt" sz="half" idx="10"/>
          </p:nvPr>
        </p:nvSpPr>
        <p:spPr/>
        <p:txBody>
          <a:bodyPr/>
          <a:lstStyle/>
          <a:p>
            <a:fld id="{AB149DC8-CF37-4F68-8E21-CADD8F4E33C7}" type="datetimeFigureOut">
              <a:rPr lang="en-GB" smtClean="0"/>
              <a:t>27/10/2025</a:t>
            </a:fld>
            <a:endParaRPr lang="en-GB"/>
          </a:p>
        </p:txBody>
      </p:sp>
      <p:sp>
        <p:nvSpPr>
          <p:cNvPr id="3" name="Footer Placeholder 2">
            <a:extLst>
              <a:ext uri="{FF2B5EF4-FFF2-40B4-BE49-F238E27FC236}">
                <a16:creationId xmlns:a16="http://schemas.microsoft.com/office/drawing/2014/main" id="{33F9F8DD-3BB5-8D15-06F4-E8989068875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CE4FD01-524B-5C10-3231-37EF1A95D31F}"/>
              </a:ext>
            </a:extLst>
          </p:cNvPr>
          <p:cNvSpPr>
            <a:spLocks noGrp="1"/>
          </p:cNvSpPr>
          <p:nvPr>
            <p:ph type="sldNum" sz="quarter" idx="12"/>
          </p:nvPr>
        </p:nvSpPr>
        <p:spPr/>
        <p:txBody>
          <a:bodyPr/>
          <a:lstStyle/>
          <a:p>
            <a:fld id="{07F8FF31-CCFD-4F5A-96F1-7310B27C3AC4}" type="slidenum">
              <a:rPr lang="en-GB" smtClean="0"/>
              <a:t>‹#›</a:t>
            </a:fld>
            <a:endParaRPr lang="en-GB"/>
          </a:p>
        </p:txBody>
      </p:sp>
    </p:spTree>
    <p:extLst>
      <p:ext uri="{BB962C8B-B14F-4D97-AF65-F5344CB8AC3E}">
        <p14:creationId xmlns:p14="http://schemas.microsoft.com/office/powerpoint/2010/main" val="3843951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1C1C9-980F-E8BA-F7E2-5649829615A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1A767FD-BF93-91C3-CC41-60727360098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33F7E9C-270E-C619-0FED-551F3C6B76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7E6D10F-E441-C819-AACA-20479E0FFE95}"/>
              </a:ext>
            </a:extLst>
          </p:cNvPr>
          <p:cNvSpPr>
            <a:spLocks noGrp="1"/>
          </p:cNvSpPr>
          <p:nvPr>
            <p:ph type="dt" sz="half" idx="10"/>
          </p:nvPr>
        </p:nvSpPr>
        <p:spPr/>
        <p:txBody>
          <a:bodyPr/>
          <a:lstStyle/>
          <a:p>
            <a:fld id="{AB149DC8-CF37-4F68-8E21-CADD8F4E33C7}" type="datetimeFigureOut">
              <a:rPr lang="en-GB" smtClean="0"/>
              <a:t>27/10/2025</a:t>
            </a:fld>
            <a:endParaRPr lang="en-GB"/>
          </a:p>
        </p:txBody>
      </p:sp>
      <p:sp>
        <p:nvSpPr>
          <p:cNvPr id="6" name="Footer Placeholder 5">
            <a:extLst>
              <a:ext uri="{FF2B5EF4-FFF2-40B4-BE49-F238E27FC236}">
                <a16:creationId xmlns:a16="http://schemas.microsoft.com/office/drawing/2014/main" id="{57310D86-9A75-9114-59C6-56FCCE9A03A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AFE10D3-0D0C-630C-6A9B-798F9914F7CF}"/>
              </a:ext>
            </a:extLst>
          </p:cNvPr>
          <p:cNvSpPr>
            <a:spLocks noGrp="1"/>
          </p:cNvSpPr>
          <p:nvPr>
            <p:ph type="sldNum" sz="quarter" idx="12"/>
          </p:nvPr>
        </p:nvSpPr>
        <p:spPr/>
        <p:txBody>
          <a:bodyPr/>
          <a:lstStyle/>
          <a:p>
            <a:fld id="{07F8FF31-CCFD-4F5A-96F1-7310B27C3AC4}" type="slidenum">
              <a:rPr lang="en-GB" smtClean="0"/>
              <a:t>‹#›</a:t>
            </a:fld>
            <a:endParaRPr lang="en-GB"/>
          </a:p>
        </p:txBody>
      </p:sp>
    </p:spTree>
    <p:extLst>
      <p:ext uri="{BB962C8B-B14F-4D97-AF65-F5344CB8AC3E}">
        <p14:creationId xmlns:p14="http://schemas.microsoft.com/office/powerpoint/2010/main" val="20489365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45913-065E-4557-22D1-841C40B12EB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28A35F1-03D3-83C6-F79B-E30993FD71E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8B15BBF-61E5-8238-769D-EC0026B8CD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5CB171-9735-94F6-A83D-F49A27B7A1DA}"/>
              </a:ext>
            </a:extLst>
          </p:cNvPr>
          <p:cNvSpPr>
            <a:spLocks noGrp="1"/>
          </p:cNvSpPr>
          <p:nvPr>
            <p:ph type="dt" sz="half" idx="10"/>
          </p:nvPr>
        </p:nvSpPr>
        <p:spPr/>
        <p:txBody>
          <a:bodyPr/>
          <a:lstStyle/>
          <a:p>
            <a:fld id="{AB149DC8-CF37-4F68-8E21-CADD8F4E33C7}" type="datetimeFigureOut">
              <a:rPr lang="en-GB" smtClean="0"/>
              <a:t>27/10/2025</a:t>
            </a:fld>
            <a:endParaRPr lang="en-GB"/>
          </a:p>
        </p:txBody>
      </p:sp>
      <p:sp>
        <p:nvSpPr>
          <p:cNvPr id="6" name="Footer Placeholder 5">
            <a:extLst>
              <a:ext uri="{FF2B5EF4-FFF2-40B4-BE49-F238E27FC236}">
                <a16:creationId xmlns:a16="http://schemas.microsoft.com/office/drawing/2014/main" id="{870F164A-97B3-16C6-3AF7-72D21B365AA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3C93A65-6C2E-E965-D8FC-790D641C8370}"/>
              </a:ext>
            </a:extLst>
          </p:cNvPr>
          <p:cNvSpPr>
            <a:spLocks noGrp="1"/>
          </p:cNvSpPr>
          <p:nvPr>
            <p:ph type="sldNum" sz="quarter" idx="12"/>
          </p:nvPr>
        </p:nvSpPr>
        <p:spPr/>
        <p:txBody>
          <a:bodyPr/>
          <a:lstStyle/>
          <a:p>
            <a:fld id="{07F8FF31-CCFD-4F5A-96F1-7310B27C3AC4}" type="slidenum">
              <a:rPr lang="en-GB" smtClean="0"/>
              <a:t>‹#›</a:t>
            </a:fld>
            <a:endParaRPr lang="en-GB"/>
          </a:p>
        </p:txBody>
      </p:sp>
    </p:spTree>
    <p:extLst>
      <p:ext uri="{BB962C8B-B14F-4D97-AF65-F5344CB8AC3E}">
        <p14:creationId xmlns:p14="http://schemas.microsoft.com/office/powerpoint/2010/main" val="4011794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E88AEB-0930-4C62-ADC6-5662FEE7BD2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3B67AE-785B-12F5-1325-EF272DA6C99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EF43FB-ABCA-D71C-FA0C-7833F5337744}"/>
              </a:ext>
            </a:extLst>
          </p:cNvPr>
          <p:cNvSpPr>
            <a:spLocks noGrp="1"/>
          </p:cNvSpPr>
          <p:nvPr>
            <p:ph type="dt" sz="half" idx="10"/>
          </p:nvPr>
        </p:nvSpPr>
        <p:spPr/>
        <p:txBody>
          <a:bodyPr/>
          <a:lstStyle/>
          <a:p>
            <a:fld id="{AB149DC8-CF37-4F68-8E21-CADD8F4E33C7}" type="datetimeFigureOut">
              <a:rPr lang="en-GB" smtClean="0"/>
              <a:t>27/10/2025</a:t>
            </a:fld>
            <a:endParaRPr lang="en-GB"/>
          </a:p>
        </p:txBody>
      </p:sp>
      <p:sp>
        <p:nvSpPr>
          <p:cNvPr id="5" name="Footer Placeholder 4">
            <a:extLst>
              <a:ext uri="{FF2B5EF4-FFF2-40B4-BE49-F238E27FC236}">
                <a16:creationId xmlns:a16="http://schemas.microsoft.com/office/drawing/2014/main" id="{2AFA0DB1-01FE-1371-B782-D7D6DE8723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ACB7C0-BB6C-1CC2-E7E1-86CB03141652}"/>
              </a:ext>
            </a:extLst>
          </p:cNvPr>
          <p:cNvSpPr>
            <a:spLocks noGrp="1"/>
          </p:cNvSpPr>
          <p:nvPr>
            <p:ph type="sldNum" sz="quarter" idx="12"/>
          </p:nvPr>
        </p:nvSpPr>
        <p:spPr/>
        <p:txBody>
          <a:bodyPr/>
          <a:lstStyle/>
          <a:p>
            <a:fld id="{07F8FF31-CCFD-4F5A-96F1-7310B27C3AC4}" type="slidenum">
              <a:rPr lang="en-GB" smtClean="0"/>
              <a:t>‹#›</a:t>
            </a:fld>
            <a:endParaRPr lang="en-GB"/>
          </a:p>
        </p:txBody>
      </p:sp>
    </p:spTree>
    <p:extLst>
      <p:ext uri="{BB962C8B-B14F-4D97-AF65-F5344CB8AC3E}">
        <p14:creationId xmlns:p14="http://schemas.microsoft.com/office/powerpoint/2010/main" val="18867107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E942C07-6859-85A8-330C-21DB2027E89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7AFB6E3-8F33-B2A1-342F-4896ACB63B5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4D3AF5C-EAC6-BFC2-48FC-A3FEE4DEB823}"/>
              </a:ext>
            </a:extLst>
          </p:cNvPr>
          <p:cNvSpPr>
            <a:spLocks noGrp="1"/>
          </p:cNvSpPr>
          <p:nvPr>
            <p:ph type="dt" sz="half" idx="10"/>
          </p:nvPr>
        </p:nvSpPr>
        <p:spPr/>
        <p:txBody>
          <a:bodyPr/>
          <a:lstStyle/>
          <a:p>
            <a:fld id="{AB149DC8-CF37-4F68-8E21-CADD8F4E33C7}" type="datetimeFigureOut">
              <a:rPr lang="en-GB" smtClean="0"/>
              <a:t>27/10/2025</a:t>
            </a:fld>
            <a:endParaRPr lang="en-GB"/>
          </a:p>
        </p:txBody>
      </p:sp>
      <p:sp>
        <p:nvSpPr>
          <p:cNvPr id="5" name="Footer Placeholder 4">
            <a:extLst>
              <a:ext uri="{FF2B5EF4-FFF2-40B4-BE49-F238E27FC236}">
                <a16:creationId xmlns:a16="http://schemas.microsoft.com/office/drawing/2014/main" id="{E06ABAA1-9E12-8F81-7D27-6290D1D867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5AFD29-0297-449E-EB26-280466EE7B44}"/>
              </a:ext>
            </a:extLst>
          </p:cNvPr>
          <p:cNvSpPr>
            <a:spLocks noGrp="1"/>
          </p:cNvSpPr>
          <p:nvPr>
            <p:ph type="sldNum" sz="quarter" idx="12"/>
          </p:nvPr>
        </p:nvSpPr>
        <p:spPr/>
        <p:txBody>
          <a:bodyPr/>
          <a:lstStyle/>
          <a:p>
            <a:fld id="{07F8FF31-CCFD-4F5A-96F1-7310B27C3AC4}" type="slidenum">
              <a:rPr lang="en-GB" smtClean="0"/>
              <a:t>‹#›</a:t>
            </a:fld>
            <a:endParaRPr lang="en-GB"/>
          </a:p>
        </p:txBody>
      </p:sp>
    </p:spTree>
    <p:extLst>
      <p:ext uri="{BB962C8B-B14F-4D97-AF65-F5344CB8AC3E}">
        <p14:creationId xmlns:p14="http://schemas.microsoft.com/office/powerpoint/2010/main" val="3160913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1D12F1-B0F0-265C-FA1F-12AE3F2CE3B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182508C-87DE-27A3-08C0-6C926676683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3F3F04-FB37-8DC8-812B-38D7E00D174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B149DC8-CF37-4F68-8E21-CADD8F4E33C7}" type="datetimeFigureOut">
              <a:rPr lang="en-GB" smtClean="0"/>
              <a:t>27/10/2025</a:t>
            </a:fld>
            <a:endParaRPr lang="en-GB"/>
          </a:p>
        </p:txBody>
      </p:sp>
      <p:sp>
        <p:nvSpPr>
          <p:cNvPr id="5" name="Footer Placeholder 4">
            <a:extLst>
              <a:ext uri="{FF2B5EF4-FFF2-40B4-BE49-F238E27FC236}">
                <a16:creationId xmlns:a16="http://schemas.microsoft.com/office/drawing/2014/main" id="{41BADA81-5860-65DA-7823-AD661920701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B8F8237-9894-6B1F-6B68-D61FE3FA81C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7F8FF31-CCFD-4F5A-96F1-7310B27C3AC4}" type="slidenum">
              <a:rPr lang="en-GB" smtClean="0"/>
              <a:t>‹#›</a:t>
            </a:fld>
            <a:endParaRPr lang="en-GB"/>
          </a:p>
        </p:txBody>
      </p:sp>
    </p:spTree>
    <p:extLst>
      <p:ext uri="{BB962C8B-B14F-4D97-AF65-F5344CB8AC3E}">
        <p14:creationId xmlns:p14="http://schemas.microsoft.com/office/powerpoint/2010/main" val="10200039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https://www.google.com/url?sa=i&amp;url=https%3A%2F%2Fwww.bandraz.in%2Fblog%2Fbusiness-setup%2Fhow-to-choose-the-right-business-consultancy-for-your-business%2F&amp;psig=AOvVaw0gYhTHYxEna8_QMRIE1P7D&amp;ust=1761604369235000&amp;source=images&amp;cd=vfe&amp;opi=89978449&amp;ved=0CBYQjRxqFwoTCMC1tvH1wpADFQAAAAAdAAAAABAc" TargetMode="Externa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image" Target="../media/image15.sv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7.sv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8000"/>
            <a:lum/>
          </a:blip>
          <a:srcRect/>
          <a:stretch>
            <a:fillRect/>
          </a:stretch>
        </a:blipFill>
        <a:effectLst/>
      </p:bgPr>
    </p:bg>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2B680927-2F0A-2080-CE57-56E5024BC537}"/>
              </a:ext>
            </a:extLst>
          </p:cNvPr>
          <p:cNvPicPr>
            <a:picLocks noChangeAspect="1" noChangeArrowheads="1"/>
          </p:cNvPicPr>
          <p:nvPr/>
        </p:nvPicPr>
        <p:blipFill>
          <a:blip r:embed="rId4">
            <a:duotone>
              <a:schemeClr val="accent4">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361650" y="284914"/>
            <a:ext cx="4258116" cy="507831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1025" name="Picture 1">
            <a:extLst>
              <a:ext uri="{FF2B5EF4-FFF2-40B4-BE49-F238E27FC236}">
                <a16:creationId xmlns:a16="http://schemas.microsoft.com/office/drawing/2014/main" id="{94FCB71A-1892-E48F-5499-14320CE89F66}"/>
              </a:ext>
            </a:extLst>
          </p:cNvPr>
          <p:cNvPicPr>
            <a:picLocks noChangeAspect="1" noChangeArrowheads="1"/>
          </p:cNvPicPr>
          <p:nvPr/>
        </p:nvPicPr>
        <p:blipFill>
          <a:blip r:embed="rId5">
            <a:duotone>
              <a:prstClr val="black"/>
              <a:schemeClr val="accent1">
                <a:tint val="45000"/>
                <a:satMod val="400000"/>
              </a:schemeClr>
            </a:duotone>
            <a:extLst>
              <a:ext uri="{28A0092B-C50C-407E-A947-70E740481C1C}">
                <a14:useLocalDpi xmlns:a14="http://schemas.microsoft.com/office/drawing/2010/main" val="0"/>
              </a:ext>
            </a:extLst>
          </a:blip>
          <a:srcRect/>
          <a:stretch>
            <a:fillRect/>
          </a:stretch>
        </p:blipFill>
        <p:spPr bwMode="auto">
          <a:xfrm>
            <a:off x="1184195" y="5010974"/>
            <a:ext cx="2613025" cy="1562112"/>
          </a:xfrm>
          <a:prstGeom prst="round2DiagRect">
            <a:avLst>
              <a:gd name="adj1" fmla="val 16667"/>
              <a:gd name="adj2" fmla="val 0"/>
            </a:avLst>
          </a:prstGeom>
          <a:ln w="762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362CE303-BDD0-AF3B-7FE4-425133945B7B}"/>
              </a:ext>
            </a:extLst>
          </p:cNvPr>
          <p:cNvSpPr txBox="1"/>
          <p:nvPr/>
        </p:nvSpPr>
        <p:spPr>
          <a:xfrm>
            <a:off x="6690814" y="3114447"/>
            <a:ext cx="4991183" cy="3458639"/>
          </a:xfrm>
          <a:prstGeom prst="rect">
            <a:avLst/>
          </a:prstGeom>
          <a:noFill/>
        </p:spPr>
        <p:txBody>
          <a:bodyPr wrap="square" rtlCol="0">
            <a:spAutoFit/>
          </a:bodyPr>
          <a:lstStyle/>
          <a:p>
            <a:pPr algn="just">
              <a:lnSpc>
                <a:spcPct val="115000"/>
              </a:lnSpc>
              <a:spcAft>
                <a:spcPts val="1000"/>
              </a:spcAft>
              <a:buNone/>
            </a:pPr>
            <a:r>
              <a:rPr lang="en-US" b="1" kern="150" dirty="0">
                <a:latin typeface="Arial" panose="020B0604020202020204" pitchFamily="34" charset="0"/>
                <a:cs typeface="Arial" panose="020B0604020202020204" pitchFamily="34" charset="0"/>
              </a:rPr>
              <a:t>Program of Study: Individual presentation pitch</a:t>
            </a:r>
            <a:endParaRPr lang="en-GB" b="1" kern="150" dirty="0">
              <a:latin typeface="Arial" panose="020B0604020202020204" pitchFamily="34" charset="0"/>
              <a:cs typeface="Arial" panose="020B0604020202020204" pitchFamily="34" charset="0"/>
            </a:endParaRPr>
          </a:p>
          <a:p>
            <a:pPr algn="just">
              <a:lnSpc>
                <a:spcPct val="115000"/>
              </a:lnSpc>
              <a:spcAft>
                <a:spcPts val="1000"/>
              </a:spcAft>
              <a:buNone/>
            </a:pPr>
            <a:r>
              <a:rPr lang="en-US" b="1" kern="150" dirty="0">
                <a:latin typeface="Arial" panose="020B0604020202020204" pitchFamily="34" charset="0"/>
                <a:cs typeface="Arial" panose="020B0604020202020204" pitchFamily="34" charset="0"/>
              </a:rPr>
              <a:t>Module Name and Code: LCLM4006 - Enterprise &amp; Entrepreneurship</a:t>
            </a:r>
            <a:endParaRPr lang="en-GB" b="1" kern="150" dirty="0">
              <a:latin typeface="Arial" panose="020B0604020202020204" pitchFamily="34" charset="0"/>
              <a:cs typeface="Arial" panose="020B0604020202020204" pitchFamily="34" charset="0"/>
            </a:endParaRPr>
          </a:p>
          <a:p>
            <a:pPr algn="just">
              <a:lnSpc>
                <a:spcPct val="115000"/>
              </a:lnSpc>
              <a:spcAft>
                <a:spcPts val="1000"/>
              </a:spcAft>
              <a:buNone/>
            </a:pPr>
            <a:r>
              <a:rPr lang="en-US" b="1" kern="150" dirty="0">
                <a:latin typeface="Arial" panose="020B0604020202020204" pitchFamily="34" charset="0"/>
                <a:cs typeface="Arial" panose="020B0604020202020204" pitchFamily="34" charset="0"/>
              </a:rPr>
              <a:t>Assignment Title: Business Plan - Business Consultancy</a:t>
            </a:r>
            <a:endParaRPr lang="en-GB" b="1" kern="150" dirty="0">
              <a:latin typeface="Arial" panose="020B0604020202020204" pitchFamily="34" charset="0"/>
              <a:cs typeface="Arial" panose="020B0604020202020204" pitchFamily="34" charset="0"/>
            </a:endParaRPr>
          </a:p>
          <a:p>
            <a:pPr algn="just">
              <a:lnSpc>
                <a:spcPct val="115000"/>
              </a:lnSpc>
              <a:spcAft>
                <a:spcPts val="1000"/>
              </a:spcAft>
              <a:buNone/>
            </a:pPr>
            <a:r>
              <a:rPr lang="en-US" b="1" kern="150" dirty="0">
                <a:latin typeface="Arial" panose="020B0604020202020204" pitchFamily="34" charset="0"/>
                <a:cs typeface="Arial" panose="020B0604020202020204" pitchFamily="34" charset="0"/>
              </a:rPr>
              <a:t>Lecturer’s Name: Ejike </a:t>
            </a:r>
            <a:r>
              <a:rPr lang="en-US" b="1" kern="150" dirty="0" err="1">
                <a:latin typeface="Arial" panose="020B0604020202020204" pitchFamily="34" charset="0"/>
                <a:cs typeface="Arial" panose="020B0604020202020204" pitchFamily="34" charset="0"/>
              </a:rPr>
              <a:t>Udeogu</a:t>
            </a:r>
            <a:endParaRPr lang="en-GB" b="1" kern="150" dirty="0">
              <a:latin typeface="Arial" panose="020B0604020202020204" pitchFamily="34" charset="0"/>
              <a:cs typeface="Arial" panose="020B0604020202020204" pitchFamily="34" charset="0"/>
            </a:endParaRPr>
          </a:p>
          <a:p>
            <a:pPr algn="just">
              <a:lnSpc>
                <a:spcPct val="115000"/>
              </a:lnSpc>
              <a:spcAft>
                <a:spcPts val="1000"/>
              </a:spcAft>
              <a:buNone/>
            </a:pPr>
            <a:r>
              <a:rPr lang="en-US" b="1" kern="150" dirty="0">
                <a:latin typeface="Arial" panose="020B0604020202020204" pitchFamily="34" charset="0"/>
                <a:cs typeface="Arial" panose="020B0604020202020204" pitchFamily="34" charset="0"/>
              </a:rPr>
              <a:t>Student Name &amp; ID: Rotna Begum - 2421635</a:t>
            </a:r>
            <a:endParaRPr lang="en-GB" b="1" kern="150" dirty="0">
              <a:latin typeface="Arial" panose="020B0604020202020204" pitchFamily="34" charset="0"/>
              <a:cs typeface="Arial" panose="020B0604020202020204" pitchFamily="34" charset="0"/>
            </a:endParaRPr>
          </a:p>
          <a:p>
            <a:pPr algn="just">
              <a:lnSpc>
                <a:spcPct val="115000"/>
              </a:lnSpc>
              <a:buNone/>
            </a:pPr>
            <a:r>
              <a:rPr lang="en-US" sz="1050" kern="150" dirty="0"/>
              <a:t> </a:t>
            </a:r>
            <a:endParaRPr lang="en-GB" dirty="0"/>
          </a:p>
        </p:txBody>
      </p:sp>
      <p:sp>
        <p:nvSpPr>
          <p:cNvPr id="6" name="TextBox 5">
            <a:extLst>
              <a:ext uri="{FF2B5EF4-FFF2-40B4-BE49-F238E27FC236}">
                <a16:creationId xmlns:a16="http://schemas.microsoft.com/office/drawing/2014/main" id="{8DEEBE78-124E-0620-4158-FAC2885A2A81}"/>
              </a:ext>
            </a:extLst>
          </p:cNvPr>
          <p:cNvSpPr txBox="1"/>
          <p:nvPr/>
        </p:nvSpPr>
        <p:spPr>
          <a:xfrm>
            <a:off x="10661307" y="284914"/>
            <a:ext cx="1169044" cy="261610"/>
          </a:xfrm>
          <a:prstGeom prst="rect">
            <a:avLst/>
          </a:prstGeom>
          <a:noFill/>
        </p:spPr>
        <p:txBody>
          <a:bodyPr wrap="square">
            <a:spAutoFit/>
          </a:bodyPr>
          <a:lstStyle/>
          <a:p>
            <a:r>
              <a:rPr lang="en-GB" sz="1100" dirty="0">
                <a:hlinkClick r:id="rId6"/>
              </a:rPr>
              <a:t>consultancy</a:t>
            </a:r>
            <a:endParaRPr lang="en-GB" sz="1100" dirty="0"/>
          </a:p>
        </p:txBody>
      </p:sp>
    </p:spTree>
    <p:extLst>
      <p:ext uri="{BB962C8B-B14F-4D97-AF65-F5344CB8AC3E}">
        <p14:creationId xmlns:p14="http://schemas.microsoft.com/office/powerpoint/2010/main" val="1333597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 calcmode="lin" valueType="num">
                                      <p:cBhvr additive="base">
                                        <p:cTn id="7" dur="500" fill="hold"/>
                                        <p:tgtEl>
                                          <p:spTgt spid="1026"/>
                                        </p:tgtEl>
                                        <p:attrNameLst>
                                          <p:attrName>ppt_x</p:attrName>
                                        </p:attrNameLst>
                                      </p:cBhvr>
                                      <p:tavLst>
                                        <p:tav tm="0">
                                          <p:val>
                                            <p:strVal val="#ppt_x"/>
                                          </p:val>
                                        </p:tav>
                                        <p:tav tm="100000">
                                          <p:val>
                                            <p:strVal val="#ppt_x"/>
                                          </p:val>
                                        </p:tav>
                                      </p:tavLst>
                                    </p:anim>
                                    <p:anim calcmode="lin" valueType="num">
                                      <p:cBhvr additive="base">
                                        <p:cTn id="8" dur="500" fill="hold"/>
                                        <p:tgtEl>
                                          <p:spTgt spid="102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025"/>
                                        </p:tgtEl>
                                        <p:attrNameLst>
                                          <p:attrName>style.visibility</p:attrName>
                                        </p:attrNameLst>
                                      </p:cBhvr>
                                      <p:to>
                                        <p:strVal val="visible"/>
                                      </p:to>
                                    </p:set>
                                    <p:anim calcmode="lin" valueType="num">
                                      <p:cBhvr additive="base">
                                        <p:cTn id="13" dur="500" fill="hold"/>
                                        <p:tgtEl>
                                          <p:spTgt spid="1025"/>
                                        </p:tgtEl>
                                        <p:attrNameLst>
                                          <p:attrName>ppt_x</p:attrName>
                                        </p:attrNameLst>
                                      </p:cBhvr>
                                      <p:tavLst>
                                        <p:tav tm="0">
                                          <p:val>
                                            <p:strVal val="#ppt_x"/>
                                          </p:val>
                                        </p:tav>
                                        <p:tav tm="100000">
                                          <p:val>
                                            <p:strVal val="#ppt_x"/>
                                          </p:val>
                                        </p:tav>
                                      </p:tavLst>
                                    </p:anim>
                                    <p:anim calcmode="lin" valueType="num">
                                      <p:cBhvr additive="base">
                                        <p:cTn id="14" dur="500" fill="hold"/>
                                        <p:tgtEl>
                                          <p:spTgt spid="102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additive="base">
                                        <p:cTn id="19" dur="500" fill="hold"/>
                                        <p:tgtEl>
                                          <p:spTgt spid="2"/>
                                        </p:tgtEl>
                                        <p:attrNameLst>
                                          <p:attrName>ppt_x</p:attrName>
                                        </p:attrNameLst>
                                      </p:cBhvr>
                                      <p:tavLst>
                                        <p:tav tm="0">
                                          <p:val>
                                            <p:strVal val="#ppt_x"/>
                                          </p:val>
                                        </p:tav>
                                        <p:tav tm="100000">
                                          <p:val>
                                            <p:strVal val="#ppt_x"/>
                                          </p:val>
                                        </p:tav>
                                      </p:tavLst>
                                    </p:anim>
                                    <p:anim calcmode="lin" valueType="num">
                                      <p:cBhvr additive="base">
                                        <p:cTn id="20"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7" name="Rectangle 1056">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9" name="Rectangle 1058">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61" name="Group 1060">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062" name="Freeform: Shape 1061">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3" name="Freeform: Shape 1062">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4" name="Freeform: Shape 1063">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5" name="Freeform: Shape 1064">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05A26F8D-8B14-BDD8-37A7-A5A014B60FC4}"/>
              </a:ext>
            </a:extLst>
          </p:cNvPr>
          <p:cNvSpPr>
            <a:spLocks noGrp="1"/>
          </p:cNvSpPr>
          <p:nvPr>
            <p:ph type="title"/>
          </p:nvPr>
        </p:nvSpPr>
        <p:spPr>
          <a:xfrm>
            <a:off x="3722405" y="1184355"/>
            <a:ext cx="5754696" cy="1331815"/>
          </a:xfrm>
        </p:spPr>
        <p:txBody>
          <a:bodyPr>
            <a:normAutofit/>
          </a:bodyPr>
          <a:lstStyle/>
          <a:p>
            <a:pPr algn="ctr"/>
            <a:r>
              <a:rPr lang="en-GB" sz="3600" b="1" dirty="0">
                <a:solidFill>
                  <a:schemeClr val="tx2"/>
                </a:solidFill>
                <a:latin typeface="Arial" panose="020B0604020202020204" pitchFamily="34" charset="0"/>
                <a:cs typeface="Arial" panose="020B0604020202020204" pitchFamily="34" charset="0"/>
              </a:rPr>
              <a:t>TABLE OF  CONTENTS</a:t>
            </a:r>
            <a:br>
              <a:rPr lang="en-GB" sz="3600" b="1" dirty="0">
                <a:solidFill>
                  <a:schemeClr val="tx2"/>
                </a:solidFill>
                <a:latin typeface="Arial" panose="020B0604020202020204" pitchFamily="34" charset="0"/>
                <a:cs typeface="Arial" panose="020B0604020202020204" pitchFamily="34" charset="0"/>
              </a:rPr>
            </a:br>
            <a:endParaRPr lang="en-GB" sz="3600" b="1" dirty="0">
              <a:solidFill>
                <a:schemeClr val="tx2"/>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C33A984-E1F3-839A-E054-930E3FD8786C}"/>
              </a:ext>
            </a:extLst>
          </p:cNvPr>
          <p:cNvSpPr>
            <a:spLocks noGrp="1"/>
          </p:cNvSpPr>
          <p:nvPr>
            <p:ph idx="1"/>
          </p:nvPr>
        </p:nvSpPr>
        <p:spPr>
          <a:xfrm>
            <a:off x="3744893" y="2428661"/>
            <a:ext cx="5709721" cy="4197631"/>
          </a:xfrm>
        </p:spPr>
        <p:txBody>
          <a:bodyPr anchor="t">
            <a:normAutofit fontScale="85000" lnSpcReduction="10000"/>
          </a:bodyPr>
          <a:lstStyle/>
          <a:p>
            <a:pPr marL="0" indent="0">
              <a:lnSpc>
                <a:spcPct val="170000"/>
              </a:lnSpc>
              <a:buNone/>
            </a:pPr>
            <a:r>
              <a:rPr lang="en-US" sz="2000" b="1" dirty="0">
                <a:solidFill>
                  <a:schemeClr val="tx2"/>
                </a:solidFill>
                <a:latin typeface="Arial" panose="020B0604020202020204" pitchFamily="34" charset="0"/>
                <a:cs typeface="Arial" panose="020B0604020202020204" pitchFamily="34" charset="0"/>
              </a:rPr>
              <a:t>1</a:t>
            </a:r>
            <a:r>
              <a:rPr lang="en-US" sz="2300" b="1" dirty="0">
                <a:solidFill>
                  <a:schemeClr val="tx2"/>
                </a:solidFill>
                <a:latin typeface="Arial" panose="020B0604020202020204" pitchFamily="34" charset="0"/>
                <a:cs typeface="Arial" panose="020B0604020202020204" pitchFamily="34" charset="0"/>
              </a:rPr>
              <a:t>. Overview </a:t>
            </a:r>
            <a:br>
              <a:rPr lang="en-US" sz="2300" b="1" dirty="0">
                <a:solidFill>
                  <a:schemeClr val="tx2"/>
                </a:solidFill>
                <a:latin typeface="Arial" panose="020B0604020202020204" pitchFamily="34" charset="0"/>
                <a:cs typeface="Arial" panose="020B0604020202020204" pitchFamily="34" charset="0"/>
              </a:rPr>
            </a:br>
            <a:r>
              <a:rPr lang="en-US" sz="2300" b="1" dirty="0">
                <a:solidFill>
                  <a:schemeClr val="tx2"/>
                </a:solidFill>
                <a:latin typeface="Arial" panose="020B0604020202020204" pitchFamily="34" charset="0"/>
                <a:cs typeface="Arial" panose="020B0604020202020204" pitchFamily="34" charset="0"/>
              </a:rPr>
              <a:t>2. Legal Format and Management Structure</a:t>
            </a:r>
            <a:br>
              <a:rPr lang="en-US" sz="2300" b="1" dirty="0">
                <a:solidFill>
                  <a:schemeClr val="tx2"/>
                </a:solidFill>
                <a:latin typeface="Arial" panose="020B0604020202020204" pitchFamily="34" charset="0"/>
                <a:cs typeface="Arial" panose="020B0604020202020204" pitchFamily="34" charset="0"/>
              </a:rPr>
            </a:br>
            <a:r>
              <a:rPr lang="en-US" sz="2300" b="1" dirty="0">
                <a:solidFill>
                  <a:schemeClr val="tx2"/>
                </a:solidFill>
                <a:latin typeface="Arial" panose="020B0604020202020204" pitchFamily="34" charset="0"/>
                <a:cs typeface="Arial" panose="020B0604020202020204" pitchFamily="34" charset="0"/>
              </a:rPr>
              <a:t>3. Environmental Analysis</a:t>
            </a:r>
            <a:br>
              <a:rPr lang="en-US" sz="2300" b="1" dirty="0">
                <a:solidFill>
                  <a:schemeClr val="tx2"/>
                </a:solidFill>
                <a:latin typeface="Arial" panose="020B0604020202020204" pitchFamily="34" charset="0"/>
                <a:cs typeface="Arial" panose="020B0604020202020204" pitchFamily="34" charset="0"/>
              </a:rPr>
            </a:br>
            <a:r>
              <a:rPr lang="en-US" sz="2300" b="1" dirty="0">
                <a:solidFill>
                  <a:schemeClr val="tx2"/>
                </a:solidFill>
                <a:latin typeface="Arial" panose="020B0604020202020204" pitchFamily="34" charset="0"/>
                <a:cs typeface="Arial" panose="020B0604020202020204" pitchFamily="34" charset="0"/>
              </a:rPr>
              <a:t>4. Marketing Strategies to Reach Customers</a:t>
            </a:r>
            <a:br>
              <a:rPr lang="en-US" sz="2300" b="1" dirty="0">
                <a:solidFill>
                  <a:schemeClr val="tx2"/>
                </a:solidFill>
                <a:latin typeface="Arial" panose="020B0604020202020204" pitchFamily="34" charset="0"/>
                <a:cs typeface="Arial" panose="020B0604020202020204" pitchFamily="34" charset="0"/>
              </a:rPr>
            </a:br>
            <a:r>
              <a:rPr lang="en-US" sz="2300" b="1" dirty="0">
                <a:solidFill>
                  <a:schemeClr val="tx2"/>
                </a:solidFill>
                <a:latin typeface="Arial" panose="020B0604020202020204" pitchFamily="34" charset="0"/>
                <a:cs typeface="Arial" panose="020B0604020202020204" pitchFamily="34" charset="0"/>
              </a:rPr>
              <a:t>5. Funding Requirements and Startup Expenses</a:t>
            </a:r>
            <a:br>
              <a:rPr lang="en-US" sz="2300" b="1" dirty="0">
                <a:solidFill>
                  <a:schemeClr val="tx2"/>
                </a:solidFill>
                <a:latin typeface="Arial" panose="020B0604020202020204" pitchFamily="34" charset="0"/>
                <a:cs typeface="Arial" panose="020B0604020202020204" pitchFamily="34" charset="0"/>
              </a:rPr>
            </a:br>
            <a:r>
              <a:rPr lang="en-US" sz="2300" b="1" dirty="0">
                <a:solidFill>
                  <a:schemeClr val="tx2"/>
                </a:solidFill>
                <a:latin typeface="Arial" panose="020B0604020202020204" pitchFamily="34" charset="0"/>
                <a:cs typeface="Arial" panose="020B0604020202020204" pitchFamily="34" charset="0"/>
              </a:rPr>
              <a:t>6. References</a:t>
            </a:r>
            <a:br>
              <a:rPr lang="en-US" sz="2300" b="1" dirty="0">
                <a:solidFill>
                  <a:schemeClr val="tx2"/>
                </a:solidFill>
                <a:latin typeface="Arial" panose="020B0604020202020204" pitchFamily="34" charset="0"/>
                <a:cs typeface="Arial" panose="020B0604020202020204" pitchFamily="34" charset="0"/>
              </a:rPr>
            </a:br>
            <a:endParaRPr lang="en-GB" sz="2300" b="1" dirty="0">
              <a:solidFill>
                <a:schemeClr val="tx2"/>
              </a:solidFill>
              <a:latin typeface="Arial" panose="020B0604020202020204" pitchFamily="34" charset="0"/>
              <a:cs typeface="Arial" panose="020B0604020202020204" pitchFamily="34" charset="0"/>
            </a:endParaRPr>
          </a:p>
          <a:p>
            <a:endParaRPr lang="en-GB" sz="2000" b="1" dirty="0">
              <a:solidFill>
                <a:schemeClr val="tx2"/>
              </a:solidFill>
            </a:endParaRPr>
          </a:p>
        </p:txBody>
      </p:sp>
      <p:grpSp>
        <p:nvGrpSpPr>
          <p:cNvPr id="1067" name="Group 1066">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068" name="Freeform: Shape 1067">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9" name="Freeform: Shape 1068">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0" name="Freeform: Shape 1069">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071" name="Freeform: Shape 1070">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591784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38" name="Group 37">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39" name="Freeform: Shape 38">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 name="Freeform: Shape 39">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Freeform: Shape 40">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Shape 41">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3B29312-55D6-8E5C-666D-B27D07AC41E1}"/>
              </a:ext>
            </a:extLst>
          </p:cNvPr>
          <p:cNvSpPr>
            <a:spLocks noGrp="1"/>
          </p:cNvSpPr>
          <p:nvPr>
            <p:ph type="title"/>
          </p:nvPr>
        </p:nvSpPr>
        <p:spPr>
          <a:xfrm>
            <a:off x="640080" y="1243013"/>
            <a:ext cx="3855720" cy="4371974"/>
          </a:xfrm>
        </p:spPr>
        <p:txBody>
          <a:bodyPr>
            <a:normAutofit/>
          </a:bodyPr>
          <a:lstStyle/>
          <a:p>
            <a:r>
              <a:rPr lang="en-GB" sz="3600" dirty="0">
                <a:solidFill>
                  <a:schemeClr val="tx2"/>
                </a:solidFill>
                <a:latin typeface="Arial" panose="020B0604020202020204" pitchFamily="34" charset="0"/>
                <a:cs typeface="Arial" panose="020B0604020202020204" pitchFamily="34" charset="0"/>
              </a:rPr>
              <a:t>OVERVIEW</a:t>
            </a:r>
            <a:r>
              <a:rPr lang="en-GB" sz="3600" dirty="0">
                <a:solidFill>
                  <a:schemeClr val="tx2"/>
                </a:solidFill>
              </a:rPr>
              <a:t> </a:t>
            </a:r>
          </a:p>
        </p:txBody>
      </p:sp>
      <p:sp>
        <p:nvSpPr>
          <p:cNvPr id="3" name="Content Placeholder 2">
            <a:extLst>
              <a:ext uri="{FF2B5EF4-FFF2-40B4-BE49-F238E27FC236}">
                <a16:creationId xmlns:a16="http://schemas.microsoft.com/office/drawing/2014/main" id="{98377C15-404E-8F4C-D608-8CECBD05695E}"/>
              </a:ext>
            </a:extLst>
          </p:cNvPr>
          <p:cNvSpPr>
            <a:spLocks noGrp="1"/>
          </p:cNvSpPr>
          <p:nvPr>
            <p:ph idx="1"/>
          </p:nvPr>
        </p:nvSpPr>
        <p:spPr>
          <a:xfrm>
            <a:off x="5135574" y="195518"/>
            <a:ext cx="6716901" cy="6302818"/>
          </a:xfrm>
        </p:spPr>
        <p:txBody>
          <a:bodyPr anchor="ctr">
            <a:normAutofit/>
          </a:bodyPr>
          <a:lstStyle/>
          <a:p>
            <a:r>
              <a:rPr lang="en-GB" sz="1600" b="1" dirty="0">
                <a:solidFill>
                  <a:schemeClr val="tx2"/>
                </a:solidFill>
                <a:latin typeface="Arial" panose="020B0604020202020204" pitchFamily="34" charset="0"/>
                <a:cs typeface="Arial" panose="020B0604020202020204" pitchFamily="34" charset="0"/>
              </a:rPr>
              <a:t>Company Overview - Trusted Consulting Ltd</a:t>
            </a:r>
          </a:p>
          <a:p>
            <a:r>
              <a:rPr lang="en-GB" sz="1600" b="1" dirty="0">
                <a:solidFill>
                  <a:schemeClr val="tx2"/>
                </a:solidFill>
                <a:latin typeface="Arial" panose="020B0604020202020204" pitchFamily="34" charset="0"/>
                <a:cs typeface="Arial" panose="020B0604020202020204" pitchFamily="34" charset="0"/>
              </a:rPr>
              <a:t>Vision:</a:t>
            </a:r>
            <a:br>
              <a:rPr lang="en-GB" sz="1600" dirty="0">
                <a:solidFill>
                  <a:schemeClr val="tx2"/>
                </a:solidFill>
                <a:latin typeface="Arial" panose="020B0604020202020204" pitchFamily="34" charset="0"/>
                <a:cs typeface="Arial" panose="020B0604020202020204" pitchFamily="34" charset="0"/>
              </a:rPr>
            </a:br>
            <a:r>
              <a:rPr lang="en-GB" sz="1600" dirty="0">
                <a:solidFill>
                  <a:schemeClr val="tx2"/>
                </a:solidFill>
                <a:latin typeface="Arial" panose="020B0604020202020204" pitchFamily="34" charset="0"/>
                <a:cs typeface="Arial" panose="020B0604020202020204" pitchFamily="34" charset="0"/>
              </a:rPr>
              <a:t>To provide innovative solutions for contemporary business issues.</a:t>
            </a:r>
          </a:p>
          <a:p>
            <a:r>
              <a:rPr lang="en-GB" sz="1600" b="1" dirty="0">
                <a:solidFill>
                  <a:schemeClr val="tx2"/>
                </a:solidFill>
                <a:latin typeface="Arial" panose="020B0604020202020204" pitchFamily="34" charset="0"/>
                <a:cs typeface="Arial" panose="020B0604020202020204" pitchFamily="34" charset="0"/>
              </a:rPr>
              <a:t>Status:</a:t>
            </a:r>
            <a:br>
              <a:rPr lang="en-GB" sz="1600" dirty="0">
                <a:solidFill>
                  <a:schemeClr val="tx2"/>
                </a:solidFill>
                <a:latin typeface="Arial" panose="020B0604020202020204" pitchFamily="34" charset="0"/>
                <a:cs typeface="Arial" panose="020B0604020202020204" pitchFamily="34" charset="0"/>
              </a:rPr>
            </a:br>
            <a:r>
              <a:rPr lang="en-GB" sz="1600" dirty="0">
                <a:solidFill>
                  <a:schemeClr val="tx2"/>
                </a:solidFill>
                <a:latin typeface="Arial" panose="020B0604020202020204" pitchFamily="34" charset="0"/>
                <a:cs typeface="Arial" panose="020B0604020202020204" pitchFamily="34" charset="0"/>
              </a:rPr>
              <a:t>Limited Company</a:t>
            </a:r>
          </a:p>
          <a:p>
            <a:r>
              <a:rPr lang="en-GB" sz="1600" b="1" dirty="0">
                <a:solidFill>
                  <a:schemeClr val="tx2"/>
                </a:solidFill>
                <a:latin typeface="Arial" panose="020B0604020202020204" pitchFamily="34" charset="0"/>
                <a:cs typeface="Arial" panose="020B0604020202020204" pitchFamily="34" charset="0"/>
              </a:rPr>
              <a:t>About the Organisation:</a:t>
            </a:r>
            <a:endParaRPr lang="en-GB" sz="1600" dirty="0">
              <a:solidFill>
                <a:schemeClr val="tx2"/>
              </a:solidFill>
              <a:latin typeface="Arial" panose="020B0604020202020204" pitchFamily="34" charset="0"/>
              <a:cs typeface="Arial" panose="020B0604020202020204" pitchFamily="34" charset="0"/>
            </a:endParaRPr>
          </a:p>
          <a:p>
            <a:r>
              <a:rPr lang="en-GB" sz="1600" dirty="0">
                <a:solidFill>
                  <a:schemeClr val="tx2"/>
                </a:solidFill>
                <a:latin typeface="Arial" panose="020B0604020202020204" pitchFamily="34" charset="0"/>
                <a:cs typeface="Arial" panose="020B0604020202020204" pitchFamily="34" charset="0"/>
              </a:rPr>
              <a:t>Trusted Consulting Ltd is a professional consulting firm based in Birmingham, dedicated to promoting business growth and development.</a:t>
            </a:r>
          </a:p>
          <a:p>
            <a:r>
              <a:rPr lang="en-GB" sz="1600" dirty="0">
                <a:solidFill>
                  <a:schemeClr val="tx2"/>
                </a:solidFill>
                <a:latin typeface="Arial" panose="020B0604020202020204" pitchFamily="34" charset="0"/>
                <a:cs typeface="Arial" panose="020B0604020202020204" pitchFamily="34" charset="0"/>
              </a:rPr>
              <a:t>The mission is to empower entrepreneurs and SMEs through practical, results-driven advice and strategic support tailored to client needs.</a:t>
            </a:r>
          </a:p>
          <a:p>
            <a:r>
              <a:rPr lang="en-GB" sz="1600" dirty="0">
                <a:solidFill>
                  <a:schemeClr val="tx2"/>
                </a:solidFill>
                <a:latin typeface="Arial" panose="020B0604020202020204" pitchFamily="34" charset="0"/>
                <a:cs typeface="Arial" panose="020B0604020202020204" pitchFamily="34" charset="0"/>
              </a:rPr>
              <a:t>Services include business planning, market analysis, financial advice, and performance improvement strategies.</a:t>
            </a:r>
          </a:p>
          <a:p>
            <a:r>
              <a:rPr lang="en-GB" sz="1600" dirty="0">
                <a:solidFill>
                  <a:schemeClr val="tx2"/>
                </a:solidFill>
                <a:latin typeface="Arial" panose="020B0604020202020204" pitchFamily="34" charset="0"/>
                <a:cs typeface="Arial" panose="020B0604020202020204" pitchFamily="34" charset="0"/>
              </a:rPr>
              <a:t>Works closely with local networks and professional bodies to foster collaboration and regional economic growth.</a:t>
            </a:r>
          </a:p>
          <a:p>
            <a:r>
              <a:rPr lang="en-GB" sz="1600" dirty="0">
                <a:solidFill>
                  <a:schemeClr val="tx2"/>
                </a:solidFill>
                <a:latin typeface="Arial" panose="020B0604020202020204" pitchFamily="34" charset="0"/>
                <a:cs typeface="Arial" panose="020B0604020202020204" pitchFamily="34" charset="0"/>
              </a:rPr>
              <a:t>Aims to be recognised as a trusted, innovative, and customer-focused consultancy partner.</a:t>
            </a:r>
          </a:p>
          <a:p>
            <a:pPr marL="0" indent="0">
              <a:buNone/>
            </a:pPr>
            <a:endParaRPr lang="en-GB" sz="1400" dirty="0">
              <a:solidFill>
                <a:schemeClr val="tx2"/>
              </a:solidFill>
            </a:endParaRPr>
          </a:p>
        </p:txBody>
      </p:sp>
    </p:spTree>
    <p:extLst>
      <p:ext uri="{BB962C8B-B14F-4D97-AF65-F5344CB8AC3E}">
        <p14:creationId xmlns:p14="http://schemas.microsoft.com/office/powerpoint/2010/main" val="9062236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Business Growth">
            <a:extLst>
              <a:ext uri="{FF2B5EF4-FFF2-40B4-BE49-F238E27FC236}">
                <a16:creationId xmlns:a16="http://schemas.microsoft.com/office/drawing/2014/main" id="{8416715B-1328-6854-E8C7-5C90C9FEAED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0" y="1262317"/>
            <a:ext cx="3396543" cy="3876165"/>
          </a:xfrm>
          <a:prstGeom prst="rect">
            <a:avLst/>
          </a:prstGeom>
        </p:spPr>
      </p:pic>
      <p:sp>
        <p:nvSpPr>
          <p:cNvPr id="3" name="Content Placeholder 2">
            <a:extLst>
              <a:ext uri="{FF2B5EF4-FFF2-40B4-BE49-F238E27FC236}">
                <a16:creationId xmlns:a16="http://schemas.microsoft.com/office/drawing/2014/main" id="{FFFB8D72-E4A7-5E7C-5041-24C92C6EA4B3}"/>
              </a:ext>
            </a:extLst>
          </p:cNvPr>
          <p:cNvSpPr>
            <a:spLocks noGrp="1"/>
          </p:cNvSpPr>
          <p:nvPr>
            <p:ph idx="1"/>
          </p:nvPr>
        </p:nvSpPr>
        <p:spPr>
          <a:xfrm>
            <a:off x="3396543" y="420131"/>
            <a:ext cx="8421831" cy="5770604"/>
          </a:xfrm>
        </p:spPr>
        <p:txBody>
          <a:bodyPr anchor="t">
            <a:normAutofit/>
          </a:bodyPr>
          <a:lstStyle/>
          <a:p>
            <a:endParaRPr lang="en-GB" sz="1600" b="1"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Strategic Focus &amp; Market Position</a:t>
            </a:r>
          </a:p>
          <a:p>
            <a:r>
              <a:rPr lang="en-GB" sz="1600" b="1" dirty="0">
                <a:latin typeface="Arial" panose="020B0604020202020204" pitchFamily="34" charset="0"/>
                <a:cs typeface="Arial" panose="020B0604020202020204" pitchFamily="34" charset="0"/>
              </a:rPr>
              <a:t>Core Focus:</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Deliver high-quality consulting for start-ups and established businesses.</a:t>
            </a:r>
          </a:p>
          <a:p>
            <a:r>
              <a:rPr lang="en-GB" sz="1600" dirty="0">
                <a:latin typeface="Arial" panose="020B0604020202020204" pitchFamily="34" charset="0"/>
                <a:cs typeface="Arial" panose="020B0604020202020204" pitchFamily="34" charset="0"/>
              </a:rPr>
              <a:t>Support clients in overcoming operational challenges and identifying growth opportunities.</a:t>
            </a:r>
          </a:p>
          <a:p>
            <a:r>
              <a:rPr lang="en-GB" sz="1600" dirty="0">
                <a:latin typeface="Arial" panose="020B0604020202020204" pitchFamily="34" charset="0"/>
                <a:cs typeface="Arial" panose="020B0604020202020204" pitchFamily="34" charset="0"/>
              </a:rPr>
              <a:t>Build strong partnerships with local organisations across Birmingham and beyond.</a:t>
            </a:r>
          </a:p>
          <a:p>
            <a:r>
              <a:rPr lang="en-GB" sz="1600" b="1" dirty="0">
                <a:latin typeface="Arial" panose="020B0604020202020204" pitchFamily="34" charset="0"/>
                <a:cs typeface="Arial" panose="020B0604020202020204" pitchFamily="34" charset="0"/>
              </a:rPr>
              <a:t>Commitment to Excellence:</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Promote sustainable business development and value for money.</a:t>
            </a:r>
          </a:p>
          <a:p>
            <a:r>
              <a:rPr lang="en-GB" sz="1600" dirty="0">
                <a:latin typeface="Arial" panose="020B0604020202020204" pitchFamily="34" charset="0"/>
                <a:cs typeface="Arial" panose="020B0604020202020204" pitchFamily="34" charset="0"/>
              </a:rPr>
              <a:t>Ensure alignment with clients’ strategic goals and long-term success.</a:t>
            </a:r>
          </a:p>
          <a:p>
            <a:r>
              <a:rPr lang="en-GB" sz="1600" dirty="0">
                <a:latin typeface="Arial" panose="020B0604020202020204" pitchFamily="34" charset="0"/>
                <a:cs typeface="Arial" panose="020B0604020202020204" pitchFamily="34" charset="0"/>
              </a:rPr>
              <a:t>Drive digital transformation and sustainability consulting, helping SMEs adopt technology and eco-friendly practices.</a:t>
            </a:r>
          </a:p>
          <a:p>
            <a:r>
              <a:rPr lang="en-GB" sz="1600" b="1" dirty="0">
                <a:latin typeface="Arial" panose="020B0604020202020204" pitchFamily="34" charset="0"/>
                <a:cs typeface="Arial" panose="020B0604020202020204" pitchFamily="34" charset="0"/>
              </a:rPr>
              <a:t>Market Insight:</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SMEs represent 99.9% of UK businesses, employing 61% of the workforce and contributing £2.4 trillion to the economy (UK Department for Business and Trade, 2024).</a:t>
            </a:r>
          </a:p>
          <a:p>
            <a:r>
              <a:rPr lang="en-GB" sz="1600" dirty="0">
                <a:latin typeface="Arial" panose="020B0604020202020204" pitchFamily="34" charset="0"/>
                <a:cs typeface="Arial" panose="020B0604020202020204" pitchFamily="34" charset="0"/>
              </a:rPr>
              <a:t>The company aligns with the UK’s net-zero 2050 goals (BEIS, 2021), creating opportunities for sustainable growth and innovation.</a:t>
            </a:r>
          </a:p>
          <a:p>
            <a:endParaRPr lang="en-GB" sz="800" dirty="0"/>
          </a:p>
        </p:txBody>
      </p:sp>
      <p:sp>
        <p:nvSpPr>
          <p:cNvPr id="49" name="Rectangle 48">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12083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889C5E17-24D0-4696-A3C5-A2261FB45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929B58F-2358-44CC-ACE5-EF1BD3C6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62A4C544-5C69-0A33-9057-E632CD8DFEEC}"/>
              </a:ext>
            </a:extLst>
          </p:cNvPr>
          <p:cNvSpPr>
            <a:spLocks noGrp="1"/>
          </p:cNvSpPr>
          <p:nvPr>
            <p:ph type="title"/>
          </p:nvPr>
        </p:nvSpPr>
        <p:spPr>
          <a:xfrm>
            <a:off x="222422" y="1243013"/>
            <a:ext cx="4349578" cy="3662619"/>
          </a:xfrm>
        </p:spPr>
        <p:txBody>
          <a:bodyPr>
            <a:normAutofit/>
          </a:bodyPr>
          <a:lstStyle/>
          <a:p>
            <a:br>
              <a:rPr lang="en-US" sz="3600" dirty="0">
                <a:solidFill>
                  <a:schemeClr val="tx2"/>
                </a:solidFill>
              </a:rPr>
            </a:br>
            <a:r>
              <a:rPr lang="en-US" sz="3600" dirty="0">
                <a:solidFill>
                  <a:schemeClr val="tx2"/>
                </a:solidFill>
                <a:latin typeface="Arial" panose="020B0604020202020204" pitchFamily="34" charset="0"/>
                <a:cs typeface="Arial" panose="020B0604020202020204" pitchFamily="34" charset="0"/>
              </a:rPr>
              <a:t>LEGAL FORMAT AND MANAGEMENT STRUCTURE</a:t>
            </a:r>
            <a:br>
              <a:rPr lang="en-GB" sz="3200" dirty="0">
                <a:solidFill>
                  <a:schemeClr val="tx2"/>
                </a:solidFill>
                <a:latin typeface="Arial" panose="020B0604020202020204" pitchFamily="34" charset="0"/>
                <a:cs typeface="Arial" panose="020B0604020202020204" pitchFamily="34" charset="0"/>
              </a:rPr>
            </a:br>
            <a:endParaRPr lang="en-GB" sz="3200" dirty="0">
              <a:solidFill>
                <a:schemeClr val="tx2"/>
              </a:solidFill>
              <a:latin typeface="Arial" panose="020B0604020202020204" pitchFamily="34" charset="0"/>
              <a:cs typeface="Arial" panose="020B0604020202020204" pitchFamily="34" charset="0"/>
            </a:endParaRPr>
          </a:p>
        </p:txBody>
      </p:sp>
      <p:grpSp>
        <p:nvGrpSpPr>
          <p:cNvPr id="34" name="Group 33">
            <a:extLst>
              <a:ext uri="{FF2B5EF4-FFF2-40B4-BE49-F238E27FC236}">
                <a16:creationId xmlns:a16="http://schemas.microsoft.com/office/drawing/2014/main" id="{09DA5303-A1AF-4830-806C-51FCD9618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97348" y="5285"/>
            <a:ext cx="7294653" cy="6858000"/>
            <a:chOff x="4897348" y="-5799"/>
            <a:chExt cx="7294653" cy="6858000"/>
          </a:xfrm>
        </p:grpSpPr>
        <p:sp>
          <p:nvSpPr>
            <p:cNvPr id="35" name="Freeform: Shape 34">
              <a:extLst>
                <a:ext uri="{FF2B5EF4-FFF2-40B4-BE49-F238E27FC236}">
                  <a16:creationId xmlns:a16="http://schemas.microsoft.com/office/drawing/2014/main" id="{4FAAA8C8-4EB7-45F1-BF24-3EF0F4DC4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7348" y="-5798"/>
              <a:ext cx="7294652" cy="6857999"/>
            </a:xfrm>
            <a:custGeom>
              <a:avLst/>
              <a:gdLst>
                <a:gd name="connsiteX0" fmla="*/ 7294652 w 7294652"/>
                <a:gd name="connsiteY0" fmla="*/ 6063030 h 6857999"/>
                <a:gd name="connsiteX1" fmla="*/ 7294652 w 7294652"/>
                <a:gd name="connsiteY1" fmla="*/ 6857999 h 6857999"/>
                <a:gd name="connsiteX2" fmla="*/ 6248575 w 7294652"/>
                <a:gd name="connsiteY2" fmla="*/ 6857999 h 6857999"/>
                <a:gd name="connsiteX3" fmla="*/ 6477898 w 7294652"/>
                <a:gd name="connsiteY3" fmla="*/ 6700973 h 6857999"/>
                <a:gd name="connsiteX4" fmla="*/ 6647884 w 7294652"/>
                <a:gd name="connsiteY4" fmla="*/ 6572752 h 6857999"/>
                <a:gd name="connsiteX5" fmla="*/ 6817698 w 7294652"/>
                <a:gd name="connsiteY5" fmla="*/ 6440235 h 6857999"/>
                <a:gd name="connsiteX6" fmla="*/ 7161451 w 7294652"/>
                <a:gd name="connsiteY6" fmla="*/ 6165232 h 6857999"/>
                <a:gd name="connsiteX7" fmla="*/ 1673436 w 7294652"/>
                <a:gd name="connsiteY7" fmla="*/ 0 h 6857999"/>
                <a:gd name="connsiteX8" fmla="*/ 2394951 w 7294652"/>
                <a:gd name="connsiteY8" fmla="*/ 0 h 6857999"/>
                <a:gd name="connsiteX9" fmla="*/ 2244659 w 7294652"/>
                <a:gd name="connsiteY9" fmla="*/ 100763 h 6857999"/>
                <a:gd name="connsiteX10" fmla="*/ 1743903 w 7294652"/>
                <a:gd name="connsiteY10" fmla="*/ 498975 h 6857999"/>
                <a:gd name="connsiteX11" fmla="*/ 1163821 w 7294652"/>
                <a:gd name="connsiteY11" fmla="*/ 1121514 h 6857999"/>
                <a:gd name="connsiteX12" fmla="*/ 704911 w 7294652"/>
                <a:gd name="connsiteY12" fmla="*/ 1837036 h 6857999"/>
                <a:gd name="connsiteX13" fmla="*/ 393472 w 7294652"/>
                <a:gd name="connsiteY13" fmla="*/ 2627669 h 6857999"/>
                <a:gd name="connsiteX14" fmla="*/ 280032 w 7294652"/>
                <a:gd name="connsiteY14" fmla="*/ 3472097 h 6857999"/>
                <a:gd name="connsiteX15" fmla="*/ 327813 w 7294652"/>
                <a:gd name="connsiteY15" fmla="*/ 3884602 h 6857999"/>
                <a:gd name="connsiteX16" fmla="*/ 469096 w 7294652"/>
                <a:gd name="connsiteY16" fmla="*/ 4270809 h 6857999"/>
                <a:gd name="connsiteX17" fmla="*/ 567581 w 7294652"/>
                <a:gd name="connsiteY17" fmla="*/ 4452482 h 6857999"/>
                <a:gd name="connsiteX18" fmla="*/ 680677 w 7294652"/>
                <a:gd name="connsiteY18" fmla="*/ 4628484 h 6857999"/>
                <a:gd name="connsiteX19" fmla="*/ 941928 w 7294652"/>
                <a:gd name="connsiteY19" fmla="*/ 4968628 h 6857999"/>
                <a:gd name="connsiteX20" fmla="*/ 1224665 w 7294652"/>
                <a:gd name="connsiteY20" fmla="*/ 5311349 h 6857999"/>
                <a:gd name="connsiteX21" fmla="*/ 1365259 w 7294652"/>
                <a:gd name="connsiteY21" fmla="*/ 5490273 h 6857999"/>
                <a:gd name="connsiteX22" fmla="*/ 1432808 w 7294652"/>
                <a:gd name="connsiteY22" fmla="*/ 5577931 h 6857999"/>
                <a:gd name="connsiteX23" fmla="*/ 1498980 w 7294652"/>
                <a:gd name="connsiteY23" fmla="*/ 5662148 h 6857999"/>
                <a:gd name="connsiteX24" fmla="*/ 2067548 w 7294652"/>
                <a:gd name="connsiteY24" fmla="*/ 6283312 h 6857999"/>
                <a:gd name="connsiteX25" fmla="*/ 2369879 w 7294652"/>
                <a:gd name="connsiteY25" fmla="*/ 6562782 h 6857999"/>
                <a:gd name="connsiteX26" fmla="*/ 2686645 w 7294652"/>
                <a:gd name="connsiteY26" fmla="*/ 6820598 h 6857999"/>
                <a:gd name="connsiteX27" fmla="*/ 2738907 w 7294652"/>
                <a:gd name="connsiteY27" fmla="*/ 6857999 h 6857999"/>
                <a:gd name="connsiteX28" fmla="*/ 1731787 w 7294652"/>
                <a:gd name="connsiteY28" fmla="*/ 6857999 h 6857999"/>
                <a:gd name="connsiteX29" fmla="*/ 1607949 w 7294652"/>
                <a:gd name="connsiteY29" fmla="*/ 6732770 h 6857999"/>
                <a:gd name="connsiteX30" fmla="*/ 1309057 w 7294652"/>
                <a:gd name="connsiteY30" fmla="*/ 6370109 h 6857999"/>
                <a:gd name="connsiteX31" fmla="*/ 1048147 w 7294652"/>
                <a:gd name="connsiteY31" fmla="*/ 5986138 h 6857999"/>
                <a:gd name="connsiteX32" fmla="*/ 987131 w 7294652"/>
                <a:gd name="connsiteY32" fmla="*/ 5888512 h 6857999"/>
                <a:gd name="connsiteX33" fmla="*/ 928866 w 7294652"/>
                <a:gd name="connsiteY33" fmla="*/ 5793463 h 6857999"/>
                <a:gd name="connsiteX34" fmla="*/ 813708 w 7294652"/>
                <a:gd name="connsiteY34" fmla="*/ 5609556 h 6857999"/>
                <a:gd name="connsiteX35" fmla="*/ 574972 w 7294652"/>
                <a:gd name="connsiteY35" fmla="*/ 5231598 h 6857999"/>
                <a:gd name="connsiteX36" fmla="*/ 342424 w 7294652"/>
                <a:gd name="connsiteY36" fmla="*/ 4834048 h 6857999"/>
                <a:gd name="connsiteX37" fmla="*/ 237579 w 7294652"/>
                <a:gd name="connsiteY37" fmla="*/ 4623500 h 6857999"/>
                <a:gd name="connsiteX38" fmla="*/ 148373 w 7294652"/>
                <a:gd name="connsiteY38" fmla="*/ 4404356 h 6857999"/>
                <a:gd name="connsiteX39" fmla="*/ 79623 w 7294652"/>
                <a:gd name="connsiteY39" fmla="*/ 4175762 h 6857999"/>
                <a:gd name="connsiteX40" fmla="*/ 54185 w 7294652"/>
                <a:gd name="connsiteY40" fmla="*/ 4059229 h 6857999"/>
                <a:gd name="connsiteX41" fmla="*/ 43013 w 7294652"/>
                <a:gd name="connsiteY41" fmla="*/ 4000790 h 6857999"/>
                <a:gd name="connsiteX42" fmla="*/ 33734 w 7294652"/>
                <a:gd name="connsiteY42" fmla="*/ 3942180 h 6857999"/>
                <a:gd name="connsiteX43" fmla="*/ 45 w 7294652"/>
                <a:gd name="connsiteY43" fmla="*/ 3472097 h 6857999"/>
                <a:gd name="connsiteX44" fmla="*/ 95436 w 7294652"/>
                <a:gd name="connsiteY44" fmla="*/ 2557372 h 6857999"/>
                <a:gd name="connsiteX45" fmla="*/ 382126 w 7294652"/>
                <a:gd name="connsiteY45" fmla="*/ 1680799 h 6857999"/>
                <a:gd name="connsiteX46" fmla="*/ 1457043 w 7294652"/>
                <a:gd name="connsiteY46" fmla="*/ 19217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7294652" h="6857999">
                  <a:moveTo>
                    <a:pt x="7294652" y="6063030"/>
                  </a:moveTo>
                  <a:lnTo>
                    <a:pt x="7294652" y="6857999"/>
                  </a:lnTo>
                  <a:lnTo>
                    <a:pt x="6248575" y="6857999"/>
                  </a:lnTo>
                  <a:lnTo>
                    <a:pt x="6477898" y="6700973"/>
                  </a:lnTo>
                  <a:cubicBezTo>
                    <a:pt x="6534790" y="6659378"/>
                    <a:pt x="6591336" y="6616237"/>
                    <a:pt x="6647884" y="6572752"/>
                  </a:cubicBezTo>
                  <a:cubicBezTo>
                    <a:pt x="6704432" y="6529268"/>
                    <a:pt x="6761151" y="6485095"/>
                    <a:pt x="6817698" y="6440235"/>
                  </a:cubicBezTo>
                  <a:lnTo>
                    <a:pt x="7161451" y="6165232"/>
                  </a:lnTo>
                  <a:close/>
                  <a:moveTo>
                    <a:pt x="1673436" y="0"/>
                  </a:moveTo>
                  <a:lnTo>
                    <a:pt x="2394951" y="0"/>
                  </a:lnTo>
                  <a:lnTo>
                    <a:pt x="2244659" y="100763"/>
                  </a:lnTo>
                  <a:cubicBezTo>
                    <a:pt x="2071051" y="224086"/>
                    <a:pt x="1903860" y="356975"/>
                    <a:pt x="1743903" y="498975"/>
                  </a:cubicBezTo>
                  <a:cubicBezTo>
                    <a:pt x="1533218" y="689638"/>
                    <a:pt x="1339146" y="897902"/>
                    <a:pt x="1163821" y="1121514"/>
                  </a:cubicBezTo>
                  <a:cubicBezTo>
                    <a:pt x="988284" y="1344764"/>
                    <a:pt x="834608" y="1584376"/>
                    <a:pt x="704911" y="1837036"/>
                  </a:cubicBezTo>
                  <a:cubicBezTo>
                    <a:pt x="573950" y="2089059"/>
                    <a:pt x="469577" y="2354041"/>
                    <a:pt x="393472" y="2627669"/>
                  </a:cubicBezTo>
                  <a:cubicBezTo>
                    <a:pt x="318269" y="2902842"/>
                    <a:pt x="280119" y="3186833"/>
                    <a:pt x="280032" y="3472097"/>
                  </a:cubicBezTo>
                  <a:cubicBezTo>
                    <a:pt x="280349" y="3610956"/>
                    <a:pt x="296380" y="3749334"/>
                    <a:pt x="327813" y="3884602"/>
                  </a:cubicBezTo>
                  <a:cubicBezTo>
                    <a:pt x="360878" y="4018046"/>
                    <a:pt x="408244" y="4147540"/>
                    <a:pt x="469096" y="4270809"/>
                  </a:cubicBezTo>
                  <a:cubicBezTo>
                    <a:pt x="499175" y="4332511"/>
                    <a:pt x="532347" y="4393012"/>
                    <a:pt x="567581" y="4452482"/>
                  </a:cubicBezTo>
                  <a:cubicBezTo>
                    <a:pt x="602815" y="4511953"/>
                    <a:pt x="641144" y="4570562"/>
                    <a:pt x="680677" y="4628484"/>
                  </a:cubicBezTo>
                  <a:cubicBezTo>
                    <a:pt x="760771" y="4743985"/>
                    <a:pt x="849802" y="4856048"/>
                    <a:pt x="941928" y="4968628"/>
                  </a:cubicBezTo>
                  <a:cubicBezTo>
                    <a:pt x="1034055" y="5081206"/>
                    <a:pt x="1130994" y="5193958"/>
                    <a:pt x="1224665" y="5311349"/>
                  </a:cubicBezTo>
                  <a:cubicBezTo>
                    <a:pt x="1271987" y="5369787"/>
                    <a:pt x="1318853" y="5429429"/>
                    <a:pt x="1365259" y="5490273"/>
                  </a:cubicBezTo>
                  <a:lnTo>
                    <a:pt x="1432808" y="5577931"/>
                  </a:lnTo>
                  <a:cubicBezTo>
                    <a:pt x="1454979" y="5605947"/>
                    <a:pt x="1476121" y="5634821"/>
                    <a:pt x="1498980" y="5662148"/>
                  </a:cubicBezTo>
                  <a:cubicBezTo>
                    <a:pt x="1676323" y="5880038"/>
                    <a:pt x="1866158" y="6087441"/>
                    <a:pt x="2067548" y="6283312"/>
                  </a:cubicBezTo>
                  <a:cubicBezTo>
                    <a:pt x="2166203" y="6379907"/>
                    <a:pt x="2266974" y="6473064"/>
                    <a:pt x="2369879" y="6562782"/>
                  </a:cubicBezTo>
                  <a:cubicBezTo>
                    <a:pt x="2473005" y="6652331"/>
                    <a:pt x="2577677" y="6738957"/>
                    <a:pt x="2686645" y="6820598"/>
                  </a:cubicBezTo>
                  <a:lnTo>
                    <a:pt x="2738907" y="6857999"/>
                  </a:lnTo>
                  <a:lnTo>
                    <a:pt x="1731787" y="6857999"/>
                  </a:lnTo>
                  <a:lnTo>
                    <a:pt x="1607949" y="6732770"/>
                  </a:lnTo>
                  <a:cubicBezTo>
                    <a:pt x="1501232" y="6617903"/>
                    <a:pt x="1401421" y="6496799"/>
                    <a:pt x="1309057" y="6370109"/>
                  </a:cubicBezTo>
                  <a:cubicBezTo>
                    <a:pt x="1217103" y="6244469"/>
                    <a:pt x="1129618" y="6116590"/>
                    <a:pt x="1048147" y="5986138"/>
                  </a:cubicBezTo>
                  <a:cubicBezTo>
                    <a:pt x="1027179" y="5953825"/>
                    <a:pt x="1007414" y="5920996"/>
                    <a:pt x="987131" y="5888512"/>
                  </a:cubicBezTo>
                  <a:lnTo>
                    <a:pt x="928866" y="5793463"/>
                  </a:lnTo>
                  <a:cubicBezTo>
                    <a:pt x="891568" y="5732276"/>
                    <a:pt x="852725" y="5671260"/>
                    <a:pt x="813708" y="5609556"/>
                  </a:cubicBezTo>
                  <a:lnTo>
                    <a:pt x="574972" y="5231598"/>
                  </a:lnTo>
                  <a:cubicBezTo>
                    <a:pt x="495221" y="5103551"/>
                    <a:pt x="416158" y="4971549"/>
                    <a:pt x="342424" y="4834048"/>
                  </a:cubicBezTo>
                  <a:cubicBezTo>
                    <a:pt x="305641" y="4765298"/>
                    <a:pt x="270236" y="4695343"/>
                    <a:pt x="237579" y="4623500"/>
                  </a:cubicBezTo>
                  <a:cubicBezTo>
                    <a:pt x="204922" y="4551655"/>
                    <a:pt x="175187" y="4478607"/>
                    <a:pt x="148373" y="4404356"/>
                  </a:cubicBezTo>
                  <a:cubicBezTo>
                    <a:pt x="121561" y="4330107"/>
                    <a:pt x="99046" y="4252934"/>
                    <a:pt x="79623" y="4175762"/>
                  </a:cubicBezTo>
                  <a:cubicBezTo>
                    <a:pt x="70514" y="4136916"/>
                    <a:pt x="61577" y="4098245"/>
                    <a:pt x="54185" y="4059229"/>
                  </a:cubicBezTo>
                  <a:lnTo>
                    <a:pt x="43013" y="4000790"/>
                  </a:lnTo>
                  <a:lnTo>
                    <a:pt x="33734" y="3942180"/>
                  </a:lnTo>
                  <a:cubicBezTo>
                    <a:pt x="10461" y="3786581"/>
                    <a:pt x="-801" y="3629416"/>
                    <a:pt x="45" y="3472097"/>
                  </a:cubicBezTo>
                  <a:cubicBezTo>
                    <a:pt x="863" y="3164748"/>
                    <a:pt x="32824" y="2858275"/>
                    <a:pt x="95436" y="2557372"/>
                  </a:cubicBezTo>
                  <a:cubicBezTo>
                    <a:pt x="157549" y="2255281"/>
                    <a:pt x="253728" y="1961216"/>
                    <a:pt x="382126" y="1680799"/>
                  </a:cubicBezTo>
                  <a:cubicBezTo>
                    <a:pt x="639940" y="1120482"/>
                    <a:pt x="1015492" y="619117"/>
                    <a:pt x="1457043" y="192176"/>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A77FC097-E4F2-4A45-82E8-3808FA553C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0650" y="-5799"/>
              <a:ext cx="7291350" cy="6858000"/>
            </a:xfrm>
            <a:custGeom>
              <a:avLst/>
              <a:gdLst>
                <a:gd name="connsiteX0" fmla="*/ 7291350 w 7291350"/>
                <a:gd name="connsiteY0" fmla="*/ 5718699 h 6858000"/>
                <a:gd name="connsiteX1" fmla="*/ 7291350 w 7291350"/>
                <a:gd name="connsiteY1" fmla="*/ 6806115 h 6858000"/>
                <a:gd name="connsiteX2" fmla="*/ 7224124 w 7291350"/>
                <a:gd name="connsiteY2" fmla="*/ 6858000 h 6858000"/>
                <a:gd name="connsiteX3" fmla="*/ 5607142 w 7291350"/>
                <a:gd name="connsiteY3" fmla="*/ 6858000 h 6858000"/>
                <a:gd name="connsiteX4" fmla="*/ 5736072 w 7291350"/>
                <a:gd name="connsiteY4" fmla="*/ 6801170 h 6858000"/>
                <a:gd name="connsiteX5" fmla="*/ 6949826 w 7291350"/>
                <a:gd name="connsiteY5" fmla="*/ 5983707 h 6858000"/>
                <a:gd name="connsiteX6" fmla="*/ 7220703 w 7291350"/>
                <a:gd name="connsiteY6" fmla="*/ 5773675 h 6858000"/>
                <a:gd name="connsiteX7" fmla="*/ 7218419 w 7291350"/>
                <a:gd name="connsiteY7" fmla="*/ 0 h 6858000"/>
                <a:gd name="connsiteX8" fmla="*/ 7291350 w 7291350"/>
                <a:gd name="connsiteY8" fmla="*/ 0 h 6858000"/>
                <a:gd name="connsiteX9" fmla="*/ 7291350 w 7291350"/>
                <a:gd name="connsiteY9" fmla="*/ 50138 h 6858000"/>
                <a:gd name="connsiteX10" fmla="*/ 1797607 w 7291350"/>
                <a:gd name="connsiteY10" fmla="*/ 0 h 6858000"/>
                <a:gd name="connsiteX11" fmla="*/ 3385676 w 7291350"/>
                <a:gd name="connsiteY11" fmla="*/ 0 h 6858000"/>
                <a:gd name="connsiteX12" fmla="*/ 3360567 w 7291350"/>
                <a:gd name="connsiteY12" fmla="*/ 11552 h 6858000"/>
                <a:gd name="connsiteX13" fmla="*/ 2267395 w 7291350"/>
                <a:gd name="connsiteY13" fmla="*/ 725831 h 6858000"/>
                <a:gd name="connsiteX14" fmla="*/ 1234074 w 7291350"/>
                <a:gd name="connsiteY14" fmla="*/ 2007171 h 6858000"/>
                <a:gd name="connsiteX15" fmla="*/ 859383 w 7291350"/>
                <a:gd name="connsiteY15" fmla="*/ 3498372 h 6858000"/>
                <a:gd name="connsiteX16" fmla="*/ 1479513 w 7291350"/>
                <a:gd name="connsiteY16" fmla="*/ 4883182 h 6858000"/>
                <a:gd name="connsiteX17" fmla="*/ 1791985 w 7291350"/>
                <a:gd name="connsiteY17" fmla="*/ 5322671 h 6858000"/>
                <a:gd name="connsiteX18" fmla="*/ 3397295 w 7291350"/>
                <a:gd name="connsiteY18" fmla="*/ 6784567 h 6858000"/>
                <a:gd name="connsiteX19" fmla="*/ 3590446 w 7291350"/>
                <a:gd name="connsiteY19" fmla="*/ 6858000 h 6858000"/>
                <a:gd name="connsiteX20" fmla="*/ 1970757 w 7291350"/>
                <a:gd name="connsiteY20" fmla="*/ 6858000 h 6858000"/>
                <a:gd name="connsiteX21" fmla="*/ 1735872 w 7291350"/>
                <a:gd name="connsiteY21" fmla="*/ 6627685 h 6858000"/>
                <a:gd name="connsiteX22" fmla="*/ 1080932 w 7291350"/>
                <a:gd name="connsiteY22" fmla="*/ 5805127 h 6858000"/>
                <a:gd name="connsiteX23" fmla="*/ 0 w 7291350"/>
                <a:gd name="connsiteY23" fmla="*/ 3498372 h 6858000"/>
                <a:gd name="connsiteX24" fmla="*/ 1708174 w 7291350"/>
                <a:gd name="connsiteY24"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291350" h="6858000">
                  <a:moveTo>
                    <a:pt x="7291350" y="5718699"/>
                  </a:moveTo>
                  <a:lnTo>
                    <a:pt x="7291350" y="6806115"/>
                  </a:lnTo>
                  <a:lnTo>
                    <a:pt x="7224124" y="6858000"/>
                  </a:lnTo>
                  <a:lnTo>
                    <a:pt x="5607142" y="6858000"/>
                  </a:lnTo>
                  <a:lnTo>
                    <a:pt x="5736072" y="6801170"/>
                  </a:lnTo>
                  <a:cubicBezTo>
                    <a:pt x="6122313" y="6616106"/>
                    <a:pt x="6503069" y="6332805"/>
                    <a:pt x="6949826" y="5983707"/>
                  </a:cubicBezTo>
                  <a:cubicBezTo>
                    <a:pt x="7041094" y="5912378"/>
                    <a:pt x="7132358" y="5842426"/>
                    <a:pt x="7220703" y="5773675"/>
                  </a:cubicBezTo>
                  <a:close/>
                  <a:moveTo>
                    <a:pt x="7218419" y="0"/>
                  </a:moveTo>
                  <a:lnTo>
                    <a:pt x="7291350" y="0"/>
                  </a:lnTo>
                  <a:lnTo>
                    <a:pt x="7291350" y="50138"/>
                  </a:lnTo>
                  <a:close/>
                  <a:moveTo>
                    <a:pt x="1797607" y="0"/>
                  </a:moveTo>
                  <a:lnTo>
                    <a:pt x="3385676" y="0"/>
                  </a:lnTo>
                  <a:lnTo>
                    <a:pt x="3360567" y="11552"/>
                  </a:lnTo>
                  <a:cubicBezTo>
                    <a:pt x="2968013" y="202286"/>
                    <a:pt x="2600620" y="442170"/>
                    <a:pt x="2267395" y="725831"/>
                  </a:cubicBezTo>
                  <a:cubicBezTo>
                    <a:pt x="1824986" y="1104820"/>
                    <a:pt x="1477279" y="1536057"/>
                    <a:pt x="1234074" y="2007171"/>
                  </a:cubicBezTo>
                  <a:cubicBezTo>
                    <a:pt x="985368" y="2488770"/>
                    <a:pt x="859383" y="2990476"/>
                    <a:pt x="859383" y="3498372"/>
                  </a:cubicBezTo>
                  <a:cubicBezTo>
                    <a:pt x="859383" y="4010222"/>
                    <a:pt x="1060651" y="4308942"/>
                    <a:pt x="1479513" y="4883182"/>
                  </a:cubicBezTo>
                  <a:cubicBezTo>
                    <a:pt x="1580577" y="5021714"/>
                    <a:pt x="1685078" y="5164888"/>
                    <a:pt x="1791985" y="5322671"/>
                  </a:cubicBezTo>
                  <a:cubicBezTo>
                    <a:pt x="2283419" y="6046950"/>
                    <a:pt x="2796809" y="6521439"/>
                    <a:pt x="3397295" y="6784567"/>
                  </a:cubicBezTo>
                  <a:lnTo>
                    <a:pt x="3590446" y="6858000"/>
                  </a:lnTo>
                  <a:lnTo>
                    <a:pt x="1970757" y="6858000"/>
                  </a:lnTo>
                  <a:lnTo>
                    <a:pt x="1735872" y="6627685"/>
                  </a:lnTo>
                  <a:cubicBezTo>
                    <a:pt x="1502484" y="6382823"/>
                    <a:pt x="1285774" y="6107254"/>
                    <a:pt x="1080932" y="5805127"/>
                  </a:cubicBezTo>
                  <a:cubicBezTo>
                    <a:pt x="556365" y="5032027"/>
                    <a:pt x="0" y="4501616"/>
                    <a:pt x="0" y="3498372"/>
                  </a:cubicBezTo>
                  <a:cubicBezTo>
                    <a:pt x="0" y="2160829"/>
                    <a:pt x="685186" y="949872"/>
                    <a:pt x="1708174" y="7330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D0DF88B0-FA8A-47F5-8EAC-1880B1A51B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2894" y="-5799"/>
              <a:ext cx="7269107" cy="6858000"/>
            </a:xfrm>
            <a:custGeom>
              <a:avLst/>
              <a:gdLst>
                <a:gd name="connsiteX0" fmla="*/ 7269107 w 7269107"/>
                <a:gd name="connsiteY0" fmla="*/ 5518449 h 6858000"/>
                <a:gd name="connsiteX1" fmla="*/ 7269107 w 7269107"/>
                <a:gd name="connsiteY1" fmla="*/ 6823281 h 6858000"/>
                <a:gd name="connsiteX2" fmla="*/ 7224122 w 7269107"/>
                <a:gd name="connsiteY2" fmla="*/ 6858000 h 6858000"/>
                <a:gd name="connsiteX3" fmla="*/ 4927054 w 7269107"/>
                <a:gd name="connsiteY3" fmla="*/ 6858000 h 6858000"/>
                <a:gd name="connsiteX4" fmla="*/ 4982167 w 7269107"/>
                <a:gd name="connsiteY4" fmla="*/ 6852876 h 6858000"/>
                <a:gd name="connsiteX5" fmla="*/ 5743768 w 7269107"/>
                <a:gd name="connsiteY5" fmla="*/ 6606245 h 6858000"/>
                <a:gd name="connsiteX6" fmla="*/ 6843778 w 7269107"/>
                <a:gd name="connsiteY6" fmla="*/ 5848440 h 6858000"/>
                <a:gd name="connsiteX7" fmla="*/ 7115515 w 7269107"/>
                <a:gd name="connsiteY7" fmla="*/ 5637891 h 6858000"/>
                <a:gd name="connsiteX8" fmla="*/ 6870111 w 7269107"/>
                <a:gd name="connsiteY8" fmla="*/ 0 h 6858000"/>
                <a:gd name="connsiteX9" fmla="*/ 7269107 w 7269107"/>
                <a:gd name="connsiteY9" fmla="*/ 0 h 6858000"/>
                <a:gd name="connsiteX10" fmla="*/ 7269107 w 7269107"/>
                <a:gd name="connsiteY10" fmla="*/ 243137 h 6858000"/>
                <a:gd name="connsiteX11" fmla="*/ 7089989 w 7269107"/>
                <a:gd name="connsiteY11" fmla="*/ 119955 h 6858000"/>
                <a:gd name="connsiteX12" fmla="*/ 6952948 w 7269107"/>
                <a:gd name="connsiteY12" fmla="*/ 41521 h 6858000"/>
                <a:gd name="connsiteX13" fmla="*/ 1797606 w 7269107"/>
                <a:gd name="connsiteY13" fmla="*/ 0 h 6858000"/>
                <a:gd name="connsiteX14" fmla="*/ 3815328 w 7269107"/>
                <a:gd name="connsiteY14" fmla="*/ 0 h 6858000"/>
                <a:gd name="connsiteX15" fmla="*/ 3627371 w 7269107"/>
                <a:gd name="connsiteY15" fmla="*/ 77142 h 6858000"/>
                <a:gd name="connsiteX16" fmla="*/ 2379115 w 7269107"/>
                <a:gd name="connsiteY16" fmla="*/ 856285 h 6858000"/>
                <a:gd name="connsiteX17" fmla="*/ 1386699 w 7269107"/>
                <a:gd name="connsiteY17" fmla="*/ 2086062 h 6858000"/>
                <a:gd name="connsiteX18" fmla="*/ 1031258 w 7269107"/>
                <a:gd name="connsiteY18" fmla="*/ 3498372 h 6858000"/>
                <a:gd name="connsiteX19" fmla="*/ 1618904 w 7269107"/>
                <a:gd name="connsiteY19" fmla="*/ 4781604 h 6858000"/>
                <a:gd name="connsiteX20" fmla="*/ 1934812 w 7269107"/>
                <a:gd name="connsiteY20" fmla="*/ 5225904 h 6858000"/>
                <a:gd name="connsiteX21" fmla="*/ 3140010 w 7269107"/>
                <a:gd name="connsiteY21" fmla="*/ 6456196 h 6858000"/>
                <a:gd name="connsiteX22" fmla="*/ 4281662 w 7269107"/>
                <a:gd name="connsiteY22" fmla="*/ 6843305 h 6858000"/>
                <a:gd name="connsiteX23" fmla="*/ 4449058 w 7269107"/>
                <a:gd name="connsiteY23" fmla="*/ 6858000 h 6858000"/>
                <a:gd name="connsiteX24" fmla="*/ 1970756 w 7269107"/>
                <a:gd name="connsiteY24" fmla="*/ 6858000 h 6858000"/>
                <a:gd name="connsiteX25" fmla="*/ 1735871 w 7269107"/>
                <a:gd name="connsiteY25" fmla="*/ 6627685 h 6858000"/>
                <a:gd name="connsiteX26" fmla="*/ 1080930 w 7269107"/>
                <a:gd name="connsiteY26" fmla="*/ 5805127 h 6858000"/>
                <a:gd name="connsiteX27" fmla="*/ 0 w 7269107"/>
                <a:gd name="connsiteY27" fmla="*/ 3498372 h 6858000"/>
                <a:gd name="connsiteX28" fmla="*/ 1708172 w 7269107"/>
                <a:gd name="connsiteY28"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269107" h="6858000">
                  <a:moveTo>
                    <a:pt x="7269107" y="5518449"/>
                  </a:moveTo>
                  <a:lnTo>
                    <a:pt x="7269107" y="6823281"/>
                  </a:lnTo>
                  <a:lnTo>
                    <a:pt x="7224122" y="6858000"/>
                  </a:lnTo>
                  <a:lnTo>
                    <a:pt x="4927054" y="6858000"/>
                  </a:lnTo>
                  <a:lnTo>
                    <a:pt x="4982167" y="6852876"/>
                  </a:lnTo>
                  <a:cubicBezTo>
                    <a:pt x="5236517" y="6821036"/>
                    <a:pt x="5483373" y="6740566"/>
                    <a:pt x="5743768" y="6606245"/>
                  </a:cubicBezTo>
                  <a:cubicBezTo>
                    <a:pt x="6099551" y="6422337"/>
                    <a:pt x="6452586" y="6154209"/>
                    <a:pt x="6843778" y="5848440"/>
                  </a:cubicBezTo>
                  <a:cubicBezTo>
                    <a:pt x="6935559" y="5776768"/>
                    <a:pt x="7026997" y="5706642"/>
                    <a:pt x="7115515" y="5637891"/>
                  </a:cubicBezTo>
                  <a:close/>
                  <a:moveTo>
                    <a:pt x="6870111" y="0"/>
                  </a:moveTo>
                  <a:lnTo>
                    <a:pt x="7269107" y="0"/>
                  </a:lnTo>
                  <a:lnTo>
                    <a:pt x="7269107" y="243137"/>
                  </a:lnTo>
                  <a:lnTo>
                    <a:pt x="7089989" y="119955"/>
                  </a:lnTo>
                  <a:cubicBezTo>
                    <a:pt x="7045081" y="92581"/>
                    <a:pt x="6999384" y="66425"/>
                    <a:pt x="6952948" y="41521"/>
                  </a:cubicBezTo>
                  <a:close/>
                  <a:moveTo>
                    <a:pt x="1797606" y="0"/>
                  </a:moveTo>
                  <a:lnTo>
                    <a:pt x="3815328" y="0"/>
                  </a:lnTo>
                  <a:lnTo>
                    <a:pt x="3627371" y="77142"/>
                  </a:lnTo>
                  <a:cubicBezTo>
                    <a:pt x="3175548" y="273822"/>
                    <a:pt x="2754868" y="536281"/>
                    <a:pt x="2379115" y="856285"/>
                  </a:cubicBezTo>
                  <a:cubicBezTo>
                    <a:pt x="1959736" y="1215679"/>
                    <a:pt x="1616497" y="1640901"/>
                    <a:pt x="1386699" y="2086062"/>
                  </a:cubicBezTo>
                  <a:cubicBezTo>
                    <a:pt x="1151572" y="2543083"/>
                    <a:pt x="1031258" y="3018150"/>
                    <a:pt x="1031258" y="3498372"/>
                  </a:cubicBezTo>
                  <a:cubicBezTo>
                    <a:pt x="1031258" y="3957455"/>
                    <a:pt x="1211213" y="4223692"/>
                    <a:pt x="1618904" y="4781604"/>
                  </a:cubicBezTo>
                  <a:cubicBezTo>
                    <a:pt x="1720826" y="4921339"/>
                    <a:pt x="1826186" y="5065887"/>
                    <a:pt x="1934812" y="5225904"/>
                  </a:cubicBezTo>
                  <a:cubicBezTo>
                    <a:pt x="2318957" y="5792064"/>
                    <a:pt x="2713069" y="6194600"/>
                    <a:pt x="3140010" y="6456196"/>
                  </a:cubicBezTo>
                  <a:cubicBezTo>
                    <a:pt x="3479423" y="6664512"/>
                    <a:pt x="3855769" y="6792387"/>
                    <a:pt x="4281662" y="6843305"/>
                  </a:cubicBezTo>
                  <a:lnTo>
                    <a:pt x="4449058" y="6858000"/>
                  </a:lnTo>
                  <a:lnTo>
                    <a:pt x="1970756" y="6858000"/>
                  </a:lnTo>
                  <a:lnTo>
                    <a:pt x="1735871" y="6627685"/>
                  </a:lnTo>
                  <a:cubicBezTo>
                    <a:pt x="1502482" y="6382823"/>
                    <a:pt x="1285773" y="6107254"/>
                    <a:pt x="1080930" y="5805127"/>
                  </a:cubicBezTo>
                  <a:cubicBezTo>
                    <a:pt x="556364" y="5032027"/>
                    <a:pt x="0" y="4501616"/>
                    <a:pt x="0" y="3498372"/>
                  </a:cubicBezTo>
                  <a:cubicBezTo>
                    <a:pt x="0" y="2160829"/>
                    <a:pt x="685185" y="949872"/>
                    <a:pt x="1708172" y="73302"/>
                  </a:cubicBezTo>
                  <a:close/>
                </a:path>
              </a:pathLst>
            </a:custGeom>
            <a:gradFill>
              <a:gsLst>
                <a:gs pos="2000">
                  <a:schemeClr val="bg1">
                    <a:alpha val="10000"/>
                  </a:schemeClr>
                </a:gs>
                <a:gs pos="5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Content Placeholder 2">
            <a:extLst>
              <a:ext uri="{FF2B5EF4-FFF2-40B4-BE49-F238E27FC236}">
                <a16:creationId xmlns:a16="http://schemas.microsoft.com/office/drawing/2014/main" id="{47759B04-B6DE-D482-D19C-0DD2E5B481C7}"/>
              </a:ext>
            </a:extLst>
          </p:cNvPr>
          <p:cNvSpPr>
            <a:spLocks noGrp="1"/>
          </p:cNvSpPr>
          <p:nvPr>
            <p:ph idx="1"/>
          </p:nvPr>
        </p:nvSpPr>
        <p:spPr>
          <a:xfrm>
            <a:off x="6551271" y="573263"/>
            <a:ext cx="5418307" cy="6279451"/>
          </a:xfrm>
        </p:spPr>
        <p:txBody>
          <a:bodyPr anchor="ctr">
            <a:normAutofit/>
          </a:bodyPr>
          <a:lstStyle/>
          <a:p>
            <a:r>
              <a:rPr lang="en-GB" sz="2000" b="1" dirty="0">
                <a:solidFill>
                  <a:schemeClr val="tx2"/>
                </a:solidFill>
                <a:latin typeface="Arial" panose="020B0604020202020204" pitchFamily="34" charset="0"/>
                <a:cs typeface="Arial" panose="020B0604020202020204" pitchFamily="34" charset="0"/>
              </a:rPr>
              <a:t>Company Type:</a:t>
            </a:r>
            <a:r>
              <a:rPr lang="en-GB" sz="2000" dirty="0">
                <a:solidFill>
                  <a:schemeClr val="tx2"/>
                </a:solidFill>
                <a:latin typeface="Arial" panose="020B0604020202020204" pitchFamily="34" charset="0"/>
                <a:cs typeface="Arial" panose="020B0604020202020204" pitchFamily="34" charset="0"/>
              </a:rPr>
              <a:t> Private Limited Company (Ltd)</a:t>
            </a:r>
          </a:p>
          <a:p>
            <a:r>
              <a:rPr lang="en-GB" sz="2000" b="1" dirty="0">
                <a:solidFill>
                  <a:schemeClr val="tx2"/>
                </a:solidFill>
                <a:latin typeface="Arial" panose="020B0604020202020204" pitchFamily="34" charset="0"/>
                <a:cs typeface="Arial" panose="020B0604020202020204" pitchFamily="34" charset="0"/>
              </a:rPr>
              <a:t>Purpose:</a:t>
            </a:r>
            <a:r>
              <a:rPr lang="en-GB" sz="2000" dirty="0">
                <a:solidFill>
                  <a:schemeClr val="tx2"/>
                </a:solidFill>
                <a:latin typeface="Arial" panose="020B0604020202020204" pitchFamily="34" charset="0"/>
                <a:cs typeface="Arial" panose="020B0604020202020204" pitchFamily="34" charset="0"/>
              </a:rPr>
              <a:t> Ensures limited liability and financial protection for owners</a:t>
            </a:r>
          </a:p>
          <a:p>
            <a:r>
              <a:rPr lang="en-GB" sz="2000" b="1" dirty="0">
                <a:solidFill>
                  <a:schemeClr val="tx2"/>
                </a:solidFill>
                <a:latin typeface="Arial" panose="020B0604020202020204" pitchFamily="34" charset="0"/>
                <a:cs typeface="Arial" panose="020B0604020202020204" pitchFamily="34" charset="0"/>
              </a:rPr>
              <a:t>Benefits:</a:t>
            </a:r>
            <a:endParaRPr lang="en-GB" sz="2000" dirty="0">
              <a:solidFill>
                <a:schemeClr val="tx2"/>
              </a:solidFill>
              <a:latin typeface="Arial" panose="020B0604020202020204" pitchFamily="34" charset="0"/>
              <a:cs typeface="Arial" panose="020B0604020202020204" pitchFamily="34" charset="0"/>
            </a:endParaRPr>
          </a:p>
          <a:p>
            <a:pPr lvl="1"/>
            <a:r>
              <a:rPr lang="en-GB" sz="2000" dirty="0">
                <a:solidFill>
                  <a:schemeClr val="tx2"/>
                </a:solidFill>
                <a:latin typeface="Arial" panose="020B0604020202020204" pitchFamily="34" charset="0"/>
                <a:cs typeface="Arial" panose="020B0604020202020204" pitchFamily="34" charset="0"/>
              </a:rPr>
              <a:t>Establishes credibility and professional reputation</a:t>
            </a:r>
          </a:p>
          <a:p>
            <a:pPr lvl="1"/>
            <a:r>
              <a:rPr lang="en-GB" sz="2000" dirty="0">
                <a:solidFill>
                  <a:schemeClr val="tx2"/>
                </a:solidFill>
                <a:latin typeface="Arial" panose="020B0604020202020204" pitchFamily="34" charset="0"/>
                <a:cs typeface="Arial" panose="020B0604020202020204" pitchFamily="34" charset="0"/>
              </a:rPr>
              <a:t>Provides easier access to funding and investment opportunities</a:t>
            </a:r>
          </a:p>
          <a:p>
            <a:pPr lvl="1"/>
            <a:r>
              <a:rPr lang="en-GB" sz="2000" dirty="0">
                <a:solidFill>
                  <a:schemeClr val="tx2"/>
                </a:solidFill>
                <a:latin typeface="Arial" panose="020B0604020202020204" pitchFamily="34" charset="0"/>
                <a:cs typeface="Arial" panose="020B0604020202020204" pitchFamily="34" charset="0"/>
              </a:rPr>
              <a:t>Creates clear legal separation between owners and the business</a:t>
            </a:r>
          </a:p>
          <a:p>
            <a:pPr lvl="1"/>
            <a:r>
              <a:rPr lang="en-GB" sz="2000" dirty="0">
                <a:solidFill>
                  <a:schemeClr val="tx2"/>
                </a:solidFill>
                <a:latin typeface="Arial" panose="020B0604020202020204" pitchFamily="34" charset="0"/>
                <a:cs typeface="Arial" panose="020B0604020202020204" pitchFamily="34" charset="0"/>
              </a:rPr>
              <a:t>Supports long-term growth and strategic partnerships</a:t>
            </a:r>
          </a:p>
          <a:p>
            <a:pPr marL="0" indent="0">
              <a:buNone/>
            </a:pPr>
            <a:r>
              <a:rPr lang="en-GB" sz="1600" dirty="0">
                <a:solidFill>
                  <a:schemeClr val="tx2"/>
                </a:solidFill>
                <a:latin typeface="Arial" panose="020B0604020202020204" pitchFamily="34" charset="0"/>
                <a:cs typeface="Arial" panose="020B0604020202020204" pitchFamily="34" charset="0"/>
              </a:rPr>
              <a:t>(Mayson et al., 2020)</a:t>
            </a:r>
          </a:p>
          <a:p>
            <a:endParaRPr lang="en-GB" sz="2000" dirty="0">
              <a:solidFill>
                <a:schemeClr val="tx2"/>
              </a:solidFill>
            </a:endParaRPr>
          </a:p>
        </p:txBody>
      </p:sp>
    </p:spTree>
    <p:extLst>
      <p:ext uri="{BB962C8B-B14F-4D97-AF65-F5344CB8AC3E}">
        <p14:creationId xmlns:p14="http://schemas.microsoft.com/office/powerpoint/2010/main" val="15945515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 calcmode="lin" valueType="num">
                                      <p:cBhvr additive="base">
                                        <p:cTn id="3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 calcmode="lin" valueType="num">
                                      <p:cBhvr additive="base">
                                        <p:cTn id="4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 calcmode="lin" valueType="num">
                                      <p:cBhvr additive="base">
                                        <p:cTn id="4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C37E9D4B-7BFA-4D10-B666-547BAC4994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green and gold sign with text">
            <a:extLst>
              <a:ext uri="{FF2B5EF4-FFF2-40B4-BE49-F238E27FC236}">
                <a16:creationId xmlns:a16="http://schemas.microsoft.com/office/drawing/2014/main" id="{84DCD955-0678-8D20-AAF8-FC3E291E1FC9}"/>
              </a:ext>
            </a:extLst>
          </p:cNvPr>
          <p:cNvPicPr>
            <a:picLocks noChangeAspect="1"/>
          </p:cNvPicPr>
          <p:nvPr/>
        </p:nvPicPr>
        <p:blipFill>
          <a:blip r:embed="rId3">
            <a:duotone>
              <a:schemeClr val="accent4">
                <a:shade val="45000"/>
                <a:satMod val="135000"/>
              </a:schemeClr>
              <a:prstClr val="white"/>
            </a:duotone>
            <a:extLst>
              <a:ext uri="{28A0092B-C50C-407E-A947-70E740481C1C}">
                <a14:useLocalDpi xmlns:a14="http://schemas.microsoft.com/office/drawing/2010/main" val="0"/>
              </a:ext>
            </a:extLst>
          </a:blip>
          <a:srcRect l="47046" t="43752" r="47015" b="50676"/>
          <a:stretch>
            <a:fillRect/>
          </a:stretch>
        </p:blipFill>
        <p:spPr bwMode="auto">
          <a:xfrm>
            <a:off x="2535896" y="2643102"/>
            <a:ext cx="415946" cy="341671"/>
          </a:xfrm>
          <a:prstGeom prst="rect">
            <a:avLst/>
          </a:prstGeom>
          <a:solidFill>
            <a:srgbClr val="FFFFFF">
              <a:shade val="85000"/>
            </a:srgbClr>
          </a:solidFill>
          <a:ln w="381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3" name="Picture 2" descr="A green and gold sign with text">
            <a:extLst>
              <a:ext uri="{FF2B5EF4-FFF2-40B4-BE49-F238E27FC236}">
                <a16:creationId xmlns:a16="http://schemas.microsoft.com/office/drawing/2014/main" id="{1F19169C-9B18-8048-0335-991E4590D79E}"/>
              </a:ext>
            </a:extLst>
          </p:cNvPr>
          <p:cNvPicPr>
            <a:picLocks noChangeAspect="1"/>
          </p:cNvPicPr>
          <p:nvPr/>
        </p:nvPicPr>
        <p:blipFill>
          <a:blip r:embed="rId3">
            <a:duotone>
              <a:schemeClr val="accent4">
                <a:shade val="45000"/>
                <a:satMod val="135000"/>
              </a:schemeClr>
              <a:prstClr val="white"/>
            </a:duotone>
            <a:extLst>
              <a:ext uri="{28A0092B-C50C-407E-A947-70E740481C1C}">
                <a14:useLocalDpi xmlns:a14="http://schemas.microsoft.com/office/drawing/2010/main" val="0"/>
              </a:ext>
            </a:extLst>
          </a:blip>
          <a:srcRect l="18349" t="13853" r="18054" b="56249"/>
          <a:stretch>
            <a:fillRect/>
          </a:stretch>
        </p:blipFill>
        <p:spPr bwMode="auto">
          <a:xfrm>
            <a:off x="870888" y="730836"/>
            <a:ext cx="3330016" cy="1676731"/>
          </a:xfrm>
          <a:prstGeom prst="rect">
            <a:avLst/>
          </a:prstGeom>
          <a:solidFill>
            <a:srgbClr val="FFFFFF">
              <a:shade val="85000"/>
            </a:srgbClr>
          </a:solidFill>
          <a:ln w="571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7" name="Picture 6" descr="A green and gold sign with text">
            <a:extLst>
              <a:ext uri="{FF2B5EF4-FFF2-40B4-BE49-F238E27FC236}">
                <a16:creationId xmlns:a16="http://schemas.microsoft.com/office/drawing/2014/main" id="{B367FF23-7ECB-D194-2BDD-7BE72FC9FC17}"/>
              </a:ext>
            </a:extLst>
          </p:cNvPr>
          <p:cNvPicPr>
            <a:picLocks noChangeAspect="1"/>
          </p:cNvPicPr>
          <p:nvPr/>
        </p:nvPicPr>
        <p:blipFill>
          <a:blip r:embed="rId3">
            <a:duotone>
              <a:schemeClr val="accent4">
                <a:shade val="45000"/>
                <a:satMod val="135000"/>
              </a:schemeClr>
              <a:prstClr val="white"/>
            </a:duotone>
            <a:extLst>
              <a:ext uri="{28A0092B-C50C-407E-A947-70E740481C1C}">
                <a14:useLocalDpi xmlns:a14="http://schemas.microsoft.com/office/drawing/2010/main" val="0"/>
              </a:ext>
            </a:extLst>
          </a:blip>
          <a:srcRect l="47046" t="43752" r="47015" b="50676"/>
          <a:stretch>
            <a:fillRect/>
          </a:stretch>
        </p:blipFill>
        <p:spPr bwMode="auto">
          <a:xfrm>
            <a:off x="3645768" y="3772728"/>
            <a:ext cx="415946" cy="341671"/>
          </a:xfrm>
          <a:prstGeom prst="rect">
            <a:avLst/>
          </a:prstGeom>
          <a:solidFill>
            <a:srgbClr val="FFFFFF">
              <a:shade val="85000"/>
            </a:srgbClr>
          </a:solidFill>
          <a:ln w="381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3" name="Picture 12" descr="A green and gold sign with text">
            <a:extLst>
              <a:ext uri="{FF2B5EF4-FFF2-40B4-BE49-F238E27FC236}">
                <a16:creationId xmlns:a16="http://schemas.microsoft.com/office/drawing/2014/main" id="{ADE4F7B8-3D7D-5A55-505B-45FF483E23A8}"/>
              </a:ext>
            </a:extLst>
          </p:cNvPr>
          <p:cNvPicPr>
            <a:picLocks noChangeAspect="1"/>
          </p:cNvPicPr>
          <p:nvPr/>
        </p:nvPicPr>
        <p:blipFill>
          <a:blip r:embed="rId3">
            <a:duotone>
              <a:schemeClr val="accent4">
                <a:shade val="45000"/>
                <a:satMod val="135000"/>
              </a:schemeClr>
              <a:prstClr val="white"/>
            </a:duotone>
            <a:extLst>
              <a:ext uri="{28A0092B-C50C-407E-A947-70E740481C1C}">
                <a14:useLocalDpi xmlns:a14="http://schemas.microsoft.com/office/drawing/2010/main" val="0"/>
              </a:ext>
            </a:extLst>
          </a:blip>
          <a:srcRect l="47046" t="43752" r="47015" b="50676"/>
          <a:stretch>
            <a:fillRect/>
          </a:stretch>
        </p:blipFill>
        <p:spPr bwMode="auto">
          <a:xfrm rot="14213315">
            <a:off x="6163707" y="4572077"/>
            <a:ext cx="415946" cy="341671"/>
          </a:xfrm>
          <a:prstGeom prst="rect">
            <a:avLst/>
          </a:prstGeom>
          <a:solidFill>
            <a:srgbClr val="FFFFFF">
              <a:shade val="85000"/>
            </a:srgbClr>
          </a:solidFill>
          <a:ln w="381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4" name="Picture 13" descr="A green and gold sign with text">
            <a:extLst>
              <a:ext uri="{FF2B5EF4-FFF2-40B4-BE49-F238E27FC236}">
                <a16:creationId xmlns:a16="http://schemas.microsoft.com/office/drawing/2014/main" id="{2C0D2A93-C4D6-2897-7FD1-0EA5DA7B7FBD}"/>
              </a:ext>
            </a:extLst>
          </p:cNvPr>
          <p:cNvPicPr>
            <a:picLocks noChangeAspect="1"/>
          </p:cNvPicPr>
          <p:nvPr/>
        </p:nvPicPr>
        <p:blipFill>
          <a:blip r:embed="rId3">
            <a:duotone>
              <a:schemeClr val="accent4">
                <a:shade val="45000"/>
                <a:satMod val="135000"/>
              </a:schemeClr>
              <a:prstClr val="white"/>
            </a:duotone>
            <a:extLst>
              <a:ext uri="{28A0092B-C50C-407E-A947-70E740481C1C}">
                <a14:useLocalDpi xmlns:a14="http://schemas.microsoft.com/office/drawing/2010/main" val="0"/>
              </a:ext>
            </a:extLst>
          </a:blip>
          <a:srcRect l="47046" t="43752" r="47015" b="50676"/>
          <a:stretch>
            <a:fillRect/>
          </a:stretch>
        </p:blipFill>
        <p:spPr bwMode="auto">
          <a:xfrm rot="10800000">
            <a:off x="8096220" y="2930478"/>
            <a:ext cx="415946" cy="341671"/>
          </a:xfrm>
          <a:prstGeom prst="rect">
            <a:avLst/>
          </a:prstGeom>
          <a:solidFill>
            <a:srgbClr val="FFFFFF">
              <a:shade val="85000"/>
            </a:srgbClr>
          </a:solidFill>
          <a:ln w="381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6" name="TextBox 15">
            <a:extLst>
              <a:ext uri="{FF2B5EF4-FFF2-40B4-BE49-F238E27FC236}">
                <a16:creationId xmlns:a16="http://schemas.microsoft.com/office/drawing/2014/main" id="{8AA02BAC-70E8-F869-5B64-A0DE316F27E8}"/>
              </a:ext>
            </a:extLst>
          </p:cNvPr>
          <p:cNvSpPr txBox="1"/>
          <p:nvPr/>
        </p:nvSpPr>
        <p:spPr>
          <a:xfrm>
            <a:off x="6382755" y="1673563"/>
            <a:ext cx="3842876" cy="646331"/>
          </a:xfrm>
          <a:prstGeom prst="rect">
            <a:avLst/>
          </a:prstGeom>
          <a:noFill/>
          <a:ln w="38100">
            <a:solidFill>
              <a:schemeClr val="bg1"/>
            </a:solidFill>
          </a:ln>
        </p:spPr>
        <p:txBody>
          <a:bodyPr wrap="square" rtlCol="0">
            <a:spAutoFit/>
          </a:bodyPr>
          <a:lstStyle/>
          <a:p>
            <a:pPr algn="ctr"/>
            <a:r>
              <a:rPr lang="en-GB" dirty="0">
                <a:latin typeface="Arial" panose="020B0604020202020204" pitchFamily="34" charset="0"/>
                <a:cs typeface="Arial" panose="020B0604020202020204" pitchFamily="34" charset="0"/>
              </a:rPr>
              <a:t>Branding, Social Media &amp; Customer Outreach</a:t>
            </a:r>
          </a:p>
        </p:txBody>
      </p:sp>
      <p:sp>
        <p:nvSpPr>
          <p:cNvPr id="17" name="TextBox 16">
            <a:extLst>
              <a:ext uri="{FF2B5EF4-FFF2-40B4-BE49-F238E27FC236}">
                <a16:creationId xmlns:a16="http://schemas.microsoft.com/office/drawing/2014/main" id="{58CB486D-96CE-8739-2508-79B767DD60D6}"/>
              </a:ext>
            </a:extLst>
          </p:cNvPr>
          <p:cNvSpPr txBox="1"/>
          <p:nvPr/>
        </p:nvSpPr>
        <p:spPr>
          <a:xfrm>
            <a:off x="1101011" y="3206666"/>
            <a:ext cx="3842876" cy="369332"/>
          </a:xfrm>
          <a:prstGeom prst="rect">
            <a:avLst/>
          </a:prstGeom>
          <a:noFill/>
          <a:ln w="38100">
            <a:solidFill>
              <a:schemeClr val="bg1"/>
            </a:solidFill>
          </a:ln>
        </p:spPr>
        <p:txBody>
          <a:bodyPr wrap="square" rtlCol="0">
            <a:spAutoFit/>
          </a:bodyPr>
          <a:lstStyle/>
          <a:p>
            <a:pPr algn="ctr"/>
            <a:r>
              <a:rPr lang="en-GB" dirty="0">
                <a:latin typeface="Arial" panose="020B0604020202020204" pitchFamily="34" charset="0"/>
                <a:cs typeface="Arial" panose="020B0604020202020204" pitchFamily="34" charset="0"/>
              </a:rPr>
              <a:t>Positions &amp; Responsibilities</a:t>
            </a:r>
          </a:p>
        </p:txBody>
      </p:sp>
      <p:sp>
        <p:nvSpPr>
          <p:cNvPr id="18" name="TextBox 17">
            <a:extLst>
              <a:ext uri="{FF2B5EF4-FFF2-40B4-BE49-F238E27FC236}">
                <a16:creationId xmlns:a16="http://schemas.microsoft.com/office/drawing/2014/main" id="{A9D1528A-D6FA-6AF0-B7B6-4FEC3DDA31E4}"/>
              </a:ext>
            </a:extLst>
          </p:cNvPr>
          <p:cNvSpPr txBox="1"/>
          <p:nvPr/>
        </p:nvSpPr>
        <p:spPr>
          <a:xfrm>
            <a:off x="1801604" y="4349934"/>
            <a:ext cx="3842876" cy="369332"/>
          </a:xfrm>
          <a:prstGeom prst="rect">
            <a:avLst/>
          </a:prstGeom>
          <a:noFill/>
          <a:ln w="38100">
            <a:solidFill>
              <a:schemeClr val="bg1"/>
            </a:solidFill>
          </a:ln>
        </p:spPr>
        <p:txBody>
          <a:bodyPr wrap="square" rtlCol="0">
            <a:spAutoFit/>
          </a:bodyPr>
          <a:lstStyle/>
          <a:p>
            <a:pPr algn="ctr"/>
            <a:r>
              <a:rPr lang="en-GB" dirty="0">
                <a:latin typeface="Arial" panose="020B0604020202020204" pitchFamily="34" charset="0"/>
                <a:cs typeface="Arial" panose="020B0604020202020204" pitchFamily="34" charset="0"/>
              </a:rPr>
              <a:t>Sustainability Advisor</a:t>
            </a:r>
          </a:p>
        </p:txBody>
      </p:sp>
      <p:sp>
        <p:nvSpPr>
          <p:cNvPr id="19" name="TextBox 18">
            <a:extLst>
              <a:ext uri="{FF2B5EF4-FFF2-40B4-BE49-F238E27FC236}">
                <a16:creationId xmlns:a16="http://schemas.microsoft.com/office/drawing/2014/main" id="{AEFE78C0-739C-1FAE-325F-A4D1E36A517F}"/>
              </a:ext>
            </a:extLst>
          </p:cNvPr>
          <p:cNvSpPr txBox="1"/>
          <p:nvPr/>
        </p:nvSpPr>
        <p:spPr>
          <a:xfrm>
            <a:off x="1801604" y="4927277"/>
            <a:ext cx="3842876" cy="646331"/>
          </a:xfrm>
          <a:prstGeom prst="rect">
            <a:avLst/>
          </a:prstGeom>
          <a:noFill/>
          <a:ln w="38100">
            <a:solidFill>
              <a:schemeClr val="bg1"/>
            </a:solidFill>
          </a:ln>
        </p:spPr>
        <p:txBody>
          <a:bodyPr wrap="square" rtlCol="0">
            <a:spAutoFit/>
          </a:bodyPr>
          <a:lstStyle/>
          <a:p>
            <a:pPr algn="ctr"/>
            <a:r>
              <a:rPr lang="en-GB" dirty="0">
                <a:latin typeface="Arial" panose="020B0604020202020204" pitchFamily="34" charset="0"/>
                <a:cs typeface="Arial" panose="020B0604020202020204" pitchFamily="34" charset="0"/>
              </a:rPr>
              <a:t>Environmental &amp; Regulatory Compliance</a:t>
            </a:r>
          </a:p>
        </p:txBody>
      </p:sp>
      <p:sp>
        <p:nvSpPr>
          <p:cNvPr id="20" name="TextBox 19">
            <a:extLst>
              <a:ext uri="{FF2B5EF4-FFF2-40B4-BE49-F238E27FC236}">
                <a16:creationId xmlns:a16="http://schemas.microsoft.com/office/drawing/2014/main" id="{334BCE3C-A9DE-4C51-B85C-D6F162582D52}"/>
              </a:ext>
            </a:extLst>
          </p:cNvPr>
          <p:cNvSpPr txBox="1"/>
          <p:nvPr/>
        </p:nvSpPr>
        <p:spPr>
          <a:xfrm>
            <a:off x="7343017" y="3687957"/>
            <a:ext cx="2507958" cy="1200329"/>
          </a:xfrm>
          <a:prstGeom prst="rect">
            <a:avLst/>
          </a:prstGeom>
          <a:noFill/>
          <a:ln w="38100">
            <a:solidFill>
              <a:schemeClr val="bg1"/>
            </a:solidFill>
          </a:ln>
        </p:spPr>
        <p:txBody>
          <a:bodyPr wrap="square" rtlCol="0">
            <a:spAutoFit/>
          </a:bodyPr>
          <a:lstStyle/>
          <a:p>
            <a:pPr algn="ctr"/>
            <a:r>
              <a:rPr lang="en-GB" dirty="0">
                <a:latin typeface="Arial" panose="020B0604020202020204" pitchFamily="34" charset="0"/>
                <a:cs typeface="Arial" panose="020B0604020202020204" pitchFamily="34" charset="0"/>
              </a:rPr>
              <a:t>Finance Consultant (Budgeting, Forecasting &amp; Tax Advice)</a:t>
            </a:r>
          </a:p>
        </p:txBody>
      </p:sp>
    </p:spTree>
    <p:extLst>
      <p:ext uri="{BB962C8B-B14F-4D97-AF65-F5344CB8AC3E}">
        <p14:creationId xmlns:p14="http://schemas.microsoft.com/office/powerpoint/2010/main" val="2599689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anim calcmode="lin" valueType="num">
                                      <p:cBhvr additive="base">
                                        <p:cTn id="19" dur="500" fill="hold"/>
                                        <p:tgtEl>
                                          <p:spTgt spid="17"/>
                                        </p:tgtEl>
                                        <p:attrNameLst>
                                          <p:attrName>ppt_x</p:attrName>
                                        </p:attrNameLst>
                                      </p:cBhvr>
                                      <p:tavLst>
                                        <p:tav tm="0">
                                          <p:val>
                                            <p:strVal val="#ppt_x"/>
                                          </p:val>
                                        </p:tav>
                                        <p:tav tm="100000">
                                          <p:val>
                                            <p:strVal val="#ppt_x"/>
                                          </p:val>
                                        </p:tav>
                                      </p:tavLst>
                                    </p:anim>
                                    <p:anim calcmode="lin" valueType="num">
                                      <p:cBhvr additive="base">
                                        <p:cTn id="20"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8"/>
                                        </p:tgtEl>
                                        <p:attrNameLst>
                                          <p:attrName>style.visibility</p:attrName>
                                        </p:attrNameLst>
                                      </p:cBhvr>
                                      <p:to>
                                        <p:strVal val="visible"/>
                                      </p:to>
                                    </p:set>
                                    <p:anim calcmode="lin" valueType="num">
                                      <p:cBhvr additive="base">
                                        <p:cTn id="31" dur="500" fill="hold"/>
                                        <p:tgtEl>
                                          <p:spTgt spid="18"/>
                                        </p:tgtEl>
                                        <p:attrNameLst>
                                          <p:attrName>ppt_x</p:attrName>
                                        </p:attrNameLst>
                                      </p:cBhvr>
                                      <p:tavLst>
                                        <p:tav tm="0">
                                          <p:val>
                                            <p:strVal val="#ppt_x"/>
                                          </p:val>
                                        </p:tav>
                                        <p:tav tm="100000">
                                          <p:val>
                                            <p:strVal val="#ppt_x"/>
                                          </p:val>
                                        </p:tav>
                                      </p:tavLst>
                                    </p:anim>
                                    <p:anim calcmode="lin" valueType="num">
                                      <p:cBhvr additive="base">
                                        <p:cTn id="32"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9"/>
                                        </p:tgtEl>
                                        <p:attrNameLst>
                                          <p:attrName>style.visibility</p:attrName>
                                        </p:attrNameLst>
                                      </p:cBhvr>
                                      <p:to>
                                        <p:strVal val="visible"/>
                                      </p:to>
                                    </p:set>
                                    <p:anim calcmode="lin" valueType="num">
                                      <p:cBhvr additive="base">
                                        <p:cTn id="37" dur="500" fill="hold"/>
                                        <p:tgtEl>
                                          <p:spTgt spid="19"/>
                                        </p:tgtEl>
                                        <p:attrNameLst>
                                          <p:attrName>ppt_x</p:attrName>
                                        </p:attrNameLst>
                                      </p:cBhvr>
                                      <p:tavLst>
                                        <p:tav tm="0">
                                          <p:val>
                                            <p:strVal val="#ppt_x"/>
                                          </p:val>
                                        </p:tav>
                                        <p:tav tm="100000">
                                          <p:val>
                                            <p:strVal val="#ppt_x"/>
                                          </p:val>
                                        </p:tav>
                                      </p:tavLst>
                                    </p:anim>
                                    <p:anim calcmode="lin" valueType="num">
                                      <p:cBhvr additive="base">
                                        <p:cTn id="38"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3"/>
                                        </p:tgtEl>
                                        <p:attrNameLst>
                                          <p:attrName>style.visibility</p:attrName>
                                        </p:attrNameLst>
                                      </p:cBhvr>
                                      <p:to>
                                        <p:strVal val="visible"/>
                                      </p:to>
                                    </p:set>
                                    <p:anim calcmode="lin" valueType="num">
                                      <p:cBhvr additive="base">
                                        <p:cTn id="43" dur="500" fill="hold"/>
                                        <p:tgtEl>
                                          <p:spTgt spid="13"/>
                                        </p:tgtEl>
                                        <p:attrNameLst>
                                          <p:attrName>ppt_x</p:attrName>
                                        </p:attrNameLst>
                                      </p:cBhvr>
                                      <p:tavLst>
                                        <p:tav tm="0">
                                          <p:val>
                                            <p:strVal val="#ppt_x"/>
                                          </p:val>
                                        </p:tav>
                                        <p:tav tm="100000">
                                          <p:val>
                                            <p:strVal val="#ppt_x"/>
                                          </p:val>
                                        </p:tav>
                                      </p:tavLst>
                                    </p:anim>
                                    <p:anim calcmode="lin" valueType="num">
                                      <p:cBhvr additive="base">
                                        <p:cTn id="4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20"/>
                                        </p:tgtEl>
                                        <p:attrNameLst>
                                          <p:attrName>style.visibility</p:attrName>
                                        </p:attrNameLst>
                                      </p:cBhvr>
                                      <p:to>
                                        <p:strVal val="visible"/>
                                      </p:to>
                                    </p:set>
                                    <p:anim calcmode="lin" valueType="num">
                                      <p:cBhvr additive="base">
                                        <p:cTn id="49" dur="500" fill="hold"/>
                                        <p:tgtEl>
                                          <p:spTgt spid="20"/>
                                        </p:tgtEl>
                                        <p:attrNameLst>
                                          <p:attrName>ppt_x</p:attrName>
                                        </p:attrNameLst>
                                      </p:cBhvr>
                                      <p:tavLst>
                                        <p:tav tm="0">
                                          <p:val>
                                            <p:strVal val="#ppt_x"/>
                                          </p:val>
                                        </p:tav>
                                        <p:tav tm="100000">
                                          <p:val>
                                            <p:strVal val="#ppt_x"/>
                                          </p:val>
                                        </p:tav>
                                      </p:tavLst>
                                    </p:anim>
                                    <p:anim calcmode="lin" valueType="num">
                                      <p:cBhvr additive="base">
                                        <p:cTn id="50"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14"/>
                                        </p:tgtEl>
                                        <p:attrNameLst>
                                          <p:attrName>style.visibility</p:attrName>
                                        </p:attrNameLst>
                                      </p:cBhvr>
                                      <p:to>
                                        <p:strVal val="visible"/>
                                      </p:to>
                                    </p:set>
                                    <p:anim calcmode="lin" valueType="num">
                                      <p:cBhvr additive="base">
                                        <p:cTn id="55" dur="500" fill="hold"/>
                                        <p:tgtEl>
                                          <p:spTgt spid="14"/>
                                        </p:tgtEl>
                                        <p:attrNameLst>
                                          <p:attrName>ppt_x</p:attrName>
                                        </p:attrNameLst>
                                      </p:cBhvr>
                                      <p:tavLst>
                                        <p:tav tm="0">
                                          <p:val>
                                            <p:strVal val="#ppt_x"/>
                                          </p:val>
                                        </p:tav>
                                        <p:tav tm="100000">
                                          <p:val>
                                            <p:strVal val="#ppt_x"/>
                                          </p:val>
                                        </p:tav>
                                      </p:tavLst>
                                    </p:anim>
                                    <p:anim calcmode="lin" valueType="num">
                                      <p:cBhvr additive="base">
                                        <p:cTn id="56"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16"/>
                                        </p:tgtEl>
                                        <p:attrNameLst>
                                          <p:attrName>style.visibility</p:attrName>
                                        </p:attrNameLst>
                                      </p:cBhvr>
                                      <p:to>
                                        <p:strVal val="visible"/>
                                      </p:to>
                                    </p:set>
                                    <p:anim calcmode="lin" valueType="num">
                                      <p:cBhvr additive="base">
                                        <p:cTn id="61" dur="500" fill="hold"/>
                                        <p:tgtEl>
                                          <p:spTgt spid="16"/>
                                        </p:tgtEl>
                                        <p:attrNameLst>
                                          <p:attrName>ppt_x</p:attrName>
                                        </p:attrNameLst>
                                      </p:cBhvr>
                                      <p:tavLst>
                                        <p:tav tm="0">
                                          <p:val>
                                            <p:strVal val="#ppt_x"/>
                                          </p:val>
                                        </p:tav>
                                        <p:tav tm="100000">
                                          <p:val>
                                            <p:strVal val="#ppt_x"/>
                                          </p:val>
                                        </p:tav>
                                      </p:tavLst>
                                    </p:anim>
                                    <p:anim calcmode="lin" valueType="num">
                                      <p:cBhvr additive="base">
                                        <p:cTn id="62"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P spid="17" grpId="0" animBg="1"/>
      <p:bldP spid="18" grpId="0" animBg="1"/>
      <p:bldP spid="19" grpId="0" animBg="1"/>
      <p:bldP spid="20"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7A908A2-02F6-9873-15BB-A8D365B6C627}"/>
              </a:ext>
            </a:extLst>
          </p:cNvPr>
          <p:cNvSpPr>
            <a:spLocks noGrp="1"/>
          </p:cNvSpPr>
          <p:nvPr>
            <p:ph type="title"/>
          </p:nvPr>
        </p:nvSpPr>
        <p:spPr>
          <a:xfrm>
            <a:off x="1137034" y="162046"/>
            <a:ext cx="9392421" cy="798653"/>
          </a:xfrm>
        </p:spPr>
        <p:txBody>
          <a:bodyPr>
            <a:normAutofit/>
          </a:bodyPr>
          <a:lstStyle/>
          <a:p>
            <a:r>
              <a:rPr lang="en-US" dirty="0">
                <a:latin typeface="Arial" panose="020B0604020202020204" pitchFamily="34" charset="0"/>
                <a:cs typeface="Arial" panose="020B0604020202020204" pitchFamily="34" charset="0"/>
              </a:rPr>
              <a:t>ENVIRONMENTAL ANALYSIS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50DDB6B-81D7-A3E4-6765-AC9E20570EDF}"/>
              </a:ext>
            </a:extLst>
          </p:cNvPr>
          <p:cNvSpPr>
            <a:spLocks noGrp="1"/>
          </p:cNvSpPr>
          <p:nvPr>
            <p:ph idx="1"/>
          </p:nvPr>
        </p:nvSpPr>
        <p:spPr>
          <a:xfrm>
            <a:off x="358814" y="2734327"/>
            <a:ext cx="2964489" cy="2061837"/>
          </a:xfrm>
        </p:spPr>
        <p:txBody>
          <a:bodyPr>
            <a:normAutofit/>
          </a:bodyPr>
          <a:lstStyle/>
          <a:p>
            <a:pPr marL="0" indent="0">
              <a:buNone/>
            </a:pPr>
            <a:r>
              <a:rPr lang="en-US" sz="2000" b="1" dirty="0">
                <a:latin typeface="Arial" panose="020B0604020202020204" pitchFamily="34" charset="0"/>
                <a:cs typeface="Arial" panose="020B0604020202020204" pitchFamily="34" charset="0"/>
              </a:rPr>
              <a:t>PESTEL ANALYSIS</a:t>
            </a:r>
            <a:endParaRPr lang="en-GB" sz="2000" dirty="0">
              <a:latin typeface="Arial" panose="020B0604020202020204" pitchFamily="34" charset="0"/>
              <a:cs typeface="Arial" panose="020B0604020202020204" pitchFamily="34" charset="0"/>
            </a:endParaRPr>
          </a:p>
          <a:p>
            <a:pPr marL="0" indent="0">
              <a:buNone/>
            </a:pPr>
            <a:r>
              <a:rPr lang="en-US" sz="2000" dirty="0">
                <a:latin typeface="Arial" panose="020B0604020202020204" pitchFamily="34" charset="0"/>
                <a:cs typeface="Arial" panose="020B0604020202020204" pitchFamily="34" charset="0"/>
              </a:rPr>
              <a:t>A Pestel Analysis identifies external factors affecting the consultancy business:</a:t>
            </a:r>
            <a:endParaRPr lang="en-GB" sz="2000" dirty="0">
              <a:latin typeface="Arial" panose="020B0604020202020204" pitchFamily="34" charset="0"/>
              <a:cs typeface="Arial" panose="020B0604020202020204" pitchFamily="34" charset="0"/>
            </a:endParaRPr>
          </a:p>
          <a:p>
            <a:pPr marL="0" indent="0">
              <a:buNone/>
            </a:pPr>
            <a:endParaRPr lang="en-GB" sz="2000" dirty="0"/>
          </a:p>
        </p:txBody>
      </p:sp>
      <p:sp>
        <p:nvSpPr>
          <p:cNvPr id="27" name="Freeform: Shape 26">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4" name="Table 3">
            <a:extLst>
              <a:ext uri="{FF2B5EF4-FFF2-40B4-BE49-F238E27FC236}">
                <a16:creationId xmlns:a16="http://schemas.microsoft.com/office/drawing/2014/main" id="{062C0FBB-E5BC-82BF-34E7-095F0B93C698}"/>
              </a:ext>
            </a:extLst>
          </p:cNvPr>
          <p:cNvGraphicFramePr>
            <a:graphicFrameLocks noGrp="1"/>
          </p:cNvGraphicFramePr>
          <p:nvPr>
            <p:extLst>
              <p:ext uri="{D42A27DB-BD31-4B8C-83A1-F6EECF244321}">
                <p14:modId xmlns:p14="http://schemas.microsoft.com/office/powerpoint/2010/main" val="2832806366"/>
              </p:ext>
            </p:extLst>
          </p:nvPr>
        </p:nvGraphicFramePr>
        <p:xfrm>
          <a:off x="3323304" y="886367"/>
          <a:ext cx="8509882" cy="5891374"/>
        </p:xfrm>
        <a:graphic>
          <a:graphicData uri="http://schemas.openxmlformats.org/drawingml/2006/table">
            <a:tbl>
              <a:tblPr firstRow="1" firstCol="1" bandRow="1">
                <a:tableStyleId>{5C22544A-7EE6-4342-B048-85BDC9FD1C3A}</a:tableStyleId>
              </a:tblPr>
              <a:tblGrid>
                <a:gridCol w="1573161">
                  <a:extLst>
                    <a:ext uri="{9D8B030D-6E8A-4147-A177-3AD203B41FA5}">
                      <a16:colId xmlns:a16="http://schemas.microsoft.com/office/drawing/2014/main" val="1465590911"/>
                    </a:ext>
                  </a:extLst>
                </a:gridCol>
                <a:gridCol w="6936721">
                  <a:extLst>
                    <a:ext uri="{9D8B030D-6E8A-4147-A177-3AD203B41FA5}">
                      <a16:colId xmlns:a16="http://schemas.microsoft.com/office/drawing/2014/main" val="673204102"/>
                    </a:ext>
                  </a:extLst>
                </a:gridCol>
              </a:tblGrid>
              <a:tr h="588472">
                <a:tc>
                  <a:txBody>
                    <a:bodyPr/>
                    <a:lstStyle/>
                    <a:p>
                      <a:pPr algn="ctr">
                        <a:lnSpc>
                          <a:spcPct val="150000"/>
                        </a:lnSpc>
                        <a:spcAft>
                          <a:spcPts val="1000"/>
                        </a:spcAft>
                        <a:buNone/>
                      </a:pPr>
                      <a:r>
                        <a:rPr lang="en-US" sz="1600" kern="150" dirty="0">
                          <a:effectLst/>
                          <a:latin typeface="Arial" panose="020B0604020202020204" pitchFamily="34" charset="0"/>
                          <a:cs typeface="Arial" panose="020B0604020202020204" pitchFamily="34" charset="0"/>
                        </a:rPr>
                        <a:t>Factor</a:t>
                      </a:r>
                      <a:endParaRPr lang="en-GB" sz="1600" kern="150" dirty="0">
                        <a:effectLst/>
                        <a:latin typeface="Arial" panose="020B0604020202020204" pitchFamily="34" charset="0"/>
                        <a:ea typeface="Times New Roman" panose="02020603050405020304" pitchFamily="18" charset="0"/>
                        <a:cs typeface="Arial" panose="020B0604020202020204" pitchFamily="34" charset="0"/>
                      </a:endParaRPr>
                    </a:p>
                  </a:txBody>
                  <a:tcPr marL="43223" marR="43223" marT="0" marB="0"/>
                </a:tc>
                <a:tc>
                  <a:txBody>
                    <a:bodyPr/>
                    <a:lstStyle/>
                    <a:p>
                      <a:pPr algn="ctr">
                        <a:lnSpc>
                          <a:spcPct val="150000"/>
                        </a:lnSpc>
                        <a:spcAft>
                          <a:spcPts val="1000"/>
                        </a:spcAft>
                        <a:buNone/>
                      </a:pPr>
                      <a:r>
                        <a:rPr lang="en-US" sz="1600" kern="150" dirty="0">
                          <a:effectLst/>
                          <a:latin typeface="Arial" panose="020B0604020202020204" pitchFamily="34" charset="0"/>
                          <a:cs typeface="Arial" panose="020B0604020202020204" pitchFamily="34" charset="0"/>
                        </a:rPr>
                        <a:t>Impact on Business</a:t>
                      </a:r>
                      <a:endParaRPr lang="en-GB" sz="1600" kern="150" dirty="0">
                        <a:effectLst/>
                        <a:latin typeface="Arial" panose="020B0604020202020204" pitchFamily="34" charset="0"/>
                        <a:ea typeface="Times New Roman" panose="02020603050405020304" pitchFamily="18" charset="0"/>
                        <a:cs typeface="Arial" panose="020B0604020202020204" pitchFamily="34" charset="0"/>
                      </a:endParaRPr>
                    </a:p>
                  </a:txBody>
                  <a:tcPr marL="43223" marR="43223" marT="0" marB="0"/>
                </a:tc>
                <a:extLst>
                  <a:ext uri="{0D108BD9-81ED-4DB2-BD59-A6C34878D82A}">
                    <a16:rowId xmlns:a16="http://schemas.microsoft.com/office/drawing/2014/main" val="3090595093"/>
                  </a:ext>
                </a:extLst>
              </a:tr>
              <a:tr h="913075">
                <a:tc>
                  <a:txBody>
                    <a:bodyPr/>
                    <a:lstStyle/>
                    <a:p>
                      <a:pPr algn="ctr">
                        <a:lnSpc>
                          <a:spcPct val="150000"/>
                        </a:lnSpc>
                        <a:spcAft>
                          <a:spcPts val="1000"/>
                        </a:spcAft>
                        <a:buNone/>
                      </a:pPr>
                      <a:r>
                        <a:rPr lang="en-US" sz="1600" kern="150" dirty="0">
                          <a:effectLst/>
                          <a:latin typeface="Arial" panose="020B0604020202020204" pitchFamily="34" charset="0"/>
                          <a:cs typeface="Arial" panose="020B0604020202020204" pitchFamily="34" charset="0"/>
                        </a:rPr>
                        <a:t>Political</a:t>
                      </a:r>
                      <a:endParaRPr lang="en-GB" sz="1600" kern="150" dirty="0">
                        <a:effectLst/>
                        <a:latin typeface="Arial" panose="020B0604020202020204" pitchFamily="34" charset="0"/>
                        <a:ea typeface="Times New Roman" panose="02020603050405020304" pitchFamily="18" charset="0"/>
                        <a:cs typeface="Arial" panose="020B0604020202020204" pitchFamily="34" charset="0"/>
                      </a:endParaRPr>
                    </a:p>
                  </a:txBody>
                  <a:tcPr marL="43223" marR="43223" marT="0" marB="0"/>
                </a:tc>
                <a:tc>
                  <a:txBody>
                    <a:bodyPr/>
                    <a:lstStyle/>
                    <a:p>
                      <a:pPr algn="ctr">
                        <a:lnSpc>
                          <a:spcPct val="150000"/>
                        </a:lnSpc>
                        <a:spcAft>
                          <a:spcPts val="1000"/>
                        </a:spcAft>
                        <a:buNone/>
                      </a:pPr>
                      <a:r>
                        <a:rPr lang="en-US" sz="1600" kern="150" dirty="0">
                          <a:effectLst/>
                          <a:latin typeface="Arial" panose="020B0604020202020204" pitchFamily="34" charset="0"/>
                          <a:cs typeface="Arial" panose="020B0604020202020204" pitchFamily="34" charset="0"/>
                        </a:rPr>
                        <a:t>Government initiatives supporting SMEs, such as the Help to Grow scheme, encourage demand for consultancy services (HM Treasury, 2022).</a:t>
                      </a:r>
                      <a:endParaRPr lang="en-GB" sz="1600" kern="150" dirty="0">
                        <a:effectLst/>
                        <a:latin typeface="Arial" panose="020B0604020202020204" pitchFamily="34" charset="0"/>
                        <a:ea typeface="Times New Roman" panose="02020603050405020304" pitchFamily="18" charset="0"/>
                        <a:cs typeface="Arial" panose="020B0604020202020204" pitchFamily="34" charset="0"/>
                      </a:endParaRPr>
                    </a:p>
                  </a:txBody>
                  <a:tcPr marL="43223" marR="43223" marT="0" marB="0"/>
                </a:tc>
                <a:extLst>
                  <a:ext uri="{0D108BD9-81ED-4DB2-BD59-A6C34878D82A}">
                    <a16:rowId xmlns:a16="http://schemas.microsoft.com/office/drawing/2014/main" val="3456436352"/>
                  </a:ext>
                </a:extLst>
              </a:tr>
              <a:tr h="913075">
                <a:tc>
                  <a:txBody>
                    <a:bodyPr/>
                    <a:lstStyle/>
                    <a:p>
                      <a:pPr algn="ctr">
                        <a:lnSpc>
                          <a:spcPct val="150000"/>
                        </a:lnSpc>
                        <a:spcAft>
                          <a:spcPts val="1000"/>
                        </a:spcAft>
                        <a:buNone/>
                      </a:pPr>
                      <a:r>
                        <a:rPr lang="en-US" sz="1600" kern="150" dirty="0">
                          <a:effectLst/>
                          <a:latin typeface="Arial" panose="020B0604020202020204" pitchFamily="34" charset="0"/>
                          <a:cs typeface="Arial" panose="020B0604020202020204" pitchFamily="34" charset="0"/>
                        </a:rPr>
                        <a:t>Economic</a:t>
                      </a:r>
                      <a:endParaRPr lang="en-GB" sz="1600" kern="150" dirty="0">
                        <a:effectLst/>
                        <a:latin typeface="Arial" panose="020B0604020202020204" pitchFamily="34" charset="0"/>
                        <a:ea typeface="Times New Roman" panose="02020603050405020304" pitchFamily="18" charset="0"/>
                        <a:cs typeface="Arial" panose="020B0604020202020204" pitchFamily="34" charset="0"/>
                      </a:endParaRPr>
                    </a:p>
                  </a:txBody>
                  <a:tcPr marL="43223" marR="43223" marT="0" marB="0"/>
                </a:tc>
                <a:tc>
                  <a:txBody>
                    <a:bodyPr/>
                    <a:lstStyle/>
                    <a:p>
                      <a:pPr algn="ctr">
                        <a:lnSpc>
                          <a:spcPct val="150000"/>
                        </a:lnSpc>
                        <a:spcAft>
                          <a:spcPts val="1000"/>
                        </a:spcAft>
                        <a:buNone/>
                      </a:pPr>
                      <a:r>
                        <a:rPr lang="en-US" sz="1600" kern="150" dirty="0">
                          <a:effectLst/>
                          <a:latin typeface="Arial" panose="020B0604020202020204" pitchFamily="34" charset="0"/>
                          <a:cs typeface="Arial" panose="020B0604020202020204" pitchFamily="34" charset="0"/>
                        </a:rPr>
                        <a:t>Post-pandemic recovery and inflationary pressures create uncertainty, driving SMEs to seek professional advice to remain financially resilient (OECD, 2023).</a:t>
                      </a:r>
                      <a:endParaRPr lang="en-GB" sz="1600" kern="150" dirty="0">
                        <a:effectLst/>
                        <a:latin typeface="Arial" panose="020B0604020202020204" pitchFamily="34" charset="0"/>
                        <a:ea typeface="Times New Roman" panose="02020603050405020304" pitchFamily="18" charset="0"/>
                        <a:cs typeface="Arial" panose="020B0604020202020204" pitchFamily="34" charset="0"/>
                      </a:endParaRPr>
                    </a:p>
                  </a:txBody>
                  <a:tcPr marL="43223" marR="43223" marT="0" marB="0"/>
                </a:tc>
                <a:extLst>
                  <a:ext uri="{0D108BD9-81ED-4DB2-BD59-A6C34878D82A}">
                    <a16:rowId xmlns:a16="http://schemas.microsoft.com/office/drawing/2014/main" val="422772954"/>
                  </a:ext>
                </a:extLst>
              </a:tr>
              <a:tr h="614467">
                <a:tc>
                  <a:txBody>
                    <a:bodyPr/>
                    <a:lstStyle/>
                    <a:p>
                      <a:pPr algn="ctr">
                        <a:lnSpc>
                          <a:spcPct val="150000"/>
                        </a:lnSpc>
                        <a:spcAft>
                          <a:spcPts val="1000"/>
                        </a:spcAft>
                        <a:buNone/>
                      </a:pPr>
                      <a:r>
                        <a:rPr lang="en-US" sz="1600" kern="150" dirty="0">
                          <a:effectLst/>
                          <a:latin typeface="Arial" panose="020B0604020202020204" pitchFamily="34" charset="0"/>
                          <a:cs typeface="Arial" panose="020B0604020202020204" pitchFamily="34" charset="0"/>
                        </a:rPr>
                        <a:t>Social</a:t>
                      </a:r>
                      <a:endParaRPr lang="en-GB" sz="1600" kern="150" dirty="0">
                        <a:effectLst/>
                        <a:latin typeface="Arial" panose="020B0604020202020204" pitchFamily="34" charset="0"/>
                        <a:ea typeface="Times New Roman" panose="02020603050405020304" pitchFamily="18" charset="0"/>
                        <a:cs typeface="Arial" panose="020B0604020202020204" pitchFamily="34" charset="0"/>
                      </a:endParaRPr>
                    </a:p>
                  </a:txBody>
                  <a:tcPr marL="43223" marR="43223" marT="0" marB="0"/>
                </a:tc>
                <a:tc>
                  <a:txBody>
                    <a:bodyPr/>
                    <a:lstStyle/>
                    <a:p>
                      <a:pPr algn="ctr">
                        <a:lnSpc>
                          <a:spcPct val="150000"/>
                        </a:lnSpc>
                        <a:spcAft>
                          <a:spcPts val="1000"/>
                        </a:spcAft>
                        <a:buNone/>
                      </a:pPr>
                      <a:r>
                        <a:rPr lang="en-US" sz="1600" kern="150" dirty="0">
                          <a:effectLst/>
                          <a:latin typeface="Arial" panose="020B0604020202020204" pitchFamily="34" charset="0"/>
                          <a:cs typeface="Arial" panose="020B0604020202020204" pitchFamily="34" charset="0"/>
                        </a:rPr>
                        <a:t>Increasing entrepreneurial activity and cultural diversity in the UK business landscape fuel demand for tailored consultancy (DBT, 2024).</a:t>
                      </a:r>
                      <a:endParaRPr lang="en-GB" sz="1600" kern="150" dirty="0">
                        <a:effectLst/>
                        <a:latin typeface="Arial" panose="020B0604020202020204" pitchFamily="34" charset="0"/>
                        <a:ea typeface="Times New Roman" panose="02020603050405020304" pitchFamily="18" charset="0"/>
                        <a:cs typeface="Arial" panose="020B0604020202020204" pitchFamily="34" charset="0"/>
                      </a:endParaRPr>
                    </a:p>
                  </a:txBody>
                  <a:tcPr marL="43223" marR="43223" marT="0" marB="0"/>
                </a:tc>
                <a:extLst>
                  <a:ext uri="{0D108BD9-81ED-4DB2-BD59-A6C34878D82A}">
                    <a16:rowId xmlns:a16="http://schemas.microsoft.com/office/drawing/2014/main" val="1418864906"/>
                  </a:ext>
                </a:extLst>
              </a:tr>
              <a:tr h="614467">
                <a:tc>
                  <a:txBody>
                    <a:bodyPr/>
                    <a:lstStyle/>
                    <a:p>
                      <a:pPr algn="ctr">
                        <a:lnSpc>
                          <a:spcPct val="150000"/>
                        </a:lnSpc>
                        <a:spcAft>
                          <a:spcPts val="1000"/>
                        </a:spcAft>
                        <a:buNone/>
                      </a:pPr>
                      <a:r>
                        <a:rPr lang="en-US" sz="1600" kern="150" dirty="0">
                          <a:effectLst/>
                          <a:latin typeface="Arial" panose="020B0604020202020204" pitchFamily="34" charset="0"/>
                          <a:cs typeface="Arial" panose="020B0604020202020204" pitchFamily="34" charset="0"/>
                        </a:rPr>
                        <a:t>Technological</a:t>
                      </a:r>
                      <a:endParaRPr lang="en-GB" sz="1600" kern="150" dirty="0">
                        <a:effectLst/>
                        <a:latin typeface="Arial" panose="020B0604020202020204" pitchFamily="34" charset="0"/>
                        <a:ea typeface="Times New Roman" panose="02020603050405020304" pitchFamily="18" charset="0"/>
                        <a:cs typeface="Arial" panose="020B0604020202020204" pitchFamily="34" charset="0"/>
                      </a:endParaRPr>
                    </a:p>
                  </a:txBody>
                  <a:tcPr marL="43223" marR="43223" marT="0" marB="0"/>
                </a:tc>
                <a:tc>
                  <a:txBody>
                    <a:bodyPr/>
                    <a:lstStyle/>
                    <a:p>
                      <a:pPr algn="ctr">
                        <a:lnSpc>
                          <a:spcPct val="150000"/>
                        </a:lnSpc>
                        <a:spcAft>
                          <a:spcPts val="1000"/>
                        </a:spcAft>
                        <a:buNone/>
                      </a:pPr>
                      <a:r>
                        <a:rPr lang="en-US" sz="1600" kern="150" dirty="0">
                          <a:effectLst/>
                          <a:latin typeface="Arial" panose="020B0604020202020204" pitchFamily="34" charset="0"/>
                          <a:cs typeface="Arial" panose="020B0604020202020204" pitchFamily="34" charset="0"/>
                        </a:rPr>
                        <a:t>The rise of AI, digital platforms, and remote collaboration tools creates opportunities for consultants to support digital adoption (Deloitte, 2023).</a:t>
                      </a:r>
                      <a:endParaRPr lang="en-GB" sz="1600" kern="150" dirty="0">
                        <a:effectLst/>
                        <a:latin typeface="Arial" panose="020B0604020202020204" pitchFamily="34" charset="0"/>
                        <a:ea typeface="Times New Roman" panose="02020603050405020304" pitchFamily="18" charset="0"/>
                        <a:cs typeface="Arial" panose="020B0604020202020204" pitchFamily="34" charset="0"/>
                      </a:endParaRPr>
                    </a:p>
                  </a:txBody>
                  <a:tcPr marL="43223" marR="43223" marT="0" marB="0"/>
                </a:tc>
                <a:extLst>
                  <a:ext uri="{0D108BD9-81ED-4DB2-BD59-A6C34878D82A}">
                    <a16:rowId xmlns:a16="http://schemas.microsoft.com/office/drawing/2014/main" val="2003428817"/>
                  </a:ext>
                </a:extLst>
              </a:tr>
              <a:tr h="913075">
                <a:tc>
                  <a:txBody>
                    <a:bodyPr/>
                    <a:lstStyle/>
                    <a:p>
                      <a:pPr algn="ctr">
                        <a:lnSpc>
                          <a:spcPct val="150000"/>
                        </a:lnSpc>
                        <a:spcAft>
                          <a:spcPts val="1000"/>
                        </a:spcAft>
                        <a:buNone/>
                      </a:pPr>
                      <a:r>
                        <a:rPr lang="en-US" sz="1600" kern="150" dirty="0">
                          <a:effectLst/>
                          <a:latin typeface="Arial" panose="020B0604020202020204" pitchFamily="34" charset="0"/>
                          <a:cs typeface="Arial" panose="020B0604020202020204" pitchFamily="34" charset="0"/>
                        </a:rPr>
                        <a:t>Environmental</a:t>
                      </a:r>
                      <a:endParaRPr lang="en-GB" sz="1600" kern="150" dirty="0">
                        <a:effectLst/>
                        <a:latin typeface="Arial" panose="020B0604020202020204" pitchFamily="34" charset="0"/>
                        <a:ea typeface="Times New Roman" panose="02020603050405020304" pitchFamily="18" charset="0"/>
                        <a:cs typeface="Arial" panose="020B0604020202020204" pitchFamily="34" charset="0"/>
                      </a:endParaRPr>
                    </a:p>
                  </a:txBody>
                  <a:tcPr marL="43223" marR="43223" marT="0" marB="0"/>
                </a:tc>
                <a:tc>
                  <a:txBody>
                    <a:bodyPr/>
                    <a:lstStyle/>
                    <a:p>
                      <a:pPr algn="ctr">
                        <a:lnSpc>
                          <a:spcPct val="150000"/>
                        </a:lnSpc>
                        <a:spcAft>
                          <a:spcPts val="1000"/>
                        </a:spcAft>
                        <a:buNone/>
                      </a:pPr>
                      <a:r>
                        <a:rPr lang="en-US" sz="1600" kern="150" dirty="0">
                          <a:effectLst/>
                          <a:latin typeface="Arial" panose="020B0604020202020204" pitchFamily="34" charset="0"/>
                          <a:cs typeface="Arial" panose="020B0604020202020204" pitchFamily="34" charset="0"/>
                        </a:rPr>
                        <a:t>SMEs face growing pressure to adopt sustainable practices. The UK’s net-zero strategy and environmental regulations (DEFRA, 2022) make sustainability consulting a high-growth service area.</a:t>
                      </a:r>
                      <a:endParaRPr lang="en-GB" sz="1600" kern="150" dirty="0">
                        <a:effectLst/>
                        <a:latin typeface="Arial" panose="020B0604020202020204" pitchFamily="34" charset="0"/>
                        <a:ea typeface="Times New Roman" panose="02020603050405020304" pitchFamily="18" charset="0"/>
                        <a:cs typeface="Arial" panose="020B0604020202020204" pitchFamily="34" charset="0"/>
                      </a:endParaRPr>
                    </a:p>
                  </a:txBody>
                  <a:tcPr marL="43223" marR="43223" marT="0" marB="0"/>
                </a:tc>
                <a:extLst>
                  <a:ext uri="{0D108BD9-81ED-4DB2-BD59-A6C34878D82A}">
                    <a16:rowId xmlns:a16="http://schemas.microsoft.com/office/drawing/2014/main" val="927253010"/>
                  </a:ext>
                </a:extLst>
              </a:tr>
              <a:tr h="913075">
                <a:tc>
                  <a:txBody>
                    <a:bodyPr/>
                    <a:lstStyle/>
                    <a:p>
                      <a:pPr algn="ctr">
                        <a:lnSpc>
                          <a:spcPct val="150000"/>
                        </a:lnSpc>
                        <a:spcAft>
                          <a:spcPts val="1000"/>
                        </a:spcAft>
                        <a:buNone/>
                      </a:pPr>
                      <a:r>
                        <a:rPr lang="en-US" sz="1600" kern="150" dirty="0">
                          <a:effectLst/>
                          <a:latin typeface="Arial" panose="020B0604020202020204" pitchFamily="34" charset="0"/>
                          <a:cs typeface="Arial" panose="020B0604020202020204" pitchFamily="34" charset="0"/>
                        </a:rPr>
                        <a:t>Legal</a:t>
                      </a:r>
                      <a:endParaRPr lang="en-GB" sz="1600" kern="150" dirty="0">
                        <a:effectLst/>
                        <a:latin typeface="Arial" panose="020B0604020202020204" pitchFamily="34" charset="0"/>
                        <a:ea typeface="Times New Roman" panose="02020603050405020304" pitchFamily="18" charset="0"/>
                        <a:cs typeface="Arial" panose="020B0604020202020204" pitchFamily="34" charset="0"/>
                      </a:endParaRPr>
                    </a:p>
                  </a:txBody>
                  <a:tcPr marL="43223" marR="43223" marT="0" marB="0"/>
                </a:tc>
                <a:tc>
                  <a:txBody>
                    <a:bodyPr/>
                    <a:lstStyle/>
                    <a:p>
                      <a:pPr algn="ctr">
                        <a:lnSpc>
                          <a:spcPct val="150000"/>
                        </a:lnSpc>
                        <a:spcAft>
                          <a:spcPts val="1000"/>
                        </a:spcAft>
                        <a:buNone/>
                      </a:pPr>
                      <a:r>
                        <a:rPr lang="en-US" sz="1600" kern="150" dirty="0">
                          <a:effectLst/>
                          <a:latin typeface="Arial" panose="020B0604020202020204" pitchFamily="34" charset="0"/>
                          <a:cs typeface="Arial" panose="020B0604020202020204" pitchFamily="34" charset="0"/>
                        </a:rPr>
                        <a:t>Compliance with GDPR, employment laws, and environmental regulations impacts SMEs, creating a need for consultancy expertise (CIPD, 2022).</a:t>
                      </a:r>
                      <a:endParaRPr lang="en-GB" sz="1600" kern="150" dirty="0">
                        <a:effectLst/>
                        <a:latin typeface="Arial" panose="020B0604020202020204" pitchFamily="34" charset="0"/>
                        <a:ea typeface="Times New Roman" panose="02020603050405020304" pitchFamily="18" charset="0"/>
                        <a:cs typeface="Arial" panose="020B0604020202020204" pitchFamily="34" charset="0"/>
                      </a:endParaRPr>
                    </a:p>
                  </a:txBody>
                  <a:tcPr marL="43223" marR="43223" marT="0" marB="0"/>
                </a:tc>
                <a:extLst>
                  <a:ext uri="{0D108BD9-81ED-4DB2-BD59-A6C34878D82A}">
                    <a16:rowId xmlns:a16="http://schemas.microsoft.com/office/drawing/2014/main" val="1856836925"/>
                  </a:ext>
                </a:extLst>
              </a:tr>
            </a:tbl>
          </a:graphicData>
        </a:graphic>
      </p:graphicFrame>
      <p:sp>
        <p:nvSpPr>
          <p:cNvPr id="5" name="TextBox 4">
            <a:extLst>
              <a:ext uri="{FF2B5EF4-FFF2-40B4-BE49-F238E27FC236}">
                <a16:creationId xmlns:a16="http://schemas.microsoft.com/office/drawing/2014/main" id="{55A04DFD-C82A-B75A-A8C2-EB699A68FBE9}"/>
              </a:ext>
            </a:extLst>
          </p:cNvPr>
          <p:cNvSpPr txBox="1"/>
          <p:nvPr/>
        </p:nvSpPr>
        <p:spPr>
          <a:xfrm>
            <a:off x="275302" y="5842959"/>
            <a:ext cx="2689187" cy="461665"/>
          </a:xfrm>
          <a:prstGeom prst="rect">
            <a:avLst/>
          </a:prstGeom>
          <a:noFill/>
        </p:spPr>
        <p:txBody>
          <a:bodyPr wrap="square" rtlCol="0">
            <a:spAutoFit/>
          </a:bodyPr>
          <a:lstStyle/>
          <a:p>
            <a:r>
              <a:rPr lang="en-GB" sz="1200" dirty="0"/>
              <a:t>(Johnson, Scholes and Whittington, 2017)</a:t>
            </a:r>
          </a:p>
        </p:txBody>
      </p:sp>
    </p:spTree>
    <p:extLst>
      <p:ext uri="{BB962C8B-B14F-4D97-AF65-F5344CB8AC3E}">
        <p14:creationId xmlns:p14="http://schemas.microsoft.com/office/powerpoint/2010/main" val="4026764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gtEl>
                                        <p:attrNameLst>
                                          <p:attrName>style.visibility</p:attrName>
                                        </p:attrNameLst>
                                      </p:cBhvr>
                                      <p:to>
                                        <p:strVal val="visible"/>
                                      </p:to>
                                    </p:set>
                                    <p:anim calcmode="lin" valueType="num">
                                      <p:cBhvr additive="base">
                                        <p:cTn id="25" dur="500" fill="hold"/>
                                        <p:tgtEl>
                                          <p:spTgt spid="4"/>
                                        </p:tgtEl>
                                        <p:attrNameLst>
                                          <p:attrName>ppt_x</p:attrName>
                                        </p:attrNameLst>
                                      </p:cBhvr>
                                      <p:tavLst>
                                        <p:tav tm="0">
                                          <p:val>
                                            <p:strVal val="#ppt_x"/>
                                          </p:val>
                                        </p:tav>
                                        <p:tav tm="100000">
                                          <p:val>
                                            <p:strVal val="#ppt_x"/>
                                          </p:val>
                                        </p:tav>
                                      </p:tavLst>
                                    </p:anim>
                                    <p:anim calcmode="lin" valueType="num">
                                      <p:cBhvr additive="base">
                                        <p:cTn id="2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anim calcmode="lin" valueType="num">
                                      <p:cBhvr additive="base">
                                        <p:cTn id="31" dur="500" fill="hold"/>
                                        <p:tgtEl>
                                          <p:spTgt spid="5"/>
                                        </p:tgtEl>
                                        <p:attrNameLst>
                                          <p:attrName>ppt_x</p:attrName>
                                        </p:attrNameLst>
                                      </p:cBhvr>
                                      <p:tavLst>
                                        <p:tav tm="0">
                                          <p:val>
                                            <p:strVal val="#ppt_x"/>
                                          </p:val>
                                        </p:tav>
                                        <p:tav tm="100000">
                                          <p:val>
                                            <p:strVal val="#ppt_x"/>
                                          </p:val>
                                        </p:tav>
                                      </p:tavLst>
                                    </p:anim>
                                    <p:anim calcmode="lin" valueType="num">
                                      <p:cBhvr additive="base">
                                        <p:cTn id="3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22827-D3CF-D335-7977-89E687FCCA86}"/>
              </a:ext>
            </a:extLst>
          </p:cNvPr>
          <p:cNvSpPr>
            <a:spLocks noGrp="1"/>
          </p:cNvSpPr>
          <p:nvPr>
            <p:ph type="title"/>
          </p:nvPr>
        </p:nvSpPr>
        <p:spPr>
          <a:xfrm>
            <a:off x="838200" y="365125"/>
            <a:ext cx="10515600" cy="559323"/>
          </a:xfrm>
        </p:spPr>
        <p:txBody>
          <a:bodyPr>
            <a:noAutofit/>
          </a:bodyPr>
          <a:lstStyle/>
          <a:p>
            <a:r>
              <a:rPr lang="en-GB" sz="3600" dirty="0">
                <a:latin typeface="Arial" panose="020B0604020202020204" pitchFamily="34" charset="0"/>
                <a:cs typeface="Arial" panose="020B0604020202020204" pitchFamily="34" charset="0"/>
              </a:rPr>
              <a:t>SWOT ANALYSIS</a:t>
            </a:r>
          </a:p>
        </p:txBody>
      </p:sp>
      <p:sp>
        <p:nvSpPr>
          <p:cNvPr id="3" name="Content Placeholder 2">
            <a:extLst>
              <a:ext uri="{FF2B5EF4-FFF2-40B4-BE49-F238E27FC236}">
                <a16:creationId xmlns:a16="http://schemas.microsoft.com/office/drawing/2014/main" id="{5EDCBA01-C73B-5B6D-CA92-B41F6F7D8608}"/>
              </a:ext>
            </a:extLst>
          </p:cNvPr>
          <p:cNvSpPr>
            <a:spLocks noGrp="1"/>
          </p:cNvSpPr>
          <p:nvPr>
            <p:ph idx="1"/>
          </p:nvPr>
        </p:nvSpPr>
        <p:spPr>
          <a:xfrm>
            <a:off x="1005348" y="924448"/>
            <a:ext cx="10515600" cy="5704952"/>
          </a:xfrm>
        </p:spPr>
        <p:txBody>
          <a:bodyPr>
            <a:normAutofit/>
          </a:bodyPr>
          <a:lstStyle/>
          <a:p>
            <a:endParaRPr lang="en-GB" dirty="0">
              <a:latin typeface="Arial" panose="020B0604020202020204" pitchFamily="34" charset="0"/>
              <a:cs typeface="Arial" panose="020B0604020202020204" pitchFamily="34" charset="0"/>
            </a:endParaRP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US" sz="1200" dirty="0"/>
          </a:p>
        </p:txBody>
      </p:sp>
      <p:sp>
        <p:nvSpPr>
          <p:cNvPr id="4" name="Rectangle 2">
            <a:extLst>
              <a:ext uri="{FF2B5EF4-FFF2-40B4-BE49-F238E27FC236}">
                <a16:creationId xmlns:a16="http://schemas.microsoft.com/office/drawing/2014/main" id="{E44D29D6-0309-5E18-3631-054554CD0A8D}"/>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graphicFrame>
        <p:nvGraphicFramePr>
          <p:cNvPr id="7" name="Table 6">
            <a:extLst>
              <a:ext uri="{FF2B5EF4-FFF2-40B4-BE49-F238E27FC236}">
                <a16:creationId xmlns:a16="http://schemas.microsoft.com/office/drawing/2014/main" id="{43E325DF-DB20-A66E-50FE-1847D8950E55}"/>
              </a:ext>
            </a:extLst>
          </p:cNvPr>
          <p:cNvGraphicFramePr>
            <a:graphicFrameLocks noGrp="1"/>
          </p:cNvGraphicFramePr>
          <p:nvPr>
            <p:extLst>
              <p:ext uri="{D42A27DB-BD31-4B8C-83A1-F6EECF244321}">
                <p14:modId xmlns:p14="http://schemas.microsoft.com/office/powerpoint/2010/main" val="3333861017"/>
              </p:ext>
            </p:extLst>
          </p:nvPr>
        </p:nvGraphicFramePr>
        <p:xfrm>
          <a:off x="3357717" y="924448"/>
          <a:ext cx="6806380" cy="5716045"/>
        </p:xfrm>
        <a:graphic>
          <a:graphicData uri="http://schemas.openxmlformats.org/drawingml/2006/table">
            <a:tbl>
              <a:tblPr firstRow="1" firstCol="1" bandRow="1">
                <a:tableStyleId>{1E171933-4619-4E11-9A3F-F7608DF75F80}</a:tableStyleId>
              </a:tblPr>
              <a:tblGrid>
                <a:gridCol w="3639453">
                  <a:extLst>
                    <a:ext uri="{9D8B030D-6E8A-4147-A177-3AD203B41FA5}">
                      <a16:colId xmlns:a16="http://schemas.microsoft.com/office/drawing/2014/main" val="788299696"/>
                    </a:ext>
                  </a:extLst>
                </a:gridCol>
                <a:gridCol w="3166927">
                  <a:extLst>
                    <a:ext uri="{9D8B030D-6E8A-4147-A177-3AD203B41FA5}">
                      <a16:colId xmlns:a16="http://schemas.microsoft.com/office/drawing/2014/main" val="862438118"/>
                    </a:ext>
                  </a:extLst>
                </a:gridCol>
              </a:tblGrid>
              <a:tr h="3067514">
                <a:tc>
                  <a:txBody>
                    <a:bodyPr/>
                    <a:lstStyle/>
                    <a:p>
                      <a:pPr>
                        <a:lnSpc>
                          <a:spcPct val="115000"/>
                        </a:lnSpc>
                        <a:spcAft>
                          <a:spcPts val="800"/>
                        </a:spcAft>
                        <a:buNone/>
                      </a:pPr>
                      <a:r>
                        <a:rPr lang="en-GB" sz="1600" kern="100" dirty="0">
                          <a:effectLst/>
                          <a:latin typeface="Arial" panose="020B0604020202020204" pitchFamily="34" charset="0"/>
                          <a:cs typeface="Arial" panose="020B0604020202020204" pitchFamily="34" charset="0"/>
                        </a:rPr>
                        <a:t> </a:t>
                      </a:r>
                    </a:p>
                    <a:p>
                      <a:pPr>
                        <a:lnSpc>
                          <a:spcPct val="115000"/>
                        </a:lnSpc>
                        <a:spcAft>
                          <a:spcPts val="800"/>
                        </a:spcAft>
                        <a:buNone/>
                      </a:pPr>
                      <a:r>
                        <a:rPr lang="en-GB" sz="1600" kern="100" dirty="0">
                          <a:effectLst/>
                          <a:latin typeface="Arial" panose="020B0604020202020204" pitchFamily="34" charset="0"/>
                          <a:cs typeface="Arial" panose="020B0604020202020204" pitchFamily="34" charset="0"/>
                        </a:rPr>
                        <a:t>Strengths</a:t>
                      </a:r>
                    </a:p>
                    <a:p>
                      <a:pPr marL="342900" lvl="0" indent="-342900">
                        <a:buSzPts val="1000"/>
                        <a:buFont typeface="Symbol" panose="05050102010706020507" pitchFamily="18" charset="2"/>
                        <a:buChar char=""/>
                        <a:tabLst>
                          <a:tab pos="457200" algn="l"/>
                        </a:tabLst>
                      </a:pPr>
                      <a:r>
                        <a:rPr lang="en-GB" sz="1600" b="0" kern="100" dirty="0">
                          <a:effectLst/>
                          <a:latin typeface="Arial" panose="020B0604020202020204" pitchFamily="34" charset="0"/>
                          <a:cs typeface="Arial" panose="020B0604020202020204" pitchFamily="34" charset="0"/>
                        </a:rPr>
                        <a:t>Networking and community-based connections</a:t>
                      </a:r>
                    </a:p>
                    <a:p>
                      <a:pPr marL="342900" lvl="0" indent="-342900">
                        <a:buSzPts val="1000"/>
                        <a:buFont typeface="Symbol" panose="05050102010706020507" pitchFamily="18" charset="2"/>
                        <a:buChar char=""/>
                        <a:tabLst>
                          <a:tab pos="457200" algn="l"/>
                        </a:tabLst>
                      </a:pPr>
                      <a:r>
                        <a:rPr lang="en-GB" sz="1600" b="0" kern="100" dirty="0">
                          <a:effectLst/>
                          <a:latin typeface="Arial" panose="020B0604020202020204" pitchFamily="34" charset="0"/>
                          <a:cs typeface="Arial" panose="020B0604020202020204" pitchFamily="34" charset="0"/>
                        </a:rPr>
                        <a:t>Equal opportunity values and inclusivity</a:t>
                      </a:r>
                    </a:p>
                    <a:p>
                      <a:pPr marL="342900" lvl="0" indent="-342900">
                        <a:buSzPts val="1000"/>
                        <a:buFont typeface="Symbol" panose="05050102010706020507" pitchFamily="18" charset="2"/>
                        <a:buChar char=""/>
                        <a:tabLst>
                          <a:tab pos="457200" algn="l"/>
                        </a:tabLst>
                      </a:pPr>
                      <a:r>
                        <a:rPr lang="en-GB" sz="1600" b="0" kern="100" dirty="0">
                          <a:effectLst/>
                          <a:latin typeface="Arial" panose="020B0604020202020204" pitchFamily="34" charset="0"/>
                          <a:cs typeface="Arial" panose="020B0604020202020204" pitchFamily="34" charset="0"/>
                        </a:rPr>
                        <a:t>Strong professional identity and expertise in consultancy</a:t>
                      </a:r>
                    </a:p>
                    <a:p>
                      <a:pPr marL="342900" lvl="0" indent="-342900">
                        <a:buSzPts val="1000"/>
                        <a:buFont typeface="Symbol" panose="05050102010706020507" pitchFamily="18" charset="2"/>
                        <a:buChar char=""/>
                        <a:tabLst>
                          <a:tab pos="457200" algn="l"/>
                        </a:tabLst>
                      </a:pPr>
                      <a:r>
                        <a:rPr lang="en-GB" sz="1600" b="0" kern="100" dirty="0">
                          <a:effectLst/>
                          <a:latin typeface="Arial" panose="020B0604020202020204" pitchFamily="34" charset="0"/>
                          <a:cs typeface="Arial" panose="020B0604020202020204" pitchFamily="34" charset="0"/>
                        </a:rPr>
                        <a:t>Ethical and sustainable business practices aligned with modern standard</a:t>
                      </a:r>
                    </a:p>
                    <a:p>
                      <a:pPr>
                        <a:lnSpc>
                          <a:spcPct val="115000"/>
                        </a:lnSpc>
                        <a:spcAft>
                          <a:spcPts val="800"/>
                        </a:spcAft>
                        <a:buNone/>
                      </a:pPr>
                      <a:r>
                        <a:rPr lang="en-GB" sz="1600" kern="100" dirty="0">
                          <a:effectLst/>
                          <a:latin typeface="Arial" panose="020B0604020202020204" pitchFamily="34" charset="0"/>
                          <a:cs typeface="Arial" panose="020B0604020202020204" pitchFamily="34" charset="0"/>
                        </a:rPr>
                        <a:t> </a:t>
                      </a:r>
                      <a:endParaRPr lang="en-GB" sz="1600" kern="100" dirty="0">
                        <a:effectLst/>
                        <a:latin typeface="Arial" panose="020B0604020202020204" pitchFamily="34" charset="0"/>
                        <a:ea typeface="Aptos" panose="020B0004020202020204" pitchFamily="34" charset="0"/>
                        <a:cs typeface="Arial" panose="020B0604020202020204" pitchFamily="34" charset="0"/>
                      </a:endParaRPr>
                    </a:p>
                  </a:txBody>
                  <a:tcPr marL="64697" marR="6469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15000"/>
                        </a:lnSpc>
                        <a:spcAft>
                          <a:spcPts val="800"/>
                        </a:spcAft>
                        <a:buNone/>
                      </a:pPr>
                      <a:r>
                        <a:rPr lang="en-GB" sz="1600" kern="100" dirty="0">
                          <a:effectLst/>
                          <a:latin typeface="Arial" panose="020B0604020202020204" pitchFamily="34" charset="0"/>
                          <a:cs typeface="Arial" panose="020B0604020202020204" pitchFamily="34" charset="0"/>
                        </a:rPr>
                        <a:t> </a:t>
                      </a:r>
                    </a:p>
                    <a:p>
                      <a:pPr>
                        <a:buNone/>
                      </a:pPr>
                      <a:r>
                        <a:rPr lang="en-GB" sz="1600" kern="100" dirty="0">
                          <a:effectLst/>
                          <a:latin typeface="Arial" panose="020B0604020202020204" pitchFamily="34" charset="0"/>
                          <a:cs typeface="Arial" panose="020B0604020202020204" pitchFamily="34" charset="0"/>
                        </a:rPr>
                        <a:t>Weaknesses</a:t>
                      </a:r>
                    </a:p>
                    <a:p>
                      <a:pPr marL="342900" lvl="0" indent="-342900">
                        <a:buSzPts val="1000"/>
                        <a:buFont typeface="Symbol" panose="05050102010706020507" pitchFamily="18" charset="2"/>
                        <a:buChar char=""/>
                        <a:tabLst>
                          <a:tab pos="457200" algn="l"/>
                        </a:tabLst>
                      </a:pPr>
                      <a:r>
                        <a:rPr lang="en-GB" sz="1600" b="0" kern="100" dirty="0">
                          <a:effectLst/>
                          <a:latin typeface="Arial" panose="020B0604020202020204" pitchFamily="34" charset="0"/>
                          <a:cs typeface="Arial" panose="020B0604020202020204" pitchFamily="34" charset="0"/>
                        </a:rPr>
                        <a:t>Limited brand awareness as a new business</a:t>
                      </a:r>
                    </a:p>
                    <a:p>
                      <a:pPr marL="342900" lvl="0" indent="-342900">
                        <a:buSzPts val="1000"/>
                        <a:buFont typeface="Symbol" panose="05050102010706020507" pitchFamily="18" charset="2"/>
                        <a:buChar char=""/>
                        <a:tabLst>
                          <a:tab pos="457200" algn="l"/>
                        </a:tabLst>
                      </a:pPr>
                      <a:r>
                        <a:rPr lang="en-GB" sz="1600" b="0" kern="100" dirty="0">
                          <a:effectLst/>
                          <a:latin typeface="Arial" panose="020B0604020202020204" pitchFamily="34" charset="0"/>
                          <a:cs typeface="Arial" panose="020B0604020202020204" pitchFamily="34" charset="0"/>
                        </a:rPr>
                        <a:t>Adapting to change and evolving client demands</a:t>
                      </a:r>
                    </a:p>
                    <a:p>
                      <a:pPr marL="342900" lvl="0" indent="-342900">
                        <a:buSzPts val="1000"/>
                        <a:buFont typeface="Symbol" panose="05050102010706020507" pitchFamily="18" charset="2"/>
                        <a:buChar char=""/>
                        <a:tabLst>
                          <a:tab pos="457200" algn="l"/>
                        </a:tabLst>
                      </a:pPr>
                      <a:r>
                        <a:rPr lang="en-GB" sz="1600" b="0" kern="100" dirty="0">
                          <a:effectLst/>
                          <a:latin typeface="Arial" panose="020B0604020202020204" pitchFamily="34" charset="0"/>
                          <a:cs typeface="Arial" panose="020B0604020202020204" pitchFamily="34" charset="0"/>
                        </a:rPr>
                        <a:t>Small team and limited resources</a:t>
                      </a:r>
                    </a:p>
                    <a:p>
                      <a:pPr>
                        <a:lnSpc>
                          <a:spcPct val="115000"/>
                        </a:lnSpc>
                        <a:spcAft>
                          <a:spcPts val="800"/>
                        </a:spcAft>
                        <a:buNone/>
                      </a:pPr>
                      <a:r>
                        <a:rPr lang="en-GB" sz="1600" kern="100" dirty="0">
                          <a:effectLst/>
                          <a:latin typeface="Arial" panose="020B0604020202020204" pitchFamily="34" charset="0"/>
                          <a:cs typeface="Arial" panose="020B0604020202020204" pitchFamily="34" charset="0"/>
                        </a:rPr>
                        <a:t> </a:t>
                      </a:r>
                      <a:endParaRPr lang="en-GB" sz="1600" kern="100" dirty="0">
                        <a:effectLst/>
                        <a:latin typeface="Arial" panose="020B0604020202020204" pitchFamily="34" charset="0"/>
                        <a:ea typeface="Aptos" panose="020B0004020202020204" pitchFamily="34" charset="0"/>
                        <a:cs typeface="Arial" panose="020B0604020202020204" pitchFamily="34" charset="0"/>
                      </a:endParaRPr>
                    </a:p>
                  </a:txBody>
                  <a:tcPr marL="64697" marR="6469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025783668"/>
                  </a:ext>
                </a:extLst>
              </a:tr>
              <a:tr h="2500913">
                <a:tc>
                  <a:txBody>
                    <a:bodyPr/>
                    <a:lstStyle/>
                    <a:p>
                      <a:pPr>
                        <a:lnSpc>
                          <a:spcPct val="115000"/>
                        </a:lnSpc>
                        <a:spcAft>
                          <a:spcPts val="800"/>
                        </a:spcAft>
                        <a:buNone/>
                      </a:pPr>
                      <a:r>
                        <a:rPr lang="en-GB" sz="1600" kern="100" dirty="0">
                          <a:solidFill>
                            <a:schemeClr val="tx1"/>
                          </a:solidFill>
                          <a:effectLst/>
                          <a:latin typeface="Arial" panose="020B0604020202020204" pitchFamily="34" charset="0"/>
                          <a:cs typeface="Arial" panose="020B0604020202020204" pitchFamily="34" charset="0"/>
                        </a:rPr>
                        <a:t> </a:t>
                      </a:r>
                    </a:p>
                    <a:p>
                      <a:pPr>
                        <a:buNone/>
                      </a:pPr>
                      <a:r>
                        <a:rPr lang="en-GB" sz="1600" kern="100" dirty="0">
                          <a:solidFill>
                            <a:schemeClr val="tx1"/>
                          </a:solidFill>
                          <a:effectLst/>
                          <a:latin typeface="Arial" panose="020B0604020202020204" pitchFamily="34" charset="0"/>
                          <a:cs typeface="Arial" panose="020B0604020202020204" pitchFamily="34" charset="0"/>
                        </a:rPr>
                        <a:t>Opportunities</a:t>
                      </a:r>
                    </a:p>
                    <a:p>
                      <a:pPr marL="342900" lvl="0" indent="-342900">
                        <a:buSzPts val="1000"/>
                        <a:buFont typeface="Symbol" panose="05050102010706020507" pitchFamily="18" charset="2"/>
                        <a:buChar char=""/>
                        <a:tabLst>
                          <a:tab pos="457200" algn="l"/>
                        </a:tabLst>
                      </a:pPr>
                      <a:r>
                        <a:rPr lang="en-GB" sz="1600" b="0" kern="100" dirty="0">
                          <a:solidFill>
                            <a:schemeClr val="tx1"/>
                          </a:solidFill>
                          <a:effectLst/>
                          <a:latin typeface="Arial" panose="020B0604020202020204" pitchFamily="34" charset="0"/>
                          <a:cs typeface="Arial" panose="020B0604020202020204" pitchFamily="34" charset="0"/>
                        </a:rPr>
                        <a:t>Expanding consultancy services into new regions and industries</a:t>
                      </a:r>
                    </a:p>
                    <a:p>
                      <a:pPr marL="342900" lvl="0" indent="-342900">
                        <a:buSzPts val="1000"/>
                        <a:buFont typeface="Symbol" panose="05050102010706020507" pitchFamily="18" charset="2"/>
                        <a:buChar char=""/>
                        <a:tabLst>
                          <a:tab pos="457200" algn="l"/>
                        </a:tabLst>
                      </a:pPr>
                      <a:r>
                        <a:rPr lang="en-GB" sz="1600" b="0" kern="100" dirty="0">
                          <a:solidFill>
                            <a:schemeClr val="tx1"/>
                          </a:solidFill>
                          <a:effectLst/>
                          <a:latin typeface="Arial" panose="020B0604020202020204" pitchFamily="34" charset="0"/>
                          <a:cs typeface="Arial" panose="020B0604020202020204" pitchFamily="34" charset="0"/>
                        </a:rPr>
                        <a:t>Strategic partnerships with accounting and legal firms</a:t>
                      </a:r>
                    </a:p>
                    <a:p>
                      <a:pPr marL="342900" lvl="0" indent="-342900">
                        <a:buSzPts val="1000"/>
                        <a:buFont typeface="Symbol" panose="05050102010706020507" pitchFamily="18" charset="2"/>
                        <a:buChar char=""/>
                        <a:tabLst>
                          <a:tab pos="457200" algn="l"/>
                        </a:tabLst>
                      </a:pPr>
                      <a:r>
                        <a:rPr lang="en-GB" sz="1600" b="0" kern="100" dirty="0">
                          <a:solidFill>
                            <a:schemeClr val="tx1"/>
                          </a:solidFill>
                          <a:effectLst/>
                          <a:latin typeface="Arial" panose="020B0604020202020204" pitchFamily="34" charset="0"/>
                          <a:cs typeface="Arial" panose="020B0604020202020204" pitchFamily="34" charset="0"/>
                        </a:rPr>
                        <a:t>Increased demand and opportunities</a:t>
                      </a:r>
                    </a:p>
                    <a:p>
                      <a:pPr>
                        <a:lnSpc>
                          <a:spcPct val="115000"/>
                        </a:lnSpc>
                        <a:spcAft>
                          <a:spcPts val="800"/>
                        </a:spcAft>
                        <a:buNone/>
                      </a:pPr>
                      <a:r>
                        <a:rPr lang="en-GB" sz="1600" kern="100" dirty="0">
                          <a:solidFill>
                            <a:schemeClr val="tx1"/>
                          </a:solidFill>
                          <a:effectLst/>
                          <a:latin typeface="Arial" panose="020B0604020202020204" pitchFamily="34" charset="0"/>
                          <a:cs typeface="Arial" panose="020B0604020202020204" pitchFamily="34" charset="0"/>
                        </a:rPr>
                        <a:t> </a:t>
                      </a:r>
                      <a:endParaRPr lang="en-GB" sz="16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4697" marR="6469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15000"/>
                        </a:lnSpc>
                        <a:spcAft>
                          <a:spcPts val="800"/>
                        </a:spcAft>
                        <a:buNone/>
                      </a:pPr>
                      <a:r>
                        <a:rPr lang="en-GB" sz="1600" kern="100" dirty="0">
                          <a:solidFill>
                            <a:schemeClr val="tx1"/>
                          </a:solidFill>
                          <a:effectLst/>
                          <a:latin typeface="Arial" panose="020B0604020202020204" pitchFamily="34" charset="0"/>
                          <a:cs typeface="Arial" panose="020B0604020202020204" pitchFamily="34" charset="0"/>
                        </a:rPr>
                        <a:t> </a:t>
                      </a:r>
                    </a:p>
                    <a:p>
                      <a:pPr>
                        <a:buNone/>
                      </a:pPr>
                      <a:r>
                        <a:rPr lang="en-GB" sz="1600" b="1" kern="100" dirty="0">
                          <a:solidFill>
                            <a:schemeClr val="tx1"/>
                          </a:solidFill>
                          <a:effectLst/>
                          <a:latin typeface="Arial" panose="020B0604020202020204" pitchFamily="34" charset="0"/>
                          <a:cs typeface="Arial" panose="020B0604020202020204" pitchFamily="34" charset="0"/>
                        </a:rPr>
                        <a:t>Threats</a:t>
                      </a:r>
                    </a:p>
                    <a:p>
                      <a:pPr marL="342900" lvl="0" indent="-342900">
                        <a:buSzPts val="1000"/>
                        <a:buFont typeface="Symbol" panose="05050102010706020507" pitchFamily="18" charset="2"/>
                        <a:buChar char=""/>
                        <a:tabLst>
                          <a:tab pos="457200" algn="l"/>
                        </a:tabLst>
                      </a:pPr>
                      <a:r>
                        <a:rPr lang="en-GB" sz="1600" b="0" kern="100" dirty="0">
                          <a:solidFill>
                            <a:schemeClr val="tx1"/>
                          </a:solidFill>
                          <a:effectLst/>
                          <a:latin typeface="Arial" panose="020B0604020202020204" pitchFamily="34" charset="0"/>
                          <a:cs typeface="Arial" panose="020B0604020202020204" pitchFamily="34" charset="0"/>
                        </a:rPr>
                        <a:t>High competition from established consultancies</a:t>
                      </a:r>
                    </a:p>
                    <a:p>
                      <a:pPr marL="342900" lvl="0" indent="-342900">
                        <a:buSzPts val="1000"/>
                        <a:buFont typeface="Symbol" panose="05050102010706020507" pitchFamily="18" charset="2"/>
                        <a:buChar char=""/>
                        <a:tabLst>
                          <a:tab pos="457200" algn="l"/>
                        </a:tabLst>
                      </a:pPr>
                      <a:r>
                        <a:rPr lang="en-GB" sz="1600" b="0" kern="100" dirty="0">
                          <a:solidFill>
                            <a:schemeClr val="tx1"/>
                          </a:solidFill>
                          <a:effectLst/>
                          <a:latin typeface="Arial" panose="020B0604020202020204" pitchFamily="34" charset="0"/>
                          <a:cs typeface="Arial" panose="020B0604020202020204" pitchFamily="34" charset="0"/>
                        </a:rPr>
                        <a:t>Economic instability affecting client budgets</a:t>
                      </a:r>
                    </a:p>
                    <a:p>
                      <a:pPr marL="342900" lvl="0" indent="-342900">
                        <a:buSzPts val="1000"/>
                        <a:buFont typeface="Symbol" panose="05050102010706020507" pitchFamily="18" charset="2"/>
                        <a:buChar char=""/>
                        <a:tabLst>
                          <a:tab pos="457200" algn="l"/>
                        </a:tabLst>
                      </a:pPr>
                      <a:r>
                        <a:rPr lang="en-GB" sz="1600" b="0" kern="100" dirty="0">
                          <a:solidFill>
                            <a:schemeClr val="tx1"/>
                          </a:solidFill>
                          <a:effectLst/>
                          <a:latin typeface="Arial" panose="020B0604020202020204" pitchFamily="34" charset="0"/>
                          <a:cs typeface="Arial" panose="020B0604020202020204" pitchFamily="34" charset="0"/>
                        </a:rPr>
                        <a:t>Rapid technological and regulatory changes</a:t>
                      </a:r>
                    </a:p>
                    <a:p>
                      <a:pPr>
                        <a:lnSpc>
                          <a:spcPct val="115000"/>
                        </a:lnSpc>
                        <a:spcAft>
                          <a:spcPts val="800"/>
                        </a:spcAft>
                        <a:buNone/>
                      </a:pPr>
                      <a:r>
                        <a:rPr lang="en-GB" sz="1600" b="0" kern="100" dirty="0">
                          <a:solidFill>
                            <a:schemeClr val="tx1"/>
                          </a:solidFill>
                          <a:effectLst/>
                          <a:latin typeface="Arial" panose="020B0604020202020204" pitchFamily="34" charset="0"/>
                          <a:cs typeface="Arial" panose="020B0604020202020204" pitchFamily="34" charset="0"/>
                        </a:rPr>
                        <a:t> </a:t>
                      </a:r>
                      <a:endParaRPr lang="en-GB" sz="16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4697" marR="6469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244175531"/>
                  </a:ext>
                </a:extLst>
              </a:tr>
            </a:tbl>
          </a:graphicData>
        </a:graphic>
      </p:graphicFrame>
      <p:sp>
        <p:nvSpPr>
          <p:cNvPr id="6" name="TextBox 5">
            <a:extLst>
              <a:ext uri="{FF2B5EF4-FFF2-40B4-BE49-F238E27FC236}">
                <a16:creationId xmlns:a16="http://schemas.microsoft.com/office/drawing/2014/main" id="{649147AC-D344-D75E-34AA-D98A4401BF11}"/>
              </a:ext>
            </a:extLst>
          </p:cNvPr>
          <p:cNvSpPr txBox="1"/>
          <p:nvPr/>
        </p:nvSpPr>
        <p:spPr>
          <a:xfrm>
            <a:off x="1108588" y="6144743"/>
            <a:ext cx="2145889" cy="276999"/>
          </a:xfrm>
          <a:prstGeom prst="rect">
            <a:avLst/>
          </a:prstGeom>
          <a:noFill/>
        </p:spPr>
        <p:txBody>
          <a:bodyPr wrap="square">
            <a:spAutoFit/>
          </a:bodyPr>
          <a:lstStyle/>
          <a:p>
            <a:pPr marL="0" indent="0">
              <a:buNone/>
            </a:pPr>
            <a:r>
              <a:rPr lang="en-US" sz="1200" dirty="0">
                <a:latin typeface="Arial" panose="020B0604020202020204" pitchFamily="34" charset="0"/>
                <a:cs typeface="Arial" panose="020B0604020202020204" pitchFamily="34" charset="0"/>
              </a:rPr>
              <a:t>Gürel, E. and Tat, M.,2017</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369212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E5D2CB2F-A784-30C7-057C-8648600C823B}"/>
              </a:ext>
            </a:extLst>
          </p:cNvPr>
          <p:cNvGraphicFramePr>
            <a:graphicFrameLocks noGrp="1"/>
          </p:cNvGraphicFramePr>
          <p:nvPr>
            <p:ph idx="1"/>
            <p:extLst>
              <p:ext uri="{D42A27DB-BD31-4B8C-83A1-F6EECF244321}">
                <p14:modId xmlns:p14="http://schemas.microsoft.com/office/powerpoint/2010/main" val="1189603771"/>
              </p:ext>
            </p:extLst>
          </p:nvPr>
        </p:nvGraphicFramePr>
        <p:xfrm>
          <a:off x="838200" y="1744316"/>
          <a:ext cx="10515600" cy="45394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48306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2B9D09-BF82-23AE-415F-6BC5BD935109}"/>
              </a:ext>
            </a:extLst>
          </p:cNvPr>
          <p:cNvSpPr>
            <a:spLocks noGrp="1"/>
          </p:cNvSpPr>
          <p:nvPr>
            <p:ph type="title"/>
          </p:nvPr>
        </p:nvSpPr>
        <p:spPr>
          <a:xfrm>
            <a:off x="835152" y="98907"/>
            <a:ext cx="7232401" cy="1324779"/>
          </a:xfrm>
        </p:spPr>
        <p:txBody>
          <a:bodyPr>
            <a:normAutofit fontScale="90000"/>
          </a:bodyPr>
          <a:lstStyle/>
          <a:p>
            <a:br>
              <a:rPr lang="en-US" sz="3100" dirty="0">
                <a:latin typeface="Arial" panose="020B0604020202020204" pitchFamily="34" charset="0"/>
                <a:cs typeface="Arial" panose="020B0604020202020204" pitchFamily="34" charset="0"/>
              </a:rPr>
            </a:br>
            <a:r>
              <a:rPr lang="en-US" sz="3100" dirty="0">
                <a:latin typeface="Arial" panose="020B0604020202020204" pitchFamily="34" charset="0"/>
                <a:cs typeface="Arial" panose="020B0604020202020204" pitchFamily="34" charset="0"/>
              </a:rPr>
              <a:t>MARKETING STRATEGIES TO REACH CUSTOMERS </a:t>
            </a:r>
            <a:br>
              <a:rPr lang="en-US" sz="3100" dirty="0">
                <a:latin typeface="Arial" panose="020B0604020202020204" pitchFamily="34" charset="0"/>
                <a:cs typeface="Arial" panose="020B0604020202020204" pitchFamily="34" charset="0"/>
              </a:rPr>
            </a:br>
            <a:br>
              <a:rPr lang="en-GB" sz="3100" dirty="0">
                <a:latin typeface="Arial" panose="020B0604020202020204" pitchFamily="34" charset="0"/>
                <a:cs typeface="Arial" panose="020B0604020202020204" pitchFamily="34" charset="0"/>
              </a:rPr>
            </a:br>
            <a:endParaRPr lang="en-GB" sz="3100" dirty="0">
              <a:latin typeface="Arial" panose="020B0604020202020204" pitchFamily="34" charset="0"/>
              <a:cs typeface="Arial" panose="020B0604020202020204" pitchFamily="34" charset="0"/>
            </a:endParaRPr>
          </a:p>
        </p:txBody>
      </p:sp>
      <p:sp>
        <p:nvSpPr>
          <p:cNvPr id="33" name="Content Placeholder 2">
            <a:extLst>
              <a:ext uri="{FF2B5EF4-FFF2-40B4-BE49-F238E27FC236}">
                <a16:creationId xmlns:a16="http://schemas.microsoft.com/office/drawing/2014/main" id="{E9179C5C-76C1-C006-D6BA-97ECDEEFEE92}"/>
              </a:ext>
            </a:extLst>
          </p:cNvPr>
          <p:cNvSpPr>
            <a:spLocks noGrp="1"/>
          </p:cNvSpPr>
          <p:nvPr>
            <p:ph idx="1"/>
          </p:nvPr>
        </p:nvSpPr>
        <p:spPr>
          <a:xfrm>
            <a:off x="835151" y="1134319"/>
            <a:ext cx="7614367" cy="6030410"/>
          </a:xfrm>
        </p:spPr>
        <p:txBody>
          <a:bodyPr>
            <a:normAutofit/>
          </a:bodyPr>
          <a:lstStyle/>
          <a:p>
            <a:pPr>
              <a:buFont typeface="Wingdings" panose="05000000000000000000" pitchFamily="2" charset="2"/>
              <a:buChar char="§"/>
            </a:pPr>
            <a:r>
              <a:rPr lang="en-GB" sz="1450" dirty="0">
                <a:latin typeface="Arial" panose="020B0604020202020204" pitchFamily="34" charset="0"/>
                <a:cs typeface="Arial" panose="020B0604020202020204" pitchFamily="34" charset="0"/>
              </a:rPr>
              <a:t>Trusted Consulting LTD will adopt a hybrid marketing strategy combining digital and traditional techniques to maximise reach, strengthen brand authority, and drive client acquisition. This approach ensures engagement with both online audiences and those preferring personal, relationship-based interactions.</a:t>
            </a:r>
          </a:p>
          <a:p>
            <a:pPr>
              <a:buFont typeface="Wingdings" panose="05000000000000000000" pitchFamily="2" charset="2"/>
              <a:buChar char="§"/>
            </a:pPr>
            <a:r>
              <a:rPr lang="en-GB" sz="1450" b="1" dirty="0">
                <a:latin typeface="Arial" panose="020B0604020202020204" pitchFamily="34" charset="0"/>
                <a:cs typeface="Arial" panose="020B0604020202020204" pitchFamily="34" charset="0"/>
              </a:rPr>
              <a:t>Digital Strategy:</a:t>
            </a:r>
            <a:br>
              <a:rPr lang="en-GB" sz="1450" dirty="0">
                <a:latin typeface="Arial" panose="020B0604020202020204" pitchFamily="34" charset="0"/>
                <a:cs typeface="Arial" panose="020B0604020202020204" pitchFamily="34" charset="0"/>
              </a:rPr>
            </a:br>
            <a:r>
              <a:rPr lang="en-GB" sz="1450" dirty="0">
                <a:latin typeface="Arial" panose="020B0604020202020204" pitchFamily="34" charset="0"/>
                <a:cs typeface="Arial" panose="020B0604020202020204" pitchFamily="34" charset="0"/>
              </a:rPr>
              <a:t>A professionally designed, SEO-optimised website will serve as the central communication hub, featuring service details, insights, testimonials, and downloadable resources. Analytics will track engagement and conversions to support continuous improvement.</a:t>
            </a:r>
          </a:p>
          <a:p>
            <a:pPr>
              <a:buFont typeface="Wingdings" panose="05000000000000000000" pitchFamily="2" charset="2"/>
              <a:buChar char="§"/>
            </a:pPr>
            <a:r>
              <a:rPr lang="en-GB" sz="1450" dirty="0">
                <a:latin typeface="Arial" panose="020B0604020202020204" pitchFamily="34" charset="0"/>
                <a:cs typeface="Arial" panose="020B0604020202020204" pitchFamily="34" charset="0"/>
              </a:rPr>
              <a:t>On social media, LinkedIn will focus on B2B networking and thought leadership, YouTube on case studies and webinars, and TikTok on short, creative content to connect with younger entrepreneurs. Regular blogs, webinars, and whitepapers will highlight trends and insights, enhancing visibility, trust, and search ranking.</a:t>
            </a:r>
          </a:p>
          <a:p>
            <a:pPr>
              <a:buFont typeface="Wingdings" panose="05000000000000000000" pitchFamily="2" charset="2"/>
              <a:buChar char="§"/>
            </a:pPr>
            <a:r>
              <a:rPr lang="en-GB" sz="1450" b="1" dirty="0">
                <a:latin typeface="Arial" panose="020B0604020202020204" pitchFamily="34" charset="0"/>
                <a:cs typeface="Arial" panose="020B0604020202020204" pitchFamily="34" charset="0"/>
              </a:rPr>
              <a:t>Traditional Marketing:</a:t>
            </a:r>
            <a:br>
              <a:rPr lang="en-GB" sz="1450" dirty="0">
                <a:latin typeface="Arial" panose="020B0604020202020204" pitchFamily="34" charset="0"/>
                <a:cs typeface="Arial" panose="020B0604020202020204" pitchFamily="34" charset="0"/>
              </a:rPr>
            </a:br>
            <a:r>
              <a:rPr lang="en-GB" sz="1450" dirty="0">
                <a:latin typeface="Arial" panose="020B0604020202020204" pitchFamily="34" charset="0"/>
                <a:cs typeface="Arial" panose="020B0604020202020204" pitchFamily="34" charset="0"/>
              </a:rPr>
              <a:t>Trusted Consulting LTD will build a strong local presence through networking events, business expos, and Chamber of Commerce collaborations, fostering relationships and referrals.</a:t>
            </a:r>
          </a:p>
          <a:p>
            <a:pPr>
              <a:buFont typeface="Wingdings" panose="05000000000000000000" pitchFamily="2" charset="2"/>
              <a:buChar char="§"/>
            </a:pPr>
            <a:r>
              <a:rPr lang="en-GB" sz="1450" b="1" dirty="0">
                <a:latin typeface="Arial" panose="020B0604020202020204" pitchFamily="34" charset="0"/>
                <a:cs typeface="Arial" panose="020B0604020202020204" pitchFamily="34" charset="0"/>
              </a:rPr>
              <a:t>Partnerships &amp; Referrals:</a:t>
            </a:r>
            <a:br>
              <a:rPr lang="en-GB" sz="1450" dirty="0">
                <a:latin typeface="Arial" panose="020B0604020202020204" pitchFamily="34" charset="0"/>
                <a:cs typeface="Arial" panose="020B0604020202020204" pitchFamily="34" charset="0"/>
              </a:rPr>
            </a:br>
            <a:r>
              <a:rPr lang="en-GB" sz="1450" dirty="0">
                <a:latin typeface="Arial" panose="020B0604020202020204" pitchFamily="34" charset="0"/>
                <a:cs typeface="Arial" panose="020B0604020202020204" pitchFamily="34" charset="0"/>
              </a:rPr>
              <a:t>Strategic alliances with accounting firms, legal practices, and financial advisors will enable cross-referrals and position the company within a trusted professional network.</a:t>
            </a:r>
          </a:p>
          <a:p>
            <a:pPr>
              <a:buFont typeface="Wingdings" panose="05000000000000000000" pitchFamily="2" charset="2"/>
              <a:buChar char="§"/>
            </a:pPr>
            <a:r>
              <a:rPr lang="en-GB" sz="1450" b="1" dirty="0">
                <a:latin typeface="Arial" panose="020B0604020202020204" pitchFamily="34" charset="0"/>
                <a:cs typeface="Arial" panose="020B0604020202020204" pitchFamily="34" charset="0"/>
              </a:rPr>
              <a:t>Overall Goal:</a:t>
            </a:r>
            <a:br>
              <a:rPr lang="en-GB" sz="1450" dirty="0">
                <a:latin typeface="Arial" panose="020B0604020202020204" pitchFamily="34" charset="0"/>
                <a:cs typeface="Arial" panose="020B0604020202020204" pitchFamily="34" charset="0"/>
              </a:rPr>
            </a:br>
            <a:r>
              <a:rPr lang="en-GB" sz="1450" dirty="0">
                <a:latin typeface="Arial" panose="020B0604020202020204" pitchFamily="34" charset="0"/>
                <a:cs typeface="Arial" panose="020B0604020202020204" pitchFamily="34" charset="0"/>
              </a:rPr>
              <a:t>This integrated approach will establish a recognisable brand, attract consistent leads, and support long-term growth through innovation-driven digital engagement and trust-based community outreach.</a:t>
            </a:r>
          </a:p>
          <a:p>
            <a:endParaRPr lang="en-GB" sz="800" dirty="0"/>
          </a:p>
        </p:txBody>
      </p:sp>
      <p:pic>
        <p:nvPicPr>
          <p:cNvPr id="35" name="Picture 34">
            <a:extLst>
              <a:ext uri="{FF2B5EF4-FFF2-40B4-BE49-F238E27FC236}">
                <a16:creationId xmlns:a16="http://schemas.microsoft.com/office/drawing/2014/main" id="{0CC5FA64-3EB6-4F17-8933-E10C7450B148}"/>
              </a:ext>
            </a:extLst>
          </p:cNvPr>
          <p:cNvPicPr>
            <a:picLocks noChangeAspect="1"/>
          </p:cNvPicPr>
          <p:nvPr/>
        </p:nvPicPr>
        <p:blipFill>
          <a:blip r:embed="rId3">
            <a:alphaModFix amt="20000"/>
          </a:blip>
          <a:srcRect l="13779" r="37314"/>
          <a:stretch>
            <a:fillRect/>
          </a:stretch>
        </p:blipFill>
        <p:spPr>
          <a:xfrm>
            <a:off x="7674015" y="10"/>
            <a:ext cx="45179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7849250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93DDFB-10AB-48E1-CE7A-68A631795166}"/>
              </a:ext>
            </a:extLst>
          </p:cNvPr>
          <p:cNvSpPr>
            <a:spLocks noGrp="1"/>
          </p:cNvSpPr>
          <p:nvPr>
            <p:ph type="title"/>
          </p:nvPr>
        </p:nvSpPr>
        <p:spPr>
          <a:xfrm>
            <a:off x="804672" y="802955"/>
            <a:ext cx="4977976" cy="1454051"/>
          </a:xfrm>
        </p:spPr>
        <p:txBody>
          <a:bodyPr vert="horz" lIns="91440" tIns="45720" rIns="91440" bIns="45720" rtlCol="0" anchor="ctr">
            <a:normAutofit fontScale="90000"/>
          </a:bodyPr>
          <a:lstStyle/>
          <a:p>
            <a:r>
              <a:rPr lang="en-US" sz="3300" kern="1200" dirty="0">
                <a:solidFill>
                  <a:schemeClr val="tx2"/>
                </a:solidFill>
                <a:latin typeface="Arial" panose="020B0604020202020204" pitchFamily="34" charset="0"/>
                <a:cs typeface="Arial" panose="020B0604020202020204" pitchFamily="34" charset="0"/>
              </a:rPr>
              <a:t>FUNDING REQUIREMENTS AND STARTUP EXPENSES</a:t>
            </a:r>
            <a:br>
              <a:rPr lang="en-US" sz="3300" kern="1200" dirty="0">
                <a:solidFill>
                  <a:schemeClr val="tx2"/>
                </a:solidFill>
                <a:latin typeface="Arial" panose="020B0604020202020204" pitchFamily="34" charset="0"/>
                <a:cs typeface="Arial" panose="020B0604020202020204" pitchFamily="34" charset="0"/>
              </a:rPr>
            </a:br>
            <a:endParaRPr lang="en-US" sz="3300" kern="1200" dirty="0">
              <a:solidFill>
                <a:schemeClr val="tx2"/>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60E42DE7-0774-6084-323C-4D67D5B35DB2}"/>
              </a:ext>
            </a:extLst>
          </p:cNvPr>
          <p:cNvSpPr txBox="1"/>
          <p:nvPr/>
        </p:nvSpPr>
        <p:spPr>
          <a:xfrm>
            <a:off x="804672" y="1952368"/>
            <a:ext cx="5565224" cy="4461744"/>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b="1" dirty="0">
                <a:solidFill>
                  <a:schemeClr val="tx2"/>
                </a:solidFill>
                <a:latin typeface="Arial" panose="020B0604020202020204" pitchFamily="34" charset="0"/>
                <a:cs typeface="Arial" panose="020B0604020202020204" pitchFamily="34" charset="0"/>
              </a:rPr>
              <a:t>Trusted Consulting Ltd – Initial Funding Overview</a:t>
            </a:r>
            <a:endParaRPr lang="en-US" sz="2000" dirty="0">
              <a:solidFill>
                <a:schemeClr val="tx2"/>
              </a:solidFill>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000" dirty="0">
                <a:solidFill>
                  <a:schemeClr val="tx2"/>
                </a:solidFill>
                <a:latin typeface="Arial" panose="020B0604020202020204" pitchFamily="34" charset="0"/>
                <a:cs typeface="Arial" panose="020B0604020202020204" pitchFamily="34" charset="0"/>
              </a:rPr>
              <a:t>Requires </a:t>
            </a:r>
            <a:r>
              <a:rPr lang="en-US" sz="2000" b="1" dirty="0">
                <a:solidFill>
                  <a:schemeClr val="tx2"/>
                </a:solidFill>
                <a:latin typeface="Arial" panose="020B0604020202020204" pitchFamily="34" charset="0"/>
                <a:cs typeface="Arial" panose="020B0604020202020204" pitchFamily="34" charset="0"/>
              </a:rPr>
              <a:t>£75,000</a:t>
            </a:r>
            <a:r>
              <a:rPr lang="en-US" sz="2000" dirty="0">
                <a:solidFill>
                  <a:schemeClr val="tx2"/>
                </a:solidFill>
                <a:latin typeface="Arial" panose="020B0604020202020204" pitchFamily="34" charset="0"/>
                <a:cs typeface="Arial" panose="020B0604020202020204" pitchFamily="34" charset="0"/>
              </a:rPr>
              <a:t> to cover </a:t>
            </a:r>
            <a:r>
              <a:rPr lang="en-US" sz="2000" b="1" dirty="0">
                <a:solidFill>
                  <a:schemeClr val="tx2"/>
                </a:solidFill>
                <a:latin typeface="Arial" panose="020B0604020202020204" pitchFamily="34" charset="0"/>
                <a:cs typeface="Arial" panose="020B0604020202020204" pitchFamily="34" charset="0"/>
              </a:rPr>
              <a:t>first-year operations</a:t>
            </a:r>
            <a:r>
              <a:rPr lang="en-US" sz="2000" dirty="0">
                <a:solidFill>
                  <a:schemeClr val="tx2"/>
                </a:solidFill>
                <a:latin typeface="Arial" panose="020B0604020202020204" pitchFamily="34" charset="0"/>
                <a:cs typeface="Arial" panose="020B0604020202020204" pitchFamily="34" charset="0"/>
              </a:rPr>
              <a:t>,  ensures strong </a:t>
            </a:r>
            <a:r>
              <a:rPr lang="en-US" sz="2000" b="1" dirty="0">
                <a:solidFill>
                  <a:schemeClr val="tx2"/>
                </a:solidFill>
                <a:latin typeface="Arial" panose="020B0604020202020204" pitchFamily="34" charset="0"/>
                <a:cs typeface="Arial" panose="020B0604020202020204" pitchFamily="34" charset="0"/>
              </a:rPr>
              <a:t>market presence</a:t>
            </a:r>
            <a:r>
              <a:rPr lang="en-US" sz="2000" dirty="0">
                <a:solidFill>
                  <a:schemeClr val="tx2"/>
                </a:solidFill>
                <a:latin typeface="Arial" panose="020B0604020202020204" pitchFamily="34" charset="0"/>
                <a:cs typeface="Arial" panose="020B0604020202020204" pitchFamily="34" charset="0"/>
              </a:rPr>
              <a:t> and </a:t>
            </a:r>
            <a:r>
              <a:rPr lang="en-US" sz="2000" b="1" dirty="0">
                <a:solidFill>
                  <a:schemeClr val="tx2"/>
                </a:solidFill>
                <a:latin typeface="Arial" panose="020B0604020202020204" pitchFamily="34" charset="0"/>
                <a:cs typeface="Arial" panose="020B0604020202020204" pitchFamily="34" charset="0"/>
              </a:rPr>
              <a:t>sustainable growth</a:t>
            </a:r>
            <a:endParaRPr lang="en-US" sz="2000" dirty="0">
              <a:solidFill>
                <a:schemeClr val="tx2"/>
              </a:solidFill>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000" dirty="0">
                <a:solidFill>
                  <a:schemeClr val="tx2"/>
                </a:solidFill>
                <a:latin typeface="Arial" panose="020B0604020202020204" pitchFamily="34" charset="0"/>
                <a:cs typeface="Arial" panose="020B0604020202020204" pitchFamily="34" charset="0"/>
              </a:rPr>
              <a:t>Funds allocated to:</a:t>
            </a:r>
          </a:p>
          <a:p>
            <a:pPr marL="742950" lvl="1" indent="-228600">
              <a:lnSpc>
                <a:spcPct val="90000"/>
              </a:lnSpc>
              <a:spcAft>
                <a:spcPts val="600"/>
              </a:spcAft>
              <a:buFont typeface="Arial" panose="020B0604020202020204" pitchFamily="34" charset="0"/>
              <a:buChar char="•"/>
            </a:pPr>
            <a:r>
              <a:rPr lang="en-US" sz="2000" dirty="0">
                <a:solidFill>
                  <a:schemeClr val="tx2"/>
                </a:solidFill>
                <a:latin typeface="Arial" panose="020B0604020202020204" pitchFamily="34" charset="0"/>
                <a:cs typeface="Arial" panose="020B0604020202020204" pitchFamily="34" charset="0"/>
              </a:rPr>
              <a:t>Office setup &amp; technology infrastructure</a:t>
            </a:r>
          </a:p>
          <a:p>
            <a:pPr marL="742950" lvl="1" indent="-228600">
              <a:lnSpc>
                <a:spcPct val="90000"/>
              </a:lnSpc>
              <a:spcAft>
                <a:spcPts val="600"/>
              </a:spcAft>
              <a:buFont typeface="Arial" panose="020B0604020202020204" pitchFamily="34" charset="0"/>
              <a:buChar char="•"/>
            </a:pPr>
            <a:r>
              <a:rPr lang="en-US" sz="2000" dirty="0">
                <a:solidFill>
                  <a:schemeClr val="tx2"/>
                </a:solidFill>
                <a:latin typeface="Arial" panose="020B0604020202020204" pitchFamily="34" charset="0"/>
                <a:cs typeface="Arial" panose="020B0604020202020204" pitchFamily="34" charset="0"/>
              </a:rPr>
              <a:t>Marketing &amp; branding activities</a:t>
            </a:r>
          </a:p>
          <a:p>
            <a:pPr marL="742950" lvl="1" indent="-228600">
              <a:lnSpc>
                <a:spcPct val="90000"/>
              </a:lnSpc>
              <a:spcAft>
                <a:spcPts val="600"/>
              </a:spcAft>
              <a:buFont typeface="Arial" panose="020B0604020202020204" pitchFamily="34" charset="0"/>
              <a:buChar char="•"/>
            </a:pPr>
            <a:r>
              <a:rPr lang="en-US" sz="2000" dirty="0">
                <a:solidFill>
                  <a:schemeClr val="tx2"/>
                </a:solidFill>
                <a:latin typeface="Arial" panose="020B0604020202020204" pitchFamily="34" charset="0"/>
                <a:cs typeface="Arial" panose="020B0604020202020204" pitchFamily="34" charset="0"/>
              </a:rPr>
              <a:t>Staff recruitment &amp; service delivery systems</a:t>
            </a:r>
          </a:p>
          <a:p>
            <a:pPr indent="-228600">
              <a:lnSpc>
                <a:spcPct val="90000"/>
              </a:lnSpc>
              <a:spcAft>
                <a:spcPts val="600"/>
              </a:spcAft>
              <a:buFont typeface="Arial" panose="020B0604020202020204" pitchFamily="34" charset="0"/>
              <a:buChar char="•"/>
            </a:pPr>
            <a:r>
              <a:rPr lang="en-US" sz="2000" dirty="0">
                <a:solidFill>
                  <a:schemeClr val="tx2"/>
                </a:solidFill>
                <a:latin typeface="Arial" panose="020B0604020202020204" pitchFamily="34" charset="0"/>
                <a:cs typeface="Arial" panose="020B0604020202020204" pitchFamily="34" charset="0"/>
              </a:rPr>
              <a:t>Provides resources to support smooth business launch</a:t>
            </a:r>
          </a:p>
        </p:txBody>
      </p:sp>
      <p:grpSp>
        <p:nvGrpSpPr>
          <p:cNvPr id="15" name="Group 14">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6" name="Freeform: Shape 15">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8" name="Graphic 7" descr="Handshake">
            <a:extLst>
              <a:ext uri="{FF2B5EF4-FFF2-40B4-BE49-F238E27FC236}">
                <a16:creationId xmlns:a16="http://schemas.microsoft.com/office/drawing/2014/main" id="{4ABDFF2D-D6B8-8906-826E-C81B3640481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30648473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TextBox 9">
            <a:extLst>
              <a:ext uri="{FF2B5EF4-FFF2-40B4-BE49-F238E27FC236}">
                <a16:creationId xmlns:a16="http://schemas.microsoft.com/office/drawing/2014/main" id="{E03ECB1B-437E-0206-D7D9-BD8486F7CA7E}"/>
              </a:ext>
            </a:extLst>
          </p:cNvPr>
          <p:cNvSpPr txBox="1"/>
          <p:nvPr/>
        </p:nvSpPr>
        <p:spPr>
          <a:xfrm>
            <a:off x="1137034" y="337500"/>
            <a:ext cx="9392421" cy="970439"/>
          </a:xfrm>
          <a:prstGeom prst="rect">
            <a:avLst/>
          </a:prstGeom>
        </p:spPr>
        <p:txBody>
          <a:bodyPr vert="horz" lIns="91440" tIns="45720" rIns="91440" bIns="45720" rtlCol="0" anchor="ctr">
            <a:normAutofit fontScale="62500" lnSpcReduction="20000"/>
          </a:bodyPr>
          <a:lstStyle/>
          <a:p>
            <a:pPr>
              <a:lnSpc>
                <a:spcPct val="90000"/>
              </a:lnSpc>
              <a:spcBef>
                <a:spcPct val="0"/>
              </a:spcBef>
              <a:spcAft>
                <a:spcPts val="600"/>
              </a:spcAft>
            </a:pPr>
            <a:endParaRPr lang="en-US" sz="4100" kern="1200" dirty="0">
              <a:solidFill>
                <a:schemeClr val="tx1"/>
              </a:solidFill>
              <a:latin typeface="Arial" panose="020B0604020202020204" pitchFamily="34" charset="0"/>
              <a:ea typeface="+mj-ea"/>
              <a:cs typeface="Arial" panose="020B0604020202020204" pitchFamily="34" charset="0"/>
            </a:endParaRPr>
          </a:p>
          <a:p>
            <a:pPr>
              <a:lnSpc>
                <a:spcPct val="90000"/>
              </a:lnSpc>
              <a:spcBef>
                <a:spcPct val="0"/>
              </a:spcBef>
              <a:spcAft>
                <a:spcPts val="600"/>
              </a:spcAft>
            </a:pPr>
            <a:r>
              <a:rPr lang="en-US" sz="6500" kern="1200" dirty="0">
                <a:solidFill>
                  <a:schemeClr val="tx1"/>
                </a:solidFill>
                <a:latin typeface="Arial" panose="020B0604020202020204" pitchFamily="34" charset="0"/>
                <a:ea typeface="+mj-ea"/>
                <a:cs typeface="Arial" panose="020B0604020202020204" pitchFamily="34" charset="0"/>
              </a:rPr>
              <a:t>FUNDING SOURCES</a:t>
            </a:r>
          </a:p>
        </p:txBody>
      </p:sp>
      <p:sp>
        <p:nvSpPr>
          <p:cNvPr id="3" name="Content Placeholder 2">
            <a:extLst>
              <a:ext uri="{FF2B5EF4-FFF2-40B4-BE49-F238E27FC236}">
                <a16:creationId xmlns:a16="http://schemas.microsoft.com/office/drawing/2014/main" id="{BED96E4C-7968-D2D0-D490-7F7155673BDA}"/>
              </a:ext>
            </a:extLst>
          </p:cNvPr>
          <p:cNvSpPr>
            <a:spLocks noGrp="1"/>
          </p:cNvSpPr>
          <p:nvPr>
            <p:ph idx="1"/>
          </p:nvPr>
        </p:nvSpPr>
        <p:spPr>
          <a:xfrm>
            <a:off x="1137034" y="2198362"/>
            <a:ext cx="4958966" cy="3917773"/>
          </a:xfrm>
        </p:spPr>
        <p:txBody>
          <a:bodyPr vert="horz" lIns="91440" tIns="45720" rIns="91440" bIns="45720" rtlCol="0">
            <a:normAutofit/>
          </a:bodyPr>
          <a:lstStyle/>
          <a:p>
            <a:endParaRPr lang="en-US" sz="2000"/>
          </a:p>
          <a:p>
            <a:endParaRPr lang="en-US" sz="2000"/>
          </a:p>
          <a:p>
            <a:endParaRPr lang="en-US" sz="2000"/>
          </a:p>
          <a:p>
            <a:endParaRPr lang="en-US" sz="2000"/>
          </a:p>
          <a:p>
            <a:endParaRPr lang="en-US" sz="2000"/>
          </a:p>
          <a:p>
            <a:endParaRPr lang="en-US" sz="2000"/>
          </a:p>
        </p:txBody>
      </p:sp>
      <p:sp>
        <p:nvSpPr>
          <p:cNvPr id="19" name="Freeform: Shape 18">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8" name="Table 7">
            <a:extLst>
              <a:ext uri="{FF2B5EF4-FFF2-40B4-BE49-F238E27FC236}">
                <a16:creationId xmlns:a16="http://schemas.microsoft.com/office/drawing/2014/main" id="{CC8C38A0-3ED6-6F0C-07F5-4CBBA2BFEDE1}"/>
              </a:ext>
            </a:extLst>
          </p:cNvPr>
          <p:cNvGraphicFramePr>
            <a:graphicFrameLocks noGrp="1"/>
          </p:cNvGraphicFramePr>
          <p:nvPr>
            <p:extLst>
              <p:ext uri="{D42A27DB-BD31-4B8C-83A1-F6EECF244321}">
                <p14:modId xmlns:p14="http://schemas.microsoft.com/office/powerpoint/2010/main" val="3760560564"/>
              </p:ext>
            </p:extLst>
          </p:nvPr>
        </p:nvGraphicFramePr>
        <p:xfrm>
          <a:off x="6549081" y="2488154"/>
          <a:ext cx="4958793" cy="3730158"/>
        </p:xfrm>
        <a:graphic>
          <a:graphicData uri="http://schemas.openxmlformats.org/drawingml/2006/table">
            <a:tbl>
              <a:tblPr firstRow="1" bandRow="1"/>
              <a:tblGrid>
                <a:gridCol w="1745425">
                  <a:extLst>
                    <a:ext uri="{9D8B030D-6E8A-4147-A177-3AD203B41FA5}">
                      <a16:colId xmlns:a16="http://schemas.microsoft.com/office/drawing/2014/main" val="3953882375"/>
                    </a:ext>
                  </a:extLst>
                </a:gridCol>
                <a:gridCol w="1259691">
                  <a:extLst>
                    <a:ext uri="{9D8B030D-6E8A-4147-A177-3AD203B41FA5}">
                      <a16:colId xmlns:a16="http://schemas.microsoft.com/office/drawing/2014/main" val="2088598040"/>
                    </a:ext>
                  </a:extLst>
                </a:gridCol>
                <a:gridCol w="1953677">
                  <a:extLst>
                    <a:ext uri="{9D8B030D-6E8A-4147-A177-3AD203B41FA5}">
                      <a16:colId xmlns:a16="http://schemas.microsoft.com/office/drawing/2014/main" val="3576710910"/>
                    </a:ext>
                  </a:extLst>
                </a:gridCol>
              </a:tblGrid>
              <a:tr h="333114">
                <a:tc>
                  <a:txBody>
                    <a:bodyPr/>
                    <a:lstStyle/>
                    <a:p>
                      <a:pPr>
                        <a:buNone/>
                      </a:pPr>
                      <a:r>
                        <a:rPr lang="en-GB" sz="1600" b="1" dirty="0">
                          <a:latin typeface="Arial" panose="020B0604020202020204" pitchFamily="34" charset="0"/>
                          <a:cs typeface="Arial" panose="020B0604020202020204" pitchFamily="34" charset="0"/>
                        </a:rPr>
                        <a:t>Source</a:t>
                      </a:r>
                      <a:endParaRPr lang="en-GB" sz="1600" dirty="0">
                        <a:latin typeface="Arial" panose="020B0604020202020204" pitchFamily="34" charset="0"/>
                        <a:cs typeface="Arial" panose="020B0604020202020204" pitchFamily="34" charset="0"/>
                      </a:endParaRPr>
                    </a:p>
                  </a:txBody>
                  <a:tcPr marL="75708" marR="75708" marT="37854" marB="37854" anchor="ctr">
                    <a:lnL>
                      <a:noFill/>
                    </a:lnL>
                    <a:lnR>
                      <a:noFill/>
                    </a:lnR>
                    <a:lnT>
                      <a:noFill/>
                    </a:lnT>
                    <a:lnB>
                      <a:noFill/>
                    </a:lnB>
                    <a:noFill/>
                  </a:tcPr>
                </a:tc>
                <a:tc>
                  <a:txBody>
                    <a:bodyPr/>
                    <a:lstStyle/>
                    <a:p>
                      <a:pPr>
                        <a:buNone/>
                      </a:pPr>
                      <a:r>
                        <a:rPr lang="en-GB" sz="1600" b="1">
                          <a:latin typeface="Arial" panose="020B0604020202020204" pitchFamily="34" charset="0"/>
                          <a:cs typeface="Arial" panose="020B0604020202020204" pitchFamily="34" charset="0"/>
                        </a:rPr>
                        <a:t>Amount (£)</a:t>
                      </a:r>
                      <a:endParaRPr lang="en-GB" sz="1600">
                        <a:latin typeface="Arial" panose="020B0604020202020204" pitchFamily="34" charset="0"/>
                        <a:cs typeface="Arial" panose="020B0604020202020204" pitchFamily="34" charset="0"/>
                      </a:endParaRPr>
                    </a:p>
                  </a:txBody>
                  <a:tcPr marL="75708" marR="75708" marT="37854" marB="37854" anchor="ctr">
                    <a:lnL>
                      <a:noFill/>
                    </a:lnL>
                    <a:lnR>
                      <a:noFill/>
                    </a:lnR>
                    <a:lnT>
                      <a:noFill/>
                    </a:lnT>
                    <a:lnB>
                      <a:noFill/>
                    </a:lnB>
                    <a:noFill/>
                  </a:tcPr>
                </a:tc>
                <a:tc>
                  <a:txBody>
                    <a:bodyPr/>
                    <a:lstStyle/>
                    <a:p>
                      <a:pPr>
                        <a:buNone/>
                      </a:pPr>
                      <a:r>
                        <a:rPr lang="en-GB" sz="1600" b="1">
                          <a:latin typeface="Arial" panose="020B0604020202020204" pitchFamily="34" charset="0"/>
                          <a:cs typeface="Arial" panose="020B0604020202020204" pitchFamily="34" charset="0"/>
                        </a:rPr>
                        <a:t>Purpose</a:t>
                      </a:r>
                      <a:endParaRPr lang="en-GB" sz="1600">
                        <a:latin typeface="Arial" panose="020B0604020202020204" pitchFamily="34" charset="0"/>
                        <a:cs typeface="Arial" panose="020B0604020202020204" pitchFamily="34" charset="0"/>
                      </a:endParaRPr>
                    </a:p>
                  </a:txBody>
                  <a:tcPr marL="75708" marR="75708" marT="37854" marB="37854" anchor="ctr">
                    <a:lnL>
                      <a:noFill/>
                    </a:lnL>
                    <a:lnR>
                      <a:noFill/>
                    </a:lnR>
                    <a:lnT>
                      <a:noFill/>
                    </a:lnT>
                    <a:lnB>
                      <a:noFill/>
                    </a:lnB>
                    <a:noFill/>
                  </a:tcPr>
                </a:tc>
                <a:extLst>
                  <a:ext uri="{0D108BD9-81ED-4DB2-BD59-A6C34878D82A}">
                    <a16:rowId xmlns:a16="http://schemas.microsoft.com/office/drawing/2014/main" val="2484106835"/>
                  </a:ext>
                </a:extLst>
              </a:tr>
              <a:tr h="1014482">
                <a:tc>
                  <a:txBody>
                    <a:bodyPr/>
                    <a:lstStyle/>
                    <a:p>
                      <a:pPr>
                        <a:buNone/>
                      </a:pPr>
                      <a:r>
                        <a:rPr lang="en-GB" sz="1600" b="1" dirty="0">
                          <a:latin typeface="Arial" panose="020B0604020202020204" pitchFamily="34" charset="0"/>
                          <a:cs typeface="Arial" panose="020B0604020202020204" pitchFamily="34" charset="0"/>
                        </a:rPr>
                        <a:t>Bank Loan</a:t>
                      </a:r>
                      <a:endParaRPr lang="en-GB" sz="1600" dirty="0">
                        <a:latin typeface="Arial" panose="020B0604020202020204" pitchFamily="34" charset="0"/>
                        <a:cs typeface="Arial" panose="020B0604020202020204" pitchFamily="34" charset="0"/>
                      </a:endParaRPr>
                    </a:p>
                  </a:txBody>
                  <a:tcPr marL="75708" marR="75708" marT="37854" marB="37854" anchor="ctr">
                    <a:lnL>
                      <a:noFill/>
                    </a:lnL>
                    <a:lnR>
                      <a:noFill/>
                    </a:lnR>
                    <a:lnT>
                      <a:noFill/>
                    </a:lnT>
                    <a:lnB>
                      <a:noFill/>
                    </a:lnB>
                    <a:noFill/>
                  </a:tcPr>
                </a:tc>
                <a:tc>
                  <a:txBody>
                    <a:bodyPr/>
                    <a:lstStyle/>
                    <a:p>
                      <a:pPr>
                        <a:buNone/>
                      </a:pPr>
                      <a:r>
                        <a:rPr lang="en-GB" sz="1600" dirty="0">
                          <a:latin typeface="Arial" panose="020B0604020202020204" pitchFamily="34" charset="0"/>
                          <a:cs typeface="Arial" panose="020B0604020202020204" pitchFamily="34" charset="0"/>
                        </a:rPr>
                        <a:t>40,000</a:t>
                      </a:r>
                    </a:p>
                  </a:txBody>
                  <a:tcPr marL="75708" marR="75708" marT="37854" marB="37854" anchor="ctr">
                    <a:lnL>
                      <a:noFill/>
                    </a:lnL>
                    <a:lnR>
                      <a:noFill/>
                    </a:lnR>
                    <a:lnT>
                      <a:noFill/>
                    </a:lnT>
                    <a:lnB>
                      <a:noFill/>
                    </a:lnB>
                    <a:noFill/>
                  </a:tcPr>
                </a:tc>
                <a:tc>
                  <a:txBody>
                    <a:bodyPr/>
                    <a:lstStyle/>
                    <a:p>
                      <a:pPr>
                        <a:buNone/>
                      </a:pPr>
                      <a:r>
                        <a:rPr lang="en-GB" sz="1600">
                          <a:latin typeface="Arial" panose="020B0604020202020204" pitchFamily="34" charset="0"/>
                          <a:cs typeface="Arial" panose="020B0604020202020204" pitchFamily="34" charset="0"/>
                        </a:rPr>
                        <a:t>Office, IT systems &amp; marketing setup. Repayment aligned with cash flow.</a:t>
                      </a:r>
                    </a:p>
                  </a:txBody>
                  <a:tcPr marL="75708" marR="75708" marT="37854" marB="37854" anchor="ctr">
                    <a:lnL>
                      <a:noFill/>
                    </a:lnL>
                    <a:lnR>
                      <a:noFill/>
                    </a:lnR>
                    <a:lnT>
                      <a:noFill/>
                    </a:lnT>
                    <a:lnB>
                      <a:noFill/>
                    </a:lnB>
                    <a:noFill/>
                  </a:tcPr>
                </a:tc>
                <a:extLst>
                  <a:ext uri="{0D108BD9-81ED-4DB2-BD59-A6C34878D82A}">
                    <a16:rowId xmlns:a16="http://schemas.microsoft.com/office/drawing/2014/main" val="424059996"/>
                  </a:ext>
                </a:extLst>
              </a:tr>
              <a:tr h="1014482">
                <a:tc>
                  <a:txBody>
                    <a:bodyPr/>
                    <a:lstStyle/>
                    <a:p>
                      <a:pPr>
                        <a:buNone/>
                      </a:pPr>
                      <a:r>
                        <a:rPr lang="en-GB" sz="1600" b="1">
                          <a:latin typeface="Arial" panose="020B0604020202020204" pitchFamily="34" charset="0"/>
                          <a:cs typeface="Arial" panose="020B0604020202020204" pitchFamily="34" charset="0"/>
                        </a:rPr>
                        <a:t>Personal Investment</a:t>
                      </a:r>
                      <a:endParaRPr lang="en-GB" sz="1600">
                        <a:latin typeface="Arial" panose="020B0604020202020204" pitchFamily="34" charset="0"/>
                        <a:cs typeface="Arial" panose="020B0604020202020204" pitchFamily="34" charset="0"/>
                      </a:endParaRPr>
                    </a:p>
                  </a:txBody>
                  <a:tcPr marL="75708" marR="75708" marT="37854" marB="37854" anchor="ctr">
                    <a:lnL>
                      <a:noFill/>
                    </a:lnL>
                    <a:lnR>
                      <a:noFill/>
                    </a:lnR>
                    <a:lnT>
                      <a:noFill/>
                    </a:lnT>
                    <a:lnB>
                      <a:noFill/>
                    </a:lnB>
                    <a:noFill/>
                  </a:tcPr>
                </a:tc>
                <a:tc>
                  <a:txBody>
                    <a:bodyPr/>
                    <a:lstStyle/>
                    <a:p>
                      <a:pPr>
                        <a:buNone/>
                      </a:pPr>
                      <a:r>
                        <a:rPr lang="en-GB" sz="1600">
                          <a:latin typeface="Arial" panose="020B0604020202020204" pitchFamily="34" charset="0"/>
                          <a:cs typeface="Arial" panose="020B0604020202020204" pitchFamily="34" charset="0"/>
                        </a:rPr>
                        <a:t>20,000</a:t>
                      </a:r>
                    </a:p>
                  </a:txBody>
                  <a:tcPr marL="75708" marR="75708" marT="37854" marB="37854" anchor="ctr">
                    <a:lnL>
                      <a:noFill/>
                    </a:lnL>
                    <a:lnR>
                      <a:noFill/>
                    </a:lnR>
                    <a:lnT>
                      <a:noFill/>
                    </a:lnT>
                    <a:lnB>
                      <a:noFill/>
                    </a:lnB>
                    <a:noFill/>
                  </a:tcPr>
                </a:tc>
                <a:tc>
                  <a:txBody>
                    <a:bodyPr/>
                    <a:lstStyle/>
                    <a:p>
                      <a:pPr>
                        <a:buNone/>
                      </a:pPr>
                      <a:r>
                        <a:rPr lang="en-GB" sz="1600">
                          <a:latin typeface="Arial" panose="020B0604020202020204" pitchFamily="34" charset="0"/>
                          <a:cs typeface="Arial" panose="020B0604020202020204" pitchFamily="34" charset="0"/>
                        </a:rPr>
                        <a:t>Owner commitment; supports branding, website &amp; client outreach.</a:t>
                      </a:r>
                    </a:p>
                  </a:txBody>
                  <a:tcPr marL="75708" marR="75708" marT="37854" marB="37854" anchor="ctr">
                    <a:lnL>
                      <a:noFill/>
                    </a:lnL>
                    <a:lnR>
                      <a:noFill/>
                    </a:lnR>
                    <a:lnT>
                      <a:noFill/>
                    </a:lnT>
                    <a:lnB>
                      <a:noFill/>
                    </a:lnB>
                    <a:noFill/>
                  </a:tcPr>
                </a:tc>
                <a:extLst>
                  <a:ext uri="{0D108BD9-81ED-4DB2-BD59-A6C34878D82A}">
                    <a16:rowId xmlns:a16="http://schemas.microsoft.com/office/drawing/2014/main" val="324745882"/>
                  </a:ext>
                </a:extLst>
              </a:tr>
              <a:tr h="787359">
                <a:tc>
                  <a:txBody>
                    <a:bodyPr/>
                    <a:lstStyle/>
                    <a:p>
                      <a:pPr>
                        <a:buNone/>
                      </a:pPr>
                      <a:r>
                        <a:rPr lang="en-GB" sz="1600" b="1">
                          <a:latin typeface="Arial" panose="020B0604020202020204" pitchFamily="34" charset="0"/>
                          <a:cs typeface="Arial" panose="020B0604020202020204" pitchFamily="34" charset="0"/>
                        </a:rPr>
                        <a:t>Angel Investor</a:t>
                      </a:r>
                      <a:endParaRPr lang="en-GB" sz="1600">
                        <a:latin typeface="Arial" panose="020B0604020202020204" pitchFamily="34" charset="0"/>
                        <a:cs typeface="Arial" panose="020B0604020202020204" pitchFamily="34" charset="0"/>
                      </a:endParaRPr>
                    </a:p>
                  </a:txBody>
                  <a:tcPr marL="75708" marR="75708" marT="37854" marB="37854" anchor="ctr">
                    <a:lnL>
                      <a:noFill/>
                    </a:lnL>
                    <a:lnR>
                      <a:noFill/>
                    </a:lnR>
                    <a:lnT>
                      <a:noFill/>
                    </a:lnT>
                    <a:lnB>
                      <a:noFill/>
                    </a:lnB>
                    <a:noFill/>
                  </a:tcPr>
                </a:tc>
                <a:tc>
                  <a:txBody>
                    <a:bodyPr/>
                    <a:lstStyle/>
                    <a:p>
                      <a:pPr>
                        <a:buNone/>
                      </a:pPr>
                      <a:r>
                        <a:rPr lang="en-GB" sz="1600">
                          <a:latin typeface="Arial" panose="020B0604020202020204" pitchFamily="34" charset="0"/>
                          <a:cs typeface="Arial" panose="020B0604020202020204" pitchFamily="34" charset="0"/>
                        </a:rPr>
                        <a:t>15,000</a:t>
                      </a:r>
                    </a:p>
                  </a:txBody>
                  <a:tcPr marL="75708" marR="75708" marT="37854" marB="37854" anchor="ctr">
                    <a:lnL>
                      <a:noFill/>
                    </a:lnL>
                    <a:lnR>
                      <a:noFill/>
                    </a:lnR>
                    <a:lnT>
                      <a:noFill/>
                    </a:lnT>
                    <a:lnB>
                      <a:noFill/>
                    </a:lnB>
                    <a:noFill/>
                  </a:tcPr>
                </a:tc>
                <a:tc>
                  <a:txBody>
                    <a:bodyPr/>
                    <a:lstStyle/>
                    <a:p>
                      <a:pPr>
                        <a:buNone/>
                      </a:pPr>
                      <a:r>
                        <a:rPr lang="en-GB" sz="1600" dirty="0">
                          <a:latin typeface="Arial" panose="020B0604020202020204" pitchFamily="34" charset="0"/>
                          <a:cs typeface="Arial" panose="020B0604020202020204" pitchFamily="34" charset="0"/>
                        </a:rPr>
                        <a:t>Offers capital, strategic advice &amp; industry connections.</a:t>
                      </a:r>
                    </a:p>
                  </a:txBody>
                  <a:tcPr marL="75708" marR="75708" marT="37854" marB="37854" anchor="ctr">
                    <a:lnL>
                      <a:noFill/>
                    </a:lnL>
                    <a:lnR>
                      <a:noFill/>
                    </a:lnR>
                    <a:lnT>
                      <a:noFill/>
                    </a:lnT>
                    <a:lnB>
                      <a:noFill/>
                    </a:lnB>
                    <a:noFill/>
                  </a:tcPr>
                </a:tc>
                <a:extLst>
                  <a:ext uri="{0D108BD9-81ED-4DB2-BD59-A6C34878D82A}">
                    <a16:rowId xmlns:a16="http://schemas.microsoft.com/office/drawing/2014/main" val="1765163601"/>
                  </a:ext>
                </a:extLst>
              </a:tr>
            </a:tbl>
          </a:graphicData>
        </a:graphic>
      </p:graphicFrame>
      <p:sp>
        <p:nvSpPr>
          <p:cNvPr id="12" name="TextBox 11">
            <a:extLst>
              <a:ext uri="{FF2B5EF4-FFF2-40B4-BE49-F238E27FC236}">
                <a16:creationId xmlns:a16="http://schemas.microsoft.com/office/drawing/2014/main" id="{5DE56554-2D62-DBEC-D566-379A57250CB1}"/>
              </a:ext>
            </a:extLst>
          </p:cNvPr>
          <p:cNvSpPr txBox="1"/>
          <p:nvPr/>
        </p:nvSpPr>
        <p:spPr>
          <a:xfrm>
            <a:off x="309626" y="2488154"/>
            <a:ext cx="6098058" cy="1477328"/>
          </a:xfrm>
          <a:prstGeom prst="rect">
            <a:avLst/>
          </a:prstGeom>
          <a:noFill/>
        </p:spPr>
        <p:txBody>
          <a:bodyPr wrap="square">
            <a:spAutoFit/>
          </a:bodyPr>
          <a:lstStyle/>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Funding mix reduces financial risk and ensures flexibility</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Strong base to reach </a:t>
            </a:r>
            <a:r>
              <a:rPr lang="en-GB" b="1" dirty="0">
                <a:latin typeface="Arial" panose="020B0604020202020204" pitchFamily="34" charset="0"/>
                <a:cs typeface="Arial" panose="020B0604020202020204" pitchFamily="34" charset="0"/>
              </a:rPr>
              <a:t>profitability within 12–18 months</a:t>
            </a:r>
          </a:p>
          <a:p>
            <a:endParaRPr lang="en-GB" dirty="0"/>
          </a:p>
        </p:txBody>
      </p:sp>
    </p:spTree>
    <p:extLst>
      <p:ext uri="{BB962C8B-B14F-4D97-AF65-F5344CB8AC3E}">
        <p14:creationId xmlns:p14="http://schemas.microsoft.com/office/powerpoint/2010/main" val="9262736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2"/>
                                        </p:tgtEl>
                                        <p:attrNameLst>
                                          <p:attrName>style.visibility</p:attrName>
                                        </p:attrNameLst>
                                      </p:cBhvr>
                                      <p:to>
                                        <p:strVal val="visible"/>
                                      </p:to>
                                    </p:set>
                                    <p:anim calcmode="lin" valueType="num">
                                      <p:cBhvr additive="base">
                                        <p:cTn id="13" dur="500" fill="hold"/>
                                        <p:tgtEl>
                                          <p:spTgt spid="12"/>
                                        </p:tgtEl>
                                        <p:attrNameLst>
                                          <p:attrName>ppt_x</p:attrName>
                                        </p:attrNameLst>
                                      </p:cBhvr>
                                      <p:tavLst>
                                        <p:tav tm="0">
                                          <p:val>
                                            <p:strVal val="#ppt_x"/>
                                          </p:val>
                                        </p:tav>
                                        <p:tav tm="100000">
                                          <p:val>
                                            <p:strVal val="#ppt_x"/>
                                          </p:val>
                                        </p:tav>
                                      </p:tavLst>
                                    </p:anim>
                                    <p:anim calcmode="lin" valueType="num">
                                      <p:cBhvr additive="base">
                                        <p:cTn id="1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7BDD930-0E65-490A-9CE5-554C357C44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A912C67-99A1-4956-8F68-1846C2177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20E194-DB69-83E5-5FFB-1D67E0AD9E20}"/>
              </a:ext>
            </a:extLst>
          </p:cNvPr>
          <p:cNvSpPr>
            <a:spLocks noGrp="1"/>
          </p:cNvSpPr>
          <p:nvPr>
            <p:ph type="title"/>
          </p:nvPr>
        </p:nvSpPr>
        <p:spPr>
          <a:xfrm>
            <a:off x="804672" y="457200"/>
            <a:ext cx="10579398" cy="1299411"/>
          </a:xfrm>
        </p:spPr>
        <p:txBody>
          <a:bodyPr vert="horz" lIns="91440" tIns="45720" rIns="91440" bIns="45720" rtlCol="0" anchor="ctr">
            <a:normAutofit/>
          </a:bodyPr>
          <a:lstStyle/>
          <a:p>
            <a:r>
              <a:rPr lang="en-US" sz="3600" kern="1200" dirty="0">
                <a:solidFill>
                  <a:schemeClr val="tx2"/>
                </a:solidFill>
                <a:latin typeface="+mj-lt"/>
                <a:ea typeface="+mj-ea"/>
                <a:cs typeface="+mj-cs"/>
              </a:rPr>
              <a:t>ESTIMATED FIRST </a:t>
            </a:r>
            <a:r>
              <a:rPr lang="en-US" sz="3600" kern="1200" dirty="0">
                <a:solidFill>
                  <a:schemeClr val="tx2"/>
                </a:solidFill>
                <a:latin typeface="Arial" panose="020B0604020202020204" pitchFamily="34" charset="0"/>
                <a:cs typeface="Arial" panose="020B0604020202020204" pitchFamily="34" charset="0"/>
              </a:rPr>
              <a:t>MONTH'S</a:t>
            </a:r>
            <a:r>
              <a:rPr lang="en-US" sz="3600" kern="1200" dirty="0">
                <a:solidFill>
                  <a:schemeClr val="tx2"/>
                </a:solidFill>
                <a:latin typeface="+mj-lt"/>
                <a:ea typeface="+mj-ea"/>
                <a:cs typeface="+mj-cs"/>
              </a:rPr>
              <a:t> EXPENSES</a:t>
            </a:r>
          </a:p>
        </p:txBody>
      </p:sp>
      <p:sp>
        <p:nvSpPr>
          <p:cNvPr id="6" name="TextBox 5">
            <a:extLst>
              <a:ext uri="{FF2B5EF4-FFF2-40B4-BE49-F238E27FC236}">
                <a16:creationId xmlns:a16="http://schemas.microsoft.com/office/drawing/2014/main" id="{C3D0D66C-CD7F-1D7F-D8C1-81EFDF201C31}"/>
              </a:ext>
            </a:extLst>
          </p:cNvPr>
          <p:cNvSpPr txBox="1"/>
          <p:nvPr/>
        </p:nvSpPr>
        <p:spPr>
          <a:xfrm>
            <a:off x="6354871" y="1641987"/>
            <a:ext cx="5029200" cy="4413058"/>
          </a:xfrm>
          <a:prstGeom prst="rect">
            <a:avLst/>
          </a:prstGeom>
        </p:spPr>
        <p:txBody>
          <a:bodyPr vert="horz" lIns="91440" tIns="45720" rIns="91440" bIns="45720" rtlCol="0" anchor="ctr">
            <a:normAutofit/>
          </a:bodyPr>
          <a:lstStyle/>
          <a:p>
            <a:pPr>
              <a:lnSpc>
                <a:spcPct val="90000"/>
              </a:lnSpc>
              <a:spcAft>
                <a:spcPts val="600"/>
              </a:spcAft>
            </a:pPr>
            <a:r>
              <a:rPr lang="en-US" dirty="0">
                <a:solidFill>
                  <a:schemeClr val="tx2"/>
                </a:solidFill>
                <a:latin typeface="Arial" panose="020B0604020202020204" pitchFamily="34" charset="0"/>
                <a:cs typeface="Arial" panose="020B0604020202020204" pitchFamily="34" charset="0"/>
              </a:rPr>
              <a:t>Careful budgeting ensures funds cover all essential early operations</a:t>
            </a:r>
          </a:p>
        </p:txBody>
      </p:sp>
      <p:grpSp>
        <p:nvGrpSpPr>
          <p:cNvPr id="15" name="Group 14">
            <a:extLst>
              <a:ext uri="{FF2B5EF4-FFF2-40B4-BE49-F238E27FC236}">
                <a16:creationId xmlns:a16="http://schemas.microsoft.com/office/drawing/2014/main" id="{569E5994-073E-4708-B3E6-43BFED0CE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381784" y="4178643"/>
            <a:ext cx="3061444" cy="2297267"/>
            <a:chOff x="-305" y="-1"/>
            <a:chExt cx="3832880" cy="2876136"/>
          </a:xfrm>
        </p:grpSpPr>
        <p:sp>
          <p:nvSpPr>
            <p:cNvPr id="16" name="Freeform: Shape 15">
              <a:extLst>
                <a:ext uri="{FF2B5EF4-FFF2-40B4-BE49-F238E27FC236}">
                  <a16:creationId xmlns:a16="http://schemas.microsoft.com/office/drawing/2014/main" id="{532F818D-9087-4691-AABA-465619A0C2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68B7668A-5C96-4FB9-BFA9-38094EB87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BF4F95BD-8661-4C45-94E3-CF3159BF4C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E85BBF8A-E2FB-47F6-A60F-4FB855D50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1" name="Group 20">
            <a:extLst>
              <a:ext uri="{FF2B5EF4-FFF2-40B4-BE49-F238E27FC236}">
                <a16:creationId xmlns:a16="http://schemas.microsoft.com/office/drawing/2014/main" id="{DD81D498-EAA8-40F3-8230-AE4DEDA3830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8906190" y="0"/>
            <a:ext cx="3282247" cy="2837712"/>
            <a:chOff x="-305" y="-4155"/>
            <a:chExt cx="2514948" cy="2174333"/>
          </a:xfrm>
        </p:grpSpPr>
        <p:sp>
          <p:nvSpPr>
            <p:cNvPr id="22" name="Freeform: Shape 21">
              <a:extLst>
                <a:ext uri="{FF2B5EF4-FFF2-40B4-BE49-F238E27FC236}">
                  <a16:creationId xmlns:a16="http://schemas.microsoft.com/office/drawing/2014/main" id="{262F2402-5879-41A3-ACEC-6D2811BA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BBD41895-A230-4959-97BA-80F516383E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E670BD54-10A6-4092-9E32-647B2F870D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5" name="Freeform: Shape 24">
              <a:extLst>
                <a:ext uri="{FF2B5EF4-FFF2-40B4-BE49-F238E27FC236}">
                  <a16:creationId xmlns:a16="http://schemas.microsoft.com/office/drawing/2014/main" id="{1C2B9A82-4826-4BF4-A16E-0B005FE761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aphicFrame>
        <p:nvGraphicFramePr>
          <p:cNvPr id="4" name="Content Placeholder 3">
            <a:extLst>
              <a:ext uri="{FF2B5EF4-FFF2-40B4-BE49-F238E27FC236}">
                <a16:creationId xmlns:a16="http://schemas.microsoft.com/office/drawing/2014/main" id="{6838ADBC-F9FC-4B0D-0D7E-6426CD886A83}"/>
              </a:ext>
            </a:extLst>
          </p:cNvPr>
          <p:cNvGraphicFramePr>
            <a:graphicFrameLocks noGrp="1"/>
          </p:cNvGraphicFramePr>
          <p:nvPr>
            <p:ph idx="1"/>
            <p:extLst>
              <p:ext uri="{D42A27DB-BD31-4B8C-83A1-F6EECF244321}">
                <p14:modId xmlns:p14="http://schemas.microsoft.com/office/powerpoint/2010/main" val="1688303026"/>
              </p:ext>
            </p:extLst>
          </p:nvPr>
        </p:nvGraphicFramePr>
        <p:xfrm>
          <a:off x="804671" y="1641987"/>
          <a:ext cx="5291329" cy="4758813"/>
        </p:xfrm>
        <a:graphic>
          <a:graphicData uri="http://schemas.openxmlformats.org/drawingml/2006/table">
            <a:tbl>
              <a:tblPr firstRow="1" bandRow="1">
                <a:solidFill>
                  <a:schemeClr val="tx1">
                    <a:lumMod val="65000"/>
                    <a:lumOff val="35000"/>
                  </a:schemeClr>
                </a:solidFill>
              </a:tblPr>
              <a:tblGrid>
                <a:gridCol w="3122999">
                  <a:extLst>
                    <a:ext uri="{9D8B030D-6E8A-4147-A177-3AD203B41FA5}">
                      <a16:colId xmlns:a16="http://schemas.microsoft.com/office/drawing/2014/main" val="3817909420"/>
                    </a:ext>
                  </a:extLst>
                </a:gridCol>
                <a:gridCol w="2168330">
                  <a:extLst>
                    <a:ext uri="{9D8B030D-6E8A-4147-A177-3AD203B41FA5}">
                      <a16:colId xmlns:a16="http://schemas.microsoft.com/office/drawing/2014/main" val="1764254688"/>
                    </a:ext>
                  </a:extLst>
                </a:gridCol>
              </a:tblGrid>
              <a:tr h="741884">
                <a:tc>
                  <a:txBody>
                    <a:bodyPr/>
                    <a:lstStyle/>
                    <a:p>
                      <a:pPr>
                        <a:buNone/>
                      </a:pPr>
                      <a:r>
                        <a:rPr lang="en-GB" sz="1600" b="1" cap="all" spc="60" dirty="0">
                          <a:solidFill>
                            <a:schemeClr val="bg1"/>
                          </a:solidFill>
                          <a:latin typeface="Arial" panose="020B0604020202020204" pitchFamily="34" charset="0"/>
                          <a:cs typeface="Arial" panose="020B0604020202020204" pitchFamily="34" charset="0"/>
                        </a:rPr>
                        <a:t>Expense Category</a:t>
                      </a:r>
                    </a:p>
                  </a:txBody>
                  <a:tcPr marL="125953" marR="125953" marT="125953" marB="125953"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p>
                      <a:pPr>
                        <a:buNone/>
                      </a:pPr>
                      <a:r>
                        <a:rPr lang="en-GB" sz="1600" b="1" cap="all" spc="60" dirty="0">
                          <a:solidFill>
                            <a:schemeClr val="bg1"/>
                          </a:solidFill>
                          <a:latin typeface="Arial" panose="020B0604020202020204" pitchFamily="34" charset="0"/>
                          <a:cs typeface="Arial" panose="020B0604020202020204" pitchFamily="34" charset="0"/>
                        </a:rPr>
                        <a:t>Amount (£)</a:t>
                      </a:r>
                    </a:p>
                  </a:txBody>
                  <a:tcPr marL="125953" marR="125953" marT="125953" marB="125953"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72026425"/>
                  </a:ext>
                </a:extLst>
              </a:tr>
              <a:tr h="573847">
                <a:tc>
                  <a:txBody>
                    <a:bodyPr/>
                    <a:lstStyle/>
                    <a:p>
                      <a:pPr>
                        <a:buNone/>
                      </a:pPr>
                      <a:r>
                        <a:rPr lang="en-GB" sz="1600" cap="none" spc="0">
                          <a:solidFill>
                            <a:schemeClr val="bg1"/>
                          </a:solidFill>
                          <a:latin typeface="Arial" panose="020B0604020202020204" pitchFamily="34" charset="0"/>
                          <a:cs typeface="Arial" panose="020B0604020202020204" pitchFamily="34" charset="0"/>
                        </a:rPr>
                        <a:t>Office rent &amp; utilities</a:t>
                      </a:r>
                    </a:p>
                  </a:txBody>
                  <a:tcPr marL="83969" marR="83969" marT="41984" marB="83969" anchor="ctr">
                    <a:lnL w="12700" cmpd="sng">
                      <a:noFill/>
                      <a:prstDash val="solid"/>
                    </a:lnL>
                    <a:lnR w="12700" cmpd="sng">
                      <a:noFill/>
                      <a:prstDash val="solid"/>
                    </a:lnR>
                    <a:lnT w="38100" cmpd="sng">
                      <a:noFill/>
                    </a:lnT>
                    <a:lnB w="12700" cmpd="sng">
                      <a:noFill/>
                      <a:prstDash val="solid"/>
                    </a:lnB>
                    <a:lnTlToBr w="12700" cmpd="sng">
                      <a:noFill/>
                      <a:prstDash val="solid"/>
                    </a:lnTlToBr>
                    <a:lnBlToTr w="12700" cmpd="sng">
                      <a:noFill/>
                      <a:prstDash val="solid"/>
                    </a:lnBlToTr>
                    <a:solidFill>
                      <a:schemeClr val="tx1">
                        <a:lumMod val="65000"/>
                        <a:lumOff val="35000"/>
                      </a:schemeClr>
                    </a:solidFill>
                  </a:tcPr>
                </a:tc>
                <a:tc>
                  <a:txBody>
                    <a:bodyPr/>
                    <a:lstStyle/>
                    <a:p>
                      <a:pPr>
                        <a:buNone/>
                      </a:pPr>
                      <a:r>
                        <a:rPr lang="en-GB" sz="1600" cap="none" spc="0" dirty="0">
                          <a:solidFill>
                            <a:schemeClr val="bg1"/>
                          </a:solidFill>
                          <a:latin typeface="Arial" panose="020B0604020202020204" pitchFamily="34" charset="0"/>
                          <a:cs typeface="Arial" panose="020B0604020202020204" pitchFamily="34" charset="0"/>
                        </a:rPr>
                        <a:t>2,000</a:t>
                      </a:r>
                    </a:p>
                  </a:txBody>
                  <a:tcPr marL="83969" marR="83969" marT="41984" marB="83969" anchor="ctr">
                    <a:lnL w="12700" cmpd="sng">
                      <a:noFill/>
                      <a:prstDash val="solid"/>
                    </a:lnL>
                    <a:lnR w="12700" cmpd="sng">
                      <a:noFill/>
                      <a:prstDash val="solid"/>
                    </a:lnR>
                    <a:lnT w="38100" cmpd="sng">
                      <a:noFill/>
                    </a:lnT>
                    <a:lnB w="12700" cmpd="sng">
                      <a:noFill/>
                      <a:prstDash val="solid"/>
                    </a:lnB>
                    <a:lnTlToBr w="12700" cmpd="sng">
                      <a:noFill/>
                      <a:prstDash val="solid"/>
                    </a:lnTlToBr>
                    <a:lnBlToTr w="12700" cmpd="sng">
                      <a:noFill/>
                      <a:prstDash val="solid"/>
                    </a:lnBlToTr>
                    <a:solidFill>
                      <a:schemeClr val="tx1">
                        <a:lumMod val="65000"/>
                        <a:lumOff val="35000"/>
                      </a:schemeClr>
                    </a:solidFill>
                  </a:tcPr>
                </a:tc>
                <a:extLst>
                  <a:ext uri="{0D108BD9-81ED-4DB2-BD59-A6C34878D82A}">
                    <a16:rowId xmlns:a16="http://schemas.microsoft.com/office/drawing/2014/main" val="2702563163"/>
                  </a:ext>
                </a:extLst>
              </a:tr>
              <a:tr h="573847">
                <a:tc>
                  <a:txBody>
                    <a:bodyPr/>
                    <a:lstStyle/>
                    <a:p>
                      <a:pPr>
                        <a:buNone/>
                      </a:pPr>
                      <a:r>
                        <a:rPr lang="en-GB" sz="1600" cap="none" spc="0" dirty="0">
                          <a:solidFill>
                            <a:schemeClr val="bg1"/>
                          </a:solidFill>
                          <a:latin typeface="Arial" panose="020B0604020202020204" pitchFamily="34" charset="0"/>
                          <a:cs typeface="Arial" panose="020B0604020202020204" pitchFamily="34" charset="0"/>
                        </a:rPr>
                        <a:t>IT infrastructure &amp; software</a:t>
                      </a:r>
                    </a:p>
                  </a:txBody>
                  <a:tcPr marL="83969" marR="83969" marT="41984" marB="83969" anchor="ctr">
                    <a:lnL w="12700" cmpd="sng">
                      <a:noFill/>
                      <a:prstDash val="solid"/>
                    </a:lnL>
                    <a:lnR w="12700" cmpd="sng">
                      <a:noFill/>
                      <a:prstDash val="solid"/>
                    </a:lnR>
                    <a:lnT w="12700" cmpd="sng">
                      <a:noFill/>
                      <a:prstDash val="solid"/>
                    </a:lnT>
                    <a:lnB w="12700" cmpd="sng">
                      <a:noFill/>
                      <a:prstDash val="solid"/>
                    </a:lnB>
                    <a:lnTlToBr w="12700" cmpd="sng">
                      <a:noFill/>
                      <a:prstDash val="solid"/>
                    </a:lnTlToBr>
                    <a:lnBlToTr w="12700" cmpd="sng">
                      <a:noFill/>
                      <a:prstDash val="solid"/>
                    </a:lnBlToTr>
                    <a:solidFill>
                      <a:srgbClr val="262626"/>
                    </a:solidFill>
                  </a:tcPr>
                </a:tc>
                <a:tc>
                  <a:txBody>
                    <a:bodyPr/>
                    <a:lstStyle/>
                    <a:p>
                      <a:pPr>
                        <a:buNone/>
                      </a:pPr>
                      <a:r>
                        <a:rPr lang="en-GB" sz="1600" cap="none" spc="0">
                          <a:solidFill>
                            <a:schemeClr val="bg1"/>
                          </a:solidFill>
                          <a:latin typeface="Arial" panose="020B0604020202020204" pitchFamily="34" charset="0"/>
                          <a:cs typeface="Arial" panose="020B0604020202020204" pitchFamily="34" charset="0"/>
                        </a:rPr>
                        <a:t>5,000</a:t>
                      </a:r>
                    </a:p>
                  </a:txBody>
                  <a:tcPr marL="83969" marR="83969" marT="41984" marB="83969" anchor="ctr">
                    <a:lnL w="12700" cmpd="sng">
                      <a:noFill/>
                      <a:prstDash val="solid"/>
                    </a:lnL>
                    <a:lnR w="12700" cmpd="sng">
                      <a:noFill/>
                      <a:prstDash val="solid"/>
                    </a:lnR>
                    <a:lnT w="12700" cmpd="sng">
                      <a:noFill/>
                      <a:prstDash val="solid"/>
                    </a:lnT>
                    <a:lnB w="12700" cmpd="sng">
                      <a:noFill/>
                      <a:prstDash val="solid"/>
                    </a:lnB>
                    <a:lnTlToBr w="12700" cmpd="sng">
                      <a:noFill/>
                      <a:prstDash val="solid"/>
                    </a:lnTlToBr>
                    <a:lnBlToTr w="12700" cmpd="sng">
                      <a:noFill/>
                      <a:prstDash val="solid"/>
                    </a:lnBlToTr>
                    <a:solidFill>
                      <a:srgbClr val="262626"/>
                    </a:solidFill>
                  </a:tcPr>
                </a:tc>
                <a:extLst>
                  <a:ext uri="{0D108BD9-81ED-4DB2-BD59-A6C34878D82A}">
                    <a16:rowId xmlns:a16="http://schemas.microsoft.com/office/drawing/2014/main" val="768156905"/>
                  </a:ext>
                </a:extLst>
              </a:tr>
              <a:tr h="573847">
                <a:tc>
                  <a:txBody>
                    <a:bodyPr/>
                    <a:lstStyle/>
                    <a:p>
                      <a:pPr>
                        <a:buNone/>
                      </a:pPr>
                      <a:r>
                        <a:rPr lang="en-GB" sz="1600" cap="none" spc="0" dirty="0">
                          <a:solidFill>
                            <a:schemeClr val="bg1"/>
                          </a:solidFill>
                          <a:latin typeface="Arial" panose="020B0604020202020204" pitchFamily="34" charset="0"/>
                          <a:cs typeface="Arial" panose="020B0604020202020204" pitchFamily="34" charset="0"/>
                        </a:rPr>
                        <a:t>Marketing &amp; website</a:t>
                      </a:r>
                    </a:p>
                  </a:txBody>
                  <a:tcPr marL="83969" marR="83969" marT="41984" marB="83969" anchor="ctr">
                    <a:lnL w="12700" cmpd="sng">
                      <a:noFill/>
                      <a:prstDash val="solid"/>
                    </a:lnL>
                    <a:lnR w="12700" cmpd="sng">
                      <a:noFill/>
                      <a:prstDash val="solid"/>
                    </a:lnR>
                    <a:lnT w="12700" cmpd="sng">
                      <a:noFill/>
                      <a:prstDash val="solid"/>
                    </a:lnT>
                    <a:lnB w="12700" cmpd="sng">
                      <a:noFill/>
                      <a:prstDash val="solid"/>
                    </a:lnB>
                    <a:lnTlToBr w="12700" cmpd="sng">
                      <a:noFill/>
                      <a:prstDash val="solid"/>
                    </a:lnTlToBr>
                    <a:lnBlToTr w="12700" cmpd="sng">
                      <a:noFill/>
                      <a:prstDash val="solid"/>
                    </a:lnBlToTr>
                    <a:solidFill>
                      <a:schemeClr val="tx1">
                        <a:lumMod val="65000"/>
                        <a:lumOff val="35000"/>
                      </a:schemeClr>
                    </a:solidFill>
                  </a:tcPr>
                </a:tc>
                <a:tc>
                  <a:txBody>
                    <a:bodyPr/>
                    <a:lstStyle/>
                    <a:p>
                      <a:pPr>
                        <a:buNone/>
                      </a:pPr>
                      <a:r>
                        <a:rPr lang="en-GB" sz="1600" cap="none" spc="0" dirty="0">
                          <a:solidFill>
                            <a:schemeClr val="bg1"/>
                          </a:solidFill>
                          <a:latin typeface="Arial" panose="020B0604020202020204" pitchFamily="34" charset="0"/>
                          <a:cs typeface="Arial" panose="020B0604020202020204" pitchFamily="34" charset="0"/>
                        </a:rPr>
                        <a:t>3,000</a:t>
                      </a:r>
                    </a:p>
                  </a:txBody>
                  <a:tcPr marL="83969" marR="83969" marT="41984" marB="83969" anchor="ctr">
                    <a:lnL w="12700" cmpd="sng">
                      <a:noFill/>
                      <a:prstDash val="solid"/>
                    </a:lnL>
                    <a:lnR w="12700" cmpd="sng">
                      <a:noFill/>
                      <a:prstDash val="solid"/>
                    </a:lnR>
                    <a:lnT w="12700" cmpd="sng">
                      <a:noFill/>
                      <a:prstDash val="solid"/>
                    </a:lnT>
                    <a:lnB w="12700" cmpd="sng">
                      <a:noFill/>
                      <a:prstDash val="solid"/>
                    </a:lnB>
                    <a:lnTlToBr w="12700" cmpd="sng">
                      <a:noFill/>
                      <a:prstDash val="solid"/>
                    </a:lnTlToBr>
                    <a:lnBlToTr w="12700" cmpd="sng">
                      <a:noFill/>
                      <a:prstDash val="solid"/>
                    </a:lnBlToTr>
                    <a:solidFill>
                      <a:schemeClr val="tx1">
                        <a:lumMod val="65000"/>
                        <a:lumOff val="35000"/>
                      </a:schemeClr>
                    </a:solidFill>
                  </a:tcPr>
                </a:tc>
                <a:extLst>
                  <a:ext uri="{0D108BD9-81ED-4DB2-BD59-A6C34878D82A}">
                    <a16:rowId xmlns:a16="http://schemas.microsoft.com/office/drawing/2014/main" val="4211850739"/>
                  </a:ext>
                </a:extLst>
              </a:tr>
              <a:tr h="573847">
                <a:tc>
                  <a:txBody>
                    <a:bodyPr/>
                    <a:lstStyle/>
                    <a:p>
                      <a:pPr>
                        <a:buNone/>
                      </a:pPr>
                      <a:r>
                        <a:rPr lang="en-GB" sz="1600" cap="none" spc="0" dirty="0">
                          <a:solidFill>
                            <a:schemeClr val="bg1"/>
                          </a:solidFill>
                          <a:latin typeface="Arial" panose="020B0604020202020204" pitchFamily="34" charset="0"/>
                          <a:cs typeface="Arial" panose="020B0604020202020204" pitchFamily="34" charset="0"/>
                        </a:rPr>
                        <a:t>Salaries &amp; consultancy fees</a:t>
                      </a:r>
                    </a:p>
                  </a:txBody>
                  <a:tcPr marL="83969" marR="83969" marT="41984" marB="83969" anchor="ctr">
                    <a:lnL w="12700" cmpd="sng">
                      <a:noFill/>
                      <a:prstDash val="solid"/>
                    </a:lnL>
                    <a:lnR w="12700" cmpd="sng">
                      <a:noFill/>
                      <a:prstDash val="solid"/>
                    </a:lnR>
                    <a:lnT w="12700" cmpd="sng">
                      <a:noFill/>
                      <a:prstDash val="solid"/>
                    </a:lnT>
                    <a:lnB w="12700" cmpd="sng">
                      <a:noFill/>
                      <a:prstDash val="solid"/>
                    </a:lnB>
                    <a:lnTlToBr w="12700" cmpd="sng">
                      <a:noFill/>
                      <a:prstDash val="solid"/>
                    </a:lnTlToBr>
                    <a:lnBlToTr w="12700" cmpd="sng">
                      <a:noFill/>
                      <a:prstDash val="solid"/>
                    </a:lnBlToTr>
                    <a:solidFill>
                      <a:srgbClr val="262626"/>
                    </a:solidFill>
                  </a:tcPr>
                </a:tc>
                <a:tc>
                  <a:txBody>
                    <a:bodyPr/>
                    <a:lstStyle/>
                    <a:p>
                      <a:pPr>
                        <a:buNone/>
                      </a:pPr>
                      <a:r>
                        <a:rPr lang="en-GB" sz="1600" cap="none" spc="0" dirty="0">
                          <a:solidFill>
                            <a:schemeClr val="bg1"/>
                          </a:solidFill>
                          <a:latin typeface="Arial" panose="020B0604020202020204" pitchFamily="34" charset="0"/>
                          <a:cs typeface="Arial" panose="020B0604020202020204" pitchFamily="34" charset="0"/>
                        </a:rPr>
                        <a:t>10,000</a:t>
                      </a:r>
                    </a:p>
                  </a:txBody>
                  <a:tcPr marL="83969" marR="83969" marT="41984" marB="83969" anchor="ctr">
                    <a:lnL w="12700" cmpd="sng">
                      <a:noFill/>
                      <a:prstDash val="solid"/>
                    </a:lnL>
                    <a:lnR w="12700" cmpd="sng">
                      <a:noFill/>
                      <a:prstDash val="solid"/>
                    </a:lnR>
                    <a:lnT w="12700" cmpd="sng">
                      <a:noFill/>
                      <a:prstDash val="solid"/>
                    </a:lnT>
                    <a:lnB w="12700" cmpd="sng">
                      <a:noFill/>
                      <a:prstDash val="solid"/>
                    </a:lnB>
                    <a:lnTlToBr w="12700" cmpd="sng">
                      <a:noFill/>
                      <a:prstDash val="solid"/>
                    </a:lnTlToBr>
                    <a:lnBlToTr w="12700" cmpd="sng">
                      <a:noFill/>
                      <a:prstDash val="solid"/>
                    </a:lnBlToTr>
                    <a:solidFill>
                      <a:srgbClr val="262626"/>
                    </a:solidFill>
                  </a:tcPr>
                </a:tc>
                <a:extLst>
                  <a:ext uri="{0D108BD9-81ED-4DB2-BD59-A6C34878D82A}">
                    <a16:rowId xmlns:a16="http://schemas.microsoft.com/office/drawing/2014/main" val="3426463727"/>
                  </a:ext>
                </a:extLst>
              </a:tr>
              <a:tr h="573847">
                <a:tc>
                  <a:txBody>
                    <a:bodyPr/>
                    <a:lstStyle/>
                    <a:p>
                      <a:pPr>
                        <a:buNone/>
                      </a:pPr>
                      <a:r>
                        <a:rPr lang="en-GB" sz="1600" cap="none" spc="0">
                          <a:solidFill>
                            <a:schemeClr val="bg1"/>
                          </a:solidFill>
                          <a:latin typeface="Arial" panose="020B0604020202020204" pitchFamily="34" charset="0"/>
                          <a:cs typeface="Arial" panose="020B0604020202020204" pitchFamily="34" charset="0"/>
                        </a:rPr>
                        <a:t>Legal &amp; insurance</a:t>
                      </a:r>
                    </a:p>
                  </a:txBody>
                  <a:tcPr marL="83969" marR="83969" marT="41984" marB="83969" anchor="ctr">
                    <a:lnL w="12700" cmpd="sng">
                      <a:noFill/>
                      <a:prstDash val="solid"/>
                    </a:lnL>
                    <a:lnR w="12700" cmpd="sng">
                      <a:noFill/>
                      <a:prstDash val="solid"/>
                    </a:lnR>
                    <a:lnT w="12700" cmpd="sng">
                      <a:noFill/>
                      <a:prstDash val="solid"/>
                    </a:lnT>
                    <a:lnB w="12700" cmpd="sng">
                      <a:noFill/>
                      <a:prstDash val="solid"/>
                    </a:lnB>
                    <a:lnTlToBr w="12700" cmpd="sng">
                      <a:noFill/>
                      <a:prstDash val="solid"/>
                    </a:lnTlToBr>
                    <a:lnBlToTr w="12700" cmpd="sng">
                      <a:noFill/>
                      <a:prstDash val="solid"/>
                    </a:lnBlToTr>
                    <a:solidFill>
                      <a:schemeClr val="tx1">
                        <a:lumMod val="65000"/>
                        <a:lumOff val="35000"/>
                      </a:schemeClr>
                    </a:solidFill>
                  </a:tcPr>
                </a:tc>
                <a:tc>
                  <a:txBody>
                    <a:bodyPr/>
                    <a:lstStyle/>
                    <a:p>
                      <a:pPr>
                        <a:buNone/>
                      </a:pPr>
                      <a:r>
                        <a:rPr lang="en-GB" sz="1600" cap="none" spc="0" dirty="0">
                          <a:solidFill>
                            <a:schemeClr val="bg1"/>
                          </a:solidFill>
                          <a:latin typeface="Arial" panose="020B0604020202020204" pitchFamily="34" charset="0"/>
                          <a:cs typeface="Arial" panose="020B0604020202020204" pitchFamily="34" charset="0"/>
                        </a:rPr>
                        <a:t>2,000</a:t>
                      </a:r>
                    </a:p>
                  </a:txBody>
                  <a:tcPr marL="83969" marR="83969" marT="41984" marB="83969" anchor="ctr">
                    <a:lnL w="12700" cmpd="sng">
                      <a:noFill/>
                      <a:prstDash val="solid"/>
                    </a:lnL>
                    <a:lnR w="12700" cmpd="sng">
                      <a:noFill/>
                      <a:prstDash val="solid"/>
                    </a:lnR>
                    <a:lnT w="12700" cmpd="sng">
                      <a:noFill/>
                      <a:prstDash val="solid"/>
                    </a:lnT>
                    <a:lnB w="12700" cmpd="sng">
                      <a:noFill/>
                      <a:prstDash val="solid"/>
                    </a:lnB>
                    <a:lnTlToBr w="12700" cmpd="sng">
                      <a:noFill/>
                      <a:prstDash val="solid"/>
                    </a:lnTlToBr>
                    <a:lnBlToTr w="12700" cmpd="sng">
                      <a:noFill/>
                      <a:prstDash val="solid"/>
                    </a:lnBlToTr>
                    <a:solidFill>
                      <a:schemeClr val="tx1">
                        <a:lumMod val="65000"/>
                        <a:lumOff val="35000"/>
                      </a:schemeClr>
                    </a:solidFill>
                  </a:tcPr>
                </a:tc>
                <a:extLst>
                  <a:ext uri="{0D108BD9-81ED-4DB2-BD59-A6C34878D82A}">
                    <a16:rowId xmlns:a16="http://schemas.microsoft.com/office/drawing/2014/main" val="829100025"/>
                  </a:ext>
                </a:extLst>
              </a:tr>
              <a:tr h="573847">
                <a:tc>
                  <a:txBody>
                    <a:bodyPr/>
                    <a:lstStyle/>
                    <a:p>
                      <a:pPr>
                        <a:buNone/>
                      </a:pPr>
                      <a:r>
                        <a:rPr lang="en-GB" sz="1600" cap="none" spc="0">
                          <a:solidFill>
                            <a:schemeClr val="bg1"/>
                          </a:solidFill>
                          <a:latin typeface="Arial" panose="020B0604020202020204" pitchFamily="34" charset="0"/>
                          <a:cs typeface="Arial" panose="020B0604020202020204" pitchFamily="34" charset="0"/>
                        </a:rPr>
                        <a:t>Miscellaneous</a:t>
                      </a:r>
                    </a:p>
                  </a:txBody>
                  <a:tcPr marL="83969" marR="83969" marT="41984" marB="83969" anchor="ctr">
                    <a:lnL w="12700" cmpd="sng">
                      <a:noFill/>
                      <a:prstDash val="solid"/>
                    </a:lnL>
                    <a:lnR w="12700" cmpd="sng">
                      <a:noFill/>
                      <a:prstDash val="solid"/>
                    </a:lnR>
                    <a:lnT w="12700" cmpd="sng">
                      <a:noFill/>
                      <a:prstDash val="solid"/>
                    </a:lnT>
                    <a:lnB w="12700" cmpd="sng">
                      <a:noFill/>
                      <a:prstDash val="solid"/>
                    </a:lnB>
                    <a:lnTlToBr w="12700" cmpd="sng">
                      <a:noFill/>
                      <a:prstDash val="solid"/>
                    </a:lnTlToBr>
                    <a:lnBlToTr w="12700" cmpd="sng">
                      <a:noFill/>
                      <a:prstDash val="solid"/>
                    </a:lnBlToTr>
                    <a:solidFill>
                      <a:srgbClr val="262626"/>
                    </a:solidFill>
                  </a:tcPr>
                </a:tc>
                <a:tc>
                  <a:txBody>
                    <a:bodyPr/>
                    <a:lstStyle/>
                    <a:p>
                      <a:pPr>
                        <a:buNone/>
                      </a:pPr>
                      <a:r>
                        <a:rPr lang="en-GB" sz="1600" cap="none" spc="0">
                          <a:solidFill>
                            <a:schemeClr val="bg1"/>
                          </a:solidFill>
                          <a:latin typeface="Arial" panose="020B0604020202020204" pitchFamily="34" charset="0"/>
                          <a:cs typeface="Arial" panose="020B0604020202020204" pitchFamily="34" charset="0"/>
                        </a:rPr>
                        <a:t>1,000</a:t>
                      </a:r>
                    </a:p>
                  </a:txBody>
                  <a:tcPr marL="83969" marR="83969" marT="41984" marB="83969" anchor="ctr">
                    <a:lnL w="12700" cmpd="sng">
                      <a:noFill/>
                      <a:prstDash val="solid"/>
                    </a:lnL>
                    <a:lnR w="12700" cmpd="sng">
                      <a:noFill/>
                      <a:prstDash val="solid"/>
                    </a:lnR>
                    <a:lnT w="12700" cmpd="sng">
                      <a:noFill/>
                      <a:prstDash val="solid"/>
                    </a:lnT>
                    <a:lnB w="12700" cmpd="sng">
                      <a:noFill/>
                      <a:prstDash val="solid"/>
                    </a:lnB>
                    <a:lnTlToBr w="12700" cmpd="sng">
                      <a:noFill/>
                      <a:prstDash val="solid"/>
                    </a:lnTlToBr>
                    <a:lnBlToTr w="12700" cmpd="sng">
                      <a:noFill/>
                      <a:prstDash val="solid"/>
                    </a:lnBlToTr>
                    <a:solidFill>
                      <a:srgbClr val="262626"/>
                    </a:solidFill>
                  </a:tcPr>
                </a:tc>
                <a:extLst>
                  <a:ext uri="{0D108BD9-81ED-4DB2-BD59-A6C34878D82A}">
                    <a16:rowId xmlns:a16="http://schemas.microsoft.com/office/drawing/2014/main" val="2134732304"/>
                  </a:ext>
                </a:extLst>
              </a:tr>
              <a:tr h="573847">
                <a:tc>
                  <a:txBody>
                    <a:bodyPr/>
                    <a:lstStyle/>
                    <a:p>
                      <a:pPr>
                        <a:buNone/>
                      </a:pPr>
                      <a:r>
                        <a:rPr lang="en-GB" sz="1600" b="1" cap="none" spc="0">
                          <a:solidFill>
                            <a:schemeClr val="bg1"/>
                          </a:solidFill>
                          <a:latin typeface="Arial" panose="020B0604020202020204" pitchFamily="34" charset="0"/>
                          <a:cs typeface="Arial" panose="020B0604020202020204" pitchFamily="34" charset="0"/>
                        </a:rPr>
                        <a:t>Total</a:t>
                      </a:r>
                      <a:endParaRPr lang="en-GB" sz="1600" cap="none" spc="0">
                        <a:solidFill>
                          <a:schemeClr val="bg1"/>
                        </a:solidFill>
                        <a:latin typeface="Arial" panose="020B0604020202020204" pitchFamily="34" charset="0"/>
                        <a:cs typeface="Arial" panose="020B0604020202020204" pitchFamily="34" charset="0"/>
                      </a:endParaRPr>
                    </a:p>
                  </a:txBody>
                  <a:tcPr marL="83969" marR="83969" marT="41984" marB="83969" anchor="ctr">
                    <a:lnL w="12700" cmpd="sng">
                      <a:noFill/>
                      <a:prstDash val="solid"/>
                    </a:lnL>
                    <a:lnR w="12700" cmpd="sng">
                      <a:noFill/>
                      <a:prstDash val="solid"/>
                    </a:lnR>
                    <a:lnT w="12700" cmpd="sng">
                      <a:noFill/>
                      <a:prstDash val="solid"/>
                    </a:lnT>
                    <a:lnB w="12700" cmpd="sng">
                      <a:noFill/>
                      <a:prstDash val="solid"/>
                    </a:lnB>
                    <a:lnTlToBr w="12700" cmpd="sng">
                      <a:noFill/>
                      <a:prstDash val="solid"/>
                    </a:lnTlToBr>
                    <a:lnBlToTr w="12700" cmpd="sng">
                      <a:noFill/>
                      <a:prstDash val="solid"/>
                    </a:lnBlToTr>
                    <a:solidFill>
                      <a:schemeClr val="tx1">
                        <a:lumMod val="65000"/>
                        <a:lumOff val="35000"/>
                      </a:schemeClr>
                    </a:solidFill>
                  </a:tcPr>
                </a:tc>
                <a:tc>
                  <a:txBody>
                    <a:bodyPr/>
                    <a:lstStyle/>
                    <a:p>
                      <a:pPr>
                        <a:buNone/>
                      </a:pPr>
                      <a:r>
                        <a:rPr lang="en-GB" sz="1600" b="1" cap="none" spc="0" dirty="0">
                          <a:solidFill>
                            <a:schemeClr val="bg1"/>
                          </a:solidFill>
                          <a:latin typeface="Arial" panose="020B0604020202020204" pitchFamily="34" charset="0"/>
                          <a:cs typeface="Arial" panose="020B0604020202020204" pitchFamily="34" charset="0"/>
                        </a:rPr>
                        <a:t>23,000</a:t>
                      </a:r>
                      <a:endParaRPr lang="en-GB" sz="1600" cap="none" spc="0" dirty="0">
                        <a:solidFill>
                          <a:schemeClr val="bg1"/>
                        </a:solidFill>
                        <a:latin typeface="Arial" panose="020B0604020202020204" pitchFamily="34" charset="0"/>
                        <a:cs typeface="Arial" panose="020B0604020202020204" pitchFamily="34" charset="0"/>
                      </a:endParaRPr>
                    </a:p>
                  </a:txBody>
                  <a:tcPr marL="83969" marR="83969" marT="41984" marB="83969" anchor="ctr">
                    <a:lnL w="12700" cmpd="sng">
                      <a:noFill/>
                      <a:prstDash val="solid"/>
                    </a:lnL>
                    <a:lnR w="12700" cmpd="sng">
                      <a:noFill/>
                      <a:prstDash val="solid"/>
                    </a:lnR>
                    <a:lnT w="12700" cmpd="sng">
                      <a:noFill/>
                      <a:prstDash val="solid"/>
                    </a:lnT>
                    <a:lnB w="12700" cmpd="sng">
                      <a:noFill/>
                      <a:prstDash val="solid"/>
                    </a:lnB>
                    <a:lnTlToBr w="12700" cmpd="sng">
                      <a:noFill/>
                      <a:prstDash val="solid"/>
                    </a:lnTlToBr>
                    <a:lnBlToTr w="12700" cmpd="sng">
                      <a:noFill/>
                      <a:prstDash val="solid"/>
                    </a:lnBlToTr>
                    <a:solidFill>
                      <a:schemeClr val="tx1">
                        <a:lumMod val="65000"/>
                        <a:lumOff val="35000"/>
                      </a:schemeClr>
                    </a:solidFill>
                  </a:tcPr>
                </a:tc>
                <a:extLst>
                  <a:ext uri="{0D108BD9-81ED-4DB2-BD59-A6C34878D82A}">
                    <a16:rowId xmlns:a16="http://schemas.microsoft.com/office/drawing/2014/main" val="2164943576"/>
                  </a:ext>
                </a:extLst>
              </a:tr>
            </a:tbl>
          </a:graphicData>
        </a:graphic>
      </p:graphicFrame>
    </p:spTree>
    <p:extLst>
      <p:ext uri="{BB962C8B-B14F-4D97-AF65-F5344CB8AC3E}">
        <p14:creationId xmlns:p14="http://schemas.microsoft.com/office/powerpoint/2010/main" val="2100668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0AB0B83-3601-F13B-7F51-CDD2645045C5}"/>
              </a:ext>
            </a:extLst>
          </p:cNvPr>
          <p:cNvSpPr>
            <a:spLocks noGrp="1"/>
          </p:cNvSpPr>
          <p:nvPr>
            <p:ph type="title"/>
          </p:nvPr>
        </p:nvSpPr>
        <p:spPr>
          <a:xfrm>
            <a:off x="425825" y="337748"/>
            <a:ext cx="8631678" cy="564295"/>
          </a:xfrm>
        </p:spPr>
        <p:txBody>
          <a:bodyPr>
            <a:noAutofit/>
          </a:bodyPr>
          <a:lstStyle/>
          <a:p>
            <a:r>
              <a:rPr lang="en-GB" sz="3600"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59057A8C-2C99-607F-E5CC-07E7E060703E}"/>
              </a:ext>
            </a:extLst>
          </p:cNvPr>
          <p:cNvSpPr>
            <a:spLocks noGrp="1"/>
          </p:cNvSpPr>
          <p:nvPr>
            <p:ph idx="1"/>
          </p:nvPr>
        </p:nvSpPr>
        <p:spPr>
          <a:xfrm>
            <a:off x="310076" y="1030916"/>
            <a:ext cx="8476735" cy="5827083"/>
          </a:xfrm>
        </p:spPr>
        <p:txBody>
          <a:bodyPr>
            <a:noAutofit/>
          </a:bodyPr>
          <a:lstStyle/>
          <a:p>
            <a:pPr marL="342900" indent="-342900">
              <a:spcAft>
                <a:spcPts val="600"/>
              </a:spcAft>
              <a:buFont typeface="+mj-lt"/>
              <a:buAutoNum type="arabicPeriod"/>
              <a:defRPr sz="1400"/>
            </a:pPr>
            <a:r>
              <a:rPr lang="en-GB" sz="1400" dirty="0">
                <a:latin typeface="Arial" panose="020B0604020202020204" pitchFamily="34" charset="0"/>
                <a:cs typeface="Arial" panose="020B0604020202020204" pitchFamily="34" charset="0"/>
              </a:rPr>
              <a:t>BEIS (2021) UK Net Zero Strategy: Build Back Greener. London: Department for Business, Energy &amp; Industrial Strategy.</a:t>
            </a:r>
          </a:p>
          <a:p>
            <a:pPr marL="342900" indent="-342900">
              <a:spcAft>
                <a:spcPts val="600"/>
              </a:spcAft>
              <a:buFont typeface="+mj-lt"/>
              <a:buAutoNum type="arabicPeriod"/>
              <a:defRPr sz="1400"/>
            </a:pPr>
            <a:r>
              <a:rPr lang="en-GB" sz="1400" dirty="0">
                <a:latin typeface="Arial" panose="020B0604020202020204" pitchFamily="34" charset="0"/>
                <a:cs typeface="Arial" panose="020B0604020202020204" pitchFamily="34" charset="0"/>
              </a:rPr>
              <a:t>CIPD (2022) Employment Law in the UK. London: Chartered Institute of Personnel and Development.</a:t>
            </a:r>
          </a:p>
          <a:p>
            <a:pPr marL="342900" indent="-342900">
              <a:spcAft>
                <a:spcPts val="600"/>
              </a:spcAft>
              <a:buFont typeface="+mj-lt"/>
              <a:buAutoNum type="arabicPeriod"/>
              <a:defRPr sz="1400"/>
            </a:pPr>
            <a:r>
              <a:rPr lang="en-GB" sz="1400" dirty="0">
                <a:latin typeface="Arial" panose="020B0604020202020204" pitchFamily="34" charset="0"/>
                <a:cs typeface="Arial" panose="020B0604020202020204" pitchFamily="34" charset="0"/>
              </a:rPr>
              <a:t>DBT (2024) Business Population Estimates for the UK and Regions 2024: Statistical Release. Department for Business and Trade. Available at: https://www.gov.uk/government/statistics/business-population-estimates-2024</a:t>
            </a:r>
          </a:p>
          <a:p>
            <a:pPr marL="342900" indent="-342900">
              <a:spcAft>
                <a:spcPts val="600"/>
              </a:spcAft>
              <a:buFont typeface="+mj-lt"/>
              <a:buAutoNum type="arabicPeriod"/>
              <a:defRPr sz="1400"/>
            </a:pPr>
            <a:r>
              <a:rPr lang="en-GB" sz="1400" dirty="0">
                <a:latin typeface="Arial" panose="020B0604020202020204" pitchFamily="34" charset="0"/>
                <a:cs typeface="Arial" panose="020B0604020202020204" pitchFamily="34" charset="0"/>
              </a:rPr>
              <a:t>DEFRA (2022) Environmental Regulations and Business Guidance. London: Department for Environment, Food &amp; Rural Affairs.</a:t>
            </a:r>
          </a:p>
          <a:p>
            <a:pPr marL="342900" indent="-342900">
              <a:spcAft>
                <a:spcPts val="600"/>
              </a:spcAft>
              <a:buFont typeface="+mj-lt"/>
              <a:buAutoNum type="arabicPeriod"/>
              <a:defRPr sz="1400"/>
            </a:pPr>
            <a:r>
              <a:rPr lang="en-GB" sz="1400" dirty="0">
                <a:latin typeface="Arial" panose="020B0604020202020204" pitchFamily="34" charset="0"/>
                <a:cs typeface="Arial" panose="020B0604020202020204" pitchFamily="34" charset="0"/>
              </a:rPr>
              <a:t>Deloitte (2023) Technology Trends 2023. Deloitte Insights. Available at: https://www.deloitte.com</a:t>
            </a:r>
          </a:p>
          <a:p>
            <a:pPr marL="342900" indent="-342900">
              <a:spcAft>
                <a:spcPts val="600"/>
              </a:spcAft>
              <a:buFont typeface="+mj-lt"/>
              <a:buAutoNum type="arabicPeriod"/>
              <a:defRPr sz="1400"/>
            </a:pPr>
            <a:r>
              <a:rPr lang="en-GB" sz="1400" dirty="0">
                <a:latin typeface="Arial" panose="020B0604020202020204" pitchFamily="34" charset="0"/>
                <a:cs typeface="Arial" panose="020B0604020202020204" pitchFamily="34" charset="0"/>
              </a:rPr>
              <a:t>HM Treasury (2022) Help to Grow: Management Scheme. London: HM Treasury.</a:t>
            </a:r>
          </a:p>
          <a:p>
            <a:pPr marL="342900" indent="-342900">
              <a:spcAft>
                <a:spcPts val="600"/>
              </a:spcAft>
              <a:buFont typeface="+mj-lt"/>
              <a:buAutoNum type="arabicPeriod"/>
              <a:defRPr sz="1400"/>
            </a:pPr>
            <a:r>
              <a:rPr lang="en-GB" sz="1400" dirty="0">
                <a:latin typeface="Arial" panose="020B0604020202020204" pitchFamily="34" charset="0"/>
                <a:cs typeface="Arial" panose="020B0604020202020204" pitchFamily="34" charset="0"/>
              </a:rPr>
              <a:t>Mayson, S., French, D. and Ryan, C. (2020) Company Law. 37th </a:t>
            </a:r>
            <a:r>
              <a:rPr lang="en-GB" sz="1400" dirty="0" err="1">
                <a:latin typeface="Arial" panose="020B0604020202020204" pitchFamily="34" charset="0"/>
                <a:cs typeface="Arial" panose="020B0604020202020204" pitchFamily="34" charset="0"/>
              </a:rPr>
              <a:t>edn</a:t>
            </a:r>
            <a:r>
              <a:rPr lang="en-GB" sz="1400" dirty="0">
                <a:latin typeface="Arial" panose="020B0604020202020204" pitchFamily="34" charset="0"/>
                <a:cs typeface="Arial" panose="020B0604020202020204" pitchFamily="34" charset="0"/>
              </a:rPr>
              <a:t>. Oxford: Oxford University Press.</a:t>
            </a:r>
          </a:p>
          <a:p>
            <a:pPr marL="342900" indent="-342900">
              <a:spcAft>
                <a:spcPts val="600"/>
              </a:spcAft>
              <a:buFont typeface="+mj-lt"/>
              <a:buAutoNum type="arabicPeriod"/>
              <a:defRPr sz="1400"/>
            </a:pPr>
            <a:r>
              <a:rPr lang="en-GB" sz="1400" dirty="0">
                <a:latin typeface="Arial" panose="020B0604020202020204" pitchFamily="34" charset="0"/>
                <a:cs typeface="Arial" panose="020B0604020202020204" pitchFamily="34" charset="0"/>
              </a:rPr>
              <a:t>Johnson, G., Scholes, K. and Whittington, R. (2017) </a:t>
            </a:r>
            <a:r>
              <a:rPr lang="en-GB" sz="1400" i="1" dirty="0">
                <a:latin typeface="Arial" panose="020B0604020202020204" pitchFamily="34" charset="0"/>
                <a:cs typeface="Arial" panose="020B0604020202020204" pitchFamily="34" charset="0"/>
              </a:rPr>
              <a:t>Exploring Strategy: Text and Cases</a:t>
            </a:r>
            <a:r>
              <a:rPr lang="en-GB" sz="1400" dirty="0">
                <a:latin typeface="Arial" panose="020B0604020202020204" pitchFamily="34" charset="0"/>
                <a:cs typeface="Arial" panose="020B0604020202020204" pitchFamily="34" charset="0"/>
              </a:rPr>
              <a:t>. 11th </a:t>
            </a:r>
            <a:r>
              <a:rPr lang="en-GB" sz="1400" dirty="0" err="1">
                <a:latin typeface="Arial" panose="020B0604020202020204" pitchFamily="34" charset="0"/>
                <a:cs typeface="Arial" panose="020B0604020202020204" pitchFamily="34" charset="0"/>
              </a:rPr>
              <a:t>edn</a:t>
            </a:r>
            <a:r>
              <a:rPr lang="en-GB" sz="1400" dirty="0">
                <a:latin typeface="Arial" panose="020B0604020202020204" pitchFamily="34" charset="0"/>
                <a:cs typeface="Arial" panose="020B0604020202020204" pitchFamily="34" charset="0"/>
              </a:rPr>
              <a:t>. Harlow: Pearson Education</a:t>
            </a:r>
          </a:p>
          <a:p>
            <a:pPr marL="342900" indent="-342900">
              <a:spcAft>
                <a:spcPts val="600"/>
              </a:spcAft>
              <a:buFont typeface="+mj-lt"/>
              <a:buAutoNum type="arabicPeriod"/>
              <a:defRPr sz="1400"/>
            </a:pPr>
            <a:r>
              <a:rPr lang="en-GB" sz="1400" dirty="0">
                <a:latin typeface="Arial" panose="020B0604020202020204" pitchFamily="34" charset="0"/>
                <a:cs typeface="Arial" panose="020B0604020202020204" pitchFamily="34" charset="0"/>
              </a:rPr>
              <a:t>OECD (2023) SME and Entrepreneurship Outlook 2023. Paris: OECD Publishing.</a:t>
            </a:r>
          </a:p>
          <a:p>
            <a:pPr marL="342900" indent="-342900">
              <a:spcAft>
                <a:spcPts val="600"/>
              </a:spcAft>
              <a:buFont typeface="+mj-lt"/>
              <a:buAutoNum type="arabicPeriod"/>
              <a:defRPr sz="1400"/>
            </a:pPr>
            <a:r>
              <a:rPr lang="en-GB" sz="1400" dirty="0">
                <a:latin typeface="Arial" panose="020B0604020202020204" pitchFamily="34" charset="0"/>
                <a:cs typeface="Arial" panose="020B0604020202020204" pitchFamily="34" charset="0"/>
              </a:rPr>
              <a:t>Gürel, E. and Tat, M. (2017) ‘SWOT analysis: a theoretical review’, Journal of International Social Research, 10(51), pp. 994–1006.</a:t>
            </a:r>
          </a:p>
          <a:p>
            <a:pPr marL="342900" indent="-342900">
              <a:spcAft>
                <a:spcPts val="600"/>
              </a:spcAft>
              <a:buFont typeface="+mj-lt"/>
              <a:buAutoNum type="arabicPeriod"/>
              <a:defRPr sz="1400"/>
            </a:pPr>
            <a:r>
              <a:rPr lang="en-GB" sz="1400" dirty="0">
                <a:latin typeface="Arial" panose="020B0604020202020204" pitchFamily="34" charset="0"/>
                <a:cs typeface="Arial" panose="020B0604020202020204" pitchFamily="34" charset="0"/>
              </a:rPr>
              <a:t>www.google.com</a:t>
            </a:r>
          </a:p>
          <a:p>
            <a:pPr marL="0" lvl="0" indent="0">
              <a:buNone/>
            </a:pPr>
            <a:endParaRPr lang="en-GB" sz="1100" dirty="0">
              <a:latin typeface="Arial" panose="020B0604020202020204" pitchFamily="34" charset="0"/>
              <a:cs typeface="Arial" panose="020B0604020202020204" pitchFamily="34" charset="0"/>
            </a:endParaRPr>
          </a:p>
        </p:txBody>
      </p:sp>
      <p:pic>
        <p:nvPicPr>
          <p:cNvPr id="7" name="Graphic 6" descr="Sustainability">
            <a:extLst>
              <a:ext uri="{FF2B5EF4-FFF2-40B4-BE49-F238E27FC236}">
                <a16:creationId xmlns:a16="http://schemas.microsoft.com/office/drawing/2014/main" id="{CA55A530-FAC7-7E98-104F-08DDEA1D7C4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549085" y="1291397"/>
            <a:ext cx="3755915" cy="3755915"/>
          </a:xfrm>
          <a:prstGeom prst="rect">
            <a:avLst/>
          </a:prstGeom>
        </p:spPr>
      </p:pic>
      <p:sp>
        <p:nvSpPr>
          <p:cNvPr id="14" name="Freeform: Shape 1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8487206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453</TotalTime>
  <Words>2364</Words>
  <Application>Microsoft Office PowerPoint</Application>
  <PresentationFormat>Widescreen</PresentationFormat>
  <Paragraphs>213</Paragraphs>
  <Slides>14</Slides>
  <Notes>14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Aptos</vt:lpstr>
      <vt:lpstr>Aptos Display</vt:lpstr>
      <vt:lpstr>Arial</vt:lpstr>
      <vt:lpstr>Calibri</vt:lpstr>
      <vt:lpstr>Symbol</vt:lpstr>
      <vt:lpstr>Wingdings</vt:lpstr>
      <vt:lpstr>Office Theme</vt:lpstr>
      <vt:lpstr>PowerPoint Presentation</vt:lpstr>
      <vt:lpstr>TABLE OF  CONTENTS </vt:lpstr>
      <vt:lpstr>OVERVIEW </vt:lpstr>
      <vt:lpstr>PowerPoint Presentation</vt:lpstr>
      <vt:lpstr> LEGAL FORMAT AND MANAGEMENT STRUCTURE </vt:lpstr>
      <vt:lpstr>PowerPoint Presentation</vt:lpstr>
      <vt:lpstr>ENVIRONMENTAL ANALYSIS</vt:lpstr>
      <vt:lpstr>SWOT ANALYSIS</vt:lpstr>
      <vt:lpstr>PowerPoint Presentation</vt:lpstr>
      <vt:lpstr> MARKETING STRATEGIES TO REACH CUSTOMERS   </vt:lpstr>
      <vt:lpstr>FUNDING REQUIREMENTS AND STARTUP EXPENSES </vt:lpstr>
      <vt:lpstr>PowerPoint Presentation</vt:lpstr>
      <vt:lpstr>ESTIMATED FIRST MONTH'S EXPENSES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Rotna Begum (2421635)</dc:creator>
  <cp:lastModifiedBy>Rotna Begum (2421635)</cp:lastModifiedBy>
  <cp:revision>36</cp:revision>
  <dcterms:created xsi:type="dcterms:W3CDTF">2025-10-14T15:59:56Z</dcterms:created>
  <dcterms:modified xsi:type="dcterms:W3CDTF">2025-10-27T16:30:15Z</dcterms:modified>
</cp:coreProperties>
</file>