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257" r:id="rId2"/>
    <p:sldId id="259" r:id="rId3"/>
    <p:sldId id="296" r:id="rId4"/>
    <p:sldId id="258" r:id="rId5"/>
    <p:sldId id="331" r:id="rId6"/>
    <p:sldId id="332" r:id="rId7"/>
    <p:sldId id="333" r:id="rId8"/>
    <p:sldId id="298" r:id="rId9"/>
    <p:sldId id="299" r:id="rId10"/>
    <p:sldId id="297" r:id="rId11"/>
    <p:sldId id="295" r:id="rId12"/>
    <p:sldId id="301" r:id="rId13"/>
    <p:sldId id="280" r:id="rId14"/>
    <p:sldId id="302" r:id="rId15"/>
    <p:sldId id="270" r:id="rId16"/>
    <p:sldId id="306" r:id="rId17"/>
    <p:sldId id="271" r:id="rId18"/>
    <p:sldId id="279" r:id="rId19"/>
    <p:sldId id="308" r:id="rId20"/>
    <p:sldId id="272" r:id="rId21"/>
    <p:sldId id="310" r:id="rId22"/>
    <p:sldId id="273" r:id="rId23"/>
    <p:sldId id="319" r:id="rId24"/>
    <p:sldId id="320" r:id="rId25"/>
    <p:sldId id="321" r:id="rId26"/>
    <p:sldId id="322" r:id="rId27"/>
    <p:sldId id="323" r:id="rId28"/>
    <p:sldId id="324" r:id="rId29"/>
    <p:sldId id="325" r:id="rId30"/>
    <p:sldId id="326" r:id="rId31"/>
    <p:sldId id="289" r:id="rId32"/>
    <p:sldId id="327" r:id="rId33"/>
    <p:sldId id="328" r:id="rId34"/>
    <p:sldId id="329" r:id="rId35"/>
    <p:sldId id="317" r:id="rId36"/>
    <p:sldId id="314" r:id="rId37"/>
    <p:sldId id="288" r:id="rId38"/>
    <p:sldId id="274" r:id="rId39"/>
    <p:sldId id="330" r:id="rId40"/>
    <p:sldId id="290" r:id="rId41"/>
    <p:sldId id="275" r:id="rId42"/>
    <p:sldId id="291" r:id="rId43"/>
    <p:sldId id="292" r:id="rId44"/>
    <p:sldId id="293"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306" y="5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411"/>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AAB404-CEC3-4F89-8CAD-0D716C9D8E3D}" type="datetimeFigureOut">
              <a:rPr lang="en-GB" smtClean="0"/>
              <a:t>20/02/2018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BF09FC-A601-40A8-800A-F28BDFBBDB98}" type="slidenum">
              <a:rPr lang="en-GB" smtClean="0"/>
              <a:t>‹#›</a:t>
            </a:fld>
            <a:endParaRPr lang="en-GB"/>
          </a:p>
        </p:txBody>
      </p:sp>
    </p:spTree>
    <p:extLst>
      <p:ext uri="{BB962C8B-B14F-4D97-AF65-F5344CB8AC3E}">
        <p14:creationId xmlns:p14="http://schemas.microsoft.com/office/powerpoint/2010/main" val="3527231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businessdictionary.com/tips/4/a-happy-employee-is-a-productive-employee.html"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p>
        </p:txBody>
      </p:sp>
      <p:sp>
        <p:nvSpPr>
          <p:cNvPr id="4" name="Slide Number Placeholder 3"/>
          <p:cNvSpPr>
            <a:spLocks noGrp="1"/>
          </p:cNvSpPr>
          <p:nvPr>
            <p:ph type="sldNum" sz="quarter" idx="10"/>
          </p:nvPr>
        </p:nvSpPr>
        <p:spPr/>
        <p:txBody>
          <a:bodyPr/>
          <a:lstStyle/>
          <a:p>
            <a:fld id="{FBBF09FC-A601-40A8-800A-F28BDFBBDB98}" type="slidenum">
              <a:rPr lang="en-GB" smtClean="0"/>
              <a:t>7</a:t>
            </a:fld>
            <a:endParaRPr lang="en-GB"/>
          </a:p>
        </p:txBody>
      </p:sp>
    </p:spTree>
    <p:extLst>
      <p:ext uri="{BB962C8B-B14F-4D97-AF65-F5344CB8AC3E}">
        <p14:creationId xmlns:p14="http://schemas.microsoft.com/office/powerpoint/2010/main" val="2262517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smtClean="0"/>
              <a:t>Based on </a:t>
            </a:r>
            <a:r>
              <a:rPr lang="en-GB" sz="1200" smtClean="0">
                <a:hlinkClick r:id="rId3"/>
              </a:rPr>
              <a:t>http://www.businessdictionary.com/tips/4/a-happy-employee-is-a-productive-employee.html</a:t>
            </a:r>
            <a:r>
              <a:rPr lang="en-GB" sz="1200" smtClean="0"/>
              <a:t> </a:t>
            </a:r>
          </a:p>
        </p:txBody>
      </p:sp>
      <p:sp>
        <p:nvSpPr>
          <p:cNvPr id="4" name="Slide Number Placeholder 3"/>
          <p:cNvSpPr>
            <a:spLocks noGrp="1"/>
          </p:cNvSpPr>
          <p:nvPr>
            <p:ph type="sldNum" sz="quarter" idx="10"/>
          </p:nvPr>
        </p:nvSpPr>
        <p:spPr/>
        <p:txBody>
          <a:bodyPr/>
          <a:lstStyle/>
          <a:p>
            <a:fld id="{FBBF09FC-A601-40A8-800A-F28BDFBBDB98}" type="slidenum">
              <a:rPr lang="en-GB" smtClean="0"/>
              <a:t>38</a:t>
            </a:fld>
            <a:endParaRPr lang="en-GB"/>
          </a:p>
        </p:txBody>
      </p:sp>
    </p:spTree>
    <p:extLst>
      <p:ext uri="{BB962C8B-B14F-4D97-AF65-F5344CB8AC3E}">
        <p14:creationId xmlns:p14="http://schemas.microsoft.com/office/powerpoint/2010/main" val="2116865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688BFDC-D66E-4864-B65C-3209B92298A0}" type="datetimeFigureOut">
              <a:rPr lang="en-US" smtClean="0"/>
              <a:pPr/>
              <a:t>2/20/2018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Tree>
    <p:extLst>
      <p:ext uri="{BB962C8B-B14F-4D97-AF65-F5344CB8AC3E}">
        <p14:creationId xmlns:p14="http://schemas.microsoft.com/office/powerpoint/2010/main" val="2810914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88BFDC-D66E-4864-B65C-3209B92298A0}" type="datetimeFigureOut">
              <a:rPr lang="en-US" smtClean="0"/>
              <a:pPr/>
              <a:t>2/20/2018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Tree>
    <p:extLst>
      <p:ext uri="{BB962C8B-B14F-4D97-AF65-F5344CB8AC3E}">
        <p14:creationId xmlns:p14="http://schemas.microsoft.com/office/powerpoint/2010/main" val="3554972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88BFDC-D66E-4864-B65C-3209B92298A0}" type="datetimeFigureOut">
              <a:rPr lang="en-US" smtClean="0"/>
              <a:pPr/>
              <a:t>2/20/2018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Tree>
    <p:extLst>
      <p:ext uri="{BB962C8B-B14F-4D97-AF65-F5344CB8AC3E}">
        <p14:creationId xmlns:p14="http://schemas.microsoft.com/office/powerpoint/2010/main" val="1061581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688BFDC-D66E-4864-B65C-3209B92298A0}" type="datetimeFigureOut">
              <a:rPr lang="en-US" smtClean="0"/>
              <a:pPr/>
              <a:t>2/20/2018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0EDC21-F437-483B-85E5-92D63F9100C8}" type="slidenum">
              <a:rPr lang="en-GB" smtClean="0"/>
              <a:pPr/>
              <a:t>‹#›</a:t>
            </a:fld>
            <a:endParaRPr lang="en-GB"/>
          </a:p>
        </p:txBody>
      </p:sp>
    </p:spTree>
    <p:extLst>
      <p:ext uri="{BB962C8B-B14F-4D97-AF65-F5344CB8AC3E}">
        <p14:creationId xmlns:p14="http://schemas.microsoft.com/office/powerpoint/2010/main" val="4094402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688BFDC-D66E-4864-B65C-3209B92298A0}" type="datetimeFigureOut">
              <a:rPr lang="en-US" smtClean="0"/>
              <a:pPr/>
              <a:t>2/20/2018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0EDC21-F437-483B-85E5-92D63F9100C8}" type="slidenum">
              <a:rPr lang="en-GB" smtClean="0"/>
              <a:pPr/>
              <a:t>‹#›</a:t>
            </a:fld>
            <a:endParaRPr lang="en-GB"/>
          </a:p>
        </p:txBody>
      </p:sp>
    </p:spTree>
    <p:extLst>
      <p:ext uri="{BB962C8B-B14F-4D97-AF65-F5344CB8AC3E}">
        <p14:creationId xmlns:p14="http://schemas.microsoft.com/office/powerpoint/2010/main" val="1224093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688BFDC-D66E-4864-B65C-3209B92298A0}" type="datetimeFigureOut">
              <a:rPr lang="en-US" smtClean="0"/>
              <a:pPr/>
              <a:t>2/20/2018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0EDC21-F437-483B-85E5-92D63F9100C8}" type="slidenum">
              <a:rPr lang="en-GB" smtClean="0"/>
              <a:pPr/>
              <a:t>‹#›</a:t>
            </a:fld>
            <a:endParaRPr lang="en-GB"/>
          </a:p>
        </p:txBody>
      </p:sp>
    </p:spTree>
    <p:extLst>
      <p:ext uri="{BB962C8B-B14F-4D97-AF65-F5344CB8AC3E}">
        <p14:creationId xmlns:p14="http://schemas.microsoft.com/office/powerpoint/2010/main" val="3082308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88BFDC-D66E-4864-B65C-3209B92298A0}" type="datetimeFigureOut">
              <a:rPr lang="en-US" smtClean="0"/>
              <a:pPr/>
              <a:t>2/20/2018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0EDC21-F437-483B-85E5-92D63F9100C8}" type="slidenum">
              <a:rPr lang="en-GB" smtClean="0"/>
              <a:pPr/>
              <a:t>‹#›</a:t>
            </a:fld>
            <a:endParaRPr lang="en-GB"/>
          </a:p>
        </p:txBody>
      </p:sp>
    </p:spTree>
    <p:extLst>
      <p:ext uri="{BB962C8B-B14F-4D97-AF65-F5344CB8AC3E}">
        <p14:creationId xmlns:p14="http://schemas.microsoft.com/office/powerpoint/2010/main" val="1613942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88BFDC-D66E-4864-B65C-3209B92298A0}" type="datetimeFigureOut">
              <a:rPr lang="en-US" smtClean="0"/>
              <a:pPr/>
              <a:t>2/20/2018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0EDC21-F437-483B-85E5-92D63F9100C8}" type="slidenum">
              <a:rPr lang="en-GB" smtClean="0"/>
              <a:pPr/>
              <a:t>‹#›</a:t>
            </a:fld>
            <a:endParaRPr lang="en-GB"/>
          </a:p>
        </p:txBody>
      </p:sp>
    </p:spTree>
    <p:extLst>
      <p:ext uri="{BB962C8B-B14F-4D97-AF65-F5344CB8AC3E}">
        <p14:creationId xmlns:p14="http://schemas.microsoft.com/office/powerpoint/2010/main" val="2764324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88BFDC-D66E-4864-B65C-3209B92298A0}" type="datetimeFigureOut">
              <a:rPr lang="en-US" smtClean="0"/>
              <a:pPr/>
              <a:t>2/20/2018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0EDC21-F437-483B-85E5-92D63F9100C8}" type="slidenum">
              <a:rPr lang="en-GB" smtClean="0"/>
              <a:pPr/>
              <a:t>‹#›</a:t>
            </a:fld>
            <a:endParaRPr lang="en-GB"/>
          </a:p>
        </p:txBody>
      </p:sp>
    </p:spTree>
    <p:extLst>
      <p:ext uri="{BB962C8B-B14F-4D97-AF65-F5344CB8AC3E}">
        <p14:creationId xmlns:p14="http://schemas.microsoft.com/office/powerpoint/2010/main" val="3820717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88BFDC-D66E-4864-B65C-3209B92298A0}" type="datetimeFigureOut">
              <a:rPr lang="en-US" smtClean="0"/>
              <a:pPr/>
              <a:t>2/20/2018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Tree>
    <p:extLst>
      <p:ext uri="{BB962C8B-B14F-4D97-AF65-F5344CB8AC3E}">
        <p14:creationId xmlns:p14="http://schemas.microsoft.com/office/powerpoint/2010/main" val="2821377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88BFDC-D66E-4864-B65C-3209B92298A0}" type="datetimeFigureOut">
              <a:rPr lang="en-US" smtClean="0"/>
              <a:pPr/>
              <a:t>2/20/2018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29864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88BFDC-D66E-4864-B65C-3209B92298A0}" type="datetimeFigureOut">
              <a:rPr lang="en-US" smtClean="0"/>
              <a:pPr/>
              <a:t>2/20/2018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Tree>
    <p:extLst>
      <p:ext uri="{BB962C8B-B14F-4D97-AF65-F5344CB8AC3E}">
        <p14:creationId xmlns:p14="http://schemas.microsoft.com/office/powerpoint/2010/main" val="1884837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88BFDC-D66E-4864-B65C-3209B92298A0}" type="datetimeFigureOut">
              <a:rPr lang="en-US" smtClean="0"/>
              <a:pPr/>
              <a:t>2/20/2018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008325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88BFDC-D66E-4864-B65C-3209B92298A0}" type="datetimeFigureOut">
              <a:rPr lang="en-US" smtClean="0"/>
              <a:pPr/>
              <a:t>2/20/2018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Tree>
    <p:extLst>
      <p:ext uri="{BB962C8B-B14F-4D97-AF65-F5344CB8AC3E}">
        <p14:creationId xmlns:p14="http://schemas.microsoft.com/office/powerpoint/2010/main" val="16033385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88BFDC-D66E-4864-B65C-3209B92298A0}" type="datetimeFigureOut">
              <a:rPr lang="en-US" smtClean="0"/>
              <a:pPr/>
              <a:t>2/20/2018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Tree>
    <p:extLst>
      <p:ext uri="{BB962C8B-B14F-4D97-AF65-F5344CB8AC3E}">
        <p14:creationId xmlns:p14="http://schemas.microsoft.com/office/powerpoint/2010/main" val="30126255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88BFDC-D66E-4864-B65C-3209B92298A0}" type="datetimeFigureOut">
              <a:rPr lang="en-US" smtClean="0"/>
              <a:pPr/>
              <a:t>2/20/2018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Tree>
    <p:extLst>
      <p:ext uri="{BB962C8B-B14F-4D97-AF65-F5344CB8AC3E}">
        <p14:creationId xmlns:p14="http://schemas.microsoft.com/office/powerpoint/2010/main" val="1513473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688BFDC-D66E-4864-B65C-3209B92298A0}" type="datetimeFigureOut">
              <a:rPr lang="en-US" smtClean="0"/>
              <a:pPr/>
              <a:t>2/20/2018</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450EDC21-F437-483B-85E5-92D63F9100C8}" type="slidenum">
              <a:rPr lang="en-GB" smtClean="0"/>
              <a:pPr/>
              <a:t>‹#›</a:t>
            </a:fld>
            <a:endParaRPr lang="en-GB"/>
          </a:p>
        </p:txBody>
      </p:sp>
    </p:spTree>
    <p:extLst>
      <p:ext uri="{BB962C8B-B14F-4D97-AF65-F5344CB8AC3E}">
        <p14:creationId xmlns:p14="http://schemas.microsoft.com/office/powerpoint/2010/main" val="8287810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businessdictionary.com/tips/4/a-happy-employee-is-a-productive-employee.html"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www.money-zine.com/Career-Development/Leadership-Skill/Leadership-Theories/"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en.wikipedia.org/wiki/John_Kott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3" name="Picture 9" descr="C:\Users\sc-jw\AppData\Local\Microsoft\Windows\Temporary Internet Files\Content.IE5\9SNM4E3K\MC900090653[1].wmf"/>
          <p:cNvPicPr>
            <a:picLocks noChangeAspect="1" noChangeArrowheads="1"/>
          </p:cNvPicPr>
          <p:nvPr/>
        </p:nvPicPr>
        <p:blipFill>
          <a:blip r:embed="rId2" cstate="print"/>
          <a:srcRect/>
          <a:stretch>
            <a:fillRect/>
          </a:stretch>
        </p:blipFill>
        <p:spPr bwMode="auto">
          <a:xfrm>
            <a:off x="0" y="2000240"/>
            <a:ext cx="1794095" cy="1845398"/>
          </a:xfrm>
          <a:prstGeom prst="rect">
            <a:avLst/>
          </a:prstGeom>
          <a:noFill/>
        </p:spPr>
      </p:pic>
      <p:grpSp>
        <p:nvGrpSpPr>
          <p:cNvPr id="1026" name="Group 2"/>
          <p:cNvGrpSpPr>
            <a:grpSpLocks/>
          </p:cNvGrpSpPr>
          <p:nvPr/>
        </p:nvGrpSpPr>
        <p:grpSpPr bwMode="auto">
          <a:xfrm>
            <a:off x="1352550" y="116632"/>
            <a:ext cx="6629400" cy="6374656"/>
            <a:chOff x="1248" y="240"/>
            <a:chExt cx="4176" cy="3600"/>
          </a:xfrm>
        </p:grpSpPr>
        <p:sp>
          <p:nvSpPr>
            <p:cNvPr id="1027" name="Pyr1"/>
            <p:cNvSpPr>
              <a:spLocks noEditPoints="1" noChangeArrowheads="1"/>
            </p:cNvSpPr>
            <p:nvPr/>
          </p:nvSpPr>
          <p:spPr bwMode="auto">
            <a:xfrm>
              <a:off x="2873" y="240"/>
              <a:ext cx="936" cy="798"/>
            </a:xfrm>
            <a:custGeom>
              <a:avLst/>
              <a:gdLst>
                <a:gd name="T0" fmla="*/ 10800 w 21600"/>
                <a:gd name="T1" fmla="*/ 0 h 21600"/>
                <a:gd name="T2" fmla="*/ 21600 w 21600"/>
                <a:gd name="T3" fmla="*/ 21600 h 21600"/>
                <a:gd name="T4" fmla="*/ 0 w 21600"/>
                <a:gd name="T5" fmla="*/ 21600 h 21600"/>
                <a:gd name="T6" fmla="*/ 5400 w 21600"/>
                <a:gd name="T7" fmla="*/ 11800 h 21600"/>
                <a:gd name="T8" fmla="*/ 16200 w 21600"/>
                <a:gd name="T9" fmla="*/ 20600 h 21600"/>
              </a:gdLst>
              <a:ahLst/>
              <a:cxnLst>
                <a:cxn ang="0">
                  <a:pos x="T0" y="T1"/>
                </a:cxn>
                <a:cxn ang="0">
                  <a:pos x="T2" y="T3"/>
                </a:cxn>
                <a:cxn ang="0">
                  <a:pos x="T4" y="T5"/>
                </a:cxn>
              </a:cxnLst>
              <a:rect l="T6" t="T7" r="T8" b="T9"/>
              <a:pathLst>
                <a:path w="21600" h="21600">
                  <a:moveTo>
                    <a:pt x="10800" y="0"/>
                  </a:moveTo>
                  <a:lnTo>
                    <a:pt x="21600" y="21600"/>
                  </a:lnTo>
                  <a:lnTo>
                    <a:pt x="0" y="21600"/>
                  </a:lnTo>
                  <a:lnTo>
                    <a:pt x="10800" y="0"/>
                  </a:lnTo>
                  <a:close/>
                </a:path>
              </a:pathLst>
            </a:custGeom>
            <a:solidFill>
              <a:srgbClr val="D8EBB3"/>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28" name="Pyr2"/>
            <p:cNvSpPr>
              <a:spLocks noEditPoints="1" noChangeArrowheads="1"/>
            </p:cNvSpPr>
            <p:nvPr/>
          </p:nvSpPr>
          <p:spPr bwMode="auto">
            <a:xfrm>
              <a:off x="2331" y="1038"/>
              <a:ext cx="2015" cy="936"/>
            </a:xfrm>
            <a:custGeom>
              <a:avLst/>
              <a:gdLst>
                <a:gd name="T0" fmla="*/ 5787 w 21600"/>
                <a:gd name="T1" fmla="*/ 0 h 21600"/>
                <a:gd name="T2" fmla="*/ 15812 w 21600"/>
                <a:gd name="T3" fmla="*/ 0 h 21600"/>
                <a:gd name="T4" fmla="*/ 21600 w 21600"/>
                <a:gd name="T5" fmla="*/ 21600 h 21600"/>
                <a:gd name="T6" fmla="*/ 0 w 21600"/>
                <a:gd name="T7" fmla="*/ 21600 h 21600"/>
                <a:gd name="T8" fmla="*/ 5787 w 21600"/>
                <a:gd name="T9" fmla="*/ 500 h 21600"/>
                <a:gd name="T10" fmla="*/ 15812 w 21600"/>
                <a:gd name="T11" fmla="*/ 21100 h 21600"/>
              </a:gdLst>
              <a:ahLst/>
              <a:cxnLst>
                <a:cxn ang="0">
                  <a:pos x="T0" y="T1"/>
                </a:cxn>
                <a:cxn ang="0">
                  <a:pos x="T2" y="T3"/>
                </a:cxn>
                <a:cxn ang="0">
                  <a:pos x="T4" y="T5"/>
                </a:cxn>
                <a:cxn ang="0">
                  <a:pos x="T6" y="T7"/>
                </a:cxn>
              </a:cxnLst>
              <a:rect l="T8" t="T9" r="T10" b="T11"/>
              <a:pathLst>
                <a:path w="21600" h="21600">
                  <a:moveTo>
                    <a:pt x="5787" y="0"/>
                  </a:moveTo>
                  <a:lnTo>
                    <a:pt x="15812" y="0"/>
                  </a:lnTo>
                  <a:lnTo>
                    <a:pt x="21600" y="21600"/>
                  </a:lnTo>
                  <a:lnTo>
                    <a:pt x="0" y="21600"/>
                  </a:lnTo>
                  <a:lnTo>
                    <a:pt x="5787" y="0"/>
                  </a:lnTo>
                  <a:close/>
                </a:path>
              </a:pathLst>
            </a:custGeom>
            <a:solidFill>
              <a:srgbClr val="CCCC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29" name="Pyr3"/>
            <p:cNvSpPr>
              <a:spLocks noEditPoints="1" noChangeArrowheads="1"/>
            </p:cNvSpPr>
            <p:nvPr/>
          </p:nvSpPr>
          <p:spPr bwMode="auto">
            <a:xfrm>
              <a:off x="1795" y="1974"/>
              <a:ext cx="3087" cy="935"/>
            </a:xfrm>
            <a:custGeom>
              <a:avLst/>
              <a:gdLst>
                <a:gd name="T0" fmla="*/ 3768 w 21600"/>
                <a:gd name="T1" fmla="*/ 0 h 21600"/>
                <a:gd name="T2" fmla="*/ 17831 w 21600"/>
                <a:gd name="T3" fmla="*/ 0 h 21600"/>
                <a:gd name="T4" fmla="*/ 21600 w 21600"/>
                <a:gd name="T5" fmla="*/ 21600 h 21600"/>
                <a:gd name="T6" fmla="*/ 0 w 21600"/>
                <a:gd name="T7" fmla="*/ 21600 h 21600"/>
                <a:gd name="T8" fmla="*/ 5287 w 21600"/>
                <a:gd name="T9" fmla="*/ 500 h 21600"/>
                <a:gd name="T10" fmla="*/ 16312 w 21600"/>
                <a:gd name="T11" fmla="*/ 21100 h 21600"/>
              </a:gdLst>
              <a:ahLst/>
              <a:cxnLst>
                <a:cxn ang="0">
                  <a:pos x="T0" y="T1"/>
                </a:cxn>
                <a:cxn ang="0">
                  <a:pos x="T2" y="T3"/>
                </a:cxn>
                <a:cxn ang="0">
                  <a:pos x="T4" y="T5"/>
                </a:cxn>
                <a:cxn ang="0">
                  <a:pos x="T6" y="T7"/>
                </a:cxn>
              </a:cxnLst>
              <a:rect l="T8" t="T9" r="T10" b="T11"/>
              <a:pathLst>
                <a:path w="21600" h="21600">
                  <a:moveTo>
                    <a:pt x="3768" y="0"/>
                  </a:moveTo>
                  <a:lnTo>
                    <a:pt x="17831" y="0"/>
                  </a:lnTo>
                  <a:lnTo>
                    <a:pt x="21600" y="21600"/>
                  </a:lnTo>
                  <a:lnTo>
                    <a:pt x="0" y="21600"/>
                  </a:lnTo>
                  <a:lnTo>
                    <a:pt x="3768" y="0"/>
                  </a:lnTo>
                  <a:close/>
                </a:path>
              </a:pathLst>
            </a:custGeom>
            <a:solidFill>
              <a:srgbClr val="FFBE7D"/>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30" name="Pyr4"/>
            <p:cNvSpPr>
              <a:spLocks noEditPoints="1" noChangeArrowheads="1"/>
            </p:cNvSpPr>
            <p:nvPr/>
          </p:nvSpPr>
          <p:spPr bwMode="auto">
            <a:xfrm>
              <a:off x="1248" y="2904"/>
              <a:ext cx="4176" cy="936"/>
            </a:xfrm>
            <a:custGeom>
              <a:avLst/>
              <a:gdLst>
                <a:gd name="T0" fmla="*/ 2793 w 21600"/>
                <a:gd name="T1" fmla="*/ 0 h 21600"/>
                <a:gd name="T2" fmla="*/ 18806 w 21600"/>
                <a:gd name="T3" fmla="*/ 0 h 21600"/>
                <a:gd name="T4" fmla="*/ 21600 w 21600"/>
                <a:gd name="T5" fmla="*/ 21600 h 21600"/>
                <a:gd name="T6" fmla="*/ 0 w 21600"/>
                <a:gd name="T7" fmla="*/ 21600 h 21600"/>
                <a:gd name="T8" fmla="*/ 3287 w 21600"/>
                <a:gd name="T9" fmla="*/ 500 h 21600"/>
                <a:gd name="T10" fmla="*/ 17312 w 21600"/>
                <a:gd name="T11" fmla="*/ 21100 h 21600"/>
              </a:gdLst>
              <a:ahLst/>
              <a:cxnLst>
                <a:cxn ang="0">
                  <a:pos x="T0" y="T1"/>
                </a:cxn>
                <a:cxn ang="0">
                  <a:pos x="T2" y="T3"/>
                </a:cxn>
                <a:cxn ang="0">
                  <a:pos x="T4" y="T5"/>
                </a:cxn>
                <a:cxn ang="0">
                  <a:pos x="T6" y="T7"/>
                </a:cxn>
              </a:cxnLst>
              <a:rect l="T8" t="T9" r="T10" b="T11"/>
              <a:pathLst>
                <a:path w="21600" h="21600">
                  <a:moveTo>
                    <a:pt x="2793" y="0"/>
                  </a:moveTo>
                  <a:lnTo>
                    <a:pt x="18806" y="0"/>
                  </a:lnTo>
                  <a:lnTo>
                    <a:pt x="21600" y="21600"/>
                  </a:lnTo>
                  <a:lnTo>
                    <a:pt x="0" y="21600"/>
                  </a:lnTo>
                  <a:lnTo>
                    <a:pt x="2793" y="0"/>
                  </a:lnTo>
                  <a:close/>
                </a:path>
              </a:pathLst>
            </a:custGeom>
            <a:solidFill>
              <a:srgbClr val="FFFFCC"/>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grpSp>
      <p:sp>
        <p:nvSpPr>
          <p:cNvPr id="2" name="Title 1"/>
          <p:cNvSpPr>
            <a:spLocks noGrp="1"/>
          </p:cNvSpPr>
          <p:nvPr>
            <p:ph type="title"/>
          </p:nvPr>
        </p:nvSpPr>
        <p:spPr>
          <a:xfrm>
            <a:off x="971600" y="2781251"/>
            <a:ext cx="8229600" cy="1143000"/>
          </a:xfrm>
        </p:spPr>
        <p:txBody>
          <a:bodyPr>
            <a:noAutofit/>
          </a:bodyPr>
          <a:lstStyle/>
          <a:p>
            <a:r>
              <a:rPr lang="en-GB" sz="9600" dirty="0" smtClean="0">
                <a:solidFill>
                  <a:schemeClr val="tx1"/>
                </a:solidFill>
              </a:rPr>
              <a:t>Management</a:t>
            </a:r>
            <a:endParaRPr lang="en-GB" sz="9600" dirty="0">
              <a:solidFill>
                <a:schemeClr val="tx1"/>
              </a:solidFill>
            </a:endParaRPr>
          </a:p>
        </p:txBody>
      </p:sp>
      <p:sp>
        <p:nvSpPr>
          <p:cNvPr id="9" name="TextBox 8"/>
          <p:cNvSpPr txBox="1"/>
          <p:nvPr/>
        </p:nvSpPr>
        <p:spPr>
          <a:xfrm>
            <a:off x="3851920" y="6488668"/>
            <a:ext cx="1991251" cy="369332"/>
          </a:xfrm>
          <a:prstGeom prst="rect">
            <a:avLst/>
          </a:prstGeom>
          <a:noFill/>
        </p:spPr>
        <p:txBody>
          <a:bodyPr wrap="none" rtlCol="0">
            <a:spAutoFit/>
          </a:bodyPr>
          <a:lstStyle/>
          <a:p>
            <a:r>
              <a:rPr lang="en-GB" dirty="0" smtClean="0"/>
              <a:t>VIEW FULL-SCREEN</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Q. Management?</a:t>
            </a:r>
            <a:endParaRPr lang="en-GB" u="sng" dirty="0"/>
          </a:p>
        </p:txBody>
      </p:sp>
      <p:sp>
        <p:nvSpPr>
          <p:cNvPr id="3" name="Content Placeholder 2"/>
          <p:cNvSpPr>
            <a:spLocks noGrp="1"/>
          </p:cNvSpPr>
          <p:nvPr>
            <p:ph idx="1"/>
          </p:nvPr>
        </p:nvSpPr>
        <p:spPr>
          <a:xfrm>
            <a:off x="611450" y="1556792"/>
            <a:ext cx="6347714" cy="3880773"/>
          </a:xfrm>
        </p:spPr>
        <p:txBody>
          <a:bodyPr>
            <a:normAutofit/>
          </a:bodyPr>
          <a:lstStyle/>
          <a:p>
            <a:pPr marL="514350" indent="-514350">
              <a:buFont typeface="+mj-lt"/>
              <a:buAutoNum type="arabicPeriod"/>
            </a:pPr>
            <a:r>
              <a:rPr lang="en-GB" sz="2400" dirty="0" smtClean="0"/>
              <a:t>What is Management?</a:t>
            </a:r>
          </a:p>
          <a:p>
            <a:pPr marL="0" indent="0">
              <a:buNone/>
            </a:pPr>
            <a:endParaRPr lang="en-GB" sz="2400" dirty="0" smtClean="0"/>
          </a:p>
          <a:p>
            <a:pPr marL="514350" indent="-514350">
              <a:buFont typeface="+mj-lt"/>
              <a:buAutoNum type="arabicPeriod" startAt="2"/>
            </a:pPr>
            <a:r>
              <a:rPr lang="en-GB" sz="2400" dirty="0" smtClean="0"/>
              <a:t>Research </a:t>
            </a:r>
            <a:r>
              <a:rPr lang="en-GB" sz="2400" dirty="0" smtClean="0"/>
              <a:t>document and cite a definition </a:t>
            </a:r>
            <a:r>
              <a:rPr lang="en-GB" sz="2400" dirty="0" smtClean="0"/>
              <a:t>of </a:t>
            </a:r>
            <a:r>
              <a:rPr lang="en-GB" sz="2400" dirty="0" smtClean="0"/>
              <a:t>Management?</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Q. Qualities of Management?</a:t>
            </a:r>
            <a:endParaRPr lang="en-GB" u="sng" dirty="0"/>
          </a:p>
        </p:txBody>
      </p:sp>
      <p:sp>
        <p:nvSpPr>
          <p:cNvPr id="3" name="Content Placeholder 2"/>
          <p:cNvSpPr>
            <a:spLocks noGrp="1"/>
          </p:cNvSpPr>
          <p:nvPr>
            <p:ph idx="1"/>
          </p:nvPr>
        </p:nvSpPr>
        <p:spPr>
          <a:xfrm>
            <a:off x="457200" y="1600200"/>
            <a:ext cx="7283152" cy="4525963"/>
          </a:xfrm>
        </p:spPr>
        <p:txBody>
          <a:bodyPr>
            <a:normAutofit/>
          </a:bodyPr>
          <a:lstStyle/>
          <a:p>
            <a:pPr marL="514350" indent="-514350">
              <a:buFont typeface="+mj-lt"/>
              <a:buAutoNum type="arabicPeriod"/>
            </a:pPr>
            <a:r>
              <a:rPr lang="en-GB" sz="2400" dirty="0" smtClean="0"/>
              <a:t>What are the </a:t>
            </a:r>
            <a:r>
              <a:rPr lang="en-GB" sz="2400" b="1" dirty="0" smtClean="0"/>
              <a:t>Qualities</a:t>
            </a:r>
            <a:r>
              <a:rPr lang="en-GB" sz="2400" dirty="0" smtClean="0"/>
              <a:t> of Good Management?</a:t>
            </a:r>
          </a:p>
          <a:p>
            <a:pPr marL="514350" indent="-514350">
              <a:buFont typeface="+mj-lt"/>
              <a:buAutoNum type="arabicPeriod"/>
            </a:pPr>
            <a:endParaRPr lang="en-GB" sz="2400" dirty="0"/>
          </a:p>
          <a:p>
            <a:pPr marL="514350" indent="-514350">
              <a:buFont typeface="+mj-lt"/>
              <a:buAutoNum type="arabicPeriod"/>
            </a:pPr>
            <a:r>
              <a:rPr lang="en-GB" sz="2400" dirty="0" smtClean="0"/>
              <a:t>Research document and cite the </a:t>
            </a:r>
            <a:r>
              <a:rPr lang="en-GB" sz="2400" b="1" dirty="0" smtClean="0"/>
              <a:t>Qualities of Good Management</a:t>
            </a:r>
            <a:r>
              <a:rPr lang="en-GB" sz="2400" dirty="0" smtClean="0"/>
              <a:t>?</a:t>
            </a:r>
          </a:p>
        </p:txBody>
      </p:sp>
    </p:spTree>
    <p:extLst>
      <p:ext uri="{BB962C8B-B14F-4D97-AF65-F5344CB8AC3E}">
        <p14:creationId xmlns:p14="http://schemas.microsoft.com/office/powerpoint/2010/main" val="11992290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dirty="0" smtClean="0"/>
              <a:t>Bg: </a:t>
            </a:r>
            <a:r>
              <a:rPr lang="en-GB" u="sng" dirty="0" smtClean="0"/>
              <a:t>Management</a:t>
            </a:r>
            <a:endParaRPr lang="en-GB" u="sng" dirty="0"/>
          </a:p>
        </p:txBody>
      </p:sp>
      <p:sp>
        <p:nvSpPr>
          <p:cNvPr id="3" name="Content Placeholder 2"/>
          <p:cNvSpPr>
            <a:spLocks noGrp="1"/>
          </p:cNvSpPr>
          <p:nvPr>
            <p:ph idx="1"/>
          </p:nvPr>
        </p:nvSpPr>
        <p:spPr>
          <a:xfrm>
            <a:off x="467544" y="1268760"/>
            <a:ext cx="7632848" cy="3672408"/>
          </a:xfrm>
        </p:spPr>
        <p:txBody>
          <a:bodyPr>
            <a:noAutofit/>
          </a:bodyPr>
          <a:lstStyle/>
          <a:p>
            <a:r>
              <a:rPr lang="en-GB" sz="2400" dirty="0" smtClean="0"/>
              <a:t>Management includes </a:t>
            </a:r>
            <a:r>
              <a:rPr lang="en-GB" sz="2400" dirty="0"/>
              <a:t>planning, </a:t>
            </a:r>
            <a:r>
              <a:rPr lang="en-GB" sz="2400" dirty="0" smtClean="0"/>
              <a:t>organising, supporting and resourcing.</a:t>
            </a:r>
          </a:p>
          <a:p>
            <a:pPr>
              <a:buNone/>
            </a:pPr>
            <a:endParaRPr lang="en-GB" sz="2400" dirty="0" smtClean="0"/>
          </a:p>
          <a:p>
            <a:r>
              <a:rPr lang="en-GB" sz="2400" dirty="0" smtClean="0"/>
              <a:t>Management includes planning and organising resources in order to achieve objectives.</a:t>
            </a:r>
          </a:p>
          <a:p>
            <a:endParaRPr lang="en-GB" sz="2400" b="1" dirty="0"/>
          </a:p>
          <a:p>
            <a:r>
              <a:rPr lang="en-GB" sz="2400" dirty="0"/>
              <a:t>According to Drucker “ Management is doing things right; leadership is doing the right things”.</a:t>
            </a:r>
          </a:p>
          <a:p>
            <a:endParaRPr lang="en-GB" sz="2400" b="1" dirty="0" smtClean="0"/>
          </a:p>
        </p:txBody>
      </p:sp>
      <p:pic>
        <p:nvPicPr>
          <p:cNvPr id="1028" name="Picture 4" descr="C:\Users\Pamela\AppData\Local\Microsoft\Windows\Temporary Internet Files\Content.IE5\WEAUD3S2\MC910217260[1].wmf"/>
          <p:cNvPicPr>
            <a:picLocks noChangeAspect="1" noChangeArrowheads="1"/>
          </p:cNvPicPr>
          <p:nvPr/>
        </p:nvPicPr>
        <p:blipFill>
          <a:blip r:embed="rId2" cstate="print"/>
          <a:srcRect/>
          <a:stretch>
            <a:fillRect/>
          </a:stretch>
        </p:blipFill>
        <p:spPr bwMode="auto">
          <a:xfrm>
            <a:off x="6516216" y="4509120"/>
            <a:ext cx="1694383" cy="1836115"/>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Q. Functions of Management?</a:t>
            </a:r>
            <a:endParaRPr lang="en-GB" u="sng" dirty="0"/>
          </a:p>
        </p:txBody>
      </p:sp>
      <p:sp>
        <p:nvSpPr>
          <p:cNvPr id="3" name="Content Placeholder 2"/>
          <p:cNvSpPr>
            <a:spLocks noGrp="1"/>
          </p:cNvSpPr>
          <p:nvPr>
            <p:ph idx="1"/>
          </p:nvPr>
        </p:nvSpPr>
        <p:spPr>
          <a:xfrm>
            <a:off x="609599" y="1700808"/>
            <a:ext cx="6347714" cy="3880773"/>
          </a:xfrm>
        </p:spPr>
        <p:txBody>
          <a:bodyPr>
            <a:normAutofit/>
          </a:bodyPr>
          <a:lstStyle/>
          <a:p>
            <a:pPr marL="514350" indent="-514350">
              <a:buFont typeface="+mj-lt"/>
              <a:buAutoNum type="arabicPeriod"/>
            </a:pPr>
            <a:r>
              <a:rPr lang="en-GB" sz="2400" dirty="0" smtClean="0"/>
              <a:t>Research and document/cite the </a:t>
            </a:r>
            <a:r>
              <a:rPr lang="en-GB" sz="2400" b="1" dirty="0" smtClean="0"/>
              <a:t>functions of Management</a:t>
            </a:r>
            <a:r>
              <a:rPr lang="en-GB" sz="2400" dirty="0" smtClean="0"/>
              <a:t>?</a:t>
            </a:r>
          </a:p>
        </p:txBody>
      </p:sp>
    </p:spTree>
    <p:extLst>
      <p:ext uri="{BB962C8B-B14F-4D97-AF65-F5344CB8AC3E}">
        <p14:creationId xmlns:p14="http://schemas.microsoft.com/office/powerpoint/2010/main" val="8489940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Bg: </a:t>
            </a:r>
            <a:r>
              <a:rPr lang="en-GB" u="sng" dirty="0" smtClean="0"/>
              <a:t>Management Theory</a:t>
            </a:r>
            <a:endParaRPr lang="en-GB" u="sng" dirty="0"/>
          </a:p>
        </p:txBody>
      </p:sp>
      <p:sp>
        <p:nvSpPr>
          <p:cNvPr id="3" name="Content Placeholder 2"/>
          <p:cNvSpPr>
            <a:spLocks noGrp="1"/>
          </p:cNvSpPr>
          <p:nvPr>
            <p:ph idx="1"/>
          </p:nvPr>
        </p:nvSpPr>
        <p:spPr>
          <a:xfrm>
            <a:off x="0" y="1189053"/>
            <a:ext cx="7524328" cy="4525963"/>
          </a:xfrm>
        </p:spPr>
        <p:txBody>
          <a:bodyPr>
            <a:normAutofit/>
          </a:bodyPr>
          <a:lstStyle/>
          <a:p>
            <a:r>
              <a:rPr lang="en-GB" sz="2400" dirty="0" smtClean="0"/>
              <a:t>Frenchman</a:t>
            </a:r>
            <a:r>
              <a:rPr lang="en-GB" sz="2400" dirty="0"/>
              <a:t> </a:t>
            </a:r>
            <a:r>
              <a:rPr lang="en-GB" sz="2400" b="1" dirty="0"/>
              <a:t>Henri </a:t>
            </a:r>
            <a:r>
              <a:rPr lang="en-GB" sz="2400" b="1" dirty="0" smtClean="0"/>
              <a:t>Fayol </a:t>
            </a:r>
            <a:r>
              <a:rPr lang="en-GB" sz="2400" dirty="0" smtClean="0"/>
              <a:t>(</a:t>
            </a:r>
            <a:r>
              <a:rPr lang="en-GB" sz="2400" dirty="0"/>
              <a:t>1841 -1925</a:t>
            </a:r>
            <a:r>
              <a:rPr lang="en-GB" sz="2400" dirty="0" smtClean="0"/>
              <a:t>)</a:t>
            </a:r>
            <a:r>
              <a:rPr lang="en-GB" sz="2400" dirty="0"/>
              <a:t> considers management to consist of </a:t>
            </a:r>
            <a:r>
              <a:rPr lang="en-GB" sz="2400" b="1" dirty="0"/>
              <a:t>six functions</a:t>
            </a:r>
            <a:r>
              <a:rPr lang="en-GB" sz="2400" dirty="0" smtClean="0"/>
              <a:t>: forecasting</a:t>
            </a:r>
            <a:r>
              <a:rPr lang="en-GB" sz="2400" dirty="0"/>
              <a:t>, planning, organizing, commanding, coordinating, controlling. </a:t>
            </a:r>
            <a:endParaRPr lang="en-GB" sz="2400" dirty="0" smtClean="0"/>
          </a:p>
          <a:p>
            <a:r>
              <a:rPr lang="en-GB" sz="2400" dirty="0" smtClean="0"/>
              <a:t>He </a:t>
            </a:r>
            <a:r>
              <a:rPr lang="en-GB" sz="2400" dirty="0"/>
              <a:t>was one of the most influential contributors to modern concepts of management.</a:t>
            </a:r>
          </a:p>
          <a:p>
            <a:r>
              <a:rPr lang="en-GB" sz="2400" b="1" dirty="0" smtClean="0"/>
              <a:t>Mary </a:t>
            </a:r>
            <a:r>
              <a:rPr lang="en-GB" sz="2400" b="1" dirty="0"/>
              <a:t>Parker Follett </a:t>
            </a:r>
            <a:r>
              <a:rPr lang="en-GB" sz="2400" dirty="0"/>
              <a:t>(1868–1933</a:t>
            </a:r>
            <a:r>
              <a:rPr lang="en-GB" sz="2400" dirty="0" smtClean="0"/>
              <a:t>) </a:t>
            </a:r>
            <a:r>
              <a:rPr lang="en-GB" sz="2400" dirty="0"/>
              <a:t>defined management as "the art of getting things done through people</a:t>
            </a:r>
            <a:r>
              <a:rPr lang="en-GB" sz="2400" dirty="0" smtClean="0"/>
              <a:t>".</a:t>
            </a:r>
            <a:endParaRPr lang="en-GB" sz="2400" dirty="0"/>
          </a:p>
        </p:txBody>
      </p:sp>
    </p:spTree>
    <p:extLst>
      <p:ext uri="{BB962C8B-B14F-4D97-AF65-F5344CB8AC3E}">
        <p14:creationId xmlns:p14="http://schemas.microsoft.com/office/powerpoint/2010/main" val="39159191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a:bodyPr>
          <a:lstStyle/>
          <a:p>
            <a:r>
              <a:rPr lang="en-GB" dirty="0" smtClean="0"/>
              <a:t>Bg: </a:t>
            </a:r>
            <a:r>
              <a:rPr lang="en-GB" u="sng" dirty="0" smtClean="0"/>
              <a:t>Basic </a:t>
            </a:r>
            <a:r>
              <a:rPr lang="en-GB" u="sng" dirty="0"/>
              <a:t>functions of </a:t>
            </a:r>
            <a:r>
              <a:rPr lang="en-GB" u="sng" dirty="0" smtClean="0"/>
              <a:t>management</a:t>
            </a:r>
            <a:endParaRPr lang="en-GB" u="sng" dirty="0"/>
          </a:p>
        </p:txBody>
      </p:sp>
      <p:sp>
        <p:nvSpPr>
          <p:cNvPr id="3" name="Content Placeholder 2"/>
          <p:cNvSpPr>
            <a:spLocks noGrp="1"/>
          </p:cNvSpPr>
          <p:nvPr>
            <p:ph idx="1"/>
          </p:nvPr>
        </p:nvSpPr>
        <p:spPr>
          <a:xfrm>
            <a:off x="179512" y="1143000"/>
            <a:ext cx="7524328" cy="4929222"/>
          </a:xfrm>
        </p:spPr>
        <p:txBody>
          <a:bodyPr>
            <a:normAutofit lnSpcReduction="10000"/>
          </a:bodyPr>
          <a:lstStyle/>
          <a:p>
            <a:pPr>
              <a:buNone/>
            </a:pPr>
            <a:r>
              <a:rPr lang="en-GB" b="1" dirty="0" smtClean="0"/>
              <a:t>	</a:t>
            </a:r>
            <a:r>
              <a:rPr lang="en-GB" dirty="0" smtClean="0"/>
              <a:t>Management </a:t>
            </a:r>
            <a:r>
              <a:rPr lang="en-GB" dirty="0"/>
              <a:t>operates through various functions, often classified as </a:t>
            </a:r>
            <a:r>
              <a:rPr lang="en-GB" b="1" dirty="0"/>
              <a:t>planning, organizing, </a:t>
            </a:r>
            <a:r>
              <a:rPr lang="en-GB" b="1" dirty="0" smtClean="0"/>
              <a:t>directing</a:t>
            </a:r>
            <a:r>
              <a:rPr lang="en-GB" b="1" dirty="0"/>
              <a:t>, and </a:t>
            </a:r>
            <a:r>
              <a:rPr lang="en-GB" b="1" dirty="0" smtClean="0"/>
              <a:t>controlling/monitoring i.e.</a:t>
            </a:r>
          </a:p>
          <a:p>
            <a:r>
              <a:rPr lang="en-GB" b="1" dirty="0" smtClean="0"/>
              <a:t>Planning</a:t>
            </a:r>
            <a:r>
              <a:rPr lang="en-GB" dirty="0"/>
              <a:t>: Deciding what needs to happen in the future (today, next week, next month, next year, over the next 5 years, etc.) and generating plans for action.</a:t>
            </a:r>
          </a:p>
          <a:p>
            <a:r>
              <a:rPr lang="en-GB" b="1" dirty="0"/>
              <a:t>Organizing</a:t>
            </a:r>
            <a:r>
              <a:rPr lang="en-GB" dirty="0"/>
              <a:t>: (Implementation) making optimum use of the resources required to enable the successful carrying out of plans.</a:t>
            </a:r>
          </a:p>
          <a:p>
            <a:r>
              <a:rPr lang="en-GB" b="1" dirty="0"/>
              <a:t>Staffing</a:t>
            </a:r>
            <a:r>
              <a:rPr lang="en-GB" dirty="0"/>
              <a:t>: Job Analyzing, recruitment, and hiring individuals for appropriate jobs.</a:t>
            </a:r>
          </a:p>
          <a:p>
            <a:r>
              <a:rPr lang="en-GB" b="1" dirty="0" smtClean="0"/>
              <a:t>Directing</a:t>
            </a:r>
            <a:r>
              <a:rPr lang="en-GB" dirty="0" smtClean="0"/>
              <a:t>: </a:t>
            </a:r>
            <a:r>
              <a:rPr lang="en-GB" dirty="0"/>
              <a:t>Determining what needs to be done in a situation and </a:t>
            </a:r>
            <a:r>
              <a:rPr lang="en-GB" dirty="0" smtClean="0"/>
              <a:t>supporting people </a:t>
            </a:r>
            <a:r>
              <a:rPr lang="en-GB" dirty="0"/>
              <a:t>to do it.</a:t>
            </a:r>
          </a:p>
          <a:p>
            <a:r>
              <a:rPr lang="en-GB" b="1" dirty="0"/>
              <a:t>Controlling/Monitoring</a:t>
            </a:r>
            <a:r>
              <a:rPr lang="en-GB" dirty="0"/>
              <a:t>: Checking progress against plans.</a:t>
            </a:r>
          </a:p>
          <a:p>
            <a:r>
              <a:rPr lang="en-GB" b="1" dirty="0"/>
              <a:t>Motivation</a:t>
            </a:r>
            <a:r>
              <a:rPr lang="en-GB" dirty="0"/>
              <a:t> : </a:t>
            </a:r>
            <a:r>
              <a:rPr lang="en-GB" dirty="0" smtClean="0"/>
              <a:t>Motivation </a:t>
            </a:r>
            <a:r>
              <a:rPr lang="en-GB" dirty="0"/>
              <a:t>is </a:t>
            </a:r>
            <a:r>
              <a:rPr lang="en-GB" dirty="0" smtClean="0"/>
              <a:t>an important function </a:t>
            </a:r>
            <a:r>
              <a:rPr lang="en-GB" dirty="0"/>
              <a:t>of management, because without motivation, employees </a:t>
            </a:r>
            <a:r>
              <a:rPr lang="en-GB" dirty="0" smtClean="0"/>
              <a:t>will not perform and </a:t>
            </a:r>
            <a:r>
              <a:rPr lang="en-GB" dirty="0"/>
              <a:t>work </a:t>
            </a:r>
            <a:r>
              <a:rPr lang="en-GB" dirty="0" smtClean="0"/>
              <a:t>effectively. (1)</a:t>
            </a:r>
            <a:endParaRPr lang="en-GB" dirty="0"/>
          </a:p>
        </p:txBody>
      </p:sp>
    </p:spTree>
    <p:extLst>
      <p:ext uri="{BB962C8B-B14F-4D97-AF65-F5344CB8AC3E}">
        <p14:creationId xmlns:p14="http://schemas.microsoft.com/office/powerpoint/2010/main" val="42490785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626697" cy="1320800"/>
          </a:xfrm>
        </p:spPr>
        <p:txBody>
          <a:bodyPr/>
          <a:lstStyle/>
          <a:p>
            <a:r>
              <a:rPr lang="en-GB" u="sng" dirty="0" smtClean="0"/>
              <a:t>Q. Leadership v’s Management?</a:t>
            </a:r>
            <a:endParaRPr lang="en-GB" u="sng" dirty="0"/>
          </a:p>
        </p:txBody>
      </p:sp>
      <p:sp>
        <p:nvSpPr>
          <p:cNvPr id="3" name="Content Placeholder 2"/>
          <p:cNvSpPr>
            <a:spLocks noGrp="1"/>
          </p:cNvSpPr>
          <p:nvPr>
            <p:ph idx="1"/>
          </p:nvPr>
        </p:nvSpPr>
        <p:spPr>
          <a:xfrm>
            <a:off x="609599" y="1628800"/>
            <a:ext cx="6986737" cy="3880773"/>
          </a:xfrm>
        </p:spPr>
        <p:txBody>
          <a:bodyPr>
            <a:normAutofit/>
          </a:bodyPr>
          <a:lstStyle/>
          <a:p>
            <a:pPr marL="514350" indent="-514350">
              <a:buFont typeface="+mj-lt"/>
              <a:buAutoNum type="arabicPeriod"/>
            </a:pPr>
            <a:r>
              <a:rPr lang="en-GB" sz="2400" dirty="0" smtClean="0"/>
              <a:t>What is the different between </a:t>
            </a:r>
            <a:r>
              <a:rPr lang="en-GB" sz="2400" b="1" dirty="0" smtClean="0"/>
              <a:t>Leadership and Management</a:t>
            </a:r>
            <a:r>
              <a:rPr lang="en-GB" sz="2400" dirty="0" smtClean="0"/>
              <a:t>? </a:t>
            </a:r>
          </a:p>
          <a:p>
            <a:pPr marL="514350" indent="-514350">
              <a:buFont typeface="+mj-lt"/>
              <a:buAutoNum type="arabicPeriod"/>
            </a:pPr>
            <a:endParaRPr lang="en-GB" sz="2400" dirty="0"/>
          </a:p>
          <a:p>
            <a:pPr marL="514350" indent="-514350">
              <a:buFont typeface="+mj-lt"/>
              <a:buAutoNum type="arabicPeriod"/>
            </a:pPr>
            <a:r>
              <a:rPr lang="en-GB" sz="2400" dirty="0" smtClean="0"/>
              <a:t>Research and document/cite the difference between </a:t>
            </a:r>
            <a:r>
              <a:rPr lang="en-GB" sz="2400" b="1" dirty="0" smtClean="0"/>
              <a:t>Leadership and Management</a:t>
            </a:r>
            <a:r>
              <a:rPr lang="en-GB" sz="2400" dirty="0" smtClean="0"/>
              <a:t>?</a:t>
            </a:r>
          </a:p>
        </p:txBody>
      </p:sp>
    </p:spTree>
    <p:extLst>
      <p:ext uri="{BB962C8B-B14F-4D97-AF65-F5344CB8AC3E}">
        <p14:creationId xmlns:p14="http://schemas.microsoft.com/office/powerpoint/2010/main" val="22145000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842721" cy="1320800"/>
          </a:xfrm>
        </p:spPr>
        <p:txBody>
          <a:bodyPr/>
          <a:lstStyle/>
          <a:p>
            <a:r>
              <a:rPr lang="en-GB" b="1" dirty="0" smtClean="0"/>
              <a:t>Bg: </a:t>
            </a:r>
            <a:r>
              <a:rPr lang="en-GB" u="sng" dirty="0" smtClean="0"/>
              <a:t>Leadership v’s Management</a:t>
            </a:r>
            <a:endParaRPr lang="en-GB" u="sng" dirty="0"/>
          </a:p>
        </p:txBody>
      </p:sp>
      <p:graphicFrame>
        <p:nvGraphicFramePr>
          <p:cNvPr id="4" name="Table 3"/>
          <p:cNvGraphicFramePr>
            <a:graphicFrameLocks noGrp="1"/>
          </p:cNvGraphicFramePr>
          <p:nvPr/>
        </p:nvGraphicFramePr>
        <p:xfrm>
          <a:off x="899592" y="1844824"/>
          <a:ext cx="7429552" cy="3941064"/>
        </p:xfrm>
        <a:graphic>
          <a:graphicData uri="http://schemas.openxmlformats.org/drawingml/2006/table">
            <a:tbl>
              <a:tblPr/>
              <a:tblGrid>
                <a:gridCol w="3714776"/>
                <a:gridCol w="3714776"/>
              </a:tblGrid>
              <a:tr h="0">
                <a:tc>
                  <a:txBody>
                    <a:bodyPr/>
                    <a:lstStyle/>
                    <a:p>
                      <a:pPr algn="ctr">
                        <a:lnSpc>
                          <a:spcPct val="115000"/>
                        </a:lnSpc>
                        <a:spcAft>
                          <a:spcPts val="0"/>
                        </a:spcAft>
                      </a:pPr>
                      <a:r>
                        <a:rPr lang="en-GB" sz="2000" b="1" dirty="0">
                          <a:latin typeface="Arial"/>
                          <a:ea typeface="Times New Roman"/>
                          <a:cs typeface="Times New Roman"/>
                        </a:rPr>
                        <a:t>Leadership</a:t>
                      </a:r>
                      <a:endParaRPr lang="en-GB" sz="2000" dirty="0">
                        <a:latin typeface="Calibri"/>
                        <a:ea typeface="Calibri"/>
                        <a:cs typeface="Times New Roman"/>
                      </a:endParaRPr>
                    </a:p>
                  </a:txBody>
                  <a:tcPr marL="66675" marR="66675" marT="66675" marB="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CCCC"/>
                    </a:solidFill>
                  </a:tcPr>
                </a:tc>
                <a:tc>
                  <a:txBody>
                    <a:bodyPr/>
                    <a:lstStyle/>
                    <a:p>
                      <a:pPr algn="ctr">
                        <a:lnSpc>
                          <a:spcPct val="115000"/>
                        </a:lnSpc>
                        <a:spcAft>
                          <a:spcPts val="0"/>
                        </a:spcAft>
                      </a:pPr>
                      <a:r>
                        <a:rPr lang="en-GB" sz="2000" b="1" dirty="0">
                          <a:latin typeface="Arial"/>
                          <a:ea typeface="Times New Roman"/>
                          <a:cs typeface="Times New Roman"/>
                        </a:rPr>
                        <a:t>Management</a:t>
                      </a:r>
                      <a:endParaRPr lang="en-GB" sz="2000" dirty="0">
                        <a:latin typeface="Calibri"/>
                        <a:ea typeface="Calibri"/>
                        <a:cs typeface="Times New Roman"/>
                      </a:endParaRPr>
                    </a:p>
                  </a:txBody>
                  <a:tcPr marL="66675" marR="66675" marT="66675" marB="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CCCC"/>
                    </a:solidFill>
                  </a:tcPr>
                </a:tc>
              </a:tr>
              <a:tr h="0">
                <a:tc>
                  <a:txBody>
                    <a:bodyPr/>
                    <a:lstStyle/>
                    <a:p>
                      <a:pPr>
                        <a:lnSpc>
                          <a:spcPct val="115000"/>
                        </a:lnSpc>
                        <a:spcAft>
                          <a:spcPts val="0"/>
                        </a:spcAft>
                      </a:pPr>
                      <a:r>
                        <a:rPr lang="en-GB" sz="1800" dirty="0">
                          <a:latin typeface="Arial"/>
                          <a:ea typeface="Times New Roman"/>
                          <a:cs typeface="Times New Roman"/>
                        </a:rPr>
                        <a:t>Has vision</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a:latin typeface="Arial"/>
                          <a:ea typeface="Times New Roman"/>
                          <a:cs typeface="Times New Roman"/>
                        </a:rPr>
                        <a:t>Has realistic expectations</a:t>
                      </a:r>
                      <a:endParaRPr lang="en-GB" sz="180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r>
              <a:tr h="0">
                <a:tc>
                  <a:txBody>
                    <a:bodyPr/>
                    <a:lstStyle/>
                    <a:p>
                      <a:pPr>
                        <a:lnSpc>
                          <a:spcPct val="115000"/>
                        </a:lnSpc>
                        <a:spcAft>
                          <a:spcPts val="0"/>
                        </a:spcAft>
                      </a:pPr>
                      <a:r>
                        <a:rPr lang="en-GB" sz="1800" dirty="0" smtClean="0">
                          <a:latin typeface="Arial"/>
                          <a:ea typeface="Times New Roman"/>
                          <a:cs typeface="Times New Roman"/>
                        </a:rPr>
                        <a:t>Intuition</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Calibri"/>
                          <a:cs typeface="Times New Roman"/>
                        </a:rPr>
                        <a:t>Practical</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r>
              <a:tr h="0">
                <a:tc>
                  <a:txBody>
                    <a:bodyPr/>
                    <a:lstStyle/>
                    <a:p>
                      <a:pPr>
                        <a:lnSpc>
                          <a:spcPct val="115000"/>
                        </a:lnSpc>
                        <a:spcAft>
                          <a:spcPts val="0"/>
                        </a:spcAft>
                      </a:pPr>
                      <a:r>
                        <a:rPr lang="en-GB" sz="1800" dirty="0">
                          <a:latin typeface="Arial"/>
                          <a:ea typeface="Times New Roman"/>
                          <a:cs typeface="Times New Roman"/>
                        </a:rPr>
                        <a:t>Seeks effectiveness - do the right thing</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a:latin typeface="Arial"/>
                          <a:ea typeface="Times New Roman"/>
                          <a:cs typeface="Times New Roman"/>
                        </a:rPr>
                        <a:t>Seeks efficiency - do things right</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r>
              <a:tr h="0">
                <a:tc>
                  <a:txBody>
                    <a:bodyPr/>
                    <a:lstStyle/>
                    <a:p>
                      <a:pPr>
                        <a:lnSpc>
                          <a:spcPct val="115000"/>
                        </a:lnSpc>
                        <a:spcAft>
                          <a:spcPts val="0"/>
                        </a:spcAft>
                      </a:pPr>
                      <a:r>
                        <a:rPr lang="en-GB" sz="1800" dirty="0">
                          <a:latin typeface="Arial"/>
                          <a:ea typeface="Times New Roman"/>
                          <a:cs typeface="Times New Roman"/>
                        </a:rPr>
                        <a:t>Provides direction</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Times New Roman"/>
                          <a:cs typeface="Times New Roman"/>
                        </a:rPr>
                        <a:t>Communicates direction</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r>
              <a:tr h="0">
                <a:tc>
                  <a:txBody>
                    <a:bodyPr/>
                    <a:lstStyle/>
                    <a:p>
                      <a:pPr>
                        <a:lnSpc>
                          <a:spcPct val="115000"/>
                        </a:lnSpc>
                        <a:spcAft>
                          <a:spcPts val="0"/>
                        </a:spcAft>
                      </a:pPr>
                      <a:r>
                        <a:rPr lang="en-GB" sz="1800" dirty="0" smtClean="0">
                          <a:latin typeface="Arial"/>
                          <a:ea typeface="Calibri"/>
                          <a:cs typeface="Times New Roman"/>
                        </a:rPr>
                        <a:t>Identify New Opportunities</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Times New Roman"/>
                          <a:cs typeface="Times New Roman"/>
                        </a:rPr>
                        <a:t>Achieve</a:t>
                      </a:r>
                      <a:r>
                        <a:rPr lang="en-GB" sz="1800" baseline="0" dirty="0" smtClean="0">
                          <a:latin typeface="Arial"/>
                          <a:ea typeface="Times New Roman"/>
                          <a:cs typeface="Times New Roman"/>
                        </a:rPr>
                        <a:t> objectives</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r>
              <a:tr h="0">
                <a:tc>
                  <a:txBody>
                    <a:bodyPr/>
                    <a:lstStyle/>
                    <a:p>
                      <a:pPr>
                        <a:lnSpc>
                          <a:spcPct val="115000"/>
                        </a:lnSpc>
                        <a:spcAft>
                          <a:spcPts val="0"/>
                        </a:spcAft>
                      </a:pPr>
                      <a:r>
                        <a:rPr lang="en-GB" sz="1800" dirty="0" smtClean="0">
                          <a:latin typeface="Arial"/>
                          <a:ea typeface="Times New Roman"/>
                          <a:cs typeface="Times New Roman"/>
                        </a:rPr>
                        <a:t>Empower </a:t>
                      </a:r>
                      <a:r>
                        <a:rPr lang="en-GB" sz="1800" dirty="0">
                          <a:latin typeface="Arial"/>
                          <a:ea typeface="Times New Roman"/>
                          <a:cs typeface="Times New Roman"/>
                        </a:rPr>
                        <a:t>people</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Times New Roman"/>
                          <a:cs typeface="Times New Roman"/>
                        </a:rPr>
                        <a:t>Inform </a:t>
                      </a:r>
                      <a:r>
                        <a:rPr lang="en-GB" sz="1800" dirty="0">
                          <a:latin typeface="Arial"/>
                          <a:ea typeface="Times New Roman"/>
                          <a:cs typeface="Times New Roman"/>
                        </a:rPr>
                        <a:t>people</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r>
              <a:tr h="0">
                <a:tc>
                  <a:txBody>
                    <a:bodyPr/>
                    <a:lstStyle/>
                    <a:p>
                      <a:pPr>
                        <a:lnSpc>
                          <a:spcPct val="115000"/>
                        </a:lnSpc>
                        <a:spcAft>
                          <a:spcPts val="0"/>
                        </a:spcAft>
                      </a:pPr>
                      <a:r>
                        <a:rPr lang="en-GB" sz="1800" dirty="0" smtClean="0">
                          <a:latin typeface="Arial"/>
                          <a:ea typeface="Times New Roman"/>
                          <a:cs typeface="Times New Roman"/>
                        </a:rPr>
                        <a:t>Operate from Heart</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Times New Roman"/>
                          <a:cs typeface="Times New Roman"/>
                        </a:rPr>
                        <a:t>Operate from Head</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r>
            </a:tbl>
          </a:graphicData>
        </a:graphic>
      </p:graphicFrame>
    </p:spTree>
    <p:extLst>
      <p:ext uri="{BB962C8B-B14F-4D97-AF65-F5344CB8AC3E}">
        <p14:creationId xmlns:p14="http://schemas.microsoft.com/office/powerpoint/2010/main" val="5257645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Q. Levels of Management?</a:t>
            </a:r>
            <a:endParaRPr lang="en-GB" u="sng" dirty="0"/>
          </a:p>
        </p:txBody>
      </p:sp>
      <p:sp>
        <p:nvSpPr>
          <p:cNvPr id="3" name="Content Placeholder 2"/>
          <p:cNvSpPr>
            <a:spLocks noGrp="1"/>
          </p:cNvSpPr>
          <p:nvPr>
            <p:ph idx="1"/>
          </p:nvPr>
        </p:nvSpPr>
        <p:spPr>
          <a:xfrm>
            <a:off x="457200" y="1600200"/>
            <a:ext cx="7427168" cy="4525963"/>
          </a:xfrm>
        </p:spPr>
        <p:txBody>
          <a:bodyPr>
            <a:normAutofit/>
          </a:bodyPr>
          <a:lstStyle/>
          <a:p>
            <a:pPr marL="514350" indent="-514350">
              <a:buFont typeface="+mj-lt"/>
              <a:buAutoNum type="arabicPeriod"/>
            </a:pPr>
            <a:r>
              <a:rPr lang="en-GB" sz="2400" dirty="0" smtClean="0"/>
              <a:t>What are the levels of Management? </a:t>
            </a:r>
          </a:p>
          <a:p>
            <a:pPr marL="514350" indent="-514350">
              <a:buFont typeface="+mj-lt"/>
              <a:buAutoNum type="arabicPeriod"/>
            </a:pPr>
            <a:endParaRPr lang="en-GB" sz="2400" dirty="0"/>
          </a:p>
          <a:p>
            <a:pPr marL="514350" indent="-514350">
              <a:buFont typeface="+mj-lt"/>
              <a:buAutoNum type="arabicPeriod"/>
            </a:pPr>
            <a:r>
              <a:rPr lang="en-GB" sz="2400" dirty="0" smtClean="0"/>
              <a:t>What does each level do? Research and cite/document your answer.</a:t>
            </a:r>
          </a:p>
          <a:p>
            <a:pPr marL="0" indent="0">
              <a:buNone/>
            </a:pPr>
            <a:endParaRPr lang="en-GB" sz="2400" dirty="0"/>
          </a:p>
          <a:p>
            <a:pPr marL="514350" indent="-514350">
              <a:buFont typeface="+mj-lt"/>
              <a:buAutoNum type="arabicPeriod"/>
            </a:pPr>
            <a:r>
              <a:rPr lang="en-GB" sz="2400" dirty="0" smtClean="0"/>
              <a:t>Research document and cite an illustration/image of the</a:t>
            </a:r>
            <a:r>
              <a:rPr lang="en-GB" sz="2400" dirty="0"/>
              <a:t> </a:t>
            </a:r>
            <a:r>
              <a:rPr lang="en-GB" sz="2400" b="1" dirty="0"/>
              <a:t>levels of Management</a:t>
            </a:r>
            <a:r>
              <a:rPr lang="en-GB" sz="2400" dirty="0" smtClean="0"/>
              <a:t>?</a:t>
            </a:r>
          </a:p>
        </p:txBody>
      </p:sp>
    </p:spTree>
    <p:extLst>
      <p:ext uri="{BB962C8B-B14F-4D97-AF65-F5344CB8AC3E}">
        <p14:creationId xmlns:p14="http://schemas.microsoft.com/office/powerpoint/2010/main" val="25674039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57214"/>
            <a:ext cx="9144000" cy="1143000"/>
          </a:xfrm>
        </p:spPr>
        <p:txBody>
          <a:bodyPr>
            <a:normAutofit fontScale="90000"/>
          </a:bodyPr>
          <a:lstStyle/>
          <a:p>
            <a:r>
              <a:rPr lang="en-GB" u="sng" dirty="0" smtClean="0"/>
              <a:t/>
            </a:r>
            <a:br>
              <a:rPr lang="en-GB" u="sng" dirty="0" smtClean="0"/>
            </a:br>
            <a:r>
              <a:rPr lang="en-GB" dirty="0"/>
              <a:t>Bg: </a:t>
            </a:r>
            <a:r>
              <a:rPr lang="en-GB" u="sng" dirty="0" smtClean="0"/>
              <a:t>Management hierarchy</a:t>
            </a:r>
            <a:endParaRPr lang="en-GB" u="sng" dirty="0"/>
          </a:p>
        </p:txBody>
      </p:sp>
      <p:sp>
        <p:nvSpPr>
          <p:cNvPr id="3" name="Content Placeholder 2"/>
          <p:cNvSpPr>
            <a:spLocks noGrp="1"/>
          </p:cNvSpPr>
          <p:nvPr>
            <p:ph idx="1"/>
          </p:nvPr>
        </p:nvSpPr>
        <p:spPr>
          <a:xfrm>
            <a:off x="0" y="836712"/>
            <a:ext cx="7812360" cy="5214974"/>
          </a:xfrm>
        </p:spPr>
        <p:txBody>
          <a:bodyPr>
            <a:noAutofit/>
          </a:bodyPr>
          <a:lstStyle/>
          <a:p>
            <a:pPr>
              <a:buNone/>
            </a:pPr>
            <a:r>
              <a:rPr lang="en-GB" sz="1100" dirty="0" smtClean="0"/>
              <a:t>The </a:t>
            </a:r>
            <a:r>
              <a:rPr lang="en-GB" sz="1100" dirty="0"/>
              <a:t>management of a large organization </a:t>
            </a:r>
            <a:r>
              <a:rPr lang="en-GB" sz="1100" dirty="0" smtClean="0"/>
              <a:t>will have several levels</a:t>
            </a:r>
            <a:r>
              <a:rPr lang="en-GB" sz="1100" dirty="0"/>
              <a:t>:</a:t>
            </a:r>
          </a:p>
          <a:p>
            <a:r>
              <a:rPr lang="en-GB" sz="1100" dirty="0"/>
              <a:t>Senior management (or "top management" or "upper management")</a:t>
            </a:r>
          </a:p>
          <a:p>
            <a:r>
              <a:rPr lang="en-GB" sz="1100" dirty="0"/>
              <a:t>Middle management</a:t>
            </a:r>
          </a:p>
          <a:p>
            <a:r>
              <a:rPr lang="en-GB" sz="1100" dirty="0"/>
              <a:t>Low-level management, such as supervisors or </a:t>
            </a:r>
            <a:r>
              <a:rPr lang="en-GB" sz="1100" dirty="0" smtClean="0"/>
              <a:t>team-leaders</a:t>
            </a:r>
          </a:p>
          <a:p>
            <a:pPr>
              <a:buNone/>
            </a:pPr>
            <a:r>
              <a:rPr lang="en-GB" sz="1100" b="1" dirty="0" smtClean="0"/>
              <a:t>Top-level management / Leadership:</a:t>
            </a:r>
          </a:p>
          <a:p>
            <a:r>
              <a:rPr lang="en-GB" sz="1100" dirty="0" smtClean="0"/>
              <a:t>They are responsible for </a:t>
            </a:r>
            <a:r>
              <a:rPr lang="en-GB" sz="1100" b="1" dirty="0" smtClean="0"/>
              <a:t>strategic</a:t>
            </a:r>
            <a:r>
              <a:rPr lang="en-GB" sz="1100" dirty="0" smtClean="0"/>
              <a:t> decisions i.e. Mission, Vision, Values and objectives.</a:t>
            </a:r>
          </a:p>
          <a:p>
            <a:r>
              <a:rPr lang="en-GB" sz="1100" dirty="0" smtClean="0"/>
              <a:t>They </a:t>
            </a:r>
            <a:r>
              <a:rPr lang="en-GB" sz="1100" dirty="0"/>
              <a:t>have to be very aware of </a:t>
            </a:r>
            <a:r>
              <a:rPr lang="en-GB" sz="1100" b="1" dirty="0"/>
              <a:t>external factors such as markets</a:t>
            </a:r>
            <a:r>
              <a:rPr lang="en-GB" sz="1100" dirty="0"/>
              <a:t>.</a:t>
            </a:r>
          </a:p>
          <a:p>
            <a:r>
              <a:rPr lang="en-GB" sz="1100" dirty="0"/>
              <a:t>Their decisions are generally of a </a:t>
            </a:r>
            <a:r>
              <a:rPr lang="en-GB" sz="1100" b="1" dirty="0"/>
              <a:t>long-term nature</a:t>
            </a:r>
          </a:p>
          <a:p>
            <a:r>
              <a:rPr lang="en-GB" sz="1100" dirty="0" smtClean="0"/>
              <a:t>They </a:t>
            </a:r>
            <a:r>
              <a:rPr lang="en-GB" sz="1100" dirty="0"/>
              <a:t>have to </a:t>
            </a:r>
            <a:r>
              <a:rPr lang="en-GB" sz="1100" b="1" dirty="0" smtClean="0"/>
              <a:t>create update and evolve plans </a:t>
            </a:r>
            <a:r>
              <a:rPr lang="en-GB" sz="1100" dirty="0" smtClean="0"/>
              <a:t>to see </a:t>
            </a:r>
            <a:r>
              <a:rPr lang="en-GB" sz="1100" dirty="0"/>
              <a:t>that </a:t>
            </a:r>
            <a:r>
              <a:rPr lang="en-GB" sz="1100" dirty="0" smtClean="0"/>
              <a:t>the plans </a:t>
            </a:r>
            <a:r>
              <a:rPr lang="en-GB" sz="1100" dirty="0"/>
              <a:t>may be effective in the future.</a:t>
            </a:r>
          </a:p>
          <a:p>
            <a:pPr>
              <a:buNone/>
            </a:pPr>
            <a:r>
              <a:rPr lang="en-GB" sz="1100" b="1" dirty="0" smtClean="0"/>
              <a:t>Middle management:</a:t>
            </a:r>
          </a:p>
          <a:p>
            <a:r>
              <a:rPr lang="en-GB" sz="1100" dirty="0" smtClean="0"/>
              <a:t>Mid-level </a:t>
            </a:r>
            <a:r>
              <a:rPr lang="en-GB" sz="1100" dirty="0"/>
              <a:t>managers </a:t>
            </a:r>
            <a:r>
              <a:rPr lang="en-GB" sz="1100" b="1" dirty="0" smtClean="0"/>
              <a:t>implement plans </a:t>
            </a:r>
            <a:r>
              <a:rPr lang="en-GB" sz="1100" dirty="0" smtClean="0"/>
              <a:t>and have </a:t>
            </a:r>
            <a:r>
              <a:rPr lang="en-GB" sz="1100" dirty="0"/>
              <a:t>a </a:t>
            </a:r>
            <a:r>
              <a:rPr lang="en-GB" sz="1100" b="1" dirty="0"/>
              <a:t>specialized understanding of certain managerial tasks</a:t>
            </a:r>
            <a:r>
              <a:rPr lang="en-GB" sz="1100" dirty="0"/>
              <a:t>.</a:t>
            </a:r>
          </a:p>
          <a:p>
            <a:r>
              <a:rPr lang="en-GB" sz="1100" b="1" dirty="0"/>
              <a:t>They are responsible for carrying out the decisions made by top-level management</a:t>
            </a:r>
            <a:r>
              <a:rPr lang="en-GB" sz="1100" dirty="0"/>
              <a:t>.</a:t>
            </a:r>
          </a:p>
          <a:p>
            <a:r>
              <a:rPr lang="en-GB" sz="1100" b="1" dirty="0" smtClean="0"/>
              <a:t>Senior or Divisional  Managers responsible </a:t>
            </a:r>
            <a:r>
              <a:rPr lang="en-GB" sz="1100" dirty="0" smtClean="0"/>
              <a:t>for e.g. administration, finance, marketing, IT, manufacturing etc..  come </a:t>
            </a:r>
            <a:r>
              <a:rPr lang="en-GB" sz="1100" dirty="0"/>
              <a:t>under middle level </a:t>
            </a:r>
            <a:r>
              <a:rPr lang="en-GB" sz="1100" dirty="0" smtClean="0"/>
              <a:t>management.</a:t>
            </a:r>
            <a:endParaRPr lang="en-GB" sz="1100" dirty="0"/>
          </a:p>
          <a:p>
            <a:pPr>
              <a:buNone/>
            </a:pPr>
            <a:r>
              <a:rPr lang="en-GB" sz="1100" b="1" dirty="0" smtClean="0"/>
              <a:t>Lower management:</a:t>
            </a:r>
          </a:p>
          <a:p>
            <a:r>
              <a:rPr lang="en-GB" sz="1100" b="1" dirty="0" smtClean="0"/>
              <a:t>This </a:t>
            </a:r>
            <a:r>
              <a:rPr lang="en-GB" sz="1100" b="1" dirty="0"/>
              <a:t>level of management ensures that the decisions and plans taken by </a:t>
            </a:r>
            <a:r>
              <a:rPr lang="en-GB" sz="1100" b="1" dirty="0" smtClean="0"/>
              <a:t> Senior Managers are </a:t>
            </a:r>
            <a:r>
              <a:rPr lang="en-GB" sz="1100" b="1" dirty="0"/>
              <a:t>carried out.</a:t>
            </a:r>
          </a:p>
          <a:p>
            <a:r>
              <a:rPr lang="en-GB" sz="1100" dirty="0"/>
              <a:t>Lower-level managers' decisions are generally short-term ones.</a:t>
            </a:r>
          </a:p>
          <a:p>
            <a:r>
              <a:rPr lang="en-GB" sz="1100" b="1" dirty="0" smtClean="0"/>
              <a:t>This level can include Departmental Managers, Team leaders, </a:t>
            </a:r>
            <a:r>
              <a:rPr lang="en-GB" sz="1100" dirty="0" smtClean="0"/>
              <a:t>Foreman  supervisor, these managers direct others in an office, department, factory</a:t>
            </a:r>
            <a:r>
              <a:rPr lang="en-GB" sz="1100" dirty="0"/>
              <a:t>, sales field or other </a:t>
            </a:r>
            <a:r>
              <a:rPr lang="en-GB" sz="1100" dirty="0" smtClean="0"/>
              <a:t>workgroups or </a:t>
            </a:r>
            <a:r>
              <a:rPr lang="en-GB" sz="1100" dirty="0"/>
              <a:t>areas of activity.</a:t>
            </a:r>
          </a:p>
          <a:p>
            <a:pPr>
              <a:buNone/>
            </a:pPr>
            <a:r>
              <a:rPr lang="en-GB" sz="1100" b="1" dirty="0" smtClean="0"/>
              <a:t>Work force:</a:t>
            </a:r>
          </a:p>
          <a:p>
            <a:r>
              <a:rPr lang="en-GB" sz="1100" dirty="0" smtClean="0"/>
              <a:t>The </a:t>
            </a:r>
            <a:r>
              <a:rPr lang="en-GB" sz="1100" dirty="0"/>
              <a:t>responsibilities of the persons belonging to this group are even more </a:t>
            </a:r>
            <a:r>
              <a:rPr lang="en-GB" sz="1100" dirty="0" smtClean="0"/>
              <a:t>specific and often involve specialised tasks.</a:t>
            </a:r>
            <a:endParaRPr lang="en-GB" sz="1100" dirty="0"/>
          </a:p>
          <a:p>
            <a:endParaRPr lang="en-GB" sz="1100" dirty="0"/>
          </a:p>
        </p:txBody>
      </p:sp>
      <p:sp>
        <p:nvSpPr>
          <p:cNvPr id="4" name="Rectangle 3"/>
          <p:cNvSpPr/>
          <p:nvPr/>
        </p:nvSpPr>
        <p:spPr>
          <a:xfrm>
            <a:off x="5004048" y="254935"/>
            <a:ext cx="2269147" cy="369332"/>
          </a:xfrm>
          <a:prstGeom prst="rect">
            <a:avLst/>
          </a:prstGeom>
        </p:spPr>
        <p:txBody>
          <a:bodyPr wrap="none">
            <a:spAutoFit/>
          </a:bodyPr>
          <a:lstStyle/>
          <a:p>
            <a:r>
              <a:rPr lang="en-GB" dirty="0"/>
              <a:t>levels of Management</a:t>
            </a: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Q. Management Styles?</a:t>
            </a:r>
            <a:endParaRPr lang="en-GB" u="sng" dirty="0"/>
          </a:p>
        </p:txBody>
      </p:sp>
      <p:sp>
        <p:nvSpPr>
          <p:cNvPr id="3" name="Content Placeholder 2"/>
          <p:cNvSpPr>
            <a:spLocks noGrp="1"/>
          </p:cNvSpPr>
          <p:nvPr>
            <p:ph idx="1"/>
          </p:nvPr>
        </p:nvSpPr>
        <p:spPr>
          <a:xfrm>
            <a:off x="635867" y="1700808"/>
            <a:ext cx="6347714" cy="3880773"/>
          </a:xfrm>
        </p:spPr>
        <p:txBody>
          <a:bodyPr>
            <a:normAutofit/>
          </a:bodyPr>
          <a:lstStyle/>
          <a:p>
            <a:r>
              <a:rPr lang="en-GB" sz="2400" dirty="0" smtClean="0"/>
              <a:t>Research and document/cite different </a:t>
            </a:r>
            <a:r>
              <a:rPr lang="en-GB" sz="2400" b="1" dirty="0" smtClean="0"/>
              <a:t>Management styles</a:t>
            </a:r>
            <a:r>
              <a:rPr lang="en-GB" sz="2400" dirty="0" smtClean="0"/>
              <a:t>?</a:t>
            </a:r>
          </a:p>
        </p:txBody>
      </p:sp>
    </p:spTree>
    <p:extLst>
      <p:ext uri="{BB962C8B-B14F-4D97-AF65-F5344CB8AC3E}">
        <p14:creationId xmlns:p14="http://schemas.microsoft.com/office/powerpoint/2010/main" val="172468250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7768"/>
            <a:ext cx="8229600" cy="998984"/>
          </a:xfrm>
        </p:spPr>
        <p:txBody>
          <a:bodyPr/>
          <a:lstStyle/>
          <a:p>
            <a:r>
              <a:rPr lang="en-GB" dirty="0"/>
              <a:t>Bg: </a:t>
            </a:r>
            <a:r>
              <a:rPr lang="en-GB" u="sng" dirty="0" smtClean="0"/>
              <a:t>Management styles</a:t>
            </a:r>
            <a:endParaRPr lang="en-GB" u="sng" dirty="0"/>
          </a:p>
        </p:txBody>
      </p:sp>
      <p:sp>
        <p:nvSpPr>
          <p:cNvPr id="3" name="Content Placeholder 2"/>
          <p:cNvSpPr>
            <a:spLocks noGrp="1"/>
          </p:cNvSpPr>
          <p:nvPr>
            <p:ph idx="1"/>
          </p:nvPr>
        </p:nvSpPr>
        <p:spPr>
          <a:xfrm>
            <a:off x="251520" y="1052736"/>
            <a:ext cx="7056784" cy="4525963"/>
          </a:xfrm>
        </p:spPr>
        <p:txBody>
          <a:bodyPr>
            <a:noAutofit/>
          </a:bodyPr>
          <a:lstStyle/>
          <a:p>
            <a:r>
              <a:rPr lang="en-GB" dirty="0" smtClean="0"/>
              <a:t>Management styles are ways of making decisions and the manner in which Managers interact with employees.</a:t>
            </a:r>
          </a:p>
          <a:p>
            <a:r>
              <a:rPr lang="en-GB" dirty="0" smtClean="0"/>
              <a:t>Management styles can be divided in the main categories of </a:t>
            </a:r>
          </a:p>
          <a:p>
            <a:pPr lvl="1"/>
            <a:r>
              <a:rPr lang="en-GB" sz="1800" b="1" dirty="0" smtClean="0"/>
              <a:t>Autocratic</a:t>
            </a:r>
            <a:endParaRPr lang="en-GB" sz="1800" dirty="0" smtClean="0"/>
          </a:p>
          <a:p>
            <a:pPr lvl="1"/>
            <a:r>
              <a:rPr lang="en-GB" sz="1800" b="1" dirty="0" smtClean="0"/>
              <a:t>Paternalistic</a:t>
            </a:r>
            <a:endParaRPr lang="en-GB" sz="1800" dirty="0" smtClean="0"/>
          </a:p>
          <a:p>
            <a:pPr lvl="1"/>
            <a:r>
              <a:rPr lang="en-GB" sz="1800" b="1" dirty="0" smtClean="0"/>
              <a:t>Democratic</a:t>
            </a:r>
            <a:endParaRPr lang="en-GB" sz="1800" dirty="0"/>
          </a:p>
          <a:p>
            <a:pPr lvl="1"/>
            <a:r>
              <a:rPr lang="fr-FR" sz="1800" b="1" dirty="0" smtClean="0"/>
              <a:t>Laissez-faire.</a:t>
            </a:r>
            <a:endParaRPr lang="en-GB" sz="1800" dirty="0" smtClean="0"/>
          </a:p>
          <a:p>
            <a:r>
              <a:rPr lang="en-GB" dirty="0" smtClean="0"/>
              <a:t>This idea was further developed by Robert </a:t>
            </a:r>
            <a:r>
              <a:rPr lang="en-GB" dirty="0" err="1" smtClean="0"/>
              <a:t>Tannenbaum</a:t>
            </a:r>
            <a:r>
              <a:rPr lang="en-GB" dirty="0" smtClean="0"/>
              <a:t> and Warren H. Schmidt in 1958 and 1973, who argued that the style of leadership is dependent upon the prevailing circumstance; therefore leaders should exercise a range of management styles and should deploy them as appropriate.</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Q.</a:t>
            </a:r>
            <a:r>
              <a:rPr lang="en-GB" u="sng" dirty="0"/>
              <a:t> Autocratic Management</a:t>
            </a:r>
            <a:r>
              <a:rPr lang="en-GB" u="sng" dirty="0" smtClean="0"/>
              <a:t>?</a:t>
            </a:r>
            <a:endParaRPr lang="en-GB" u="sng" dirty="0"/>
          </a:p>
        </p:txBody>
      </p:sp>
      <p:sp>
        <p:nvSpPr>
          <p:cNvPr id="3" name="Content Placeholder 2"/>
          <p:cNvSpPr>
            <a:spLocks noGrp="1"/>
          </p:cNvSpPr>
          <p:nvPr>
            <p:ph idx="1"/>
          </p:nvPr>
        </p:nvSpPr>
        <p:spPr>
          <a:xfrm>
            <a:off x="609598" y="1628800"/>
            <a:ext cx="6842721" cy="3880773"/>
          </a:xfrm>
        </p:spPr>
        <p:txBody>
          <a:bodyPr>
            <a:normAutofit/>
          </a:bodyPr>
          <a:lstStyle/>
          <a:p>
            <a:r>
              <a:rPr lang="en-GB" sz="2400" dirty="0" smtClean="0"/>
              <a:t>What is </a:t>
            </a:r>
            <a:r>
              <a:rPr lang="en-GB" sz="2400" b="1" dirty="0" smtClean="0"/>
              <a:t>Autocratic Management</a:t>
            </a:r>
            <a:r>
              <a:rPr lang="en-GB" sz="2400" dirty="0" smtClean="0"/>
              <a:t>?</a:t>
            </a:r>
            <a:endParaRPr lang="en-GB" sz="2400" dirty="0"/>
          </a:p>
        </p:txBody>
      </p:sp>
    </p:spTree>
    <p:extLst>
      <p:ext uri="{BB962C8B-B14F-4D97-AF65-F5344CB8AC3E}">
        <p14:creationId xmlns:p14="http://schemas.microsoft.com/office/powerpoint/2010/main" val="15836824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Bg: </a:t>
            </a:r>
            <a:r>
              <a:rPr lang="en-GB" u="sng" dirty="0" smtClean="0"/>
              <a:t>Autocratic</a:t>
            </a:r>
            <a:endParaRPr lang="en-GB" u="sng" dirty="0"/>
          </a:p>
        </p:txBody>
      </p:sp>
      <p:sp>
        <p:nvSpPr>
          <p:cNvPr id="3" name="Content Placeholder 2"/>
          <p:cNvSpPr>
            <a:spLocks noGrp="1"/>
          </p:cNvSpPr>
          <p:nvPr>
            <p:ph idx="1"/>
          </p:nvPr>
        </p:nvSpPr>
        <p:spPr>
          <a:xfrm>
            <a:off x="609598" y="1556792"/>
            <a:ext cx="6347714" cy="3880773"/>
          </a:xfrm>
        </p:spPr>
        <p:txBody>
          <a:bodyPr>
            <a:normAutofit fontScale="92500"/>
          </a:bodyPr>
          <a:lstStyle/>
          <a:p>
            <a:r>
              <a:rPr lang="en-GB" sz="2400" dirty="0"/>
              <a:t>An Autocratic style means that the manager makes decisions </a:t>
            </a:r>
            <a:r>
              <a:rPr lang="en-GB" sz="2400" dirty="0" smtClean="0"/>
              <a:t>unilaterally, without </a:t>
            </a:r>
            <a:r>
              <a:rPr lang="en-GB" sz="2400" dirty="0"/>
              <a:t>much regard </a:t>
            </a:r>
            <a:r>
              <a:rPr lang="en-GB" sz="2400" dirty="0" smtClean="0"/>
              <a:t>for employees. </a:t>
            </a:r>
          </a:p>
          <a:p>
            <a:r>
              <a:rPr lang="en-GB" sz="2400" dirty="0" smtClean="0"/>
              <a:t>As </a:t>
            </a:r>
            <a:r>
              <a:rPr lang="en-GB" sz="2400" dirty="0"/>
              <a:t>a result, decisions will reflect the opinions and personality of the </a:t>
            </a:r>
            <a:r>
              <a:rPr lang="en-GB" sz="2400" dirty="0" smtClean="0"/>
              <a:t>manager.</a:t>
            </a:r>
          </a:p>
          <a:p>
            <a:r>
              <a:rPr lang="en-GB" sz="2400" dirty="0" smtClean="0"/>
              <a:t>This </a:t>
            </a:r>
            <a:r>
              <a:rPr lang="en-GB" sz="2400" dirty="0"/>
              <a:t>can project an image of a confident, well managed business. </a:t>
            </a:r>
            <a:endParaRPr lang="en-GB" sz="2400" dirty="0" smtClean="0"/>
          </a:p>
          <a:p>
            <a:r>
              <a:rPr lang="en-GB" sz="2400" dirty="0" smtClean="0"/>
              <a:t>On </a:t>
            </a:r>
            <a:r>
              <a:rPr lang="en-GB" sz="2400" dirty="0"/>
              <a:t>the other hand, </a:t>
            </a:r>
            <a:r>
              <a:rPr lang="en-GB" sz="2400" dirty="0" smtClean="0"/>
              <a:t>employees may </a:t>
            </a:r>
            <a:r>
              <a:rPr lang="en-GB" sz="2400" dirty="0"/>
              <a:t>become overly dependent upon the </a:t>
            </a:r>
            <a:r>
              <a:rPr lang="en-GB" sz="2400" dirty="0" smtClean="0"/>
              <a:t>manager, and </a:t>
            </a:r>
            <a:r>
              <a:rPr lang="en-GB" sz="2400" dirty="0"/>
              <a:t>more supervision may be needed</a:t>
            </a:r>
            <a:r>
              <a:rPr lang="en-GB" sz="2400" dirty="0" smtClean="0"/>
              <a:t>.</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Q.</a:t>
            </a:r>
            <a:r>
              <a:rPr lang="en-GB" u="sng" dirty="0"/>
              <a:t> Paternalistic </a:t>
            </a:r>
            <a:r>
              <a:rPr lang="en-GB" u="sng" dirty="0" smtClean="0"/>
              <a:t>Management?</a:t>
            </a:r>
            <a:endParaRPr lang="en-GB" u="sng" dirty="0"/>
          </a:p>
        </p:txBody>
      </p:sp>
      <p:sp>
        <p:nvSpPr>
          <p:cNvPr id="3" name="Content Placeholder 2"/>
          <p:cNvSpPr>
            <a:spLocks noGrp="1"/>
          </p:cNvSpPr>
          <p:nvPr>
            <p:ph idx="1"/>
          </p:nvPr>
        </p:nvSpPr>
        <p:spPr>
          <a:xfrm>
            <a:off x="609599" y="1628800"/>
            <a:ext cx="6347714" cy="3880773"/>
          </a:xfrm>
        </p:spPr>
        <p:txBody>
          <a:bodyPr>
            <a:normAutofit/>
          </a:bodyPr>
          <a:lstStyle/>
          <a:p>
            <a:r>
              <a:rPr lang="en-GB" sz="2400" dirty="0" smtClean="0"/>
              <a:t>What is </a:t>
            </a:r>
            <a:r>
              <a:rPr lang="en-GB" sz="2400" b="1" dirty="0"/>
              <a:t>Paternalistic</a:t>
            </a:r>
            <a:r>
              <a:rPr lang="en-GB" sz="2400" dirty="0"/>
              <a:t> </a:t>
            </a:r>
            <a:r>
              <a:rPr lang="en-GB" sz="2400" b="1" dirty="0" smtClean="0"/>
              <a:t>Management</a:t>
            </a:r>
            <a:r>
              <a:rPr lang="en-GB" sz="2400" dirty="0" smtClean="0"/>
              <a:t>?</a:t>
            </a:r>
          </a:p>
        </p:txBody>
      </p:sp>
    </p:spTree>
    <p:extLst>
      <p:ext uri="{BB962C8B-B14F-4D97-AF65-F5344CB8AC3E}">
        <p14:creationId xmlns:p14="http://schemas.microsoft.com/office/powerpoint/2010/main" val="352621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Bg: </a:t>
            </a:r>
            <a:r>
              <a:rPr lang="en-GB" u="sng" dirty="0" smtClean="0"/>
              <a:t>Paternalistic</a:t>
            </a:r>
            <a:endParaRPr lang="en-GB" u="sng" dirty="0"/>
          </a:p>
        </p:txBody>
      </p:sp>
      <p:sp>
        <p:nvSpPr>
          <p:cNvPr id="3" name="Content Placeholder 2"/>
          <p:cNvSpPr>
            <a:spLocks noGrp="1"/>
          </p:cNvSpPr>
          <p:nvPr>
            <p:ph idx="1"/>
          </p:nvPr>
        </p:nvSpPr>
        <p:spPr>
          <a:xfrm>
            <a:off x="595782" y="1270000"/>
            <a:ext cx="6928546" cy="3880773"/>
          </a:xfrm>
        </p:spPr>
        <p:txBody>
          <a:bodyPr>
            <a:noAutofit/>
          </a:bodyPr>
          <a:lstStyle/>
          <a:p>
            <a:r>
              <a:rPr lang="en-GB" dirty="0" smtClean="0"/>
              <a:t>A paternalistic management style is a form of management whereby managers pay more attention to the emotional and social aspects of their employees; </a:t>
            </a:r>
          </a:p>
          <a:p>
            <a:r>
              <a:rPr lang="en-GB" dirty="0" smtClean="0"/>
              <a:t>They are concerned with keeping them happy and motivated, and act as a sort of Parental figure to the employees.</a:t>
            </a:r>
          </a:p>
          <a:p>
            <a:r>
              <a:rPr lang="en-GB" dirty="0" smtClean="0"/>
              <a:t> In such a management style, decisions are made with the best interests of the workers at heart. </a:t>
            </a:r>
          </a:p>
          <a:p>
            <a:r>
              <a:rPr lang="en-GB" dirty="0" smtClean="0"/>
              <a:t>The manager will make the actual decisions (in the best interests of the workers) as they believe the staff still need direction and in this way it is still somewhat of an autocratic approach. The style is closely linked with Mayo’s Human Relation view of motivation and also the social needs of Maslow.</a:t>
            </a:r>
          </a:p>
          <a:p>
            <a:r>
              <a:rPr lang="en-GB" dirty="0" smtClean="0"/>
              <a:t>This </a:t>
            </a:r>
            <a:r>
              <a:rPr lang="en-GB" dirty="0"/>
              <a:t>style </a:t>
            </a:r>
            <a:r>
              <a:rPr lang="en-GB" dirty="0" smtClean="0"/>
              <a:t>can lead </a:t>
            </a:r>
            <a:r>
              <a:rPr lang="en-GB" dirty="0"/>
              <a:t>to a lower labour turnover, thanks to the emphasis on </a:t>
            </a:r>
            <a:r>
              <a:rPr lang="en-GB" dirty="0" smtClean="0"/>
              <a:t>nurturing and developing employee needs including higher needs.</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u="sng" dirty="0" smtClean="0"/>
              <a:t>Paternalistic management</a:t>
            </a:r>
            <a:endParaRPr lang="en-GB" u="sng" dirty="0"/>
          </a:p>
        </p:txBody>
      </p:sp>
      <p:sp>
        <p:nvSpPr>
          <p:cNvPr id="3" name="Content Placeholder 2"/>
          <p:cNvSpPr>
            <a:spLocks noGrp="1"/>
          </p:cNvSpPr>
          <p:nvPr>
            <p:ph idx="1"/>
          </p:nvPr>
        </p:nvSpPr>
        <p:spPr>
          <a:xfrm>
            <a:off x="609599" y="1556792"/>
            <a:ext cx="6986738" cy="3880773"/>
          </a:xfrm>
        </p:spPr>
        <p:txBody>
          <a:bodyPr>
            <a:noAutofit/>
          </a:bodyPr>
          <a:lstStyle/>
          <a:p>
            <a:r>
              <a:rPr lang="en-GB" dirty="0" smtClean="0"/>
              <a:t>Paternalistic management style can also be similar to the autocratic style in that the manager has overall control of decision-making.</a:t>
            </a:r>
          </a:p>
          <a:p>
            <a:r>
              <a:rPr lang="en-GB" dirty="0" smtClean="0"/>
              <a:t>However one important criterion of paternalistic management style that separates it from an autocratic style is that while an autocratic style demands that employees submit themselves to the will of their manager and in doing so generate resentment among the employees, a paternalistic style of management avoids this as the manager will listen to the needs of their employees and will make decisions on the basis of benefiting the employees and the business as a whole.</a:t>
            </a:r>
          </a:p>
          <a:p>
            <a:r>
              <a:rPr lang="en-GB" dirty="0" smtClean="0"/>
              <a:t> This type of approach has links with the psychologist Abraham Maslow’s hierarchy of needs theory in which their Manager will support them in achieving their needs and becoming self-</a:t>
            </a:r>
            <a:r>
              <a:rPr lang="en-GB" dirty="0" err="1" smtClean="0"/>
              <a:t>actulized</a:t>
            </a:r>
            <a:r>
              <a:rPr lang="en-GB" dirty="0" smtClean="0"/>
              <a:t>.</a:t>
            </a:r>
          </a:p>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Q.</a:t>
            </a:r>
            <a:r>
              <a:rPr lang="en-GB" u="sng" dirty="0"/>
              <a:t> </a:t>
            </a:r>
            <a:r>
              <a:rPr lang="en-GB" u="sng" dirty="0" smtClean="0"/>
              <a:t>Democratic Management?</a:t>
            </a:r>
            <a:endParaRPr lang="en-GB" u="sng" dirty="0"/>
          </a:p>
        </p:txBody>
      </p:sp>
      <p:sp>
        <p:nvSpPr>
          <p:cNvPr id="3" name="Content Placeholder 2"/>
          <p:cNvSpPr>
            <a:spLocks noGrp="1"/>
          </p:cNvSpPr>
          <p:nvPr>
            <p:ph idx="1"/>
          </p:nvPr>
        </p:nvSpPr>
        <p:spPr>
          <a:xfrm>
            <a:off x="609599" y="1700808"/>
            <a:ext cx="6347714" cy="3880773"/>
          </a:xfrm>
        </p:spPr>
        <p:txBody>
          <a:bodyPr>
            <a:normAutofit/>
          </a:bodyPr>
          <a:lstStyle/>
          <a:p>
            <a:r>
              <a:rPr lang="en-GB" sz="2400" dirty="0" smtClean="0"/>
              <a:t>What is </a:t>
            </a:r>
            <a:r>
              <a:rPr lang="en-GB" sz="2400" b="1" dirty="0" smtClean="0"/>
              <a:t>Democratic</a:t>
            </a:r>
            <a:r>
              <a:rPr lang="en-GB" sz="2400" dirty="0" smtClean="0"/>
              <a:t> </a:t>
            </a:r>
            <a:r>
              <a:rPr lang="en-GB" sz="2400" b="1" dirty="0" smtClean="0"/>
              <a:t>Management</a:t>
            </a:r>
            <a:r>
              <a:rPr lang="en-GB" sz="2400" dirty="0" smtClean="0"/>
              <a:t>?</a:t>
            </a:r>
          </a:p>
        </p:txBody>
      </p:sp>
    </p:spTree>
    <p:extLst>
      <p:ext uri="{BB962C8B-B14F-4D97-AF65-F5344CB8AC3E}">
        <p14:creationId xmlns:p14="http://schemas.microsoft.com/office/powerpoint/2010/main" val="9188138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Bg: </a:t>
            </a:r>
            <a:r>
              <a:rPr lang="en-GB" u="sng" dirty="0" smtClean="0"/>
              <a:t>Democratic</a:t>
            </a:r>
            <a:endParaRPr lang="en-GB" u="sng" dirty="0"/>
          </a:p>
        </p:txBody>
      </p:sp>
      <p:sp>
        <p:nvSpPr>
          <p:cNvPr id="3" name="Content Placeholder 2"/>
          <p:cNvSpPr>
            <a:spLocks noGrp="1"/>
          </p:cNvSpPr>
          <p:nvPr>
            <p:ph idx="1"/>
          </p:nvPr>
        </p:nvSpPr>
        <p:spPr>
          <a:xfrm>
            <a:off x="609598" y="1556792"/>
            <a:ext cx="7274770" cy="3880773"/>
          </a:xfrm>
        </p:spPr>
        <p:txBody>
          <a:bodyPr>
            <a:noAutofit/>
          </a:bodyPr>
          <a:lstStyle/>
          <a:p>
            <a:r>
              <a:rPr lang="en-GB" sz="2000" dirty="0" smtClean="0"/>
              <a:t>In </a:t>
            </a:r>
            <a:r>
              <a:rPr lang="en-GB" sz="2000" dirty="0"/>
              <a:t>a </a:t>
            </a:r>
            <a:r>
              <a:rPr lang="en-GB" sz="2000" b="1" dirty="0"/>
              <a:t>Democratic</a:t>
            </a:r>
            <a:r>
              <a:rPr lang="en-GB" sz="2000" dirty="0"/>
              <a:t> style, the manager allows the employees to take part in decision-making: therefore everything is agreed by the majority. The communication is </a:t>
            </a:r>
            <a:r>
              <a:rPr lang="en-GB" sz="2000" dirty="0" smtClean="0"/>
              <a:t>truly two-way in </a:t>
            </a:r>
            <a:r>
              <a:rPr lang="en-GB" sz="2000" dirty="0"/>
              <a:t>both directions (from subordinates to leaders and vice-versa). </a:t>
            </a:r>
            <a:endParaRPr lang="en-GB" sz="2000" dirty="0" smtClean="0"/>
          </a:p>
          <a:p>
            <a:r>
              <a:rPr lang="en-GB" sz="2000" dirty="0" smtClean="0"/>
              <a:t>This </a:t>
            </a:r>
            <a:r>
              <a:rPr lang="en-GB" sz="2000" dirty="0"/>
              <a:t>style can be particularly useful when complex decisions need to be made that require a range of specialist skills: for example, when a new ICT system needs to be put in place, and the upper management of the business is </a:t>
            </a:r>
            <a:r>
              <a:rPr lang="en-GB" sz="2000" dirty="0" smtClean="0"/>
              <a:t>computer-illiterate but require advice. </a:t>
            </a:r>
            <a:r>
              <a:rPr lang="en-GB" sz="2000" dirty="0"/>
              <a:t>From the overall business's point of view, job satisfaction and quality of work will improve. However, the decision-making process </a:t>
            </a:r>
            <a:r>
              <a:rPr lang="en-GB" sz="2000" dirty="0" smtClean="0"/>
              <a:t>can be slowed down. </a:t>
            </a:r>
            <a:r>
              <a:rPr lang="en-GB" sz="2000" dirty="0"/>
              <a:t>It can go against a better choice of </a:t>
            </a:r>
            <a:r>
              <a:rPr lang="en-GB" sz="2000" dirty="0" smtClean="0"/>
              <a:t>action if too much power is given away.  </a:t>
            </a:r>
            <a:endParaRPr lang="en-GB" sz="20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Q.</a:t>
            </a:r>
            <a:r>
              <a:rPr lang="en-GB" u="sng" dirty="0"/>
              <a:t> Laissez-faire </a:t>
            </a:r>
            <a:r>
              <a:rPr lang="en-GB" u="sng" dirty="0" smtClean="0"/>
              <a:t>Management?</a:t>
            </a:r>
            <a:endParaRPr lang="en-GB" u="sng" dirty="0"/>
          </a:p>
        </p:txBody>
      </p:sp>
      <p:sp>
        <p:nvSpPr>
          <p:cNvPr id="3" name="Content Placeholder 2"/>
          <p:cNvSpPr>
            <a:spLocks noGrp="1"/>
          </p:cNvSpPr>
          <p:nvPr>
            <p:ph idx="1"/>
          </p:nvPr>
        </p:nvSpPr>
        <p:spPr>
          <a:xfrm>
            <a:off x="609599" y="1700808"/>
            <a:ext cx="6347714" cy="3880773"/>
          </a:xfrm>
        </p:spPr>
        <p:txBody>
          <a:bodyPr>
            <a:normAutofit/>
          </a:bodyPr>
          <a:lstStyle/>
          <a:p>
            <a:r>
              <a:rPr lang="en-GB" sz="2400" dirty="0" smtClean="0"/>
              <a:t>What is </a:t>
            </a:r>
            <a:r>
              <a:rPr lang="en-GB" sz="2400" b="1" dirty="0"/>
              <a:t>Laissez-faire </a:t>
            </a:r>
            <a:r>
              <a:rPr lang="en-GB" sz="2400" b="1" dirty="0" smtClean="0"/>
              <a:t>Management</a:t>
            </a:r>
            <a:r>
              <a:rPr lang="en-GB" sz="2400" dirty="0" smtClean="0"/>
              <a:t>?</a:t>
            </a:r>
          </a:p>
        </p:txBody>
      </p:sp>
    </p:spTree>
    <p:extLst>
      <p:ext uri="{BB962C8B-B14F-4D97-AF65-F5344CB8AC3E}">
        <p14:creationId xmlns:p14="http://schemas.microsoft.com/office/powerpoint/2010/main" val="167969159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Bg: </a:t>
            </a:r>
            <a:r>
              <a:rPr lang="en-GB" u="sng" dirty="0" smtClean="0"/>
              <a:t>Laissez-faire</a:t>
            </a:r>
            <a:endParaRPr lang="en-GB" u="sng" dirty="0"/>
          </a:p>
        </p:txBody>
      </p:sp>
      <p:sp>
        <p:nvSpPr>
          <p:cNvPr id="3" name="Content Placeholder 2"/>
          <p:cNvSpPr>
            <a:spLocks noGrp="1"/>
          </p:cNvSpPr>
          <p:nvPr>
            <p:ph idx="1"/>
          </p:nvPr>
        </p:nvSpPr>
        <p:spPr>
          <a:xfrm>
            <a:off x="609350" y="1700808"/>
            <a:ext cx="6347714" cy="3880773"/>
          </a:xfrm>
        </p:spPr>
        <p:txBody>
          <a:bodyPr>
            <a:normAutofit/>
          </a:bodyPr>
          <a:lstStyle/>
          <a:p>
            <a:r>
              <a:rPr lang="en-GB" dirty="0" smtClean="0"/>
              <a:t>In </a:t>
            </a:r>
            <a:r>
              <a:rPr lang="en-GB" dirty="0"/>
              <a:t>a </a:t>
            </a:r>
            <a:r>
              <a:rPr lang="en-GB" b="1" dirty="0"/>
              <a:t>Laissez-faire</a:t>
            </a:r>
            <a:r>
              <a:rPr lang="en-GB" dirty="0"/>
              <a:t> </a:t>
            </a:r>
            <a:r>
              <a:rPr lang="en-GB" dirty="0" smtClean="0"/>
              <a:t>management style</a:t>
            </a:r>
            <a:r>
              <a:rPr lang="en-GB" dirty="0"/>
              <a:t>, the leader's role is peripheral and staff manage their own areas of the business; the </a:t>
            </a:r>
            <a:r>
              <a:rPr lang="en-GB" dirty="0" smtClean="0"/>
              <a:t>manager therefore delegates </a:t>
            </a:r>
            <a:r>
              <a:rPr lang="en-GB" dirty="0"/>
              <a:t>the duties of </a:t>
            </a:r>
            <a:r>
              <a:rPr lang="en-GB" dirty="0" smtClean="0"/>
              <a:t>management. </a:t>
            </a:r>
          </a:p>
          <a:p>
            <a:r>
              <a:rPr lang="en-GB" dirty="0" smtClean="0"/>
              <a:t>The </a:t>
            </a:r>
            <a:r>
              <a:rPr lang="en-GB" dirty="0"/>
              <a:t>communication in this style is horizontal, meaning that it is equal in both </a:t>
            </a:r>
            <a:r>
              <a:rPr lang="en-GB" dirty="0" smtClean="0"/>
              <a:t>directions. </a:t>
            </a:r>
            <a:r>
              <a:rPr lang="en-GB" dirty="0"/>
              <a:t>The style brings out the best in highly professional and creative groups of employees, however in many cases it is not deliberate and is simply a result of poor management. This leads to a lack of staff focus and sense of direction, which in turn leads to much dissatisfaction, and a poor company image.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Q. Theory X and Theory Y?</a:t>
            </a:r>
          </a:p>
        </p:txBody>
      </p:sp>
      <p:sp>
        <p:nvSpPr>
          <p:cNvPr id="3" name="Content Placeholder 2"/>
          <p:cNvSpPr>
            <a:spLocks noGrp="1"/>
          </p:cNvSpPr>
          <p:nvPr>
            <p:ph idx="1"/>
          </p:nvPr>
        </p:nvSpPr>
        <p:spPr>
          <a:xfrm>
            <a:off x="606405" y="1628800"/>
            <a:ext cx="6266657" cy="3880773"/>
          </a:xfrm>
        </p:spPr>
        <p:txBody>
          <a:bodyPr>
            <a:normAutofit/>
          </a:bodyPr>
          <a:lstStyle/>
          <a:p>
            <a:r>
              <a:rPr lang="en-GB" sz="2400" dirty="0" smtClean="0"/>
              <a:t>Research and document/cite </a:t>
            </a:r>
            <a:r>
              <a:rPr lang="en-GB" sz="2400" b="1" dirty="0" smtClean="0"/>
              <a:t>Theory </a:t>
            </a:r>
            <a:r>
              <a:rPr lang="en-GB" sz="2400" b="1" dirty="0"/>
              <a:t>X </a:t>
            </a:r>
            <a:r>
              <a:rPr lang="en-GB" sz="2400" dirty="0"/>
              <a:t>and</a:t>
            </a:r>
            <a:r>
              <a:rPr lang="en-GB" sz="2400" b="1" dirty="0"/>
              <a:t> Theory Y</a:t>
            </a:r>
            <a:r>
              <a:rPr lang="en-GB" sz="2400" dirty="0" smtClean="0"/>
              <a:t>?</a:t>
            </a:r>
          </a:p>
        </p:txBody>
      </p:sp>
    </p:spTree>
    <p:extLst>
      <p:ext uri="{BB962C8B-B14F-4D97-AF65-F5344CB8AC3E}">
        <p14:creationId xmlns:p14="http://schemas.microsoft.com/office/powerpoint/2010/main" val="98159203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Theory </a:t>
            </a:r>
            <a:r>
              <a:rPr lang="en-GB" u="sng" dirty="0"/>
              <a:t>X </a:t>
            </a:r>
            <a:r>
              <a:rPr lang="en-GB" u="sng" dirty="0" smtClean="0"/>
              <a:t>&amp; Theory </a:t>
            </a:r>
            <a:r>
              <a:rPr lang="en-GB" u="sng" dirty="0"/>
              <a:t>Y?</a:t>
            </a:r>
          </a:p>
        </p:txBody>
      </p:sp>
      <p:sp>
        <p:nvSpPr>
          <p:cNvPr id="3" name="Content Placeholder 2"/>
          <p:cNvSpPr>
            <a:spLocks noGrp="1"/>
          </p:cNvSpPr>
          <p:nvPr>
            <p:ph idx="1"/>
          </p:nvPr>
        </p:nvSpPr>
        <p:spPr>
          <a:xfrm>
            <a:off x="609598" y="1700808"/>
            <a:ext cx="7202761" cy="3880773"/>
          </a:xfrm>
        </p:spPr>
        <p:txBody>
          <a:bodyPr>
            <a:normAutofit/>
          </a:bodyPr>
          <a:lstStyle/>
          <a:p>
            <a:r>
              <a:rPr lang="en-GB" sz="2400" b="1" dirty="0" smtClean="0"/>
              <a:t>In pairs discuss:</a:t>
            </a:r>
          </a:p>
          <a:p>
            <a:pPr marL="514350" indent="-514350">
              <a:buFont typeface="+mj-lt"/>
              <a:buAutoNum type="arabicPeriod"/>
            </a:pPr>
            <a:r>
              <a:rPr lang="en-GB" sz="2400" dirty="0" smtClean="0"/>
              <a:t>What effect the </a:t>
            </a:r>
            <a:r>
              <a:rPr lang="en-GB" sz="2400" b="1" dirty="0" smtClean="0"/>
              <a:t>Theory X approach </a:t>
            </a:r>
            <a:r>
              <a:rPr lang="en-GB" sz="2400" dirty="0" smtClean="0"/>
              <a:t>will have on employees?</a:t>
            </a:r>
          </a:p>
          <a:p>
            <a:pPr marL="514350" indent="-514350">
              <a:buFont typeface="+mj-lt"/>
              <a:buAutoNum type="arabicPeriod"/>
            </a:pPr>
            <a:r>
              <a:rPr lang="en-GB" sz="2400" dirty="0"/>
              <a:t>What effect the </a:t>
            </a:r>
            <a:r>
              <a:rPr lang="en-GB" sz="2400" b="1" dirty="0"/>
              <a:t>Theory </a:t>
            </a:r>
            <a:r>
              <a:rPr lang="en-GB" sz="2400" b="1" dirty="0" smtClean="0"/>
              <a:t>Y </a:t>
            </a:r>
            <a:r>
              <a:rPr lang="en-GB" sz="2400" b="1" dirty="0"/>
              <a:t>approach </a:t>
            </a:r>
            <a:r>
              <a:rPr lang="en-GB" sz="2400" dirty="0" smtClean="0"/>
              <a:t>will have </a:t>
            </a:r>
            <a:r>
              <a:rPr lang="en-GB" sz="2400" dirty="0"/>
              <a:t>on employees?</a:t>
            </a:r>
          </a:p>
          <a:p>
            <a:pPr marL="514350" indent="-514350">
              <a:buFont typeface="+mj-lt"/>
              <a:buAutoNum type="arabicPeriod"/>
            </a:pPr>
            <a:r>
              <a:rPr lang="en-GB" sz="2400" dirty="0" smtClean="0"/>
              <a:t>Which one do you think is </a:t>
            </a:r>
            <a:r>
              <a:rPr lang="en-GB" sz="2400" b="1" dirty="0" smtClean="0"/>
              <a:t>the correct or most useful perspective</a:t>
            </a:r>
            <a:r>
              <a:rPr lang="en-GB" sz="2400" dirty="0" smtClean="0"/>
              <a:t>? And why? Justify your answer.</a:t>
            </a:r>
          </a:p>
        </p:txBody>
      </p:sp>
    </p:spTree>
    <p:extLst>
      <p:ext uri="{BB962C8B-B14F-4D97-AF65-F5344CB8AC3E}">
        <p14:creationId xmlns:p14="http://schemas.microsoft.com/office/powerpoint/2010/main" val="306322893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u="sng" dirty="0" smtClean="0"/>
              <a:t>Theory X and Theory Y</a:t>
            </a:r>
            <a:endParaRPr lang="en-GB" u="sng" dirty="0"/>
          </a:p>
        </p:txBody>
      </p:sp>
      <p:sp>
        <p:nvSpPr>
          <p:cNvPr id="3" name="Content Placeholder 2"/>
          <p:cNvSpPr>
            <a:spLocks noGrp="1"/>
          </p:cNvSpPr>
          <p:nvPr>
            <p:ph idx="1"/>
          </p:nvPr>
        </p:nvSpPr>
        <p:spPr>
          <a:xfrm>
            <a:off x="609598" y="1628800"/>
            <a:ext cx="6347714" cy="3880773"/>
          </a:xfrm>
        </p:spPr>
        <p:txBody>
          <a:bodyPr>
            <a:noAutofit/>
          </a:bodyPr>
          <a:lstStyle/>
          <a:p>
            <a:r>
              <a:rPr lang="en-GB" sz="2400" b="1" dirty="0" smtClean="0"/>
              <a:t>Theory X and Theory Y</a:t>
            </a:r>
            <a:r>
              <a:rPr lang="en-GB" sz="2400" dirty="0" smtClean="0"/>
              <a:t> are theories of human motivation created and developed by </a:t>
            </a:r>
            <a:r>
              <a:rPr lang="en-GB" sz="2400" b="1" dirty="0" smtClean="0"/>
              <a:t>Douglas McGregor</a:t>
            </a:r>
            <a:r>
              <a:rPr lang="en-GB" sz="2400" dirty="0" smtClean="0"/>
              <a:t> at the MIT Sloan School of Management in the 1960s that have been used in human resource management, organizational behaviour and development. </a:t>
            </a:r>
          </a:p>
          <a:p>
            <a:r>
              <a:rPr lang="en-GB" sz="2400" dirty="0" smtClean="0"/>
              <a:t>They describe two contrasting models of workforce motivation: </a:t>
            </a:r>
            <a:r>
              <a:rPr lang="en-GB" sz="2400" b="1" dirty="0" smtClean="0"/>
              <a:t>Theory X</a:t>
            </a:r>
            <a:r>
              <a:rPr lang="en-GB" sz="2400" dirty="0" smtClean="0"/>
              <a:t> and </a:t>
            </a:r>
            <a:r>
              <a:rPr lang="en-GB" sz="2400" b="1" dirty="0" smtClean="0"/>
              <a:t>Theory Y</a:t>
            </a:r>
            <a:r>
              <a:rPr lang="en-GB" sz="2400" dirty="0" smtClean="0"/>
              <a:t> have to do with the perceptions managers hold on their employees.</a:t>
            </a:r>
            <a:endParaRPr lang="en-GB" sz="2400" dirty="0"/>
          </a:p>
        </p:txBody>
      </p:sp>
      <p:sp>
        <p:nvSpPr>
          <p:cNvPr id="4" name="TextBox 3"/>
          <p:cNvSpPr txBox="1"/>
          <p:nvPr/>
        </p:nvSpPr>
        <p:spPr>
          <a:xfrm>
            <a:off x="251520" y="6525344"/>
            <a:ext cx="8496944" cy="276999"/>
          </a:xfrm>
          <a:prstGeom prst="rect">
            <a:avLst/>
          </a:prstGeom>
          <a:noFill/>
        </p:spPr>
        <p:txBody>
          <a:bodyPr wrap="square" rtlCol="0">
            <a:spAutoFit/>
          </a:bodyPr>
          <a:lstStyle/>
          <a:p>
            <a:r>
              <a:rPr lang="en-GB" sz="1200" dirty="0" smtClean="0"/>
              <a:t>Ref: McGregor, D. (1960). The Human Side of Enterprise, New York, </a:t>
            </a:r>
            <a:r>
              <a:rPr lang="en-GB" sz="1200" dirty="0" err="1" smtClean="0"/>
              <a:t>McGrawHill</a:t>
            </a:r>
            <a:r>
              <a:rPr lang="en-GB" sz="1200" dirty="0" smtClean="0"/>
              <a:t>.</a:t>
            </a:r>
            <a:endParaRPr lang="en-GB" sz="1200" dirty="0"/>
          </a:p>
        </p:txBody>
      </p:sp>
    </p:spTree>
    <p:extLst>
      <p:ext uri="{BB962C8B-B14F-4D97-AF65-F5344CB8AC3E}">
        <p14:creationId xmlns:p14="http://schemas.microsoft.com/office/powerpoint/2010/main" val="40127367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u="sng" dirty="0" smtClean="0"/>
              <a:t>Theory X</a:t>
            </a:r>
            <a:endParaRPr lang="en-GB" u="sng" dirty="0"/>
          </a:p>
        </p:txBody>
      </p:sp>
      <p:sp>
        <p:nvSpPr>
          <p:cNvPr id="3" name="Content Placeholder 2"/>
          <p:cNvSpPr>
            <a:spLocks noGrp="1"/>
          </p:cNvSpPr>
          <p:nvPr>
            <p:ph idx="1"/>
          </p:nvPr>
        </p:nvSpPr>
        <p:spPr>
          <a:xfrm>
            <a:off x="608110" y="1700808"/>
            <a:ext cx="6347714" cy="3880773"/>
          </a:xfrm>
        </p:spPr>
        <p:txBody>
          <a:bodyPr>
            <a:noAutofit/>
          </a:bodyPr>
          <a:lstStyle/>
          <a:p>
            <a:r>
              <a:rPr lang="en-GB" sz="2000" dirty="0" smtClean="0"/>
              <a:t>In this theory, management assumes employees are inherently lazy and will avoid work if they can and that they inherently dislike work. </a:t>
            </a:r>
          </a:p>
          <a:p>
            <a:r>
              <a:rPr lang="en-GB" sz="2000" dirty="0" smtClean="0"/>
              <a:t>As a result of this, management believes that workers need to be closely supervised and comprehensive systems of controls developed.</a:t>
            </a:r>
          </a:p>
          <a:p>
            <a:r>
              <a:rPr lang="en-GB" sz="2000" dirty="0" smtClean="0"/>
              <a:t> A hierarchical structure is needed with narrow span of control at each and every level. </a:t>
            </a:r>
          </a:p>
          <a:p>
            <a:r>
              <a:rPr lang="en-GB" sz="2000" dirty="0" smtClean="0"/>
              <a:t>According to this theory, employees will show little ambition without an enticing incentive program and will avoid responsibility whenever they can. </a:t>
            </a:r>
            <a:endParaRPr lang="en-GB" sz="2000" dirty="0"/>
          </a:p>
        </p:txBody>
      </p:sp>
      <p:sp>
        <p:nvSpPr>
          <p:cNvPr id="4" name="TextBox 3"/>
          <p:cNvSpPr txBox="1"/>
          <p:nvPr/>
        </p:nvSpPr>
        <p:spPr>
          <a:xfrm>
            <a:off x="251520" y="6525344"/>
            <a:ext cx="8496944" cy="276999"/>
          </a:xfrm>
          <a:prstGeom prst="rect">
            <a:avLst/>
          </a:prstGeom>
          <a:noFill/>
        </p:spPr>
        <p:txBody>
          <a:bodyPr wrap="square" rtlCol="0">
            <a:spAutoFit/>
          </a:bodyPr>
          <a:lstStyle/>
          <a:p>
            <a:r>
              <a:rPr lang="en-GB" sz="1200" dirty="0" smtClean="0"/>
              <a:t>Ref: McGregor, D. (1960). The Human Side of Enterprise, New York, </a:t>
            </a:r>
            <a:r>
              <a:rPr lang="en-GB" sz="1200" dirty="0" err="1" smtClean="0"/>
              <a:t>McGrawHill</a:t>
            </a:r>
            <a:r>
              <a:rPr lang="en-GB" sz="1200" dirty="0" smtClean="0"/>
              <a:t>.</a:t>
            </a:r>
            <a:endParaRPr lang="en-GB" sz="1200" dirty="0"/>
          </a:p>
        </p:txBody>
      </p:sp>
    </p:spTree>
    <p:extLst>
      <p:ext uri="{BB962C8B-B14F-4D97-AF65-F5344CB8AC3E}">
        <p14:creationId xmlns:p14="http://schemas.microsoft.com/office/powerpoint/2010/main" val="365355788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u="sng" dirty="0" smtClean="0"/>
              <a:t>Theory Y</a:t>
            </a:r>
            <a:endParaRPr lang="en-GB" u="sng" dirty="0"/>
          </a:p>
        </p:txBody>
      </p:sp>
      <p:sp>
        <p:nvSpPr>
          <p:cNvPr id="3" name="Content Placeholder 2"/>
          <p:cNvSpPr>
            <a:spLocks noGrp="1"/>
          </p:cNvSpPr>
          <p:nvPr>
            <p:ph idx="1"/>
          </p:nvPr>
        </p:nvSpPr>
        <p:spPr>
          <a:xfrm>
            <a:off x="395536" y="1340768"/>
            <a:ext cx="7128792" cy="5256584"/>
          </a:xfrm>
        </p:spPr>
        <p:txBody>
          <a:bodyPr>
            <a:normAutofit lnSpcReduction="10000"/>
          </a:bodyPr>
          <a:lstStyle/>
          <a:p>
            <a:r>
              <a:rPr lang="en-GB" dirty="0" smtClean="0"/>
              <a:t>In this theory, management assumes employees may be ambitious and </a:t>
            </a:r>
            <a:r>
              <a:rPr lang="en-GB" i="1" dirty="0" smtClean="0"/>
              <a:t>self-motivated</a:t>
            </a:r>
            <a:r>
              <a:rPr lang="en-GB" dirty="0" smtClean="0"/>
              <a:t> and exercise </a:t>
            </a:r>
            <a:r>
              <a:rPr lang="en-GB" i="1" dirty="0" smtClean="0"/>
              <a:t>self-control</a:t>
            </a:r>
            <a:r>
              <a:rPr lang="en-GB" dirty="0" smtClean="0"/>
              <a:t>. </a:t>
            </a:r>
          </a:p>
          <a:p>
            <a:r>
              <a:rPr lang="en-GB" dirty="0" smtClean="0"/>
              <a:t>It is believed that employees enjoy their mental and physical work duties. </a:t>
            </a:r>
          </a:p>
          <a:p>
            <a:r>
              <a:rPr lang="en-GB" dirty="0" smtClean="0"/>
              <a:t>According to them work is as natural as play </a:t>
            </a:r>
            <a:r>
              <a:rPr lang="en-GB" dirty="0" smtClean="0">
                <a:sym typeface="Wingdings" pitchFamily="2" charset="2"/>
              </a:rPr>
              <a:t>.</a:t>
            </a:r>
            <a:endParaRPr lang="en-GB" dirty="0" smtClean="0"/>
          </a:p>
          <a:p>
            <a:r>
              <a:rPr lang="en-GB" dirty="0" smtClean="0"/>
              <a:t>They possess the ability for and enjoy creative problem solving.</a:t>
            </a:r>
          </a:p>
          <a:p>
            <a:r>
              <a:rPr lang="en-GB" dirty="0" smtClean="0"/>
              <a:t>Given the proper conditions, Theory Y managers believe that employees will learn to seek out and accept responsibility and to exercise self-control and self-direction in accomplishing objectives to which they are committed. </a:t>
            </a:r>
          </a:p>
          <a:p>
            <a:r>
              <a:rPr lang="en-GB" dirty="0" smtClean="0"/>
              <a:t>A Theory Y manager believes that, given the right conditions, most people will want to do well at work.</a:t>
            </a:r>
          </a:p>
          <a:p>
            <a:r>
              <a:rPr lang="en-GB" dirty="0" smtClean="0"/>
              <a:t>They believe that the satisfaction of using their abilities and doing a good job is a strong motivation.</a:t>
            </a:r>
          </a:p>
          <a:p>
            <a:r>
              <a:rPr lang="en-GB" dirty="0" smtClean="0"/>
              <a:t>In his book The Human Side of Enterprise McGregor simply argues for managers to be open to a more positive view of workers and the possibilities that this itself creates. </a:t>
            </a:r>
          </a:p>
          <a:p>
            <a:endParaRPr lang="en-GB" dirty="0"/>
          </a:p>
        </p:txBody>
      </p:sp>
    </p:spTree>
    <p:extLst>
      <p:ext uri="{BB962C8B-B14F-4D97-AF65-F5344CB8AC3E}">
        <p14:creationId xmlns:p14="http://schemas.microsoft.com/office/powerpoint/2010/main" val="26881886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u="sng" dirty="0" smtClean="0"/>
              <a:t>Theory Y</a:t>
            </a:r>
            <a:endParaRPr lang="en-GB" u="sng" dirty="0"/>
          </a:p>
        </p:txBody>
      </p:sp>
      <p:sp>
        <p:nvSpPr>
          <p:cNvPr id="3" name="Content Placeholder 2"/>
          <p:cNvSpPr>
            <a:spLocks noGrp="1"/>
          </p:cNvSpPr>
          <p:nvPr>
            <p:ph idx="1"/>
          </p:nvPr>
        </p:nvSpPr>
        <p:spPr>
          <a:xfrm>
            <a:off x="251520" y="1600200"/>
            <a:ext cx="7200800" cy="4525963"/>
          </a:xfrm>
        </p:spPr>
        <p:txBody>
          <a:bodyPr>
            <a:normAutofit/>
          </a:bodyPr>
          <a:lstStyle/>
          <a:p>
            <a:r>
              <a:rPr lang="en-GB" b="1" dirty="0" smtClean="0"/>
              <a:t>McGregor</a:t>
            </a:r>
            <a:r>
              <a:rPr lang="en-GB" dirty="0" smtClean="0"/>
              <a:t> thinks that Theory Y managers are more likely than Theory X managers to develop the climate of trust with employees that is required for employee development and organisation success.</a:t>
            </a:r>
          </a:p>
          <a:p>
            <a:r>
              <a:rPr lang="en-GB" dirty="0" smtClean="0"/>
              <a:t>This would include managers communicating openly with employees, minimizing the difference between manager/ employee relationships, creating a comfortable environment in which employees can develop and use their abilities. This environment would include sharing of decision making so that subordinates have a say in decisions that influence them.</a:t>
            </a:r>
          </a:p>
          <a:p>
            <a:r>
              <a:rPr lang="en-GB" dirty="0" smtClean="0"/>
              <a:t>McGregor simply argues for managers to be open to a more positive view of workers and the possibilities that this creates.</a:t>
            </a:r>
          </a:p>
        </p:txBody>
      </p:sp>
    </p:spTree>
    <p:extLst>
      <p:ext uri="{BB962C8B-B14F-4D97-AF65-F5344CB8AC3E}">
        <p14:creationId xmlns:p14="http://schemas.microsoft.com/office/powerpoint/2010/main" val="6762614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Bg: </a:t>
            </a:r>
            <a:r>
              <a:rPr lang="en-GB" b="1" u="sng" dirty="0" smtClean="0"/>
              <a:t>McGregor and Maslow's hierarchy</a:t>
            </a:r>
            <a:endParaRPr lang="en-GB" b="1" u="sng" dirty="0"/>
          </a:p>
        </p:txBody>
      </p:sp>
      <p:sp>
        <p:nvSpPr>
          <p:cNvPr id="3" name="Content Placeholder 2"/>
          <p:cNvSpPr>
            <a:spLocks noGrp="1"/>
          </p:cNvSpPr>
          <p:nvPr>
            <p:ph idx="1"/>
          </p:nvPr>
        </p:nvSpPr>
        <p:spPr>
          <a:xfrm>
            <a:off x="609598" y="2160590"/>
            <a:ext cx="6986738" cy="4292746"/>
          </a:xfrm>
        </p:spPr>
        <p:txBody>
          <a:bodyPr>
            <a:normAutofit fontScale="92500" lnSpcReduction="10000"/>
          </a:bodyPr>
          <a:lstStyle/>
          <a:p>
            <a:r>
              <a:rPr lang="en-GB" dirty="0" smtClean="0"/>
              <a:t>Theory X and Theory Y relate to Autocratic and Democratic Management – Situational Leadership is an important consideration here also to use the best approach on a situational basis. </a:t>
            </a:r>
          </a:p>
          <a:p>
            <a:r>
              <a:rPr lang="en-GB" b="1" dirty="0" smtClean="0"/>
              <a:t>Maslow's hierarchy of needs</a:t>
            </a:r>
            <a:r>
              <a:rPr lang="en-GB" dirty="0" smtClean="0"/>
              <a:t> in how human behaviour and motivation are main priorities in the workplace in order to maximize output. </a:t>
            </a:r>
          </a:p>
          <a:p>
            <a:r>
              <a:rPr lang="en-GB" dirty="0" smtClean="0"/>
              <a:t>In relation to Theory Y, the organization is trying to create the most symbiotic/agreeable relationship between the managers and workers, which relates to Maslow's needs for </a:t>
            </a:r>
            <a:r>
              <a:rPr lang="en-GB" b="1" dirty="0" smtClean="0"/>
              <a:t>Esteem</a:t>
            </a:r>
            <a:r>
              <a:rPr lang="en-GB" dirty="0"/>
              <a:t> </a:t>
            </a:r>
            <a:r>
              <a:rPr lang="en-GB" b="1" dirty="0"/>
              <a:t>and </a:t>
            </a:r>
            <a:r>
              <a:rPr lang="en-GB" b="1" dirty="0" smtClean="0"/>
              <a:t>self-actualization</a:t>
            </a:r>
            <a:r>
              <a:rPr lang="en-GB" b="1" dirty="0"/>
              <a:t>.</a:t>
            </a:r>
            <a:endParaRPr lang="en-GB" dirty="0" smtClean="0"/>
          </a:p>
          <a:p>
            <a:r>
              <a:rPr lang="en-GB" dirty="0" smtClean="0"/>
              <a:t>For self-actualization, the manager promotes the optimum workplace through morality, creativity, spontaneity, problem solving, lack (or minimization) of the effects of prejudice, and acceptance of facts.</a:t>
            </a:r>
          </a:p>
        </p:txBody>
      </p:sp>
    </p:spTree>
    <p:extLst>
      <p:ext uri="{BB962C8B-B14F-4D97-AF65-F5344CB8AC3E}">
        <p14:creationId xmlns:p14="http://schemas.microsoft.com/office/powerpoint/2010/main" val="36609774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Management concepts:</a:t>
            </a:r>
            <a:endParaRPr lang="en-GB" dirty="0"/>
          </a:p>
        </p:txBody>
      </p:sp>
      <p:sp>
        <p:nvSpPr>
          <p:cNvPr id="3" name="Content Placeholder 2"/>
          <p:cNvSpPr>
            <a:spLocks noGrp="1"/>
          </p:cNvSpPr>
          <p:nvPr>
            <p:ph idx="1"/>
          </p:nvPr>
        </p:nvSpPr>
        <p:spPr>
          <a:xfrm>
            <a:off x="634786" y="1973385"/>
            <a:ext cx="6347714" cy="3880773"/>
          </a:xfrm>
        </p:spPr>
        <p:txBody>
          <a:bodyPr>
            <a:normAutofit/>
          </a:bodyPr>
          <a:lstStyle/>
          <a:p>
            <a:r>
              <a:rPr lang="en-GB" sz="2400" dirty="0" smtClean="0"/>
              <a:t>Diversity management</a:t>
            </a:r>
          </a:p>
          <a:p>
            <a:r>
              <a:rPr lang="en-GB" sz="2400" dirty="0"/>
              <a:t>Project Management </a:t>
            </a:r>
          </a:p>
          <a:p>
            <a:r>
              <a:rPr lang="en-GB" sz="2400" dirty="0"/>
              <a:t>Change Management </a:t>
            </a:r>
          </a:p>
          <a:p>
            <a:r>
              <a:rPr lang="en-GB" sz="2400" dirty="0" smtClean="0"/>
              <a:t>Contingency </a:t>
            </a:r>
            <a:r>
              <a:rPr lang="en-GB" sz="2400" dirty="0"/>
              <a:t>Management Theory (CMT</a:t>
            </a:r>
            <a:r>
              <a:rPr lang="en-GB" sz="2400" dirty="0" smtClean="0"/>
              <a:t>) – [Situational Leadership].</a:t>
            </a:r>
            <a:endParaRPr lang="en-GB" sz="2400" b="1" dirty="0"/>
          </a:p>
        </p:txBody>
      </p:sp>
    </p:spTree>
    <p:extLst>
      <p:ext uri="{BB962C8B-B14F-4D97-AF65-F5344CB8AC3E}">
        <p14:creationId xmlns:p14="http://schemas.microsoft.com/office/powerpoint/2010/main" val="421769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descr="C:\Users\Pamela\AppData\Local\Microsoft\Windows\Temporary Internet Files\Content.IE5\57BTOVYG\MC900116362[5].wmf"/>
          <p:cNvPicPr>
            <a:picLocks noChangeAspect="1" noChangeArrowheads="1"/>
          </p:cNvPicPr>
          <p:nvPr/>
        </p:nvPicPr>
        <p:blipFill>
          <a:blip r:embed="rId2" cstate="print"/>
          <a:srcRect/>
          <a:stretch>
            <a:fillRect/>
          </a:stretch>
        </p:blipFill>
        <p:spPr bwMode="auto">
          <a:xfrm>
            <a:off x="3684575" y="3029864"/>
            <a:ext cx="1774850" cy="798271"/>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626697" cy="1320800"/>
          </a:xfrm>
        </p:spPr>
        <p:txBody>
          <a:bodyPr>
            <a:normAutofit/>
          </a:bodyPr>
          <a:lstStyle/>
          <a:p>
            <a:r>
              <a:rPr lang="en-GB" dirty="0"/>
              <a:t>Bg: </a:t>
            </a:r>
            <a:r>
              <a:rPr lang="en-GB" u="sng" dirty="0" smtClean="0"/>
              <a:t>LMX theory of </a:t>
            </a:r>
            <a:r>
              <a:rPr lang="en-GB" u="sng" dirty="0" err="1" smtClean="0"/>
              <a:t>Sahin</a:t>
            </a:r>
            <a:r>
              <a:rPr lang="en-GB" u="sng" dirty="0" smtClean="0"/>
              <a:t> (2012)</a:t>
            </a:r>
            <a:endParaRPr lang="en-GB" u="sng" dirty="0"/>
          </a:p>
        </p:txBody>
      </p:sp>
      <p:sp>
        <p:nvSpPr>
          <p:cNvPr id="3" name="Content Placeholder 2"/>
          <p:cNvSpPr>
            <a:spLocks noGrp="1"/>
          </p:cNvSpPr>
          <p:nvPr>
            <p:ph idx="1"/>
          </p:nvPr>
        </p:nvSpPr>
        <p:spPr>
          <a:xfrm>
            <a:off x="597022" y="1628800"/>
            <a:ext cx="7143329" cy="3880773"/>
          </a:xfrm>
        </p:spPr>
        <p:txBody>
          <a:bodyPr>
            <a:noAutofit/>
          </a:bodyPr>
          <a:lstStyle/>
          <a:p>
            <a:r>
              <a:rPr lang="en-GB" sz="2400" dirty="0" smtClean="0"/>
              <a:t>LMX theory looks at the relationship between supervisors and workers.</a:t>
            </a:r>
          </a:p>
          <a:p>
            <a:r>
              <a:rPr lang="en-GB" sz="2400" dirty="0" smtClean="0"/>
              <a:t>The quality of the relationship between the two can be described by </a:t>
            </a:r>
            <a:r>
              <a:rPr lang="en-GB" sz="2400" dirty="0" err="1" smtClean="0"/>
              <a:t>Sahin</a:t>
            </a:r>
            <a:r>
              <a:rPr lang="en-GB" sz="2400" dirty="0" smtClean="0"/>
              <a:t> as a term called leader-member exchange (LMX) theory. </a:t>
            </a:r>
          </a:p>
          <a:p>
            <a:r>
              <a:rPr lang="en-GB" sz="2400" dirty="0" smtClean="0"/>
              <a:t>What LMX theory basically points out that "leaders develop unique relationships with different subordinates and that the quality of these relationships is a determinant of how each subordinate will behave.</a:t>
            </a:r>
            <a:endParaRPr lang="en-GB" sz="2400" dirty="0"/>
          </a:p>
        </p:txBody>
      </p:sp>
      <p:sp>
        <p:nvSpPr>
          <p:cNvPr id="4" name="TextBox 3"/>
          <p:cNvSpPr txBox="1"/>
          <p:nvPr/>
        </p:nvSpPr>
        <p:spPr>
          <a:xfrm>
            <a:off x="251520" y="6453336"/>
            <a:ext cx="8496944" cy="338554"/>
          </a:xfrm>
          <a:prstGeom prst="rect">
            <a:avLst/>
          </a:prstGeom>
          <a:noFill/>
        </p:spPr>
        <p:txBody>
          <a:bodyPr wrap="square" rtlCol="0">
            <a:spAutoFit/>
          </a:bodyPr>
          <a:lstStyle/>
          <a:p>
            <a:r>
              <a:rPr lang="en-GB" sz="800" dirty="0" smtClean="0"/>
              <a:t>Ref: </a:t>
            </a:r>
            <a:r>
              <a:rPr lang="en-GB" sz="800" dirty="0" err="1" smtClean="0"/>
              <a:t>Sahin</a:t>
            </a:r>
            <a:r>
              <a:rPr lang="en-GB" sz="800" dirty="0" smtClean="0"/>
              <a:t>, F. (2012). The mediating effect of leader-member exchange on the relationship between Theory X and Y management styles and affective commitment: A multilevel analysis. Journal of Management and Organization, 18(2), 159-174. </a:t>
            </a:r>
            <a:endParaRPr lang="en-GB" sz="800" dirty="0"/>
          </a:p>
        </p:txBody>
      </p:sp>
    </p:spTree>
    <p:extLst>
      <p:ext uri="{BB962C8B-B14F-4D97-AF65-F5344CB8AC3E}">
        <p14:creationId xmlns:p14="http://schemas.microsoft.com/office/powerpoint/2010/main" val="41074907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u="sng" dirty="0" smtClean="0"/>
              <a:t>LMX Theory</a:t>
            </a:r>
            <a:endParaRPr lang="en-GB" u="sng" dirty="0"/>
          </a:p>
        </p:txBody>
      </p:sp>
      <p:sp>
        <p:nvSpPr>
          <p:cNvPr id="3" name="Content Placeholder 2"/>
          <p:cNvSpPr>
            <a:spLocks noGrp="1"/>
          </p:cNvSpPr>
          <p:nvPr>
            <p:ph idx="1"/>
          </p:nvPr>
        </p:nvSpPr>
        <p:spPr>
          <a:xfrm>
            <a:off x="609598" y="1556792"/>
            <a:ext cx="7202762" cy="3880773"/>
          </a:xfrm>
        </p:spPr>
        <p:txBody>
          <a:bodyPr>
            <a:noAutofit/>
          </a:bodyPr>
          <a:lstStyle/>
          <a:p>
            <a:pPr>
              <a:buNone/>
            </a:pPr>
            <a:r>
              <a:rPr lang="en-GB" sz="2000" dirty="0" err="1" smtClean="0"/>
              <a:t>Sahin</a:t>
            </a:r>
            <a:r>
              <a:rPr lang="en-GB" sz="2000" dirty="0" smtClean="0"/>
              <a:t> shows that:</a:t>
            </a:r>
          </a:p>
          <a:p>
            <a:r>
              <a:rPr lang="en-GB" sz="2000" dirty="0" smtClean="0"/>
              <a:t>When managers apply Theory Y principles, workers receive independence and responsibility for work; they receive opportunities to recognize problems and their job will be to find solutions to them. This results in high-quality relationships.</a:t>
            </a:r>
          </a:p>
          <a:p>
            <a:r>
              <a:rPr lang="en-GB" sz="2000" dirty="0" smtClean="0"/>
              <a:t>In contrast, Theory X managers highlight the close supervision of workers and the chain of command and motivate subordinates using extrinsic rewards. Therefore, workers that are overseen by Theory X managers tend not to have the most beneficial relationship with their supervisor. They maintain a distance and impersonal and low-quality exchange relationships.</a:t>
            </a:r>
          </a:p>
        </p:txBody>
      </p:sp>
      <p:sp>
        <p:nvSpPr>
          <p:cNvPr id="4" name="TextBox 3"/>
          <p:cNvSpPr txBox="1"/>
          <p:nvPr/>
        </p:nvSpPr>
        <p:spPr>
          <a:xfrm>
            <a:off x="251520" y="6474822"/>
            <a:ext cx="8496944" cy="338554"/>
          </a:xfrm>
          <a:prstGeom prst="rect">
            <a:avLst/>
          </a:prstGeom>
          <a:noFill/>
        </p:spPr>
        <p:txBody>
          <a:bodyPr wrap="square" rtlCol="0">
            <a:spAutoFit/>
          </a:bodyPr>
          <a:lstStyle/>
          <a:p>
            <a:r>
              <a:rPr lang="en-GB" sz="800" dirty="0" smtClean="0"/>
              <a:t>Ref: </a:t>
            </a:r>
            <a:r>
              <a:rPr lang="en-GB" sz="800" dirty="0" err="1" smtClean="0"/>
              <a:t>Sahin</a:t>
            </a:r>
            <a:r>
              <a:rPr lang="en-GB" sz="800" dirty="0" smtClean="0"/>
              <a:t>, F. (2012). The mediating effect of leader-member exchange on the relationship between Theory X and Y management styles and affective commitment: A multilevel analysis. Journal of Management and Organization, 18(2), 159-174. </a:t>
            </a:r>
            <a:endParaRPr lang="en-GB" sz="800" dirty="0"/>
          </a:p>
        </p:txBody>
      </p:sp>
    </p:spTree>
    <p:extLst>
      <p:ext uri="{BB962C8B-B14F-4D97-AF65-F5344CB8AC3E}">
        <p14:creationId xmlns:p14="http://schemas.microsoft.com/office/powerpoint/2010/main" val="24270112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a:t>
            </a:r>
            <a:r>
              <a:rPr lang="en-GB" b="1" dirty="0"/>
              <a:t>Diversity management</a:t>
            </a:r>
            <a:endParaRPr lang="en-GB" dirty="0"/>
          </a:p>
        </p:txBody>
      </p:sp>
      <p:sp>
        <p:nvSpPr>
          <p:cNvPr id="3" name="Content Placeholder 2"/>
          <p:cNvSpPr>
            <a:spLocks noGrp="1"/>
          </p:cNvSpPr>
          <p:nvPr>
            <p:ph idx="1"/>
          </p:nvPr>
        </p:nvSpPr>
        <p:spPr>
          <a:xfrm>
            <a:off x="609598" y="1700808"/>
            <a:ext cx="6347714" cy="3880773"/>
          </a:xfrm>
        </p:spPr>
        <p:txBody>
          <a:bodyPr/>
          <a:lstStyle/>
          <a:p>
            <a:r>
              <a:rPr lang="en-GB" dirty="0" smtClean="0"/>
              <a:t>There is great diversity in the workplace. People from different backgrounds generations gender cultures and countries come together in one place to work.</a:t>
            </a:r>
          </a:p>
          <a:p>
            <a:r>
              <a:rPr lang="en-GB" dirty="0" smtClean="0"/>
              <a:t>The Leadership and Management function can be seen as a harmonising function in which he/she creates a culture that enables everyone to collaborate and co-create.</a:t>
            </a:r>
          </a:p>
          <a:p>
            <a:r>
              <a:rPr lang="en-GB" dirty="0" smtClean="0"/>
              <a:t>Promoting and integrating equality respect fairness and understanding are key traits here.</a:t>
            </a:r>
            <a:endParaRPr lang="en-GB" dirty="0"/>
          </a:p>
        </p:txBody>
      </p:sp>
    </p:spTree>
    <p:extLst>
      <p:ext uri="{BB962C8B-B14F-4D97-AF65-F5344CB8AC3E}">
        <p14:creationId xmlns:p14="http://schemas.microsoft.com/office/powerpoint/2010/main" val="12618961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842721" cy="1320800"/>
          </a:xfrm>
        </p:spPr>
        <p:txBody>
          <a:bodyPr/>
          <a:lstStyle/>
          <a:p>
            <a:r>
              <a:rPr lang="en-GB" dirty="0"/>
              <a:t>Contingency Management </a:t>
            </a:r>
            <a:r>
              <a:rPr lang="en-GB" dirty="0" smtClean="0"/>
              <a:t>Theory (CMT)</a:t>
            </a:r>
            <a:endParaRPr lang="en-GB" dirty="0"/>
          </a:p>
        </p:txBody>
      </p:sp>
      <p:sp>
        <p:nvSpPr>
          <p:cNvPr id="3" name="Content Placeholder 2"/>
          <p:cNvSpPr>
            <a:spLocks noGrp="1"/>
          </p:cNvSpPr>
          <p:nvPr>
            <p:ph idx="1"/>
          </p:nvPr>
        </p:nvSpPr>
        <p:spPr/>
        <p:txBody>
          <a:bodyPr/>
          <a:lstStyle/>
          <a:p>
            <a:pPr marL="0" indent="0">
              <a:buNone/>
            </a:pPr>
            <a:r>
              <a:rPr lang="en-GB" sz="1400" dirty="0"/>
              <a:t>Research document and cite your </a:t>
            </a:r>
            <a:r>
              <a:rPr lang="en-GB" sz="1400" dirty="0" smtClean="0"/>
              <a:t>answers:</a:t>
            </a:r>
            <a:endParaRPr lang="en-GB" sz="1400" dirty="0"/>
          </a:p>
          <a:p>
            <a:r>
              <a:rPr lang="en-GB" dirty="0" smtClean="0"/>
              <a:t>Q. What is </a:t>
            </a:r>
            <a:r>
              <a:rPr lang="en-GB" b="1" dirty="0"/>
              <a:t>Contingency Management </a:t>
            </a:r>
            <a:r>
              <a:rPr lang="en-GB" b="1" dirty="0" smtClean="0"/>
              <a:t>Theory (CMT)</a:t>
            </a:r>
            <a:r>
              <a:rPr lang="en-GB" dirty="0" smtClean="0"/>
              <a:t>? </a:t>
            </a:r>
          </a:p>
          <a:p>
            <a:r>
              <a:rPr lang="en-GB" dirty="0" smtClean="0"/>
              <a:t>Q. Who created the Theory?</a:t>
            </a:r>
          </a:p>
          <a:p>
            <a:r>
              <a:rPr lang="en-GB" dirty="0" smtClean="0"/>
              <a:t>Q. When was it invented?</a:t>
            </a:r>
          </a:p>
          <a:p>
            <a:r>
              <a:rPr lang="en-GB" dirty="0" smtClean="0"/>
              <a:t>Q. What are the 3 principles of </a:t>
            </a:r>
            <a:r>
              <a:rPr lang="en-GB" b="1" dirty="0" smtClean="0"/>
              <a:t>CMT</a:t>
            </a:r>
            <a:r>
              <a:rPr lang="en-GB" dirty="0" smtClean="0"/>
              <a:t>?</a:t>
            </a:r>
            <a:br>
              <a:rPr lang="en-GB" dirty="0" smtClean="0"/>
            </a:br>
            <a:endParaRPr lang="en-GB" dirty="0"/>
          </a:p>
        </p:txBody>
      </p:sp>
    </p:spTree>
    <p:extLst>
      <p:ext uri="{BB962C8B-B14F-4D97-AF65-F5344CB8AC3E}">
        <p14:creationId xmlns:p14="http://schemas.microsoft.com/office/powerpoint/2010/main" val="40753693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Goleman’s Leadership &amp;</a:t>
            </a:r>
            <a:br>
              <a:rPr lang="en-GB" u="sng" dirty="0" smtClean="0"/>
            </a:br>
            <a:r>
              <a:rPr lang="en-GB" u="sng" dirty="0" smtClean="0"/>
              <a:t>Management styles</a:t>
            </a:r>
            <a:endParaRPr lang="en-GB" u="sng" dirty="0"/>
          </a:p>
        </p:txBody>
      </p:sp>
      <p:sp>
        <p:nvSpPr>
          <p:cNvPr id="3" name="Content Placeholder 2"/>
          <p:cNvSpPr>
            <a:spLocks noGrp="1"/>
          </p:cNvSpPr>
          <p:nvPr>
            <p:ph idx="1"/>
          </p:nvPr>
        </p:nvSpPr>
        <p:spPr/>
        <p:txBody>
          <a:bodyPr>
            <a:normAutofit/>
          </a:bodyPr>
          <a:lstStyle/>
          <a:p>
            <a:r>
              <a:rPr lang="en-GB" sz="2400" dirty="0" smtClean="0"/>
              <a:t>Q. What are Goleman’s Leadership &amp; Management styles?</a:t>
            </a:r>
          </a:p>
          <a:p>
            <a:pPr marL="0" indent="0">
              <a:buNone/>
            </a:pPr>
            <a:endParaRPr lang="en-GB" sz="2400" dirty="0" smtClean="0"/>
          </a:p>
          <a:p>
            <a:r>
              <a:rPr lang="en-GB" sz="2400" dirty="0" smtClean="0"/>
              <a:t>Q. How might they relate to the Traditional Management styles?</a:t>
            </a:r>
            <a:endParaRPr lang="en-GB" sz="2400" dirty="0"/>
          </a:p>
        </p:txBody>
      </p:sp>
    </p:spTree>
    <p:extLst>
      <p:ext uri="{BB962C8B-B14F-4D97-AF65-F5344CB8AC3E}">
        <p14:creationId xmlns:p14="http://schemas.microsoft.com/office/powerpoint/2010/main" val="145896011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sym typeface="Wingdings" pitchFamily="2" charset="2"/>
              </a:rPr>
              <a:t> @ Work</a:t>
            </a:r>
            <a:endParaRPr lang="en-GB" u="sng" dirty="0"/>
          </a:p>
        </p:txBody>
      </p:sp>
      <p:sp>
        <p:nvSpPr>
          <p:cNvPr id="3" name="Content Placeholder 2"/>
          <p:cNvSpPr>
            <a:spLocks noGrp="1"/>
          </p:cNvSpPr>
          <p:nvPr>
            <p:ph idx="1"/>
          </p:nvPr>
        </p:nvSpPr>
        <p:spPr>
          <a:xfrm>
            <a:off x="609599" y="1628800"/>
            <a:ext cx="6986737" cy="3880773"/>
          </a:xfrm>
        </p:spPr>
        <p:txBody>
          <a:bodyPr>
            <a:normAutofit/>
          </a:bodyPr>
          <a:lstStyle/>
          <a:p>
            <a:r>
              <a:rPr lang="en-GB" sz="2400" dirty="0" smtClean="0"/>
              <a:t>EQ Author </a:t>
            </a:r>
            <a:r>
              <a:rPr lang="en-GB" sz="2400" b="1" dirty="0" smtClean="0"/>
              <a:t>Daniel </a:t>
            </a:r>
            <a:r>
              <a:rPr lang="en-GB" sz="2400" b="1" dirty="0" err="1" smtClean="0"/>
              <a:t>Goleman</a:t>
            </a:r>
            <a:r>
              <a:rPr lang="en-GB" sz="2400" b="1" dirty="0" smtClean="0"/>
              <a:t> </a:t>
            </a:r>
            <a:r>
              <a:rPr lang="en-GB" sz="2400" dirty="0" smtClean="0"/>
              <a:t>says. "The art of leadership is getting work done well through other people, and </a:t>
            </a:r>
            <a:r>
              <a:rPr lang="en-GB" sz="2400" b="1" dirty="0" smtClean="0"/>
              <a:t>laughing together </a:t>
            </a:r>
            <a:r>
              <a:rPr lang="en-GB" sz="2400" dirty="0" smtClean="0"/>
              <a:t>is one of the best ways to do that."</a:t>
            </a:r>
            <a:endParaRPr lang="en-GB" sz="2400" dirty="0"/>
          </a:p>
        </p:txBody>
      </p:sp>
      <p:sp>
        <p:nvSpPr>
          <p:cNvPr id="4" name="TextBox 3"/>
          <p:cNvSpPr txBox="1"/>
          <p:nvPr/>
        </p:nvSpPr>
        <p:spPr>
          <a:xfrm>
            <a:off x="0" y="6567155"/>
            <a:ext cx="5625258" cy="246221"/>
          </a:xfrm>
          <a:prstGeom prst="rect">
            <a:avLst/>
          </a:prstGeom>
          <a:noFill/>
        </p:spPr>
        <p:txBody>
          <a:bodyPr wrap="none" rtlCol="0">
            <a:spAutoFit/>
          </a:bodyPr>
          <a:lstStyle/>
          <a:p>
            <a:r>
              <a:rPr lang="en-GB" sz="1000" dirty="0" smtClean="0"/>
              <a:t>Based on </a:t>
            </a:r>
            <a:r>
              <a:rPr lang="en-GB" sz="1000" dirty="0" smtClean="0">
                <a:hlinkClick r:id="rId2"/>
              </a:rPr>
              <a:t>http://www.businessdictionary.com/tips/4/a-happy-employee-is-a-productive-employee.html</a:t>
            </a:r>
            <a:r>
              <a:rPr lang="en-GB" sz="1000" dirty="0" smtClean="0"/>
              <a:t> </a:t>
            </a:r>
            <a:endParaRPr lang="en-GB" sz="10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404664"/>
            <a:ext cx="6840760" cy="1320800"/>
          </a:xfrm>
        </p:spPr>
        <p:txBody>
          <a:bodyPr>
            <a:normAutofit fontScale="90000"/>
          </a:bodyPr>
          <a:lstStyle/>
          <a:p>
            <a:r>
              <a:rPr lang="en-GB" dirty="0"/>
              <a:t>Bg: </a:t>
            </a:r>
            <a:r>
              <a:rPr lang="en-GB" u="sng" dirty="0" smtClean="0"/>
              <a:t>Laughter &amp; Leadership: A </a:t>
            </a:r>
            <a:r>
              <a:rPr lang="en-GB" u="sng" dirty="0"/>
              <a:t>Happy </a:t>
            </a:r>
            <a:r>
              <a:rPr lang="en-GB" u="sng" dirty="0" smtClean="0"/>
              <a:t>Worker </a:t>
            </a:r>
            <a:r>
              <a:rPr lang="en-GB" u="sng" dirty="0"/>
              <a:t>is a Productive </a:t>
            </a:r>
            <a:r>
              <a:rPr lang="en-GB" u="sng" dirty="0" smtClean="0"/>
              <a:t>Worker.</a:t>
            </a:r>
            <a:endParaRPr lang="en-GB" u="sng" dirty="0"/>
          </a:p>
        </p:txBody>
      </p:sp>
      <p:sp>
        <p:nvSpPr>
          <p:cNvPr id="5" name="TextBox 4"/>
          <p:cNvSpPr txBox="1"/>
          <p:nvPr/>
        </p:nvSpPr>
        <p:spPr>
          <a:xfrm>
            <a:off x="324992" y="1556792"/>
            <a:ext cx="7343352" cy="5078313"/>
          </a:xfrm>
          <a:prstGeom prst="rect">
            <a:avLst/>
          </a:prstGeom>
          <a:noFill/>
        </p:spPr>
        <p:txBody>
          <a:bodyPr wrap="square" rtlCol="0">
            <a:spAutoFit/>
          </a:bodyPr>
          <a:lstStyle/>
          <a:p>
            <a:pPr marL="285750" indent="-285750">
              <a:buFont typeface="Arial" panose="020B0604020202020204" pitchFamily="34" charset="0"/>
              <a:buChar char="•"/>
            </a:pPr>
            <a:r>
              <a:rPr lang="en-GB" dirty="0" smtClean="0"/>
              <a:t>Many articles today encourage joy at work to enhance creativity, innovation and well-being. </a:t>
            </a:r>
          </a:p>
          <a:p>
            <a:pPr marL="285750" indent="-285750">
              <a:buFont typeface="Arial" panose="020B0604020202020204" pitchFamily="34" charset="0"/>
              <a:buChar char="•"/>
            </a:pPr>
            <a:r>
              <a:rPr lang="en-GB" dirty="0" smtClean="0"/>
              <a:t>Have fun at what you do, it will be reflected in your work. </a:t>
            </a:r>
          </a:p>
          <a:p>
            <a:pPr marL="285750" indent="-285750">
              <a:buFont typeface="Arial" panose="020B0604020202020204" pitchFamily="34" charset="0"/>
              <a:buChar char="•"/>
            </a:pPr>
            <a:r>
              <a:rPr lang="en-GB" dirty="0" smtClean="0"/>
              <a:t>No one likes a grump except another grump! </a:t>
            </a:r>
          </a:p>
          <a:p>
            <a:pPr marL="285750" indent="-285750">
              <a:buFont typeface="Arial" panose="020B0604020202020204" pitchFamily="34" charset="0"/>
              <a:buChar char="•"/>
            </a:pPr>
            <a:r>
              <a:rPr lang="en-GB" dirty="0" smtClean="0"/>
              <a:t>We all spend plenty of hours at work. </a:t>
            </a:r>
          </a:p>
          <a:p>
            <a:pPr marL="285750" indent="-285750">
              <a:buFont typeface="Arial" panose="020B0604020202020204" pitchFamily="34" charset="0"/>
              <a:buChar char="•"/>
            </a:pPr>
            <a:r>
              <a:rPr lang="en-GB" dirty="0" smtClean="0"/>
              <a:t>It's much more pleasant to spend those hours with people who have a bounce in their step and a smile on their face than with those who mistakenly associate professionalism with a dour disposition.</a:t>
            </a:r>
          </a:p>
          <a:p>
            <a:pPr marL="285750" indent="-285750">
              <a:buFont typeface="Arial" panose="020B0604020202020204" pitchFamily="34" charset="0"/>
              <a:buChar char="•"/>
            </a:pPr>
            <a:r>
              <a:rPr lang="en-GB" dirty="0" smtClean="0"/>
              <a:t>The best managers set a good example by having fun at what they do.</a:t>
            </a:r>
          </a:p>
          <a:p>
            <a:pPr marL="285750" indent="-285750">
              <a:buFont typeface="Arial" panose="020B0604020202020204" pitchFamily="34" charset="0"/>
              <a:buChar char="•"/>
            </a:pPr>
            <a:r>
              <a:rPr lang="en-GB" dirty="0" smtClean="0"/>
              <a:t>Research shows that happy people have more energy and are more productive and innovative,  ... when people are in a good mood at work, it builds emotional capital and enhances productivity. </a:t>
            </a:r>
          </a:p>
          <a:p>
            <a:pPr marL="285750" indent="-285750">
              <a:buFont typeface="Arial" panose="020B0604020202020204" pitchFamily="34" charset="0"/>
              <a:buChar char="•"/>
            </a:pPr>
            <a:r>
              <a:rPr lang="en-GB" dirty="0" smtClean="0"/>
              <a:t>It is the responsibility of Leaders and Managers to create working environments cultures, communication and support mechanisms that support this. </a:t>
            </a:r>
          </a:p>
          <a:p>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types of </a:t>
            </a:r>
            <a:r>
              <a:rPr lang="en-GB" dirty="0" smtClean="0"/>
              <a:t>Management:</a:t>
            </a:r>
            <a:endParaRPr lang="en-GB" dirty="0"/>
          </a:p>
        </p:txBody>
      </p:sp>
      <p:sp>
        <p:nvSpPr>
          <p:cNvPr id="3" name="Content Placeholder 2"/>
          <p:cNvSpPr>
            <a:spLocks noGrp="1"/>
          </p:cNvSpPr>
          <p:nvPr>
            <p:ph idx="1"/>
          </p:nvPr>
        </p:nvSpPr>
        <p:spPr>
          <a:xfrm>
            <a:off x="609599" y="1556792"/>
            <a:ext cx="6347714" cy="3880773"/>
          </a:xfrm>
        </p:spPr>
        <p:txBody>
          <a:bodyPr/>
          <a:lstStyle/>
          <a:p>
            <a:r>
              <a:rPr lang="en-GB" dirty="0" smtClean="0"/>
              <a:t>Project </a:t>
            </a:r>
            <a:r>
              <a:rPr lang="en-GB" dirty="0"/>
              <a:t>Management </a:t>
            </a:r>
            <a:endParaRPr lang="en-GB" dirty="0" smtClean="0"/>
          </a:p>
          <a:p>
            <a:r>
              <a:rPr lang="en-GB" dirty="0" smtClean="0"/>
              <a:t>Change </a:t>
            </a:r>
            <a:r>
              <a:rPr lang="en-GB" dirty="0"/>
              <a:t>Management </a:t>
            </a:r>
            <a:endParaRPr lang="en-GB" dirty="0" smtClean="0"/>
          </a:p>
          <a:p>
            <a:r>
              <a:rPr lang="en-GB" dirty="0" smtClean="0"/>
              <a:t>Human </a:t>
            </a:r>
            <a:r>
              <a:rPr lang="en-GB" dirty="0"/>
              <a:t>Resource </a:t>
            </a:r>
            <a:r>
              <a:rPr lang="en-GB" dirty="0" smtClean="0"/>
              <a:t>Management.</a:t>
            </a:r>
            <a:endParaRPr lang="en-GB" dirty="0"/>
          </a:p>
        </p:txBody>
      </p:sp>
    </p:spTree>
    <p:extLst>
      <p:ext uri="{BB962C8B-B14F-4D97-AF65-F5344CB8AC3E}">
        <p14:creationId xmlns:p14="http://schemas.microsoft.com/office/powerpoint/2010/main" val="14648808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a:bodyPr>
          <a:lstStyle/>
          <a:p>
            <a:r>
              <a:rPr lang="en-GB" u="sng" dirty="0"/>
              <a:t>21st </a:t>
            </a:r>
            <a:r>
              <a:rPr lang="en-GB" u="sng" dirty="0" smtClean="0"/>
              <a:t>century Management</a:t>
            </a:r>
            <a:endParaRPr lang="en-GB" u="sng" dirty="0"/>
          </a:p>
        </p:txBody>
      </p:sp>
      <p:sp>
        <p:nvSpPr>
          <p:cNvPr id="3" name="Content Placeholder 2"/>
          <p:cNvSpPr>
            <a:spLocks noGrp="1"/>
          </p:cNvSpPr>
          <p:nvPr>
            <p:ph idx="1"/>
          </p:nvPr>
        </p:nvSpPr>
        <p:spPr>
          <a:xfrm>
            <a:off x="107504" y="836712"/>
            <a:ext cx="9144000" cy="5143536"/>
          </a:xfrm>
        </p:spPr>
        <p:txBody>
          <a:bodyPr>
            <a:noAutofit/>
          </a:bodyPr>
          <a:lstStyle/>
          <a:p>
            <a:pPr>
              <a:buNone/>
            </a:pPr>
            <a:r>
              <a:rPr lang="en-GB" sz="1800" dirty="0"/>
              <a:t>In the 21st century </a:t>
            </a:r>
            <a:r>
              <a:rPr lang="en-GB" sz="1800" dirty="0" smtClean="0"/>
              <a:t>some main developments include:</a:t>
            </a:r>
          </a:p>
          <a:p>
            <a:r>
              <a:rPr lang="en-GB" sz="1800" b="1" dirty="0" smtClean="0"/>
              <a:t>Business ethics</a:t>
            </a:r>
            <a:r>
              <a:rPr lang="en-GB" sz="1800" b="1" dirty="0"/>
              <a:t>.</a:t>
            </a:r>
            <a:endParaRPr lang="en-GB" sz="1800" b="1" dirty="0" smtClean="0"/>
          </a:p>
          <a:p>
            <a:r>
              <a:rPr lang="en-GB" sz="1800" b="1" dirty="0" smtClean="0"/>
              <a:t>Social Enterprise.</a:t>
            </a:r>
          </a:p>
          <a:p>
            <a:r>
              <a:rPr lang="en-GB" sz="1800" b="1" dirty="0" smtClean="0"/>
              <a:t>Staff Development and empowerment.</a:t>
            </a:r>
          </a:p>
          <a:p>
            <a:r>
              <a:rPr lang="en-GB" sz="1800" b="1" dirty="0" smtClean="0"/>
              <a:t>Virtual Management </a:t>
            </a:r>
            <a:r>
              <a:rPr lang="en-GB" sz="1800" dirty="0" smtClean="0"/>
              <a:t>such as use of Network technology to  plan, organise and implement activities, sometimes for virtual organisations that have no brick &amp; mortar.</a:t>
            </a:r>
          </a:p>
          <a:p>
            <a:r>
              <a:rPr lang="en-GB" sz="1800" b="1" dirty="0" smtClean="0"/>
              <a:t>Democracy</a:t>
            </a:r>
            <a:r>
              <a:rPr lang="en-GB" sz="1800" dirty="0"/>
              <a:t> </a:t>
            </a:r>
            <a:r>
              <a:rPr lang="en-GB" sz="1800" dirty="0" smtClean="0"/>
              <a:t>involves distributing </a:t>
            </a:r>
            <a:r>
              <a:rPr lang="en-GB" sz="1800" dirty="0"/>
              <a:t>all management functions among the workers, each of whom takes on a portion of the work. </a:t>
            </a:r>
            <a:r>
              <a:rPr lang="en-GB" sz="1800" dirty="0" smtClean="0"/>
              <a:t>All </a:t>
            </a:r>
            <a:r>
              <a:rPr lang="en-GB" sz="1800" dirty="0"/>
              <a:t>management to some degree embraces democratic </a:t>
            </a:r>
            <a:r>
              <a:rPr lang="en-GB" sz="1800" dirty="0" smtClean="0"/>
              <a:t>. Despite </a:t>
            </a:r>
            <a:r>
              <a:rPr lang="en-GB" sz="1800" dirty="0"/>
              <a:t>the move toward workplace democracy, command-and-control organization structures remain </a:t>
            </a:r>
            <a:r>
              <a:rPr lang="en-GB" sz="1800" dirty="0" smtClean="0"/>
              <a:t>commonplace. </a:t>
            </a:r>
            <a:endParaRPr lang="en-GB" sz="1800" baseline="30000" dirty="0" smtClean="0"/>
          </a:p>
          <a:p>
            <a:r>
              <a:rPr lang="en-GB" sz="1800" b="1" dirty="0" smtClean="0"/>
              <a:t>BPM: Business Process management </a:t>
            </a:r>
            <a:r>
              <a:rPr lang="en-GB" sz="1800" dirty="0" smtClean="0"/>
              <a:t>rather than function management of the 20</a:t>
            </a:r>
            <a:r>
              <a:rPr lang="en-GB" sz="1800" baseline="30000" dirty="0" smtClean="0"/>
              <a:t>th</a:t>
            </a:r>
            <a:r>
              <a:rPr lang="en-GB" sz="1800" dirty="0" smtClean="0"/>
              <a:t> century,  it is sometimes difficult to subdivide management into functional categories as business processes simultaneously involve several categories. </a:t>
            </a:r>
            <a:r>
              <a:rPr lang="en-GB" sz="1800" b="1" dirty="0" smtClean="0"/>
              <a:t>Business process management</a:t>
            </a:r>
            <a:r>
              <a:rPr lang="en-GB" sz="1800" dirty="0" smtClean="0"/>
              <a:t> (BPM) is a management approach focused on aligning all aspects of an organization with the wants and needs of clients. It is a </a:t>
            </a:r>
            <a:r>
              <a:rPr lang="en-GB" sz="1800" b="1" dirty="0" smtClean="0"/>
              <a:t>holistic management approach</a:t>
            </a:r>
            <a:r>
              <a:rPr lang="en-GB" sz="1800" dirty="0" smtClean="0"/>
              <a:t> that promotes business effectiveness and efficiency while striving for innovation, flexibility, and integration with technology.</a:t>
            </a:r>
          </a:p>
          <a:p>
            <a:endParaRPr lang="en-GB" sz="1800" dirty="0"/>
          </a:p>
          <a:p>
            <a:endParaRPr lang="en-GB" sz="1800" dirty="0"/>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Evolution of </a:t>
            </a:r>
            <a:r>
              <a:rPr lang="en-GB" u="sng" dirty="0" smtClean="0"/>
              <a:t>Leadership &amp; Management </a:t>
            </a:r>
            <a:r>
              <a:rPr lang="en-GB" u="sng" dirty="0"/>
              <a:t>t</a:t>
            </a:r>
            <a:r>
              <a:rPr lang="en-GB" u="sng" dirty="0" smtClean="0"/>
              <a:t>heories</a:t>
            </a:r>
            <a:endParaRPr lang="en-GB" u="sng" dirty="0"/>
          </a:p>
        </p:txBody>
      </p:sp>
      <p:sp>
        <p:nvSpPr>
          <p:cNvPr id="3" name="Content Placeholder 2"/>
          <p:cNvSpPr>
            <a:spLocks noGrp="1"/>
          </p:cNvSpPr>
          <p:nvPr>
            <p:ph idx="1"/>
          </p:nvPr>
        </p:nvSpPr>
        <p:spPr/>
        <p:txBody>
          <a:bodyPr>
            <a:normAutofit/>
          </a:bodyPr>
          <a:lstStyle/>
          <a:p>
            <a:r>
              <a:rPr lang="en-GB" dirty="0" smtClean="0"/>
              <a:t>Recent </a:t>
            </a:r>
            <a:r>
              <a:rPr lang="en-GB" dirty="0"/>
              <a:t>leadership theories build upon the work of earlier theorists.  Our understanding of leaders, and leadership, has been improving as refinements are made to existing models.  </a:t>
            </a:r>
            <a:endParaRPr lang="en-GB" dirty="0" smtClean="0"/>
          </a:p>
          <a:p>
            <a:r>
              <a:rPr lang="en-GB" dirty="0" smtClean="0"/>
              <a:t>The </a:t>
            </a:r>
            <a:r>
              <a:rPr lang="en-GB" dirty="0"/>
              <a:t>beneficiaries of all this research and written theory are those </a:t>
            </a:r>
            <a:r>
              <a:rPr lang="en-GB" dirty="0" smtClean="0"/>
              <a:t>of us that</a:t>
            </a:r>
            <a:r>
              <a:rPr lang="en-GB" b="1" dirty="0" smtClean="0"/>
              <a:t> </a:t>
            </a:r>
            <a:r>
              <a:rPr lang="en-GB" b="1" dirty="0"/>
              <a:t>apply </a:t>
            </a:r>
            <a:r>
              <a:rPr lang="en-GB" dirty="0"/>
              <a:t>what we learn to </a:t>
            </a:r>
            <a:r>
              <a:rPr lang="en-GB" dirty="0" smtClean="0"/>
              <a:t>ourselves and </a:t>
            </a:r>
            <a:r>
              <a:rPr lang="en-GB" dirty="0"/>
              <a:t>to our </a:t>
            </a:r>
            <a:r>
              <a:rPr lang="en-GB" dirty="0" smtClean="0"/>
              <a:t>lives. </a:t>
            </a:r>
            <a:endParaRPr lang="en-GB" dirty="0"/>
          </a:p>
          <a:p>
            <a:r>
              <a:rPr lang="en-GB" dirty="0"/>
              <a:t>As is the case with many learning experiences, our leadership abilities stem from the total of all lessons we've learned </a:t>
            </a:r>
            <a:r>
              <a:rPr lang="en-GB" dirty="0" smtClean="0"/>
              <a:t>in life, the </a:t>
            </a:r>
            <a:r>
              <a:rPr lang="en-GB" dirty="0"/>
              <a:t>successes, and the </a:t>
            </a:r>
            <a:r>
              <a:rPr lang="en-GB" dirty="0" smtClean="0"/>
              <a:t>equally important mistakes </a:t>
            </a:r>
            <a:r>
              <a:rPr lang="en-GB" dirty="0"/>
              <a:t>we've made along the </a:t>
            </a:r>
            <a:r>
              <a:rPr lang="en-GB" dirty="0" smtClean="0"/>
              <a:t>way.</a:t>
            </a:r>
            <a:endParaRPr lang="en-GB" dirty="0"/>
          </a:p>
          <a:p>
            <a:endParaRPr lang="en-GB" dirty="0"/>
          </a:p>
        </p:txBody>
      </p:sp>
      <p:sp>
        <p:nvSpPr>
          <p:cNvPr id="4" name="TextBox 3"/>
          <p:cNvSpPr txBox="1"/>
          <p:nvPr/>
        </p:nvSpPr>
        <p:spPr>
          <a:xfrm>
            <a:off x="142844" y="6357958"/>
            <a:ext cx="8643998" cy="246221"/>
          </a:xfrm>
          <a:prstGeom prst="rect">
            <a:avLst/>
          </a:prstGeom>
          <a:noFill/>
        </p:spPr>
        <p:txBody>
          <a:bodyPr wrap="square" rtlCol="0">
            <a:spAutoFit/>
          </a:bodyPr>
          <a:lstStyle/>
          <a:p>
            <a:r>
              <a:rPr lang="en-GB" sz="1000" dirty="0" smtClean="0"/>
              <a:t>Based on: </a:t>
            </a:r>
            <a:r>
              <a:rPr lang="en-GB" sz="1000" dirty="0" smtClean="0">
                <a:hlinkClick r:id="rId2"/>
              </a:rPr>
              <a:t>http://www.money-zine.com/Career-Development/Leadership-Skill/Leadership-Theories/</a:t>
            </a:r>
            <a:endParaRPr lang="en-GB" sz="1000" dirty="0"/>
          </a:p>
        </p:txBody>
      </p:sp>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Business strategy and policy</a:t>
            </a:r>
            <a:endParaRPr lang="en-GB" u="sng" dirty="0"/>
          </a:p>
        </p:txBody>
      </p:sp>
      <p:sp>
        <p:nvSpPr>
          <p:cNvPr id="3" name="Content Placeholder 2"/>
          <p:cNvSpPr>
            <a:spLocks noGrp="1"/>
          </p:cNvSpPr>
          <p:nvPr>
            <p:ph idx="1"/>
          </p:nvPr>
        </p:nvSpPr>
        <p:spPr/>
        <p:txBody>
          <a:bodyPr>
            <a:normAutofit fontScale="92500"/>
          </a:bodyPr>
          <a:lstStyle/>
          <a:p>
            <a:r>
              <a:rPr lang="en-GB" dirty="0" smtClean="0"/>
              <a:t>Leaders and Managers create the </a:t>
            </a:r>
            <a:r>
              <a:rPr lang="en-GB" b="1" dirty="0" smtClean="0"/>
              <a:t>business</a:t>
            </a:r>
            <a:r>
              <a:rPr lang="en-GB" dirty="0" smtClean="0"/>
              <a:t> </a:t>
            </a:r>
            <a:r>
              <a:rPr lang="en-GB" b="1" dirty="0" smtClean="0"/>
              <a:t>strategy</a:t>
            </a:r>
            <a:r>
              <a:rPr lang="en-GB" dirty="0" smtClean="0"/>
              <a:t> which is the plan of action that they are going to take, and includes the following:</a:t>
            </a:r>
          </a:p>
          <a:p>
            <a:pPr lvl="1"/>
            <a:r>
              <a:rPr lang="en-GB" dirty="0" smtClean="0"/>
              <a:t>The</a:t>
            </a:r>
            <a:r>
              <a:rPr lang="en-GB" dirty="0"/>
              <a:t> </a:t>
            </a:r>
            <a:r>
              <a:rPr lang="en-GB" b="1" dirty="0"/>
              <a:t>mission</a:t>
            </a:r>
            <a:r>
              <a:rPr lang="en-GB" dirty="0"/>
              <a:t> of </a:t>
            </a:r>
            <a:r>
              <a:rPr lang="en-GB" dirty="0" smtClean="0"/>
              <a:t>the business is the purpose of the organisation.</a:t>
            </a:r>
          </a:p>
          <a:p>
            <a:pPr lvl="1"/>
            <a:r>
              <a:rPr lang="en-GB" dirty="0" smtClean="0"/>
              <a:t>The </a:t>
            </a:r>
            <a:r>
              <a:rPr lang="en-GB" b="1" dirty="0" smtClean="0"/>
              <a:t>vision</a:t>
            </a:r>
            <a:r>
              <a:rPr lang="en-GB" dirty="0" smtClean="0"/>
              <a:t> of the business reflects its aspirations and specifies its intended direction or future destination.</a:t>
            </a:r>
          </a:p>
          <a:p>
            <a:pPr lvl="1"/>
            <a:r>
              <a:rPr lang="en-GB" dirty="0" smtClean="0"/>
              <a:t>The </a:t>
            </a:r>
            <a:r>
              <a:rPr lang="en-GB" b="1" dirty="0" smtClean="0"/>
              <a:t>objectives</a:t>
            </a:r>
            <a:r>
              <a:rPr lang="en-GB" dirty="0" smtClean="0"/>
              <a:t> are goals to aim at achieving.</a:t>
            </a:r>
          </a:p>
          <a:p>
            <a:pPr lvl="1"/>
            <a:r>
              <a:rPr lang="en-GB" dirty="0" smtClean="0"/>
              <a:t>Leaders and Managers use the above to guide decision-making and the creation of </a:t>
            </a:r>
            <a:r>
              <a:rPr lang="en-GB" b="1" dirty="0" smtClean="0"/>
              <a:t>policies </a:t>
            </a:r>
            <a:r>
              <a:rPr lang="en-GB" dirty="0" smtClean="0"/>
              <a:t>to achieve the objectives. Policies must also be </a:t>
            </a:r>
            <a:r>
              <a:rPr lang="en-GB" dirty="0"/>
              <a:t>flexible </a:t>
            </a:r>
            <a:r>
              <a:rPr lang="en-GB" dirty="0" smtClean="0"/>
              <a:t>(to change with the environment), clearly communicated and </a:t>
            </a:r>
            <a:r>
              <a:rPr lang="en-GB" dirty="0"/>
              <a:t>easily </a:t>
            </a:r>
            <a:r>
              <a:rPr lang="en-GB" dirty="0" smtClean="0"/>
              <a:t>understood </a:t>
            </a:r>
            <a:r>
              <a:rPr lang="en-GB" dirty="0"/>
              <a:t>by all </a:t>
            </a:r>
            <a:r>
              <a:rPr lang="en-GB" dirty="0" smtClean="0"/>
              <a:t>employees.</a:t>
            </a:r>
          </a:p>
          <a:p>
            <a:pPr lvl="1"/>
            <a:r>
              <a:rPr lang="en-GB" dirty="0" smtClean="0"/>
              <a:t>They must also identify the </a:t>
            </a:r>
            <a:r>
              <a:rPr lang="en-GB" b="1" dirty="0" smtClean="0"/>
              <a:t>resources</a:t>
            </a:r>
            <a:r>
              <a:rPr lang="en-GB" dirty="0" smtClean="0"/>
              <a:t> (Human and physical) that are required, to realize the objectives.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6 Management branches</a:t>
            </a:r>
            <a:endParaRPr lang="en-GB" u="sng" dirty="0"/>
          </a:p>
        </p:txBody>
      </p:sp>
      <p:sp>
        <p:nvSpPr>
          <p:cNvPr id="3" name="Content Placeholder 2"/>
          <p:cNvSpPr>
            <a:spLocks noGrp="1"/>
          </p:cNvSpPr>
          <p:nvPr>
            <p:ph idx="1"/>
          </p:nvPr>
        </p:nvSpPr>
        <p:spPr>
          <a:xfrm>
            <a:off x="457200" y="1857364"/>
            <a:ext cx="8229600" cy="4525963"/>
          </a:xfrm>
        </p:spPr>
        <p:txBody>
          <a:bodyPr>
            <a:normAutofit/>
          </a:bodyPr>
          <a:lstStyle/>
          <a:p>
            <a:pPr lvl="0"/>
            <a:r>
              <a:rPr lang="en-GB" dirty="0" smtClean="0"/>
              <a:t>Human </a:t>
            </a:r>
            <a:r>
              <a:rPr lang="en-GB" dirty="0"/>
              <a:t>resource management</a:t>
            </a:r>
          </a:p>
          <a:p>
            <a:pPr lvl="0"/>
            <a:r>
              <a:rPr lang="en-GB" dirty="0"/>
              <a:t>Operations management or production management</a:t>
            </a:r>
          </a:p>
          <a:p>
            <a:pPr lvl="0"/>
            <a:r>
              <a:rPr lang="en-GB" dirty="0"/>
              <a:t>Strategic management</a:t>
            </a:r>
          </a:p>
          <a:p>
            <a:pPr lvl="0"/>
            <a:r>
              <a:rPr lang="en-GB" dirty="0"/>
              <a:t>Marketing management</a:t>
            </a:r>
          </a:p>
          <a:p>
            <a:pPr lvl="0"/>
            <a:r>
              <a:rPr lang="en-GB" dirty="0"/>
              <a:t>Financial management</a:t>
            </a:r>
          </a:p>
          <a:p>
            <a:pPr lvl="0"/>
            <a:r>
              <a:rPr lang="en-GB" dirty="0"/>
              <a:t>Information </a:t>
            </a:r>
            <a:r>
              <a:rPr lang="en-GB" dirty="0" smtClean="0"/>
              <a:t>System management</a:t>
            </a:r>
            <a:r>
              <a:rPr lang="en-GB" dirty="0"/>
              <a:t> </a:t>
            </a:r>
            <a:r>
              <a:rPr lang="en-GB" dirty="0" smtClean="0"/>
              <a:t>or of</a:t>
            </a:r>
            <a:r>
              <a:rPr lang="en-GB" dirty="0"/>
              <a:t> </a:t>
            </a:r>
            <a:r>
              <a:rPr lang="en-GB" dirty="0" smtClean="0"/>
              <a:t>information technology.</a:t>
            </a:r>
            <a:endParaRPr lang="en-GB" dirty="0"/>
          </a:p>
          <a:p>
            <a:endParaRPr lang="en-GB" dirty="0"/>
          </a:p>
        </p:txBody>
      </p:sp>
      <p:sp>
        <p:nvSpPr>
          <p:cNvPr id="4" name="TextBox 3"/>
          <p:cNvSpPr txBox="1"/>
          <p:nvPr/>
        </p:nvSpPr>
        <p:spPr>
          <a:xfrm>
            <a:off x="0" y="1071546"/>
            <a:ext cx="9144000" cy="923330"/>
          </a:xfrm>
          <a:prstGeom prst="rect">
            <a:avLst/>
          </a:prstGeom>
          <a:noFill/>
        </p:spPr>
        <p:txBody>
          <a:bodyPr wrap="square" rtlCol="0">
            <a:spAutoFit/>
          </a:bodyPr>
          <a:lstStyle/>
          <a:p>
            <a:r>
              <a:rPr lang="en-GB" dirty="0" smtClean="0"/>
              <a:t>Towards the end of the </a:t>
            </a:r>
            <a:r>
              <a:rPr lang="en-GB" b="1" dirty="0" smtClean="0"/>
              <a:t>20th century</a:t>
            </a:r>
            <a:r>
              <a:rPr lang="en-GB" dirty="0" smtClean="0"/>
              <a:t>, business management came to consist of six separate branches, namely:</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886" y="-24"/>
            <a:ext cx="8543956" cy="1143000"/>
          </a:xfrm>
        </p:spPr>
        <p:txBody>
          <a:bodyPr>
            <a:normAutofit fontScale="90000"/>
          </a:bodyPr>
          <a:lstStyle/>
          <a:p>
            <a:r>
              <a:rPr lang="en-GB" sz="3600" u="sng" dirty="0" smtClean="0"/>
              <a:t>Implementation of </a:t>
            </a:r>
            <a:r>
              <a:rPr lang="en-GB" sz="3600" u="sng" dirty="0"/>
              <a:t>policies and </a:t>
            </a:r>
            <a:r>
              <a:rPr lang="en-GB" sz="3600" u="sng" dirty="0" smtClean="0"/>
              <a:t>strategies </a:t>
            </a:r>
            <a:r>
              <a:rPr lang="en-GB" sz="3600" u="sng" baseline="30000" dirty="0" smtClean="0"/>
              <a:t>(1)</a:t>
            </a:r>
            <a:endParaRPr lang="en-GB" sz="3600" u="sng" baseline="30000" dirty="0"/>
          </a:p>
        </p:txBody>
      </p:sp>
      <p:sp>
        <p:nvSpPr>
          <p:cNvPr id="3" name="Content Placeholder 2"/>
          <p:cNvSpPr>
            <a:spLocks noGrp="1"/>
          </p:cNvSpPr>
          <p:nvPr>
            <p:ph idx="1"/>
          </p:nvPr>
        </p:nvSpPr>
        <p:spPr>
          <a:xfrm>
            <a:off x="259836" y="908720"/>
            <a:ext cx="8748464" cy="4519404"/>
          </a:xfrm>
        </p:spPr>
        <p:txBody>
          <a:bodyPr>
            <a:noAutofit/>
          </a:bodyPr>
          <a:lstStyle/>
          <a:p>
            <a:r>
              <a:rPr lang="en-GB" sz="2000" b="1" dirty="0" smtClean="0"/>
              <a:t>Leader must clearly communicate all policies and strategies with all managerial personnel and staff.</a:t>
            </a:r>
          </a:p>
          <a:p>
            <a:r>
              <a:rPr lang="en-GB" sz="2000" b="1" dirty="0" smtClean="0"/>
              <a:t>A plan of action must be devised for each department.</a:t>
            </a:r>
          </a:p>
          <a:p>
            <a:r>
              <a:rPr lang="en-GB" sz="2000" dirty="0" smtClean="0"/>
              <a:t>Assessments of progress ought to be carried out regularly by managers.</a:t>
            </a:r>
          </a:p>
          <a:p>
            <a:r>
              <a:rPr lang="en-GB" sz="2000" dirty="0" smtClean="0"/>
              <a:t>Policies and strategies must be reviewed regularly.</a:t>
            </a:r>
          </a:p>
          <a:p>
            <a:r>
              <a:rPr lang="en-GB" sz="2000" dirty="0" smtClean="0"/>
              <a:t>A good environment and team spirit is required within the business to achieve objectives.</a:t>
            </a:r>
          </a:p>
          <a:p>
            <a:r>
              <a:rPr lang="en-GB" sz="2000" dirty="0" smtClean="0"/>
              <a:t>Operational workforce should be supported by Management/Leadership with adequate time and resources to do their jobs with adequate flexibility and autonomy.</a:t>
            </a:r>
          </a:p>
          <a:p>
            <a:endParaRPr lang="en-GB" sz="2000" dirty="0"/>
          </a:p>
        </p:txBody>
      </p:sp>
      <p:sp>
        <p:nvSpPr>
          <p:cNvPr id="4" name="TextBox 3"/>
          <p:cNvSpPr txBox="1"/>
          <p:nvPr/>
        </p:nvSpPr>
        <p:spPr>
          <a:xfrm>
            <a:off x="0" y="6581025"/>
            <a:ext cx="9144000" cy="276999"/>
          </a:xfrm>
          <a:prstGeom prst="rect">
            <a:avLst/>
          </a:prstGeom>
          <a:noFill/>
        </p:spPr>
        <p:txBody>
          <a:bodyPr wrap="square" rtlCol="0">
            <a:spAutoFit/>
          </a:bodyPr>
          <a:lstStyle/>
          <a:p>
            <a:r>
              <a:rPr lang="en-GB" sz="1200" dirty="0" smtClean="0"/>
              <a:t>(1) </a:t>
            </a:r>
            <a:r>
              <a:rPr lang="en-GB" sz="1200" dirty="0"/>
              <a:t> </a:t>
            </a:r>
            <a:r>
              <a:rPr lang="en-GB" sz="1200" dirty="0" err="1">
                <a:hlinkClick r:id="rId2" tooltip="John Kotter"/>
              </a:rPr>
              <a:t>Kotter</a:t>
            </a:r>
            <a:r>
              <a:rPr lang="en-GB" sz="1200" dirty="0">
                <a:hlinkClick r:id="rId2" tooltip="John Kotter"/>
              </a:rPr>
              <a:t>, John P.</a:t>
            </a:r>
            <a:r>
              <a:rPr lang="en-GB" sz="1200" dirty="0"/>
              <a:t> &amp; Dan S. Cohen. (2002). </a:t>
            </a:r>
            <a:r>
              <a:rPr lang="en-GB" sz="1200" i="1" dirty="0"/>
              <a:t>The Heart of Change</a:t>
            </a:r>
            <a:r>
              <a:rPr lang="en-GB" sz="1200" dirty="0"/>
              <a:t>. Boston: Harvard Business School Publishing</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1131</TotalTime>
  <Words>1741</Words>
  <Application>Microsoft Office PowerPoint</Application>
  <PresentationFormat>On-screen Show (4:3)</PresentationFormat>
  <Paragraphs>236</Paragraphs>
  <Slides>44</Slides>
  <Notes>2</Notes>
  <HiddenSlides>2</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Times New Roman</vt:lpstr>
      <vt:lpstr>Trebuchet MS</vt:lpstr>
      <vt:lpstr>Wingdings</vt:lpstr>
      <vt:lpstr>Wingdings 3</vt:lpstr>
      <vt:lpstr>Facet</vt:lpstr>
      <vt:lpstr>Management</vt:lpstr>
      <vt:lpstr>Q. Management?</vt:lpstr>
      <vt:lpstr>Q. Qualities of Management?</vt:lpstr>
      <vt:lpstr>Bg: Management</vt:lpstr>
      <vt:lpstr>Q. Functions of Management?</vt:lpstr>
      <vt:lpstr>Bg: Management Theory</vt:lpstr>
      <vt:lpstr>Bg: Basic functions of management</vt:lpstr>
      <vt:lpstr>Q. Leadership v’s Management?</vt:lpstr>
      <vt:lpstr>Bg: Leadership v’s Management</vt:lpstr>
      <vt:lpstr>Q. Levels of Management?</vt:lpstr>
      <vt:lpstr> Bg: Management hierarchy</vt:lpstr>
      <vt:lpstr>Q. Management Styles?</vt:lpstr>
      <vt:lpstr>Bg: Management styles</vt:lpstr>
      <vt:lpstr>Q. Autocratic Management?</vt:lpstr>
      <vt:lpstr>Bg: Autocratic</vt:lpstr>
      <vt:lpstr>Q. Paternalistic Management?</vt:lpstr>
      <vt:lpstr>Bg: Paternalistic</vt:lpstr>
      <vt:lpstr>Bg: Paternalistic management</vt:lpstr>
      <vt:lpstr>Q. Democratic Management?</vt:lpstr>
      <vt:lpstr>Bg: Democratic</vt:lpstr>
      <vt:lpstr>Q. Laissez-faire Management?</vt:lpstr>
      <vt:lpstr>Bg: Laissez-faire</vt:lpstr>
      <vt:lpstr>Q. Theory X and Theory Y?</vt:lpstr>
      <vt:lpstr>Theory X &amp; Theory Y?</vt:lpstr>
      <vt:lpstr>Bg: Theory X and Theory Y</vt:lpstr>
      <vt:lpstr>Bg: Theory X</vt:lpstr>
      <vt:lpstr>Bg: Theory Y</vt:lpstr>
      <vt:lpstr>Bg: Theory Y</vt:lpstr>
      <vt:lpstr>Bg: McGregor and Maslow's hierarchy</vt:lpstr>
      <vt:lpstr>Further Management concepts:</vt:lpstr>
      <vt:lpstr>PowerPoint Presentation</vt:lpstr>
      <vt:lpstr>Bg: LMX theory of Sahin (2012)</vt:lpstr>
      <vt:lpstr>Bg: LMX Theory</vt:lpstr>
      <vt:lpstr>Bg: Diversity management</vt:lpstr>
      <vt:lpstr>Contingency Management Theory (CMT)</vt:lpstr>
      <vt:lpstr>Goleman’s Leadership &amp; Management styles</vt:lpstr>
      <vt:lpstr> @ Work</vt:lpstr>
      <vt:lpstr>Bg: Laughter &amp; Leadership: A Happy Worker is a Productive Worker.</vt:lpstr>
      <vt:lpstr>Other types of Management:</vt:lpstr>
      <vt:lpstr>21st century Management</vt:lpstr>
      <vt:lpstr>Evolution of Leadership &amp; Management theories</vt:lpstr>
      <vt:lpstr>Business strategy and policy</vt:lpstr>
      <vt:lpstr>6 Management branches</vt:lpstr>
      <vt:lpstr>Implementation of policies and strategies (1)</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Lessons from Dancing Guy</dc:title>
  <dc:creator>sc-jw</dc:creator>
  <cp:lastModifiedBy>James Williams</cp:lastModifiedBy>
  <cp:revision>51</cp:revision>
  <dcterms:created xsi:type="dcterms:W3CDTF">2011-03-16T13:05:32Z</dcterms:created>
  <dcterms:modified xsi:type="dcterms:W3CDTF">2018-02-20T12:28:56Z</dcterms:modified>
</cp:coreProperties>
</file>