
<file path=[Content_Types].xml><?xml version="1.0" encoding="utf-8"?>
<Types xmlns="http://schemas.openxmlformats.org/package/2006/content-types">
  <Default Extension="emf" ContentType="image/x-emf"/>
  <Default Extension="fntdata" ContentType="application/x-fontdata"/>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media/image3.jpg" ContentType="image/jpg"/>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media/image4.jpg" ContentType="image/jpg"/>
  <Override PartName="/ppt/media/image5.jpg" ContentType="image/jpg"/>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 id="2147483673" r:id="rId2"/>
    <p:sldMasterId id="2147483680" r:id="rId3"/>
  </p:sldMasterIdLst>
  <p:notesMasterIdLst>
    <p:notesMasterId r:id="rId36"/>
  </p:notesMasterIdLst>
  <p:sldIdLst>
    <p:sldId id="421" r:id="rId4"/>
    <p:sldId id="633" r:id="rId5"/>
    <p:sldId id="490" r:id="rId6"/>
    <p:sldId id="491" r:id="rId7"/>
    <p:sldId id="632" r:id="rId8"/>
    <p:sldId id="674" r:id="rId9"/>
    <p:sldId id="675" r:id="rId10"/>
    <p:sldId id="676" r:id="rId11"/>
    <p:sldId id="677" r:id="rId12"/>
    <p:sldId id="678" r:id="rId13"/>
    <p:sldId id="679" r:id="rId14"/>
    <p:sldId id="680" r:id="rId15"/>
    <p:sldId id="681" r:id="rId16"/>
    <p:sldId id="682" r:id="rId17"/>
    <p:sldId id="683" r:id="rId18"/>
    <p:sldId id="684" r:id="rId19"/>
    <p:sldId id="685" r:id="rId20"/>
    <p:sldId id="686" r:id="rId21"/>
    <p:sldId id="640" r:id="rId22"/>
    <p:sldId id="656" r:id="rId23"/>
    <p:sldId id="657" r:id="rId24"/>
    <p:sldId id="658" r:id="rId25"/>
    <p:sldId id="659" r:id="rId26"/>
    <p:sldId id="660" r:id="rId27"/>
    <p:sldId id="661" r:id="rId28"/>
    <p:sldId id="662" r:id="rId29"/>
    <p:sldId id="663" r:id="rId30"/>
    <p:sldId id="665" r:id="rId31"/>
    <p:sldId id="666" r:id="rId32"/>
    <p:sldId id="667" r:id="rId33"/>
    <p:sldId id="584" r:id="rId34"/>
    <p:sldId id="492" r:id="rId35"/>
  </p:sldIdLst>
  <p:sldSz cx="12192000" cy="6858000"/>
  <p:notesSz cx="6858000" cy="9144000"/>
  <p:embeddedFontLst>
    <p:embeddedFont>
      <p:font typeface="ＭＳ Ｐゴシック" panose="020B0600070205080204" pitchFamily="34" charset="-128"/>
      <p:regular r:id="rId37"/>
    </p:embeddedFont>
    <p:embeddedFont>
      <p:font typeface="Arial Black" panose="020B0A04020102020204" pitchFamily="34" charset="0"/>
      <p:bold r:id="rId3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192934-7B0D-4D25-84E7-7A91AFEC1D11}" v="213" dt="2026-09-15T14:44:23.4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7" autoAdjust="0"/>
    <p:restoredTop sz="94660"/>
  </p:normalViewPr>
  <p:slideViewPr>
    <p:cSldViewPr snapToGrid="0">
      <p:cViewPr varScale="1">
        <p:scale>
          <a:sx n="98" d="100"/>
          <a:sy n="98" d="100"/>
        </p:scale>
        <p:origin x="90"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presProps" Target="presProps.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font" Target="fonts/font1.fntdata"/><Relationship Id="rId40"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microsoft.com/office/2016/11/relationships/changesInfo" Target="changesInfos/changesInfo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font" Target="fonts/font2.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os Tavlaridis" userId="cf0f3e73-e183-4ecf-9d20-cf90aae84965" providerId="ADAL" clId="{DD05296E-8324-4DE2-93D8-42C1E1B0FB42}"/>
    <pc:docChg chg="undo custSel addSld delSld modSld">
      <pc:chgData name="Vasilios Tavlaridis" userId="cf0f3e73-e183-4ecf-9d20-cf90aae84965" providerId="ADAL" clId="{DD05296E-8324-4DE2-93D8-42C1E1B0FB42}" dt="2026-09-16T07:50:47.905" v="362" actId="20577"/>
      <pc:docMkLst>
        <pc:docMk/>
      </pc:docMkLst>
      <pc:sldChg chg="modSp modAnim">
        <pc:chgData name="Vasilios Tavlaridis" userId="cf0f3e73-e183-4ecf-9d20-cf90aae84965" providerId="ADAL" clId="{DD05296E-8324-4DE2-93D8-42C1E1B0FB42}" dt="2026-09-15T14:05:49.718" v="228" actId="20578"/>
        <pc:sldMkLst>
          <pc:docMk/>
          <pc:sldMk cId="146987791" sldId="491"/>
        </pc:sldMkLst>
        <pc:spChg chg="mod">
          <ac:chgData name="Vasilios Tavlaridis" userId="cf0f3e73-e183-4ecf-9d20-cf90aae84965" providerId="ADAL" clId="{DD05296E-8324-4DE2-93D8-42C1E1B0FB42}" dt="2026-09-15T14:05:49.718" v="228" actId="20578"/>
          <ac:spMkLst>
            <pc:docMk/>
            <pc:sldMk cId="146987791" sldId="491"/>
            <ac:spMk id="7" creationId="{78B73BD5-0AA6-71B1-3C67-D2FD4F1905DE}"/>
          </ac:spMkLst>
        </pc:spChg>
      </pc:sldChg>
      <pc:sldChg chg="modSp">
        <pc:chgData name="Vasilios Tavlaridis" userId="cf0f3e73-e183-4ecf-9d20-cf90aae84965" providerId="ADAL" clId="{DD05296E-8324-4DE2-93D8-42C1E1B0FB42}" dt="2026-09-15T14:44:23.424" v="336" actId="20577"/>
        <pc:sldMkLst>
          <pc:docMk/>
          <pc:sldMk cId="194984883" sldId="584"/>
        </pc:sldMkLst>
        <pc:spChg chg="mod">
          <ac:chgData name="Vasilios Tavlaridis" userId="cf0f3e73-e183-4ecf-9d20-cf90aae84965" providerId="ADAL" clId="{DD05296E-8324-4DE2-93D8-42C1E1B0FB42}" dt="2026-09-15T14:44:23.424" v="336" actId="20577"/>
          <ac:spMkLst>
            <pc:docMk/>
            <pc:sldMk cId="194984883" sldId="584"/>
            <ac:spMk id="2" creationId="{00000000-0000-0000-0000-000000000000}"/>
          </ac:spMkLst>
        </pc:spChg>
      </pc:sldChg>
      <pc:sldChg chg="modSp modAnim">
        <pc:chgData name="Vasilios Tavlaridis" userId="cf0f3e73-e183-4ecf-9d20-cf90aae84965" providerId="ADAL" clId="{DD05296E-8324-4DE2-93D8-42C1E1B0FB42}" dt="2026-09-15T14:03:47.389" v="70" actId="20577"/>
        <pc:sldMkLst>
          <pc:docMk/>
          <pc:sldMk cId="856353772" sldId="633"/>
        </pc:sldMkLst>
        <pc:spChg chg="mod">
          <ac:chgData name="Vasilios Tavlaridis" userId="cf0f3e73-e183-4ecf-9d20-cf90aae84965" providerId="ADAL" clId="{DD05296E-8324-4DE2-93D8-42C1E1B0FB42}" dt="2026-09-15T14:03:47.389" v="70" actId="20577"/>
          <ac:spMkLst>
            <pc:docMk/>
            <pc:sldMk cId="856353772" sldId="633"/>
            <ac:spMk id="7" creationId="{78B73BD5-0AA6-71B1-3C67-D2FD4F1905DE}"/>
          </ac:spMkLst>
        </pc:spChg>
      </pc:sldChg>
      <pc:sldChg chg="modSp">
        <pc:chgData name="Vasilios Tavlaridis" userId="cf0f3e73-e183-4ecf-9d20-cf90aae84965" providerId="ADAL" clId="{DD05296E-8324-4DE2-93D8-42C1E1B0FB42}" dt="2026-09-15T14:08:22.991" v="233" actId="313"/>
        <pc:sldMkLst>
          <pc:docMk/>
          <pc:sldMk cId="211243324" sldId="661"/>
        </pc:sldMkLst>
        <pc:spChg chg="mod">
          <ac:chgData name="Vasilios Tavlaridis" userId="cf0f3e73-e183-4ecf-9d20-cf90aae84965" providerId="ADAL" clId="{DD05296E-8324-4DE2-93D8-42C1E1B0FB42}" dt="2026-09-15T14:08:22.991" v="233" actId="313"/>
          <ac:spMkLst>
            <pc:docMk/>
            <pc:sldMk cId="211243324" sldId="661"/>
            <ac:spMk id="7" creationId="{4CFBF374-AEB4-1BDF-1EC6-BEEDA72199D4}"/>
          </ac:spMkLst>
        </pc:spChg>
      </pc:sldChg>
      <pc:sldChg chg="modSp mod">
        <pc:chgData name="Vasilios Tavlaridis" userId="cf0f3e73-e183-4ecf-9d20-cf90aae84965" providerId="ADAL" clId="{DD05296E-8324-4DE2-93D8-42C1E1B0FB42}" dt="2026-09-15T14:08:59.868" v="234" actId="1076"/>
        <pc:sldMkLst>
          <pc:docMk/>
          <pc:sldMk cId="695095348" sldId="662"/>
        </pc:sldMkLst>
        <pc:spChg chg="mod">
          <ac:chgData name="Vasilios Tavlaridis" userId="cf0f3e73-e183-4ecf-9d20-cf90aae84965" providerId="ADAL" clId="{DD05296E-8324-4DE2-93D8-42C1E1B0FB42}" dt="2026-09-15T14:08:59.868" v="234" actId="1076"/>
          <ac:spMkLst>
            <pc:docMk/>
            <pc:sldMk cId="695095348" sldId="662"/>
            <ac:spMk id="7" creationId="{433A74AE-3D81-E86A-77A1-9FF813FB2215}"/>
          </ac:spMkLst>
        </pc:spChg>
      </pc:sldChg>
      <pc:sldChg chg="modSp mod">
        <pc:chgData name="Vasilios Tavlaridis" userId="cf0f3e73-e183-4ecf-9d20-cf90aae84965" providerId="ADAL" clId="{DD05296E-8324-4DE2-93D8-42C1E1B0FB42}" dt="2026-09-15T14:09:38.233" v="242" actId="1076"/>
        <pc:sldMkLst>
          <pc:docMk/>
          <pc:sldMk cId="1912526429" sldId="663"/>
        </pc:sldMkLst>
        <pc:spChg chg="mod">
          <ac:chgData name="Vasilios Tavlaridis" userId="cf0f3e73-e183-4ecf-9d20-cf90aae84965" providerId="ADAL" clId="{DD05296E-8324-4DE2-93D8-42C1E1B0FB42}" dt="2026-09-15T14:09:38.233" v="242" actId="1076"/>
          <ac:spMkLst>
            <pc:docMk/>
            <pc:sldMk cId="1912526429" sldId="663"/>
            <ac:spMk id="7" creationId="{32FB21A0-D2CC-2D29-1AA7-BE4B1391D24D}"/>
          </ac:spMkLst>
        </pc:spChg>
      </pc:sldChg>
      <pc:sldChg chg="del">
        <pc:chgData name="Vasilios Tavlaridis" userId="cf0f3e73-e183-4ecf-9d20-cf90aae84965" providerId="ADAL" clId="{DD05296E-8324-4DE2-93D8-42C1E1B0FB42}" dt="2026-09-15T14:10:40.204" v="243" actId="47"/>
        <pc:sldMkLst>
          <pc:docMk/>
          <pc:sldMk cId="1415235819" sldId="664"/>
        </pc:sldMkLst>
      </pc:sldChg>
      <pc:sldChg chg="modSp mod">
        <pc:chgData name="Vasilios Tavlaridis" userId="cf0f3e73-e183-4ecf-9d20-cf90aae84965" providerId="ADAL" clId="{DD05296E-8324-4DE2-93D8-42C1E1B0FB42}" dt="2026-09-16T07:50:47.905" v="362" actId="20577"/>
        <pc:sldMkLst>
          <pc:docMk/>
          <pc:sldMk cId="568804166" sldId="666"/>
        </pc:sldMkLst>
        <pc:spChg chg="mod">
          <ac:chgData name="Vasilios Tavlaridis" userId="cf0f3e73-e183-4ecf-9d20-cf90aae84965" providerId="ADAL" clId="{DD05296E-8324-4DE2-93D8-42C1E1B0FB42}" dt="2026-09-15T14:44:14.856" v="334" actId="20577"/>
          <ac:spMkLst>
            <pc:docMk/>
            <pc:sldMk cId="568804166" sldId="666"/>
            <ac:spMk id="5" creationId="{FF7171AD-5858-45CC-7FC8-2B049B62E7D1}"/>
          </ac:spMkLst>
        </pc:spChg>
        <pc:spChg chg="mod">
          <ac:chgData name="Vasilios Tavlaridis" userId="cf0f3e73-e183-4ecf-9d20-cf90aae84965" providerId="ADAL" clId="{DD05296E-8324-4DE2-93D8-42C1E1B0FB42}" dt="2026-09-16T07:50:47.905" v="362" actId="20577"/>
          <ac:spMkLst>
            <pc:docMk/>
            <pc:sldMk cId="568804166" sldId="666"/>
            <ac:spMk id="7" creationId="{86026D3B-E2D1-B633-4ECD-8A97CB9B83C5}"/>
          </ac:spMkLst>
        </pc:spChg>
      </pc:sldChg>
      <pc:sldChg chg="modSp">
        <pc:chgData name="Vasilios Tavlaridis" userId="cf0f3e73-e183-4ecf-9d20-cf90aae84965" providerId="ADAL" clId="{DD05296E-8324-4DE2-93D8-42C1E1B0FB42}" dt="2026-09-15T14:07:09.066" v="232" actId="20577"/>
        <pc:sldMkLst>
          <pc:docMk/>
          <pc:sldMk cId="281420873" sldId="684"/>
        </pc:sldMkLst>
        <pc:spChg chg="mod">
          <ac:chgData name="Vasilios Tavlaridis" userId="cf0f3e73-e183-4ecf-9d20-cf90aae84965" providerId="ADAL" clId="{DD05296E-8324-4DE2-93D8-42C1E1B0FB42}" dt="2026-09-15T14:07:09.066" v="232" actId="20577"/>
          <ac:spMkLst>
            <pc:docMk/>
            <pc:sldMk cId="281420873" sldId="684"/>
            <ac:spMk id="3" creationId="{07D99C50-F222-4041-9CDA-7D06D0C8C8C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B30C19-4813-4502-9D93-6A33AD744FD0}" type="datetimeFigureOut">
              <a:rPr lang="en-GB" smtClean="0"/>
              <a:t>16/09/2026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BEDDDC-4573-42C3-B928-E4B38D4AC2BC}" type="slidenum">
              <a:rPr lang="en-GB" smtClean="0"/>
              <a:t>‹#›</a:t>
            </a:fld>
            <a:endParaRPr lang="en-GB"/>
          </a:p>
        </p:txBody>
      </p:sp>
    </p:spTree>
    <p:extLst>
      <p:ext uri="{BB962C8B-B14F-4D97-AF65-F5344CB8AC3E}">
        <p14:creationId xmlns:p14="http://schemas.microsoft.com/office/powerpoint/2010/main" val="1560492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a:extLst>
              <a:ext uri="{FF2B5EF4-FFF2-40B4-BE49-F238E27FC236}">
                <a16:creationId xmlns:a16="http://schemas.microsoft.com/office/drawing/2014/main" id="{2B568B36-1B17-4C9E-A790-386C5BAD861A}"/>
              </a:ext>
            </a:extLst>
          </p:cNvPr>
          <p:cNvSpPr>
            <a:spLocks noGrp="1" noRot="1" noChangeAspect="1" noTextEdit="1"/>
          </p:cNvSpPr>
          <p:nvPr>
            <p:ph type="sldImg"/>
          </p:nvPr>
        </p:nvSpPr>
        <p:spPr>
          <a:ln/>
        </p:spPr>
      </p:sp>
      <p:sp>
        <p:nvSpPr>
          <p:cNvPr id="83971" name="Notes Placeholder 2">
            <a:extLst>
              <a:ext uri="{FF2B5EF4-FFF2-40B4-BE49-F238E27FC236}">
                <a16:creationId xmlns:a16="http://schemas.microsoft.com/office/drawing/2014/main" id="{26339F29-50DD-45A9-8DB5-9C75E82AF73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ea typeface="ＭＳ Ｐゴシック" panose="020B0600070205080204" pitchFamily="34" charset="-128"/>
            </a:endParaRPr>
          </a:p>
        </p:txBody>
      </p:sp>
      <p:sp>
        <p:nvSpPr>
          <p:cNvPr id="30724" name="Slide Number Placeholder 3">
            <a:extLst>
              <a:ext uri="{FF2B5EF4-FFF2-40B4-BE49-F238E27FC236}">
                <a16:creationId xmlns:a16="http://schemas.microsoft.com/office/drawing/2014/main" id="{9059D6B3-9D12-4179-B11B-85D5D2F5D3B6}"/>
              </a:ext>
            </a:extLst>
          </p:cNvPr>
          <p:cNvSpPr>
            <a:spLocks noGrp="1"/>
          </p:cNvSpPr>
          <p:nvPr>
            <p:ph type="sldNum" sz="quarter" idx="5"/>
          </p:nvPr>
        </p:nvSpPr>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0" fontAlgn="auto" latinLnBrk="0" hangingPunct="0">
              <a:lnSpc>
                <a:spcPct val="100000"/>
              </a:lnSpc>
              <a:spcBef>
                <a:spcPts val="0"/>
              </a:spcBef>
              <a:spcAft>
                <a:spcPts val="0"/>
              </a:spcAft>
              <a:buClrTx/>
              <a:buSzTx/>
              <a:buFontTx/>
              <a:buNone/>
              <a:tabLst/>
              <a:defRPr/>
            </a:pPr>
            <a:fld id="{318592D9-B486-4A00-A669-8782CCEF9D16}" type="slidenum">
              <a:rPr kumimoji="0" lang="en-GB" altLang="en-US" sz="1200" b="0" i="0" u="none" strike="noStrike" kern="1200" cap="none" spc="0" normalizeH="0" baseline="0" noProof="0" smtClean="0">
                <a:ln>
                  <a:noFill/>
                </a:ln>
                <a:solidFill>
                  <a:prstClr val="black"/>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0" fontAlgn="auto" latinLnBrk="0" hangingPunct="0">
                <a:lnSpc>
                  <a:spcPct val="100000"/>
                </a:lnSpc>
                <a:spcBef>
                  <a:spcPts val="0"/>
                </a:spcBef>
                <a:spcAft>
                  <a:spcPts val="0"/>
                </a:spcAft>
                <a:buClrTx/>
                <a:buSzTx/>
                <a:buFontTx/>
                <a:buNone/>
                <a:tabLst/>
                <a:defRPr/>
              </a:pPr>
              <a:t>32</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265547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16/09/2026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49898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16/09/2026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6925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37986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1422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7624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88565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48213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6353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5903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58007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751396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itle Slide">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ctrTitle"/>
          </p:nvPr>
        </p:nvSpPr>
        <p:spPr>
          <a:xfrm>
            <a:off x="614673" y="1455303"/>
            <a:ext cx="4971415" cy="118427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9/16/2026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534188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400" b="1" i="0" u="heavy">
                <a:solidFill>
                  <a:srgbClr val="006FC0"/>
                </a:solidFill>
                <a:latin typeface="Arial"/>
                <a:cs typeface="Arial"/>
              </a:defRPr>
            </a:lvl1pPr>
          </a:lstStyle>
          <a:p>
            <a:endParaRPr/>
          </a:p>
        </p:txBody>
      </p:sp>
      <p:sp>
        <p:nvSpPr>
          <p:cNvPr id="3" name="Holder 3"/>
          <p:cNvSpPr>
            <a:spLocks noGrp="1"/>
          </p:cNvSpPr>
          <p:nvPr>
            <p:ph sz="half" idx="2"/>
          </p:nvPr>
        </p:nvSpPr>
        <p:spPr>
          <a:xfrm>
            <a:off x="609600" y="1577340"/>
            <a:ext cx="5303520" cy="492443"/>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92443"/>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9/16/2026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253305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ctrTitle"/>
          </p:nvPr>
        </p:nvSpPr>
        <p:spPr>
          <a:xfrm>
            <a:off x="614673" y="1455303"/>
            <a:ext cx="4971415" cy="118427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9/16/2026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7705061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chemeClr val="bg1"/>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9/16/2026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9887681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chemeClr val="bg1"/>
                </a:solidFill>
                <a:latin typeface="Arial"/>
                <a:cs typeface="Arial"/>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9/16/2026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5872198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title"/>
          </p:nvPr>
        </p:nvSpPr>
        <p:spPr/>
        <p:txBody>
          <a:bodyPr lIns="0" tIns="0" rIns="0" bIns="0"/>
          <a:lstStyle>
            <a:lvl1pPr>
              <a:defRPr sz="3600" b="0" i="0">
                <a:solidFill>
                  <a:schemeClr val="bg1"/>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9/16/2026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9143609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9/16/2026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7379331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84721"/>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25890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4B2F781-B445-4BD2-8B2A-689947A0B480}" type="datetime1">
              <a:rPr lang="en-GB" smtClean="0"/>
              <a:pPr/>
              <a:t>16/09/2026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89784716"/>
      </p:ext>
    </p:extLst>
  </p:cSld>
  <p:clrMapOvr>
    <a:masterClrMapping/>
  </p:clrMapOvr>
  <p:transition>
    <p:dissolv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16/09/2026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479819727"/>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16/09/2026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181164463"/>
      </p:ext>
    </p:extLst>
  </p:cSld>
  <p:clrMapOvr>
    <a:masterClrMapping/>
  </p:clrMapOvr>
  <p:transition>
    <p:dissolv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16/09/2026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644657019"/>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16/09/2026</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80832539"/>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16/09/2026</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082721536"/>
      </p:ext>
    </p:extLst>
  </p:cSld>
  <p:clrMapOvr>
    <a:masterClrMapping/>
  </p:clrMapOvr>
  <p:transition>
    <p:dissolv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16/09/2026</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2745470"/>
      </p:ext>
    </p:extLst>
  </p:cSld>
  <p:clrMapOvr>
    <a:masterClrMapping/>
  </p:clrMapOvr>
  <p:transition>
    <p:dissolv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16/09/2026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57817052"/>
      </p:ext>
    </p:extLst>
  </p:cSld>
  <p:clrMapOvr>
    <a:masterClrMapping/>
  </p:clrMapOvr>
  <p:transition>
    <p:dissolv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16/09/2026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161338993"/>
      </p:ext>
    </p:extLst>
  </p:cSld>
  <p:clrMapOvr>
    <a:masterClrMapping/>
  </p:clrMapOvr>
  <p:transition>
    <p:dissolv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16/09/2026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01288431"/>
      </p:ext>
    </p:extLst>
  </p:cSld>
  <p:clrMapOvr>
    <a:masterClrMapping/>
  </p:clrMapOvr>
  <p:transition>
    <p:dissolv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16/09/2026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29685880"/>
      </p:ext>
    </p:extLst>
  </p:cSld>
  <p:clrMapOvr>
    <a:masterClrMapping/>
  </p:clrMapOvr>
  <p:transition>
    <p:dissolv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16/09/2026</a:t>
            </a:fld>
            <a:endParaRPr lang="en-GB"/>
          </a:p>
        </p:txBody>
      </p:sp>
      <p:sp>
        <p:nvSpPr>
          <p:cNvPr id="5" name="Footer Placeholder 4"/>
          <p:cNvSpPr>
            <a:spLocks noGrp="1"/>
          </p:cNvSpPr>
          <p:nvPr>
            <p:ph type="ftr" sz="quarter" idx="11"/>
          </p:nvPr>
        </p:nvSpPr>
        <p:spPr>
          <a:xfrm>
            <a:off x="878887" y="6356351"/>
            <a:ext cx="37973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11442701" y="1"/>
            <a:ext cx="749300"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623392" y="152400"/>
            <a:ext cx="109728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4208235620"/>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jpg"/><Relationship Id="rId3" Type="http://schemas.openxmlformats.org/officeDocument/2006/relationships/slideLayout" Target="../slideLayouts/slideLayout16.xml"/><Relationship Id="rId7"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theme" Target="../theme/theme3.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slideLayout" Target="../slideLayouts/slideLayout31.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5" Type="http://schemas.openxmlformats.org/officeDocument/2006/relationships/image" Target="../media/image7.emf"/><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 Id="rId14" Type="http://schemas.openxmlformats.org/officeDocument/2006/relationships/image" Target="../media/image6.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16/09/2026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1671519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9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8" cstate="print"/>
          <a:stretch>
            <a:fillRect/>
          </a:stretch>
        </p:blipFill>
        <p:spPr>
          <a:xfrm>
            <a:off x="0" y="0"/>
            <a:ext cx="12191999" cy="6857999"/>
          </a:xfrm>
          <a:prstGeom prst="rect">
            <a:avLst/>
          </a:prstGeom>
        </p:spPr>
      </p:pic>
      <p:sp>
        <p:nvSpPr>
          <p:cNvPr id="2" name="Holder 2"/>
          <p:cNvSpPr>
            <a:spLocks noGrp="1"/>
          </p:cNvSpPr>
          <p:nvPr>
            <p:ph type="title"/>
          </p:nvPr>
        </p:nvSpPr>
        <p:spPr>
          <a:xfrm>
            <a:off x="531200" y="239078"/>
            <a:ext cx="9759893" cy="118808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body" idx="1"/>
          </p:nvPr>
        </p:nvSpPr>
        <p:spPr>
          <a:xfrm>
            <a:off x="1987025" y="1496451"/>
            <a:ext cx="7883525" cy="3908425"/>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9/16/2026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342210063"/>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16/09/2026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11184661" y="5913368"/>
            <a:ext cx="864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483897750"/>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techblast.co.uk/news/half-of-uk-smes-have-no-marketing-or-business-plan/"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kingstrust.org.uk/how-we-can-help/tools-resources/business-tools/business-plan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C14D-13EC-7558-CA2D-9762BACDFA6C}"/>
              </a:ext>
            </a:extLst>
          </p:cNvPr>
          <p:cNvSpPr>
            <a:spLocks noGrp="1"/>
          </p:cNvSpPr>
          <p:nvPr>
            <p:ph type="ctrTitle"/>
          </p:nvPr>
        </p:nvSpPr>
        <p:spPr>
          <a:xfrm>
            <a:off x="107002" y="1042344"/>
            <a:ext cx="5695592" cy="4924425"/>
          </a:xfrm>
        </p:spPr>
        <p:txBody>
          <a:bodyPr/>
          <a:lstStyle/>
          <a:p>
            <a:pPr algn="ctr"/>
            <a:r>
              <a:rPr lang="en-GB" sz="3200" b="1" kern="1200" dirty="0">
                <a:solidFill>
                  <a:srgbClr val="FFFF00"/>
                </a:solidFill>
                <a:latin typeface="Myriad Pro"/>
                <a:cs typeface="+mj-cs"/>
              </a:rPr>
              <a:t>Business Development proposal Module  </a:t>
            </a:r>
            <a:br>
              <a:rPr lang="en-GB" sz="3200" b="1" kern="1200" dirty="0">
                <a:solidFill>
                  <a:srgbClr val="FFFF00"/>
                </a:solidFill>
                <a:latin typeface="Myriad Pro"/>
                <a:cs typeface="+mj-cs"/>
              </a:rPr>
            </a:br>
            <a:r>
              <a:rPr lang="en-GB" sz="3200" b="1" kern="1200" dirty="0">
                <a:solidFill>
                  <a:srgbClr val="FFFF00"/>
                </a:solidFill>
                <a:latin typeface="Myriad Pro"/>
                <a:cs typeface="+mj-cs"/>
              </a:rPr>
              <a:t>(</a:t>
            </a:r>
            <a:r>
              <a:rPr lang="en-GB" sz="3200" kern="1200" dirty="0">
                <a:solidFill>
                  <a:srgbClr val="FFFF00"/>
                </a:solidFill>
                <a:latin typeface="Myriad Pro"/>
                <a:cs typeface="+mj-cs"/>
              </a:rPr>
              <a:t>LCMB7037</a:t>
            </a:r>
            <a:r>
              <a:rPr lang="en-GB" sz="3200" b="1" kern="1200" dirty="0">
                <a:solidFill>
                  <a:srgbClr val="FFFF00"/>
                </a:solidFill>
                <a:latin typeface="Myriad Pro"/>
                <a:cs typeface="+mj-cs"/>
              </a:rPr>
              <a:t>) </a:t>
            </a:r>
            <a:br>
              <a:rPr lang="en-GB" sz="3200" b="1" kern="1200" dirty="0">
                <a:solidFill>
                  <a:srgbClr val="FFFF00"/>
                </a:solidFill>
                <a:latin typeface="Myriad Pro"/>
                <a:cs typeface="+mj-cs"/>
              </a:rPr>
            </a:br>
            <a:br>
              <a:rPr lang="en-GB" sz="3200" b="1" kern="1200" dirty="0">
                <a:solidFill>
                  <a:srgbClr val="FFFF00"/>
                </a:solidFill>
                <a:latin typeface="Myriad Pro"/>
                <a:cs typeface="+mj-cs"/>
              </a:rPr>
            </a:br>
            <a:r>
              <a:rPr lang="en-GB" sz="3200" b="1" dirty="0">
                <a:solidFill>
                  <a:srgbClr val="FFFF00"/>
                </a:solidFill>
                <a:latin typeface="Myriad Pro"/>
                <a:cs typeface="+mj-cs"/>
              </a:rPr>
              <a:t>Business Idea Development &amp; Market Validation</a:t>
            </a:r>
            <a:br>
              <a:rPr lang="en-GB" sz="3200" b="1" kern="1200" dirty="0">
                <a:solidFill>
                  <a:srgbClr val="FFFF00"/>
                </a:solidFill>
                <a:latin typeface="Myriad Pro"/>
                <a:cs typeface="+mj-cs"/>
              </a:rPr>
            </a:br>
            <a:br>
              <a:rPr lang="en-GB" sz="3200" b="1" kern="1200" dirty="0">
                <a:solidFill>
                  <a:srgbClr val="FFFF00"/>
                </a:solidFill>
                <a:latin typeface="Myriad Pro"/>
                <a:cs typeface="+mj-cs"/>
              </a:rPr>
            </a:br>
            <a:r>
              <a:rPr lang="en-GB" sz="3200" b="1" kern="1200" dirty="0">
                <a:solidFill>
                  <a:srgbClr val="FFFF00"/>
                </a:solidFill>
                <a:latin typeface="Myriad Pro"/>
                <a:cs typeface="+mj-cs"/>
              </a:rPr>
              <a:t>Vasilios Tavlaridis</a:t>
            </a:r>
            <a:br>
              <a:rPr lang="en-GB" sz="3200" b="1" kern="1200" dirty="0">
                <a:solidFill>
                  <a:srgbClr val="FFFF00"/>
                </a:solidFill>
                <a:latin typeface="Myriad Pro"/>
                <a:cs typeface="+mj-cs"/>
              </a:rPr>
            </a:br>
            <a:r>
              <a:rPr lang="en-GB" sz="3200" b="1" kern="1200" dirty="0">
                <a:solidFill>
                  <a:srgbClr val="FFFF00"/>
                </a:solidFill>
                <a:latin typeface="Myriad Pro"/>
                <a:cs typeface="+mj-cs"/>
              </a:rPr>
              <a:t>MBA Program Manager</a:t>
            </a:r>
            <a:br>
              <a:rPr lang="en-GB" sz="3200" b="1" kern="1200" dirty="0">
                <a:solidFill>
                  <a:srgbClr val="FFFF00"/>
                </a:solidFill>
                <a:latin typeface="Myriad Pro"/>
                <a:cs typeface="+mj-cs"/>
              </a:rPr>
            </a:br>
            <a:endParaRPr lang="en-GB" sz="3200" dirty="0"/>
          </a:p>
        </p:txBody>
      </p:sp>
    </p:spTree>
    <p:extLst>
      <p:ext uri="{BB962C8B-B14F-4D97-AF65-F5344CB8AC3E}">
        <p14:creationId xmlns:p14="http://schemas.microsoft.com/office/powerpoint/2010/main" val="3123271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948A6A-2348-5C05-8B4E-40FEB613751F}"/>
              </a:ext>
            </a:extLst>
          </p:cNvPr>
          <p:cNvSpPr txBox="1"/>
          <p:nvPr/>
        </p:nvSpPr>
        <p:spPr>
          <a:xfrm>
            <a:off x="1232520" y="59904"/>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What</a:t>
            </a:r>
            <a:r>
              <a:rPr kumimoji="0" lang="en-GB" sz="3200" b="1" i="0" u="none" strike="noStrike" kern="1200" cap="none" spc="0" normalizeH="0" noProof="0" dirty="0">
                <a:ln>
                  <a:noFill/>
                </a:ln>
                <a:solidFill>
                  <a:prstClr val="black"/>
                </a:solidFill>
                <a:effectLst/>
                <a:highlight>
                  <a:srgbClr val="FFFF00"/>
                </a:highlight>
                <a:uLnTx/>
                <a:uFillTx/>
                <a:latin typeface="Myriad Pro"/>
                <a:ea typeface="+mn-ea"/>
                <a:cs typeface="+mn-cs"/>
              </a:rPr>
              <a:t> we will cover today</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306596" y="1001950"/>
            <a:ext cx="11578808" cy="4552816"/>
          </a:xfrm>
        </p:spPr>
        <p:txBody>
          <a:bodyPr>
            <a:normAutofit/>
          </a:bodyPr>
          <a:lstStyle/>
          <a:p>
            <a:pPr>
              <a:buClr>
                <a:srgbClr val="0070C0"/>
              </a:buClr>
              <a:buFont typeface="Wingdings" panose="05000000000000000000" pitchFamily="2" charset="2"/>
              <a:buChar char="q"/>
            </a:pPr>
            <a:r>
              <a:rPr lang="en-GB" sz="2800" dirty="0"/>
              <a:t>Today we will work on your business idea or your existing company.</a:t>
            </a:r>
          </a:p>
          <a:p>
            <a:pPr>
              <a:buClr>
                <a:srgbClr val="0070C0"/>
              </a:buClr>
              <a:buFont typeface="Wingdings" panose="05000000000000000000" pitchFamily="2" charset="2"/>
              <a:buChar char="q"/>
            </a:pPr>
            <a:r>
              <a:rPr lang="en-GB" sz="2800" dirty="0"/>
              <a:t>We will explore the importance of market validation in the startup process.</a:t>
            </a:r>
          </a:p>
          <a:p>
            <a:pPr>
              <a:buClr>
                <a:srgbClr val="0070C0"/>
              </a:buClr>
              <a:buFont typeface="Wingdings" panose="05000000000000000000" pitchFamily="2" charset="2"/>
              <a:buChar char="q"/>
            </a:pPr>
            <a:r>
              <a:rPr lang="en-GB" sz="2800" dirty="0"/>
              <a:t> Briefly clarify what is Primary and Secondary data that are used to research the market.</a:t>
            </a:r>
          </a:p>
          <a:p>
            <a:pPr>
              <a:buClr>
                <a:srgbClr val="0070C0"/>
              </a:buClr>
              <a:buFont typeface="Wingdings" panose="05000000000000000000" pitchFamily="2" charset="2"/>
              <a:buChar char="q"/>
            </a:pPr>
            <a:r>
              <a:rPr lang="en-GB" sz="2800" dirty="0"/>
              <a:t>But before we start…</a:t>
            </a:r>
          </a:p>
          <a:p>
            <a:pPr marL="0" indent="0">
              <a:buClr>
                <a:srgbClr val="0070C0"/>
              </a:buClr>
              <a:buNone/>
            </a:pPr>
            <a:endParaRPr lang="en-GB" dirty="0"/>
          </a:p>
        </p:txBody>
      </p:sp>
    </p:spTree>
    <p:extLst>
      <p:ext uri="{BB962C8B-B14F-4D97-AF65-F5344CB8AC3E}">
        <p14:creationId xmlns:p14="http://schemas.microsoft.com/office/powerpoint/2010/main" val="8563537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2"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 calcmode="lin" valueType="num">
                                      <p:cBhvr additive="base">
                                        <p:cTn id="29"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F5D8E-DA40-2CB1-B6A1-04E6CD5DB543}"/>
              </a:ext>
            </a:extLst>
          </p:cNvPr>
          <p:cNvSpPr>
            <a:spLocks noGrp="1"/>
          </p:cNvSpPr>
          <p:nvPr>
            <p:ph type="title"/>
          </p:nvPr>
        </p:nvSpPr>
        <p:spPr>
          <a:xfrm>
            <a:off x="311285" y="1891374"/>
            <a:ext cx="5784715" cy="2215991"/>
          </a:xfrm>
        </p:spPr>
        <p:txBody>
          <a:bodyPr/>
          <a:lstStyle/>
          <a:p>
            <a:pPr algn="ctr"/>
            <a:br>
              <a:rPr lang="en-GB" dirty="0"/>
            </a:br>
            <a:r>
              <a:rPr lang="en-GB" dirty="0"/>
              <a:t>Supervisors!!</a:t>
            </a:r>
            <a:br>
              <a:rPr lang="en-GB" dirty="0"/>
            </a:br>
            <a:br>
              <a:rPr lang="en-GB" dirty="0"/>
            </a:br>
            <a:endParaRPr lang="en-GB" dirty="0"/>
          </a:p>
        </p:txBody>
      </p:sp>
    </p:spTree>
    <p:extLst>
      <p:ext uri="{BB962C8B-B14F-4D97-AF65-F5344CB8AC3E}">
        <p14:creationId xmlns:p14="http://schemas.microsoft.com/office/powerpoint/2010/main" val="2369201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948A6A-2348-5C05-8B4E-40FEB613751F}"/>
              </a:ext>
            </a:extLst>
          </p:cNvPr>
          <p:cNvSpPr txBox="1"/>
          <p:nvPr/>
        </p:nvSpPr>
        <p:spPr>
          <a:xfrm>
            <a:off x="1232520" y="59904"/>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Supervisors</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306596" y="1001950"/>
            <a:ext cx="11578808" cy="4338536"/>
          </a:xfrm>
        </p:spPr>
        <p:txBody>
          <a:bodyPr>
            <a:normAutofit/>
          </a:bodyPr>
          <a:lstStyle/>
          <a:p>
            <a:pPr>
              <a:buClr>
                <a:srgbClr val="0070C0"/>
              </a:buClr>
              <a:buFont typeface="Wingdings" panose="05000000000000000000" pitchFamily="2" charset="2"/>
              <a:buChar char="q"/>
            </a:pPr>
            <a:r>
              <a:rPr lang="en-GB" dirty="0"/>
              <a:t>Did you get an email from your supervisor?</a:t>
            </a:r>
          </a:p>
          <a:p>
            <a:pPr>
              <a:buClr>
                <a:srgbClr val="0070C0"/>
              </a:buClr>
              <a:buFont typeface="Wingdings" panose="05000000000000000000" pitchFamily="2" charset="2"/>
              <a:buChar char="q"/>
            </a:pPr>
            <a:r>
              <a:rPr lang="en-GB" dirty="0"/>
              <a:t>Do you have a meeting scheduled with your supervisor this week?</a:t>
            </a:r>
          </a:p>
          <a:p>
            <a:pPr>
              <a:buClr>
                <a:srgbClr val="0070C0"/>
              </a:buClr>
              <a:buFont typeface="Wingdings" panose="05000000000000000000" pitchFamily="2" charset="2"/>
              <a:buChar char="q"/>
            </a:pPr>
            <a:r>
              <a:rPr lang="en-GB" dirty="0"/>
              <a:t>It is mandatory to have the first meeting this week.</a:t>
            </a:r>
          </a:p>
          <a:p>
            <a:pPr>
              <a:buClr>
                <a:srgbClr val="0070C0"/>
              </a:buClr>
              <a:buFont typeface="Wingdings" panose="05000000000000000000" pitchFamily="2" charset="2"/>
              <a:buChar char="q"/>
            </a:pPr>
            <a:r>
              <a:rPr lang="en-GB" dirty="0"/>
              <a:t>Supervisors are here to support you.</a:t>
            </a:r>
          </a:p>
          <a:p>
            <a:pPr marL="0" indent="0">
              <a:buClr>
                <a:srgbClr val="0070C0"/>
              </a:buClr>
              <a:buNone/>
            </a:pPr>
            <a:endParaRPr lang="en-GB" dirty="0"/>
          </a:p>
        </p:txBody>
      </p:sp>
    </p:spTree>
    <p:extLst>
      <p:ext uri="{BB962C8B-B14F-4D97-AF65-F5344CB8AC3E}">
        <p14:creationId xmlns:p14="http://schemas.microsoft.com/office/powerpoint/2010/main" val="1469877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2"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 calcmode="lin" valueType="num">
                                      <p:cBhvr additive="base">
                                        <p:cTn id="29"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12" fill="hold" nodeType="click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anim calcmode="lin" valueType="num">
                                      <p:cBhvr additive="base">
                                        <p:cTn id="35"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12" fill="hold" nodeType="clickEffect">
                                  <p:stCondLst>
                                    <p:cond delay="0"/>
                                  </p:stCondLst>
                                  <p:childTnLst>
                                    <p:set>
                                      <p:cBhvr>
                                        <p:cTn id="40" dur="1" fill="hold">
                                          <p:stCondLst>
                                            <p:cond delay="0"/>
                                          </p:stCondLst>
                                        </p:cTn>
                                        <p:tgtEl>
                                          <p:spTgt spid="7">
                                            <p:txEl>
                                              <p:charRg st="198" end="198"/>
                                            </p:txEl>
                                          </p:spTgt>
                                        </p:tgtEl>
                                        <p:attrNameLst>
                                          <p:attrName>style.visibility</p:attrName>
                                        </p:attrNameLst>
                                      </p:cBhvr>
                                      <p:to>
                                        <p:strVal val="visible"/>
                                      </p:to>
                                    </p:set>
                                    <p:anim calcmode="lin" valueType="num">
                                      <p:cBhvr additive="base">
                                        <p:cTn id="41" dur="500" fill="hold"/>
                                        <p:tgtEl>
                                          <p:spTgt spid="7">
                                            <p:txEl>
                                              <p:charRg st="198" end="198"/>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7">
                                            <p:txEl>
                                              <p:charRg st="198" end="19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FD4F0C86-1894-5EEB-8FEC-0FFA2BD85385}"/>
              </a:ext>
            </a:extLst>
          </p:cNvPr>
          <p:cNvPicPr>
            <a:picLocks noChangeAspect="1"/>
          </p:cNvPicPr>
          <p:nvPr/>
        </p:nvPicPr>
        <p:blipFill rotWithShape="1">
          <a:blip r:embed="rId2"/>
          <a:srcRect t="11844" b="28659"/>
          <a:stretch/>
        </p:blipFill>
        <p:spPr>
          <a:xfrm>
            <a:off x="138260" y="930897"/>
            <a:ext cx="11720660" cy="4536649"/>
          </a:xfrm>
          <a:prstGeom prst="rect">
            <a:avLst/>
          </a:prstGeom>
          <a:noFill/>
        </p:spPr>
      </p:pic>
      <p:sp>
        <p:nvSpPr>
          <p:cNvPr id="6" name="Title 5">
            <a:extLst>
              <a:ext uri="{FF2B5EF4-FFF2-40B4-BE49-F238E27FC236}">
                <a16:creationId xmlns:a16="http://schemas.microsoft.com/office/drawing/2014/main" id="{AF8EF132-9582-E25F-5C7F-1D495FD0FD00}"/>
              </a:ext>
            </a:extLst>
          </p:cNvPr>
          <p:cNvSpPr>
            <a:spLocks noGrp="1"/>
          </p:cNvSpPr>
          <p:nvPr>
            <p:ph type="title"/>
          </p:nvPr>
        </p:nvSpPr>
        <p:spPr>
          <a:xfrm>
            <a:off x="468198" y="142662"/>
            <a:ext cx="10972800" cy="668042"/>
          </a:xfrm>
        </p:spPr>
        <p:txBody>
          <a:bodyPr>
            <a:normAutofit/>
          </a:bodyPr>
          <a:lstStyle/>
          <a:p>
            <a:r>
              <a:rPr lang="en-GB" sz="3600" b="1" dirty="0">
                <a:highlight>
                  <a:srgbClr val="FFFF00"/>
                </a:highlight>
              </a:rPr>
              <a:t>QUESTIONS</a:t>
            </a:r>
          </a:p>
        </p:txBody>
      </p:sp>
    </p:spTree>
    <p:extLst>
      <p:ext uri="{BB962C8B-B14F-4D97-AF65-F5344CB8AC3E}">
        <p14:creationId xmlns:p14="http://schemas.microsoft.com/office/powerpoint/2010/main" val="2119033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EEB98E-083F-3CB9-9B7A-3B483358AE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5AC70A-3E78-8578-37E5-909F8A141890}"/>
              </a:ext>
            </a:extLst>
          </p:cNvPr>
          <p:cNvSpPr>
            <a:spLocks noGrp="1"/>
          </p:cNvSpPr>
          <p:nvPr>
            <p:ph type="ctrTitle"/>
          </p:nvPr>
        </p:nvSpPr>
        <p:spPr>
          <a:xfrm>
            <a:off x="-265889" y="1645648"/>
            <a:ext cx="6361889" cy="3877985"/>
          </a:xfrm>
        </p:spPr>
        <p:txBody>
          <a:bodyPr/>
          <a:lstStyle/>
          <a:p>
            <a:pPr algn="ctr"/>
            <a:r>
              <a:rPr lang="en-GB" sz="2800" b="1" kern="1200" dirty="0">
                <a:solidFill>
                  <a:srgbClr val="FFFF00"/>
                </a:solidFill>
                <a:latin typeface="Myriad Pro"/>
                <a:cs typeface="+mj-cs"/>
              </a:rPr>
              <a:t>Business Development proposal Module  </a:t>
            </a:r>
            <a:br>
              <a:rPr lang="en-GB" sz="2800" b="1" kern="1200" dirty="0">
                <a:solidFill>
                  <a:srgbClr val="FFFF00"/>
                </a:solidFill>
                <a:latin typeface="Myriad Pro"/>
                <a:cs typeface="+mj-cs"/>
              </a:rPr>
            </a:br>
            <a:r>
              <a:rPr lang="en-GB" sz="2800" b="1" kern="1200" dirty="0">
                <a:solidFill>
                  <a:srgbClr val="FFFF00"/>
                </a:solidFill>
                <a:latin typeface="Myriad Pro"/>
                <a:cs typeface="+mj-cs"/>
              </a:rPr>
              <a:t>(</a:t>
            </a:r>
            <a:r>
              <a:rPr lang="en-GB" sz="2800" kern="1200" dirty="0">
                <a:solidFill>
                  <a:srgbClr val="FFFF00"/>
                </a:solidFill>
                <a:latin typeface="Myriad Pro"/>
                <a:cs typeface="+mj-cs"/>
              </a:rPr>
              <a:t>LCMB7037</a:t>
            </a:r>
            <a:r>
              <a:rPr lang="en-GB" sz="2800" b="1" kern="1200" dirty="0">
                <a:solidFill>
                  <a:srgbClr val="FFFF00"/>
                </a:solidFill>
                <a:latin typeface="Myriad Pro"/>
                <a:cs typeface="+mj-cs"/>
              </a:rPr>
              <a:t>) </a:t>
            </a:r>
            <a:br>
              <a:rPr lang="en-GB" sz="2800" b="1" kern="1200" dirty="0">
                <a:solidFill>
                  <a:srgbClr val="FFFF00"/>
                </a:solidFill>
                <a:latin typeface="Myriad Pro"/>
                <a:cs typeface="+mj-cs"/>
              </a:rPr>
            </a:br>
            <a:br>
              <a:rPr lang="en-GB" sz="2800" b="1" dirty="0">
                <a:solidFill>
                  <a:srgbClr val="FFFF00"/>
                </a:solidFill>
                <a:latin typeface="Myriad Pro"/>
                <a:cs typeface="+mj-cs"/>
              </a:rPr>
            </a:br>
            <a:r>
              <a:rPr lang="en-GB" sz="2800" b="1" dirty="0">
                <a:solidFill>
                  <a:srgbClr val="FFFF00"/>
                </a:solidFill>
                <a:latin typeface="Myriad Pro"/>
                <a:cs typeface="+mj-cs"/>
              </a:rPr>
              <a:t>Business Planning &amp; Plans</a:t>
            </a:r>
            <a:br>
              <a:rPr lang="en-GB" sz="2800" b="1" kern="1200" dirty="0">
                <a:solidFill>
                  <a:srgbClr val="FFFF00"/>
                </a:solidFill>
                <a:latin typeface="Myriad Pro"/>
                <a:cs typeface="+mj-cs"/>
              </a:rPr>
            </a:br>
            <a:br>
              <a:rPr lang="en-GB" sz="2800" b="1" kern="1200" dirty="0">
                <a:solidFill>
                  <a:srgbClr val="FFFF00"/>
                </a:solidFill>
                <a:latin typeface="Myriad Pro"/>
                <a:cs typeface="+mj-cs"/>
              </a:rPr>
            </a:br>
            <a:r>
              <a:rPr lang="en-GB" sz="2800" b="1" kern="1200" dirty="0">
                <a:solidFill>
                  <a:srgbClr val="FFFF00"/>
                </a:solidFill>
                <a:latin typeface="Myriad Pro"/>
                <a:cs typeface="+mj-cs"/>
              </a:rPr>
              <a:t>Vasilios Tavlaridis</a:t>
            </a:r>
            <a:br>
              <a:rPr lang="en-GB" sz="2800" b="1" kern="1200" dirty="0">
                <a:solidFill>
                  <a:srgbClr val="FFFF00"/>
                </a:solidFill>
                <a:latin typeface="Myriad Pro"/>
                <a:cs typeface="+mj-cs"/>
              </a:rPr>
            </a:br>
            <a:r>
              <a:rPr lang="en-GB" sz="2800" b="1" kern="1200" dirty="0">
                <a:solidFill>
                  <a:srgbClr val="FFFF00"/>
                </a:solidFill>
                <a:latin typeface="Myriad Pro"/>
                <a:cs typeface="+mj-cs"/>
              </a:rPr>
              <a:t>MBA Program Manager</a:t>
            </a:r>
            <a:br>
              <a:rPr lang="en-GB" sz="2800" b="1" kern="1200" dirty="0">
                <a:solidFill>
                  <a:srgbClr val="FFFF00"/>
                </a:solidFill>
                <a:latin typeface="Myriad Pro"/>
                <a:cs typeface="+mj-cs"/>
              </a:rPr>
            </a:br>
            <a:endParaRPr lang="en-GB" sz="2800" dirty="0"/>
          </a:p>
        </p:txBody>
      </p:sp>
    </p:spTree>
    <p:extLst>
      <p:ext uri="{BB962C8B-B14F-4D97-AF65-F5344CB8AC3E}">
        <p14:creationId xmlns:p14="http://schemas.microsoft.com/office/powerpoint/2010/main" val="3361475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lgn="ctr">
              <a:lnSpc>
                <a:spcPct val="107000"/>
              </a:lnSpc>
              <a:spcAft>
                <a:spcPts val="800"/>
              </a:spcAft>
              <a:buNone/>
            </a:pPr>
            <a:r>
              <a:rPr lang="en-GB" sz="2800" dirty="0">
                <a:latin typeface="+mj-lt"/>
                <a:ea typeface="Calibri" panose="020F0502020204030204" pitchFamily="34" charset="0"/>
                <a:cs typeface="Times New Roman" panose="02020603050405020304" pitchFamily="18" charset="0"/>
              </a:rPr>
              <a:t>Next, we will discuss business planning and specifically learn about business plans in more detail.</a:t>
            </a:r>
          </a:p>
          <a:p>
            <a:pPr marL="0" indent="0" algn="ctr">
              <a:lnSpc>
                <a:spcPct val="107000"/>
              </a:lnSpc>
              <a:spcAft>
                <a:spcPts val="800"/>
              </a:spcAft>
              <a:buNone/>
            </a:pPr>
            <a:r>
              <a:rPr lang="en-GB" sz="2800" dirty="0">
                <a:latin typeface="+mj-lt"/>
                <a:ea typeface="Calibri" panose="020F0502020204030204" pitchFamily="34" charset="0"/>
                <a:cs typeface="Times New Roman" panose="02020603050405020304" pitchFamily="18" charset="0"/>
              </a:rPr>
              <a:t> </a:t>
            </a:r>
          </a:p>
          <a:p>
            <a:pPr marL="0" indent="0">
              <a:buNone/>
            </a:pPr>
            <a:endParaRPr lang="en-GB" dirty="0"/>
          </a:p>
        </p:txBody>
      </p:sp>
      <p:sp>
        <p:nvSpPr>
          <p:cNvPr id="4" name="TextBox 3">
            <a:extLst>
              <a:ext uri="{FF2B5EF4-FFF2-40B4-BE49-F238E27FC236}">
                <a16:creationId xmlns:a16="http://schemas.microsoft.com/office/drawing/2014/main" id="{A0B6E651-E7C8-6D20-D087-480AE61A779C}"/>
              </a:ext>
            </a:extLst>
          </p:cNvPr>
          <p:cNvSpPr txBox="1"/>
          <p:nvPr/>
        </p:nvSpPr>
        <p:spPr>
          <a:xfrm>
            <a:off x="1524000" y="414244"/>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 typeface="Arial" pitchFamily="34" charset="0"/>
              <a:buNone/>
              <a:tabLst/>
              <a:defRPr/>
            </a:pPr>
            <a:r>
              <a:rPr kumimoji="0" lang="en-US"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Business Planning</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1524001" y="1196752"/>
            <a:ext cx="9119437" cy="44813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2952283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A0B6E651-E7C8-6D20-D087-480AE61A779C}"/>
              </a:ext>
            </a:extLst>
          </p:cNvPr>
          <p:cNvSpPr txBox="1"/>
          <p:nvPr/>
        </p:nvSpPr>
        <p:spPr>
          <a:xfrm>
            <a:off x="1524000" y="414244"/>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 typeface="Arial" pitchFamily="34" charset="0"/>
              <a:buNone/>
              <a:tabLst/>
              <a:defRPr/>
            </a:pPr>
            <a:r>
              <a:rPr kumimoji="0" lang="en-US"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Business Plan</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204281" y="1196752"/>
            <a:ext cx="11916383" cy="448134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1200"/>
              </a:spcAft>
              <a:buClr>
                <a:srgbClr val="0070C0"/>
              </a:buClr>
              <a:buSzTx/>
              <a:buFont typeface="Wingdings" panose="05000000000000000000" pitchFamily="2" charset="2"/>
              <a:buChar char="q"/>
              <a:tabLst/>
              <a:defRPr/>
            </a:pPr>
            <a:r>
              <a:rPr kumimoji="0" lang="en-GB" altLang="en-US" sz="3000" b="0" i="0" u="none" strike="noStrike" kern="1200" cap="none" spc="0" normalizeH="0" baseline="0" noProof="0" dirty="0">
                <a:ln>
                  <a:noFill/>
                </a:ln>
                <a:solidFill>
                  <a:prstClr val="black"/>
                </a:solidFill>
                <a:effectLst/>
                <a:uLnTx/>
                <a:uFillTx/>
                <a:latin typeface="Myriad Pro"/>
                <a:ea typeface="+mn-ea"/>
                <a:cs typeface="+mn-cs"/>
              </a:rPr>
              <a:t>A  Business  Plan is a written document that  defines the goals of the business and  describes how these goals will be reached</a:t>
            </a:r>
          </a:p>
          <a:p>
            <a:pPr marL="342900" marR="0" lvl="0" indent="-342900" algn="l" defTabSz="914400" rtl="0" eaLnBrk="1" fontAlgn="auto" latinLnBrk="0" hangingPunct="1">
              <a:lnSpc>
                <a:spcPct val="100000"/>
              </a:lnSpc>
              <a:spcBef>
                <a:spcPct val="20000"/>
              </a:spcBef>
              <a:spcAft>
                <a:spcPts val="1200"/>
              </a:spcAft>
              <a:buClr>
                <a:srgbClr val="0070C0"/>
              </a:buClr>
              <a:buSzTx/>
              <a:buFont typeface="Wingdings" panose="05000000000000000000" pitchFamily="2" charset="2"/>
              <a:buChar char="q"/>
              <a:tabLst/>
              <a:defRPr/>
            </a:pPr>
            <a:endParaRPr kumimoji="0" lang="en-GB" altLang="en-US" sz="30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1200"/>
              </a:spcAft>
              <a:buClr>
                <a:srgbClr val="0070C0"/>
              </a:buClr>
              <a:buSzTx/>
              <a:buFont typeface="Wingdings" panose="05000000000000000000" pitchFamily="2" charset="2"/>
              <a:buChar char="q"/>
              <a:tabLst/>
              <a:defRPr/>
            </a:pPr>
            <a:r>
              <a:rPr kumimoji="0" lang="en-GB" altLang="en-US" sz="3000" b="0" i="0" u="none" strike="noStrike" kern="1200" cap="none" spc="0" normalizeH="0" baseline="0" noProof="0" dirty="0">
                <a:ln>
                  <a:noFill/>
                </a:ln>
                <a:solidFill>
                  <a:prstClr val="black"/>
                </a:solidFill>
                <a:effectLst/>
                <a:uLnTx/>
                <a:uFillTx/>
                <a:latin typeface="Myriad Pro"/>
                <a:ea typeface="+mn-ea"/>
                <a:cs typeface="+mn-cs"/>
              </a:rPr>
              <a:t>A Business Plan is a written document which demonstrates if it is worth the investment of  money, time, effort, and energy</a:t>
            </a:r>
          </a:p>
          <a:p>
            <a:pPr marL="342900" marR="0" lvl="0" indent="-342900" algn="l" defTabSz="914400" rtl="0" eaLnBrk="1" fontAlgn="auto" latinLnBrk="0" hangingPunct="1">
              <a:lnSpc>
                <a:spcPct val="100000"/>
              </a:lnSpc>
              <a:spcBef>
                <a:spcPct val="20000"/>
              </a:spcBef>
              <a:spcAft>
                <a:spcPts val="1200"/>
              </a:spcAft>
              <a:buClr>
                <a:srgbClr val="0070C0"/>
              </a:buClr>
              <a:buSzTx/>
              <a:buFont typeface="Wingdings" panose="05000000000000000000" pitchFamily="2" charset="2"/>
              <a:buChar char="q"/>
              <a:tabLst/>
              <a:defRPr/>
            </a:pPr>
            <a:endParaRPr kumimoji="0" lang="en-GB" altLang="en-US" sz="30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1200"/>
              </a:spcAft>
              <a:buClr>
                <a:srgbClr val="0070C0"/>
              </a:buClr>
              <a:buSzTx/>
              <a:buFont typeface="Wingdings" panose="05000000000000000000" pitchFamily="2" charset="2"/>
              <a:buChar char="q"/>
              <a:tabLst/>
              <a:defRPr/>
            </a:pPr>
            <a:r>
              <a:rPr kumimoji="0" lang="en-GB" altLang="en-US" sz="3000" b="0" i="0" u="none" strike="noStrike" kern="1200" cap="none" spc="0" normalizeH="0" baseline="0" noProof="0" dirty="0">
                <a:ln>
                  <a:noFill/>
                </a:ln>
                <a:solidFill>
                  <a:prstClr val="black"/>
                </a:solidFill>
                <a:effectLst/>
                <a:uLnTx/>
                <a:uFillTx/>
                <a:latin typeface="Myriad Pro"/>
                <a:ea typeface="+mn-ea"/>
                <a:cs typeface="+mn-cs"/>
              </a:rPr>
              <a:t>A Business Plan sets objectives, defines  budgets, engages partners, and anticipates  problems before they occur</a:t>
            </a:r>
          </a:p>
          <a:p>
            <a:pPr marL="342900" marR="0" lvl="0" indent="-342900" algn="l" defTabSz="914400" rtl="0" eaLnBrk="1" fontAlgn="auto" latinLnBrk="0" hangingPunct="1">
              <a:lnSpc>
                <a:spcPct val="100000"/>
              </a:lnSpc>
              <a:spcBef>
                <a:spcPct val="20000"/>
              </a:spcBef>
              <a:spcAft>
                <a:spcPts val="1200"/>
              </a:spcAft>
              <a:buClr>
                <a:srgbClr val="0070C0"/>
              </a:buClr>
              <a:buSzTx/>
              <a:buFont typeface="Wingdings" panose="05000000000000000000" pitchFamily="2" charset="2"/>
              <a:buChar char="q"/>
              <a:tabLst/>
              <a:defRPr/>
            </a:pPr>
            <a:endParaRPr kumimoji="0" lang="en-GB" altLang="en-US" sz="30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1200"/>
              </a:spcAft>
              <a:buClr>
                <a:srgbClr val="0070C0"/>
              </a:buClr>
              <a:buSzTx/>
              <a:buFont typeface="Wingdings" panose="05000000000000000000" pitchFamily="2" charset="2"/>
              <a:buChar char="q"/>
              <a:tabLst/>
              <a:defRPr/>
            </a:pPr>
            <a:r>
              <a:rPr kumimoji="0" lang="en-GB" altLang="en-US" sz="3000" b="0" i="0" u="none" strike="noStrike" kern="1200" cap="none" spc="0" normalizeH="0" baseline="0" noProof="0" dirty="0">
                <a:ln>
                  <a:noFill/>
                </a:ln>
                <a:solidFill>
                  <a:prstClr val="black"/>
                </a:solidFill>
                <a:effectLst/>
                <a:uLnTx/>
                <a:uFillTx/>
                <a:latin typeface="Myriad Pro"/>
                <a:ea typeface="+mn-ea"/>
                <a:cs typeface="+mn-cs"/>
              </a:rPr>
              <a:t>A business plan is a communication tool; </a:t>
            </a:r>
            <a:r>
              <a:rPr kumimoji="0" lang="en-GB" altLang="en-US" sz="3000" b="1" i="0" u="none" strike="noStrike" kern="1200" cap="none" spc="0" normalizeH="0" baseline="0" noProof="0" dirty="0">
                <a:ln>
                  <a:noFill/>
                </a:ln>
                <a:solidFill>
                  <a:prstClr val="black"/>
                </a:solidFill>
                <a:effectLst/>
                <a:uLnTx/>
                <a:uFillTx/>
                <a:latin typeface="Myriad Pro"/>
                <a:ea typeface="+mn-ea"/>
                <a:cs typeface="+mn-cs"/>
              </a:rPr>
              <a:t>A ROAD MAP</a:t>
            </a: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647265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A0B6E651-E7C8-6D20-D087-480AE61A779C}"/>
              </a:ext>
            </a:extLst>
          </p:cNvPr>
          <p:cNvSpPr txBox="1"/>
          <p:nvPr/>
        </p:nvSpPr>
        <p:spPr>
          <a:xfrm>
            <a:off x="1524000" y="414244"/>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 typeface="Arial" pitchFamily="34" charset="0"/>
              <a:buNone/>
              <a:tabLst/>
              <a:defRPr/>
            </a:pPr>
            <a:r>
              <a:rPr kumimoji="0" lang="en-US"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Business Plan Questions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165371" y="1196752"/>
            <a:ext cx="11741284" cy="448134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32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What?</a:t>
            </a: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32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How?</a:t>
            </a: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32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Where?</a:t>
            </a: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32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Who?</a:t>
            </a: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32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When?</a:t>
            </a: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32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Why?</a:t>
            </a:r>
          </a:p>
          <a:p>
            <a:pPr marL="0" marR="0" lvl="0" indent="0" algn="l" defTabSz="914400" rtl="0" eaLnBrk="1" fontAlgn="auto" latinLnBrk="0" hangingPunct="1">
              <a:lnSpc>
                <a:spcPct val="107000"/>
              </a:lnSpc>
              <a:spcBef>
                <a:spcPct val="20000"/>
              </a:spcBef>
              <a:spcAft>
                <a:spcPts val="800"/>
              </a:spcAft>
              <a:buClr>
                <a:srgbClr val="0070C0"/>
              </a:buClr>
              <a:buSzTx/>
              <a:buFont typeface="Arial" pitchFamily="34" charset="0"/>
              <a:buNone/>
              <a:tabLst/>
              <a:defRPr/>
            </a:pPr>
            <a:r>
              <a:rPr kumimoji="0" lang="en-GB" sz="32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Of a new business  venture</a:t>
            </a: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8386152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A0B6E651-E7C8-6D20-D087-480AE61A779C}"/>
              </a:ext>
            </a:extLst>
          </p:cNvPr>
          <p:cNvSpPr txBox="1"/>
          <p:nvPr/>
        </p:nvSpPr>
        <p:spPr>
          <a:xfrm>
            <a:off x="1524000" y="414244"/>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 typeface="Arial" pitchFamily="34" charset="0"/>
              <a:buNone/>
              <a:tabLst/>
              <a:defRPr/>
            </a:pPr>
            <a:r>
              <a:rPr kumimoji="0" lang="en-US"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Purpose of Business Plan</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165371" y="1196752"/>
            <a:ext cx="10478068" cy="4481340"/>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32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Reality Check—What’s it going to take?</a:t>
            </a: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32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Guide to the Business on present and future</a:t>
            </a: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32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Statement of intent for third parties</a:t>
            </a: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32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Investors</a:t>
            </a: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32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Bankers/lenders</a:t>
            </a: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32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Potential management</a:t>
            </a: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32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Strategic partners</a:t>
            </a: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32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Suppliers</a:t>
            </a: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5240274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106037" y="492328"/>
            <a:ext cx="3956685" cy="483234"/>
          </a:xfrm>
          <a:prstGeom prst="rect">
            <a:avLst/>
          </a:prstGeom>
        </p:spPr>
        <p:txBody>
          <a:bodyPr vert="horz" wrap="square" lIns="0" tIns="12700" rIns="0" bIns="0" rtlCol="0" anchor="ctr">
            <a:spAutoFit/>
          </a:bodyPr>
          <a:lstStyle/>
          <a:p>
            <a:pPr marL="12700">
              <a:spcBef>
                <a:spcPts val="100"/>
              </a:spcBef>
            </a:pPr>
            <a:r>
              <a:rPr sz="3000" u="none" spc="-50" dirty="0">
                <a:solidFill>
                  <a:schemeClr val="tx1"/>
                </a:solidFill>
                <a:highlight>
                  <a:srgbClr val="FFFF00"/>
                </a:highlight>
                <a:latin typeface="+mn-lt"/>
              </a:rPr>
              <a:t>Benefits </a:t>
            </a:r>
            <a:r>
              <a:rPr sz="3000" u="none" spc="380" dirty="0">
                <a:solidFill>
                  <a:schemeClr val="tx1"/>
                </a:solidFill>
                <a:highlight>
                  <a:srgbClr val="FFFF00"/>
                </a:highlight>
                <a:latin typeface="+mn-lt"/>
              </a:rPr>
              <a:t>&amp;</a:t>
            </a:r>
            <a:r>
              <a:rPr sz="3000" u="none" spc="-35" dirty="0">
                <a:solidFill>
                  <a:schemeClr val="tx1"/>
                </a:solidFill>
                <a:highlight>
                  <a:srgbClr val="FFFF00"/>
                </a:highlight>
                <a:latin typeface="+mn-lt"/>
              </a:rPr>
              <a:t> </a:t>
            </a:r>
            <a:r>
              <a:rPr lang="en-GB" sz="3000" u="none" spc="-10" dirty="0">
                <a:solidFill>
                  <a:schemeClr val="tx1"/>
                </a:solidFill>
                <a:highlight>
                  <a:srgbClr val="FFFF00"/>
                </a:highlight>
                <a:latin typeface="+mn-lt"/>
              </a:rPr>
              <a:t>Challenges</a:t>
            </a:r>
            <a:endParaRPr sz="3000" dirty="0">
              <a:solidFill>
                <a:schemeClr val="tx1"/>
              </a:solidFill>
              <a:highlight>
                <a:srgbClr val="FFFF00"/>
              </a:highlight>
              <a:latin typeface="+mn-lt"/>
            </a:endParaRPr>
          </a:p>
        </p:txBody>
      </p:sp>
      <p:sp>
        <p:nvSpPr>
          <p:cNvPr id="3" name="object 3"/>
          <p:cNvSpPr txBox="1"/>
          <p:nvPr/>
        </p:nvSpPr>
        <p:spPr>
          <a:xfrm>
            <a:off x="340469" y="1191578"/>
            <a:ext cx="5643329" cy="593111"/>
          </a:xfrm>
          <a:prstGeom prst="rect">
            <a:avLst/>
          </a:prstGeom>
          <a:solidFill>
            <a:srgbClr val="006FC0"/>
          </a:solidFill>
        </p:spPr>
        <p:txBody>
          <a:bodyPr vert="horz" wrap="square" lIns="0" tIns="224790" rIns="0" bIns="0" rtlCol="0">
            <a:spAutoFit/>
          </a:bodyPr>
          <a:lstStyle/>
          <a:p>
            <a:pPr marL="0" marR="0" lvl="0" indent="0" algn="ctr" defTabSz="914400" rtl="0" eaLnBrk="1" fontAlgn="auto" latinLnBrk="0" hangingPunct="1">
              <a:lnSpc>
                <a:spcPct val="107000"/>
              </a:lnSpc>
              <a:spcBef>
                <a:spcPts val="0"/>
              </a:spcBef>
              <a:spcAft>
                <a:spcPts val="80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Myriad Pro"/>
                <a:ea typeface="Calibri" panose="020F0502020204030204" pitchFamily="34" charset="0"/>
                <a:cs typeface="Times New Roman" panose="02020603050405020304" pitchFamily="18" charset="0"/>
              </a:rPr>
              <a:t>BENEFITS</a:t>
            </a:r>
          </a:p>
        </p:txBody>
      </p:sp>
      <p:sp>
        <p:nvSpPr>
          <p:cNvPr id="4" name="object 4"/>
          <p:cNvSpPr txBox="1"/>
          <p:nvPr/>
        </p:nvSpPr>
        <p:spPr>
          <a:xfrm>
            <a:off x="340469" y="2026728"/>
            <a:ext cx="5555660" cy="3741922"/>
          </a:xfrm>
          <a:prstGeom prst="rect">
            <a:avLst/>
          </a:prstGeom>
        </p:spPr>
        <p:txBody>
          <a:bodyPr vert="horz" wrap="square" lIns="0" tIns="42545" rIns="0" bIns="0" rtlCol="0">
            <a:spAutoFit/>
          </a:bodyPr>
          <a:lstStyle/>
          <a:p>
            <a:pPr marL="285750" marR="0" lvl="0" indent="-285750" algn="l" defTabSz="914400" rtl="0" eaLnBrk="1" fontAlgn="auto" latinLnBrk="0" hangingPunct="1">
              <a:lnSpc>
                <a:spcPct val="107000"/>
              </a:lnSpc>
              <a:spcBef>
                <a:spcPts val="0"/>
              </a:spcBef>
              <a:spcAft>
                <a:spcPts val="800"/>
              </a:spcAft>
              <a:buClr>
                <a:srgbClr val="0070C0"/>
              </a:buClr>
              <a:buSzTx/>
              <a:buFont typeface="Wingdings" panose="05000000000000000000" pitchFamily="2" charset="2"/>
              <a:buChar char="q"/>
              <a:tabLs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Help get start-up funding</a:t>
            </a:r>
          </a:p>
          <a:p>
            <a:pPr marL="285750" marR="0" lvl="0" indent="-285750" algn="l" defTabSz="914400" rtl="0" eaLnBrk="1" fontAlgn="auto" latinLnBrk="0" hangingPunct="1">
              <a:lnSpc>
                <a:spcPct val="107000"/>
              </a:lnSpc>
              <a:spcBef>
                <a:spcPts val="0"/>
              </a:spcBef>
              <a:spcAft>
                <a:spcPts val="800"/>
              </a:spcAft>
              <a:buClr>
                <a:srgbClr val="0070C0"/>
              </a:buClr>
              <a:buSzTx/>
              <a:buFont typeface="Wingdings" panose="05000000000000000000" pitchFamily="2" charset="2"/>
              <a:buChar char="q"/>
              <a:tabLs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Keep a business organised</a:t>
            </a:r>
          </a:p>
          <a:p>
            <a:pPr marL="285750" marR="0" lvl="0" indent="-285750" algn="l" defTabSz="914400" rtl="0" eaLnBrk="1" fontAlgn="auto" latinLnBrk="0" hangingPunct="1">
              <a:lnSpc>
                <a:spcPct val="107000"/>
              </a:lnSpc>
              <a:spcBef>
                <a:spcPts val="0"/>
              </a:spcBef>
              <a:spcAft>
                <a:spcPts val="800"/>
              </a:spcAft>
              <a:buClr>
                <a:srgbClr val="0070C0"/>
              </a:buClr>
              <a:buSzTx/>
              <a:buFont typeface="Wingdings" panose="05000000000000000000" pitchFamily="2" charset="2"/>
              <a:buChar char="q"/>
              <a:tabLs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Allows success to be monitored and improvements to be made</a:t>
            </a:r>
          </a:p>
          <a:p>
            <a:pPr marL="285750" marR="0" lvl="0" indent="-285750" algn="l" defTabSz="914400" rtl="0" eaLnBrk="1" fontAlgn="auto" latinLnBrk="0" hangingPunct="1">
              <a:lnSpc>
                <a:spcPct val="107000"/>
              </a:lnSpc>
              <a:spcBef>
                <a:spcPts val="0"/>
              </a:spcBef>
              <a:spcAft>
                <a:spcPts val="800"/>
              </a:spcAft>
              <a:buClr>
                <a:srgbClr val="0070C0"/>
              </a:buClr>
              <a:buSzTx/>
              <a:buFont typeface="Wingdings" panose="05000000000000000000" pitchFamily="2" charset="2"/>
              <a:buChar char="q"/>
              <a:tabLs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Clarity of direction</a:t>
            </a:r>
          </a:p>
          <a:p>
            <a:pPr marL="285750" marR="0" lvl="0" indent="-285750" algn="l" defTabSz="914400" rtl="0" eaLnBrk="1" fontAlgn="auto" latinLnBrk="0" hangingPunct="1">
              <a:lnSpc>
                <a:spcPct val="107000"/>
              </a:lnSpc>
              <a:spcBef>
                <a:spcPts val="0"/>
              </a:spcBef>
              <a:spcAft>
                <a:spcPts val="800"/>
              </a:spcAft>
              <a:buClr>
                <a:srgbClr val="0070C0"/>
              </a:buClr>
              <a:buSzTx/>
              <a:buFont typeface="Wingdings" panose="05000000000000000000" pitchFamily="2" charset="2"/>
              <a:buChar char="q"/>
              <a:tabLs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Knowledge of the marketplace</a:t>
            </a:r>
          </a:p>
          <a:p>
            <a:pPr marL="285750" marR="0" lvl="0" indent="-285750" algn="l" defTabSz="914400" rtl="0" eaLnBrk="1" fontAlgn="auto" latinLnBrk="0" hangingPunct="1">
              <a:lnSpc>
                <a:spcPct val="107000"/>
              </a:lnSpc>
              <a:spcBef>
                <a:spcPts val="0"/>
              </a:spcBef>
              <a:spcAft>
                <a:spcPts val="800"/>
              </a:spcAft>
              <a:buClr>
                <a:srgbClr val="0070C0"/>
              </a:buClr>
              <a:buSzTx/>
              <a:buFont typeface="Wingdings" panose="05000000000000000000" pitchFamily="2" charset="2"/>
              <a:buChar char="q"/>
              <a:tabLs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Strong commitment from stakeholders</a:t>
            </a:r>
          </a:p>
          <a:p>
            <a:pPr marL="285750" marR="0" lvl="0" indent="-285750" algn="l" defTabSz="914400" rtl="0" eaLnBrk="1" fontAlgn="auto" latinLnBrk="0" hangingPunct="1">
              <a:lnSpc>
                <a:spcPct val="107000"/>
              </a:lnSpc>
              <a:spcBef>
                <a:spcPts val="0"/>
              </a:spcBef>
              <a:spcAft>
                <a:spcPts val="800"/>
              </a:spcAft>
              <a:buClr>
                <a:srgbClr val="0070C0"/>
              </a:buClr>
              <a:buSzTx/>
              <a:buFont typeface="Wingdings" panose="05000000000000000000" pitchFamily="2" charset="2"/>
              <a:buChar char="q"/>
              <a:tabLs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Attract investment</a:t>
            </a:r>
          </a:p>
          <a:p>
            <a:pPr marL="355600" marR="0" lvl="0" indent="-342900" algn="l" defTabSz="914400" rtl="0" eaLnBrk="1" fontAlgn="auto" latinLnBrk="0" hangingPunct="1">
              <a:lnSpc>
                <a:spcPct val="100000"/>
              </a:lnSpc>
              <a:spcBef>
                <a:spcPts val="335"/>
              </a:spcBef>
              <a:spcAft>
                <a:spcPts val="0"/>
              </a:spcAft>
              <a:buClr>
                <a:srgbClr val="006FC0"/>
              </a:buClr>
              <a:buSzTx/>
              <a:buFont typeface="Wingdings"/>
              <a:buChar char=""/>
              <a:tabLst>
                <a:tab pos="355600" algn="l"/>
              </a:tabLst>
              <a:defRPr/>
            </a:pPr>
            <a:endParaRPr kumimoji="0" sz="2000" b="0" i="0" u="none" strike="noStrike" kern="1200" cap="none" spc="0" normalizeH="0" baseline="0" noProof="0" dirty="0">
              <a:ln>
                <a:noFill/>
              </a:ln>
              <a:solidFill>
                <a:prstClr val="black"/>
              </a:solidFill>
              <a:effectLst/>
              <a:uLnTx/>
              <a:uFillTx/>
              <a:latin typeface="Myriad Pro"/>
              <a:ea typeface="+mn-ea"/>
              <a:cs typeface="Arial Black"/>
            </a:endParaRPr>
          </a:p>
        </p:txBody>
      </p:sp>
      <p:sp>
        <p:nvSpPr>
          <p:cNvPr id="8" name="object 8"/>
          <p:cNvSpPr txBox="1"/>
          <p:nvPr/>
        </p:nvSpPr>
        <p:spPr>
          <a:xfrm>
            <a:off x="6187441" y="1191578"/>
            <a:ext cx="5874857" cy="596317"/>
          </a:xfrm>
          <a:prstGeom prst="rect">
            <a:avLst/>
          </a:prstGeom>
          <a:solidFill>
            <a:srgbClr val="006FC0"/>
          </a:solidFill>
        </p:spPr>
        <p:txBody>
          <a:bodyPr vert="horz" wrap="square" lIns="0" tIns="224790" rIns="0" bIns="0" rtlCol="0">
            <a:spAutoFit/>
          </a:bodyPr>
          <a:lstStyle/>
          <a:p>
            <a:pPr marL="1045844" marR="0" lvl="0" indent="0" algn="l" defTabSz="914400" rtl="0" eaLnBrk="1" fontAlgn="auto" latinLnBrk="0" hangingPunct="1">
              <a:lnSpc>
                <a:spcPct val="100000"/>
              </a:lnSpc>
              <a:spcBef>
                <a:spcPts val="177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Myriad Pro"/>
                <a:ea typeface="+mn-ea"/>
                <a:cs typeface="Arial"/>
              </a:rPr>
              <a:t>CHALLENGES</a:t>
            </a:r>
            <a:endParaRPr kumimoji="0" sz="2400" b="1" i="0" u="none" strike="noStrike" kern="1200" cap="none" spc="0" normalizeH="0" baseline="0" noProof="0" dirty="0">
              <a:ln>
                <a:noFill/>
              </a:ln>
              <a:solidFill>
                <a:prstClr val="white"/>
              </a:solidFill>
              <a:effectLst/>
              <a:uLnTx/>
              <a:uFillTx/>
              <a:latin typeface="Myriad Pro"/>
              <a:ea typeface="+mn-ea"/>
              <a:cs typeface="Arial"/>
            </a:endParaRPr>
          </a:p>
        </p:txBody>
      </p:sp>
      <p:sp>
        <p:nvSpPr>
          <p:cNvPr id="9" name="object 9"/>
          <p:cNvSpPr/>
          <p:nvPr/>
        </p:nvSpPr>
        <p:spPr>
          <a:xfrm>
            <a:off x="6187441" y="1872996"/>
            <a:ext cx="4041775" cy="3415665"/>
          </a:xfrm>
          <a:custGeom>
            <a:avLst/>
            <a:gdLst/>
            <a:ahLst/>
            <a:cxnLst/>
            <a:rect l="l" t="t" r="r" b="b"/>
            <a:pathLst>
              <a:path w="4041775" h="3415665">
                <a:moveTo>
                  <a:pt x="0" y="3415283"/>
                </a:moveTo>
                <a:lnTo>
                  <a:pt x="4041648" y="3415283"/>
                </a:lnTo>
                <a:lnTo>
                  <a:pt x="4041648" y="0"/>
                </a:lnTo>
                <a:lnTo>
                  <a:pt x="0" y="0"/>
                </a:lnTo>
                <a:lnTo>
                  <a:pt x="0" y="3415283"/>
                </a:lnTo>
                <a:close/>
              </a:path>
            </a:pathLst>
          </a:custGeom>
          <a:ln w="9525">
            <a:solidFill>
              <a:srgbClr val="FFFFFF"/>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Myriad Pro"/>
              <a:ea typeface="+mn-ea"/>
              <a:cs typeface="+mn-cs"/>
            </a:endParaRPr>
          </a:p>
        </p:txBody>
      </p:sp>
      <p:sp>
        <p:nvSpPr>
          <p:cNvPr id="10" name="object 10"/>
          <p:cNvSpPr txBox="1"/>
          <p:nvPr/>
        </p:nvSpPr>
        <p:spPr>
          <a:xfrm>
            <a:off x="6280149" y="2204467"/>
            <a:ext cx="5684871" cy="2972096"/>
          </a:xfrm>
          <a:prstGeom prst="rect">
            <a:avLst/>
          </a:prstGeom>
        </p:spPr>
        <p:txBody>
          <a:bodyPr vert="horz" wrap="square" lIns="0" tIns="43180" rIns="0" bIns="0" rtlCol="0">
            <a:spAutoFit/>
          </a:bodyPr>
          <a:lstStyle/>
          <a:p>
            <a:pPr marL="285750" marR="0" lvl="0" indent="-285750" algn="l" defTabSz="914400" rtl="0" eaLnBrk="1" fontAlgn="auto" latinLnBrk="0" hangingPunct="1">
              <a:lnSpc>
                <a:spcPct val="107000"/>
              </a:lnSpc>
              <a:spcBef>
                <a:spcPts val="0"/>
              </a:spcBef>
              <a:spcAft>
                <a:spcPts val="800"/>
              </a:spcAft>
              <a:buClr>
                <a:srgbClr val="0070C0"/>
              </a:buClr>
              <a:buSzTx/>
              <a:buFont typeface="Wingdings" panose="05000000000000000000" pitchFamily="2" charset="2"/>
              <a:buChar char="q"/>
              <a:tabLst/>
              <a:defRPr/>
            </a:pPr>
            <a:r>
              <a:rPr kumimoji="0" lang="en-GB" sz="18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Lack </a:t>
            </a: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of experience – people starting a business may not have required skills to write the business plan</a:t>
            </a:r>
          </a:p>
          <a:p>
            <a:pPr marL="285750" marR="0" lvl="0" indent="-285750" algn="l" defTabSz="914400" rtl="0" eaLnBrk="1" fontAlgn="auto" latinLnBrk="0" hangingPunct="1">
              <a:lnSpc>
                <a:spcPct val="107000"/>
              </a:lnSpc>
              <a:spcBef>
                <a:spcPts val="0"/>
              </a:spcBef>
              <a:spcAft>
                <a:spcPts val="800"/>
              </a:spcAft>
              <a:buClr>
                <a:srgbClr val="0070C0"/>
              </a:buClr>
              <a:buSzTx/>
              <a:buFont typeface="Wingdings" panose="05000000000000000000" pitchFamily="2" charset="2"/>
              <a:buChar char="q"/>
              <a:tabLst/>
              <a:defRPr/>
            </a:pPr>
            <a:endPar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endParaRPr>
          </a:p>
          <a:p>
            <a:pPr marL="285750" marR="0" lvl="0" indent="-285750" algn="l" defTabSz="914400" rtl="0" eaLnBrk="1" fontAlgn="auto" latinLnBrk="0" hangingPunct="1">
              <a:lnSpc>
                <a:spcPct val="107000"/>
              </a:lnSpc>
              <a:spcBef>
                <a:spcPts val="0"/>
              </a:spcBef>
              <a:spcAft>
                <a:spcPts val="800"/>
              </a:spcAft>
              <a:buClr>
                <a:srgbClr val="0070C0"/>
              </a:buClr>
              <a:buSzTx/>
              <a:buFont typeface="Wingdings" panose="05000000000000000000" pitchFamily="2" charset="2"/>
              <a:buChar char="q"/>
              <a:tabLs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Uncertainty – not always easy to look ahead and predict what is going to happen in the market.</a:t>
            </a:r>
          </a:p>
          <a:p>
            <a:pPr marL="342900" marR="9525" lvl="0" indent="-343535" algn="l" defTabSz="914400" rtl="0" eaLnBrk="1" fontAlgn="auto" latinLnBrk="0" hangingPunct="1">
              <a:lnSpc>
                <a:spcPct val="90000"/>
              </a:lnSpc>
              <a:spcBef>
                <a:spcPts val="340"/>
              </a:spcBef>
              <a:spcAft>
                <a:spcPts val="0"/>
              </a:spcAft>
              <a:buClr>
                <a:srgbClr val="006FC0"/>
              </a:buClr>
              <a:buSzTx/>
              <a:buFont typeface="Wingdings"/>
              <a:buChar char=""/>
              <a:tabLst>
                <a:tab pos="343535" algn="l"/>
              </a:tabLst>
              <a:defRPr/>
            </a:pPr>
            <a:endParaRPr kumimoji="0" sz="2000" b="0" i="0" u="none" strike="noStrike" kern="1200" cap="none" spc="0" normalizeH="0" baseline="0" noProof="0" dirty="0">
              <a:ln>
                <a:noFill/>
              </a:ln>
              <a:solidFill>
                <a:prstClr val="black"/>
              </a:solidFill>
              <a:effectLst/>
              <a:uLnTx/>
              <a:uFillTx/>
              <a:latin typeface="Arial Black"/>
              <a:ea typeface="+mn-ea"/>
              <a:cs typeface="Arial Black"/>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 calcmode="lin" valueType="num">
                                      <p:cBhvr additive="base">
                                        <p:cTn id="23"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4">
                                            <p:txEl>
                                              <p:pRg st="1" end="1"/>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 calcmode="lin" valueType="num">
                                      <p:cBhvr additive="base">
                                        <p:cTn id="27" dur="5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4">
                                            <p:txEl>
                                              <p:pRg st="2" end="2"/>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 calcmode="lin" valueType="num">
                                      <p:cBhvr additive="base">
                                        <p:cTn id="31" dur="500" fill="hold"/>
                                        <p:tgtEl>
                                          <p:spTgt spid="4">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
                                            <p:txEl>
                                              <p:pRg st="3" end="3"/>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 calcmode="lin" valueType="num">
                                      <p:cBhvr additive="base">
                                        <p:cTn id="35" dur="500" fill="hold"/>
                                        <p:tgtEl>
                                          <p:spTgt spid="4">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4">
                                            <p:txEl>
                                              <p:pRg st="4" end="4"/>
                                            </p:txEl>
                                          </p:spTgt>
                                        </p:tgtEl>
                                        <p:attrNameLst>
                                          <p:attrName>ppt_y</p:attrName>
                                        </p:attrNameLst>
                                      </p:cBhvr>
                                      <p:tavLst>
                                        <p:tav tm="0">
                                          <p:val>
                                            <p:strVal val="#ppt_y"/>
                                          </p:val>
                                        </p:tav>
                                        <p:tav tm="100000">
                                          <p:val>
                                            <p:strVal val="#ppt_y"/>
                                          </p:val>
                                        </p:tav>
                                      </p:tavLst>
                                    </p:anim>
                                  </p:childTnLst>
                                </p:cTn>
                              </p:par>
                              <p:par>
                                <p:cTn id="37" presetID="2" presetClass="entr" presetSubtype="8" fill="hold" nodeType="withEffect">
                                  <p:stCondLst>
                                    <p:cond delay="0"/>
                                  </p:stCondLst>
                                  <p:childTnLst>
                                    <p:set>
                                      <p:cBhvr>
                                        <p:cTn id="38" dur="1" fill="hold">
                                          <p:stCondLst>
                                            <p:cond delay="0"/>
                                          </p:stCondLst>
                                        </p:cTn>
                                        <p:tgtEl>
                                          <p:spTgt spid="4">
                                            <p:txEl>
                                              <p:pRg st="5" end="5"/>
                                            </p:txEl>
                                          </p:spTgt>
                                        </p:tgtEl>
                                        <p:attrNameLst>
                                          <p:attrName>style.visibility</p:attrName>
                                        </p:attrNameLst>
                                      </p:cBhvr>
                                      <p:to>
                                        <p:strVal val="visible"/>
                                      </p:to>
                                    </p:set>
                                    <p:anim calcmode="lin" valueType="num">
                                      <p:cBhvr additive="base">
                                        <p:cTn id="39" dur="500" fill="hold"/>
                                        <p:tgtEl>
                                          <p:spTgt spid="4">
                                            <p:txEl>
                                              <p:pRg st="5" end="5"/>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4">
                                            <p:txEl>
                                              <p:pRg st="5" end="5"/>
                                            </p:txEl>
                                          </p:spTgt>
                                        </p:tgtEl>
                                        <p:attrNameLst>
                                          <p:attrName>ppt_y</p:attrName>
                                        </p:attrNameLst>
                                      </p:cBhvr>
                                      <p:tavLst>
                                        <p:tav tm="0">
                                          <p:val>
                                            <p:strVal val="#ppt_y"/>
                                          </p:val>
                                        </p:tav>
                                        <p:tav tm="100000">
                                          <p:val>
                                            <p:strVal val="#ppt_y"/>
                                          </p:val>
                                        </p:tav>
                                      </p:tavLst>
                                    </p:anim>
                                  </p:childTnLst>
                                </p:cTn>
                              </p:par>
                              <p:par>
                                <p:cTn id="41" presetID="2" presetClass="entr" presetSubtype="8" fill="hold" nodeType="with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 calcmode="lin" valueType="num">
                                      <p:cBhvr additive="base">
                                        <p:cTn id="43" dur="500" fill="hold"/>
                                        <p:tgtEl>
                                          <p:spTgt spid="4">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4">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2" fill="hold" nodeType="clickEffect">
                                  <p:stCondLst>
                                    <p:cond delay="0"/>
                                  </p:stCondLst>
                                  <p:childTnLst>
                                    <p:set>
                                      <p:cBhvr>
                                        <p:cTn id="48" dur="1" fill="hold">
                                          <p:stCondLst>
                                            <p:cond delay="0"/>
                                          </p:stCondLst>
                                        </p:cTn>
                                        <p:tgtEl>
                                          <p:spTgt spid="10">
                                            <p:txEl>
                                              <p:pRg st="0" end="0"/>
                                            </p:txEl>
                                          </p:spTgt>
                                        </p:tgtEl>
                                        <p:attrNameLst>
                                          <p:attrName>style.visibility</p:attrName>
                                        </p:attrNameLst>
                                      </p:cBhvr>
                                      <p:to>
                                        <p:strVal val="visible"/>
                                      </p:to>
                                    </p:set>
                                    <p:anim calcmode="lin" valueType="num">
                                      <p:cBhvr additive="base">
                                        <p:cTn id="49" dur="500" fill="hold"/>
                                        <p:tgtEl>
                                          <p:spTgt spid="10">
                                            <p:txEl>
                                              <p:pRg st="0" end="0"/>
                                            </p:txEl>
                                          </p:spTgt>
                                        </p:tgtEl>
                                        <p:attrNameLst>
                                          <p:attrName>ppt_x</p:attrName>
                                        </p:attrNameLst>
                                      </p:cBhvr>
                                      <p:tavLst>
                                        <p:tav tm="0">
                                          <p:val>
                                            <p:strVal val="1+#ppt_w/2"/>
                                          </p:val>
                                        </p:tav>
                                        <p:tav tm="100000">
                                          <p:val>
                                            <p:strVal val="#ppt_x"/>
                                          </p:val>
                                        </p:tav>
                                      </p:tavLst>
                                    </p:anim>
                                    <p:anim calcmode="lin" valueType="num">
                                      <p:cBhvr additive="base">
                                        <p:cTn id="50" dur="500" fill="hold"/>
                                        <p:tgtEl>
                                          <p:spTgt spid="10">
                                            <p:txEl>
                                              <p:pRg st="0" end="0"/>
                                            </p:txEl>
                                          </p:spTgt>
                                        </p:tgtEl>
                                        <p:attrNameLst>
                                          <p:attrName>ppt_y</p:attrName>
                                        </p:attrNameLst>
                                      </p:cBhvr>
                                      <p:tavLst>
                                        <p:tav tm="0">
                                          <p:val>
                                            <p:strVal val="#ppt_y"/>
                                          </p:val>
                                        </p:tav>
                                        <p:tav tm="100000">
                                          <p:val>
                                            <p:strVal val="#ppt_y"/>
                                          </p:val>
                                        </p:tav>
                                      </p:tavLst>
                                    </p:anim>
                                  </p:childTnLst>
                                </p:cTn>
                              </p:par>
                              <p:par>
                                <p:cTn id="51" presetID="2" presetClass="entr" presetSubtype="2" fill="hold" nodeType="withEffect">
                                  <p:stCondLst>
                                    <p:cond delay="0"/>
                                  </p:stCondLst>
                                  <p:childTnLst>
                                    <p:set>
                                      <p:cBhvr>
                                        <p:cTn id="52" dur="1" fill="hold">
                                          <p:stCondLst>
                                            <p:cond delay="0"/>
                                          </p:stCondLst>
                                        </p:cTn>
                                        <p:tgtEl>
                                          <p:spTgt spid="10">
                                            <p:txEl>
                                              <p:pRg st="2" end="2"/>
                                            </p:txEl>
                                          </p:spTgt>
                                        </p:tgtEl>
                                        <p:attrNameLst>
                                          <p:attrName>style.visibility</p:attrName>
                                        </p:attrNameLst>
                                      </p:cBhvr>
                                      <p:to>
                                        <p:strVal val="visible"/>
                                      </p:to>
                                    </p:set>
                                    <p:anim calcmode="lin" valueType="num">
                                      <p:cBhvr additive="base">
                                        <p:cTn id="53" dur="500" fill="hold"/>
                                        <p:tgtEl>
                                          <p:spTgt spid="10">
                                            <p:txEl>
                                              <p:pRg st="2" end="2"/>
                                            </p:txEl>
                                          </p:spTgt>
                                        </p:tgtEl>
                                        <p:attrNameLst>
                                          <p:attrName>ppt_x</p:attrName>
                                        </p:attrNameLst>
                                      </p:cBhvr>
                                      <p:tavLst>
                                        <p:tav tm="0">
                                          <p:val>
                                            <p:strVal val="1+#ppt_w/2"/>
                                          </p:val>
                                        </p:tav>
                                        <p:tav tm="100000">
                                          <p:val>
                                            <p:strVal val="#ppt_x"/>
                                          </p:val>
                                        </p:tav>
                                      </p:tavLst>
                                    </p:anim>
                                    <p:anim calcmode="lin" valueType="num">
                                      <p:cBhvr additive="base">
                                        <p:cTn id="54" dur="500" fill="hold"/>
                                        <p:tgtEl>
                                          <p:spTgt spid="10">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91544" y="553778"/>
            <a:ext cx="8582990" cy="382156"/>
          </a:xfrm>
          <a:prstGeom prst="rect">
            <a:avLst/>
          </a:prstGeom>
        </p:spPr>
        <p:txBody>
          <a:bodyPr vert="horz" wrap="square" lIns="0" tIns="12700" rIns="0" bIns="0" rtlCol="0">
            <a:spAutoFit/>
          </a:bodyPr>
          <a:lstStyle/>
          <a:p>
            <a:pPr marL="3695065" marR="5080" lvl="0" indent="-3683000" algn="l" defTabSz="914400" rtl="0" eaLnBrk="1" fontAlgn="auto" latinLnBrk="0" hangingPunct="1">
              <a:lnSpc>
                <a:spcPct val="100000"/>
              </a:lnSpc>
              <a:spcBef>
                <a:spcPts val="100"/>
              </a:spcBef>
              <a:spcAft>
                <a:spcPts val="0"/>
              </a:spcAft>
              <a:buClrTx/>
              <a:buSzTx/>
              <a:buFontTx/>
              <a:buNone/>
              <a:tabLst/>
              <a:defRPr/>
            </a:pPr>
            <a:r>
              <a:rPr kumimoji="0" sz="2400" b="1" i="0" u="none" strike="noStrike" kern="1200" cap="none" spc="40" normalizeH="0" baseline="0" noProof="0" dirty="0">
                <a:ln>
                  <a:noFill/>
                </a:ln>
                <a:solidFill>
                  <a:prstClr val="black"/>
                </a:solidFill>
                <a:effectLst/>
                <a:highlight>
                  <a:srgbClr val="FFFF00"/>
                </a:highlight>
                <a:uLnTx/>
                <a:uFillTx/>
                <a:latin typeface="Myriad Pro"/>
                <a:ea typeface="+mn-ea"/>
                <a:cs typeface="Arial"/>
              </a:rPr>
              <a:t>Who </a:t>
            </a:r>
            <a:r>
              <a:rPr kumimoji="0" sz="2400" b="1" i="0" u="none" strike="noStrike" kern="1200" cap="none" spc="-114" normalizeH="0" baseline="0" noProof="0" dirty="0">
                <a:ln>
                  <a:noFill/>
                </a:ln>
                <a:solidFill>
                  <a:prstClr val="black"/>
                </a:solidFill>
                <a:effectLst/>
                <a:highlight>
                  <a:srgbClr val="FFFF00"/>
                </a:highlight>
                <a:uLnTx/>
                <a:uFillTx/>
                <a:latin typeface="Myriad Pro"/>
                <a:ea typeface="+mn-ea"/>
                <a:cs typeface="Arial"/>
              </a:rPr>
              <a:t>Reads </a:t>
            </a:r>
            <a:r>
              <a:rPr kumimoji="0" sz="2400" b="1" i="0" u="none" strike="noStrike" kern="1200" cap="none" spc="20" normalizeH="0" baseline="0" noProof="0" dirty="0">
                <a:ln>
                  <a:noFill/>
                </a:ln>
                <a:solidFill>
                  <a:prstClr val="black"/>
                </a:solidFill>
                <a:effectLst/>
                <a:highlight>
                  <a:srgbClr val="FFFF00"/>
                </a:highlight>
                <a:uLnTx/>
                <a:uFillTx/>
                <a:latin typeface="Myriad Pro"/>
                <a:ea typeface="+mn-ea"/>
                <a:cs typeface="Arial"/>
              </a:rPr>
              <a:t>the </a:t>
            </a:r>
            <a:r>
              <a:rPr kumimoji="0" sz="2400" b="1" i="0" u="none" strike="noStrike" kern="1200" cap="none" spc="-140" normalizeH="0" baseline="0" noProof="0" dirty="0">
                <a:ln>
                  <a:noFill/>
                </a:ln>
                <a:solidFill>
                  <a:prstClr val="black"/>
                </a:solidFill>
                <a:effectLst/>
                <a:highlight>
                  <a:srgbClr val="FFFF00"/>
                </a:highlight>
                <a:uLnTx/>
                <a:uFillTx/>
                <a:latin typeface="Myriad Pro"/>
                <a:ea typeface="+mn-ea"/>
                <a:cs typeface="Arial"/>
              </a:rPr>
              <a:t>Business </a:t>
            </a:r>
            <a:r>
              <a:rPr kumimoji="0" sz="2400" b="1" i="0" u="none" strike="noStrike" kern="1200" cap="none" spc="-45" normalizeH="0" baseline="0" noProof="0" dirty="0">
                <a:ln>
                  <a:noFill/>
                </a:ln>
                <a:solidFill>
                  <a:prstClr val="black"/>
                </a:solidFill>
                <a:effectLst/>
                <a:highlight>
                  <a:srgbClr val="FFFF00"/>
                </a:highlight>
                <a:uLnTx/>
                <a:uFillTx/>
                <a:latin typeface="Myriad Pro"/>
                <a:ea typeface="+mn-ea"/>
                <a:cs typeface="Arial"/>
              </a:rPr>
              <a:t>Plan </a:t>
            </a:r>
            <a:r>
              <a:rPr kumimoji="0" sz="2400" b="1" i="0" u="none" strike="noStrike" kern="1200" cap="none" spc="305" normalizeH="0" baseline="0" noProof="0" dirty="0">
                <a:ln>
                  <a:noFill/>
                </a:ln>
                <a:solidFill>
                  <a:prstClr val="black"/>
                </a:solidFill>
                <a:effectLst/>
                <a:highlight>
                  <a:srgbClr val="FFFF00"/>
                </a:highlight>
                <a:uLnTx/>
                <a:uFillTx/>
                <a:latin typeface="Myriad Pro"/>
                <a:ea typeface="+mn-ea"/>
                <a:cs typeface="Arial"/>
              </a:rPr>
              <a:t>&amp; </a:t>
            </a:r>
            <a:r>
              <a:rPr kumimoji="0" sz="2400" b="1" i="0" u="none" strike="noStrike" kern="1200" cap="none" spc="50" normalizeH="0" baseline="0" noProof="0" dirty="0">
                <a:ln>
                  <a:noFill/>
                </a:ln>
                <a:solidFill>
                  <a:prstClr val="black"/>
                </a:solidFill>
                <a:effectLst/>
                <a:highlight>
                  <a:srgbClr val="FFFF00"/>
                </a:highlight>
                <a:uLnTx/>
                <a:uFillTx/>
                <a:latin typeface="Myriad Pro"/>
                <a:ea typeface="+mn-ea"/>
                <a:cs typeface="Arial"/>
              </a:rPr>
              <a:t>What </a:t>
            </a:r>
            <a:r>
              <a:rPr kumimoji="0" sz="2400" b="1" i="0" u="none" strike="noStrike" kern="1200" cap="none" spc="-25" normalizeH="0" baseline="0" noProof="0" dirty="0">
                <a:ln>
                  <a:noFill/>
                </a:ln>
                <a:solidFill>
                  <a:prstClr val="black"/>
                </a:solidFill>
                <a:effectLst/>
                <a:highlight>
                  <a:srgbClr val="FFFF00"/>
                </a:highlight>
                <a:uLnTx/>
                <a:uFillTx/>
                <a:latin typeface="Myriad Pro"/>
                <a:ea typeface="+mn-ea"/>
                <a:cs typeface="Arial"/>
              </a:rPr>
              <a:t>Are </a:t>
            </a:r>
            <a:r>
              <a:rPr kumimoji="0" sz="2400" b="1" i="0" u="none" strike="noStrike" kern="1200" cap="none" spc="-45" normalizeH="0" baseline="0" noProof="0" dirty="0">
                <a:ln>
                  <a:noFill/>
                </a:ln>
                <a:solidFill>
                  <a:prstClr val="black"/>
                </a:solidFill>
                <a:effectLst/>
                <a:highlight>
                  <a:srgbClr val="FFFF00"/>
                </a:highlight>
                <a:uLnTx/>
                <a:uFillTx/>
                <a:latin typeface="Myriad Pro"/>
                <a:ea typeface="+mn-ea"/>
                <a:cs typeface="Arial"/>
              </a:rPr>
              <a:t>They</a:t>
            </a:r>
            <a:r>
              <a:rPr kumimoji="0" sz="2400" b="1" i="0" u="none" strike="noStrike" kern="1200" cap="none" spc="-200" normalizeH="0" baseline="0" noProof="0" dirty="0">
                <a:ln>
                  <a:noFill/>
                </a:ln>
                <a:solidFill>
                  <a:prstClr val="black"/>
                </a:solidFill>
                <a:effectLst/>
                <a:highlight>
                  <a:srgbClr val="FFFF00"/>
                </a:highlight>
                <a:uLnTx/>
                <a:uFillTx/>
                <a:latin typeface="Myriad Pro"/>
                <a:ea typeface="+mn-ea"/>
                <a:cs typeface="Arial"/>
              </a:rPr>
              <a:t> </a:t>
            </a:r>
            <a:r>
              <a:rPr kumimoji="0" sz="2400" b="1" i="0" u="none" strike="noStrike" kern="1200" cap="none" spc="-40" normalizeH="0" baseline="0" noProof="0" dirty="0">
                <a:ln>
                  <a:noFill/>
                </a:ln>
                <a:solidFill>
                  <a:prstClr val="black"/>
                </a:solidFill>
                <a:effectLst/>
                <a:highlight>
                  <a:srgbClr val="FFFF00"/>
                </a:highlight>
                <a:uLnTx/>
                <a:uFillTx/>
                <a:latin typeface="Myriad Pro"/>
                <a:ea typeface="+mn-ea"/>
                <a:cs typeface="Arial"/>
              </a:rPr>
              <a:t>Looking </a:t>
            </a:r>
            <a:r>
              <a:rPr kumimoji="0" sz="2400" b="1" i="0" u="none" strike="noStrike" kern="1200" cap="none" spc="-155" normalizeH="0" baseline="0" noProof="0" dirty="0">
                <a:ln>
                  <a:noFill/>
                </a:ln>
                <a:solidFill>
                  <a:prstClr val="black"/>
                </a:solidFill>
                <a:effectLst/>
                <a:highlight>
                  <a:srgbClr val="FFFF00"/>
                </a:highlight>
                <a:uLnTx/>
                <a:uFillTx/>
                <a:latin typeface="Myriad Pro"/>
                <a:ea typeface="+mn-ea"/>
                <a:cs typeface="Arial"/>
              </a:rPr>
              <a:t>For?</a:t>
            </a:r>
            <a:endParaRPr kumimoji="0" sz="2400" b="0" i="0" u="none" strike="noStrike" kern="1200" cap="none" spc="0" normalizeH="0" baseline="0" noProof="0" dirty="0">
              <a:ln>
                <a:noFill/>
              </a:ln>
              <a:solidFill>
                <a:prstClr val="black"/>
              </a:solidFill>
              <a:effectLst/>
              <a:highlight>
                <a:srgbClr val="FFFF00"/>
              </a:highlight>
              <a:uLnTx/>
              <a:uFillTx/>
              <a:latin typeface="Myriad Pro"/>
              <a:ea typeface="+mn-ea"/>
              <a:cs typeface="Arial"/>
            </a:endParaRPr>
          </a:p>
        </p:txBody>
      </p:sp>
      <p:graphicFrame>
        <p:nvGraphicFramePr>
          <p:cNvPr id="6" name="object 3">
            <a:extLst>
              <a:ext uri="{FF2B5EF4-FFF2-40B4-BE49-F238E27FC236}">
                <a16:creationId xmlns:a16="http://schemas.microsoft.com/office/drawing/2014/main" id="{7E5019A8-8675-46B2-9D13-9E9C3B50EBA3}"/>
              </a:ext>
            </a:extLst>
          </p:cNvPr>
          <p:cNvGraphicFramePr>
            <a:graphicFrameLocks noGrp="1"/>
          </p:cNvGraphicFramePr>
          <p:nvPr/>
        </p:nvGraphicFramePr>
        <p:xfrm>
          <a:off x="1847533" y="1556740"/>
          <a:ext cx="8569325" cy="3933952"/>
        </p:xfrm>
        <a:graphic>
          <a:graphicData uri="http://schemas.openxmlformats.org/drawingml/2006/table">
            <a:tbl>
              <a:tblPr firstRow="1" bandRow="1">
                <a:tableStyleId>{2D5ABB26-0587-4C30-8999-92F81FD0307C}</a:tableStyleId>
              </a:tblPr>
              <a:tblGrid>
                <a:gridCol w="2678430">
                  <a:extLst>
                    <a:ext uri="{9D8B030D-6E8A-4147-A177-3AD203B41FA5}">
                      <a16:colId xmlns:a16="http://schemas.microsoft.com/office/drawing/2014/main" val="20000"/>
                    </a:ext>
                  </a:extLst>
                </a:gridCol>
                <a:gridCol w="5890895">
                  <a:extLst>
                    <a:ext uri="{9D8B030D-6E8A-4147-A177-3AD203B41FA5}">
                      <a16:colId xmlns:a16="http://schemas.microsoft.com/office/drawing/2014/main" val="20001"/>
                    </a:ext>
                  </a:extLst>
                </a:gridCol>
              </a:tblGrid>
              <a:tr h="781837">
                <a:tc>
                  <a:txBody>
                    <a:bodyPr/>
                    <a:lstStyle/>
                    <a:p>
                      <a:pPr marL="77470" marR="0" lvl="0" indent="0" algn="ctr" defTabSz="914400" rtl="0" eaLnBrk="1" fontAlgn="auto" latinLnBrk="0" hangingPunct="1">
                        <a:lnSpc>
                          <a:spcPct val="100000"/>
                        </a:lnSpc>
                        <a:spcBef>
                          <a:spcPts val="875"/>
                        </a:spcBef>
                        <a:spcAft>
                          <a:spcPts val="0"/>
                        </a:spcAft>
                        <a:buClrTx/>
                        <a:buSzTx/>
                        <a:buFontTx/>
                        <a:buNone/>
                        <a:tabLst/>
                        <a:defRPr/>
                      </a:pPr>
                      <a:r>
                        <a:rPr lang="en-GB" sz="1800" b="1" kern="1200" dirty="0">
                          <a:solidFill>
                            <a:schemeClr val="tx1"/>
                          </a:solidFill>
                          <a:effectLst/>
                          <a:latin typeface="+mn-lt"/>
                          <a:ea typeface="+mn-ea"/>
                          <a:cs typeface="+mn-cs"/>
                        </a:rPr>
                        <a:t>Audience</a:t>
                      </a:r>
                    </a:p>
                    <a:p>
                      <a:pPr marL="77470" algn="ctr">
                        <a:lnSpc>
                          <a:spcPct val="100000"/>
                        </a:lnSpc>
                        <a:spcBef>
                          <a:spcPts val="875"/>
                        </a:spcBef>
                      </a:pPr>
                      <a:endParaRPr sz="1800" dirty="0">
                        <a:latin typeface="+mn-lt"/>
                        <a:cs typeface="Arial"/>
                      </a:endParaRPr>
                    </a:p>
                  </a:txBody>
                  <a:tcPr marL="0" marR="0" marT="111125" marB="0">
                    <a:lnR w="38100">
                      <a:solidFill>
                        <a:srgbClr val="FFFFFF"/>
                      </a:solidFill>
                      <a:prstDash val="solid"/>
                    </a:lnR>
                    <a:lnB w="38100">
                      <a:solidFill>
                        <a:srgbClr val="FFFFFF"/>
                      </a:solidFill>
                      <a:prstDash val="solid"/>
                    </a:lnB>
                    <a:solidFill>
                      <a:schemeClr val="bg1">
                        <a:lumMod val="65000"/>
                      </a:schemeClr>
                    </a:solidFill>
                  </a:tcPr>
                </a:tc>
                <a:tc>
                  <a:txBody>
                    <a:bodyPr/>
                    <a:lstStyle/>
                    <a:p>
                      <a:pPr marL="77470" marR="0" lvl="0" indent="0" algn="ctr" defTabSz="914400" rtl="0" eaLnBrk="1" fontAlgn="auto" latinLnBrk="0" hangingPunct="1">
                        <a:lnSpc>
                          <a:spcPct val="100000"/>
                        </a:lnSpc>
                        <a:spcBef>
                          <a:spcPts val="875"/>
                        </a:spcBef>
                        <a:spcAft>
                          <a:spcPts val="0"/>
                        </a:spcAft>
                        <a:buClrTx/>
                        <a:buSzTx/>
                        <a:buFontTx/>
                        <a:buNone/>
                        <a:tabLst/>
                        <a:defRPr/>
                      </a:pPr>
                      <a:r>
                        <a:rPr lang="en-GB" sz="2000" b="1" kern="1200" dirty="0">
                          <a:solidFill>
                            <a:schemeClr val="tx1"/>
                          </a:solidFill>
                          <a:effectLst/>
                          <a:latin typeface="+mn-lt"/>
                          <a:ea typeface="+mn-ea"/>
                          <a:cs typeface="+mn-cs"/>
                        </a:rPr>
                        <a:t>What They are Looking For</a:t>
                      </a:r>
                    </a:p>
                    <a:p>
                      <a:pPr marL="77470" algn="ctr">
                        <a:lnSpc>
                          <a:spcPct val="100000"/>
                        </a:lnSpc>
                        <a:spcBef>
                          <a:spcPts val="875"/>
                        </a:spcBef>
                      </a:pPr>
                      <a:endParaRPr sz="1800" dirty="0">
                        <a:latin typeface="+mn-lt"/>
                        <a:cs typeface="Arial"/>
                      </a:endParaRPr>
                    </a:p>
                  </a:txBody>
                  <a:tcPr marL="0" marR="0" marT="111125" marB="0">
                    <a:lnL w="38100">
                      <a:solidFill>
                        <a:srgbClr val="FFFFFF"/>
                      </a:solidFill>
                      <a:prstDash val="solid"/>
                    </a:lnL>
                    <a:lnB w="38100">
                      <a:solidFill>
                        <a:srgbClr val="FFFFFF"/>
                      </a:solidFill>
                      <a:prstDash val="solid"/>
                    </a:lnB>
                    <a:solidFill>
                      <a:schemeClr val="bg1">
                        <a:lumMod val="65000"/>
                      </a:schemeClr>
                    </a:solidFill>
                  </a:tcPr>
                </a:tc>
                <a:extLst>
                  <a:ext uri="{0D108BD9-81ED-4DB2-BD59-A6C34878D82A}">
                    <a16:rowId xmlns:a16="http://schemas.microsoft.com/office/drawing/2014/main" val="10000"/>
                  </a:ext>
                </a:extLst>
              </a:tr>
              <a:tr h="1279271">
                <a:tc>
                  <a:txBody>
                    <a:bodyPr/>
                    <a:lstStyle/>
                    <a:p>
                      <a:pPr marL="74930" marR="0" lvl="0" indent="0" algn="ctr" defTabSz="914400" rtl="0" eaLnBrk="1" fontAlgn="auto" latinLnBrk="0" hangingPunct="1">
                        <a:lnSpc>
                          <a:spcPct val="100000"/>
                        </a:lnSpc>
                        <a:spcBef>
                          <a:spcPts val="875"/>
                        </a:spcBef>
                        <a:spcAft>
                          <a:spcPts val="0"/>
                        </a:spcAft>
                        <a:buClrTx/>
                        <a:buSzTx/>
                        <a:buFontTx/>
                        <a:buNone/>
                        <a:tabLst/>
                        <a:defRPr/>
                      </a:pPr>
                      <a:r>
                        <a:rPr lang="en-GB" sz="1800" kern="1200" dirty="0">
                          <a:solidFill>
                            <a:schemeClr val="tx1"/>
                          </a:solidFill>
                          <a:effectLst/>
                          <a:latin typeface="+mn-lt"/>
                          <a:ea typeface="+mn-ea"/>
                          <a:cs typeface="+mn-cs"/>
                        </a:rPr>
                        <a:t>Directors &amp; Employees</a:t>
                      </a:r>
                    </a:p>
                    <a:p>
                      <a:pPr marL="74930" algn="ctr">
                        <a:lnSpc>
                          <a:spcPct val="100000"/>
                        </a:lnSpc>
                        <a:spcBef>
                          <a:spcPts val="875"/>
                        </a:spcBef>
                      </a:pPr>
                      <a:endParaRPr sz="1800" dirty="0">
                        <a:latin typeface="+mn-lt"/>
                        <a:cs typeface="Arial Black"/>
                      </a:endParaRPr>
                    </a:p>
                  </a:txBody>
                  <a:tcPr marL="0" marR="0" marT="111125" marB="0">
                    <a:lnR w="38100">
                      <a:solidFill>
                        <a:srgbClr val="FFFFFF"/>
                      </a:solidFill>
                      <a:prstDash val="solid"/>
                    </a:lnR>
                    <a:lnT w="38100">
                      <a:solidFill>
                        <a:srgbClr val="FFFFFF"/>
                      </a:solidFill>
                      <a:prstDash val="solid"/>
                    </a:lnT>
                    <a:lnB w="38100">
                      <a:solidFill>
                        <a:srgbClr val="FFFFFF"/>
                      </a:solidFill>
                      <a:prstDash val="solid"/>
                    </a:lnB>
                    <a:solidFill>
                      <a:srgbClr val="D9D9D9"/>
                    </a:solidFill>
                  </a:tcPr>
                </a:tc>
                <a:tc>
                  <a:txBody>
                    <a:bodyPr/>
                    <a:lstStyle/>
                    <a:p>
                      <a:pPr algn="ctr"/>
                      <a:r>
                        <a:rPr lang="en-GB" sz="1800" kern="1200" dirty="0">
                          <a:solidFill>
                            <a:schemeClr val="tx1"/>
                          </a:solidFill>
                          <a:effectLst/>
                          <a:latin typeface="+mn-lt"/>
                          <a:ea typeface="+mn-ea"/>
                          <a:cs typeface="+mn-cs"/>
                        </a:rPr>
                        <a:t>A clearly written business plan helps the team to move forward in a consistent and purposeful manner.</a:t>
                      </a:r>
                    </a:p>
                    <a:p>
                      <a:pPr algn="ctr"/>
                      <a:r>
                        <a:rPr lang="en-GB" sz="1800" kern="1200" dirty="0">
                          <a:solidFill>
                            <a:schemeClr val="tx1"/>
                          </a:solidFill>
                          <a:effectLst/>
                          <a:latin typeface="+mn-lt"/>
                          <a:ea typeface="+mn-ea"/>
                          <a:cs typeface="+mn-cs"/>
                        </a:rPr>
                        <a:t> </a:t>
                      </a:r>
                    </a:p>
                    <a:p>
                      <a:pPr marL="78740" algn="ctr">
                        <a:lnSpc>
                          <a:spcPct val="100000"/>
                        </a:lnSpc>
                        <a:spcBef>
                          <a:spcPts val="875"/>
                        </a:spcBef>
                      </a:pPr>
                      <a:endParaRPr sz="1800" dirty="0">
                        <a:latin typeface="+mn-lt"/>
                        <a:cs typeface="Arial Black"/>
                      </a:endParaRPr>
                    </a:p>
                  </a:txBody>
                  <a:tcPr marL="0" marR="0" marT="111125" marB="0">
                    <a:lnL w="38100">
                      <a:solidFill>
                        <a:srgbClr val="FFFFFF"/>
                      </a:solidFill>
                      <a:prstDash val="solid"/>
                    </a:lnL>
                    <a:lnT w="38100">
                      <a:solidFill>
                        <a:srgbClr val="FFFFFF"/>
                      </a:solidFill>
                      <a:prstDash val="solid"/>
                    </a:lnT>
                    <a:lnB w="38100">
                      <a:solidFill>
                        <a:srgbClr val="FFFFFF"/>
                      </a:solidFill>
                      <a:prstDash val="solid"/>
                    </a:lnB>
                    <a:solidFill>
                      <a:srgbClr val="D9D9D9"/>
                    </a:solidFill>
                  </a:tcPr>
                </a:tc>
                <a:extLst>
                  <a:ext uri="{0D108BD9-81ED-4DB2-BD59-A6C34878D82A}">
                    <a16:rowId xmlns:a16="http://schemas.microsoft.com/office/drawing/2014/main" val="10001"/>
                  </a:ext>
                </a:extLst>
              </a:tr>
              <a:tr h="1806702">
                <a:tc>
                  <a:txBody>
                    <a:bodyPr/>
                    <a:lstStyle/>
                    <a:p>
                      <a:pPr marL="406400" marR="0" lvl="0" indent="0" algn="ctr" defTabSz="914400" rtl="0" eaLnBrk="1" fontAlgn="auto" latinLnBrk="0" hangingPunct="1">
                        <a:lnSpc>
                          <a:spcPct val="100000"/>
                        </a:lnSpc>
                        <a:spcBef>
                          <a:spcPts val="875"/>
                        </a:spcBef>
                        <a:spcAft>
                          <a:spcPts val="0"/>
                        </a:spcAft>
                        <a:buClrTx/>
                        <a:buSzTx/>
                        <a:buFontTx/>
                        <a:buNone/>
                        <a:tabLst/>
                        <a:defRPr/>
                      </a:pPr>
                      <a:r>
                        <a:rPr lang="en-GB" sz="1800" kern="1200" dirty="0">
                          <a:solidFill>
                            <a:schemeClr val="tx1"/>
                          </a:solidFill>
                          <a:effectLst/>
                          <a:latin typeface="+mn-lt"/>
                          <a:ea typeface="+mn-ea"/>
                          <a:cs typeface="+mn-cs"/>
                        </a:rPr>
                        <a:t>Investors and other external stakeholders</a:t>
                      </a:r>
                    </a:p>
                    <a:p>
                      <a:pPr marL="406400" algn="ctr">
                        <a:lnSpc>
                          <a:spcPct val="100000"/>
                        </a:lnSpc>
                        <a:spcBef>
                          <a:spcPts val="875"/>
                        </a:spcBef>
                      </a:pPr>
                      <a:endParaRPr sz="1800" dirty="0">
                        <a:latin typeface="+mn-lt"/>
                        <a:cs typeface="Arial Black"/>
                      </a:endParaRPr>
                    </a:p>
                  </a:txBody>
                  <a:tcPr marL="0" marR="0" marT="111125" marB="0">
                    <a:lnR w="38100">
                      <a:solidFill>
                        <a:srgbClr val="FFFFFF"/>
                      </a:solidFill>
                      <a:prstDash val="solid"/>
                    </a:lnR>
                    <a:lnT w="38100">
                      <a:solidFill>
                        <a:srgbClr val="FFFFFF"/>
                      </a:solidFill>
                      <a:prstDash val="solid"/>
                    </a:lnT>
                    <a:solidFill>
                      <a:srgbClr val="D9D9D9"/>
                    </a:solidFill>
                  </a:tcPr>
                </a:tc>
                <a:tc>
                  <a:txBody>
                    <a:bodyPr/>
                    <a:lstStyle/>
                    <a:p>
                      <a:pPr marL="239395" marR="156845" lvl="0" indent="635" algn="ctr" defTabSz="914400" rtl="0" eaLnBrk="1" fontAlgn="auto" latinLnBrk="0" hangingPunct="1">
                        <a:lnSpc>
                          <a:spcPct val="100000"/>
                        </a:lnSpc>
                        <a:spcBef>
                          <a:spcPts val="875"/>
                        </a:spcBef>
                        <a:spcAft>
                          <a:spcPts val="0"/>
                        </a:spcAft>
                        <a:buClrTx/>
                        <a:buSzTx/>
                        <a:buFontTx/>
                        <a:buNone/>
                        <a:tabLst/>
                        <a:defRPr/>
                      </a:pPr>
                      <a:r>
                        <a:rPr lang="en-GB" sz="1800" kern="1200" dirty="0">
                          <a:solidFill>
                            <a:schemeClr val="tx1"/>
                          </a:solidFill>
                          <a:effectLst/>
                          <a:latin typeface="+mn-lt"/>
                          <a:ea typeface="+mn-ea"/>
                          <a:cs typeface="+mn-cs"/>
                        </a:rPr>
                        <a:t>If the idea is valid, fundable and any investment amount will be wisely spent. A communication tools to other stakeholders for partnerships etc</a:t>
                      </a:r>
                    </a:p>
                    <a:p>
                      <a:pPr marL="239395" marR="156845" indent="635" algn="ctr">
                        <a:lnSpc>
                          <a:spcPct val="100000"/>
                        </a:lnSpc>
                        <a:spcBef>
                          <a:spcPts val="875"/>
                        </a:spcBef>
                      </a:pPr>
                      <a:endParaRPr sz="1800" dirty="0">
                        <a:latin typeface="+mn-lt"/>
                        <a:cs typeface="Arial Black"/>
                      </a:endParaRPr>
                    </a:p>
                  </a:txBody>
                  <a:tcPr marL="0" marR="0" marT="111125" marB="0">
                    <a:lnL w="38100">
                      <a:solidFill>
                        <a:srgbClr val="FFFFFF"/>
                      </a:solidFill>
                      <a:prstDash val="solid"/>
                    </a:lnL>
                    <a:lnT w="38100">
                      <a:solidFill>
                        <a:srgbClr val="FFFFFF"/>
                      </a:solidFill>
                      <a:prstDash val="solid"/>
                    </a:lnT>
                    <a:solidFill>
                      <a:srgbClr val="D9D9D9"/>
                    </a:solidFill>
                  </a:tcPr>
                </a:tc>
                <a:extLst>
                  <a:ext uri="{0D108BD9-81ED-4DB2-BD59-A6C34878D82A}">
                    <a16:rowId xmlns:a16="http://schemas.microsoft.com/office/drawing/2014/main" val="10002"/>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1981200" y="377833"/>
            <a:ext cx="8579296" cy="602896"/>
          </a:xfrm>
        </p:spPr>
        <p:txBody>
          <a:bodyPr>
            <a:normAutofit/>
          </a:bodyPr>
          <a:lstStyle/>
          <a:p>
            <a:r>
              <a:rPr lang="en-GB" sz="2800" b="1" dirty="0">
                <a:highlight>
                  <a:srgbClr val="FFFF00"/>
                </a:highlight>
              </a:rPr>
              <a:t>Business Plan template</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765741" y="946682"/>
            <a:ext cx="11043637" cy="4881281"/>
          </a:xfrm>
        </p:spPr>
        <p:txBody>
          <a:bodyPr>
            <a:normAutofit/>
          </a:bodyPr>
          <a:lstStyle/>
          <a:p>
            <a:pPr>
              <a:lnSpc>
                <a:spcPct val="107000"/>
              </a:lnSpc>
              <a:spcAft>
                <a:spcPts val="800"/>
              </a:spcAft>
              <a:buClr>
                <a:srgbClr val="0070C0"/>
              </a:buClr>
              <a:buFont typeface="Wingdings" panose="05000000000000000000" pitchFamily="2" charset="2"/>
              <a:buChar char="q"/>
            </a:pPr>
            <a:endParaRPr lang="en-GB" sz="2000" dirty="0">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There are many different business plan templates to choose from available on the web. Therefore, not all business plans are the same.</a:t>
            </a:r>
          </a:p>
          <a:p>
            <a:pPr marL="0" indent="0">
              <a:lnSpc>
                <a:spcPct val="107000"/>
              </a:lnSpc>
              <a:spcAft>
                <a:spcPts val="800"/>
              </a:spcAft>
              <a:buClr>
                <a:srgbClr val="0070C0"/>
              </a:buClr>
              <a:buNone/>
            </a:pPr>
            <a:endParaRPr lang="en-GB" sz="2400" dirty="0">
              <a:ea typeface="Calibri" panose="020F0502020204030204" pitchFamily="34" charset="0"/>
              <a:cs typeface="Times New Roman" panose="02020603050405020304" pitchFamily="18" charset="0"/>
            </a:endParaRPr>
          </a:p>
          <a:p>
            <a:pPr algn="ct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However, the business plan should not be more that 4-9 pages maximum expect if you are attaching test results. </a:t>
            </a:r>
          </a:p>
          <a:p>
            <a:pPr marL="0" indent="0" algn="ctr">
              <a:lnSpc>
                <a:spcPct val="107000"/>
              </a:lnSpc>
              <a:spcAft>
                <a:spcPts val="800"/>
              </a:spcAft>
              <a:buClr>
                <a:srgbClr val="0070C0"/>
              </a:buClr>
              <a:buNone/>
            </a:pPr>
            <a:r>
              <a:rPr lang="en-GB" sz="2400" b="1" u="sng" dirty="0">
                <a:ea typeface="Calibri" panose="020F0502020204030204" pitchFamily="34" charset="0"/>
                <a:cs typeface="Times New Roman" panose="02020603050405020304" pitchFamily="18" charset="0"/>
              </a:rPr>
              <a:t>Nobody reads a 50 pages business plan!!!!!.</a:t>
            </a:r>
          </a:p>
          <a:p>
            <a:pPr marL="0" indent="0">
              <a:lnSpc>
                <a:spcPct val="107000"/>
              </a:lnSpc>
              <a:spcAft>
                <a:spcPts val="800"/>
              </a:spcAft>
              <a:buClr>
                <a:srgbClr val="0070C0"/>
              </a:buClr>
              <a:buNone/>
            </a:pPr>
            <a:endParaRPr lang="en-GB" dirty="0"/>
          </a:p>
        </p:txBody>
      </p:sp>
    </p:spTree>
    <p:extLst>
      <p:ext uri="{BB962C8B-B14F-4D97-AF65-F5344CB8AC3E}">
        <p14:creationId xmlns:p14="http://schemas.microsoft.com/office/powerpoint/2010/main" val="30129144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0" y="1368350"/>
            <a:ext cx="9144000" cy="448919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A0B6E651-E7C8-6D20-D087-480AE61A779C}"/>
              </a:ext>
            </a:extLst>
          </p:cNvPr>
          <p:cNvSpPr txBox="1"/>
          <p:nvPr/>
        </p:nvSpPr>
        <p:spPr>
          <a:xfrm>
            <a:off x="1499437" y="424450"/>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 typeface="Arial" pitchFamily="34" charset="0"/>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Class Group Discussion/ activity</a:t>
            </a:r>
            <a:endParaRPr kumimoji="0" lang="en-US"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476655" y="1127118"/>
            <a:ext cx="11595371" cy="455097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7000"/>
              </a:lnSpc>
              <a:spcBef>
                <a:spcPct val="20000"/>
              </a:spcBef>
              <a:spcAft>
                <a:spcPts val="800"/>
              </a:spcAft>
              <a:buClr>
                <a:srgbClr val="0070C0"/>
              </a:buClr>
              <a:buSzTx/>
              <a:buFont typeface="Arial" pitchFamily="34" charset="0"/>
              <a:buNone/>
              <a:tabLst/>
              <a:defRPr/>
            </a:pPr>
            <a:r>
              <a:rPr kumimoji="0" lang="en-GB" sz="28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 </a:t>
            </a:r>
            <a:endParaRPr kumimoji="0" lang="en-GB" sz="2800" b="1"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Do you think it is important for an Entrepreneur to plan when starting a new venture?</a:t>
            </a: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If yes, what do you think you should be included in the business plan for your idea?</a:t>
            </a: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endParaRPr kumimoji="0" lang="en-GB" sz="28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109243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2022376" y="134658"/>
            <a:ext cx="8579296" cy="602896"/>
          </a:xfrm>
        </p:spPr>
        <p:txBody>
          <a:bodyPr>
            <a:normAutofit/>
          </a:bodyPr>
          <a:lstStyle/>
          <a:p>
            <a:r>
              <a:rPr lang="en-GB" sz="2800" b="1" dirty="0">
                <a:highlight>
                  <a:srgbClr val="FFFF00"/>
                </a:highlight>
              </a:rPr>
              <a:t>Business Plan sections</a:t>
            </a:r>
            <a:endParaRPr lang="en-GB" sz="2800" b="1" dirty="0"/>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311285" y="850077"/>
            <a:ext cx="11517549" cy="4881281"/>
          </a:xfrm>
        </p:spPr>
        <p:txBody>
          <a:bodyPr>
            <a:normAutofit/>
          </a:bodyPr>
          <a:lstStyle/>
          <a:p>
            <a:pPr marL="0" indent="0">
              <a:lnSpc>
                <a:spcPct val="107000"/>
              </a:lnSpc>
              <a:spcAft>
                <a:spcPts val="800"/>
              </a:spcAft>
              <a:buClr>
                <a:srgbClr val="0070C0"/>
              </a:buClr>
              <a:buNone/>
            </a:pPr>
            <a:r>
              <a:rPr lang="en-GB" sz="2000" u="sng" dirty="0">
                <a:ea typeface="Calibri" panose="020F0502020204030204" pitchFamily="34" charset="0"/>
                <a:cs typeface="Times New Roman" panose="02020603050405020304" pitchFamily="18" charset="0"/>
              </a:rPr>
              <a:t>A business plan regardless the business idea should include the follow sections:</a:t>
            </a:r>
          </a:p>
          <a:p>
            <a:pPr marL="0" indent="0">
              <a:lnSpc>
                <a:spcPct val="107000"/>
              </a:lnSpc>
              <a:spcAft>
                <a:spcPts val="800"/>
              </a:spcAft>
              <a:buClr>
                <a:srgbClr val="0070C0"/>
              </a:buClr>
              <a:buNone/>
            </a:pPr>
            <a:endParaRPr lang="en-GB" sz="2800" dirty="0">
              <a:ea typeface="Calibri" panose="020F0502020204030204" pitchFamily="34" charset="0"/>
              <a:cs typeface="Times New Roman" panose="02020603050405020304" pitchFamily="18" charset="0"/>
            </a:endParaRPr>
          </a:p>
          <a:p>
            <a:pPr marL="355600">
              <a:spcBef>
                <a:spcPts val="580"/>
              </a:spcBef>
              <a:buClr>
                <a:srgbClr val="006FC0"/>
              </a:buClr>
              <a:buFont typeface="Wingdings"/>
              <a:buChar char=""/>
              <a:tabLst>
                <a:tab pos="355600" algn="l"/>
              </a:tabLst>
            </a:pPr>
            <a:endParaRPr lang="en-GB" dirty="0"/>
          </a:p>
        </p:txBody>
      </p:sp>
      <p:sp>
        <p:nvSpPr>
          <p:cNvPr id="4" name="TextBox 3">
            <a:extLst>
              <a:ext uri="{FF2B5EF4-FFF2-40B4-BE49-F238E27FC236}">
                <a16:creationId xmlns:a16="http://schemas.microsoft.com/office/drawing/2014/main" id="{29B60264-1C1F-6BFD-1585-9EE1D64A04DF}"/>
              </a:ext>
            </a:extLst>
          </p:cNvPr>
          <p:cNvSpPr txBox="1"/>
          <p:nvPr/>
        </p:nvSpPr>
        <p:spPr>
          <a:xfrm>
            <a:off x="363165" y="1598888"/>
            <a:ext cx="11203021" cy="4019947"/>
          </a:xfrm>
          <a:prstGeom prst="rect">
            <a:avLst/>
          </a:prstGeom>
          <a:noFill/>
        </p:spPr>
        <p:txBody>
          <a:bodyPr wrap="square" rtlCol="0">
            <a:spAutoFit/>
          </a:bodyPr>
          <a:lstStyle/>
          <a:p>
            <a:pPr marL="457200" marR="0" lvl="0" indent="-457200" algn="l" defTabSz="914400" rtl="0" eaLnBrk="1" fontAlgn="auto" latinLnBrk="0" hangingPunct="1">
              <a:lnSpc>
                <a:spcPct val="107000"/>
              </a:lnSpc>
              <a:spcBef>
                <a:spcPts val="0"/>
              </a:spcBef>
              <a:spcAft>
                <a:spcPts val="0"/>
              </a:spcAft>
              <a:buClr>
                <a:prstClr val="black"/>
              </a:buClr>
              <a:buSzPct val="102000"/>
              <a:buFont typeface="+mj-lt"/>
              <a:buAutoNum type="arabicPeriod"/>
              <a:tabLs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Overview of the business idea-product/service- aims/objectives</a:t>
            </a:r>
          </a:p>
          <a:p>
            <a:pPr marL="457200" marR="0" lvl="0" indent="-457200" algn="l" defTabSz="914400" rtl="0" eaLnBrk="1" fontAlgn="auto" latinLnBrk="0" hangingPunct="1">
              <a:lnSpc>
                <a:spcPct val="107000"/>
              </a:lnSpc>
              <a:spcBef>
                <a:spcPts val="0"/>
              </a:spcBef>
              <a:spcAft>
                <a:spcPts val="0"/>
              </a:spcAft>
              <a:buClr>
                <a:prstClr val="black"/>
              </a:buClr>
              <a:buSzPct val="102000"/>
              <a:buFont typeface="+mj-lt"/>
              <a:buAutoNum type="arabicPeriod"/>
              <a:tabLs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Ownership, staffing, physical location, </a:t>
            </a:r>
          </a:p>
          <a:p>
            <a:pPr marL="457200" marR="0" lvl="0" indent="-457200" algn="l" defTabSz="914400" rtl="0" eaLnBrk="1" fontAlgn="auto" latinLnBrk="0" hangingPunct="1">
              <a:lnSpc>
                <a:spcPct val="107000"/>
              </a:lnSpc>
              <a:spcBef>
                <a:spcPts val="0"/>
              </a:spcBef>
              <a:spcAft>
                <a:spcPts val="0"/>
              </a:spcAft>
              <a:buClr>
                <a:prstClr val="black"/>
              </a:buClr>
              <a:buSzPct val="102000"/>
              <a:buFont typeface="+mj-lt"/>
              <a:buAutoNum type="arabicPeriod"/>
              <a:tabLs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Legal entity &amp; requirements,(insurances, licencing, patents, logo etc)</a:t>
            </a:r>
          </a:p>
          <a:p>
            <a:pPr marL="457200" marR="0" lvl="0" indent="-457200" algn="l" defTabSz="914400" rtl="0" eaLnBrk="1" fontAlgn="auto" latinLnBrk="0" hangingPunct="1">
              <a:lnSpc>
                <a:spcPct val="107000"/>
              </a:lnSpc>
              <a:spcBef>
                <a:spcPts val="0"/>
              </a:spcBef>
              <a:spcAft>
                <a:spcPts val="0"/>
              </a:spcAft>
              <a:buClr>
                <a:prstClr val="black"/>
              </a:buClr>
              <a:buSzPct val="102000"/>
              <a:buFont typeface="+mj-lt"/>
              <a:buAutoNum type="arabicPeriod"/>
              <a:tabLs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USP- Unique Selling Point- all companies have</a:t>
            </a:r>
          </a:p>
          <a:p>
            <a:pPr marL="457200" marR="0" lvl="0" indent="-457200" algn="l" defTabSz="914400" rtl="0" eaLnBrk="1" fontAlgn="auto" latinLnBrk="0" hangingPunct="1">
              <a:lnSpc>
                <a:spcPct val="107000"/>
              </a:lnSpc>
              <a:spcBef>
                <a:spcPts val="0"/>
              </a:spcBef>
              <a:spcAft>
                <a:spcPts val="0"/>
              </a:spcAft>
              <a:buClr>
                <a:prstClr val="black"/>
              </a:buClr>
              <a:buSzPct val="102000"/>
              <a:buFont typeface="+mj-lt"/>
              <a:buAutoNum type="arabicPeriod"/>
              <a:tabLs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Market research, trends and analysis of competition </a:t>
            </a:r>
          </a:p>
          <a:p>
            <a:pPr marL="457200" marR="0" lvl="0" indent="-457200" algn="l" defTabSz="914400" rtl="0" eaLnBrk="1" fontAlgn="auto" latinLnBrk="0" hangingPunct="1">
              <a:lnSpc>
                <a:spcPct val="107000"/>
              </a:lnSpc>
              <a:spcBef>
                <a:spcPts val="0"/>
              </a:spcBef>
              <a:spcAft>
                <a:spcPts val="0"/>
              </a:spcAft>
              <a:buClr>
                <a:prstClr val="black"/>
              </a:buClr>
              <a:buSzPct val="102000"/>
              <a:buFont typeface="+mj-lt"/>
              <a:buAutoNum type="arabicPeriod"/>
              <a:tabLs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SWOT analysis</a:t>
            </a:r>
          </a:p>
          <a:p>
            <a:pPr marL="457200" marR="0" lvl="0" indent="-457200" algn="l" defTabSz="914400" rtl="0" eaLnBrk="1" fontAlgn="auto" latinLnBrk="0" hangingPunct="1">
              <a:lnSpc>
                <a:spcPct val="107000"/>
              </a:lnSpc>
              <a:spcBef>
                <a:spcPts val="0"/>
              </a:spcBef>
              <a:spcAft>
                <a:spcPts val="0"/>
              </a:spcAft>
              <a:buClr>
                <a:prstClr val="black"/>
              </a:buClr>
              <a:buSzPct val="102000"/>
              <a:buFont typeface="+mj-lt"/>
              <a:buAutoNum type="arabicPeriod"/>
              <a:tabLs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Market segmentation &amp; Marketing strategies to attract potential customers</a:t>
            </a:r>
          </a:p>
          <a:p>
            <a:pPr marL="457200" marR="0" lvl="0" indent="-457200" algn="l" defTabSz="914400" rtl="0" eaLnBrk="1" fontAlgn="auto" latinLnBrk="0" hangingPunct="1">
              <a:lnSpc>
                <a:spcPct val="107000"/>
              </a:lnSpc>
              <a:spcBef>
                <a:spcPts val="0"/>
              </a:spcBef>
              <a:spcAft>
                <a:spcPts val="0"/>
              </a:spcAft>
              <a:buClr>
                <a:prstClr val="black"/>
              </a:buClr>
              <a:buSzPct val="102000"/>
              <a:buFont typeface="+mj-lt"/>
              <a:buAutoNum type="arabicPeriod"/>
              <a:tabLs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Sales and pricing of product and services</a:t>
            </a:r>
          </a:p>
          <a:p>
            <a:pPr marL="457200" marR="0" lvl="0" indent="-457200" algn="l" defTabSz="914400" rtl="0" eaLnBrk="1" fontAlgn="auto" latinLnBrk="0" hangingPunct="1">
              <a:lnSpc>
                <a:spcPct val="107000"/>
              </a:lnSpc>
              <a:spcBef>
                <a:spcPts val="0"/>
              </a:spcBef>
              <a:spcAft>
                <a:spcPts val="0"/>
              </a:spcAft>
              <a:buClr>
                <a:prstClr val="black"/>
              </a:buClr>
              <a:buSzPct val="102000"/>
              <a:buFont typeface="+mj-lt"/>
              <a:buAutoNum type="arabicPeriod"/>
              <a:tabLs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Operations &amp; logistics especially if in manufacturing</a:t>
            </a:r>
          </a:p>
          <a:p>
            <a:pPr marL="457200" marR="0" lvl="0" indent="-457200" algn="l" defTabSz="914400" rtl="0" eaLnBrk="1" fontAlgn="auto" latinLnBrk="0" hangingPunct="1">
              <a:lnSpc>
                <a:spcPct val="107000"/>
              </a:lnSpc>
              <a:spcBef>
                <a:spcPts val="0"/>
              </a:spcBef>
              <a:spcAft>
                <a:spcPts val="0"/>
              </a:spcAft>
              <a:buClr>
                <a:prstClr val="black"/>
              </a:buClr>
              <a:buSzPct val="102000"/>
              <a:buFont typeface="+mj-lt"/>
              <a:buAutoNum type="arabicPeriod"/>
              <a:tabLs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Webpage, online store &amp; visibility, use of social media </a:t>
            </a:r>
          </a:p>
          <a:p>
            <a:pPr marL="457200" marR="0" lvl="0" indent="-457200" algn="l" defTabSz="914400" rtl="0" eaLnBrk="1" fontAlgn="auto" latinLnBrk="0" hangingPunct="1">
              <a:lnSpc>
                <a:spcPct val="107000"/>
              </a:lnSpc>
              <a:spcBef>
                <a:spcPts val="0"/>
              </a:spcBef>
              <a:spcAft>
                <a:spcPts val="0"/>
              </a:spcAft>
              <a:buClr>
                <a:prstClr val="black"/>
              </a:buClr>
              <a:buSzPct val="102000"/>
              <a:buFont typeface="+mj-lt"/>
              <a:buAutoNum type="arabicPeriod"/>
              <a:tabLs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Funding and financial projections (clear Cash Flow)</a:t>
            </a:r>
          </a:p>
          <a:p>
            <a:pPr marL="457200" marR="0" lvl="0" indent="-457200" algn="l" defTabSz="914400" rtl="0" eaLnBrk="1" fontAlgn="auto" latinLnBrk="0" hangingPunct="1">
              <a:lnSpc>
                <a:spcPct val="107000"/>
              </a:lnSpc>
              <a:spcBef>
                <a:spcPts val="0"/>
              </a:spcBef>
              <a:spcAft>
                <a:spcPts val="800"/>
              </a:spcAft>
              <a:buClr>
                <a:prstClr val="black"/>
              </a:buClr>
              <a:buSzPct val="102000"/>
              <a:buFont typeface="+mj-lt"/>
              <a:buAutoNum type="arabicPeriod"/>
              <a:tabLs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Supplementary data (include tests, certificates, patents, copyrights  etc)</a:t>
            </a:r>
            <a:endParaRPr kumimoji="0" lang="en-GB" sz="18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27067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 calcmode="lin" valueType="num">
                                      <p:cBhvr additive="base">
                                        <p:cTn id="1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 calcmode="lin" valueType="num">
                                      <p:cBhvr additive="base">
                                        <p:cTn id="2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 calcmode="lin" valueType="num">
                                      <p:cBhvr additive="base">
                                        <p:cTn id="2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 calcmode="lin" valueType="num">
                                      <p:cBhvr additive="base">
                                        <p:cTn id="3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4">
                                            <p:txEl>
                                              <p:pRg st="4" end="4"/>
                                            </p:txEl>
                                          </p:spTgt>
                                        </p:tgtEl>
                                        <p:attrNameLst>
                                          <p:attrName>style.visibility</p:attrName>
                                        </p:attrNameLst>
                                      </p:cBhvr>
                                      <p:to>
                                        <p:strVal val="visible"/>
                                      </p:to>
                                    </p:set>
                                    <p:anim calcmode="lin" valueType="num">
                                      <p:cBhvr additive="base">
                                        <p:cTn id="4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anim calcmode="lin" valueType="num">
                                      <p:cBhvr additive="base">
                                        <p:cTn id="4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4">
                                            <p:txEl>
                                              <p:pRg st="6" end="6"/>
                                            </p:txEl>
                                          </p:spTgt>
                                        </p:tgtEl>
                                        <p:attrNameLst>
                                          <p:attrName>style.visibility</p:attrName>
                                        </p:attrNameLst>
                                      </p:cBhvr>
                                      <p:to>
                                        <p:strVal val="visible"/>
                                      </p:to>
                                    </p:set>
                                    <p:anim calcmode="lin" valueType="num">
                                      <p:cBhvr additive="base">
                                        <p:cTn id="5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4">
                                            <p:txEl>
                                              <p:pRg st="7" end="7"/>
                                            </p:txEl>
                                          </p:spTgt>
                                        </p:tgtEl>
                                        <p:attrNameLst>
                                          <p:attrName>style.visibility</p:attrName>
                                        </p:attrNameLst>
                                      </p:cBhvr>
                                      <p:to>
                                        <p:strVal val="visible"/>
                                      </p:to>
                                    </p:set>
                                    <p:anim calcmode="lin" valueType="num">
                                      <p:cBhvr additive="base">
                                        <p:cTn id="5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4">
                                            <p:txEl>
                                              <p:pRg st="8" end="8"/>
                                            </p:txEl>
                                          </p:spTgt>
                                        </p:tgtEl>
                                        <p:attrNameLst>
                                          <p:attrName>style.visibility</p:attrName>
                                        </p:attrNameLst>
                                      </p:cBhvr>
                                      <p:to>
                                        <p:strVal val="visible"/>
                                      </p:to>
                                    </p:set>
                                    <p:anim calcmode="lin" valueType="num">
                                      <p:cBhvr additive="base">
                                        <p:cTn id="65"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4">
                                            <p:txEl>
                                              <p:pRg st="9" end="9"/>
                                            </p:txEl>
                                          </p:spTgt>
                                        </p:tgtEl>
                                        <p:attrNameLst>
                                          <p:attrName>style.visibility</p:attrName>
                                        </p:attrNameLst>
                                      </p:cBhvr>
                                      <p:to>
                                        <p:strVal val="visible"/>
                                      </p:to>
                                    </p:set>
                                    <p:anim calcmode="lin" valueType="num">
                                      <p:cBhvr additive="base">
                                        <p:cTn id="71"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nodeType="clickEffect">
                                  <p:stCondLst>
                                    <p:cond delay="0"/>
                                  </p:stCondLst>
                                  <p:childTnLst>
                                    <p:set>
                                      <p:cBhvr>
                                        <p:cTn id="76" dur="1" fill="hold">
                                          <p:stCondLst>
                                            <p:cond delay="0"/>
                                          </p:stCondLst>
                                        </p:cTn>
                                        <p:tgtEl>
                                          <p:spTgt spid="4">
                                            <p:txEl>
                                              <p:pRg st="10" end="10"/>
                                            </p:txEl>
                                          </p:spTgt>
                                        </p:tgtEl>
                                        <p:attrNameLst>
                                          <p:attrName>style.visibility</p:attrName>
                                        </p:attrNameLst>
                                      </p:cBhvr>
                                      <p:to>
                                        <p:strVal val="visible"/>
                                      </p:to>
                                    </p:set>
                                    <p:anim calcmode="lin" valueType="num">
                                      <p:cBhvr additive="base">
                                        <p:cTn id="77"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nodeType="clickEffect">
                                  <p:stCondLst>
                                    <p:cond delay="0"/>
                                  </p:stCondLst>
                                  <p:childTnLst>
                                    <p:set>
                                      <p:cBhvr>
                                        <p:cTn id="82" dur="1" fill="hold">
                                          <p:stCondLst>
                                            <p:cond delay="0"/>
                                          </p:stCondLst>
                                        </p:cTn>
                                        <p:tgtEl>
                                          <p:spTgt spid="4">
                                            <p:txEl>
                                              <p:pRg st="11" end="11"/>
                                            </p:txEl>
                                          </p:spTgt>
                                        </p:tgtEl>
                                        <p:attrNameLst>
                                          <p:attrName>style.visibility</p:attrName>
                                        </p:attrNameLst>
                                      </p:cBhvr>
                                      <p:to>
                                        <p:strVal val="visible"/>
                                      </p:to>
                                    </p:set>
                                    <p:anim calcmode="lin" valueType="num">
                                      <p:cBhvr additive="base">
                                        <p:cTn id="83" dur="500" fill="hold"/>
                                        <p:tgtEl>
                                          <p:spTgt spid="4">
                                            <p:txEl>
                                              <p:pRg st="11" end="11"/>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4">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1893651" y="76277"/>
            <a:ext cx="8579296" cy="692210"/>
          </a:xfrm>
        </p:spPr>
        <p:txBody>
          <a:bodyPr>
            <a:normAutofit/>
          </a:bodyPr>
          <a:lstStyle/>
          <a:p>
            <a:r>
              <a:rPr lang="en-GB" sz="3200" b="1" dirty="0">
                <a:highlight>
                  <a:srgbClr val="FFFF00"/>
                </a:highlight>
              </a:rPr>
              <a:t>Business Plan &amp; SMEs</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350195" y="1398292"/>
            <a:ext cx="11556459" cy="4262956"/>
          </a:xfrm>
        </p:spPr>
        <p:txBody>
          <a:bodyPr>
            <a:normAutofit fontScale="25000" lnSpcReduction="20000"/>
          </a:bodyPr>
          <a:lstStyle/>
          <a:p>
            <a:pPr marL="0" indent="0">
              <a:lnSpc>
                <a:spcPct val="107000"/>
              </a:lnSpc>
              <a:spcAft>
                <a:spcPts val="800"/>
              </a:spcAft>
              <a:buClr>
                <a:srgbClr val="0070C0"/>
              </a:buClr>
              <a:buNone/>
            </a:pPr>
            <a:r>
              <a:rPr lang="en-GB" sz="9600" dirty="0">
                <a:ea typeface="Calibri" panose="020F0502020204030204" pitchFamily="34" charset="0"/>
                <a:cs typeface="Times New Roman" panose="02020603050405020304" pitchFamily="18" charset="0"/>
              </a:rPr>
              <a:t>Reality among SMEs</a:t>
            </a:r>
          </a:p>
          <a:p>
            <a:pPr marL="0" indent="0">
              <a:lnSpc>
                <a:spcPct val="107000"/>
              </a:lnSpc>
              <a:spcAft>
                <a:spcPts val="800"/>
              </a:spcAft>
              <a:buClr>
                <a:srgbClr val="0070C0"/>
              </a:buClr>
              <a:buNone/>
            </a:pPr>
            <a:endParaRPr lang="en-GB" sz="9600" dirty="0">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r>
              <a:rPr lang="en-GB" sz="9600" dirty="0">
                <a:ea typeface="Calibri" panose="020F0502020204030204" pitchFamily="34" charset="0"/>
                <a:cs typeface="Times New Roman" panose="02020603050405020304" pitchFamily="18" charset="0"/>
              </a:rPr>
              <a:t>What does the academic literature say?</a:t>
            </a:r>
          </a:p>
          <a:p>
            <a:pPr>
              <a:lnSpc>
                <a:spcPct val="107000"/>
              </a:lnSpc>
              <a:spcAft>
                <a:spcPts val="800"/>
              </a:spcAft>
              <a:buClr>
                <a:srgbClr val="0070C0"/>
              </a:buClr>
              <a:buFont typeface="Wingdings" panose="05000000000000000000" pitchFamily="2" charset="2"/>
              <a:buChar char="q"/>
            </a:pPr>
            <a:r>
              <a:rPr lang="en-GB" sz="9600" dirty="0">
                <a:ea typeface="Calibri" panose="020F0502020204030204" pitchFamily="34" charset="0"/>
                <a:cs typeface="Times New Roman" panose="02020603050405020304" pitchFamily="18" charset="0"/>
              </a:rPr>
              <a:t>Less than 50% of SMEs have a business plan</a:t>
            </a:r>
          </a:p>
          <a:p>
            <a:pPr>
              <a:lnSpc>
                <a:spcPct val="107000"/>
              </a:lnSpc>
              <a:spcAft>
                <a:spcPts val="800"/>
              </a:spcAft>
              <a:buClr>
                <a:srgbClr val="0070C0"/>
              </a:buClr>
              <a:buFont typeface="Wingdings" panose="05000000000000000000" pitchFamily="2" charset="2"/>
              <a:buChar char="q"/>
            </a:pPr>
            <a:r>
              <a:rPr lang="en-GB" sz="9600" dirty="0">
                <a:ea typeface="Calibri" panose="020F0502020204030204" pitchFamily="34" charset="0"/>
                <a:cs typeface="Times New Roman" panose="02020603050405020304" pitchFamily="18" charset="0"/>
              </a:rPr>
              <a:t>Only 10% had heard of a PESTEL</a:t>
            </a:r>
          </a:p>
          <a:p>
            <a:pPr>
              <a:lnSpc>
                <a:spcPct val="107000"/>
              </a:lnSpc>
              <a:spcAft>
                <a:spcPts val="800"/>
              </a:spcAft>
              <a:buClr>
                <a:srgbClr val="0070C0"/>
              </a:buClr>
              <a:buFont typeface="Wingdings" panose="05000000000000000000" pitchFamily="2" charset="2"/>
              <a:buChar char="q"/>
            </a:pPr>
            <a:r>
              <a:rPr lang="en-GB" sz="9600" dirty="0">
                <a:ea typeface="Calibri" panose="020F0502020204030204" pitchFamily="34" charset="0"/>
                <a:cs typeface="Times New Roman" panose="02020603050405020304" pitchFamily="18" charset="0"/>
              </a:rPr>
              <a:t>Only 20% had heard of a SWOT</a:t>
            </a:r>
          </a:p>
          <a:p>
            <a:pPr>
              <a:lnSpc>
                <a:spcPct val="107000"/>
              </a:lnSpc>
              <a:spcAft>
                <a:spcPts val="800"/>
              </a:spcAft>
              <a:buClr>
                <a:srgbClr val="0070C0"/>
              </a:buClr>
              <a:buFont typeface="Wingdings" panose="05000000000000000000" pitchFamily="2" charset="2"/>
              <a:buChar char="q"/>
            </a:pPr>
            <a:endParaRPr lang="en-GB" sz="9600" dirty="0">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endParaRPr lang="en-GB" sz="9600" dirty="0">
              <a:ea typeface="Calibri" panose="020F0502020204030204" pitchFamily="34" charset="0"/>
              <a:cs typeface="Times New Roman" panose="02020603050405020304" pitchFamily="18" charset="0"/>
            </a:endParaRPr>
          </a:p>
          <a:p>
            <a:pPr marL="0" indent="0">
              <a:lnSpc>
                <a:spcPct val="107000"/>
              </a:lnSpc>
              <a:spcAft>
                <a:spcPts val="800"/>
              </a:spcAft>
              <a:buClr>
                <a:srgbClr val="0070C0"/>
              </a:buClr>
              <a:buNone/>
            </a:pPr>
            <a:r>
              <a:rPr lang="en-GB" sz="5600" dirty="0">
                <a:ea typeface="Calibri" panose="020F0502020204030204" pitchFamily="34" charset="0"/>
                <a:cs typeface="Times New Roman" panose="02020603050405020304" pitchFamily="18" charset="0"/>
              </a:rPr>
              <a:t>(Access 30/08/2026) </a:t>
            </a:r>
            <a:r>
              <a:rPr lang="en-GB" sz="5600" dirty="0">
                <a:ea typeface="Calibri" panose="020F0502020204030204" pitchFamily="34" charset="0"/>
                <a:cs typeface="Times New Roman" panose="02020603050405020304" pitchFamily="18" charset="0"/>
                <a:hlinkClick r:id="rId2"/>
              </a:rPr>
              <a:t>https://techblast.co.uk/news/half-of-uk-smes-have-no-marketing-or-business-plan/</a:t>
            </a:r>
            <a:r>
              <a:rPr lang="en-GB" sz="5600" dirty="0">
                <a:ea typeface="Calibri" panose="020F0502020204030204" pitchFamily="34" charset="0"/>
                <a:cs typeface="Times New Roman" panose="02020603050405020304" pitchFamily="18" charset="0"/>
              </a:rPr>
              <a:t> </a:t>
            </a:r>
          </a:p>
          <a:p>
            <a:pPr>
              <a:lnSpc>
                <a:spcPct val="107000"/>
              </a:lnSpc>
              <a:spcAft>
                <a:spcPts val="800"/>
              </a:spcAft>
              <a:buClr>
                <a:srgbClr val="0070C0"/>
              </a:buClr>
              <a:buFont typeface="Wingdings" panose="05000000000000000000" pitchFamily="2" charset="2"/>
              <a:buChar char="q"/>
            </a:pPr>
            <a:endParaRPr lang="en-GB" sz="2800" dirty="0">
              <a:ea typeface="Calibri" panose="020F0502020204030204" pitchFamily="34" charset="0"/>
              <a:cs typeface="Times New Roman" panose="02020603050405020304" pitchFamily="18" charset="0"/>
            </a:endParaRPr>
          </a:p>
          <a:p>
            <a:pPr marL="0" indent="0">
              <a:lnSpc>
                <a:spcPct val="107000"/>
              </a:lnSpc>
              <a:spcAft>
                <a:spcPts val="800"/>
              </a:spcAft>
              <a:buClr>
                <a:srgbClr val="0070C0"/>
              </a:buClr>
              <a:buNone/>
            </a:pPr>
            <a:endParaRPr lang="en-GB" sz="2800" dirty="0">
              <a:ea typeface="Calibri" panose="020F0502020204030204" pitchFamily="34" charset="0"/>
              <a:cs typeface="Times New Roman" panose="02020603050405020304" pitchFamily="18" charset="0"/>
            </a:endParaRPr>
          </a:p>
          <a:p>
            <a:pPr marL="0" indent="0">
              <a:lnSpc>
                <a:spcPct val="107000"/>
              </a:lnSpc>
              <a:spcAft>
                <a:spcPts val="800"/>
              </a:spcAft>
              <a:buClr>
                <a:srgbClr val="0070C0"/>
              </a:buClr>
              <a:buNone/>
            </a:pPr>
            <a:endParaRPr lang="en-GB" sz="2800" dirty="0">
              <a:ea typeface="Calibri" panose="020F0502020204030204" pitchFamily="34" charset="0"/>
              <a:cs typeface="Times New Roman" panose="02020603050405020304" pitchFamily="18" charset="0"/>
            </a:endParaRPr>
          </a:p>
          <a:p>
            <a:pPr marL="12700" indent="0" algn="r">
              <a:spcBef>
                <a:spcPts val="580"/>
              </a:spcBef>
              <a:buClr>
                <a:srgbClr val="006FC0"/>
              </a:buClr>
              <a:buNone/>
              <a:tabLst>
                <a:tab pos="355600" algn="l"/>
              </a:tabLst>
            </a:pPr>
            <a:r>
              <a:rPr lang="en-GB" sz="3100" dirty="0"/>
              <a:t>)</a:t>
            </a:r>
          </a:p>
        </p:txBody>
      </p:sp>
    </p:spTree>
    <p:extLst>
      <p:ext uri="{BB962C8B-B14F-4D97-AF65-F5344CB8AC3E}">
        <p14:creationId xmlns:p14="http://schemas.microsoft.com/office/powerpoint/2010/main" val="281420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ppt_y"/>
                                          </p:val>
                                        </p:tav>
                                        <p:tav tm="100000">
                                          <p:val>
                                            <p:strVal val="#ppt_y"/>
                                          </p:val>
                                        </p:tav>
                                      </p:tavLst>
                                    </p:anim>
                                  </p:childTnLst>
                                </p:cTn>
                              </p:par>
                              <p:par>
                                <p:cTn id="37" presetID="2" presetClass="entr" presetSubtype="8" fill="hold" nodeType="with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 calcmode="lin" valueType="num">
                                      <p:cBhvr additive="base">
                                        <p:cTn id="39"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1524000" y="286145"/>
            <a:ext cx="9144000" cy="602895"/>
          </a:xfrm>
        </p:spPr>
        <p:txBody>
          <a:bodyPr>
            <a:normAutofit/>
          </a:bodyPr>
          <a:lstStyle/>
          <a:p>
            <a:r>
              <a:rPr lang="en-GB" sz="2800" b="1" dirty="0">
                <a:highlight>
                  <a:srgbClr val="FFFF00"/>
                </a:highlight>
              </a:rPr>
              <a:t>Business Plan examples </a:t>
            </a:r>
          </a:p>
        </p:txBody>
      </p:sp>
      <p:sp>
        <p:nvSpPr>
          <p:cNvPr id="8" name="Content Placeholder 7">
            <a:extLst>
              <a:ext uri="{FF2B5EF4-FFF2-40B4-BE49-F238E27FC236}">
                <a16:creationId xmlns:a16="http://schemas.microsoft.com/office/drawing/2014/main" id="{BA32775F-D1E0-7E2E-D606-392AED77E3ED}"/>
              </a:ext>
            </a:extLst>
          </p:cNvPr>
          <p:cNvSpPr>
            <a:spLocks noGrp="1"/>
          </p:cNvSpPr>
          <p:nvPr>
            <p:ph idx="1"/>
          </p:nvPr>
        </p:nvSpPr>
        <p:spPr>
          <a:xfrm>
            <a:off x="418289" y="1052736"/>
            <a:ext cx="11371634" cy="4608512"/>
          </a:xfrm>
        </p:spPr>
        <p:txBody>
          <a:bodyPr>
            <a:normAutofit fontScale="85000" lnSpcReduction="20000"/>
          </a:bodyPr>
          <a:lstStyle/>
          <a:p>
            <a:pPr marL="0" indent="0" algn="ctr">
              <a:lnSpc>
                <a:spcPct val="107000"/>
              </a:lnSpc>
              <a:spcAft>
                <a:spcPts val="800"/>
              </a:spcAft>
              <a:buClr>
                <a:srgbClr val="0070C0"/>
              </a:buClr>
              <a:buNone/>
              <a:defRPr/>
            </a:pPr>
            <a:r>
              <a:rPr lang="en-GB" sz="2600" dirty="0">
                <a:solidFill>
                  <a:prstClr val="black"/>
                </a:solidFill>
              </a:rPr>
              <a:t>To deepen our understanding of how business plans are structured and presented in the real world, let’s review together some comprehensive examples from different stakeholders:</a:t>
            </a:r>
          </a:p>
          <a:p>
            <a:pPr marL="0" indent="0" algn="ctr">
              <a:lnSpc>
                <a:spcPct val="107000"/>
              </a:lnSpc>
              <a:spcAft>
                <a:spcPts val="800"/>
              </a:spcAft>
              <a:buClr>
                <a:srgbClr val="0070C0"/>
              </a:buClr>
              <a:buNone/>
              <a:defRPr/>
            </a:pPr>
            <a:r>
              <a:rPr lang="en-GB" sz="2600" dirty="0" err="1">
                <a:solidFill>
                  <a:prstClr val="black"/>
                </a:solidFill>
              </a:rPr>
              <a:t>Bplans</a:t>
            </a:r>
            <a:r>
              <a:rPr lang="en-GB" sz="2600" dirty="0">
                <a:solidFill>
                  <a:prstClr val="black"/>
                </a:solidFill>
              </a:rPr>
              <a:t> website. </a:t>
            </a:r>
            <a:endParaRPr lang="en-GB" sz="2600" dirty="0">
              <a:solidFill>
                <a:prstClr val="black"/>
              </a:solidFill>
              <a:hlinkClick r:id="" action="ppaction://noaction"/>
            </a:endParaRPr>
          </a:p>
          <a:p>
            <a:pPr marL="0" indent="0" algn="ctr">
              <a:lnSpc>
                <a:spcPct val="107000"/>
              </a:lnSpc>
              <a:spcAft>
                <a:spcPts val="800"/>
              </a:spcAft>
              <a:buClr>
                <a:srgbClr val="0070C0"/>
              </a:buClr>
              <a:buNone/>
              <a:defRPr/>
            </a:pPr>
            <a:r>
              <a:rPr lang="en-GB" sz="2600" dirty="0">
                <a:solidFill>
                  <a:prstClr val="black"/>
                </a:solidFill>
                <a:hlinkClick r:id="" action="ppaction://noaction"/>
              </a:rPr>
              <a:t>https://www.bplans.com/sample-business-plans/</a:t>
            </a:r>
            <a:endParaRPr lang="en-GB" sz="2600" dirty="0">
              <a:solidFill>
                <a:prstClr val="black"/>
              </a:solidFill>
            </a:endParaRPr>
          </a:p>
          <a:p>
            <a:pPr marL="0" indent="0" algn="ctr">
              <a:lnSpc>
                <a:spcPct val="107000"/>
              </a:lnSpc>
              <a:spcAft>
                <a:spcPts val="800"/>
              </a:spcAft>
              <a:buClr>
                <a:srgbClr val="0070C0"/>
              </a:buClr>
              <a:buNone/>
              <a:defRPr/>
            </a:pPr>
            <a:r>
              <a:rPr lang="en-GB" sz="2600" dirty="0">
                <a:solidFill>
                  <a:prstClr val="black"/>
                </a:solidFill>
              </a:rPr>
              <a:t>UK commercial bank</a:t>
            </a:r>
            <a:endParaRPr lang="en-GB" sz="2600" dirty="0">
              <a:solidFill>
                <a:prstClr val="black"/>
              </a:solidFill>
              <a:hlinkClick r:id="" action="ppaction://noaction"/>
            </a:endParaRPr>
          </a:p>
          <a:p>
            <a:pPr marL="0" indent="0" algn="ctr">
              <a:lnSpc>
                <a:spcPct val="107000"/>
              </a:lnSpc>
              <a:spcAft>
                <a:spcPts val="800"/>
              </a:spcAft>
              <a:buClr>
                <a:srgbClr val="0070C0"/>
              </a:buClr>
              <a:buNone/>
              <a:defRPr/>
            </a:pPr>
            <a:r>
              <a:rPr lang="en-GB" sz="2600" dirty="0">
                <a:solidFill>
                  <a:prstClr val="black"/>
                </a:solidFill>
                <a:hlinkClick r:id="" action="ppaction://noaction"/>
              </a:rPr>
              <a:t>https://www.business.hsbc.uk/en-gb/insights/starting-a-business/how-to-write-business-plan</a:t>
            </a:r>
            <a:endParaRPr lang="en-GB" sz="2600" dirty="0">
              <a:solidFill>
                <a:prstClr val="black"/>
              </a:solidFill>
            </a:endParaRPr>
          </a:p>
          <a:p>
            <a:pPr marL="0" indent="0" algn="ctr">
              <a:lnSpc>
                <a:spcPct val="107000"/>
              </a:lnSpc>
              <a:spcAft>
                <a:spcPts val="800"/>
              </a:spcAft>
              <a:buClr>
                <a:srgbClr val="0070C0"/>
              </a:buClr>
              <a:buNone/>
              <a:defRPr/>
            </a:pPr>
            <a:r>
              <a:rPr lang="en-GB" sz="2600" dirty="0">
                <a:solidFill>
                  <a:prstClr val="black"/>
                </a:solidFill>
              </a:rPr>
              <a:t>King Trust UK</a:t>
            </a:r>
          </a:p>
          <a:p>
            <a:pPr marL="0" indent="0" algn="ctr">
              <a:lnSpc>
                <a:spcPct val="107000"/>
              </a:lnSpc>
              <a:spcAft>
                <a:spcPts val="800"/>
              </a:spcAft>
              <a:buClr>
                <a:srgbClr val="0070C0"/>
              </a:buClr>
              <a:buNone/>
              <a:defRPr/>
            </a:pPr>
            <a:r>
              <a:rPr lang="en-GB" sz="2600" dirty="0">
                <a:solidFill>
                  <a:prstClr val="black"/>
                </a:solidFill>
                <a:hlinkClick r:id="rId2"/>
              </a:rPr>
              <a:t>https://www.kingstrust.org.uk/how-we-can-help/tools-resources/business-tools/business-plans</a:t>
            </a:r>
            <a:endParaRPr lang="en-GB" sz="2600" dirty="0">
              <a:solidFill>
                <a:prstClr val="black"/>
              </a:solidFill>
            </a:endParaRPr>
          </a:p>
          <a:p>
            <a:pPr marL="0" indent="0" algn="ctr">
              <a:lnSpc>
                <a:spcPct val="107000"/>
              </a:lnSpc>
              <a:spcAft>
                <a:spcPts val="800"/>
              </a:spcAft>
              <a:buClr>
                <a:srgbClr val="0070C0"/>
              </a:buClr>
              <a:buNone/>
              <a:defRPr/>
            </a:pPr>
            <a:endParaRPr lang="en-GB" sz="2800" dirty="0">
              <a:solidFill>
                <a:prstClr val="black"/>
              </a:solidFill>
            </a:endParaRPr>
          </a:p>
          <a:p>
            <a:pPr marL="0" indent="0" algn="ctr">
              <a:lnSpc>
                <a:spcPct val="107000"/>
              </a:lnSpc>
              <a:spcAft>
                <a:spcPts val="800"/>
              </a:spcAft>
              <a:buClr>
                <a:srgbClr val="0070C0"/>
              </a:buClr>
              <a:buNone/>
              <a:defRPr/>
            </a:pPr>
            <a:endParaRPr lang="en-GB" sz="2800" dirty="0">
              <a:solidFill>
                <a:prstClr val="black"/>
              </a:solidFill>
            </a:endParaRPr>
          </a:p>
          <a:p>
            <a:endParaRPr lang="en-GB" dirty="0"/>
          </a:p>
        </p:txBody>
      </p:sp>
    </p:spTree>
    <p:extLst>
      <p:ext uri="{BB962C8B-B14F-4D97-AF65-F5344CB8AC3E}">
        <p14:creationId xmlns:p14="http://schemas.microsoft.com/office/powerpoint/2010/main" val="20385169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72EEB4-845D-8690-FD05-9BE7D9BF76D7}"/>
            </a:ext>
          </a:extLst>
        </p:cNvPr>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5710AB6B-63A8-2237-AA09-F240AB0F16F0}"/>
              </a:ext>
            </a:extLst>
          </p:cNvPr>
          <p:cNvPicPr>
            <a:picLocks noChangeAspect="1"/>
          </p:cNvPicPr>
          <p:nvPr/>
        </p:nvPicPr>
        <p:blipFill rotWithShape="1">
          <a:blip r:embed="rId2"/>
          <a:srcRect t="11844" b="28659"/>
          <a:stretch/>
        </p:blipFill>
        <p:spPr>
          <a:xfrm>
            <a:off x="138260" y="930897"/>
            <a:ext cx="11720660" cy="4536649"/>
          </a:xfrm>
          <a:prstGeom prst="rect">
            <a:avLst/>
          </a:prstGeom>
          <a:noFill/>
        </p:spPr>
      </p:pic>
      <p:sp>
        <p:nvSpPr>
          <p:cNvPr id="6" name="Title 5">
            <a:extLst>
              <a:ext uri="{FF2B5EF4-FFF2-40B4-BE49-F238E27FC236}">
                <a16:creationId xmlns:a16="http://schemas.microsoft.com/office/drawing/2014/main" id="{38469FB3-9B0D-2A01-D710-26481BAB8F5F}"/>
              </a:ext>
            </a:extLst>
          </p:cNvPr>
          <p:cNvSpPr>
            <a:spLocks noGrp="1"/>
          </p:cNvSpPr>
          <p:nvPr>
            <p:ph type="title"/>
          </p:nvPr>
        </p:nvSpPr>
        <p:spPr>
          <a:xfrm>
            <a:off x="468198" y="142662"/>
            <a:ext cx="10972800" cy="668042"/>
          </a:xfrm>
        </p:spPr>
        <p:txBody>
          <a:bodyPr>
            <a:normAutofit/>
          </a:bodyPr>
          <a:lstStyle/>
          <a:p>
            <a:r>
              <a:rPr lang="en-GB" sz="3600" b="1" dirty="0">
                <a:highlight>
                  <a:srgbClr val="FFFF00"/>
                </a:highlight>
              </a:rPr>
              <a:t>QUESTIONS</a:t>
            </a:r>
          </a:p>
        </p:txBody>
      </p:sp>
    </p:spTree>
    <p:extLst>
      <p:ext uri="{BB962C8B-B14F-4D97-AF65-F5344CB8AC3E}">
        <p14:creationId xmlns:p14="http://schemas.microsoft.com/office/powerpoint/2010/main" val="3629055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FD6C2C-8F22-153F-B32A-1A7164D6A9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8FA0CD-C63A-5945-7AE5-1182FFAE20E9}"/>
              </a:ext>
            </a:extLst>
          </p:cNvPr>
          <p:cNvSpPr>
            <a:spLocks noGrp="1"/>
          </p:cNvSpPr>
          <p:nvPr>
            <p:ph type="title"/>
          </p:nvPr>
        </p:nvSpPr>
        <p:spPr>
          <a:xfrm>
            <a:off x="1828800" y="116630"/>
            <a:ext cx="8534400" cy="792089"/>
          </a:xfrm>
        </p:spPr>
        <p:txBody>
          <a:bodyPr>
            <a:noAutofit/>
          </a:bodyPr>
          <a:lstStyle/>
          <a:p>
            <a:r>
              <a:rPr lang="en-GB" sz="3200" b="1" dirty="0">
                <a:highlight>
                  <a:srgbClr val="FFFF00"/>
                </a:highlight>
              </a:rPr>
              <a:t>Practical class activity</a:t>
            </a:r>
          </a:p>
        </p:txBody>
      </p:sp>
      <p:sp>
        <p:nvSpPr>
          <p:cNvPr id="3" name="Content Placeholder 2">
            <a:extLst>
              <a:ext uri="{FF2B5EF4-FFF2-40B4-BE49-F238E27FC236}">
                <a16:creationId xmlns:a16="http://schemas.microsoft.com/office/drawing/2014/main" id="{F7B54CEA-3DA4-6FC1-BCC8-BF1BC0D87BE7}"/>
              </a:ext>
            </a:extLst>
          </p:cNvPr>
          <p:cNvSpPr>
            <a:spLocks noGrp="1"/>
          </p:cNvSpPr>
          <p:nvPr>
            <p:ph idx="1"/>
          </p:nvPr>
        </p:nvSpPr>
        <p:spPr>
          <a:xfrm>
            <a:off x="0" y="752471"/>
            <a:ext cx="12115088" cy="4904845"/>
          </a:xfrm>
        </p:spPr>
        <p:txBody>
          <a:bodyPr>
            <a:noAutofit/>
          </a:bodyPr>
          <a:lstStyle/>
          <a:p>
            <a:pPr marL="0" indent="0">
              <a:buClr>
                <a:srgbClr val="0070C0"/>
              </a:buClr>
              <a:buNone/>
            </a:pPr>
            <a:r>
              <a:rPr lang="en-GB" sz="2400" dirty="0"/>
              <a:t>Some tips to initially map out your business idea…</a:t>
            </a:r>
          </a:p>
          <a:p>
            <a:pPr>
              <a:buClr>
                <a:srgbClr val="0070C0"/>
              </a:buClr>
              <a:buFont typeface="Wingdings" panose="05000000000000000000" pitchFamily="2" charset="2"/>
              <a:buChar char="q"/>
            </a:pPr>
            <a:endParaRPr lang="en-GB" sz="2400" dirty="0"/>
          </a:p>
          <a:p>
            <a:pPr>
              <a:buClr>
                <a:srgbClr val="0070C0"/>
              </a:buClr>
              <a:buFont typeface="Wingdings" panose="05000000000000000000" pitchFamily="2" charset="2"/>
              <a:buChar char="q"/>
            </a:pPr>
            <a:r>
              <a:rPr lang="en-GB" sz="2400" dirty="0"/>
              <a:t>Business idea-Client Needs /Market gap/ Problem Statement. </a:t>
            </a:r>
          </a:p>
          <a:p>
            <a:pPr>
              <a:buClr>
                <a:srgbClr val="0070C0"/>
              </a:buClr>
              <a:buFont typeface="Wingdings" panose="05000000000000000000" pitchFamily="2" charset="2"/>
              <a:buChar char="q"/>
            </a:pPr>
            <a:r>
              <a:rPr lang="en-GB" sz="2400" dirty="0"/>
              <a:t>Description of the client’s current situation/Identified gaps, needs, </a:t>
            </a:r>
            <a:r>
              <a:rPr lang="en-GB" sz="2400"/>
              <a:t>or main </a:t>
            </a:r>
            <a:r>
              <a:rPr lang="en-GB" sz="2400" dirty="0"/>
              <a:t>points.</a:t>
            </a:r>
          </a:p>
          <a:p>
            <a:pPr>
              <a:buClr>
                <a:srgbClr val="0070C0"/>
              </a:buClr>
              <a:buFont typeface="Wingdings" panose="05000000000000000000" pitchFamily="2" charset="2"/>
              <a:buChar char="q"/>
            </a:pPr>
            <a:r>
              <a:rPr lang="en-GB" sz="2400" dirty="0"/>
              <a:t>Proposed Solution -Why this is a timely opportunity.</a:t>
            </a:r>
          </a:p>
          <a:p>
            <a:pPr>
              <a:buClr>
                <a:srgbClr val="0070C0"/>
              </a:buClr>
              <a:buFont typeface="Wingdings" panose="05000000000000000000" pitchFamily="2" charset="2"/>
              <a:buChar char="q"/>
            </a:pPr>
            <a:r>
              <a:rPr lang="en-GB" sz="2400" dirty="0"/>
              <a:t>Resources required to start.</a:t>
            </a:r>
          </a:p>
          <a:p>
            <a:pPr>
              <a:buClr>
                <a:srgbClr val="0070C0"/>
              </a:buClr>
              <a:buFont typeface="Wingdings" panose="05000000000000000000" pitchFamily="2" charset="2"/>
              <a:buChar char="q"/>
            </a:pPr>
            <a:r>
              <a:rPr lang="en-GB" sz="2400" dirty="0"/>
              <a:t>How it meets the client’s needs.-Unique value proposition.</a:t>
            </a:r>
          </a:p>
          <a:p>
            <a:pPr>
              <a:buClr>
                <a:srgbClr val="0070C0"/>
              </a:buClr>
              <a:buFont typeface="Wingdings" panose="05000000000000000000" pitchFamily="2" charset="2"/>
              <a:buChar char="q"/>
            </a:pPr>
            <a:r>
              <a:rPr lang="en-GB" sz="2400" dirty="0"/>
              <a:t>Competitive Advantage-Why your company or team is best suited.</a:t>
            </a:r>
          </a:p>
          <a:p>
            <a:pPr>
              <a:buClr>
                <a:srgbClr val="0070C0"/>
              </a:buClr>
              <a:buFont typeface="Wingdings" panose="05000000000000000000" pitchFamily="2" charset="2"/>
              <a:buChar char="q"/>
            </a:pPr>
            <a:r>
              <a:rPr lang="en-GB" sz="2400" dirty="0"/>
              <a:t>Timeline &amp; Milestones.</a:t>
            </a:r>
          </a:p>
          <a:p>
            <a:pPr>
              <a:buClr>
                <a:srgbClr val="0070C0"/>
              </a:buClr>
              <a:buFont typeface="Wingdings" panose="05000000000000000000" pitchFamily="2" charset="2"/>
              <a:buChar char="q"/>
            </a:pPr>
            <a:r>
              <a:rPr lang="en-GB" sz="2400" dirty="0"/>
              <a:t>Funding require &amp; monthly/yearly sales figure required to break-even.</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endParaRPr lang="en-GB" sz="1800" dirty="0"/>
          </a:p>
        </p:txBody>
      </p:sp>
    </p:spTree>
    <p:extLst>
      <p:ext uri="{BB962C8B-B14F-4D97-AF65-F5344CB8AC3E}">
        <p14:creationId xmlns:p14="http://schemas.microsoft.com/office/powerpoint/2010/main" val="3765140289"/>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1000"/>
                                        <p:tgtEl>
                                          <p:spTgt spid="3">
                                            <p:txEl>
                                              <p:pRg st="2" end="2"/>
                                            </p:txEl>
                                          </p:spTgt>
                                        </p:tgtEl>
                                      </p:cBhvr>
                                    </p:animEffect>
                                    <p:anim calcmode="lin" valueType="num">
                                      <p:cBhvr>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1000"/>
                                        <p:tgtEl>
                                          <p:spTgt spid="3">
                                            <p:txEl>
                                              <p:pRg st="4" end="4"/>
                                            </p:txEl>
                                          </p:spTgt>
                                        </p:tgtEl>
                                      </p:cBhvr>
                                    </p:animEffect>
                                    <p:anim calcmode="lin" valueType="num">
                                      <p:cBhvr>
                                        <p:cTn id="3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Effect transition="in" filter="fade">
                                      <p:cBhvr>
                                        <p:cTn id="39" dur="1000"/>
                                        <p:tgtEl>
                                          <p:spTgt spid="3">
                                            <p:txEl>
                                              <p:pRg st="5" end="5"/>
                                            </p:txEl>
                                          </p:spTgt>
                                        </p:tgtEl>
                                      </p:cBhvr>
                                    </p:animEffect>
                                    <p:anim calcmode="lin" valueType="num">
                                      <p:cBhvr>
                                        <p:cTn id="4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nodeType="click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Effect transition="in" filter="fade">
                                      <p:cBhvr>
                                        <p:cTn id="46" dur="1000"/>
                                        <p:tgtEl>
                                          <p:spTgt spid="3">
                                            <p:txEl>
                                              <p:pRg st="6" end="6"/>
                                            </p:txEl>
                                          </p:spTgt>
                                        </p:tgtEl>
                                      </p:cBhvr>
                                    </p:animEffect>
                                    <p:anim calcmode="lin" valueType="num">
                                      <p:cBhvr>
                                        <p:cTn id="4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nodeType="clickEffect">
                                  <p:stCondLst>
                                    <p:cond delay="0"/>
                                  </p:stCondLst>
                                  <p:childTnLst>
                                    <p:set>
                                      <p:cBhvr>
                                        <p:cTn id="52" dur="1" fill="hold">
                                          <p:stCondLst>
                                            <p:cond delay="0"/>
                                          </p:stCondLst>
                                        </p:cTn>
                                        <p:tgtEl>
                                          <p:spTgt spid="3">
                                            <p:txEl>
                                              <p:pRg st="7" end="7"/>
                                            </p:txEl>
                                          </p:spTgt>
                                        </p:tgtEl>
                                        <p:attrNameLst>
                                          <p:attrName>style.visibility</p:attrName>
                                        </p:attrNameLst>
                                      </p:cBhvr>
                                      <p:to>
                                        <p:strVal val="visible"/>
                                      </p:to>
                                    </p:set>
                                    <p:animEffect transition="in" filter="fade">
                                      <p:cBhvr>
                                        <p:cTn id="53" dur="1000"/>
                                        <p:tgtEl>
                                          <p:spTgt spid="3">
                                            <p:txEl>
                                              <p:pRg st="7" end="7"/>
                                            </p:txEl>
                                          </p:spTgt>
                                        </p:tgtEl>
                                      </p:cBhvr>
                                    </p:animEffect>
                                    <p:anim calcmode="lin" valueType="num">
                                      <p:cBhvr>
                                        <p:cTn id="5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nodeType="clickEffect">
                                  <p:stCondLst>
                                    <p:cond delay="0"/>
                                  </p:stCondLst>
                                  <p:childTnLst>
                                    <p:set>
                                      <p:cBhvr>
                                        <p:cTn id="59" dur="1" fill="hold">
                                          <p:stCondLst>
                                            <p:cond delay="0"/>
                                          </p:stCondLst>
                                        </p:cTn>
                                        <p:tgtEl>
                                          <p:spTgt spid="3">
                                            <p:txEl>
                                              <p:pRg st="8" end="8"/>
                                            </p:txEl>
                                          </p:spTgt>
                                        </p:tgtEl>
                                        <p:attrNameLst>
                                          <p:attrName>style.visibility</p:attrName>
                                        </p:attrNameLst>
                                      </p:cBhvr>
                                      <p:to>
                                        <p:strVal val="visible"/>
                                      </p:to>
                                    </p:set>
                                    <p:animEffect transition="in" filter="fade">
                                      <p:cBhvr>
                                        <p:cTn id="60" dur="1000"/>
                                        <p:tgtEl>
                                          <p:spTgt spid="3">
                                            <p:txEl>
                                              <p:pRg st="8" end="8"/>
                                            </p:txEl>
                                          </p:spTgt>
                                        </p:tgtEl>
                                      </p:cBhvr>
                                    </p:animEffect>
                                    <p:anim calcmode="lin" valueType="num">
                                      <p:cBhvr>
                                        <p:cTn id="6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2"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42" presetClass="entr" presetSubtype="0" fill="hold" nodeType="clickEffect">
                                  <p:stCondLst>
                                    <p:cond delay="0"/>
                                  </p:stCondLst>
                                  <p:childTnLst>
                                    <p:set>
                                      <p:cBhvr>
                                        <p:cTn id="66" dur="1" fill="hold">
                                          <p:stCondLst>
                                            <p:cond delay="0"/>
                                          </p:stCondLst>
                                        </p:cTn>
                                        <p:tgtEl>
                                          <p:spTgt spid="3">
                                            <p:txEl>
                                              <p:pRg st="9" end="9"/>
                                            </p:txEl>
                                          </p:spTgt>
                                        </p:tgtEl>
                                        <p:attrNameLst>
                                          <p:attrName>style.visibility</p:attrName>
                                        </p:attrNameLst>
                                      </p:cBhvr>
                                      <p:to>
                                        <p:strVal val="visible"/>
                                      </p:to>
                                    </p:set>
                                    <p:animEffect transition="in" filter="fade">
                                      <p:cBhvr>
                                        <p:cTn id="67" dur="1000"/>
                                        <p:tgtEl>
                                          <p:spTgt spid="3">
                                            <p:txEl>
                                              <p:pRg st="9" end="9"/>
                                            </p:txEl>
                                          </p:spTgt>
                                        </p:tgtEl>
                                      </p:cBhvr>
                                    </p:animEffect>
                                    <p:anim calcmode="lin" valueType="num">
                                      <p:cBhvr>
                                        <p:cTn id="68"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9"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C14D-13EC-7558-CA2D-9762BACDFA6C}"/>
              </a:ext>
            </a:extLst>
          </p:cNvPr>
          <p:cNvSpPr>
            <a:spLocks noGrp="1"/>
          </p:cNvSpPr>
          <p:nvPr>
            <p:ph type="ctrTitle"/>
          </p:nvPr>
        </p:nvSpPr>
        <p:spPr>
          <a:xfrm>
            <a:off x="134994" y="1578572"/>
            <a:ext cx="5827268" cy="3508653"/>
          </a:xfrm>
        </p:spPr>
        <p:txBody>
          <a:bodyPr/>
          <a:lstStyle/>
          <a:p>
            <a:pPr algn="ctr"/>
            <a:r>
              <a:rPr lang="en-GB" sz="3200" b="1" kern="1200" dirty="0">
                <a:solidFill>
                  <a:srgbClr val="FFFF00"/>
                </a:solidFill>
                <a:latin typeface="Myriad Pro"/>
                <a:cs typeface="+mj-cs"/>
              </a:rPr>
              <a:t>B</a:t>
            </a:r>
            <a:r>
              <a:rPr lang="en-GB" sz="2800" b="1" kern="1200" dirty="0">
                <a:solidFill>
                  <a:srgbClr val="FFFF00"/>
                </a:solidFill>
                <a:latin typeface="Myriad Pro"/>
                <a:cs typeface="+mj-cs"/>
              </a:rPr>
              <a:t>usiness Development proposal Module  </a:t>
            </a:r>
            <a:br>
              <a:rPr lang="en-GB" sz="2800" b="1" kern="1200" dirty="0">
                <a:solidFill>
                  <a:srgbClr val="FFFF00"/>
                </a:solidFill>
                <a:latin typeface="Myriad Pro"/>
                <a:cs typeface="+mj-cs"/>
              </a:rPr>
            </a:br>
            <a:r>
              <a:rPr lang="en-GB" sz="2800" b="1" kern="1200" dirty="0">
                <a:solidFill>
                  <a:srgbClr val="FFFF00"/>
                </a:solidFill>
                <a:latin typeface="Myriad Pro"/>
                <a:cs typeface="+mj-cs"/>
              </a:rPr>
              <a:t>(</a:t>
            </a:r>
            <a:r>
              <a:rPr lang="en-GB" sz="2800" kern="1200" dirty="0">
                <a:solidFill>
                  <a:srgbClr val="FFFF00"/>
                </a:solidFill>
                <a:latin typeface="Myriad Pro"/>
                <a:cs typeface="+mj-cs"/>
              </a:rPr>
              <a:t>LCMB7037</a:t>
            </a:r>
            <a:r>
              <a:rPr lang="en-GB" sz="2800" b="1" kern="1200" dirty="0">
                <a:solidFill>
                  <a:srgbClr val="FFFF00"/>
                </a:solidFill>
                <a:latin typeface="Myriad Pro"/>
                <a:cs typeface="+mj-cs"/>
              </a:rPr>
              <a:t>) </a:t>
            </a:r>
            <a:br>
              <a:rPr lang="en-GB" sz="2800" b="1" kern="1200" dirty="0">
                <a:solidFill>
                  <a:srgbClr val="FFFF00"/>
                </a:solidFill>
                <a:latin typeface="Myriad Pro"/>
                <a:cs typeface="+mj-cs"/>
              </a:rPr>
            </a:br>
            <a:br>
              <a:rPr lang="en-GB" sz="2800" b="1" kern="1200" dirty="0">
                <a:solidFill>
                  <a:srgbClr val="FFFF00"/>
                </a:solidFill>
                <a:latin typeface="Myriad Pro"/>
                <a:cs typeface="+mj-cs"/>
              </a:rPr>
            </a:br>
            <a:r>
              <a:rPr lang="en-GB" sz="2800" b="1" dirty="0">
                <a:solidFill>
                  <a:srgbClr val="FFFF00"/>
                </a:solidFill>
                <a:latin typeface="Myriad Pro"/>
                <a:cs typeface="+mj-cs"/>
              </a:rPr>
              <a:t>Feasibility study</a:t>
            </a:r>
            <a:br>
              <a:rPr lang="en-GB" sz="2800" b="1" kern="1200" dirty="0">
                <a:solidFill>
                  <a:srgbClr val="FFFF00"/>
                </a:solidFill>
                <a:latin typeface="Myriad Pro"/>
                <a:cs typeface="+mj-cs"/>
              </a:rPr>
            </a:br>
            <a:br>
              <a:rPr lang="en-GB" sz="2800" b="1" kern="1200" dirty="0">
                <a:solidFill>
                  <a:srgbClr val="FFFF00"/>
                </a:solidFill>
                <a:latin typeface="Myriad Pro"/>
                <a:cs typeface="+mj-cs"/>
              </a:rPr>
            </a:br>
            <a:r>
              <a:rPr lang="en-GB" sz="2800" b="1" kern="1200" dirty="0">
                <a:solidFill>
                  <a:srgbClr val="FFFF00"/>
                </a:solidFill>
                <a:latin typeface="Myriad Pro"/>
                <a:cs typeface="+mj-cs"/>
              </a:rPr>
              <a:t>Vasilios Tavlaridis</a:t>
            </a:r>
            <a:br>
              <a:rPr lang="en-GB" sz="2800" b="1" kern="1200" dirty="0">
                <a:solidFill>
                  <a:srgbClr val="FFFF00"/>
                </a:solidFill>
                <a:latin typeface="Myriad Pro"/>
                <a:cs typeface="+mj-cs"/>
              </a:rPr>
            </a:br>
            <a:r>
              <a:rPr lang="en-GB" sz="2800" b="1" kern="1200" dirty="0">
                <a:solidFill>
                  <a:srgbClr val="FFFF00"/>
                </a:solidFill>
                <a:latin typeface="Myriad Pro"/>
                <a:cs typeface="+mj-cs"/>
              </a:rPr>
              <a:t>MBA Program Manager</a:t>
            </a:r>
            <a:endParaRPr lang="en-GB" sz="3200" dirty="0"/>
          </a:p>
        </p:txBody>
      </p:sp>
    </p:spTree>
    <p:extLst>
      <p:ext uri="{BB962C8B-B14F-4D97-AF65-F5344CB8AC3E}">
        <p14:creationId xmlns:p14="http://schemas.microsoft.com/office/powerpoint/2010/main" val="37237960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3E49A6-0120-60B8-3166-D0AB25B5EA0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FD6DDB19-C704-64E4-0E49-FA933B62656C}"/>
              </a:ext>
            </a:extLst>
          </p:cNvPr>
          <p:cNvSpPr txBox="1"/>
          <p:nvPr/>
        </p:nvSpPr>
        <p:spPr>
          <a:xfrm>
            <a:off x="1288504" y="255847"/>
            <a:ext cx="9144000" cy="584775"/>
          </a:xfrm>
          <a:prstGeom prst="rect">
            <a:avLst/>
          </a:prstGeom>
          <a:noFill/>
        </p:spPr>
        <p:txBody>
          <a:bodyPr wrap="square" rtlCol="0">
            <a:spAutoFit/>
          </a:bodyPr>
          <a:lstStyle/>
          <a:p>
            <a:pPr lvl="0" algn="ctr">
              <a:defRPr/>
            </a:pPr>
            <a:r>
              <a:rPr lang="en-GB" sz="3200" b="1" dirty="0">
                <a:highlight>
                  <a:srgbClr val="FFFF00"/>
                </a:highlight>
              </a:rPr>
              <a:t>What is Feasibility study?</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ndParaRPr>
          </a:p>
        </p:txBody>
      </p:sp>
      <p:sp>
        <p:nvSpPr>
          <p:cNvPr id="7" name="Content Placeholder 6">
            <a:extLst>
              <a:ext uri="{FF2B5EF4-FFF2-40B4-BE49-F238E27FC236}">
                <a16:creationId xmlns:a16="http://schemas.microsoft.com/office/drawing/2014/main" id="{0B71508C-FF72-9532-08B6-B54147196B8D}"/>
              </a:ext>
            </a:extLst>
          </p:cNvPr>
          <p:cNvSpPr>
            <a:spLocks noGrp="1"/>
          </p:cNvSpPr>
          <p:nvPr>
            <p:ph idx="1"/>
          </p:nvPr>
        </p:nvSpPr>
        <p:spPr>
          <a:xfrm>
            <a:off x="65314" y="1001950"/>
            <a:ext cx="12036490" cy="4661732"/>
          </a:xfrm>
        </p:spPr>
        <p:txBody>
          <a:bodyPr>
            <a:normAutofit fontScale="77500" lnSpcReduction="20000"/>
          </a:bodyPr>
          <a:lstStyle/>
          <a:p>
            <a:pPr>
              <a:buClr>
                <a:srgbClr val="0070C0"/>
              </a:buClr>
              <a:buFont typeface="Wingdings" panose="05000000000000000000" pitchFamily="2" charset="2"/>
              <a:buChar char="q"/>
            </a:pPr>
            <a:r>
              <a:rPr lang="en-GB" dirty="0"/>
              <a:t>A feasibility study is an analysis of the viability of an idea through a disciplined and documented process of thinking through the idea from its logical beginning to its logical end.</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A feasibility study provides an Investigating function that helps answer “Should we proceed with the proposed project idea? Is it a viable business venture?” </a:t>
            </a:r>
          </a:p>
          <a:p>
            <a:pPr marL="0" indent="0">
              <a:buClr>
                <a:srgbClr val="0070C0"/>
              </a:buClr>
              <a:buNone/>
            </a:pPr>
            <a:endParaRPr lang="en-GB" dirty="0"/>
          </a:p>
          <a:p>
            <a:pPr>
              <a:buClr>
                <a:srgbClr val="0070C0"/>
              </a:buClr>
              <a:buFont typeface="Wingdings" panose="05000000000000000000" pitchFamily="2" charset="2"/>
              <a:buChar char="q"/>
            </a:pPr>
            <a:r>
              <a:rPr lang="en-GB" dirty="0"/>
              <a:t>Assess the idea across dimensions: market, technical, financial, legal, operational.</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A feasibility study should be conducted to determine the viability of an idea BEFORE proceeding with the launch of the business idea. It will ensure resources are invested wisely before market entry.</a:t>
            </a:r>
          </a:p>
        </p:txBody>
      </p:sp>
    </p:spTree>
    <p:extLst>
      <p:ext uri="{BB962C8B-B14F-4D97-AF65-F5344CB8AC3E}">
        <p14:creationId xmlns:p14="http://schemas.microsoft.com/office/powerpoint/2010/main" val="14042665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 calcmode="lin" valueType="num">
                                      <p:cBhvr additive="base">
                                        <p:cTn id="17"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anim calcmode="lin" valueType="num">
                                      <p:cBhvr additive="base">
                                        <p:cTn id="23"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2" fill="hold" nodeType="clickEffect">
                                  <p:stCondLst>
                                    <p:cond delay="0"/>
                                  </p:stCondLst>
                                  <p:childTnLst>
                                    <p:set>
                                      <p:cBhvr>
                                        <p:cTn id="28" dur="1" fill="hold">
                                          <p:stCondLst>
                                            <p:cond delay="0"/>
                                          </p:stCondLst>
                                        </p:cTn>
                                        <p:tgtEl>
                                          <p:spTgt spid="7">
                                            <p:txEl>
                                              <p:pRg st="6" end="6"/>
                                            </p:txEl>
                                          </p:spTgt>
                                        </p:tgtEl>
                                        <p:attrNameLst>
                                          <p:attrName>style.visibility</p:attrName>
                                        </p:attrNameLst>
                                      </p:cBhvr>
                                      <p:to>
                                        <p:strVal val="visible"/>
                                      </p:to>
                                    </p:set>
                                    <p:anim calcmode="lin" valueType="num">
                                      <p:cBhvr additive="base">
                                        <p:cTn id="29" dur="500" fill="hold"/>
                                        <p:tgtEl>
                                          <p:spTgt spid="7">
                                            <p:txEl>
                                              <p:pRg st="6" end="6"/>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5168C6-D53D-2260-2630-2813D6EC0A9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C5F501F-8E1B-531F-592F-63846E4B2EE7}"/>
              </a:ext>
            </a:extLst>
          </p:cNvPr>
          <p:cNvSpPr txBox="1"/>
          <p:nvPr/>
        </p:nvSpPr>
        <p:spPr>
          <a:xfrm>
            <a:off x="1335157" y="265177"/>
            <a:ext cx="9144000" cy="584775"/>
          </a:xfrm>
          <a:prstGeom prst="rect">
            <a:avLst/>
          </a:prstGeom>
          <a:noFill/>
        </p:spPr>
        <p:txBody>
          <a:bodyPr wrap="square" rtlCol="0">
            <a:spAutoFit/>
          </a:bodyPr>
          <a:lstStyle/>
          <a:p>
            <a:pPr lvl="0" algn="ctr">
              <a:defRPr/>
            </a:pPr>
            <a:r>
              <a:rPr lang="en-GB" sz="3200" b="1" dirty="0">
                <a:highlight>
                  <a:srgbClr val="FFFF00"/>
                </a:highlight>
              </a:rPr>
              <a:t>Why Feasibility Analysis Matters</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ndParaRPr>
          </a:p>
        </p:txBody>
      </p:sp>
      <p:sp>
        <p:nvSpPr>
          <p:cNvPr id="7" name="Content Placeholder 6">
            <a:extLst>
              <a:ext uri="{FF2B5EF4-FFF2-40B4-BE49-F238E27FC236}">
                <a16:creationId xmlns:a16="http://schemas.microsoft.com/office/drawing/2014/main" id="{4832EF65-421B-F697-6227-E9A73BAFC024}"/>
              </a:ext>
            </a:extLst>
          </p:cNvPr>
          <p:cNvSpPr>
            <a:spLocks noGrp="1"/>
          </p:cNvSpPr>
          <p:nvPr>
            <p:ph idx="1"/>
          </p:nvPr>
        </p:nvSpPr>
        <p:spPr>
          <a:xfrm>
            <a:off x="306596" y="1001950"/>
            <a:ext cx="11578808" cy="4338536"/>
          </a:xfrm>
        </p:spPr>
        <p:txBody>
          <a:bodyPr>
            <a:normAutofit/>
          </a:bodyPr>
          <a:lstStyle/>
          <a:p>
            <a:pPr>
              <a:buClr>
                <a:srgbClr val="0070C0"/>
              </a:buClr>
              <a:buFont typeface="Wingdings" panose="05000000000000000000" pitchFamily="2" charset="2"/>
              <a:buChar char="q"/>
            </a:pPr>
            <a:r>
              <a:rPr lang="en-GB" dirty="0"/>
              <a:t>Avoids premature failure due to untested assumptions.</a:t>
            </a:r>
          </a:p>
          <a:p>
            <a:pPr marL="0" indent="0">
              <a:buClr>
                <a:srgbClr val="0070C0"/>
              </a:buClr>
              <a:buNone/>
            </a:pPr>
            <a:endParaRPr lang="en-GB" dirty="0"/>
          </a:p>
          <a:p>
            <a:pPr>
              <a:buClr>
                <a:srgbClr val="0070C0"/>
              </a:buClr>
              <a:buFont typeface="Wingdings" panose="05000000000000000000" pitchFamily="2" charset="2"/>
              <a:buChar char="q"/>
            </a:pPr>
            <a:r>
              <a:rPr lang="en-GB" dirty="0"/>
              <a:t>Supports informed decision-making based on evidence.</a:t>
            </a:r>
          </a:p>
          <a:p>
            <a:pPr marL="0" indent="0">
              <a:buClr>
                <a:srgbClr val="0070C0"/>
              </a:buClr>
              <a:buNone/>
            </a:pPr>
            <a:endParaRPr lang="en-GB" dirty="0"/>
          </a:p>
          <a:p>
            <a:pPr>
              <a:buClr>
                <a:srgbClr val="0070C0"/>
              </a:buClr>
              <a:buFont typeface="Wingdings" panose="05000000000000000000" pitchFamily="2" charset="2"/>
              <a:buChar char="q"/>
            </a:pPr>
            <a:r>
              <a:rPr lang="en-GB" dirty="0"/>
              <a:t>Improves credibility with investors and stakeholders.</a:t>
            </a:r>
          </a:p>
        </p:txBody>
      </p:sp>
    </p:spTree>
    <p:extLst>
      <p:ext uri="{BB962C8B-B14F-4D97-AF65-F5344CB8AC3E}">
        <p14:creationId xmlns:p14="http://schemas.microsoft.com/office/powerpoint/2010/main" val="40951503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 calcmode="lin" valueType="num">
                                      <p:cBhvr additive="base">
                                        <p:cTn id="17"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anim calcmode="lin" valueType="num">
                                      <p:cBhvr additive="base">
                                        <p:cTn id="23"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58D240-3BD2-6846-A67E-B43E4EBA6F1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AD53A4A-4354-BEF0-F15F-46BAC135E2AC}"/>
              </a:ext>
            </a:extLst>
          </p:cNvPr>
          <p:cNvSpPr txBox="1"/>
          <p:nvPr/>
        </p:nvSpPr>
        <p:spPr>
          <a:xfrm>
            <a:off x="1335157" y="265177"/>
            <a:ext cx="9144000" cy="584775"/>
          </a:xfrm>
          <a:prstGeom prst="rect">
            <a:avLst/>
          </a:prstGeom>
          <a:noFill/>
        </p:spPr>
        <p:txBody>
          <a:bodyPr wrap="square" rtlCol="0">
            <a:spAutoFit/>
          </a:bodyPr>
          <a:lstStyle/>
          <a:p>
            <a:pPr lvl="0" algn="ctr">
              <a:defRPr/>
            </a:pPr>
            <a:r>
              <a:rPr lang="en-GB" sz="3200" b="1" dirty="0">
                <a:highlight>
                  <a:srgbClr val="FFFF00"/>
                </a:highlight>
              </a:rPr>
              <a:t>Types of Feasibility analysis</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ndParaRPr>
          </a:p>
        </p:txBody>
      </p:sp>
      <p:sp>
        <p:nvSpPr>
          <p:cNvPr id="7" name="Content Placeholder 6">
            <a:extLst>
              <a:ext uri="{FF2B5EF4-FFF2-40B4-BE49-F238E27FC236}">
                <a16:creationId xmlns:a16="http://schemas.microsoft.com/office/drawing/2014/main" id="{8DAAACCA-F284-D67D-02F5-16DECD413428}"/>
              </a:ext>
            </a:extLst>
          </p:cNvPr>
          <p:cNvSpPr>
            <a:spLocks noGrp="1"/>
          </p:cNvSpPr>
          <p:nvPr>
            <p:ph idx="1"/>
          </p:nvPr>
        </p:nvSpPr>
        <p:spPr>
          <a:xfrm>
            <a:off x="306596" y="1001950"/>
            <a:ext cx="11578808" cy="4338536"/>
          </a:xfrm>
        </p:spPr>
        <p:txBody>
          <a:bodyPr>
            <a:normAutofit/>
          </a:bodyPr>
          <a:lstStyle/>
          <a:p>
            <a:pPr>
              <a:buClr>
                <a:srgbClr val="0070C0"/>
              </a:buClr>
              <a:buFont typeface="Wingdings" panose="05000000000000000000" pitchFamily="2" charset="2"/>
              <a:buChar char="q"/>
            </a:pPr>
            <a:r>
              <a:rPr lang="en-GB" dirty="0"/>
              <a:t>Market Feasibility – demand, competition, trends.</a:t>
            </a:r>
          </a:p>
          <a:p>
            <a:pPr>
              <a:buClr>
                <a:srgbClr val="0070C0"/>
              </a:buClr>
              <a:buFont typeface="Wingdings" panose="05000000000000000000" pitchFamily="2" charset="2"/>
              <a:buChar char="q"/>
            </a:pPr>
            <a:r>
              <a:rPr lang="en-GB" dirty="0"/>
              <a:t>Technical Feasibility – resources, capabilities, production.</a:t>
            </a:r>
          </a:p>
          <a:p>
            <a:pPr>
              <a:buClr>
                <a:srgbClr val="0070C0"/>
              </a:buClr>
              <a:buFont typeface="Wingdings" panose="05000000000000000000" pitchFamily="2" charset="2"/>
              <a:buChar char="q"/>
            </a:pPr>
            <a:r>
              <a:rPr lang="en-GB" dirty="0"/>
              <a:t>Financial Feasibility – costs, revenue models, break-even.</a:t>
            </a:r>
          </a:p>
          <a:p>
            <a:pPr>
              <a:buClr>
                <a:srgbClr val="0070C0"/>
              </a:buClr>
              <a:buFont typeface="Wingdings" panose="05000000000000000000" pitchFamily="2" charset="2"/>
              <a:buChar char="q"/>
            </a:pPr>
            <a:r>
              <a:rPr lang="en-GB" dirty="0"/>
              <a:t>Legal &amp; Regulatory Feasibility – compliance and protection.</a:t>
            </a:r>
          </a:p>
          <a:p>
            <a:pPr>
              <a:buClr>
                <a:srgbClr val="0070C0"/>
              </a:buClr>
              <a:buFont typeface="Wingdings" panose="05000000000000000000" pitchFamily="2" charset="2"/>
              <a:buChar char="q"/>
            </a:pPr>
            <a:r>
              <a:rPr lang="en-GB" dirty="0"/>
              <a:t>Operational Feasibility – internal process effectiveness.</a:t>
            </a:r>
          </a:p>
        </p:txBody>
      </p:sp>
    </p:spTree>
    <p:extLst>
      <p:ext uri="{BB962C8B-B14F-4D97-AF65-F5344CB8AC3E}">
        <p14:creationId xmlns:p14="http://schemas.microsoft.com/office/powerpoint/2010/main" val="38208731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2"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 calcmode="lin" valueType="num">
                                      <p:cBhvr additive="base">
                                        <p:cTn id="29"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12" fill="hold" nodeType="click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anim calcmode="lin" valueType="num">
                                      <p:cBhvr additive="base">
                                        <p:cTn id="35"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D8E066-5113-6AF2-FF73-C79CB71C5152}"/>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DDA3F94-DD6A-4600-C232-56740CDFB07D}"/>
              </a:ext>
            </a:extLst>
          </p:cNvPr>
          <p:cNvSpPr txBox="1"/>
          <p:nvPr/>
        </p:nvSpPr>
        <p:spPr>
          <a:xfrm>
            <a:off x="1335157" y="265177"/>
            <a:ext cx="9144000" cy="584775"/>
          </a:xfrm>
          <a:prstGeom prst="rect">
            <a:avLst/>
          </a:prstGeom>
          <a:noFill/>
        </p:spPr>
        <p:txBody>
          <a:bodyPr wrap="square" rtlCol="0">
            <a:spAutoFit/>
          </a:bodyPr>
          <a:lstStyle/>
          <a:p>
            <a:pPr lvl="0" algn="ctr">
              <a:defRPr/>
            </a:pPr>
            <a:r>
              <a:rPr lang="en-GB" sz="3200" b="1" dirty="0">
                <a:highlight>
                  <a:srgbClr val="FFFF00"/>
                </a:highlight>
              </a:rPr>
              <a:t>Levels of Feasibility</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ndParaRPr>
          </a:p>
        </p:txBody>
      </p:sp>
      <p:sp>
        <p:nvSpPr>
          <p:cNvPr id="7" name="Content Placeholder 6">
            <a:extLst>
              <a:ext uri="{FF2B5EF4-FFF2-40B4-BE49-F238E27FC236}">
                <a16:creationId xmlns:a16="http://schemas.microsoft.com/office/drawing/2014/main" id="{C8AFF35E-82E3-E8BF-2357-7B4ABEAD12D6}"/>
              </a:ext>
            </a:extLst>
          </p:cNvPr>
          <p:cNvSpPr>
            <a:spLocks noGrp="1"/>
          </p:cNvSpPr>
          <p:nvPr>
            <p:ph idx="1"/>
          </p:nvPr>
        </p:nvSpPr>
        <p:spPr>
          <a:xfrm>
            <a:off x="306596" y="1001950"/>
            <a:ext cx="11578808" cy="4338536"/>
          </a:xfrm>
        </p:spPr>
        <p:txBody>
          <a:bodyPr>
            <a:normAutofit/>
          </a:bodyPr>
          <a:lstStyle/>
          <a:p>
            <a:pPr marL="0" indent="0">
              <a:buClr>
                <a:srgbClr val="0070C0"/>
              </a:buClr>
              <a:buNone/>
            </a:pPr>
            <a:r>
              <a:rPr lang="en-GB" dirty="0"/>
              <a:t>A feasibility analysis of an idea is conducted at three levels</a:t>
            </a:r>
          </a:p>
          <a:p>
            <a:pPr>
              <a:buClr>
                <a:srgbClr val="0070C0"/>
              </a:buClr>
              <a:buFont typeface="Wingdings" panose="05000000000000000000" pitchFamily="2" charset="2"/>
              <a:buChar char="q"/>
            </a:pPr>
            <a:r>
              <a:rPr lang="en-GB" dirty="0"/>
              <a:t>Operational Feasibility………..“Will it work?”</a:t>
            </a:r>
          </a:p>
          <a:p>
            <a:pPr>
              <a:buClr>
                <a:srgbClr val="0070C0"/>
              </a:buClr>
              <a:buFont typeface="Wingdings" panose="05000000000000000000" pitchFamily="2" charset="2"/>
              <a:buChar char="q"/>
            </a:pPr>
            <a:r>
              <a:rPr lang="en-GB" dirty="0"/>
              <a:t>Technical Feasibility……………..“Can it be built/done?”</a:t>
            </a:r>
          </a:p>
          <a:p>
            <a:pPr>
              <a:buClr>
                <a:srgbClr val="0070C0"/>
              </a:buClr>
              <a:buFont typeface="Wingdings" panose="05000000000000000000" pitchFamily="2" charset="2"/>
              <a:buChar char="q"/>
            </a:pPr>
            <a:r>
              <a:rPr lang="en-GB" dirty="0"/>
              <a:t>Economic Feasibility……………….“Will it make economic sense?”</a:t>
            </a:r>
          </a:p>
          <a:p>
            <a:pPr marL="0" indent="0">
              <a:buClr>
                <a:srgbClr val="0070C0"/>
              </a:buClr>
              <a:buNone/>
            </a:pPr>
            <a:r>
              <a:rPr lang="en-GB" dirty="0"/>
              <a:t>And very important……………………..“ Will it generate PROFITS?”</a:t>
            </a:r>
          </a:p>
        </p:txBody>
      </p:sp>
    </p:spTree>
    <p:extLst>
      <p:ext uri="{BB962C8B-B14F-4D97-AF65-F5344CB8AC3E}">
        <p14:creationId xmlns:p14="http://schemas.microsoft.com/office/powerpoint/2010/main" val="3326022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2"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 calcmode="lin" valueType="num">
                                      <p:cBhvr additive="base">
                                        <p:cTn id="29"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12" fill="hold" nodeType="click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anim calcmode="lin" valueType="num">
                                      <p:cBhvr additive="base">
                                        <p:cTn id="35"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750BA-CE5F-4C1A-32E6-87C5960B6B0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E2C7399-5446-9D8B-B6B1-CDD8F72DD7B3}"/>
              </a:ext>
            </a:extLst>
          </p:cNvPr>
          <p:cNvSpPr txBox="1"/>
          <p:nvPr/>
        </p:nvSpPr>
        <p:spPr>
          <a:xfrm>
            <a:off x="1335157" y="265177"/>
            <a:ext cx="10356100" cy="584775"/>
          </a:xfrm>
          <a:prstGeom prst="rect">
            <a:avLst/>
          </a:prstGeom>
          <a:noFill/>
        </p:spPr>
        <p:txBody>
          <a:bodyPr wrap="square" rtlCol="0">
            <a:spAutoFit/>
          </a:bodyPr>
          <a:lstStyle/>
          <a:p>
            <a:pPr lvl="0" algn="ctr">
              <a:defRPr/>
            </a:pPr>
            <a:r>
              <a:rPr lang="en-GB" sz="3200" b="1" dirty="0">
                <a:highlight>
                  <a:srgbClr val="FFFF00"/>
                </a:highlight>
              </a:rPr>
              <a:t>Common Mistakes in Feasibility analysis studies</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ndParaRPr>
          </a:p>
        </p:txBody>
      </p:sp>
      <p:sp>
        <p:nvSpPr>
          <p:cNvPr id="7" name="Content Placeholder 6">
            <a:extLst>
              <a:ext uri="{FF2B5EF4-FFF2-40B4-BE49-F238E27FC236}">
                <a16:creationId xmlns:a16="http://schemas.microsoft.com/office/drawing/2014/main" id="{4CFBF374-AEB4-1BDF-1EC6-BEEDA72199D4}"/>
              </a:ext>
            </a:extLst>
          </p:cNvPr>
          <p:cNvSpPr>
            <a:spLocks noGrp="1"/>
          </p:cNvSpPr>
          <p:nvPr>
            <p:ph idx="1"/>
          </p:nvPr>
        </p:nvSpPr>
        <p:spPr>
          <a:xfrm>
            <a:off x="306596" y="1001950"/>
            <a:ext cx="11578808" cy="4338536"/>
          </a:xfrm>
        </p:spPr>
        <p:txBody>
          <a:bodyPr>
            <a:normAutofit/>
          </a:bodyPr>
          <a:lstStyle/>
          <a:p>
            <a:pPr>
              <a:buClr>
                <a:srgbClr val="0070C0"/>
              </a:buClr>
              <a:buFont typeface="Wingdings" panose="05000000000000000000" pitchFamily="2" charset="2"/>
              <a:buChar char="q"/>
            </a:pPr>
            <a:r>
              <a:rPr lang="en-GB" dirty="0"/>
              <a:t>Neglecting competitor research.</a:t>
            </a:r>
          </a:p>
          <a:p>
            <a:pPr>
              <a:buClr>
                <a:srgbClr val="0070C0"/>
              </a:buClr>
              <a:buFont typeface="Wingdings" panose="05000000000000000000" pitchFamily="2" charset="2"/>
              <a:buChar char="q"/>
            </a:pPr>
            <a:r>
              <a:rPr lang="en-GB" dirty="0"/>
              <a:t>Relying solely on subjective evidence.</a:t>
            </a:r>
          </a:p>
          <a:p>
            <a:pPr>
              <a:buClr>
                <a:srgbClr val="0070C0"/>
              </a:buClr>
              <a:buFont typeface="Wingdings" panose="05000000000000000000" pitchFamily="2" charset="2"/>
              <a:buChar char="q"/>
            </a:pPr>
            <a:r>
              <a:rPr lang="en-GB" dirty="0"/>
              <a:t>Poor financial projections.</a:t>
            </a:r>
          </a:p>
          <a:p>
            <a:pPr>
              <a:buClr>
                <a:srgbClr val="0070C0"/>
              </a:buClr>
              <a:buFont typeface="Wingdings" panose="05000000000000000000" pitchFamily="2" charset="2"/>
              <a:buChar char="q"/>
            </a:pPr>
            <a:r>
              <a:rPr lang="en-GB" dirty="0"/>
              <a:t>Ignoring regulatory compliance.</a:t>
            </a:r>
          </a:p>
        </p:txBody>
      </p:sp>
    </p:spTree>
    <p:extLst>
      <p:ext uri="{BB962C8B-B14F-4D97-AF65-F5344CB8AC3E}">
        <p14:creationId xmlns:p14="http://schemas.microsoft.com/office/powerpoint/2010/main" val="2112433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2"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 calcmode="lin" valueType="num">
                                      <p:cBhvr additive="base">
                                        <p:cTn id="29"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6D7D49-5069-98BF-CE7D-E8EC1A445DD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6711300-E5E1-02C8-EF60-19C7828C88BC}"/>
              </a:ext>
            </a:extLst>
          </p:cNvPr>
          <p:cNvSpPr txBox="1"/>
          <p:nvPr/>
        </p:nvSpPr>
        <p:spPr>
          <a:xfrm>
            <a:off x="306596" y="265177"/>
            <a:ext cx="11720563" cy="584775"/>
          </a:xfrm>
          <a:prstGeom prst="rect">
            <a:avLst/>
          </a:prstGeom>
          <a:noFill/>
        </p:spPr>
        <p:txBody>
          <a:bodyPr wrap="square" rtlCol="0">
            <a:spAutoFit/>
          </a:bodyPr>
          <a:lstStyle/>
          <a:p>
            <a:pPr lvl="0" algn="ctr">
              <a:defRPr/>
            </a:pPr>
            <a:r>
              <a:rPr lang="en-GB" sz="3200" b="1" dirty="0">
                <a:highlight>
                  <a:srgbClr val="FFFF00"/>
                </a:highlight>
              </a:rPr>
              <a:t>Estimate the funding required in the Feasibility analysis</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ndParaRPr>
          </a:p>
        </p:txBody>
      </p:sp>
      <p:sp>
        <p:nvSpPr>
          <p:cNvPr id="7" name="Content Placeholder 6">
            <a:extLst>
              <a:ext uri="{FF2B5EF4-FFF2-40B4-BE49-F238E27FC236}">
                <a16:creationId xmlns:a16="http://schemas.microsoft.com/office/drawing/2014/main" id="{433A74AE-3D81-E86A-77A1-9FF813FB2215}"/>
              </a:ext>
            </a:extLst>
          </p:cNvPr>
          <p:cNvSpPr>
            <a:spLocks noGrp="1"/>
          </p:cNvSpPr>
          <p:nvPr>
            <p:ph idx="1"/>
          </p:nvPr>
        </p:nvSpPr>
        <p:spPr>
          <a:xfrm>
            <a:off x="180136" y="1089499"/>
            <a:ext cx="11578808" cy="4338536"/>
          </a:xfrm>
        </p:spPr>
        <p:txBody>
          <a:bodyPr>
            <a:normAutofit fontScale="92500" lnSpcReduction="20000"/>
          </a:bodyPr>
          <a:lstStyle/>
          <a:p>
            <a:pPr>
              <a:buClr>
                <a:srgbClr val="0070C0"/>
              </a:buClr>
              <a:buFont typeface="Wingdings" panose="05000000000000000000" pitchFamily="2" charset="2"/>
              <a:buChar char="q"/>
            </a:pPr>
            <a:r>
              <a:rPr lang="en-GB" dirty="0"/>
              <a:t>Estimate Equity and Credit Needs</a:t>
            </a:r>
          </a:p>
          <a:p>
            <a:pPr>
              <a:buClr>
                <a:srgbClr val="0070C0"/>
              </a:buClr>
              <a:buFont typeface="Wingdings" panose="05000000000000000000" pitchFamily="2" charset="2"/>
              <a:buChar char="q"/>
            </a:pPr>
            <a:r>
              <a:rPr lang="en-GB" dirty="0"/>
              <a:t>Identify alternative equity sources and capital availability</a:t>
            </a:r>
          </a:p>
          <a:p>
            <a:pPr>
              <a:buClr>
                <a:srgbClr val="0070C0"/>
              </a:buClr>
              <a:buFont typeface="Wingdings" panose="05000000000000000000" pitchFamily="2" charset="2"/>
              <a:buChar char="q"/>
            </a:pPr>
            <a:r>
              <a:rPr lang="en-GB" dirty="0"/>
              <a:t>Producers, Local Investors, Angel Investors, Venture Capitalists</a:t>
            </a:r>
          </a:p>
          <a:p>
            <a:pPr>
              <a:buClr>
                <a:srgbClr val="0070C0"/>
              </a:buClr>
              <a:buFont typeface="Wingdings" panose="05000000000000000000" pitchFamily="2" charset="2"/>
              <a:buChar char="q"/>
            </a:pPr>
            <a:r>
              <a:rPr lang="en-GB" dirty="0"/>
              <a:t>Identify and assess alternative credit sources</a:t>
            </a:r>
          </a:p>
          <a:p>
            <a:pPr>
              <a:buClr>
                <a:srgbClr val="0070C0"/>
              </a:buClr>
              <a:buFont typeface="Wingdings" panose="05000000000000000000" pitchFamily="2" charset="2"/>
              <a:buChar char="q"/>
            </a:pPr>
            <a:r>
              <a:rPr lang="en-GB" dirty="0"/>
              <a:t>Banks, Government (direct loans or loan guarantees), Grants, Local and State Economic Development Incentives </a:t>
            </a:r>
          </a:p>
          <a:p>
            <a:pPr>
              <a:buClr>
                <a:srgbClr val="0070C0"/>
              </a:buClr>
              <a:buFont typeface="Wingdings" panose="05000000000000000000" pitchFamily="2" charset="2"/>
              <a:buChar char="q"/>
            </a:pPr>
            <a:r>
              <a:rPr lang="en-GB" dirty="0"/>
              <a:t>Assess expected financing needs and alternative sources</a:t>
            </a:r>
          </a:p>
          <a:p>
            <a:pPr>
              <a:buClr>
                <a:srgbClr val="0070C0"/>
              </a:buClr>
              <a:buFont typeface="Wingdings" panose="05000000000000000000" pitchFamily="2" charset="2"/>
              <a:buChar char="q"/>
            </a:pPr>
            <a:r>
              <a:rPr lang="en-GB" dirty="0"/>
              <a:t>Interest Rates, Terms, Conditions, Etc.</a:t>
            </a:r>
          </a:p>
          <a:p>
            <a:pPr>
              <a:buClr>
                <a:srgbClr val="0070C0"/>
              </a:buClr>
              <a:buFont typeface="Wingdings" panose="05000000000000000000" pitchFamily="2" charset="2"/>
              <a:buChar char="q"/>
            </a:pPr>
            <a:r>
              <a:rPr lang="en-GB" dirty="0"/>
              <a:t>Debt to Equity Levels</a:t>
            </a:r>
          </a:p>
          <a:p>
            <a:pPr>
              <a:buClr>
                <a:srgbClr val="0070C0"/>
              </a:buClr>
              <a:buFont typeface="Wingdings" panose="05000000000000000000" pitchFamily="2" charset="2"/>
              <a:buChar char="q"/>
            </a:pPr>
            <a:endParaRPr lang="en-GB" dirty="0"/>
          </a:p>
        </p:txBody>
      </p:sp>
    </p:spTree>
    <p:extLst>
      <p:ext uri="{BB962C8B-B14F-4D97-AF65-F5344CB8AC3E}">
        <p14:creationId xmlns:p14="http://schemas.microsoft.com/office/powerpoint/2010/main" val="6950953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2"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 calcmode="lin" valueType="num">
                                      <p:cBhvr additive="base">
                                        <p:cTn id="29"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12" fill="hold" nodeType="click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anim calcmode="lin" valueType="num">
                                      <p:cBhvr additive="base">
                                        <p:cTn id="35"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12" fill="hold" nodeType="clickEffect">
                                  <p:stCondLst>
                                    <p:cond delay="0"/>
                                  </p:stCondLst>
                                  <p:childTnLst>
                                    <p:set>
                                      <p:cBhvr>
                                        <p:cTn id="40" dur="1" fill="hold">
                                          <p:stCondLst>
                                            <p:cond delay="0"/>
                                          </p:stCondLst>
                                        </p:cTn>
                                        <p:tgtEl>
                                          <p:spTgt spid="7">
                                            <p:txEl>
                                              <p:pRg st="5" end="5"/>
                                            </p:txEl>
                                          </p:spTgt>
                                        </p:tgtEl>
                                        <p:attrNameLst>
                                          <p:attrName>style.visibility</p:attrName>
                                        </p:attrNameLst>
                                      </p:cBhvr>
                                      <p:to>
                                        <p:strVal val="visible"/>
                                      </p:to>
                                    </p:set>
                                    <p:anim calcmode="lin" valueType="num">
                                      <p:cBhvr additive="base">
                                        <p:cTn id="41" dur="500" fill="hold"/>
                                        <p:tgtEl>
                                          <p:spTgt spid="7">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12" fill="hold" nodeType="clickEffect">
                                  <p:stCondLst>
                                    <p:cond delay="0"/>
                                  </p:stCondLst>
                                  <p:childTnLst>
                                    <p:set>
                                      <p:cBhvr>
                                        <p:cTn id="46" dur="1" fill="hold">
                                          <p:stCondLst>
                                            <p:cond delay="0"/>
                                          </p:stCondLst>
                                        </p:cTn>
                                        <p:tgtEl>
                                          <p:spTgt spid="7">
                                            <p:txEl>
                                              <p:pRg st="6" end="6"/>
                                            </p:txEl>
                                          </p:spTgt>
                                        </p:tgtEl>
                                        <p:attrNameLst>
                                          <p:attrName>style.visibility</p:attrName>
                                        </p:attrNameLst>
                                      </p:cBhvr>
                                      <p:to>
                                        <p:strVal val="visible"/>
                                      </p:to>
                                    </p:set>
                                    <p:anim calcmode="lin" valueType="num">
                                      <p:cBhvr additive="base">
                                        <p:cTn id="47" dur="500" fill="hold"/>
                                        <p:tgtEl>
                                          <p:spTgt spid="7">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12" fill="hold" nodeType="clickEffect">
                                  <p:stCondLst>
                                    <p:cond delay="0"/>
                                  </p:stCondLst>
                                  <p:childTnLst>
                                    <p:set>
                                      <p:cBhvr>
                                        <p:cTn id="52" dur="1" fill="hold">
                                          <p:stCondLst>
                                            <p:cond delay="0"/>
                                          </p:stCondLst>
                                        </p:cTn>
                                        <p:tgtEl>
                                          <p:spTgt spid="7">
                                            <p:txEl>
                                              <p:pRg st="7" end="7"/>
                                            </p:txEl>
                                          </p:spTgt>
                                        </p:tgtEl>
                                        <p:attrNameLst>
                                          <p:attrName>style.visibility</p:attrName>
                                        </p:attrNameLst>
                                      </p:cBhvr>
                                      <p:to>
                                        <p:strVal val="visible"/>
                                      </p:to>
                                    </p:set>
                                    <p:anim calcmode="lin" valueType="num">
                                      <p:cBhvr additive="base">
                                        <p:cTn id="53" dur="500" fill="hold"/>
                                        <p:tgtEl>
                                          <p:spTgt spid="7">
                                            <p:txEl>
                                              <p:pRg st="7" end="7"/>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7">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0D9527-BA8C-47C2-B678-E0833BCF72D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6BF8B616-7C05-69B4-91CE-760A0FDE7C23}"/>
              </a:ext>
            </a:extLst>
          </p:cNvPr>
          <p:cNvSpPr txBox="1"/>
          <p:nvPr/>
        </p:nvSpPr>
        <p:spPr>
          <a:xfrm>
            <a:off x="306596" y="265177"/>
            <a:ext cx="11720563" cy="584775"/>
          </a:xfrm>
          <a:prstGeom prst="rect">
            <a:avLst/>
          </a:prstGeom>
          <a:noFill/>
        </p:spPr>
        <p:txBody>
          <a:bodyPr wrap="square" rtlCol="0">
            <a:spAutoFit/>
          </a:bodyPr>
          <a:lstStyle/>
          <a:p>
            <a:pPr lvl="0" algn="ctr">
              <a:defRPr/>
            </a:pPr>
            <a:r>
              <a:rPr lang="en-GB" sz="3200" b="1" dirty="0">
                <a:highlight>
                  <a:srgbClr val="FFFF00"/>
                </a:highlight>
              </a:rPr>
              <a:t>Identify the resources required in the Feasibility analysis</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ndParaRPr>
          </a:p>
        </p:txBody>
      </p:sp>
      <p:sp>
        <p:nvSpPr>
          <p:cNvPr id="7" name="Content Placeholder 6">
            <a:extLst>
              <a:ext uri="{FF2B5EF4-FFF2-40B4-BE49-F238E27FC236}">
                <a16:creationId xmlns:a16="http://schemas.microsoft.com/office/drawing/2014/main" id="{32FB21A0-D2CC-2D29-1AA7-BE4B1391D24D}"/>
              </a:ext>
            </a:extLst>
          </p:cNvPr>
          <p:cNvSpPr>
            <a:spLocks noGrp="1"/>
          </p:cNvSpPr>
          <p:nvPr>
            <p:ph idx="1"/>
          </p:nvPr>
        </p:nvSpPr>
        <p:spPr>
          <a:xfrm>
            <a:off x="0" y="1186776"/>
            <a:ext cx="12315217" cy="4338536"/>
          </a:xfrm>
        </p:spPr>
        <p:txBody>
          <a:bodyPr>
            <a:normAutofit fontScale="92500" lnSpcReduction="20000"/>
          </a:bodyPr>
          <a:lstStyle/>
          <a:p>
            <a:pPr>
              <a:buClr>
                <a:srgbClr val="0070C0"/>
              </a:buClr>
              <a:buFont typeface="Wingdings" panose="05000000000000000000" pitchFamily="2" charset="2"/>
              <a:buChar char="q"/>
            </a:pPr>
            <a:r>
              <a:rPr lang="en-GB" sz="2800" dirty="0"/>
              <a:t>Identify and Estimate all Capital Expenditures </a:t>
            </a:r>
          </a:p>
          <a:p>
            <a:pPr>
              <a:buClr>
                <a:srgbClr val="0070C0"/>
              </a:buClr>
              <a:buFont typeface="Wingdings" panose="05000000000000000000" pitchFamily="2" charset="2"/>
              <a:buChar char="q"/>
            </a:pPr>
            <a:r>
              <a:rPr lang="en-GB" sz="2800" dirty="0"/>
              <a:t>Identify and Estimate all Variable Costs related to the Proposed Business Venture</a:t>
            </a:r>
          </a:p>
          <a:p>
            <a:pPr>
              <a:buClr>
                <a:srgbClr val="0070C0"/>
              </a:buClr>
              <a:buFont typeface="Wingdings" panose="05000000000000000000" pitchFamily="2" charset="2"/>
              <a:buChar char="q"/>
            </a:pPr>
            <a:r>
              <a:rPr lang="en-GB" sz="2800" dirty="0"/>
              <a:t>Identify People and Skills required to operate</a:t>
            </a:r>
          </a:p>
          <a:p>
            <a:pPr>
              <a:buClr>
                <a:srgbClr val="0070C0"/>
              </a:buClr>
              <a:buFont typeface="Wingdings" panose="05000000000000000000" pitchFamily="2" charset="2"/>
              <a:buChar char="q"/>
            </a:pPr>
            <a:r>
              <a:rPr lang="en-GB" sz="2800" dirty="0"/>
              <a:t>Determine Wages, Salaries, and Benefits</a:t>
            </a:r>
          </a:p>
          <a:p>
            <a:pPr>
              <a:buClr>
                <a:srgbClr val="0070C0"/>
              </a:buClr>
              <a:buFont typeface="Wingdings" panose="05000000000000000000" pitchFamily="2" charset="2"/>
              <a:buChar char="q"/>
            </a:pPr>
            <a:r>
              <a:rPr lang="en-GB" sz="2800" dirty="0"/>
              <a:t>Identify and Estimate Project Related Costs</a:t>
            </a:r>
          </a:p>
          <a:p>
            <a:pPr>
              <a:buClr>
                <a:srgbClr val="0070C0"/>
              </a:buClr>
              <a:buFont typeface="Wingdings" panose="05000000000000000000" pitchFamily="2" charset="2"/>
              <a:buChar char="q"/>
            </a:pPr>
            <a:r>
              <a:rPr lang="en-GB" sz="2800" dirty="0"/>
              <a:t>Infrastructure development or improvements</a:t>
            </a:r>
          </a:p>
          <a:p>
            <a:pPr>
              <a:buClr>
                <a:srgbClr val="0070C0"/>
              </a:buClr>
              <a:buFont typeface="Wingdings" panose="05000000000000000000" pitchFamily="2" charset="2"/>
              <a:buChar char="q"/>
            </a:pPr>
            <a:r>
              <a:rPr lang="en-GB" sz="2800" dirty="0"/>
              <a:t>Advertising and Promotion</a:t>
            </a:r>
          </a:p>
          <a:p>
            <a:pPr>
              <a:buClr>
                <a:srgbClr val="0070C0"/>
              </a:buClr>
              <a:buFont typeface="Wingdings" panose="05000000000000000000" pitchFamily="2" charset="2"/>
              <a:buChar char="q"/>
            </a:pPr>
            <a:r>
              <a:rPr lang="en-GB" sz="2800" dirty="0"/>
              <a:t>Legal Fees</a:t>
            </a:r>
          </a:p>
          <a:p>
            <a:pPr>
              <a:buClr>
                <a:srgbClr val="0070C0"/>
              </a:buClr>
              <a:buFont typeface="Wingdings" panose="05000000000000000000" pitchFamily="2" charset="2"/>
              <a:buChar char="q"/>
            </a:pPr>
            <a:r>
              <a:rPr lang="en-GB" sz="2800" dirty="0"/>
              <a:t>Taxes</a:t>
            </a:r>
          </a:p>
          <a:p>
            <a:pPr>
              <a:buClr>
                <a:srgbClr val="0070C0"/>
              </a:buClr>
              <a:buFont typeface="Wingdings" panose="05000000000000000000" pitchFamily="2" charset="2"/>
              <a:buChar char="q"/>
            </a:pPr>
            <a:r>
              <a:rPr lang="en-GB" sz="2800" dirty="0"/>
              <a:t>Identify and Estimate all Fixed Costs</a:t>
            </a:r>
          </a:p>
        </p:txBody>
      </p:sp>
    </p:spTree>
    <p:extLst>
      <p:ext uri="{BB962C8B-B14F-4D97-AF65-F5344CB8AC3E}">
        <p14:creationId xmlns:p14="http://schemas.microsoft.com/office/powerpoint/2010/main" val="19125264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2"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 calcmode="lin" valueType="num">
                                      <p:cBhvr additive="base">
                                        <p:cTn id="29"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12" fill="hold" nodeType="click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anim calcmode="lin" valueType="num">
                                      <p:cBhvr additive="base">
                                        <p:cTn id="35"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12" fill="hold" nodeType="clickEffect">
                                  <p:stCondLst>
                                    <p:cond delay="0"/>
                                  </p:stCondLst>
                                  <p:childTnLst>
                                    <p:set>
                                      <p:cBhvr>
                                        <p:cTn id="40" dur="1" fill="hold">
                                          <p:stCondLst>
                                            <p:cond delay="0"/>
                                          </p:stCondLst>
                                        </p:cTn>
                                        <p:tgtEl>
                                          <p:spTgt spid="7">
                                            <p:txEl>
                                              <p:pRg st="5" end="5"/>
                                            </p:txEl>
                                          </p:spTgt>
                                        </p:tgtEl>
                                        <p:attrNameLst>
                                          <p:attrName>style.visibility</p:attrName>
                                        </p:attrNameLst>
                                      </p:cBhvr>
                                      <p:to>
                                        <p:strVal val="visible"/>
                                      </p:to>
                                    </p:set>
                                    <p:anim calcmode="lin" valueType="num">
                                      <p:cBhvr additive="base">
                                        <p:cTn id="41" dur="500" fill="hold"/>
                                        <p:tgtEl>
                                          <p:spTgt spid="7">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12" fill="hold" nodeType="clickEffect">
                                  <p:stCondLst>
                                    <p:cond delay="0"/>
                                  </p:stCondLst>
                                  <p:childTnLst>
                                    <p:set>
                                      <p:cBhvr>
                                        <p:cTn id="46" dur="1" fill="hold">
                                          <p:stCondLst>
                                            <p:cond delay="0"/>
                                          </p:stCondLst>
                                        </p:cTn>
                                        <p:tgtEl>
                                          <p:spTgt spid="7">
                                            <p:txEl>
                                              <p:pRg st="6" end="6"/>
                                            </p:txEl>
                                          </p:spTgt>
                                        </p:tgtEl>
                                        <p:attrNameLst>
                                          <p:attrName>style.visibility</p:attrName>
                                        </p:attrNameLst>
                                      </p:cBhvr>
                                      <p:to>
                                        <p:strVal val="visible"/>
                                      </p:to>
                                    </p:set>
                                    <p:anim calcmode="lin" valueType="num">
                                      <p:cBhvr additive="base">
                                        <p:cTn id="47" dur="500" fill="hold"/>
                                        <p:tgtEl>
                                          <p:spTgt spid="7">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12" fill="hold" nodeType="clickEffect">
                                  <p:stCondLst>
                                    <p:cond delay="0"/>
                                  </p:stCondLst>
                                  <p:childTnLst>
                                    <p:set>
                                      <p:cBhvr>
                                        <p:cTn id="52" dur="1" fill="hold">
                                          <p:stCondLst>
                                            <p:cond delay="0"/>
                                          </p:stCondLst>
                                        </p:cTn>
                                        <p:tgtEl>
                                          <p:spTgt spid="7">
                                            <p:txEl>
                                              <p:pRg st="7" end="7"/>
                                            </p:txEl>
                                          </p:spTgt>
                                        </p:tgtEl>
                                        <p:attrNameLst>
                                          <p:attrName>style.visibility</p:attrName>
                                        </p:attrNameLst>
                                      </p:cBhvr>
                                      <p:to>
                                        <p:strVal val="visible"/>
                                      </p:to>
                                    </p:set>
                                    <p:anim calcmode="lin" valueType="num">
                                      <p:cBhvr additive="base">
                                        <p:cTn id="53" dur="500" fill="hold"/>
                                        <p:tgtEl>
                                          <p:spTgt spid="7">
                                            <p:txEl>
                                              <p:pRg st="7" end="7"/>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7">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12" fill="hold" nodeType="clickEffect">
                                  <p:stCondLst>
                                    <p:cond delay="0"/>
                                  </p:stCondLst>
                                  <p:childTnLst>
                                    <p:set>
                                      <p:cBhvr>
                                        <p:cTn id="58" dur="1" fill="hold">
                                          <p:stCondLst>
                                            <p:cond delay="0"/>
                                          </p:stCondLst>
                                        </p:cTn>
                                        <p:tgtEl>
                                          <p:spTgt spid="7">
                                            <p:txEl>
                                              <p:pRg st="8" end="8"/>
                                            </p:txEl>
                                          </p:spTgt>
                                        </p:tgtEl>
                                        <p:attrNameLst>
                                          <p:attrName>style.visibility</p:attrName>
                                        </p:attrNameLst>
                                      </p:cBhvr>
                                      <p:to>
                                        <p:strVal val="visible"/>
                                      </p:to>
                                    </p:set>
                                    <p:anim calcmode="lin" valueType="num">
                                      <p:cBhvr additive="base">
                                        <p:cTn id="59" dur="500" fill="hold"/>
                                        <p:tgtEl>
                                          <p:spTgt spid="7">
                                            <p:txEl>
                                              <p:pRg st="8" end="8"/>
                                            </p:txEl>
                                          </p:spTgt>
                                        </p:tgtEl>
                                        <p:attrNameLst>
                                          <p:attrName>ppt_x</p:attrName>
                                        </p:attrNameLst>
                                      </p:cBhvr>
                                      <p:tavLst>
                                        <p:tav tm="0">
                                          <p:val>
                                            <p:strVal val="0-#ppt_w/2"/>
                                          </p:val>
                                        </p:tav>
                                        <p:tav tm="100000">
                                          <p:val>
                                            <p:strVal val="#ppt_x"/>
                                          </p:val>
                                        </p:tav>
                                      </p:tavLst>
                                    </p:anim>
                                    <p:anim calcmode="lin" valueType="num">
                                      <p:cBhvr additive="base">
                                        <p:cTn id="60" dur="500" fill="hold"/>
                                        <p:tgtEl>
                                          <p:spTgt spid="7">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12" fill="hold" nodeType="clickEffect">
                                  <p:stCondLst>
                                    <p:cond delay="0"/>
                                  </p:stCondLst>
                                  <p:childTnLst>
                                    <p:set>
                                      <p:cBhvr>
                                        <p:cTn id="64" dur="1" fill="hold">
                                          <p:stCondLst>
                                            <p:cond delay="0"/>
                                          </p:stCondLst>
                                        </p:cTn>
                                        <p:tgtEl>
                                          <p:spTgt spid="7">
                                            <p:txEl>
                                              <p:pRg st="9" end="9"/>
                                            </p:txEl>
                                          </p:spTgt>
                                        </p:tgtEl>
                                        <p:attrNameLst>
                                          <p:attrName>style.visibility</p:attrName>
                                        </p:attrNameLst>
                                      </p:cBhvr>
                                      <p:to>
                                        <p:strVal val="visible"/>
                                      </p:to>
                                    </p:set>
                                    <p:anim calcmode="lin" valueType="num">
                                      <p:cBhvr additive="base">
                                        <p:cTn id="65" dur="500" fill="hold"/>
                                        <p:tgtEl>
                                          <p:spTgt spid="7">
                                            <p:txEl>
                                              <p:pRg st="9" end="9"/>
                                            </p:txEl>
                                          </p:spTgt>
                                        </p:tgtEl>
                                        <p:attrNameLst>
                                          <p:attrName>ppt_x</p:attrName>
                                        </p:attrNameLst>
                                      </p:cBhvr>
                                      <p:tavLst>
                                        <p:tav tm="0">
                                          <p:val>
                                            <p:strVal val="0-#ppt_w/2"/>
                                          </p:val>
                                        </p:tav>
                                        <p:tav tm="100000">
                                          <p:val>
                                            <p:strVal val="#ppt_x"/>
                                          </p:val>
                                        </p:tav>
                                      </p:tavLst>
                                    </p:anim>
                                    <p:anim calcmode="lin" valueType="num">
                                      <p:cBhvr additive="base">
                                        <p:cTn id="66" dur="500" fill="hold"/>
                                        <p:tgtEl>
                                          <p:spTgt spid="7">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2F7F21-E52D-0EEA-82B4-9572A35015E2}"/>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B824890-ABED-E77D-FA68-CEE5DBB7B617}"/>
              </a:ext>
            </a:extLst>
          </p:cNvPr>
          <p:cNvSpPr txBox="1"/>
          <p:nvPr/>
        </p:nvSpPr>
        <p:spPr>
          <a:xfrm>
            <a:off x="306596" y="265177"/>
            <a:ext cx="11720563" cy="584775"/>
          </a:xfrm>
          <a:prstGeom prst="rect">
            <a:avLst/>
          </a:prstGeom>
          <a:noFill/>
        </p:spPr>
        <p:txBody>
          <a:bodyPr wrap="square" rtlCol="0">
            <a:spAutoFit/>
          </a:bodyPr>
          <a:lstStyle/>
          <a:p>
            <a:pPr lvl="0" algn="ctr">
              <a:defRPr/>
            </a:pPr>
            <a:r>
              <a:rPr lang="en-GB" sz="3200" b="1" dirty="0">
                <a:highlight>
                  <a:srgbClr val="FFFF00"/>
                </a:highlight>
              </a:rPr>
              <a:t>Entrepreneurs case studies</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ndParaRPr>
          </a:p>
        </p:txBody>
      </p:sp>
      <p:sp>
        <p:nvSpPr>
          <p:cNvPr id="7" name="Content Placeholder 6">
            <a:extLst>
              <a:ext uri="{FF2B5EF4-FFF2-40B4-BE49-F238E27FC236}">
                <a16:creationId xmlns:a16="http://schemas.microsoft.com/office/drawing/2014/main" id="{40B26C63-C70C-72D3-7C4D-746F65CE37C8}"/>
              </a:ext>
            </a:extLst>
          </p:cNvPr>
          <p:cNvSpPr>
            <a:spLocks noGrp="1"/>
          </p:cNvSpPr>
          <p:nvPr>
            <p:ph idx="1"/>
          </p:nvPr>
        </p:nvSpPr>
        <p:spPr>
          <a:xfrm>
            <a:off x="306596" y="1001950"/>
            <a:ext cx="11578808" cy="4338536"/>
          </a:xfrm>
        </p:spPr>
        <p:txBody>
          <a:bodyPr>
            <a:normAutofit/>
          </a:bodyPr>
          <a:lstStyle/>
          <a:p>
            <a:pPr marL="0" indent="0">
              <a:buClr>
                <a:srgbClr val="0070C0"/>
              </a:buClr>
              <a:buNone/>
            </a:pPr>
            <a:r>
              <a:rPr lang="en-GB" sz="2400" b="1" dirty="0"/>
              <a:t>Entrepreneur Case 1: Sara Blakely (Spanx)</a:t>
            </a:r>
          </a:p>
          <a:p>
            <a:pPr>
              <a:buClr>
                <a:srgbClr val="0070C0"/>
              </a:buClr>
              <a:buFont typeface="Wingdings" panose="05000000000000000000" pitchFamily="2" charset="2"/>
              <a:buChar char="q"/>
            </a:pPr>
            <a:r>
              <a:rPr lang="en-GB" sz="2400" dirty="0"/>
              <a:t>Bootstrapped and validated product with real customers.</a:t>
            </a:r>
          </a:p>
          <a:p>
            <a:pPr>
              <a:buClr>
                <a:srgbClr val="0070C0"/>
              </a:buClr>
              <a:buFont typeface="Wingdings" panose="05000000000000000000" pitchFamily="2" charset="2"/>
              <a:buChar char="q"/>
            </a:pPr>
            <a:r>
              <a:rPr lang="en-GB" sz="2400" dirty="0"/>
              <a:t>Tested market demand before seeking distribution.</a:t>
            </a:r>
          </a:p>
          <a:p>
            <a:pPr>
              <a:buClr>
                <a:srgbClr val="0070C0"/>
              </a:buClr>
              <a:buFont typeface="Wingdings" panose="05000000000000000000" pitchFamily="2" charset="2"/>
              <a:buChar char="q"/>
            </a:pPr>
            <a:r>
              <a:rPr lang="en-GB" sz="2400" dirty="0"/>
              <a:t>Focused on solving real problems – lean startup approach.</a:t>
            </a:r>
          </a:p>
          <a:p>
            <a:pPr marL="0" indent="0">
              <a:buClr>
                <a:srgbClr val="0070C0"/>
              </a:buClr>
              <a:buNone/>
            </a:pPr>
            <a:endParaRPr lang="en-GB" sz="2400" dirty="0"/>
          </a:p>
          <a:p>
            <a:pPr marL="0" indent="0">
              <a:buClr>
                <a:srgbClr val="0070C0"/>
              </a:buClr>
              <a:buNone/>
            </a:pPr>
            <a:r>
              <a:rPr lang="fr-FR" sz="2400" b="1" dirty="0"/>
              <a:t>Entrepreneur Case 2: Brian </a:t>
            </a:r>
            <a:r>
              <a:rPr lang="fr-FR" sz="2400" b="1" dirty="0" err="1"/>
              <a:t>Chesky</a:t>
            </a:r>
            <a:r>
              <a:rPr lang="fr-FR" sz="2400" b="1" dirty="0"/>
              <a:t> (Airbnb)</a:t>
            </a:r>
          </a:p>
          <a:p>
            <a:pPr>
              <a:buClr>
                <a:srgbClr val="0070C0"/>
              </a:buClr>
              <a:buFont typeface="Wingdings" panose="05000000000000000000" pitchFamily="2" charset="2"/>
              <a:buChar char="q"/>
            </a:pPr>
            <a:r>
              <a:rPr lang="en-GB" sz="2400" dirty="0"/>
              <a:t>Began as a side project for a design conference.</a:t>
            </a:r>
          </a:p>
          <a:p>
            <a:pPr>
              <a:buClr>
                <a:srgbClr val="0070C0"/>
              </a:buClr>
              <a:buFont typeface="Wingdings" panose="05000000000000000000" pitchFamily="2" charset="2"/>
              <a:buChar char="q"/>
            </a:pPr>
            <a:r>
              <a:rPr lang="en-GB" sz="2400" dirty="0"/>
              <a:t>Validated idea through user engagement and feedback.</a:t>
            </a:r>
          </a:p>
          <a:p>
            <a:pPr>
              <a:buClr>
                <a:srgbClr val="0070C0"/>
              </a:buClr>
              <a:buFont typeface="Wingdings" panose="05000000000000000000" pitchFamily="2" charset="2"/>
              <a:buChar char="q"/>
            </a:pPr>
            <a:r>
              <a:rPr lang="en-GB" sz="2400" dirty="0"/>
              <a:t>Scaled using customer insights and MVP feedback loop.</a:t>
            </a:r>
          </a:p>
          <a:p>
            <a:pPr marL="0" indent="0">
              <a:buClr>
                <a:srgbClr val="0070C0"/>
              </a:buClr>
              <a:buNone/>
            </a:pPr>
            <a:endParaRPr lang="en-GB" dirty="0"/>
          </a:p>
        </p:txBody>
      </p:sp>
    </p:spTree>
    <p:extLst>
      <p:ext uri="{BB962C8B-B14F-4D97-AF65-F5344CB8AC3E}">
        <p14:creationId xmlns:p14="http://schemas.microsoft.com/office/powerpoint/2010/main" val="25067421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2"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 calcmode="lin" valueType="num">
                                      <p:cBhvr additive="base">
                                        <p:cTn id="29"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12" fill="hold" nodeType="clickEffect">
                                  <p:stCondLst>
                                    <p:cond delay="0"/>
                                  </p:stCondLst>
                                  <p:childTnLst>
                                    <p:set>
                                      <p:cBhvr>
                                        <p:cTn id="34" dur="1" fill="hold">
                                          <p:stCondLst>
                                            <p:cond delay="0"/>
                                          </p:stCondLst>
                                        </p:cTn>
                                        <p:tgtEl>
                                          <p:spTgt spid="7">
                                            <p:txEl>
                                              <p:pRg st="5" end="5"/>
                                            </p:txEl>
                                          </p:spTgt>
                                        </p:tgtEl>
                                        <p:attrNameLst>
                                          <p:attrName>style.visibility</p:attrName>
                                        </p:attrNameLst>
                                      </p:cBhvr>
                                      <p:to>
                                        <p:strVal val="visible"/>
                                      </p:to>
                                    </p:set>
                                    <p:anim calcmode="lin" valueType="num">
                                      <p:cBhvr additive="base">
                                        <p:cTn id="35" dur="500" fill="hold"/>
                                        <p:tgtEl>
                                          <p:spTgt spid="7">
                                            <p:txEl>
                                              <p:pRg st="5" end="5"/>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12" fill="hold" nodeType="clickEffect">
                                  <p:stCondLst>
                                    <p:cond delay="0"/>
                                  </p:stCondLst>
                                  <p:childTnLst>
                                    <p:set>
                                      <p:cBhvr>
                                        <p:cTn id="40" dur="1" fill="hold">
                                          <p:stCondLst>
                                            <p:cond delay="0"/>
                                          </p:stCondLst>
                                        </p:cTn>
                                        <p:tgtEl>
                                          <p:spTgt spid="7">
                                            <p:txEl>
                                              <p:pRg st="6" end="6"/>
                                            </p:txEl>
                                          </p:spTgt>
                                        </p:tgtEl>
                                        <p:attrNameLst>
                                          <p:attrName>style.visibility</p:attrName>
                                        </p:attrNameLst>
                                      </p:cBhvr>
                                      <p:to>
                                        <p:strVal val="visible"/>
                                      </p:to>
                                    </p:set>
                                    <p:anim calcmode="lin" valueType="num">
                                      <p:cBhvr additive="base">
                                        <p:cTn id="41" dur="500" fill="hold"/>
                                        <p:tgtEl>
                                          <p:spTgt spid="7">
                                            <p:txEl>
                                              <p:pRg st="6" end="6"/>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12" fill="hold" nodeType="clickEffect">
                                  <p:stCondLst>
                                    <p:cond delay="0"/>
                                  </p:stCondLst>
                                  <p:childTnLst>
                                    <p:set>
                                      <p:cBhvr>
                                        <p:cTn id="46" dur="1" fill="hold">
                                          <p:stCondLst>
                                            <p:cond delay="0"/>
                                          </p:stCondLst>
                                        </p:cTn>
                                        <p:tgtEl>
                                          <p:spTgt spid="7">
                                            <p:txEl>
                                              <p:pRg st="7" end="7"/>
                                            </p:txEl>
                                          </p:spTgt>
                                        </p:tgtEl>
                                        <p:attrNameLst>
                                          <p:attrName>style.visibility</p:attrName>
                                        </p:attrNameLst>
                                      </p:cBhvr>
                                      <p:to>
                                        <p:strVal val="visible"/>
                                      </p:to>
                                    </p:set>
                                    <p:anim calcmode="lin" valueType="num">
                                      <p:cBhvr additive="base">
                                        <p:cTn id="47" dur="500" fill="hold"/>
                                        <p:tgtEl>
                                          <p:spTgt spid="7">
                                            <p:txEl>
                                              <p:pRg st="7" end="7"/>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7">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12" fill="hold" nodeType="clickEffect">
                                  <p:stCondLst>
                                    <p:cond delay="0"/>
                                  </p:stCondLst>
                                  <p:childTnLst>
                                    <p:set>
                                      <p:cBhvr>
                                        <p:cTn id="52" dur="1" fill="hold">
                                          <p:stCondLst>
                                            <p:cond delay="0"/>
                                          </p:stCondLst>
                                        </p:cTn>
                                        <p:tgtEl>
                                          <p:spTgt spid="7">
                                            <p:txEl>
                                              <p:pRg st="8" end="8"/>
                                            </p:txEl>
                                          </p:spTgt>
                                        </p:tgtEl>
                                        <p:attrNameLst>
                                          <p:attrName>style.visibility</p:attrName>
                                        </p:attrNameLst>
                                      </p:cBhvr>
                                      <p:to>
                                        <p:strVal val="visible"/>
                                      </p:to>
                                    </p:set>
                                    <p:anim calcmode="lin" valueType="num">
                                      <p:cBhvr additive="base">
                                        <p:cTn id="53" dur="500" fill="hold"/>
                                        <p:tgtEl>
                                          <p:spTgt spid="7">
                                            <p:txEl>
                                              <p:pRg st="8" end="8"/>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7">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883C61-4000-D0BA-A5FA-A9CFC065D00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FF7171AD-5858-45CC-7FC8-2B049B62E7D1}"/>
              </a:ext>
            </a:extLst>
          </p:cNvPr>
          <p:cNvSpPr txBox="1"/>
          <p:nvPr/>
        </p:nvSpPr>
        <p:spPr>
          <a:xfrm>
            <a:off x="306596" y="265177"/>
            <a:ext cx="11720563" cy="584775"/>
          </a:xfrm>
          <a:prstGeom prst="rect">
            <a:avLst/>
          </a:prstGeom>
          <a:noFill/>
        </p:spPr>
        <p:txBody>
          <a:bodyPr wrap="square" rtlCol="0">
            <a:spAutoFit/>
          </a:bodyPr>
          <a:lstStyle/>
          <a:p>
            <a:pPr lvl="0" algn="ctr">
              <a:defRPr/>
            </a:pPr>
            <a:r>
              <a:rPr lang="en-GB" sz="3200" b="1" dirty="0">
                <a:highlight>
                  <a:srgbClr val="FFFF00"/>
                </a:highlight>
              </a:rPr>
              <a:t>Class group activity</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ndParaRPr>
          </a:p>
        </p:txBody>
      </p:sp>
      <p:sp>
        <p:nvSpPr>
          <p:cNvPr id="7" name="Content Placeholder 6">
            <a:extLst>
              <a:ext uri="{FF2B5EF4-FFF2-40B4-BE49-F238E27FC236}">
                <a16:creationId xmlns:a16="http://schemas.microsoft.com/office/drawing/2014/main" id="{86026D3B-E2D1-B633-4ECD-8A97CB9B83C5}"/>
              </a:ext>
            </a:extLst>
          </p:cNvPr>
          <p:cNvSpPr>
            <a:spLocks noGrp="1"/>
          </p:cNvSpPr>
          <p:nvPr>
            <p:ph idx="1"/>
          </p:nvPr>
        </p:nvSpPr>
        <p:spPr>
          <a:xfrm>
            <a:off x="306596" y="1001950"/>
            <a:ext cx="11578808" cy="4338536"/>
          </a:xfrm>
        </p:spPr>
        <p:txBody>
          <a:bodyPr>
            <a:normAutofit/>
          </a:bodyPr>
          <a:lstStyle/>
          <a:p>
            <a:pPr marL="0" indent="0" algn="ctr">
              <a:buClr>
                <a:srgbClr val="0070C0"/>
              </a:buClr>
              <a:buNone/>
            </a:pPr>
            <a:endParaRPr lang="en-GB" sz="2400" dirty="0"/>
          </a:p>
          <a:p>
            <a:pPr marL="0" indent="0" algn="ctr">
              <a:buClr>
                <a:srgbClr val="0070C0"/>
              </a:buClr>
              <a:buNone/>
            </a:pPr>
            <a:endParaRPr lang="en-GB" sz="2400" dirty="0"/>
          </a:p>
          <a:p>
            <a:pPr marL="0" indent="0" algn="ctr">
              <a:buClr>
                <a:srgbClr val="0070C0"/>
              </a:buClr>
              <a:buNone/>
            </a:pPr>
            <a:endParaRPr lang="en-GB" sz="2400" dirty="0"/>
          </a:p>
          <a:p>
            <a:pPr marL="0" indent="0" algn="ctr">
              <a:buClr>
                <a:srgbClr val="0070C0"/>
              </a:buClr>
              <a:buNone/>
            </a:pPr>
            <a:r>
              <a:rPr lang="en-GB" sz="2800" dirty="0"/>
              <a:t>Work in teams of 3–5 members and select one of the case studies in </a:t>
            </a:r>
            <a:r>
              <a:rPr lang="en-GB" sz="2800" dirty="0" err="1"/>
              <a:t>moodle</a:t>
            </a:r>
            <a:r>
              <a:rPr lang="en-GB" sz="2800" dirty="0"/>
              <a:t> to assess the viability of the business idea/ existing company.</a:t>
            </a:r>
          </a:p>
          <a:p>
            <a:pPr marL="0" indent="0" algn="ctr">
              <a:buClr>
                <a:srgbClr val="0070C0"/>
              </a:buClr>
              <a:buNone/>
            </a:pPr>
            <a:endParaRPr lang="en-GB" sz="2800" dirty="0"/>
          </a:p>
          <a:p>
            <a:pPr marL="0" indent="0" algn="ctr">
              <a:buClr>
                <a:srgbClr val="0070C0"/>
              </a:buClr>
              <a:buNone/>
            </a:pPr>
            <a:r>
              <a:rPr lang="en-GB" sz="2800" dirty="0"/>
              <a:t>Each group will present their findings to the class</a:t>
            </a:r>
            <a:endParaRPr lang="en-GB" dirty="0"/>
          </a:p>
        </p:txBody>
      </p:sp>
    </p:spTree>
    <p:extLst>
      <p:ext uri="{BB962C8B-B14F-4D97-AF65-F5344CB8AC3E}">
        <p14:creationId xmlns:p14="http://schemas.microsoft.com/office/powerpoint/2010/main" val="5688041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0A6BBA-03BC-4056-5587-BEB94891BCB8}"/>
            </a:ext>
          </a:extLst>
        </p:cNvPr>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29D1241E-5EEC-077C-D5F5-CC821E72FC26}"/>
              </a:ext>
            </a:extLst>
          </p:cNvPr>
          <p:cNvPicPr>
            <a:picLocks noChangeAspect="1"/>
          </p:cNvPicPr>
          <p:nvPr/>
        </p:nvPicPr>
        <p:blipFill rotWithShape="1">
          <a:blip r:embed="rId2"/>
          <a:srcRect t="11844" b="28659"/>
          <a:stretch/>
        </p:blipFill>
        <p:spPr>
          <a:xfrm>
            <a:off x="138260" y="930897"/>
            <a:ext cx="11720660" cy="4536649"/>
          </a:xfrm>
          <a:prstGeom prst="rect">
            <a:avLst/>
          </a:prstGeom>
          <a:noFill/>
        </p:spPr>
      </p:pic>
      <p:sp>
        <p:nvSpPr>
          <p:cNvPr id="6" name="Title 5">
            <a:extLst>
              <a:ext uri="{FF2B5EF4-FFF2-40B4-BE49-F238E27FC236}">
                <a16:creationId xmlns:a16="http://schemas.microsoft.com/office/drawing/2014/main" id="{BB970406-2313-1F63-E26F-224A2BC39889}"/>
              </a:ext>
            </a:extLst>
          </p:cNvPr>
          <p:cNvSpPr>
            <a:spLocks noGrp="1"/>
          </p:cNvSpPr>
          <p:nvPr>
            <p:ph type="title"/>
          </p:nvPr>
        </p:nvSpPr>
        <p:spPr>
          <a:xfrm>
            <a:off x="468198" y="142662"/>
            <a:ext cx="10972800" cy="668042"/>
          </a:xfrm>
        </p:spPr>
        <p:txBody>
          <a:bodyPr>
            <a:normAutofit/>
          </a:bodyPr>
          <a:lstStyle/>
          <a:p>
            <a:r>
              <a:rPr lang="en-GB" sz="3600" b="1" dirty="0">
                <a:highlight>
                  <a:srgbClr val="FFFF00"/>
                </a:highlight>
              </a:rPr>
              <a:t>QUESTIONS</a:t>
            </a:r>
          </a:p>
        </p:txBody>
      </p:sp>
    </p:spTree>
    <p:extLst>
      <p:ext uri="{BB962C8B-B14F-4D97-AF65-F5344CB8AC3E}">
        <p14:creationId xmlns:p14="http://schemas.microsoft.com/office/powerpoint/2010/main" val="3104231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337850"/>
            <a:ext cx="8534400" cy="792089"/>
          </a:xfrm>
        </p:spPr>
        <p:txBody>
          <a:bodyPr>
            <a:noAutofit/>
          </a:bodyPr>
          <a:lstStyle/>
          <a:p>
            <a:r>
              <a:rPr lang="en-GB" sz="3200" b="1">
                <a:highlight>
                  <a:srgbClr val="FFFF00"/>
                </a:highlight>
              </a:rPr>
              <a:t>Practical activity</a:t>
            </a:r>
            <a:endParaRPr lang="en-GB" sz="3200" b="1" dirty="0">
              <a:highlight>
                <a:srgbClr val="FFFF00"/>
              </a:highlight>
            </a:endParaRPr>
          </a:p>
        </p:txBody>
      </p:sp>
      <p:sp>
        <p:nvSpPr>
          <p:cNvPr id="3" name="Content Placeholder 2"/>
          <p:cNvSpPr>
            <a:spLocks noGrp="1"/>
          </p:cNvSpPr>
          <p:nvPr>
            <p:ph idx="1"/>
          </p:nvPr>
        </p:nvSpPr>
        <p:spPr>
          <a:xfrm>
            <a:off x="414528" y="1239582"/>
            <a:ext cx="11777472" cy="4709699"/>
          </a:xfrm>
        </p:spPr>
        <p:txBody>
          <a:bodyPr>
            <a:noAutofit/>
          </a:bodyPr>
          <a:lstStyle/>
          <a:p>
            <a:pPr algn="ctr">
              <a:buClr>
                <a:srgbClr val="0070C0"/>
              </a:buClr>
              <a:buFont typeface="Wingdings" panose="05000000000000000000" pitchFamily="2" charset="2"/>
              <a:buChar char="q"/>
            </a:pPr>
            <a:endParaRPr lang="en-GB" dirty="0"/>
          </a:p>
          <a:p>
            <a:pPr algn="ctr">
              <a:buClr>
                <a:srgbClr val="0070C0"/>
              </a:buClr>
              <a:buFont typeface="Wingdings" panose="05000000000000000000" pitchFamily="2" charset="2"/>
              <a:buChar char="q"/>
            </a:pPr>
            <a:endParaRPr lang="en-GB" dirty="0"/>
          </a:p>
          <a:p>
            <a:pPr marL="0" indent="0" algn="ctr">
              <a:buClr>
                <a:srgbClr val="0070C0"/>
              </a:buClr>
              <a:buNone/>
            </a:pPr>
            <a:r>
              <a:rPr lang="en-GB" dirty="0"/>
              <a:t>For the remaining time of our session, please focus on developing your business idea or existing company and outlining a Business Development Plan (BDP) structure.</a:t>
            </a:r>
            <a:endParaRPr lang="en-GB" sz="1800" dirty="0"/>
          </a:p>
        </p:txBody>
      </p:sp>
    </p:spTree>
    <p:extLst>
      <p:ext uri="{BB962C8B-B14F-4D97-AF65-F5344CB8AC3E}">
        <p14:creationId xmlns:p14="http://schemas.microsoft.com/office/powerpoint/2010/main" val="19498488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Content Placeholder 4">
            <a:extLst>
              <a:ext uri="{FF2B5EF4-FFF2-40B4-BE49-F238E27FC236}">
                <a16:creationId xmlns:a16="http://schemas.microsoft.com/office/drawing/2014/main" id="{0B212FC5-1D4A-4BEA-8D60-2A7D15C7EB82}"/>
              </a:ext>
            </a:extLst>
          </p:cNvPr>
          <p:cNvSpPr>
            <a:spLocks noGrp="1"/>
          </p:cNvSpPr>
          <p:nvPr>
            <p:ph idx="1"/>
          </p:nvPr>
        </p:nvSpPr>
        <p:spPr bwMode="auto">
          <a:xfrm>
            <a:off x="745787" y="481521"/>
            <a:ext cx="10972800" cy="391703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marL="0" indent="0" algn="ctr">
              <a:buNone/>
            </a:pPr>
            <a:endParaRPr lang="en-GB" altLang="en-US" dirty="0">
              <a:ea typeface="ＭＳ Ｐゴシック" panose="020B0600070205080204" pitchFamily="34" charset="-128"/>
            </a:endParaRPr>
          </a:p>
          <a:p>
            <a:pPr marL="0" indent="0" algn="ctr">
              <a:buNone/>
            </a:pPr>
            <a:endParaRPr lang="en-GB" altLang="en-US" dirty="0">
              <a:ea typeface="ＭＳ Ｐゴシック" panose="020B0600070205080204" pitchFamily="34" charset="-128"/>
            </a:endParaRPr>
          </a:p>
          <a:p>
            <a:pPr marL="0" indent="0" algn="ctr">
              <a:buNone/>
            </a:pPr>
            <a:endParaRPr lang="en-GB" altLang="en-US" dirty="0">
              <a:ea typeface="ＭＳ Ｐゴシック" panose="020B0600070205080204" pitchFamily="34" charset="-128"/>
            </a:endParaRPr>
          </a:p>
          <a:p>
            <a:pPr marL="0" indent="0" algn="ctr">
              <a:buNone/>
            </a:pPr>
            <a:r>
              <a:rPr lang="en-GB" altLang="en-US" sz="4400" b="1" dirty="0">
                <a:highlight>
                  <a:srgbClr val="FFFF00"/>
                </a:highlight>
                <a:ea typeface="ＭＳ Ｐゴシック" panose="020B0600070205080204" pitchFamily="34" charset="-128"/>
              </a:rPr>
              <a:t>Thank you</a:t>
            </a:r>
          </a:p>
        </p:txBody>
      </p:sp>
    </p:spTree>
    <p:extLst>
      <p:ext uri="{BB962C8B-B14F-4D97-AF65-F5344CB8AC3E}">
        <p14:creationId xmlns:p14="http://schemas.microsoft.com/office/powerpoint/2010/main" val="299437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82946">
                                            <p:txEl>
                                              <p:pRg st="3" end="3"/>
                                            </p:txEl>
                                          </p:spTgt>
                                        </p:tgtEl>
                                        <p:attrNameLst>
                                          <p:attrName>style.visibility</p:attrName>
                                        </p:attrNameLst>
                                      </p:cBhvr>
                                      <p:to>
                                        <p:strVal val="visible"/>
                                      </p:to>
                                    </p:set>
                                    <p:animEffect transition="in" filter="fade">
                                      <p:cBhvr>
                                        <p:cTn id="7" dur="2000"/>
                                        <p:tgtEl>
                                          <p:spTgt spid="82946">
                                            <p:txEl>
                                              <p:pRg st="3" end="3"/>
                                            </p:txEl>
                                          </p:spTgt>
                                        </p:tgtEl>
                                      </p:cBhvr>
                                    </p:animEffect>
                                    <p:anim calcmode="lin" valueType="num">
                                      <p:cBhvr>
                                        <p:cTn id="8" dur="2000" fill="hold"/>
                                        <p:tgtEl>
                                          <p:spTgt spid="82946">
                                            <p:txEl>
                                              <p:pRg st="3" end="3"/>
                                            </p:txEl>
                                          </p:spTgt>
                                        </p:tgtEl>
                                        <p:attrNameLst>
                                          <p:attrName>ppt_w</p:attrName>
                                        </p:attrNameLst>
                                      </p:cBhvr>
                                      <p:tavLst>
                                        <p:tav tm="0" fmla="#ppt_w*sin(2.5*pi*$)">
                                          <p:val>
                                            <p:fltVal val="0"/>
                                          </p:val>
                                        </p:tav>
                                        <p:tav tm="100000">
                                          <p:val>
                                            <p:fltVal val="1"/>
                                          </p:val>
                                        </p:tav>
                                      </p:tavLst>
                                    </p:anim>
                                    <p:anim calcmode="lin" valueType="num">
                                      <p:cBhvr>
                                        <p:cTn id="9" dur="2000" fill="hold"/>
                                        <p:tgtEl>
                                          <p:spTgt spid="82946">
                                            <p:txEl>
                                              <p:pRg st="3" end="3"/>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1458</Words>
  <Application>Microsoft Office PowerPoint</Application>
  <PresentationFormat>Widescreen</PresentationFormat>
  <Paragraphs>210</Paragraphs>
  <Slides>32</Slides>
  <Notes>1</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32</vt:i4>
      </vt:variant>
    </vt:vector>
  </HeadingPairs>
  <TitlesOfParts>
    <vt:vector size="42" baseType="lpstr">
      <vt:lpstr>Wingdings</vt:lpstr>
      <vt:lpstr>ＭＳ Ｐゴシック</vt:lpstr>
      <vt:lpstr>Arial Black</vt:lpstr>
      <vt:lpstr>Myriad Pro</vt:lpstr>
      <vt:lpstr>Calibri</vt:lpstr>
      <vt:lpstr>Arial</vt:lpstr>
      <vt:lpstr>Times New Roman</vt:lpstr>
      <vt:lpstr>20140311PresentationUWTSDTemplate</vt:lpstr>
      <vt:lpstr>1_Office Theme</vt:lpstr>
      <vt:lpstr>1_20140311PresentationUWTSDTemplate</vt:lpstr>
      <vt:lpstr>Business Development proposal Module   (LCMB7037)   Business Idea Development &amp; Market Validation  Vasilios Tavlaridis MBA Program Manager </vt:lpstr>
      <vt:lpstr>PowerPoint Presentation</vt:lpstr>
      <vt:lpstr> Supervisors!!  </vt:lpstr>
      <vt:lpstr>PowerPoint Presentation</vt:lpstr>
      <vt:lpstr>QUESTIONS</vt:lpstr>
      <vt:lpstr>Business Development proposal Module   (LCMB7037)   Business Planning &amp; Plans  Vasilios Tavlaridis MBA Program Manager </vt:lpstr>
      <vt:lpstr>PowerPoint Presentation</vt:lpstr>
      <vt:lpstr>PowerPoint Presentation</vt:lpstr>
      <vt:lpstr>PowerPoint Presentation</vt:lpstr>
      <vt:lpstr>PowerPoint Presentation</vt:lpstr>
      <vt:lpstr>Benefits &amp; Challenges</vt:lpstr>
      <vt:lpstr>PowerPoint Presentation</vt:lpstr>
      <vt:lpstr>Business Plan template</vt:lpstr>
      <vt:lpstr>PowerPoint Presentation</vt:lpstr>
      <vt:lpstr>Business Plan sections</vt:lpstr>
      <vt:lpstr>Business Plan &amp; SMEs</vt:lpstr>
      <vt:lpstr>Business Plan examples </vt:lpstr>
      <vt:lpstr>QUESTIONS</vt:lpstr>
      <vt:lpstr>Practical class activity</vt:lpstr>
      <vt:lpstr>Business Development proposal Module   (LCMB7037)   Feasibility study  Vasilios Tavlaridis MBA Program Manager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vt:lpstr>
      <vt:lpstr>Practical activity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Skills for the Workplace  Dissertation Module   (LCMB7020) Workshop 1 Module Overview  and Introduction to Research Methods</dc:title>
  <dc:creator>Tarila Zuofa</dc:creator>
  <cp:lastModifiedBy>Vasilios Tavlaridis</cp:lastModifiedBy>
  <cp:revision>16</cp:revision>
  <dcterms:created xsi:type="dcterms:W3CDTF">2022-05-23T09:49:04Z</dcterms:created>
  <dcterms:modified xsi:type="dcterms:W3CDTF">2026-09-16T07:50:56Z</dcterms:modified>
</cp:coreProperties>
</file>