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61"/>
  </p:notesMasterIdLst>
  <p:handoutMasterIdLst>
    <p:handoutMasterId r:id="rId62"/>
  </p:handoutMasterIdLst>
  <p:sldIdLst>
    <p:sldId id="257" r:id="rId5"/>
    <p:sldId id="281" r:id="rId6"/>
    <p:sldId id="258" r:id="rId7"/>
    <p:sldId id="259" r:id="rId8"/>
    <p:sldId id="267" r:id="rId9"/>
    <p:sldId id="278" r:id="rId10"/>
    <p:sldId id="276" r:id="rId11"/>
    <p:sldId id="277" r:id="rId12"/>
    <p:sldId id="268" r:id="rId13"/>
    <p:sldId id="269" r:id="rId14"/>
    <p:sldId id="275" r:id="rId15"/>
    <p:sldId id="271" r:id="rId16"/>
    <p:sldId id="273" r:id="rId17"/>
    <p:sldId id="274" r:id="rId18"/>
    <p:sldId id="260" r:id="rId19"/>
    <p:sldId id="261" r:id="rId20"/>
    <p:sldId id="262" r:id="rId21"/>
    <p:sldId id="314" r:id="rId22"/>
    <p:sldId id="263" r:id="rId23"/>
    <p:sldId id="264" r:id="rId24"/>
    <p:sldId id="265" r:id="rId25"/>
    <p:sldId id="272" r:id="rId26"/>
    <p:sldId id="266" r:id="rId27"/>
    <p:sldId id="279" r:id="rId28"/>
    <p:sldId id="284" r:id="rId29"/>
    <p:sldId id="285" r:id="rId30"/>
    <p:sldId id="287" r:id="rId31"/>
    <p:sldId id="286" r:id="rId32"/>
    <p:sldId id="288" r:id="rId33"/>
    <p:sldId id="289" r:id="rId34"/>
    <p:sldId id="282" r:id="rId35"/>
    <p:sldId id="290" r:id="rId36"/>
    <p:sldId id="291" r:id="rId37"/>
    <p:sldId id="292" r:id="rId38"/>
    <p:sldId id="293" r:id="rId39"/>
    <p:sldId id="295" r:id="rId40"/>
    <p:sldId id="294" r:id="rId41"/>
    <p:sldId id="297" r:id="rId42"/>
    <p:sldId id="300" r:id="rId43"/>
    <p:sldId id="301" r:id="rId44"/>
    <p:sldId id="298" r:id="rId45"/>
    <p:sldId id="299" r:id="rId46"/>
    <p:sldId id="302" r:id="rId47"/>
    <p:sldId id="303" r:id="rId48"/>
    <p:sldId id="304" r:id="rId49"/>
    <p:sldId id="305" r:id="rId50"/>
    <p:sldId id="306" r:id="rId51"/>
    <p:sldId id="315" r:id="rId52"/>
    <p:sldId id="307" r:id="rId53"/>
    <p:sldId id="308" r:id="rId54"/>
    <p:sldId id="309" r:id="rId55"/>
    <p:sldId id="310" r:id="rId56"/>
    <p:sldId id="311" r:id="rId57"/>
    <p:sldId id="312" r:id="rId58"/>
    <p:sldId id="313" r:id="rId59"/>
    <p:sldId id="280" r:id="rId60"/>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3888" autoAdjust="0"/>
  </p:normalViewPr>
  <p:slideViewPr>
    <p:cSldViewPr snapToGrid="0">
      <p:cViewPr varScale="1">
        <p:scale>
          <a:sx n="57" d="100"/>
          <a:sy n="57" d="100"/>
        </p:scale>
        <p:origin x="72"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C4229D52-A14F-47F2-9D8A-E83EB9E2C733}" type="datetimeFigureOut">
              <a:rPr lang="en-GB" smtClean="0"/>
              <a:t>20/10/2020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74676C23-CFE3-479F-8C00-FFE190561E4E}" type="slidenum">
              <a:rPr lang="en-GB" smtClean="0"/>
              <a:t>‹#›</a:t>
            </a:fld>
            <a:endParaRPr lang="en-GB"/>
          </a:p>
        </p:txBody>
      </p:sp>
    </p:spTree>
    <p:extLst>
      <p:ext uri="{BB962C8B-B14F-4D97-AF65-F5344CB8AC3E}">
        <p14:creationId xmlns:p14="http://schemas.microsoft.com/office/powerpoint/2010/main" val="23252084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DAA58BA-C149-4A1B-AB94-805A690C6488}" type="datetimeFigureOut">
              <a:rPr lang="en-GB" smtClean="0"/>
              <a:t>20/10/2020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32F41CB-8283-4F43-B2D3-35D2E096267C}" type="slidenum">
              <a:rPr lang="en-GB" smtClean="0"/>
              <a:t>‹#›</a:t>
            </a:fld>
            <a:endParaRPr lang="en-GB"/>
          </a:p>
        </p:txBody>
      </p:sp>
    </p:spTree>
    <p:extLst>
      <p:ext uri="{BB962C8B-B14F-4D97-AF65-F5344CB8AC3E}">
        <p14:creationId xmlns:p14="http://schemas.microsoft.com/office/powerpoint/2010/main" val="1010087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638" y="242888"/>
            <a:ext cx="6240462" cy="3511550"/>
          </a:xfrm>
        </p:spPr>
      </p:sp>
      <p:sp>
        <p:nvSpPr>
          <p:cNvPr id="3" name="Notes Placeholder 2"/>
          <p:cNvSpPr>
            <a:spLocks noGrp="1"/>
          </p:cNvSpPr>
          <p:nvPr>
            <p:ph type="body" idx="1"/>
          </p:nvPr>
        </p:nvSpPr>
        <p:spPr>
          <a:xfrm>
            <a:off x="648538" y="3915374"/>
            <a:ext cx="5188303" cy="5187986"/>
          </a:xfrm>
        </p:spPr>
        <p:txBody>
          <a:bodyPr/>
          <a:lstStyle/>
          <a:p>
            <a:pPr marL="171450" indent="-171450">
              <a:buFont typeface="Arial" panose="020B0604020202020204" pitchFamily="34" charset="0"/>
              <a:buChar char="•"/>
            </a:pPr>
            <a:r>
              <a:rPr lang="en-GB" dirty="0" smtClean="0"/>
              <a:t>On this slide</a:t>
            </a:r>
            <a:r>
              <a:rPr lang="en-GB" baseline="0" dirty="0" smtClean="0"/>
              <a:t> are the images of the 20</a:t>
            </a:r>
            <a:r>
              <a:rPr lang="en-GB" baseline="30000" dirty="0" smtClean="0"/>
              <a:t>th</a:t>
            </a:r>
            <a:r>
              <a:rPr lang="en-GB" baseline="0" dirty="0" smtClean="0"/>
              <a:t>-century German author Walter Benjamin</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I wanted to start with Benjamin as a sort of entrée into thinking about archives more generally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 member of the Frankfurt School of social research, Benjamin is perhaps best known for his writings on media in essays such ‘The Work of Art in the Age of Mechanical Reproduction’</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Alongside this, though, Benjamin was an archives devotee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Although not an historian by training, Benjamin wrote extensively on the philosophy of history, including a famous essay that I’ll quote from later on.</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Benjamin was also fascinated by the history of photography and his adopted hometown Paris, where he – a Jewish Marxist – was exiled after the Nazis’ ascension to power.</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Onscreen are images of Benjamin’s library card at the </a:t>
            </a:r>
            <a:r>
              <a:rPr lang="en-GB" dirty="0" err="1" smtClean="0"/>
              <a:t>Bibliothèque</a:t>
            </a:r>
            <a:r>
              <a:rPr lang="en-GB" dirty="0" smtClean="0"/>
              <a:t> </a:t>
            </a:r>
            <a:r>
              <a:rPr lang="en-GB" dirty="0" err="1" smtClean="0"/>
              <a:t>Nationale</a:t>
            </a:r>
            <a:r>
              <a:rPr lang="en-GB" dirty="0" smtClean="0"/>
              <a:t>, Paris and him beavering</a:t>
            </a:r>
            <a:r>
              <a:rPr lang="en-GB" baseline="0" dirty="0" smtClean="0"/>
              <a:t> away on one of his many visits to its archives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D2948210-110F-4D05-BC2E-5B246889E01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231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6192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1696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09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0588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2998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3526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0443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033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307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508125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82022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81554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275281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8533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7007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96778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55149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B61BEF0D-F0BB-DE4B-95CE-6DB70DBA9567}" type="datetimeFigureOut">
              <a:rPr lang="en-US" smtClean="0"/>
              <a:pPr/>
              <a:t>10/20/2020</a:t>
            </a:fld>
            <a:endParaRPr lang="en-US" dirty="0"/>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41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ezproxy.uwtsd.ac.uk/login?url=https://search.ebscohost.com/login.aspx?direct=true&amp;db=hus&amp;bquery=(SO+Journal+of+medieval+history.)+AND+swansea&amp;cli0=DT1&amp;clv0=201501-201712&amp;type=1&amp;searchMode=Standard&amp;site=ehost-liv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slavevoyages.org/voyage/database#timelapse"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www.slavevoyages.org/assessment/estimates" TargetMode="Externa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ucl.ac.uk/lb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runaways.gla.ac.uk/" TargetMode="External"/><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frederickdouglassinbritain.com/Map:FrederickDouglass/" TargetMode="External"/><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6093" y="977905"/>
            <a:ext cx="9440034" cy="3416295"/>
          </a:xfrm>
        </p:spPr>
        <p:txBody>
          <a:bodyPr>
            <a:normAutofit/>
          </a:bodyPr>
          <a:lstStyle/>
          <a:p>
            <a:r>
              <a:rPr lang="en-GB" dirty="0" smtClean="0"/>
              <a:t>Contextualising Research:</a:t>
            </a:r>
            <a:br>
              <a:rPr lang="en-GB" dirty="0" smtClean="0"/>
            </a:br>
            <a:r>
              <a:rPr lang="en-GB" i="1" dirty="0" smtClean="0"/>
              <a:t>Websites and Databases</a:t>
            </a:r>
            <a:endParaRPr lang="en-GB" dirty="0"/>
          </a:p>
        </p:txBody>
      </p:sp>
      <p:sp>
        <p:nvSpPr>
          <p:cNvPr id="6" name="Subtitle 5"/>
          <p:cNvSpPr>
            <a:spLocks noGrp="1"/>
          </p:cNvSpPr>
          <p:nvPr>
            <p:ph type="subTitle" idx="1"/>
          </p:nvPr>
        </p:nvSpPr>
        <p:spPr>
          <a:xfrm>
            <a:off x="1370693" y="3598339"/>
            <a:ext cx="9465434" cy="1416113"/>
          </a:xfrm>
        </p:spPr>
        <p:txBody>
          <a:bodyPr/>
          <a:lstStyle/>
          <a:p>
            <a:endParaRPr lang="en-GB" dirty="0"/>
          </a:p>
        </p:txBody>
      </p:sp>
    </p:spTree>
    <p:extLst>
      <p:ext uri="{BB962C8B-B14F-4D97-AF65-F5344CB8AC3E}">
        <p14:creationId xmlns:p14="http://schemas.microsoft.com/office/powerpoint/2010/main" val="35878685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36900" indent="0">
              <a:buNone/>
            </a:pPr>
            <a:r>
              <a:rPr lang="en-GB" sz="3200" dirty="0" smtClean="0">
                <a:solidFill>
                  <a:srgbClr val="FFC000"/>
                </a:solidFill>
              </a:rPr>
              <a:t>1. Databases, websites and research methodologies</a:t>
            </a:r>
          </a:p>
          <a:p>
            <a:pPr>
              <a:buFontTx/>
              <a:buChar char="-"/>
            </a:pPr>
            <a:r>
              <a:rPr lang="en-GB" sz="3200" dirty="0" smtClean="0"/>
              <a:t>Medieval Swansea and Monastic Wales as case studies</a:t>
            </a:r>
          </a:p>
          <a:p>
            <a:pPr>
              <a:buFontTx/>
              <a:buChar char="-"/>
            </a:pPr>
            <a:endParaRPr lang="en-GB" sz="3200" dirty="0"/>
          </a:p>
          <a:p>
            <a:pPr marL="36900" indent="0">
              <a:buNone/>
            </a:pPr>
            <a:r>
              <a:rPr lang="en-GB" sz="3200" dirty="0" smtClean="0">
                <a:solidFill>
                  <a:srgbClr val="FFC000"/>
                </a:solidFill>
              </a:rPr>
              <a:t>2. Databases and websites as means of broadening horizons</a:t>
            </a:r>
          </a:p>
          <a:p>
            <a:pPr>
              <a:buFontTx/>
              <a:buChar char="-"/>
            </a:pPr>
            <a:r>
              <a:rPr lang="en-GB" sz="3200" dirty="0" smtClean="0"/>
              <a:t>Transatlantic slavery websites as case studies</a:t>
            </a:r>
          </a:p>
          <a:p>
            <a:pPr marL="36900" indent="0">
              <a:buNone/>
            </a:pPr>
            <a:endParaRPr lang="en-GB" dirty="0" smtClean="0"/>
          </a:p>
        </p:txBody>
      </p:sp>
    </p:spTree>
    <p:extLst>
      <p:ext uri="{BB962C8B-B14F-4D97-AF65-F5344CB8AC3E}">
        <p14:creationId xmlns:p14="http://schemas.microsoft.com/office/powerpoint/2010/main" val="3441695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What is a database?</a:t>
            </a:r>
            <a:endParaRPr lang="en-GB" dirty="0">
              <a:solidFill>
                <a:srgbClr val="FFC000"/>
              </a:solidFill>
            </a:endParaRP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657240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What is a database?</a:t>
            </a:r>
          </a:p>
        </p:txBody>
      </p:sp>
      <p:sp>
        <p:nvSpPr>
          <p:cNvPr id="3" name="Content Placeholder 2"/>
          <p:cNvSpPr>
            <a:spLocks noGrp="1"/>
          </p:cNvSpPr>
          <p:nvPr>
            <p:ph idx="1"/>
          </p:nvPr>
        </p:nvSpPr>
        <p:spPr/>
        <p:txBody>
          <a:bodyPr>
            <a:normAutofit/>
          </a:bodyPr>
          <a:lstStyle/>
          <a:p>
            <a:r>
              <a:rPr lang="en-GB" sz="3200" dirty="0"/>
              <a:t> C</a:t>
            </a:r>
            <a:r>
              <a:rPr lang="en-GB" sz="3200" dirty="0" smtClean="0"/>
              <a:t>omputerised </a:t>
            </a:r>
            <a:r>
              <a:rPr lang="en-GB" sz="3200" dirty="0"/>
              <a:t>system </a:t>
            </a:r>
            <a:r>
              <a:rPr lang="en-GB" sz="3200" dirty="0" smtClean="0"/>
              <a:t>for storing and organising information/date</a:t>
            </a:r>
          </a:p>
          <a:p>
            <a:endParaRPr lang="en-GB" sz="3200" dirty="0"/>
          </a:p>
          <a:p>
            <a:r>
              <a:rPr lang="en-GB" sz="3200" dirty="0" smtClean="0"/>
              <a:t>Tabulates information/data</a:t>
            </a:r>
          </a:p>
          <a:p>
            <a:endParaRPr lang="en-GB" sz="3200" dirty="0"/>
          </a:p>
          <a:p>
            <a:r>
              <a:rPr lang="en-GB" sz="3200" dirty="0" smtClean="0"/>
              <a:t>Enables searches of information/data</a:t>
            </a:r>
            <a:endParaRPr lang="en-GB" sz="3200" dirty="0"/>
          </a:p>
        </p:txBody>
      </p:sp>
    </p:spTree>
    <p:extLst>
      <p:ext uri="{BB962C8B-B14F-4D97-AF65-F5344CB8AC3E}">
        <p14:creationId xmlns:p14="http://schemas.microsoft.com/office/powerpoint/2010/main" val="1020452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Why Databases and Websites for Historians?</a:t>
            </a:r>
            <a:endParaRPr lang="en-GB" dirty="0">
              <a:solidFill>
                <a:srgbClr val="FFC000"/>
              </a:solidFill>
            </a:endParaRPr>
          </a:p>
        </p:txBody>
      </p:sp>
      <p:sp>
        <p:nvSpPr>
          <p:cNvPr id="3" name="Content Placeholder 2"/>
          <p:cNvSpPr>
            <a:spLocks noGrp="1"/>
          </p:cNvSpPr>
          <p:nvPr>
            <p:ph idx="1"/>
          </p:nvPr>
        </p:nvSpPr>
        <p:spPr/>
        <p:txBody>
          <a:bodyPr>
            <a:normAutofit fontScale="85000" lnSpcReduction="10000"/>
          </a:bodyPr>
          <a:lstStyle/>
          <a:p>
            <a:r>
              <a:rPr lang="en-GB" sz="3200" dirty="0" smtClean="0"/>
              <a:t>What are some of the uses of databases and websites for historians?</a:t>
            </a:r>
          </a:p>
          <a:p>
            <a:endParaRPr lang="en-GB" sz="3200" dirty="0"/>
          </a:p>
          <a:p>
            <a:r>
              <a:rPr lang="en-GB" sz="3200" dirty="0" smtClean="0"/>
              <a:t>Why might historians choose to present their research in/on a database or website? What </a:t>
            </a:r>
            <a:r>
              <a:rPr lang="en-GB" sz="3200" dirty="0" smtClean="0">
                <a:solidFill>
                  <a:srgbClr val="FFC000"/>
                </a:solidFill>
              </a:rPr>
              <a:t>intellectual, institutional or professional </a:t>
            </a:r>
            <a:r>
              <a:rPr lang="en-GB" sz="3200" dirty="0" smtClean="0"/>
              <a:t>factors might influence their decision?</a:t>
            </a:r>
          </a:p>
          <a:p>
            <a:endParaRPr lang="en-GB" sz="3200" dirty="0"/>
          </a:p>
          <a:p>
            <a:r>
              <a:rPr lang="en-GB" sz="3200" dirty="0" smtClean="0"/>
              <a:t>What inspirations lay behind the two medieval history websites/databases consulted for this week’s exercises? (Why Monastic Wales? Why Medieval Swansea?)</a:t>
            </a:r>
            <a:endParaRPr lang="en-GB" dirty="0"/>
          </a:p>
        </p:txBody>
      </p:sp>
    </p:spTree>
    <p:extLst>
      <p:ext uri="{BB962C8B-B14F-4D97-AF65-F5344CB8AC3E}">
        <p14:creationId xmlns:p14="http://schemas.microsoft.com/office/powerpoint/2010/main" val="1965465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Monastic Wales</a:t>
            </a:r>
            <a:endParaRPr lang="en-GB" dirty="0">
              <a:solidFill>
                <a:srgbClr val="FFC000"/>
              </a:solidFill>
            </a:endParaRPr>
          </a:p>
        </p:txBody>
      </p:sp>
      <p:sp>
        <p:nvSpPr>
          <p:cNvPr id="3" name="Content Placeholder 2"/>
          <p:cNvSpPr>
            <a:spLocks noGrp="1"/>
          </p:cNvSpPr>
          <p:nvPr>
            <p:ph idx="1"/>
          </p:nvPr>
        </p:nvSpPr>
        <p:spPr/>
        <p:txBody>
          <a:bodyPr/>
          <a:lstStyle/>
          <a:p>
            <a:pPr marL="36900" indent="0" algn="just">
              <a:buNone/>
            </a:pPr>
            <a:r>
              <a:rPr lang="en-GB" sz="2800" dirty="0"/>
              <a:t>The </a:t>
            </a:r>
            <a:r>
              <a:rPr lang="en-GB" sz="2800" i="1" dirty="0"/>
              <a:t>Monastic Wales Project </a:t>
            </a:r>
            <a:r>
              <a:rPr lang="en-GB" sz="2800" dirty="0"/>
              <a:t>—a non-profit endeavour— grew out of the desire </a:t>
            </a:r>
            <a:r>
              <a:rPr lang="en-GB" sz="2800" dirty="0" smtClean="0"/>
              <a:t>of its </a:t>
            </a:r>
            <a:r>
              <a:rPr lang="en-GB" sz="2800" dirty="0"/>
              <a:t>founders to create a platform for the study of the monastic history of medieval Wales, to explain its historical context, to encourage further investigation of Wales’s medieval monastic sites, and, finally, to explore how medieval monasteries have helped shape modern society. The </a:t>
            </a:r>
            <a:r>
              <a:rPr lang="en-GB" sz="2800" i="1" dirty="0"/>
              <a:t>Monastic Wales Project </a:t>
            </a:r>
            <a:r>
              <a:rPr lang="en-GB" sz="2800" dirty="0"/>
              <a:t>seeks to facilitate </a:t>
            </a:r>
            <a:r>
              <a:rPr lang="en-GB" sz="2800" dirty="0" smtClean="0"/>
              <a:t>informed visits </a:t>
            </a:r>
            <a:r>
              <a:rPr lang="en-GB" sz="2800" dirty="0"/>
              <a:t>to the medieval monastic sites of Wales</a:t>
            </a:r>
            <a:r>
              <a:rPr lang="en-GB" sz="2800" dirty="0" smtClean="0"/>
              <a:t>.</a:t>
            </a:r>
          </a:p>
          <a:p>
            <a:pPr algn="r">
              <a:buFontTx/>
              <a:buChar char="-"/>
            </a:pPr>
            <a:r>
              <a:rPr lang="en-GB" dirty="0" smtClean="0"/>
              <a:t>Janet Burton and </a:t>
            </a:r>
            <a:r>
              <a:rPr lang="en-GB" dirty="0"/>
              <a:t>Karen </a:t>
            </a:r>
            <a:r>
              <a:rPr lang="en-GB" dirty="0" err="1" smtClean="0"/>
              <a:t>Stöber</a:t>
            </a:r>
            <a:r>
              <a:rPr lang="en-GB" dirty="0" smtClean="0"/>
              <a:t>, ‘The </a:t>
            </a:r>
            <a:r>
              <a:rPr lang="en-GB" i="1" dirty="0" smtClean="0"/>
              <a:t>Monastic Wales </a:t>
            </a:r>
            <a:r>
              <a:rPr lang="en-GB" dirty="0" smtClean="0"/>
              <a:t>Project,’ </a:t>
            </a:r>
            <a:r>
              <a:rPr lang="en-GB" i="1" dirty="0" smtClean="0"/>
              <a:t>Imago </a:t>
            </a:r>
            <a:r>
              <a:rPr lang="en-GB" i="1" dirty="0" err="1" smtClean="0"/>
              <a:t>Temporis</a:t>
            </a:r>
            <a:r>
              <a:rPr lang="en-GB" i="1" dirty="0" smtClean="0"/>
              <a:t> Medium </a:t>
            </a:r>
            <a:r>
              <a:rPr lang="en-GB" i="1" dirty="0" err="1" smtClean="0"/>
              <a:t>Aevum</a:t>
            </a:r>
            <a:r>
              <a:rPr lang="en-GB" i="1" dirty="0" smtClean="0"/>
              <a:t> </a:t>
            </a:r>
            <a:r>
              <a:rPr lang="en-GB" dirty="0" smtClean="0"/>
              <a:t>10 (2016), p. 345.</a:t>
            </a:r>
          </a:p>
          <a:p>
            <a:pPr marL="36900" indent="0">
              <a:buNone/>
            </a:pPr>
            <a:endParaRPr lang="en-GB" i="1" dirty="0"/>
          </a:p>
          <a:p>
            <a:pPr marL="36900" indent="0">
              <a:buNone/>
            </a:pPr>
            <a:endParaRPr lang="en-GB" dirty="0"/>
          </a:p>
        </p:txBody>
      </p:sp>
    </p:spTree>
    <p:extLst>
      <p:ext uri="{BB962C8B-B14F-4D97-AF65-F5344CB8AC3E}">
        <p14:creationId xmlns:p14="http://schemas.microsoft.com/office/powerpoint/2010/main" val="1562331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Medieval Swansea</a:t>
            </a:r>
            <a:endParaRPr lang="en-GB" dirty="0">
              <a:solidFill>
                <a:srgbClr val="FFC000"/>
              </a:solidFill>
            </a:endParaRPr>
          </a:p>
        </p:txBody>
      </p:sp>
      <p:sp>
        <p:nvSpPr>
          <p:cNvPr id="3" name="Content Placeholder 2"/>
          <p:cNvSpPr>
            <a:spLocks noGrp="1"/>
          </p:cNvSpPr>
          <p:nvPr>
            <p:ph idx="1"/>
          </p:nvPr>
        </p:nvSpPr>
        <p:spPr>
          <a:xfrm>
            <a:off x="913795" y="1732449"/>
            <a:ext cx="10353762" cy="4350851"/>
          </a:xfrm>
        </p:spPr>
        <p:txBody>
          <a:bodyPr>
            <a:normAutofit/>
          </a:bodyPr>
          <a:lstStyle/>
          <a:p>
            <a:pPr marL="36900" indent="0" algn="just">
              <a:buNone/>
            </a:pPr>
            <a:r>
              <a:rPr lang="en-GB" dirty="0"/>
              <a:t>A thriving port, a Marcher base for the lords of Gower and a multi-cultural urban community, the south Wales town of Swansea was an important centre in the Middle Ages, comparable with many other historic European towns. Yet the medieval legacy of Swansea is almost invisible today. Wartime bombing and later re-development of the city centre in particular have almost completely obscured the traces of the medieval urban layout and its buildings. Currently, urban regeneration is fostering interest in Swansea’s medieval heritage, driven by rescue archaeological work in the city and on-going excavation and conservation projects on Swansea Castle. The City Witness project has sought to further our understanding of medieval Swansea and its cultural contexts, as well as to engage with wider-reaching questions about </a:t>
            </a:r>
            <a:r>
              <a:rPr lang="en-GB" dirty="0" smtClean="0"/>
              <a:t>medieval urban </a:t>
            </a:r>
            <a:r>
              <a:rPr lang="en-GB" dirty="0"/>
              <a:t>culture, place, identity and memory</a:t>
            </a:r>
            <a:r>
              <a:rPr lang="en-GB" dirty="0" smtClean="0"/>
              <a:t>.</a:t>
            </a:r>
          </a:p>
          <a:p>
            <a:pPr marL="36900" indent="0" algn="r">
              <a:buNone/>
            </a:pPr>
            <a:r>
              <a:rPr lang="en-GB" dirty="0" smtClean="0"/>
              <a:t>- Catherine </a:t>
            </a:r>
            <a:r>
              <a:rPr lang="en-GB" dirty="0"/>
              <a:t>A.M. </a:t>
            </a:r>
            <a:r>
              <a:rPr lang="en-GB" dirty="0" smtClean="0"/>
              <a:t>Clarke, ‘Witnessing </a:t>
            </a:r>
            <a:r>
              <a:rPr lang="en-GB" dirty="0"/>
              <a:t>H</a:t>
            </a:r>
            <a:r>
              <a:rPr lang="en-GB" dirty="0" smtClean="0"/>
              <a:t>istory</a:t>
            </a:r>
            <a:r>
              <a:rPr lang="en-GB" dirty="0"/>
              <a:t>: </a:t>
            </a:r>
            <a:r>
              <a:rPr lang="en-GB" dirty="0" smtClean="0"/>
              <a:t>Perspectives </a:t>
            </a:r>
            <a:r>
              <a:rPr lang="en-GB" dirty="0"/>
              <a:t>on </a:t>
            </a:r>
            <a:r>
              <a:rPr lang="en-GB" dirty="0" smtClean="0"/>
              <a:t>Medieval </a:t>
            </a:r>
            <a:r>
              <a:rPr lang="en-GB" dirty="0"/>
              <a:t>Swansea and its </a:t>
            </a:r>
            <a:r>
              <a:rPr lang="en-GB" dirty="0" smtClean="0"/>
              <a:t>Cultural Contexts,’ </a:t>
            </a:r>
            <a:r>
              <a:rPr lang="en-GB" i="1" dirty="0">
                <a:effectLst/>
                <a:hlinkClick r:id="rId2"/>
              </a:rPr>
              <a:t>Journal of Medieval History</a:t>
            </a:r>
            <a:r>
              <a:rPr lang="en-GB" i="1" dirty="0">
                <a:effectLst/>
              </a:rPr>
              <a:t>, </a:t>
            </a:r>
            <a:r>
              <a:rPr lang="en-GB" dirty="0">
                <a:effectLst/>
              </a:rPr>
              <a:t>41:3 (September 2015</a:t>
            </a:r>
            <a:r>
              <a:rPr lang="en-GB" dirty="0" smtClean="0">
                <a:effectLst/>
              </a:rPr>
              <a:t>), p. 249.</a:t>
            </a:r>
            <a:endParaRPr lang="en-GB" dirty="0"/>
          </a:p>
          <a:p>
            <a:endParaRPr lang="en-GB" dirty="0"/>
          </a:p>
        </p:txBody>
      </p:sp>
    </p:spTree>
    <p:extLst>
      <p:ext uri="{BB962C8B-B14F-4D97-AF65-F5344CB8AC3E}">
        <p14:creationId xmlns:p14="http://schemas.microsoft.com/office/powerpoint/2010/main" val="1112029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Much of the town centre was destroyed over three night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23837"/>
            <a:ext cx="7572022" cy="4259263"/>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idx="1"/>
          </p:nvPr>
        </p:nvSpPr>
        <p:spPr/>
        <p:txBody>
          <a:bodyPr/>
          <a:lstStyle/>
          <a:p>
            <a:endParaRPr lang="en-GB"/>
          </a:p>
        </p:txBody>
      </p:sp>
      <p:pic>
        <p:nvPicPr>
          <p:cNvPr id="7" name="Content Placeholder 3"/>
          <p:cNvPicPr>
            <a:picLocks noChangeAspect="1"/>
          </p:cNvPicPr>
          <p:nvPr/>
        </p:nvPicPr>
        <p:blipFill>
          <a:blip r:embed="rId3"/>
          <a:stretch>
            <a:fillRect/>
          </a:stretch>
        </p:blipFill>
        <p:spPr>
          <a:xfrm>
            <a:off x="6334125" y="2761456"/>
            <a:ext cx="5857875" cy="3905250"/>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4026525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4" y="392121"/>
            <a:ext cx="10353762" cy="970450"/>
          </a:xfrm>
        </p:spPr>
        <p:txBody>
          <a:bodyPr/>
          <a:lstStyle/>
          <a:p>
            <a:r>
              <a:rPr lang="en-GB" dirty="0" smtClean="0">
                <a:solidFill>
                  <a:srgbClr val="FFC000"/>
                </a:solidFill>
              </a:rPr>
              <a:t>Research Impact</a:t>
            </a:r>
            <a:endParaRPr lang="en-GB" dirty="0">
              <a:solidFill>
                <a:srgbClr val="FFC000"/>
              </a:solidFill>
            </a:endParaRPr>
          </a:p>
        </p:txBody>
      </p:sp>
      <p:sp>
        <p:nvSpPr>
          <p:cNvPr id="3" name="Content Placeholder 2"/>
          <p:cNvSpPr>
            <a:spLocks noGrp="1"/>
          </p:cNvSpPr>
          <p:nvPr>
            <p:ph idx="1"/>
          </p:nvPr>
        </p:nvSpPr>
        <p:spPr>
          <a:xfrm>
            <a:off x="913794" y="1529249"/>
            <a:ext cx="10353762" cy="4058751"/>
          </a:xfrm>
        </p:spPr>
        <p:txBody>
          <a:bodyPr>
            <a:normAutofit/>
          </a:bodyPr>
          <a:lstStyle/>
          <a:p>
            <a:pPr marL="36900" indent="0" algn="ctr">
              <a:buNone/>
            </a:pPr>
            <a:r>
              <a:rPr lang="en-GB" sz="2800" dirty="0" smtClean="0">
                <a:effectLst/>
              </a:rPr>
              <a:t>‘IMPACT’ = “an </a:t>
            </a:r>
            <a:r>
              <a:rPr lang="en-GB" sz="2800" dirty="0">
                <a:effectLst/>
              </a:rPr>
              <a:t>effect on, change or benefit to the economy, society, culture, public policy or services, health, the environment or quality of life, beyond </a:t>
            </a:r>
            <a:r>
              <a:rPr lang="en-GB" sz="2800" dirty="0" smtClean="0">
                <a:effectLst/>
              </a:rPr>
              <a:t>academia”</a:t>
            </a:r>
            <a:endParaRPr lang="en-GB" sz="2800" dirty="0"/>
          </a:p>
        </p:txBody>
      </p:sp>
      <p:pic>
        <p:nvPicPr>
          <p:cNvPr id="4" name="Picture 3"/>
          <p:cNvPicPr>
            <a:picLocks noChangeAspect="1"/>
          </p:cNvPicPr>
          <p:nvPr/>
        </p:nvPicPr>
        <p:blipFill>
          <a:blip r:embed="rId2"/>
          <a:stretch>
            <a:fillRect/>
          </a:stretch>
        </p:blipFill>
        <p:spPr>
          <a:xfrm>
            <a:off x="3298262" y="3277556"/>
            <a:ext cx="5584825" cy="3002594"/>
          </a:xfrm>
          <a:prstGeom prst="rect">
            <a:avLst/>
          </a:prstGeom>
        </p:spPr>
      </p:pic>
    </p:spTree>
    <p:extLst>
      <p:ext uri="{BB962C8B-B14F-4D97-AF65-F5344CB8AC3E}">
        <p14:creationId xmlns:p14="http://schemas.microsoft.com/office/powerpoint/2010/main" val="7200739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9891" r="36250" b="30216"/>
          <a:stretch/>
        </p:blipFill>
        <p:spPr>
          <a:xfrm>
            <a:off x="566176" y="0"/>
            <a:ext cx="5524500" cy="3989916"/>
          </a:xfrm>
          <a:prstGeom prst="rect">
            <a:avLst/>
          </a:prstGeom>
        </p:spPr>
      </p:pic>
      <p:pic>
        <p:nvPicPr>
          <p:cNvPr id="6" name="Picture 5"/>
          <p:cNvPicPr>
            <a:picLocks noChangeAspect="1"/>
          </p:cNvPicPr>
          <p:nvPr/>
        </p:nvPicPr>
        <p:blipFill rotWithShape="1">
          <a:blip r:embed="rId3"/>
          <a:srcRect l="17813" t="25003" r="41266" b="12316"/>
          <a:stretch/>
        </p:blipFill>
        <p:spPr>
          <a:xfrm>
            <a:off x="6438295" y="107950"/>
            <a:ext cx="5378864" cy="6591300"/>
          </a:xfrm>
          <a:prstGeom prst="rect">
            <a:avLst/>
          </a:prstGeom>
        </p:spPr>
      </p:pic>
      <p:pic>
        <p:nvPicPr>
          <p:cNvPr id="8" name="Picture 7"/>
          <p:cNvPicPr>
            <a:picLocks noChangeAspect="1"/>
          </p:cNvPicPr>
          <p:nvPr/>
        </p:nvPicPr>
        <p:blipFill rotWithShape="1">
          <a:blip r:embed="rId4"/>
          <a:srcRect l="18333" t="50271" r="41042" b="15718"/>
          <a:stretch/>
        </p:blipFill>
        <p:spPr>
          <a:xfrm>
            <a:off x="1137676" y="3403600"/>
            <a:ext cx="4953000" cy="3187700"/>
          </a:xfrm>
          <a:prstGeom prst="rect">
            <a:avLst/>
          </a:prstGeom>
        </p:spPr>
      </p:pic>
    </p:spTree>
    <p:extLst>
      <p:ext uri="{BB962C8B-B14F-4D97-AF65-F5344CB8AC3E}">
        <p14:creationId xmlns:p14="http://schemas.microsoft.com/office/powerpoint/2010/main" val="27722290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10569" r="521" b="10298"/>
          <a:stretch/>
        </p:blipFill>
        <p:spPr>
          <a:xfrm>
            <a:off x="913795" y="203199"/>
            <a:ext cx="10353762" cy="6331515"/>
          </a:xfrm>
          <a:prstGeom prst="rect">
            <a:avLst/>
          </a:prstGeom>
        </p:spPr>
      </p:pic>
    </p:spTree>
    <p:extLst>
      <p:ext uri="{BB962C8B-B14F-4D97-AF65-F5344CB8AC3E}">
        <p14:creationId xmlns:p14="http://schemas.microsoft.com/office/powerpoint/2010/main" val="4811530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7708" t="9896" r="8125" b="10417"/>
          <a:stretch/>
        </p:blipFill>
        <p:spPr>
          <a:xfrm>
            <a:off x="1689100" y="190500"/>
            <a:ext cx="8547100" cy="6473794"/>
          </a:xfrm>
          <a:prstGeom prst="rect">
            <a:avLst/>
          </a:prstGeom>
        </p:spPr>
      </p:pic>
    </p:spTree>
    <p:extLst>
      <p:ext uri="{BB962C8B-B14F-4D97-AF65-F5344CB8AC3E}">
        <p14:creationId xmlns:p14="http://schemas.microsoft.com/office/powerpoint/2010/main" val="2463845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01600"/>
            <a:ext cx="10353762" cy="970450"/>
          </a:xfrm>
        </p:spPr>
        <p:txBody>
          <a:bodyPr/>
          <a:lstStyle/>
          <a:p>
            <a:r>
              <a:rPr lang="en-GB" dirty="0">
                <a:solidFill>
                  <a:srgbClr val="FFC000"/>
                </a:solidFill>
              </a:rPr>
              <a:t>Monastic Wales</a:t>
            </a:r>
            <a:endParaRPr lang="en-GB" dirty="0"/>
          </a:p>
        </p:txBody>
      </p:sp>
      <p:sp>
        <p:nvSpPr>
          <p:cNvPr id="3" name="Content Placeholder 2"/>
          <p:cNvSpPr>
            <a:spLocks noGrp="1"/>
          </p:cNvSpPr>
          <p:nvPr>
            <p:ph idx="1"/>
          </p:nvPr>
        </p:nvSpPr>
        <p:spPr>
          <a:xfrm>
            <a:off x="913795" y="1270000"/>
            <a:ext cx="10480157" cy="5003801"/>
          </a:xfrm>
        </p:spPr>
        <p:txBody>
          <a:bodyPr>
            <a:normAutofit/>
          </a:bodyPr>
          <a:lstStyle/>
          <a:p>
            <a:pPr marL="36900" indent="0" algn="just">
              <a:buNone/>
            </a:pPr>
            <a:r>
              <a:rPr lang="en-GB" dirty="0" smtClean="0"/>
              <a:t>Fostering ‘conscientious tourism’ is one of the key aims of the </a:t>
            </a:r>
            <a:r>
              <a:rPr lang="en-GB" i="1" dirty="0" smtClean="0"/>
              <a:t>Monastic Wales Project</a:t>
            </a:r>
            <a:r>
              <a:rPr lang="en-GB" dirty="0" smtClean="0"/>
              <a:t>. It seems clear that people treat historical patrimony differently when they </a:t>
            </a:r>
            <a:r>
              <a:rPr lang="en-GB" dirty="0"/>
              <a:t>have established a relation with it. In this sense, </a:t>
            </a:r>
            <a:r>
              <a:rPr lang="en-GB" i="1" dirty="0"/>
              <a:t>Monastic Wales </a:t>
            </a:r>
            <a:r>
              <a:rPr lang="en-GB" dirty="0"/>
              <a:t>not only </a:t>
            </a:r>
            <a:r>
              <a:rPr lang="en-GB" dirty="0" smtClean="0"/>
              <a:t>target tourism </a:t>
            </a:r>
            <a:r>
              <a:rPr lang="en-GB" dirty="0"/>
              <a:t>from further afield, but is simultaneously aimed at ‘internal tourism’, raising people’s consciousness of their local heritage. Putting the medieval Welsh heritage into its historical, but also its cultural, social and political context, helps people understand the wider significance of what might in some cases at first glance appear to the uninformed visitor simply as piles of old stone. It is therefore crucial for the preservation of the monastic heritage of Wales to initiate, through the provision of information, the process of understanding — appreciating — </a:t>
            </a:r>
            <a:r>
              <a:rPr lang="en-GB" dirty="0" smtClean="0"/>
              <a:t>caring — </a:t>
            </a:r>
            <a:r>
              <a:rPr lang="en-GB" dirty="0"/>
              <a:t>maintaining — of the material remains of the abbeys and priories of medieval Wales. Furthermore, the </a:t>
            </a:r>
            <a:r>
              <a:rPr lang="en-GB" i="1" dirty="0"/>
              <a:t>Monastic Wales </a:t>
            </a:r>
            <a:r>
              <a:rPr lang="en-GB" dirty="0"/>
              <a:t>website provides the visitor with practical information beyond the immediate site of individual religious houses, by drawing their attention to the documentary sources kept in archives in Wales and beyond, and the seals that survive in some cases and are now at the National Library </a:t>
            </a:r>
            <a:r>
              <a:rPr lang="en-GB" dirty="0" smtClean="0"/>
              <a:t>of Wales </a:t>
            </a:r>
            <a:r>
              <a:rPr lang="en-GB" dirty="0"/>
              <a:t>or the National Museum of Wales, or in archives outside Wales</a:t>
            </a:r>
            <a:r>
              <a:rPr lang="en-GB" dirty="0" smtClean="0"/>
              <a:t>.</a:t>
            </a:r>
          </a:p>
          <a:p>
            <a:pPr algn="r">
              <a:buFontTx/>
              <a:buChar char="-"/>
            </a:pPr>
            <a:r>
              <a:rPr lang="en-GB" dirty="0" smtClean="0"/>
              <a:t>Burton </a:t>
            </a:r>
            <a:r>
              <a:rPr lang="en-GB" dirty="0"/>
              <a:t>and </a:t>
            </a:r>
            <a:r>
              <a:rPr lang="en-GB" dirty="0" err="1" smtClean="0"/>
              <a:t>Stöber</a:t>
            </a:r>
            <a:r>
              <a:rPr lang="en-GB" dirty="0"/>
              <a:t>, </a:t>
            </a:r>
            <a:r>
              <a:rPr lang="en-GB" dirty="0" smtClean="0"/>
              <a:t>‘</a:t>
            </a:r>
            <a:r>
              <a:rPr lang="en-GB" i="1" dirty="0"/>
              <a:t>M</a:t>
            </a:r>
            <a:r>
              <a:rPr lang="en-GB" i="1" dirty="0" smtClean="0"/>
              <a:t>onastic Wales</a:t>
            </a:r>
            <a:r>
              <a:rPr lang="en-GB" dirty="0" smtClean="0"/>
              <a:t>,’ </a:t>
            </a:r>
            <a:r>
              <a:rPr lang="en-GB" dirty="0"/>
              <a:t>p</a:t>
            </a:r>
            <a:r>
              <a:rPr lang="en-GB" dirty="0" smtClean="0"/>
              <a:t>p</a:t>
            </a:r>
            <a:r>
              <a:rPr lang="en-GB" dirty="0"/>
              <a:t>. </a:t>
            </a:r>
            <a:r>
              <a:rPr lang="en-GB" dirty="0" smtClean="0"/>
              <a:t>350-351.</a:t>
            </a:r>
          </a:p>
          <a:p>
            <a:pPr>
              <a:buFontTx/>
              <a:buChar char="-"/>
            </a:pPr>
            <a:endParaRPr lang="en-GB" dirty="0"/>
          </a:p>
          <a:p>
            <a:pPr>
              <a:buFontTx/>
              <a:buChar char="-"/>
            </a:pPr>
            <a:endParaRPr lang="en-GB" dirty="0"/>
          </a:p>
          <a:p>
            <a:pPr marL="36900" indent="0">
              <a:buNone/>
            </a:pPr>
            <a:endParaRPr lang="en-GB" dirty="0"/>
          </a:p>
        </p:txBody>
      </p:sp>
    </p:spTree>
    <p:extLst>
      <p:ext uri="{BB962C8B-B14F-4D97-AF65-F5344CB8AC3E}">
        <p14:creationId xmlns:p14="http://schemas.microsoft.com/office/powerpoint/2010/main" val="425175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Why Databases and Websites for Historians?</a:t>
            </a:r>
            <a:endParaRPr lang="en-GB" dirty="0"/>
          </a:p>
        </p:txBody>
      </p:sp>
      <p:sp>
        <p:nvSpPr>
          <p:cNvPr id="3" name="Content Placeholder 2"/>
          <p:cNvSpPr>
            <a:spLocks noGrp="1"/>
          </p:cNvSpPr>
          <p:nvPr>
            <p:ph idx="1"/>
          </p:nvPr>
        </p:nvSpPr>
        <p:spPr/>
        <p:txBody>
          <a:bodyPr>
            <a:normAutofit/>
          </a:bodyPr>
          <a:lstStyle/>
          <a:p>
            <a:r>
              <a:rPr lang="en-GB" sz="2800" dirty="0" smtClean="0"/>
              <a:t>What </a:t>
            </a:r>
            <a:r>
              <a:rPr lang="en-GB" sz="3600" dirty="0" smtClean="0">
                <a:solidFill>
                  <a:srgbClr val="FFC000"/>
                </a:solidFill>
              </a:rPr>
              <a:t>methodological</a:t>
            </a:r>
            <a:r>
              <a:rPr lang="en-GB" sz="2800" dirty="0" smtClean="0"/>
              <a:t> considerations might inform an historian’s decision to use or develop a database?</a:t>
            </a:r>
          </a:p>
          <a:p>
            <a:endParaRPr lang="en-GB" sz="2800" dirty="0"/>
          </a:p>
          <a:p>
            <a:r>
              <a:rPr lang="en-GB" sz="2800" dirty="0" smtClean="0"/>
              <a:t>What </a:t>
            </a:r>
            <a:r>
              <a:rPr lang="en-GB" sz="2800" dirty="0" smtClean="0"/>
              <a:t>categories of </a:t>
            </a:r>
            <a:r>
              <a:rPr lang="en-GB" sz="2800" dirty="0" smtClean="0"/>
              <a:t>information are able to be stored in a database?</a:t>
            </a:r>
            <a:endParaRPr lang="en-GB" sz="2800" dirty="0"/>
          </a:p>
        </p:txBody>
      </p:sp>
    </p:spTree>
    <p:extLst>
      <p:ext uri="{BB962C8B-B14F-4D97-AF65-F5344CB8AC3E}">
        <p14:creationId xmlns:p14="http://schemas.microsoft.com/office/powerpoint/2010/main" val="3581419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Research Methods</a:t>
            </a:r>
            <a:endParaRPr lang="en-GB" dirty="0">
              <a:solidFill>
                <a:srgbClr val="FFC000"/>
              </a:solidFill>
            </a:endParaRPr>
          </a:p>
        </p:txBody>
      </p:sp>
      <p:sp>
        <p:nvSpPr>
          <p:cNvPr id="3" name="Content Placeholder 2"/>
          <p:cNvSpPr>
            <a:spLocks noGrp="1"/>
          </p:cNvSpPr>
          <p:nvPr>
            <p:ph idx="1"/>
          </p:nvPr>
        </p:nvSpPr>
        <p:spPr/>
        <p:txBody>
          <a:bodyPr>
            <a:normAutofit fontScale="92500" lnSpcReduction="20000"/>
          </a:bodyPr>
          <a:lstStyle/>
          <a:p>
            <a:r>
              <a:rPr lang="en-GB" sz="3500" dirty="0" smtClean="0"/>
              <a:t>What is the difference between </a:t>
            </a:r>
            <a:r>
              <a:rPr lang="en-GB" sz="3500" i="1" dirty="0" smtClean="0">
                <a:solidFill>
                  <a:srgbClr val="FFFF00"/>
                </a:solidFill>
              </a:rPr>
              <a:t>QUANTITATIVE</a:t>
            </a:r>
            <a:r>
              <a:rPr lang="en-GB" sz="3500" i="1" dirty="0" smtClean="0"/>
              <a:t> </a:t>
            </a:r>
            <a:r>
              <a:rPr lang="en-GB" sz="3500" dirty="0" smtClean="0"/>
              <a:t>and </a:t>
            </a:r>
            <a:r>
              <a:rPr lang="en-GB" sz="3500" i="1" dirty="0" smtClean="0">
                <a:solidFill>
                  <a:srgbClr val="FFC000"/>
                </a:solidFill>
              </a:rPr>
              <a:t>QUALITATIVE</a:t>
            </a:r>
            <a:r>
              <a:rPr lang="en-GB" sz="3500" i="1" dirty="0" smtClean="0"/>
              <a:t> </a:t>
            </a:r>
            <a:r>
              <a:rPr lang="en-GB" sz="3500" dirty="0" smtClean="0"/>
              <a:t>research methods?</a:t>
            </a:r>
          </a:p>
          <a:p>
            <a:endParaRPr lang="en-GB" sz="3500" dirty="0"/>
          </a:p>
          <a:p>
            <a:r>
              <a:rPr lang="en-GB" sz="3500" dirty="0" smtClean="0"/>
              <a:t>What examples of quantitative and qualitative data can you think of?</a:t>
            </a:r>
          </a:p>
          <a:p>
            <a:endParaRPr lang="en-GB" sz="3500" dirty="0"/>
          </a:p>
          <a:p>
            <a:r>
              <a:rPr lang="en-GB" sz="3500" dirty="0"/>
              <a:t>What examples </a:t>
            </a:r>
            <a:r>
              <a:rPr lang="en-GB" sz="3500" dirty="0" smtClean="0"/>
              <a:t>of </a:t>
            </a:r>
            <a:r>
              <a:rPr lang="en-GB" sz="3500" dirty="0"/>
              <a:t>qualitative or quantitative research </a:t>
            </a:r>
            <a:r>
              <a:rPr lang="en-GB" sz="3500" dirty="0" smtClean="0"/>
              <a:t>methods </a:t>
            </a:r>
            <a:r>
              <a:rPr lang="en-GB" sz="3500" dirty="0"/>
              <a:t>can you think </a:t>
            </a:r>
            <a:r>
              <a:rPr lang="en-GB" sz="3500" dirty="0" smtClean="0"/>
              <a:t>of?</a:t>
            </a:r>
            <a:endParaRPr lang="en-GB" sz="3500" dirty="0"/>
          </a:p>
          <a:p>
            <a:endParaRPr lang="en-GB" dirty="0"/>
          </a:p>
        </p:txBody>
      </p:sp>
    </p:spTree>
    <p:extLst>
      <p:ext uri="{BB962C8B-B14F-4D97-AF65-F5344CB8AC3E}">
        <p14:creationId xmlns:p14="http://schemas.microsoft.com/office/powerpoint/2010/main" val="8080073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385079" y="1731963"/>
            <a:ext cx="5412316" cy="4059237"/>
          </a:xfrm>
          <a:prstGeom prst="rect">
            <a:avLst/>
          </a:prstGeom>
        </p:spPr>
      </p:pic>
      <p:sp>
        <p:nvSpPr>
          <p:cNvPr id="5" name="Title 4"/>
          <p:cNvSpPr>
            <a:spLocks noGrp="1"/>
          </p:cNvSpPr>
          <p:nvPr>
            <p:ph type="title"/>
          </p:nvPr>
        </p:nvSpPr>
        <p:spPr/>
        <p:txBody>
          <a:bodyPr/>
          <a:lstStyle/>
          <a:p>
            <a:r>
              <a:rPr lang="en-GB" dirty="0">
                <a:solidFill>
                  <a:srgbClr val="FFC000"/>
                </a:solidFill>
              </a:rPr>
              <a:t>Research </a:t>
            </a:r>
            <a:r>
              <a:rPr lang="en-GB" dirty="0" smtClean="0">
                <a:solidFill>
                  <a:srgbClr val="FFC000"/>
                </a:solidFill>
              </a:rPr>
              <a:t>Methods: Qualitative vs Quantitative</a:t>
            </a:r>
            <a:endParaRPr lang="en-GB" dirty="0"/>
          </a:p>
        </p:txBody>
      </p:sp>
    </p:spTree>
    <p:extLst>
      <p:ext uri="{BB962C8B-B14F-4D97-AF65-F5344CB8AC3E}">
        <p14:creationId xmlns:p14="http://schemas.microsoft.com/office/powerpoint/2010/main" val="3364053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95" y="165100"/>
            <a:ext cx="10353762" cy="970450"/>
          </a:xfrm>
        </p:spPr>
        <p:txBody>
          <a:bodyPr/>
          <a:lstStyle/>
          <a:p>
            <a:r>
              <a:rPr lang="en-GB" dirty="0">
                <a:solidFill>
                  <a:srgbClr val="FFC000"/>
                </a:solidFill>
              </a:rPr>
              <a:t>Research Methods: Qualitative vs Quantitative</a:t>
            </a:r>
            <a:endParaRPr lang="en-GB" dirty="0"/>
          </a:p>
        </p:txBody>
      </p:sp>
      <p:sp>
        <p:nvSpPr>
          <p:cNvPr id="3" name="Content Placeholder 2"/>
          <p:cNvSpPr>
            <a:spLocks noGrp="1"/>
          </p:cNvSpPr>
          <p:nvPr>
            <p:ph idx="1"/>
          </p:nvPr>
        </p:nvSpPr>
        <p:spPr>
          <a:xfrm>
            <a:off x="913795" y="1270000"/>
            <a:ext cx="10353762" cy="5245099"/>
          </a:xfrm>
        </p:spPr>
        <p:txBody>
          <a:bodyPr>
            <a:normAutofit/>
          </a:bodyPr>
          <a:lstStyle/>
          <a:p>
            <a:r>
              <a:rPr lang="en-GB" sz="3600" dirty="0" smtClean="0"/>
              <a:t>What ‘types,’ ‘schools’ or ‘genres’ of history might make particular use of quantitative research methods?</a:t>
            </a:r>
          </a:p>
          <a:p>
            <a:pPr marL="36900" indent="0" algn="r">
              <a:buNone/>
            </a:pPr>
            <a:endParaRPr lang="en-GB" sz="2400" dirty="0"/>
          </a:p>
        </p:txBody>
      </p:sp>
    </p:spTree>
    <p:extLst>
      <p:ext uri="{BB962C8B-B14F-4D97-AF65-F5344CB8AC3E}">
        <p14:creationId xmlns:p14="http://schemas.microsoft.com/office/powerpoint/2010/main" val="3299912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95" y="165100"/>
            <a:ext cx="10353762" cy="970450"/>
          </a:xfrm>
        </p:spPr>
        <p:txBody>
          <a:bodyPr/>
          <a:lstStyle/>
          <a:p>
            <a:r>
              <a:rPr lang="en-GB" dirty="0">
                <a:solidFill>
                  <a:srgbClr val="FFC000"/>
                </a:solidFill>
              </a:rPr>
              <a:t>Research Methods: Qualitative vs Quantitative</a:t>
            </a:r>
            <a:endParaRPr lang="en-GB" dirty="0"/>
          </a:p>
        </p:txBody>
      </p:sp>
      <p:sp>
        <p:nvSpPr>
          <p:cNvPr id="3" name="Content Placeholder 2"/>
          <p:cNvSpPr>
            <a:spLocks noGrp="1"/>
          </p:cNvSpPr>
          <p:nvPr>
            <p:ph idx="1"/>
          </p:nvPr>
        </p:nvSpPr>
        <p:spPr>
          <a:xfrm>
            <a:off x="913795" y="1270000"/>
            <a:ext cx="10353762" cy="5245099"/>
          </a:xfrm>
        </p:spPr>
        <p:txBody>
          <a:bodyPr>
            <a:normAutofit/>
          </a:bodyPr>
          <a:lstStyle/>
          <a:p>
            <a:pPr marL="36900" indent="0" algn="r">
              <a:buNone/>
            </a:pPr>
            <a:r>
              <a:rPr lang="en-GB" sz="2400" i="1" dirty="0" smtClean="0"/>
              <a:t>Thinking back to last week:</a:t>
            </a:r>
          </a:p>
          <a:p>
            <a:r>
              <a:rPr lang="en-GB" sz="2400" dirty="0" smtClean="0"/>
              <a:t>What are examples of quantitative sources that historians might access in an archive?</a:t>
            </a:r>
          </a:p>
          <a:p>
            <a:endParaRPr lang="en-GB" sz="2400" dirty="0"/>
          </a:p>
          <a:p>
            <a:r>
              <a:rPr lang="en-GB" sz="2400" dirty="0" smtClean="0"/>
              <a:t>What examples of quantitative and/or qualitative research methods were present in the articles which were assigned as key readings?</a:t>
            </a:r>
          </a:p>
          <a:p>
            <a:endParaRPr lang="en-GB" sz="2400" dirty="0"/>
          </a:p>
          <a:p>
            <a:pPr marL="36900" indent="0" algn="r">
              <a:buNone/>
            </a:pPr>
            <a:r>
              <a:rPr lang="en-GB" sz="2400" i="1" dirty="0" smtClean="0"/>
              <a:t>And </a:t>
            </a:r>
            <a:r>
              <a:rPr lang="en-GB" sz="2400" i="1" dirty="0" smtClean="0"/>
              <a:t>returning to </a:t>
            </a:r>
            <a:r>
              <a:rPr lang="en-GB" sz="2400" i="1" dirty="0" smtClean="0"/>
              <a:t>this </a:t>
            </a:r>
            <a:r>
              <a:rPr lang="en-GB" sz="2400" i="1" dirty="0" smtClean="0"/>
              <a:t>week:</a:t>
            </a:r>
            <a:endParaRPr lang="en-GB" sz="2400" i="1" dirty="0" smtClean="0"/>
          </a:p>
          <a:p>
            <a:r>
              <a:rPr lang="en-GB" sz="2400" dirty="0" smtClean="0"/>
              <a:t>What examples of quantitative and qualitative research/data are evident in the websites consulted for this week’s exercises?</a:t>
            </a:r>
          </a:p>
        </p:txBody>
      </p:sp>
    </p:spTree>
    <p:extLst>
      <p:ext uri="{BB962C8B-B14F-4D97-AF65-F5344CB8AC3E}">
        <p14:creationId xmlns:p14="http://schemas.microsoft.com/office/powerpoint/2010/main" val="24639610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7812" t="9896" r="17708" b="17709"/>
          <a:stretch/>
        </p:blipFill>
        <p:spPr>
          <a:xfrm>
            <a:off x="2807726" y="-58251"/>
            <a:ext cx="7022074" cy="6307388"/>
          </a:xfrm>
          <a:prstGeom prst="rect">
            <a:avLst/>
          </a:prstGeom>
        </p:spPr>
      </p:pic>
      <p:pic>
        <p:nvPicPr>
          <p:cNvPr id="5" name="Picture 4"/>
          <p:cNvPicPr>
            <a:picLocks noChangeAspect="1"/>
          </p:cNvPicPr>
          <p:nvPr/>
        </p:nvPicPr>
        <p:blipFill rotWithShape="1">
          <a:blip r:embed="rId3"/>
          <a:srcRect l="9063" t="11198" r="31875" b="11328"/>
          <a:stretch/>
        </p:blipFill>
        <p:spPr>
          <a:xfrm>
            <a:off x="3023626" y="1732449"/>
            <a:ext cx="4774174" cy="5009935"/>
          </a:xfrm>
          <a:prstGeom prst="rect">
            <a:avLst/>
          </a:prstGeom>
        </p:spPr>
      </p:pic>
    </p:spTree>
    <p:extLst>
      <p:ext uri="{BB962C8B-B14F-4D97-AF65-F5344CB8AC3E}">
        <p14:creationId xmlns:p14="http://schemas.microsoft.com/office/powerpoint/2010/main" val="826669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8854" t="15625" r="39792" b="14192"/>
          <a:stretch/>
        </p:blipFill>
        <p:spPr>
          <a:xfrm>
            <a:off x="913795" y="241300"/>
            <a:ext cx="4536775" cy="6159500"/>
          </a:xfrm>
          <a:prstGeom prst="rect">
            <a:avLst/>
          </a:prstGeom>
        </p:spPr>
      </p:pic>
      <p:pic>
        <p:nvPicPr>
          <p:cNvPr id="5" name="Picture 4"/>
          <p:cNvPicPr>
            <a:picLocks noChangeAspect="1"/>
          </p:cNvPicPr>
          <p:nvPr/>
        </p:nvPicPr>
        <p:blipFill rotWithShape="1">
          <a:blip r:embed="rId3"/>
          <a:srcRect l="23853" t="13151" r="12500" b="12370"/>
          <a:stretch/>
        </p:blipFill>
        <p:spPr>
          <a:xfrm>
            <a:off x="5631584" y="381000"/>
            <a:ext cx="6281016" cy="5880100"/>
          </a:xfrm>
          <a:prstGeom prst="rect">
            <a:avLst/>
          </a:prstGeom>
        </p:spPr>
      </p:pic>
    </p:spTree>
    <p:extLst>
      <p:ext uri="{BB962C8B-B14F-4D97-AF65-F5344CB8AC3E}">
        <p14:creationId xmlns:p14="http://schemas.microsoft.com/office/powerpoint/2010/main" val="3787732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Research Methods: Qualitative vs Quantitative</a:t>
            </a:r>
            <a:endParaRPr lang="en-GB" dirty="0"/>
          </a:p>
        </p:txBody>
      </p:sp>
      <p:sp>
        <p:nvSpPr>
          <p:cNvPr id="3" name="Content Placeholder 2"/>
          <p:cNvSpPr>
            <a:spLocks noGrp="1"/>
          </p:cNvSpPr>
          <p:nvPr>
            <p:ph idx="1"/>
          </p:nvPr>
        </p:nvSpPr>
        <p:spPr/>
        <p:txBody>
          <a:bodyPr>
            <a:normAutofit/>
          </a:bodyPr>
          <a:lstStyle/>
          <a:p>
            <a:r>
              <a:rPr lang="en-GB" sz="2800" dirty="0" smtClean="0"/>
              <a:t>What are the respective strengths and weaknesses of quantitative and qualitative data/research for historians?</a:t>
            </a:r>
          </a:p>
          <a:p>
            <a:endParaRPr lang="en-GB" sz="2800" dirty="0"/>
          </a:p>
          <a:p>
            <a:r>
              <a:rPr lang="en-GB" sz="2800" dirty="0" smtClean="0"/>
              <a:t>What different claims to accuracy or ‘truth’ might be made about qualitative and quantitative data/research? </a:t>
            </a:r>
            <a:endParaRPr lang="en-GB" sz="2800" dirty="0"/>
          </a:p>
        </p:txBody>
      </p:sp>
    </p:spTree>
    <p:extLst>
      <p:ext uri="{BB962C8B-B14F-4D97-AF65-F5344CB8AC3E}">
        <p14:creationId xmlns:p14="http://schemas.microsoft.com/office/powerpoint/2010/main" val="5285205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895" y="165100"/>
            <a:ext cx="7442805" cy="1104900"/>
          </a:xfrm>
        </p:spPr>
        <p:txBody>
          <a:bodyPr/>
          <a:lstStyle/>
          <a:p>
            <a:r>
              <a:rPr lang="en-GB" dirty="0" smtClean="0">
                <a:solidFill>
                  <a:srgbClr val="FFC000"/>
                </a:solidFill>
              </a:rPr>
              <a:t>Mapping</a:t>
            </a:r>
            <a:endParaRPr lang="en-GB" dirty="0">
              <a:solidFill>
                <a:srgbClr val="FFC000"/>
              </a:solidFill>
            </a:endParaRPr>
          </a:p>
        </p:txBody>
      </p:sp>
      <p:sp>
        <p:nvSpPr>
          <p:cNvPr id="3" name="Content Placeholder 2"/>
          <p:cNvSpPr>
            <a:spLocks noGrp="1"/>
          </p:cNvSpPr>
          <p:nvPr>
            <p:ph idx="1"/>
          </p:nvPr>
        </p:nvSpPr>
        <p:spPr>
          <a:xfrm>
            <a:off x="824895" y="1270000"/>
            <a:ext cx="7442805" cy="5105401"/>
          </a:xfrm>
        </p:spPr>
        <p:txBody>
          <a:bodyPr>
            <a:normAutofit fontScale="92500" lnSpcReduction="10000"/>
          </a:bodyPr>
          <a:lstStyle/>
          <a:p>
            <a:pPr marL="36900" indent="0">
              <a:buNone/>
            </a:pPr>
            <a:r>
              <a:rPr lang="en-GB" sz="3000" dirty="0" smtClean="0"/>
              <a:t>A </a:t>
            </a:r>
            <a:r>
              <a:rPr lang="en-GB" sz="3000" dirty="0"/>
              <a:t>central part of the City Witness research was the creation of a new map of the medieval </a:t>
            </a:r>
            <a:r>
              <a:rPr lang="en-GB" sz="3000" dirty="0" smtClean="0"/>
              <a:t>town … undertaken </a:t>
            </a:r>
            <a:r>
              <a:rPr lang="en-GB" sz="3000" dirty="0"/>
              <a:t>digitally within a Geographical Information System (GIS</a:t>
            </a:r>
            <a:r>
              <a:rPr lang="en-GB" sz="3000" dirty="0" smtClean="0"/>
              <a:t>).</a:t>
            </a:r>
          </a:p>
          <a:p>
            <a:pPr marL="36900" indent="0">
              <a:buNone/>
            </a:pPr>
            <a:r>
              <a:rPr lang="en-GB" sz="3000" dirty="0"/>
              <a:t>	</a:t>
            </a:r>
            <a:r>
              <a:rPr lang="en-GB" sz="3000" dirty="0" smtClean="0"/>
              <a:t>… </a:t>
            </a:r>
            <a:r>
              <a:rPr lang="en-GB" sz="3000" dirty="0"/>
              <a:t>The GIS comprises a series of layers, </a:t>
            </a:r>
            <a:r>
              <a:rPr lang="en-GB" sz="3000" dirty="0" smtClean="0"/>
              <a:t>which for </a:t>
            </a:r>
            <a:r>
              <a:rPr lang="en-GB" sz="3000" dirty="0"/>
              <a:t>medieval Swansea include: (1) types of ‘plan-element</a:t>
            </a:r>
            <a:r>
              <a:rPr lang="en-GB" sz="3000" dirty="0" smtClean="0"/>
              <a:t>’ (</a:t>
            </a:r>
            <a:r>
              <a:rPr lang="en-GB" sz="3000" dirty="0"/>
              <a:t>street, defence, plot, and so on</a:t>
            </a:r>
            <a:r>
              <a:rPr lang="en-GB" sz="3000" dirty="0" smtClean="0"/>
              <a:t>); and </a:t>
            </a:r>
            <a:r>
              <a:rPr lang="en-GB" sz="3000" dirty="0"/>
              <a:t>(2) ‘plan-units’, morphologically deﬁned areas in the town’s plan.</a:t>
            </a:r>
          </a:p>
          <a:p>
            <a:pPr marL="36900" indent="0">
              <a:buNone/>
            </a:pPr>
            <a:endParaRPr lang="en-GB" sz="2400" dirty="0" smtClean="0"/>
          </a:p>
          <a:p>
            <a:pPr marL="36900" indent="0" algn="r">
              <a:buNone/>
            </a:pPr>
            <a:r>
              <a:rPr lang="en-GB" sz="1800" dirty="0" smtClean="0"/>
              <a:t>- Keith </a:t>
            </a:r>
            <a:r>
              <a:rPr lang="en-GB" sz="1800" dirty="0"/>
              <a:t>D. Lilley and Gareth Dean, ‘A Silent Witness? Medieval Urban Landscapes and Unfolding their Mapping Histories,’ </a:t>
            </a:r>
            <a:r>
              <a:rPr lang="en-GB" sz="1800" i="1" dirty="0"/>
              <a:t>Journal of Medieval History</a:t>
            </a:r>
            <a:r>
              <a:rPr lang="en-GB" sz="1800" dirty="0"/>
              <a:t>, 41:3 (September 2015), </a:t>
            </a:r>
            <a:r>
              <a:rPr lang="en-GB" sz="1800" dirty="0" smtClean="0"/>
              <a:t>pp. 282, 284</a:t>
            </a:r>
            <a:endParaRPr lang="en-GB" sz="1800" dirty="0"/>
          </a:p>
          <a:p>
            <a:endParaRPr lang="en-GB" sz="2400" dirty="0" smtClean="0"/>
          </a:p>
        </p:txBody>
      </p:sp>
      <p:pic>
        <p:nvPicPr>
          <p:cNvPr id="5" name="Picture 4"/>
          <p:cNvPicPr>
            <a:picLocks noChangeAspect="1"/>
          </p:cNvPicPr>
          <p:nvPr/>
        </p:nvPicPr>
        <p:blipFill>
          <a:blip r:embed="rId2"/>
          <a:stretch>
            <a:fillRect/>
          </a:stretch>
        </p:blipFill>
        <p:spPr>
          <a:xfrm>
            <a:off x="8886274" y="1"/>
            <a:ext cx="3305726" cy="3746090"/>
          </a:xfrm>
          <a:prstGeom prst="rect">
            <a:avLst/>
          </a:prstGeom>
        </p:spPr>
      </p:pic>
      <p:pic>
        <p:nvPicPr>
          <p:cNvPr id="6" name="Picture 5"/>
          <p:cNvPicPr>
            <a:picLocks noChangeAspect="1"/>
          </p:cNvPicPr>
          <p:nvPr/>
        </p:nvPicPr>
        <p:blipFill>
          <a:blip r:embed="rId3"/>
          <a:stretch>
            <a:fillRect/>
          </a:stretch>
        </p:blipFill>
        <p:spPr>
          <a:xfrm>
            <a:off x="8886275" y="3111955"/>
            <a:ext cx="3305726" cy="3746046"/>
          </a:xfrm>
          <a:prstGeom prst="rect">
            <a:avLst/>
          </a:prstGeom>
        </p:spPr>
      </p:pic>
    </p:spTree>
    <p:extLst>
      <p:ext uri="{BB962C8B-B14F-4D97-AF65-F5344CB8AC3E}">
        <p14:creationId xmlns:p14="http://schemas.microsoft.com/office/powerpoint/2010/main" val="2039437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395" y="74528"/>
            <a:ext cx="10353762" cy="970450"/>
          </a:xfrm>
        </p:spPr>
        <p:txBody>
          <a:bodyPr/>
          <a:lstStyle/>
          <a:p>
            <a:pPr algn="l"/>
            <a:r>
              <a:rPr lang="en-GB" dirty="0" smtClean="0">
                <a:solidFill>
                  <a:srgbClr val="FFC000"/>
                </a:solidFill>
              </a:rPr>
              <a:t>Mapping</a:t>
            </a:r>
            <a:endParaRPr lang="en-GB" dirty="0">
              <a:solidFill>
                <a:srgbClr val="FFC000"/>
              </a:solidFill>
            </a:endParaRPr>
          </a:p>
        </p:txBody>
      </p:sp>
      <p:sp>
        <p:nvSpPr>
          <p:cNvPr id="3" name="Content Placeholder 2"/>
          <p:cNvSpPr>
            <a:spLocks noGrp="1"/>
          </p:cNvSpPr>
          <p:nvPr>
            <p:ph idx="1"/>
          </p:nvPr>
        </p:nvSpPr>
        <p:spPr>
          <a:xfrm>
            <a:off x="254000" y="1044978"/>
            <a:ext cx="7048499" cy="5330422"/>
          </a:xfrm>
        </p:spPr>
        <p:txBody>
          <a:bodyPr>
            <a:normAutofit/>
          </a:bodyPr>
          <a:lstStyle/>
          <a:p>
            <a:pPr marL="36900" lvl="0" indent="0">
              <a:buClr>
                <a:srgbClr val="DADADA"/>
              </a:buClr>
              <a:buNone/>
            </a:pP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In [French spatial theorist Henri] Lefebvre’s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view</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there is no end to maps or mapping: there will not be, or indeed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should not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be, a ﬁnal map, for no map can ever be ﬁnal. </a:t>
            </a:r>
            <a:endPar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endParaRPr>
          </a:p>
          <a:p>
            <a:pPr marL="36900" lvl="0" indent="0">
              <a:buClr>
                <a:srgbClr val="DADADA"/>
              </a:buClr>
              <a:buNone/>
            </a:pP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Thinking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this through in relation to mapping medieval Swansea helps to reﬂect on the purposes of  mapping medieval urban landscapes and </a:t>
            </a:r>
            <a:r>
              <a:rPr lang="en-GB" sz="1800" dirty="0">
                <a:ln>
                  <a:solidFill>
                    <a:prstClr val="black">
                      <a:lumMod val="75000"/>
                      <a:lumOff val="25000"/>
                      <a:alpha val="10000"/>
                    </a:prstClr>
                  </a:solidFill>
                </a:ln>
                <a:solidFill>
                  <a:srgbClr val="FFC000"/>
                </a:solidFill>
                <a:effectLst>
                  <a:outerShdw blurRad="9525" dist="25400" dir="14640000" algn="tl" rotWithShape="0">
                    <a:prstClr val="black">
                      <a:alpha val="30000"/>
                    </a:prstClr>
                  </a:outerShdw>
                </a:effectLst>
              </a:rPr>
              <a:t>dealing with uncertainties</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The maps we make of medieval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towns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and cities are in </a:t>
            </a:r>
            <a:r>
              <a:rPr lang="en-GB" sz="1800" dirty="0">
                <a:ln>
                  <a:solidFill>
                    <a:prstClr val="black">
                      <a:lumMod val="75000"/>
                      <a:lumOff val="25000"/>
                      <a:alpha val="10000"/>
                    </a:prstClr>
                  </a:solidFill>
                </a:ln>
                <a:solidFill>
                  <a:srgbClr val="FFC000"/>
                </a:solidFill>
                <a:effectLst>
                  <a:outerShdw blurRad="9525" dist="25400" dir="14640000" algn="tl" rotWithShape="0">
                    <a:prstClr val="black">
                      <a:alpha val="30000"/>
                    </a:prstClr>
                  </a:outerShdw>
                </a:effectLst>
              </a:rPr>
              <a:t>a perpetual state of ﬂux.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Yet, rather than seeing this as an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epistemological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problem,  and  perhaps  rejecting  maps  and  analysis  of  maps  as  historical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techniques</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it  is  more productive to embrace the potential that mapping has for opening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up landscape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histories, of lifting their silences. This was the approach adopted by City Witness, of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using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maps and map-making as an iterative process of ﬁnding out about the town’s origins and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development</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rather than believing that  there  could  be  at  the  end  of  the  project  a  ﬁnal,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ﬁnished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and  complete  map  of  </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Swansea’s medieval </a:t>
            </a:r>
            <a:r>
              <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urban landscape</a:t>
            </a: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a:t>
            </a:r>
          </a:p>
          <a:p>
            <a:pPr marL="36900" lvl="0" indent="0" algn="r">
              <a:buClr>
                <a:srgbClr val="DADADA"/>
              </a:buClr>
              <a:buNone/>
            </a:pPr>
            <a:r>
              <a:rPr lang="en-GB" sz="1800"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 Lilley and Dean, ‘Silent Witness?’ p. 281.</a:t>
            </a:r>
            <a:endParaRPr lang="en-GB" sz="1800"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endParaRPr>
          </a:p>
          <a:p>
            <a:pPr marL="36900" indent="0">
              <a:buNone/>
            </a:pPr>
            <a:endParaRPr lang="en-GB" dirty="0"/>
          </a:p>
        </p:txBody>
      </p:sp>
      <p:pic>
        <p:nvPicPr>
          <p:cNvPr id="4" name="Picture 3"/>
          <p:cNvPicPr>
            <a:picLocks noChangeAspect="1"/>
          </p:cNvPicPr>
          <p:nvPr/>
        </p:nvPicPr>
        <p:blipFill>
          <a:blip r:embed="rId2"/>
          <a:stretch>
            <a:fillRect/>
          </a:stretch>
        </p:blipFill>
        <p:spPr>
          <a:xfrm>
            <a:off x="7656183" y="362953"/>
            <a:ext cx="4535817" cy="6157494"/>
          </a:xfrm>
          <a:prstGeom prst="rect">
            <a:avLst/>
          </a:prstGeom>
        </p:spPr>
      </p:pic>
    </p:spTree>
    <p:extLst>
      <p:ext uri="{BB962C8B-B14F-4D97-AF65-F5344CB8AC3E}">
        <p14:creationId xmlns:p14="http://schemas.microsoft.com/office/powerpoint/2010/main" val="1030755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22999" y="469900"/>
            <a:ext cx="5753101" cy="6095999"/>
          </a:xfrm>
        </p:spPr>
        <p:txBody>
          <a:bodyPr>
            <a:normAutofit fontScale="92500" lnSpcReduction="20000"/>
          </a:bodyPr>
          <a:lstStyle/>
          <a:p>
            <a:pPr marL="36900" indent="0">
              <a:buNone/>
            </a:pPr>
            <a:r>
              <a:rPr lang="en-GB" sz="2800" dirty="0"/>
              <a:t>M</a:t>
            </a:r>
            <a:r>
              <a:rPr lang="en-GB" sz="2800" dirty="0" smtClean="0"/>
              <a:t>ultiple </a:t>
            </a:r>
            <a:r>
              <a:rPr lang="en-GB" sz="2800" dirty="0"/>
              <a:t>perspectives and </a:t>
            </a:r>
            <a:r>
              <a:rPr lang="en-GB" sz="2800" dirty="0" smtClean="0"/>
              <a:t>interpretations of </a:t>
            </a:r>
            <a:r>
              <a:rPr lang="en-GB" sz="2800" dirty="0"/>
              <a:t>the ‘same map’ emerge every time it is engaged with, as with the landscape mappings </a:t>
            </a:r>
            <a:r>
              <a:rPr lang="en-GB" sz="2800" dirty="0" smtClean="0"/>
              <a:t>of medieval </a:t>
            </a:r>
            <a:r>
              <a:rPr lang="en-GB" sz="2800" dirty="0"/>
              <a:t>Swansea, through toggling between map layers, and juxtaposing different </a:t>
            </a:r>
            <a:r>
              <a:rPr lang="en-GB" sz="2800" dirty="0" smtClean="0"/>
              <a:t>features within </a:t>
            </a:r>
            <a:r>
              <a:rPr lang="en-GB" sz="2800" dirty="0"/>
              <a:t>the GIS </a:t>
            </a:r>
            <a:r>
              <a:rPr lang="en-GB" sz="2800" dirty="0" smtClean="0"/>
              <a:t>data</a:t>
            </a:r>
            <a:r>
              <a:rPr lang="en-GB" sz="2800" dirty="0"/>
              <a:t> </a:t>
            </a:r>
            <a:r>
              <a:rPr lang="en-GB" sz="2800" dirty="0" smtClean="0"/>
              <a:t>… </a:t>
            </a:r>
            <a:r>
              <a:rPr lang="en-GB" sz="2800" dirty="0"/>
              <a:t>these new uses and practices re-envision the map as an interpretative process, </a:t>
            </a:r>
            <a:r>
              <a:rPr lang="en-GB" sz="2800" dirty="0" smtClean="0"/>
              <a:t>rather than </a:t>
            </a:r>
            <a:r>
              <a:rPr lang="en-GB" sz="2800" dirty="0"/>
              <a:t>a closed and fixed body of spatial </a:t>
            </a:r>
            <a:r>
              <a:rPr lang="en-GB" sz="2800" dirty="0" smtClean="0"/>
              <a:t>data</a:t>
            </a:r>
          </a:p>
          <a:p>
            <a:pPr marL="36900" indent="0">
              <a:buNone/>
            </a:pPr>
            <a:endParaRPr lang="en-GB" sz="2800" dirty="0"/>
          </a:p>
          <a:p>
            <a:pPr marL="36900" indent="0">
              <a:buNone/>
            </a:pPr>
            <a:r>
              <a:rPr lang="en-GB" sz="2800" dirty="0" smtClean="0"/>
              <a:t>… This </a:t>
            </a:r>
            <a:r>
              <a:rPr lang="en-GB" sz="2800" dirty="0"/>
              <a:t>rethinking of maps undermines the notion that maps reflect geographical truth or </a:t>
            </a:r>
            <a:r>
              <a:rPr lang="en-GB" sz="2800" dirty="0" smtClean="0"/>
              <a:t>project historical reality.</a:t>
            </a:r>
          </a:p>
          <a:p>
            <a:pPr marL="36900" indent="0">
              <a:buNone/>
            </a:pPr>
            <a:endParaRPr lang="en-GB" dirty="0"/>
          </a:p>
        </p:txBody>
      </p:sp>
      <p:pic>
        <p:nvPicPr>
          <p:cNvPr id="4" name="Picture 3"/>
          <p:cNvPicPr>
            <a:picLocks noChangeAspect="1"/>
          </p:cNvPicPr>
          <p:nvPr/>
        </p:nvPicPr>
        <p:blipFill rotWithShape="1">
          <a:blip r:embed="rId2"/>
          <a:srcRect l="18229" t="21273" r="17813" b="15041"/>
          <a:stretch/>
        </p:blipFill>
        <p:spPr>
          <a:xfrm>
            <a:off x="342900" y="355600"/>
            <a:ext cx="5740508" cy="4394200"/>
          </a:xfrm>
          <a:prstGeom prst="rect">
            <a:avLst/>
          </a:prstGeom>
        </p:spPr>
      </p:pic>
      <p:sp>
        <p:nvSpPr>
          <p:cNvPr id="5" name="Rectangle 4"/>
          <p:cNvSpPr/>
          <p:nvPr/>
        </p:nvSpPr>
        <p:spPr>
          <a:xfrm>
            <a:off x="459880" y="5187434"/>
            <a:ext cx="4781822" cy="369332"/>
          </a:xfrm>
          <a:prstGeom prst="rect">
            <a:avLst/>
          </a:prstGeom>
        </p:spPr>
        <p:txBody>
          <a:bodyPr wrap="none">
            <a:spAutoFit/>
          </a:bodyPr>
          <a:lstStyle/>
          <a:p>
            <a:pPr marL="36900" indent="0">
              <a:buNone/>
            </a:pPr>
            <a:r>
              <a:rPr lang="en-GB" dirty="0" smtClean="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rPr>
              <a:t>Lilley and Dean, ‘Silent Witness?’ pp. 289-290.</a:t>
            </a:r>
            <a:endParaRPr lang="en-GB" dirty="0">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8788596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Broadening Horizons</a:t>
            </a:r>
            <a:endParaRPr lang="en-GB" dirty="0"/>
          </a:p>
        </p:txBody>
      </p:sp>
      <p:sp>
        <p:nvSpPr>
          <p:cNvPr id="3" name="Content Placeholder 2"/>
          <p:cNvSpPr>
            <a:spLocks noGrp="1"/>
          </p:cNvSpPr>
          <p:nvPr>
            <p:ph idx="1"/>
          </p:nvPr>
        </p:nvSpPr>
        <p:spPr/>
        <p:txBody>
          <a:bodyPr>
            <a:normAutofit/>
          </a:bodyPr>
          <a:lstStyle/>
          <a:p>
            <a:r>
              <a:rPr lang="en-GB" sz="3200" dirty="0" smtClean="0"/>
              <a:t>What new areas of research might databases and websites open up for historians?</a:t>
            </a:r>
            <a:endParaRPr lang="en-GB" sz="3200" dirty="0"/>
          </a:p>
        </p:txBody>
      </p:sp>
    </p:spTree>
    <p:extLst>
      <p:ext uri="{BB962C8B-B14F-4D97-AF65-F5344CB8AC3E}">
        <p14:creationId xmlns:p14="http://schemas.microsoft.com/office/powerpoint/2010/main" val="549711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508000"/>
            <a:ext cx="10353762" cy="970450"/>
          </a:xfrm>
        </p:spPr>
        <p:txBody>
          <a:bodyPr>
            <a:normAutofit fontScale="90000"/>
          </a:bodyPr>
          <a:lstStyle/>
          <a:p>
            <a:r>
              <a:rPr lang="en-GB" dirty="0" smtClean="0">
                <a:solidFill>
                  <a:srgbClr val="FFC000"/>
                </a:solidFill>
              </a:rPr>
              <a:t>2. Broadening Horizons: Mapping and Networks</a:t>
            </a:r>
            <a:endParaRPr lang="en-GB" dirty="0">
              <a:solidFill>
                <a:srgbClr val="FFC000"/>
              </a:solidFill>
            </a:endParaRPr>
          </a:p>
        </p:txBody>
      </p:sp>
      <p:sp>
        <p:nvSpPr>
          <p:cNvPr id="3" name="Content Placeholder 2"/>
          <p:cNvSpPr>
            <a:spLocks noGrp="1"/>
          </p:cNvSpPr>
          <p:nvPr>
            <p:ph idx="1"/>
          </p:nvPr>
        </p:nvSpPr>
        <p:spPr/>
        <p:txBody>
          <a:bodyPr>
            <a:normAutofit/>
          </a:bodyPr>
          <a:lstStyle/>
          <a:p>
            <a:r>
              <a:rPr lang="en-GB" sz="2400" dirty="0" smtClean="0"/>
              <a:t>‘Mapping’ as a concept relates to some of the principal functions of databases and websites, and their utility for historians</a:t>
            </a:r>
          </a:p>
          <a:p>
            <a:endParaRPr lang="en-GB" sz="2400" dirty="0"/>
          </a:p>
          <a:p>
            <a:r>
              <a:rPr lang="en-GB" sz="2400" dirty="0" smtClean="0"/>
              <a:t>Where the </a:t>
            </a:r>
            <a:r>
              <a:rPr lang="en-GB" sz="2400" dirty="0" smtClean="0">
                <a:solidFill>
                  <a:srgbClr val="FFC000"/>
                </a:solidFill>
              </a:rPr>
              <a:t>form</a:t>
            </a:r>
            <a:r>
              <a:rPr lang="en-GB" sz="2400" dirty="0" smtClean="0"/>
              <a:t> of websites rely on a network of information and users, the </a:t>
            </a:r>
            <a:r>
              <a:rPr lang="en-GB" sz="2400" dirty="0" smtClean="0">
                <a:solidFill>
                  <a:srgbClr val="FFC000"/>
                </a:solidFill>
              </a:rPr>
              <a:t>content</a:t>
            </a:r>
            <a:r>
              <a:rPr lang="en-GB" sz="2400" dirty="0" smtClean="0"/>
              <a:t> of databases allows one to identify </a:t>
            </a:r>
            <a:r>
              <a:rPr lang="en-GB" sz="2400" dirty="0" smtClean="0">
                <a:solidFill>
                  <a:srgbClr val="FFC000"/>
                </a:solidFill>
              </a:rPr>
              <a:t>connections </a:t>
            </a:r>
            <a:r>
              <a:rPr lang="en-GB" sz="2400" dirty="0" smtClean="0"/>
              <a:t>between pieces of data, and between persons and locations, and (potentially) to identify historical </a:t>
            </a:r>
            <a:r>
              <a:rPr lang="en-GB" sz="2400" dirty="0" smtClean="0">
                <a:solidFill>
                  <a:srgbClr val="FFC000"/>
                </a:solidFill>
              </a:rPr>
              <a:t>patterns</a:t>
            </a:r>
            <a:r>
              <a:rPr lang="en-GB" sz="2400" dirty="0" smtClean="0"/>
              <a:t> and networks of </a:t>
            </a:r>
            <a:r>
              <a:rPr lang="en-GB" sz="2400" dirty="0" smtClean="0">
                <a:solidFill>
                  <a:srgbClr val="FFC000"/>
                </a:solidFill>
              </a:rPr>
              <a:t>communication</a:t>
            </a:r>
          </a:p>
        </p:txBody>
      </p:sp>
    </p:spTree>
    <p:extLst>
      <p:ext uri="{BB962C8B-B14F-4D97-AF65-F5344CB8AC3E}">
        <p14:creationId xmlns:p14="http://schemas.microsoft.com/office/powerpoint/2010/main" val="687185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Mapping and Networks</a:t>
            </a:r>
            <a:endParaRPr lang="en-GB" dirty="0">
              <a:solidFill>
                <a:srgbClr val="FFC000"/>
              </a:solidFill>
            </a:endParaRPr>
          </a:p>
        </p:txBody>
      </p:sp>
      <p:sp>
        <p:nvSpPr>
          <p:cNvPr id="3" name="Content Placeholder 2"/>
          <p:cNvSpPr>
            <a:spLocks noGrp="1"/>
          </p:cNvSpPr>
          <p:nvPr>
            <p:ph idx="1"/>
          </p:nvPr>
        </p:nvSpPr>
        <p:spPr/>
        <p:txBody>
          <a:bodyPr/>
          <a:lstStyle/>
          <a:p>
            <a:r>
              <a:rPr lang="en-GB" sz="2800" dirty="0" smtClean="0"/>
              <a:t>How novel are these functions of databases and websites?</a:t>
            </a:r>
          </a:p>
          <a:p>
            <a:endParaRPr lang="en-GB" sz="2800" dirty="0"/>
          </a:p>
          <a:p>
            <a:r>
              <a:rPr lang="en-GB" sz="2800" dirty="0" smtClean="0"/>
              <a:t>In what senses might </a:t>
            </a:r>
            <a:r>
              <a:rPr lang="en-GB" sz="2800" dirty="0" smtClean="0">
                <a:solidFill>
                  <a:srgbClr val="FFC000"/>
                </a:solidFill>
              </a:rPr>
              <a:t>mapping</a:t>
            </a:r>
            <a:r>
              <a:rPr lang="en-GB" sz="2800" dirty="0" smtClean="0"/>
              <a:t>, </a:t>
            </a:r>
            <a:r>
              <a:rPr lang="en-GB" sz="2800" dirty="0" smtClean="0">
                <a:solidFill>
                  <a:srgbClr val="FFC000"/>
                </a:solidFill>
              </a:rPr>
              <a:t>networks</a:t>
            </a:r>
            <a:r>
              <a:rPr lang="en-GB" sz="2800" dirty="0" smtClean="0"/>
              <a:t> and </a:t>
            </a:r>
            <a:r>
              <a:rPr lang="en-GB" sz="2800" dirty="0" smtClean="0">
                <a:solidFill>
                  <a:srgbClr val="FFC000"/>
                </a:solidFill>
              </a:rPr>
              <a:t>connectedness</a:t>
            </a:r>
            <a:r>
              <a:rPr lang="en-GB" sz="2800" dirty="0" smtClean="0"/>
              <a:t> have appeared as themes of the articles read for last week’s class?</a:t>
            </a:r>
          </a:p>
          <a:p>
            <a:endParaRPr lang="en-GB" sz="2800" dirty="0"/>
          </a:p>
          <a:p>
            <a:r>
              <a:rPr lang="en-GB" sz="2800" dirty="0" smtClean="0"/>
              <a:t>In what senses might </a:t>
            </a:r>
            <a:r>
              <a:rPr lang="en-GB" sz="2800" dirty="0">
                <a:solidFill>
                  <a:srgbClr val="FFC000"/>
                </a:solidFill>
              </a:rPr>
              <a:t>mapping</a:t>
            </a:r>
            <a:r>
              <a:rPr lang="en-GB" sz="2800" dirty="0"/>
              <a:t>, </a:t>
            </a:r>
            <a:r>
              <a:rPr lang="en-GB" sz="2800" dirty="0">
                <a:solidFill>
                  <a:srgbClr val="FFC000"/>
                </a:solidFill>
              </a:rPr>
              <a:t>networks</a:t>
            </a:r>
            <a:r>
              <a:rPr lang="en-GB" sz="2800" dirty="0"/>
              <a:t> and </a:t>
            </a:r>
            <a:r>
              <a:rPr lang="en-GB" sz="2800" dirty="0">
                <a:solidFill>
                  <a:srgbClr val="FFC000"/>
                </a:solidFill>
              </a:rPr>
              <a:t>connectedness</a:t>
            </a:r>
            <a:r>
              <a:rPr lang="en-GB" sz="2800" dirty="0"/>
              <a:t> </a:t>
            </a:r>
            <a:r>
              <a:rPr lang="en-GB" sz="2800" dirty="0" smtClean="0"/>
              <a:t>be features of ‘old-fashioned’ archival sources?</a:t>
            </a:r>
          </a:p>
          <a:p>
            <a:pPr marL="36900" indent="0">
              <a:buNone/>
            </a:pPr>
            <a:endParaRPr lang="en-GB" dirty="0"/>
          </a:p>
        </p:txBody>
      </p:sp>
    </p:spTree>
    <p:extLst>
      <p:ext uri="{BB962C8B-B14F-4D97-AF65-F5344CB8AC3E}">
        <p14:creationId xmlns:p14="http://schemas.microsoft.com/office/powerpoint/2010/main" val="18303628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5104" t="16797" r="22500" b="22786"/>
          <a:stretch/>
        </p:blipFill>
        <p:spPr>
          <a:xfrm>
            <a:off x="1498600" y="393700"/>
            <a:ext cx="8826500" cy="5892800"/>
          </a:xfrm>
          <a:prstGeom prst="rect">
            <a:avLst/>
          </a:prstGeom>
        </p:spPr>
      </p:pic>
    </p:spTree>
    <p:extLst>
      <p:ext uri="{BB962C8B-B14F-4D97-AF65-F5344CB8AC3E}">
        <p14:creationId xmlns:p14="http://schemas.microsoft.com/office/powerpoint/2010/main" val="2380383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rotWithShape="1">
          <a:blip r:embed="rId2"/>
          <a:srcRect l="12188" t="32682" r="32500" b="10807"/>
          <a:stretch/>
        </p:blipFill>
        <p:spPr>
          <a:xfrm>
            <a:off x="2133600" y="239219"/>
            <a:ext cx="7823200" cy="6394103"/>
          </a:xfrm>
          <a:prstGeom prst="rect">
            <a:avLst/>
          </a:prstGeom>
        </p:spPr>
      </p:pic>
    </p:spTree>
    <p:extLst>
      <p:ext uri="{BB962C8B-B14F-4D97-AF65-F5344CB8AC3E}">
        <p14:creationId xmlns:p14="http://schemas.microsoft.com/office/powerpoint/2010/main" val="31967040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805" y="342900"/>
            <a:ext cx="11242157" cy="970450"/>
          </a:xfrm>
        </p:spPr>
        <p:txBody>
          <a:bodyPr>
            <a:noAutofit/>
          </a:bodyPr>
          <a:lstStyle/>
          <a:p>
            <a:r>
              <a:rPr lang="en-GB" sz="3200" dirty="0" smtClean="0">
                <a:solidFill>
                  <a:srgbClr val="FFC000"/>
                </a:solidFill>
              </a:rPr>
              <a:t>Museums as ‘Centres of Calculation’ in ‘Cycles of Accumulation</a:t>
            </a:r>
            <a:r>
              <a:rPr lang="en-GB" sz="2800" dirty="0" smtClean="0"/>
              <a:t>’</a:t>
            </a:r>
            <a:endParaRPr lang="en-GB" sz="2800" dirty="0"/>
          </a:p>
        </p:txBody>
      </p:sp>
      <p:pic>
        <p:nvPicPr>
          <p:cNvPr id="4" name="Content Placeholder 3"/>
          <p:cNvPicPr>
            <a:picLocks noGrp="1" noChangeAspect="1"/>
          </p:cNvPicPr>
          <p:nvPr>
            <p:ph idx="1"/>
          </p:nvPr>
        </p:nvPicPr>
        <p:blipFill rotWithShape="1">
          <a:blip r:embed="rId2"/>
          <a:srcRect t="70093" r="3793"/>
          <a:stretch/>
        </p:blipFill>
        <p:spPr>
          <a:xfrm>
            <a:off x="3073400" y="1765300"/>
            <a:ext cx="5383372" cy="2794000"/>
          </a:xfrm>
          <a:prstGeom prst="rect">
            <a:avLst/>
          </a:prstGeom>
        </p:spPr>
      </p:pic>
      <p:pic>
        <p:nvPicPr>
          <p:cNvPr id="5" name="Picture 4"/>
          <p:cNvPicPr>
            <a:picLocks noChangeAspect="1"/>
          </p:cNvPicPr>
          <p:nvPr/>
        </p:nvPicPr>
        <p:blipFill>
          <a:blip r:embed="rId3"/>
          <a:stretch>
            <a:fillRect/>
          </a:stretch>
        </p:blipFill>
        <p:spPr>
          <a:xfrm>
            <a:off x="294785" y="1662885"/>
            <a:ext cx="2499215" cy="4172648"/>
          </a:xfrm>
          <a:prstGeom prst="rect">
            <a:avLst/>
          </a:prstGeom>
        </p:spPr>
      </p:pic>
      <p:pic>
        <p:nvPicPr>
          <p:cNvPr id="6" name="Picture 5"/>
          <p:cNvPicPr>
            <a:picLocks noChangeAspect="1"/>
          </p:cNvPicPr>
          <p:nvPr/>
        </p:nvPicPr>
        <p:blipFill>
          <a:blip r:embed="rId4"/>
          <a:stretch>
            <a:fillRect/>
          </a:stretch>
        </p:blipFill>
        <p:spPr>
          <a:xfrm>
            <a:off x="8915400" y="1765300"/>
            <a:ext cx="2862262" cy="4341242"/>
          </a:xfrm>
          <a:prstGeom prst="rect">
            <a:avLst/>
          </a:prstGeom>
        </p:spPr>
      </p:pic>
    </p:spTree>
    <p:extLst>
      <p:ext uri="{BB962C8B-B14F-4D97-AF65-F5344CB8AC3E}">
        <p14:creationId xmlns:p14="http://schemas.microsoft.com/office/powerpoint/2010/main" val="3440257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Databases in History</a:t>
            </a:r>
            <a:endParaRPr lang="en-GB" dirty="0">
              <a:solidFill>
                <a:srgbClr val="FFC000"/>
              </a:solidFill>
            </a:endParaRPr>
          </a:p>
        </p:txBody>
      </p:sp>
      <p:sp>
        <p:nvSpPr>
          <p:cNvPr id="3" name="Content Placeholder 2"/>
          <p:cNvSpPr>
            <a:spLocks noGrp="1"/>
          </p:cNvSpPr>
          <p:nvPr>
            <p:ph idx="1"/>
          </p:nvPr>
        </p:nvSpPr>
        <p:spPr/>
        <p:txBody>
          <a:bodyPr>
            <a:normAutofit/>
          </a:bodyPr>
          <a:lstStyle/>
          <a:p>
            <a:r>
              <a:rPr lang="en-GB" sz="2400" dirty="0" smtClean="0"/>
              <a:t>So, no, websites and databases in-and-of-themselves do not revolutionise how historians use or the types of questions historians ask about data and information.</a:t>
            </a:r>
          </a:p>
          <a:p>
            <a:endParaRPr lang="en-GB" sz="2400" dirty="0"/>
          </a:p>
          <a:p>
            <a:r>
              <a:rPr lang="en-GB" sz="2400" dirty="0" smtClean="0"/>
              <a:t>At the same time, web-based databases can have a profound impact on </a:t>
            </a:r>
            <a:r>
              <a:rPr lang="en-GB" sz="2400" i="1" dirty="0" smtClean="0">
                <a:solidFill>
                  <a:srgbClr val="FFC000"/>
                </a:solidFill>
              </a:rPr>
              <a:t>how </a:t>
            </a:r>
            <a:r>
              <a:rPr lang="en-GB" sz="2400" dirty="0" smtClean="0"/>
              <a:t>certain historical persons, events and phenomena are understood and appreciated and can shed </a:t>
            </a:r>
            <a:r>
              <a:rPr lang="en-GB" sz="2400" i="1" dirty="0" smtClean="0">
                <a:solidFill>
                  <a:srgbClr val="FFC000"/>
                </a:solidFill>
              </a:rPr>
              <a:t>new insights </a:t>
            </a:r>
            <a:r>
              <a:rPr lang="en-GB" sz="2400" dirty="0" smtClean="0"/>
              <a:t>on persons, events and phenomena </a:t>
            </a:r>
          </a:p>
          <a:p>
            <a:endParaRPr lang="en-GB" sz="2400" dirty="0"/>
          </a:p>
          <a:p>
            <a:r>
              <a:rPr lang="en-GB" sz="2400" dirty="0" smtClean="0"/>
              <a:t>A good example of this pertains to the history of transatlantic slavery</a:t>
            </a:r>
          </a:p>
        </p:txBody>
      </p:sp>
    </p:spTree>
    <p:extLst>
      <p:ext uri="{BB962C8B-B14F-4D97-AF65-F5344CB8AC3E}">
        <p14:creationId xmlns:p14="http://schemas.microsoft.com/office/powerpoint/2010/main" val="24433420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190500"/>
            <a:ext cx="10353762" cy="970450"/>
          </a:xfrm>
        </p:spPr>
        <p:txBody>
          <a:bodyPr>
            <a:normAutofit fontScale="90000"/>
          </a:bodyPr>
          <a:lstStyle/>
          <a:p>
            <a:r>
              <a:rPr lang="en-GB" dirty="0" smtClean="0">
                <a:solidFill>
                  <a:srgbClr val="FFC000"/>
                </a:solidFill>
              </a:rPr>
              <a:t>Early Dataset Research on Transatlantic Slavery</a:t>
            </a:r>
            <a:endParaRPr lang="en-GB" dirty="0">
              <a:solidFill>
                <a:srgbClr val="FFC000"/>
              </a:solidFill>
            </a:endParaRPr>
          </a:p>
        </p:txBody>
      </p:sp>
      <p:pic>
        <p:nvPicPr>
          <p:cNvPr id="5" name="Content Placeholder 4"/>
          <p:cNvPicPr>
            <a:picLocks noGrp="1" noChangeAspect="1"/>
          </p:cNvPicPr>
          <p:nvPr>
            <p:ph idx="1"/>
          </p:nvPr>
        </p:nvPicPr>
        <p:blipFill>
          <a:blip r:embed="rId2"/>
          <a:stretch>
            <a:fillRect/>
          </a:stretch>
        </p:blipFill>
        <p:spPr>
          <a:xfrm>
            <a:off x="6885612" y="1275249"/>
            <a:ext cx="3375987" cy="5167539"/>
          </a:xfrm>
          <a:prstGeom prst="rect">
            <a:avLst/>
          </a:prstGeom>
        </p:spPr>
      </p:pic>
      <p:pic>
        <p:nvPicPr>
          <p:cNvPr id="4" name="Picture 3"/>
          <p:cNvPicPr>
            <a:picLocks noChangeAspect="1"/>
          </p:cNvPicPr>
          <p:nvPr/>
        </p:nvPicPr>
        <p:blipFill>
          <a:blip r:embed="rId3"/>
          <a:stretch>
            <a:fillRect/>
          </a:stretch>
        </p:blipFill>
        <p:spPr>
          <a:xfrm>
            <a:off x="2234595" y="1275249"/>
            <a:ext cx="3382274" cy="5227151"/>
          </a:xfrm>
          <a:prstGeom prst="rect">
            <a:avLst/>
          </a:prstGeom>
        </p:spPr>
      </p:pic>
    </p:spTree>
    <p:extLst>
      <p:ext uri="{BB962C8B-B14F-4D97-AF65-F5344CB8AC3E}">
        <p14:creationId xmlns:p14="http://schemas.microsoft.com/office/powerpoint/2010/main" val="15513728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472922" y="1056385"/>
            <a:ext cx="3164957" cy="5181600"/>
          </a:xfrm>
        </p:spPr>
        <p:txBody>
          <a:bodyPr/>
          <a:lstStyle/>
          <a:p>
            <a:r>
              <a:rPr lang="en-GB" dirty="0" smtClean="0"/>
              <a:t>The Slave Trade Numbers Game: </a:t>
            </a:r>
          </a:p>
          <a:p>
            <a:pPr marL="36900" indent="0">
              <a:buNone/>
            </a:pPr>
            <a:endParaRPr lang="en-GB" dirty="0"/>
          </a:p>
          <a:p>
            <a:pPr marL="36900" indent="0" algn="r">
              <a:buNone/>
            </a:pPr>
            <a:r>
              <a:rPr lang="en-GB" dirty="0" smtClean="0"/>
              <a:t>How to accurately account for the size and scope of transatlantic slavery?</a:t>
            </a:r>
          </a:p>
          <a:p>
            <a:endParaRPr lang="en-GB" dirty="0"/>
          </a:p>
        </p:txBody>
      </p:sp>
      <p:pic>
        <p:nvPicPr>
          <p:cNvPr id="4" name="Picture 3"/>
          <p:cNvPicPr>
            <a:picLocks noChangeAspect="1"/>
          </p:cNvPicPr>
          <p:nvPr/>
        </p:nvPicPr>
        <p:blipFill rotWithShape="1">
          <a:blip r:embed="rId2"/>
          <a:srcRect l="49271" t="24740" r="21250" b="21614"/>
          <a:stretch/>
        </p:blipFill>
        <p:spPr>
          <a:xfrm>
            <a:off x="3957769" y="393700"/>
            <a:ext cx="4265813" cy="6210300"/>
          </a:xfrm>
          <a:prstGeom prst="rect">
            <a:avLst/>
          </a:prstGeom>
        </p:spPr>
      </p:pic>
      <p:pic>
        <p:nvPicPr>
          <p:cNvPr id="5" name="Content Placeholder 4"/>
          <p:cNvPicPr>
            <a:picLocks noChangeAspect="1"/>
          </p:cNvPicPr>
          <p:nvPr/>
        </p:nvPicPr>
        <p:blipFill>
          <a:blip r:embed="rId3"/>
          <a:stretch>
            <a:fillRect/>
          </a:stretch>
        </p:blipFill>
        <p:spPr>
          <a:xfrm>
            <a:off x="211460" y="521380"/>
            <a:ext cx="3375987" cy="5167539"/>
          </a:xfrm>
          <a:prstGeom prst="rect">
            <a:avLst/>
          </a:prstGeom>
          <a:effectLst>
            <a:outerShdw blurRad="25400" dir="17880000">
              <a:srgbClr val="000000">
                <a:alpha val="46000"/>
              </a:srgbClr>
            </a:outerShdw>
          </a:effectLst>
        </p:spPr>
      </p:pic>
    </p:spTree>
    <p:extLst>
      <p:ext uri="{BB962C8B-B14F-4D97-AF65-F5344CB8AC3E}">
        <p14:creationId xmlns:p14="http://schemas.microsoft.com/office/powerpoint/2010/main" val="37227371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Transatlantic Slave Trade Database</a:t>
            </a:r>
            <a:endParaRPr lang="en-GB" dirty="0"/>
          </a:p>
        </p:txBody>
      </p:sp>
      <p:pic>
        <p:nvPicPr>
          <p:cNvPr id="4" name="Content Placeholder 3"/>
          <p:cNvPicPr>
            <a:picLocks noGrp="1" noChangeAspect="1"/>
          </p:cNvPicPr>
          <p:nvPr>
            <p:ph idx="1"/>
          </p:nvPr>
        </p:nvPicPr>
        <p:blipFill>
          <a:blip r:embed="rId2"/>
          <a:stretch>
            <a:fillRect/>
          </a:stretch>
        </p:blipFill>
        <p:spPr>
          <a:xfrm>
            <a:off x="1286037" y="1846263"/>
            <a:ext cx="2549200" cy="4059237"/>
          </a:xfrm>
          <a:prstGeom prst="rect">
            <a:avLst/>
          </a:prstGeom>
        </p:spPr>
      </p:pic>
      <p:pic>
        <p:nvPicPr>
          <p:cNvPr id="5" name="Picture 4"/>
          <p:cNvPicPr>
            <a:picLocks noChangeAspect="1"/>
          </p:cNvPicPr>
          <p:nvPr/>
        </p:nvPicPr>
        <p:blipFill>
          <a:blip r:embed="rId3"/>
          <a:stretch>
            <a:fillRect/>
          </a:stretch>
        </p:blipFill>
        <p:spPr>
          <a:xfrm>
            <a:off x="4140200" y="1846263"/>
            <a:ext cx="5715000" cy="3000375"/>
          </a:xfrm>
          <a:prstGeom prst="rect">
            <a:avLst/>
          </a:prstGeom>
        </p:spPr>
      </p:pic>
    </p:spTree>
    <p:extLst>
      <p:ext uri="{BB962C8B-B14F-4D97-AF65-F5344CB8AC3E}">
        <p14:creationId xmlns:p14="http://schemas.microsoft.com/office/powerpoint/2010/main" val="12380933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 t="10298" r="-1250" b="24390"/>
          <a:stretch/>
        </p:blipFill>
        <p:spPr>
          <a:xfrm>
            <a:off x="0" y="444501"/>
            <a:ext cx="12447042" cy="6172298"/>
          </a:xfrm>
          <a:prstGeom prst="rect">
            <a:avLst/>
          </a:prstGeom>
        </p:spPr>
      </p:pic>
      <p:sp>
        <p:nvSpPr>
          <p:cNvPr id="5" name="Title 1"/>
          <p:cNvSpPr txBox="1">
            <a:spLocks/>
          </p:cNvSpPr>
          <p:nvPr/>
        </p:nvSpPr>
        <p:spPr>
          <a:xfrm>
            <a:off x="1066195" y="7620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solidFill>
                  <a:srgbClr val="FFC000"/>
                </a:solidFill>
              </a:rPr>
              <a:t>Slave Voyages Website</a:t>
            </a:r>
            <a:endParaRPr lang="en-GB" dirty="0">
              <a:solidFill>
                <a:srgbClr val="FFC000"/>
              </a:solidFill>
            </a:endParaRPr>
          </a:p>
        </p:txBody>
      </p:sp>
    </p:spTree>
    <p:extLst>
      <p:ext uri="{BB962C8B-B14F-4D97-AF65-F5344CB8AC3E}">
        <p14:creationId xmlns:p14="http://schemas.microsoft.com/office/powerpoint/2010/main" val="14470799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27709" t="14092" r="5312" b="35637"/>
          <a:stretch/>
        </p:blipFill>
        <p:spPr>
          <a:xfrm>
            <a:off x="139700" y="30650"/>
            <a:ext cx="11986924" cy="6916250"/>
          </a:xfrm>
          <a:prstGeom prst="rect">
            <a:avLst/>
          </a:prstGeom>
        </p:spPr>
      </p:pic>
      <p:pic>
        <p:nvPicPr>
          <p:cNvPr id="5" name="Picture 4"/>
          <p:cNvPicPr>
            <a:picLocks noChangeAspect="1"/>
          </p:cNvPicPr>
          <p:nvPr/>
        </p:nvPicPr>
        <p:blipFill rotWithShape="1">
          <a:blip r:embed="rId2"/>
          <a:srcRect l="31041" t="76423" r="38121" b="-420"/>
          <a:stretch/>
        </p:blipFill>
        <p:spPr>
          <a:xfrm>
            <a:off x="913795" y="1586188"/>
            <a:ext cx="3759805" cy="2249212"/>
          </a:xfrm>
          <a:prstGeom prst="rect">
            <a:avLst/>
          </a:prstGeom>
        </p:spPr>
      </p:pic>
      <p:pic>
        <p:nvPicPr>
          <p:cNvPr id="7" name="Picture 6"/>
          <p:cNvPicPr>
            <a:picLocks noChangeAspect="1"/>
          </p:cNvPicPr>
          <p:nvPr/>
        </p:nvPicPr>
        <p:blipFill rotWithShape="1">
          <a:blip r:embed="rId2"/>
          <a:srcRect l="61354" t="76423" r="7292" b="4729"/>
          <a:stretch/>
        </p:blipFill>
        <p:spPr>
          <a:xfrm>
            <a:off x="913795" y="3351488"/>
            <a:ext cx="3822700" cy="1766612"/>
          </a:xfrm>
          <a:prstGeom prst="rect">
            <a:avLst/>
          </a:prstGeom>
        </p:spPr>
      </p:pic>
    </p:spTree>
    <p:extLst>
      <p:ext uri="{BB962C8B-B14F-4D97-AF65-F5344CB8AC3E}">
        <p14:creationId xmlns:p14="http://schemas.microsoft.com/office/powerpoint/2010/main" val="32499694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9782" y="114300"/>
            <a:ext cx="11683118" cy="6571755"/>
          </a:xfrm>
          <a:prstGeom prst="rect">
            <a:avLst/>
          </a:prstGeom>
        </p:spPr>
      </p:pic>
    </p:spTree>
    <p:extLst>
      <p:ext uri="{BB962C8B-B14F-4D97-AF65-F5344CB8AC3E}">
        <p14:creationId xmlns:p14="http://schemas.microsoft.com/office/powerpoint/2010/main" val="15649179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6" name="Picture 5"/>
          <p:cNvPicPr>
            <a:picLocks noChangeAspect="1"/>
          </p:cNvPicPr>
          <p:nvPr/>
        </p:nvPicPr>
        <p:blipFill rotWithShape="1">
          <a:blip r:embed="rId2"/>
          <a:srcRect l="5520" t="25651" r="11876" b="14062"/>
          <a:stretch/>
        </p:blipFill>
        <p:spPr>
          <a:xfrm>
            <a:off x="1544076" y="278855"/>
            <a:ext cx="9093200" cy="5309145"/>
          </a:xfrm>
          <a:prstGeom prst="rect">
            <a:avLst/>
          </a:prstGeom>
        </p:spPr>
      </p:pic>
      <p:sp>
        <p:nvSpPr>
          <p:cNvPr id="8" name="Rectangle 7"/>
          <p:cNvSpPr/>
          <p:nvPr/>
        </p:nvSpPr>
        <p:spPr>
          <a:xfrm>
            <a:off x="2934306" y="5943599"/>
            <a:ext cx="5967788" cy="646331"/>
          </a:xfrm>
          <a:prstGeom prst="rect">
            <a:avLst/>
          </a:prstGeom>
        </p:spPr>
        <p:txBody>
          <a:bodyPr wrap="none">
            <a:spAutoFit/>
          </a:bodyPr>
          <a:lstStyle/>
          <a:p>
            <a:r>
              <a:rPr lang="en-GB" dirty="0" smtClean="0">
                <a:hlinkClick r:id="rId3"/>
              </a:rPr>
              <a:t>https://www.slavevoyages.org/voyage/database#timelapse</a:t>
            </a:r>
            <a:endParaRPr lang="en-GB" dirty="0" smtClean="0"/>
          </a:p>
          <a:p>
            <a:endParaRPr lang="en-GB" dirty="0"/>
          </a:p>
        </p:txBody>
      </p:sp>
    </p:spTree>
    <p:extLst>
      <p:ext uri="{BB962C8B-B14F-4D97-AF65-F5344CB8AC3E}">
        <p14:creationId xmlns:p14="http://schemas.microsoft.com/office/powerpoint/2010/main" val="35580145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5702300"/>
            <a:ext cx="4953000" cy="4058751"/>
          </a:xfrm>
        </p:spPr>
        <p:txBody>
          <a:bodyPr/>
          <a:lstStyle/>
          <a:p>
            <a:pPr marL="36900" indent="0">
              <a:buNone/>
            </a:pPr>
            <a:r>
              <a:rPr lang="en-GB" dirty="0" smtClean="0">
                <a:hlinkClick r:id="rId2"/>
              </a:rPr>
              <a:t>https</a:t>
            </a:r>
            <a:r>
              <a:rPr lang="en-GB" dirty="0">
                <a:hlinkClick r:id="rId2"/>
              </a:rPr>
              <a:t>://</a:t>
            </a:r>
            <a:r>
              <a:rPr lang="en-GB" dirty="0" smtClean="0">
                <a:hlinkClick r:id="rId2"/>
              </a:rPr>
              <a:t>www.slavevoyages.org/assessment/estimates</a:t>
            </a:r>
            <a:endParaRPr lang="en-GB" dirty="0" smtClean="0"/>
          </a:p>
          <a:p>
            <a:pPr marL="36900" indent="0">
              <a:buNone/>
            </a:pPr>
            <a:endParaRPr lang="en-GB" dirty="0"/>
          </a:p>
        </p:txBody>
      </p:sp>
      <p:pic>
        <p:nvPicPr>
          <p:cNvPr id="4" name="Picture 3"/>
          <p:cNvPicPr>
            <a:picLocks noChangeAspect="1"/>
          </p:cNvPicPr>
          <p:nvPr/>
        </p:nvPicPr>
        <p:blipFill rotWithShape="1">
          <a:blip r:embed="rId3"/>
          <a:srcRect l="28437" t="27236" r="3438" b="27371"/>
          <a:stretch/>
        </p:blipFill>
        <p:spPr>
          <a:xfrm>
            <a:off x="2260904" y="221150"/>
            <a:ext cx="8305800" cy="4254500"/>
          </a:xfrm>
          <a:prstGeom prst="rect">
            <a:avLst/>
          </a:prstGeom>
        </p:spPr>
      </p:pic>
      <p:sp>
        <p:nvSpPr>
          <p:cNvPr id="5" name="Content Placeholder 2"/>
          <p:cNvSpPr txBox="1">
            <a:spLocks/>
          </p:cNvSpPr>
          <p:nvPr/>
        </p:nvSpPr>
        <p:spPr>
          <a:xfrm>
            <a:off x="228601" y="3035300"/>
            <a:ext cx="1752901" cy="2667000"/>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pPr marL="36900" indent="0">
              <a:buFont typeface="Wingdings 2" charset="2"/>
              <a:buNone/>
            </a:pPr>
            <a:r>
              <a:rPr lang="en-GB" sz="2900" dirty="0" smtClean="0"/>
              <a:t>‘Granular detail: places of departure</a:t>
            </a:r>
          </a:p>
          <a:p>
            <a:pPr marL="36900" indent="0">
              <a:buFont typeface="Wingdings 2" charset="2"/>
              <a:buNone/>
            </a:pPr>
            <a:endParaRPr lang="en-GB" dirty="0" smtClean="0"/>
          </a:p>
        </p:txBody>
      </p:sp>
      <p:pic>
        <p:nvPicPr>
          <p:cNvPr id="6" name="Picture 5"/>
          <p:cNvPicPr>
            <a:picLocks noChangeAspect="1"/>
          </p:cNvPicPr>
          <p:nvPr/>
        </p:nvPicPr>
        <p:blipFill rotWithShape="1">
          <a:blip r:embed="rId4"/>
          <a:srcRect l="6667" t="31030" r="14271" b="10840"/>
          <a:stretch/>
        </p:blipFill>
        <p:spPr>
          <a:xfrm>
            <a:off x="6261100" y="3352420"/>
            <a:ext cx="6044896" cy="3416680"/>
          </a:xfrm>
          <a:prstGeom prst="rect">
            <a:avLst/>
          </a:prstGeom>
        </p:spPr>
      </p:pic>
    </p:spTree>
    <p:extLst>
      <p:ext uri="{BB962C8B-B14F-4D97-AF65-F5344CB8AC3E}">
        <p14:creationId xmlns:p14="http://schemas.microsoft.com/office/powerpoint/2010/main" val="38419693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Impact of Slave Voyages Database/Website</a:t>
            </a:r>
            <a:endParaRPr lang="en-GB" dirty="0">
              <a:solidFill>
                <a:srgbClr val="FFC000"/>
              </a:solidFill>
            </a:endParaRPr>
          </a:p>
        </p:txBody>
      </p:sp>
      <p:sp>
        <p:nvSpPr>
          <p:cNvPr id="3" name="Content Placeholder 2"/>
          <p:cNvSpPr>
            <a:spLocks noGrp="1"/>
          </p:cNvSpPr>
          <p:nvPr>
            <p:ph idx="1"/>
          </p:nvPr>
        </p:nvSpPr>
        <p:spPr>
          <a:xfrm>
            <a:off x="913795" y="1732449"/>
            <a:ext cx="6401405" cy="4058751"/>
          </a:xfrm>
        </p:spPr>
        <p:txBody>
          <a:bodyPr>
            <a:noAutofit/>
          </a:bodyPr>
          <a:lstStyle/>
          <a:p>
            <a:pPr marL="36900" indent="0">
              <a:buNone/>
            </a:pPr>
            <a:r>
              <a:rPr lang="en-GB" sz="2400" dirty="0" smtClean="0"/>
              <a:t>“</a:t>
            </a:r>
            <a:r>
              <a:rPr lang="en-GB" sz="2400" dirty="0" smtClean="0">
                <a:effectLst/>
              </a:rPr>
              <a:t>The </a:t>
            </a:r>
            <a:r>
              <a:rPr lang="en-GB" sz="2400" dirty="0">
                <a:effectLst/>
              </a:rPr>
              <a:t>contributions of this website to the self-knowledge of African Americans, not just in the U.S. but throughout the New World, cannot be </a:t>
            </a:r>
            <a:r>
              <a:rPr lang="en-GB" sz="2400" dirty="0" smtClean="0">
                <a:effectLst/>
              </a:rPr>
              <a:t>overestimated</a:t>
            </a:r>
            <a:r>
              <a:rPr lang="en-GB" sz="2400" dirty="0">
                <a:effectLst/>
              </a:rPr>
              <a:t> </a:t>
            </a:r>
            <a:r>
              <a:rPr lang="en-GB" sz="2400" dirty="0" smtClean="0">
                <a:effectLst/>
              </a:rPr>
              <a:t>… If </a:t>
            </a:r>
            <a:r>
              <a:rPr lang="en-GB" sz="2400" dirty="0">
                <a:effectLst/>
              </a:rPr>
              <a:t>a DNA test says 20 percent of </a:t>
            </a:r>
            <a:r>
              <a:rPr lang="en-GB" sz="2400" dirty="0" smtClean="0">
                <a:effectLst/>
              </a:rPr>
              <a:t>[an African American person’s] ancestors </a:t>
            </a:r>
            <a:r>
              <a:rPr lang="en-GB" sz="2400" dirty="0">
                <a:effectLst/>
              </a:rPr>
              <a:t>came from what is now Angola, we then see what ships were coming in to the U.S. from Angola at about the time we estimate their ancestor might have </a:t>
            </a:r>
            <a:r>
              <a:rPr lang="en-GB" sz="2400" dirty="0" smtClean="0">
                <a:effectLst/>
              </a:rPr>
              <a:t>arrived.”</a:t>
            </a:r>
          </a:p>
          <a:p>
            <a:pPr marL="36900" indent="0" algn="r">
              <a:buNone/>
            </a:pPr>
            <a:r>
              <a:rPr lang="en-GB" sz="2400" dirty="0" smtClean="0">
                <a:effectLst/>
              </a:rPr>
              <a:t>- Henry Louis Gates </a:t>
            </a:r>
            <a:r>
              <a:rPr lang="en-GB" sz="2400" dirty="0" err="1" smtClean="0">
                <a:effectLst/>
              </a:rPr>
              <a:t>jr</a:t>
            </a:r>
            <a:r>
              <a:rPr lang="en-GB" sz="2400" dirty="0" smtClean="0">
                <a:effectLst/>
              </a:rPr>
              <a:t> on the Slave Voyages website</a:t>
            </a:r>
            <a:endParaRPr lang="en-GB" sz="2400" dirty="0"/>
          </a:p>
        </p:txBody>
      </p:sp>
      <p:pic>
        <p:nvPicPr>
          <p:cNvPr id="4" name="Picture 3"/>
          <p:cNvPicPr>
            <a:picLocks noChangeAspect="1"/>
          </p:cNvPicPr>
          <p:nvPr/>
        </p:nvPicPr>
        <p:blipFill>
          <a:blip r:embed="rId2"/>
          <a:stretch>
            <a:fillRect/>
          </a:stretch>
        </p:blipFill>
        <p:spPr>
          <a:xfrm>
            <a:off x="8262981" y="1732449"/>
            <a:ext cx="3004576" cy="3004576"/>
          </a:xfrm>
          <a:prstGeom prst="rect">
            <a:avLst/>
          </a:prstGeom>
        </p:spPr>
      </p:pic>
    </p:spTree>
    <p:extLst>
      <p:ext uri="{BB962C8B-B14F-4D97-AF65-F5344CB8AC3E}">
        <p14:creationId xmlns:p14="http://schemas.microsoft.com/office/powerpoint/2010/main" val="41841364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2"/>
          <a:srcRect t="21470" r="1614" b="6639"/>
          <a:stretch/>
        </p:blipFill>
        <p:spPr>
          <a:xfrm>
            <a:off x="0" y="2189650"/>
            <a:ext cx="8310852" cy="4668350"/>
          </a:xfrm>
          <a:prstGeom prst="rect">
            <a:avLst/>
          </a:prstGeom>
        </p:spPr>
      </p:pic>
      <p:pic>
        <p:nvPicPr>
          <p:cNvPr id="4" name="Picture 3"/>
          <p:cNvPicPr>
            <a:picLocks noChangeAspect="1"/>
          </p:cNvPicPr>
          <p:nvPr/>
        </p:nvPicPr>
        <p:blipFill rotWithShape="1">
          <a:blip r:embed="rId3"/>
          <a:srcRect t="21094" r="4375" b="54297"/>
          <a:stretch/>
        </p:blipFill>
        <p:spPr>
          <a:xfrm>
            <a:off x="0" y="0"/>
            <a:ext cx="12152086" cy="2501900"/>
          </a:xfrm>
          <a:prstGeom prst="rect">
            <a:avLst/>
          </a:prstGeom>
        </p:spPr>
      </p:pic>
      <p:pic>
        <p:nvPicPr>
          <p:cNvPr id="6" name="Picture 5"/>
          <p:cNvPicPr>
            <a:picLocks noChangeAspect="1"/>
          </p:cNvPicPr>
          <p:nvPr/>
        </p:nvPicPr>
        <p:blipFill rotWithShape="1">
          <a:blip r:embed="rId4"/>
          <a:srcRect l="3333" t="28342" r="22019" b="53156"/>
          <a:stretch/>
        </p:blipFill>
        <p:spPr>
          <a:xfrm>
            <a:off x="4420507" y="2501900"/>
            <a:ext cx="7731579" cy="1473200"/>
          </a:xfrm>
          <a:prstGeom prst="rect">
            <a:avLst/>
          </a:prstGeom>
        </p:spPr>
      </p:pic>
      <p:sp>
        <p:nvSpPr>
          <p:cNvPr id="7" name="Content Placeholder 2"/>
          <p:cNvSpPr txBox="1">
            <a:spLocks/>
          </p:cNvSpPr>
          <p:nvPr/>
        </p:nvSpPr>
        <p:spPr>
          <a:xfrm>
            <a:off x="8876996" y="4381500"/>
            <a:ext cx="2553003" cy="1435100"/>
          </a:xfrm>
          <a:prstGeom prst="rect">
            <a:avLst/>
          </a:prstGeom>
          <a:effectLst>
            <a:outerShdw blurRad="25400" dir="17880000">
              <a:srgbClr val="000000">
                <a:alpha val="46000"/>
              </a:srgbClr>
            </a:outerShdw>
          </a:effectLst>
        </p:spPr>
        <p:txBody>
          <a:bodyPr vert="horz" lIns="91440" tIns="45720" rIns="91440" bIns="45720" rtlCol="0" anchor="t">
            <a:no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r>
              <a:rPr lang="en-GB" sz="2400" dirty="0" smtClean="0"/>
              <a:t>‘Granular detail: individual ships</a:t>
            </a:r>
            <a:endParaRPr lang="en-GB" sz="2400" dirty="0"/>
          </a:p>
        </p:txBody>
      </p:sp>
    </p:spTree>
    <p:extLst>
      <p:ext uri="{BB962C8B-B14F-4D97-AF65-F5344CB8AC3E}">
        <p14:creationId xmlns:p14="http://schemas.microsoft.com/office/powerpoint/2010/main" val="373597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66701" y="3746500"/>
            <a:ext cx="1752901" cy="2667000"/>
          </a:xfrm>
        </p:spPr>
        <p:txBody>
          <a:bodyPr>
            <a:normAutofit fontScale="85000" lnSpcReduction="20000"/>
          </a:bodyPr>
          <a:lstStyle/>
          <a:p>
            <a:pPr marL="36900" indent="0">
              <a:buNone/>
            </a:pPr>
            <a:r>
              <a:rPr lang="en-GB" sz="2900" dirty="0"/>
              <a:t>‘Granular detail: individual </a:t>
            </a:r>
            <a:r>
              <a:rPr lang="en-GB" sz="2900" dirty="0" smtClean="0"/>
              <a:t>ports</a:t>
            </a:r>
            <a:endParaRPr lang="en-GB" sz="2900" dirty="0"/>
          </a:p>
          <a:p>
            <a:pPr marL="36900" indent="0">
              <a:buNone/>
            </a:pPr>
            <a:endParaRPr lang="en-GB" dirty="0" smtClean="0"/>
          </a:p>
          <a:p>
            <a:pPr marL="36900" indent="0">
              <a:buNone/>
            </a:pPr>
            <a:r>
              <a:rPr lang="en-GB" dirty="0" smtClean="0"/>
              <a:t>No. slave ship voyages that began in Liverpool</a:t>
            </a:r>
            <a:endParaRPr lang="en-GB" dirty="0"/>
          </a:p>
        </p:txBody>
      </p:sp>
      <p:pic>
        <p:nvPicPr>
          <p:cNvPr id="4" name="Picture 3"/>
          <p:cNvPicPr>
            <a:picLocks noChangeAspect="1"/>
          </p:cNvPicPr>
          <p:nvPr/>
        </p:nvPicPr>
        <p:blipFill rotWithShape="1">
          <a:blip r:embed="rId2"/>
          <a:srcRect t="14770" r="3855" b="49322"/>
          <a:stretch/>
        </p:blipFill>
        <p:spPr>
          <a:xfrm>
            <a:off x="113695" y="55785"/>
            <a:ext cx="11722100" cy="3365500"/>
          </a:xfrm>
          <a:prstGeom prst="rect">
            <a:avLst/>
          </a:prstGeom>
        </p:spPr>
      </p:pic>
      <p:pic>
        <p:nvPicPr>
          <p:cNvPr id="6" name="Picture 5"/>
          <p:cNvPicPr>
            <a:picLocks noChangeAspect="1"/>
          </p:cNvPicPr>
          <p:nvPr/>
        </p:nvPicPr>
        <p:blipFill rotWithShape="1">
          <a:blip r:embed="rId3"/>
          <a:srcRect t="23578" r="4062" b="25203"/>
          <a:stretch/>
        </p:blipFill>
        <p:spPr>
          <a:xfrm>
            <a:off x="2362199" y="3166209"/>
            <a:ext cx="8673495" cy="3559806"/>
          </a:xfrm>
          <a:prstGeom prst="rect">
            <a:avLst/>
          </a:prstGeom>
        </p:spPr>
      </p:pic>
      <p:sp>
        <p:nvSpPr>
          <p:cNvPr id="8" name="Content Placeholder 2"/>
          <p:cNvSpPr txBox="1">
            <a:spLocks/>
          </p:cNvSpPr>
          <p:nvPr/>
        </p:nvSpPr>
        <p:spPr>
          <a:xfrm>
            <a:off x="8876997" y="4381500"/>
            <a:ext cx="1816100" cy="1435100"/>
          </a:xfrm>
          <a:prstGeom prst="rect">
            <a:avLst/>
          </a:prstGeom>
          <a:effectLst>
            <a:outerShdw blurRad="25400" dir="17880000">
              <a:srgbClr val="000000">
                <a:alpha val="46000"/>
              </a:srgbClr>
            </a:outerShdw>
          </a:effectLst>
        </p:spPr>
        <p:txBody>
          <a:bodyPr vert="horz" lIns="91440" tIns="45720" rIns="91440" bIns="45720" rtlCol="0" anchor="t">
            <a:normAutofit/>
          </a:bodyPr>
          <a:lst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a:lstStyle>
          <a:p>
            <a:endParaRPr lang="en-GB" dirty="0"/>
          </a:p>
        </p:txBody>
      </p:sp>
    </p:spTree>
    <p:extLst>
      <p:ext uri="{BB962C8B-B14F-4D97-AF65-F5344CB8AC3E}">
        <p14:creationId xmlns:p14="http://schemas.microsoft.com/office/powerpoint/2010/main" val="28972669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571500"/>
            <a:ext cx="10353762" cy="970450"/>
          </a:xfrm>
        </p:spPr>
        <p:txBody>
          <a:bodyPr/>
          <a:lstStyle/>
          <a:p>
            <a:r>
              <a:rPr lang="en-GB" dirty="0" smtClean="0">
                <a:hlinkClick r:id="rId2"/>
              </a:rPr>
              <a:t>Legacies of Slave Ownership website</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3"/>
          <a:srcRect l="9064" t="12760" r="4166" b="16536"/>
          <a:stretch/>
        </p:blipFill>
        <p:spPr>
          <a:xfrm>
            <a:off x="2057400" y="1541950"/>
            <a:ext cx="7848600" cy="5116194"/>
          </a:xfrm>
          <a:prstGeom prst="rect">
            <a:avLst/>
          </a:prstGeom>
        </p:spPr>
      </p:pic>
    </p:spTree>
    <p:extLst>
      <p:ext uri="{BB962C8B-B14F-4D97-AF65-F5344CB8AC3E}">
        <p14:creationId xmlns:p14="http://schemas.microsoft.com/office/powerpoint/2010/main" val="3692893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a:srcRect l="11146" t="25203" r="37187" b="18428"/>
          <a:stretch/>
        </p:blipFill>
        <p:spPr>
          <a:xfrm>
            <a:off x="114300" y="88900"/>
            <a:ext cx="5693508" cy="4775200"/>
          </a:xfrm>
          <a:prstGeom prst="rect">
            <a:avLst/>
          </a:prstGeom>
        </p:spPr>
      </p:pic>
      <p:pic>
        <p:nvPicPr>
          <p:cNvPr id="5" name="Picture 4"/>
          <p:cNvPicPr>
            <a:picLocks noChangeAspect="1"/>
          </p:cNvPicPr>
          <p:nvPr/>
        </p:nvPicPr>
        <p:blipFill rotWithShape="1">
          <a:blip r:embed="rId3"/>
          <a:srcRect l="11248" t="24797" r="37293" b="19919"/>
          <a:stretch/>
        </p:blipFill>
        <p:spPr>
          <a:xfrm>
            <a:off x="6045200" y="88900"/>
            <a:ext cx="5869452" cy="4847645"/>
          </a:xfrm>
          <a:prstGeom prst="rect">
            <a:avLst/>
          </a:prstGeom>
        </p:spPr>
      </p:pic>
    </p:spTree>
    <p:extLst>
      <p:ext uri="{BB962C8B-B14F-4D97-AF65-F5344CB8AC3E}">
        <p14:creationId xmlns:p14="http://schemas.microsoft.com/office/powerpoint/2010/main" val="28614425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9999" t="34281" r="41844" b="25057"/>
          <a:stretch/>
        </p:blipFill>
        <p:spPr>
          <a:xfrm>
            <a:off x="0" y="-1"/>
            <a:ext cx="4826000" cy="3953503"/>
          </a:xfrm>
          <a:prstGeom prst="rect">
            <a:avLst/>
          </a:prstGeom>
        </p:spPr>
      </p:pic>
      <p:pic>
        <p:nvPicPr>
          <p:cNvPr id="5" name="Picture 4"/>
          <p:cNvPicPr>
            <a:picLocks noChangeAspect="1"/>
          </p:cNvPicPr>
          <p:nvPr/>
        </p:nvPicPr>
        <p:blipFill rotWithShape="1">
          <a:blip r:embed="rId3"/>
          <a:srcRect l="10625" t="16396" r="31667" b="26964"/>
          <a:stretch/>
        </p:blipFill>
        <p:spPr>
          <a:xfrm>
            <a:off x="4825999" y="1143000"/>
            <a:ext cx="7288281" cy="5499100"/>
          </a:xfrm>
          <a:prstGeom prst="rect">
            <a:avLst/>
          </a:prstGeom>
        </p:spPr>
      </p:pic>
    </p:spTree>
    <p:extLst>
      <p:ext uri="{BB962C8B-B14F-4D97-AF65-F5344CB8AC3E}">
        <p14:creationId xmlns:p14="http://schemas.microsoft.com/office/powerpoint/2010/main" val="38891312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1459" t="27099" r="33854" b="17616"/>
          <a:stretch/>
        </p:blipFill>
        <p:spPr>
          <a:xfrm>
            <a:off x="2756926" y="711200"/>
            <a:ext cx="6667500" cy="5181600"/>
          </a:xfrm>
          <a:prstGeom prst="rect">
            <a:avLst/>
          </a:prstGeom>
        </p:spPr>
      </p:pic>
    </p:spTree>
    <p:extLst>
      <p:ext uri="{BB962C8B-B14F-4D97-AF65-F5344CB8AC3E}">
        <p14:creationId xmlns:p14="http://schemas.microsoft.com/office/powerpoint/2010/main" val="39981629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8438" t="15583" r="30208" b="7182"/>
          <a:stretch/>
        </p:blipFill>
        <p:spPr>
          <a:xfrm>
            <a:off x="254000" y="203200"/>
            <a:ext cx="6167966" cy="5969000"/>
          </a:xfrm>
          <a:prstGeom prst="rect">
            <a:avLst/>
          </a:prstGeom>
        </p:spPr>
      </p:pic>
      <p:pic>
        <p:nvPicPr>
          <p:cNvPr id="6" name="Picture 5"/>
          <p:cNvPicPr>
            <a:picLocks noChangeAspect="1"/>
          </p:cNvPicPr>
          <p:nvPr/>
        </p:nvPicPr>
        <p:blipFill rotWithShape="1">
          <a:blip r:embed="rId3"/>
          <a:srcRect l="14166" t="18698" r="38959" b="29133"/>
          <a:stretch/>
        </p:blipFill>
        <p:spPr>
          <a:xfrm>
            <a:off x="6472895" y="203200"/>
            <a:ext cx="5388428" cy="4610100"/>
          </a:xfrm>
          <a:prstGeom prst="rect">
            <a:avLst/>
          </a:prstGeom>
        </p:spPr>
      </p:pic>
      <p:sp>
        <p:nvSpPr>
          <p:cNvPr id="7" name="Rectangle 6"/>
          <p:cNvSpPr/>
          <p:nvPr/>
        </p:nvSpPr>
        <p:spPr>
          <a:xfrm>
            <a:off x="6871723" y="5117584"/>
            <a:ext cx="3655553" cy="369332"/>
          </a:xfrm>
          <a:prstGeom prst="rect">
            <a:avLst/>
          </a:prstGeom>
        </p:spPr>
        <p:txBody>
          <a:bodyPr wrap="none">
            <a:spAutoFit/>
          </a:bodyPr>
          <a:lstStyle/>
          <a:p>
            <a:r>
              <a:rPr lang="en-GB" dirty="0" smtClean="0"/>
              <a:t>https://www.ucl.ac.uk/lbs/search/</a:t>
            </a:r>
            <a:endParaRPr lang="en-GB" dirty="0"/>
          </a:p>
        </p:txBody>
      </p:sp>
    </p:spTree>
    <p:extLst>
      <p:ext uri="{BB962C8B-B14F-4D97-AF65-F5344CB8AC3E}">
        <p14:creationId xmlns:p14="http://schemas.microsoft.com/office/powerpoint/2010/main" val="17830018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PROSOPOGRAPHY</a:t>
            </a:r>
            <a:r>
              <a:rPr lang="en-GB" dirty="0" smtClean="0"/>
              <a:t> </a:t>
            </a:r>
            <a:endParaRPr lang="en-GB" dirty="0"/>
          </a:p>
        </p:txBody>
      </p:sp>
      <p:sp>
        <p:nvSpPr>
          <p:cNvPr id="3" name="Content Placeholder 2"/>
          <p:cNvSpPr>
            <a:spLocks noGrp="1"/>
          </p:cNvSpPr>
          <p:nvPr>
            <p:ph idx="1"/>
          </p:nvPr>
        </p:nvSpPr>
        <p:spPr/>
        <p:txBody>
          <a:bodyPr>
            <a:normAutofit/>
          </a:bodyPr>
          <a:lstStyle/>
          <a:p>
            <a:r>
              <a:rPr lang="en-GB" sz="2800" dirty="0">
                <a:effectLst/>
              </a:rPr>
              <a:t>I</a:t>
            </a:r>
            <a:r>
              <a:rPr lang="en-GB" sz="2800" dirty="0" smtClean="0">
                <a:effectLst/>
              </a:rPr>
              <a:t>nvestigation </a:t>
            </a:r>
            <a:r>
              <a:rPr lang="en-GB" sz="2800" dirty="0">
                <a:effectLst/>
              </a:rPr>
              <a:t>of the common characteristics of a historical group of people </a:t>
            </a:r>
            <a:r>
              <a:rPr lang="en-GB" sz="2800" dirty="0" smtClean="0">
                <a:effectLst/>
              </a:rPr>
              <a:t>by </a:t>
            </a:r>
            <a:r>
              <a:rPr lang="en-GB" sz="2800" dirty="0">
                <a:effectLst/>
              </a:rPr>
              <a:t>means of a collective study of their </a:t>
            </a:r>
            <a:r>
              <a:rPr lang="en-GB" sz="2800" dirty="0" smtClean="0">
                <a:effectLst/>
              </a:rPr>
              <a:t>lives</a:t>
            </a:r>
          </a:p>
          <a:p>
            <a:endParaRPr lang="en-GB" sz="2800" dirty="0">
              <a:effectLst/>
            </a:endParaRPr>
          </a:p>
          <a:p>
            <a:r>
              <a:rPr lang="en-GB" sz="2800" dirty="0" smtClean="0">
                <a:effectLst/>
              </a:rPr>
              <a:t>Social demographic analysis</a:t>
            </a:r>
          </a:p>
          <a:p>
            <a:endParaRPr lang="en-GB" sz="2800" dirty="0">
              <a:effectLst/>
            </a:endParaRPr>
          </a:p>
          <a:p>
            <a:r>
              <a:rPr lang="en-GB" sz="2800" dirty="0" smtClean="0">
                <a:effectLst/>
              </a:rPr>
              <a:t>Looking for patterns, commonalities</a:t>
            </a:r>
            <a:endParaRPr lang="en-GB" sz="2800" dirty="0"/>
          </a:p>
        </p:txBody>
      </p:sp>
    </p:spTree>
    <p:extLst>
      <p:ext uri="{BB962C8B-B14F-4D97-AF65-F5344CB8AC3E}">
        <p14:creationId xmlns:p14="http://schemas.microsoft.com/office/powerpoint/2010/main" val="31366935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C000"/>
                </a:solidFill>
              </a:rPr>
              <a:t>Limitations</a:t>
            </a:r>
            <a:endParaRPr lang="en-GB" dirty="0">
              <a:solidFill>
                <a:srgbClr val="FFC000"/>
              </a:solidFill>
            </a:endParaRPr>
          </a:p>
        </p:txBody>
      </p:sp>
      <p:sp>
        <p:nvSpPr>
          <p:cNvPr id="3" name="Content Placeholder 2"/>
          <p:cNvSpPr>
            <a:spLocks noGrp="1"/>
          </p:cNvSpPr>
          <p:nvPr>
            <p:ph idx="1"/>
          </p:nvPr>
        </p:nvSpPr>
        <p:spPr/>
        <p:txBody>
          <a:bodyPr/>
          <a:lstStyle/>
          <a:p>
            <a:r>
              <a:rPr lang="en-GB" sz="2800" dirty="0" smtClean="0"/>
              <a:t>What limitations or weaknesses might be associated with the Legacies of Slave Ownership and Slave Voyages databases?</a:t>
            </a:r>
          </a:p>
          <a:p>
            <a:endParaRPr lang="en-GB" sz="2800" dirty="0"/>
          </a:p>
          <a:p>
            <a:r>
              <a:rPr lang="en-GB" sz="2800" dirty="0" smtClean="0"/>
              <a:t>What limitations or weaknesses might be associated with websites and databases generally with respect to historical research?</a:t>
            </a:r>
          </a:p>
          <a:p>
            <a:endParaRPr lang="en-GB" dirty="0"/>
          </a:p>
          <a:p>
            <a:endParaRPr lang="en-GB" dirty="0"/>
          </a:p>
        </p:txBody>
      </p:sp>
    </p:spTree>
    <p:extLst>
      <p:ext uri="{BB962C8B-B14F-4D97-AF65-F5344CB8AC3E}">
        <p14:creationId xmlns:p14="http://schemas.microsoft.com/office/powerpoint/2010/main" val="2348553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C000"/>
                </a:solidFill>
              </a:rPr>
              <a:t>Limitations</a:t>
            </a:r>
            <a:endParaRPr lang="en-GB" dirty="0"/>
          </a:p>
        </p:txBody>
      </p:sp>
      <p:sp>
        <p:nvSpPr>
          <p:cNvPr id="3" name="Content Placeholder 2"/>
          <p:cNvSpPr>
            <a:spLocks noGrp="1"/>
          </p:cNvSpPr>
          <p:nvPr>
            <p:ph idx="1"/>
          </p:nvPr>
        </p:nvSpPr>
        <p:spPr/>
        <p:txBody>
          <a:bodyPr/>
          <a:lstStyle/>
          <a:p>
            <a:r>
              <a:rPr lang="en-GB" sz="2800" dirty="0" smtClean="0"/>
              <a:t>Overemphasis </a:t>
            </a:r>
            <a:r>
              <a:rPr lang="en-GB" sz="2800" dirty="0" smtClean="0"/>
              <a:t>on numerical data at expense of human experience?</a:t>
            </a:r>
          </a:p>
          <a:p>
            <a:endParaRPr lang="en-GB" sz="2800" dirty="0"/>
          </a:p>
          <a:p>
            <a:r>
              <a:rPr lang="en-GB" sz="2800" dirty="0" smtClean="0"/>
              <a:t>Reduction/abstraction of humanity into numerical data</a:t>
            </a:r>
            <a:r>
              <a:rPr lang="en-GB" sz="2800" dirty="0" smtClean="0"/>
              <a:t>?</a:t>
            </a:r>
          </a:p>
          <a:p>
            <a:endParaRPr lang="en-GB" sz="2800" dirty="0"/>
          </a:p>
          <a:p>
            <a:r>
              <a:rPr lang="en-GB" sz="2800" dirty="0"/>
              <a:t>Archival record predominantly consists of information about enslavers and enablers of slave trade</a:t>
            </a:r>
          </a:p>
          <a:p>
            <a:pPr marL="36900" indent="0">
              <a:buNone/>
            </a:pPr>
            <a:endParaRPr lang="en-GB" dirty="0" smtClean="0"/>
          </a:p>
          <a:p>
            <a:endParaRPr lang="en-GB" dirty="0"/>
          </a:p>
          <a:p>
            <a:endParaRPr lang="en-GB" dirty="0"/>
          </a:p>
        </p:txBody>
      </p:sp>
    </p:spTree>
    <p:extLst>
      <p:ext uri="{BB962C8B-B14F-4D97-AF65-F5344CB8AC3E}">
        <p14:creationId xmlns:p14="http://schemas.microsoft.com/office/powerpoint/2010/main" val="42871838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0"/>
            <a:ext cx="10353762" cy="970450"/>
          </a:xfrm>
        </p:spPr>
        <p:txBody>
          <a:bodyPr/>
          <a:lstStyle/>
          <a:p>
            <a:r>
              <a:rPr lang="en-GB" dirty="0" smtClean="0">
                <a:solidFill>
                  <a:srgbClr val="FFC000"/>
                </a:solidFill>
              </a:rPr>
              <a:t>Correctives: African Names Database</a:t>
            </a:r>
            <a:endParaRPr lang="en-GB" dirty="0">
              <a:solidFill>
                <a:srgbClr val="FFC000"/>
              </a:solidFill>
            </a:endParaRP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t="11091" r="1684" b="23731"/>
          <a:stretch/>
        </p:blipFill>
        <p:spPr>
          <a:xfrm>
            <a:off x="139700" y="970450"/>
            <a:ext cx="10434076" cy="5317580"/>
          </a:xfrm>
          <a:prstGeom prst="rect">
            <a:avLst/>
          </a:prstGeom>
        </p:spPr>
      </p:pic>
      <p:pic>
        <p:nvPicPr>
          <p:cNvPr id="5" name="Picture 4"/>
          <p:cNvPicPr>
            <a:picLocks noChangeAspect="1"/>
          </p:cNvPicPr>
          <p:nvPr/>
        </p:nvPicPr>
        <p:blipFill rotWithShape="1">
          <a:blip r:embed="rId3"/>
          <a:srcRect l="25000" t="19401" r="4791" b="55078"/>
          <a:stretch/>
        </p:blipFill>
        <p:spPr>
          <a:xfrm>
            <a:off x="5803900" y="4836216"/>
            <a:ext cx="6567952" cy="1909968"/>
          </a:xfrm>
          <a:prstGeom prst="rect">
            <a:avLst/>
          </a:prstGeom>
        </p:spPr>
      </p:pic>
    </p:spTree>
    <p:extLst>
      <p:ext uri="{BB962C8B-B14F-4D97-AF65-F5344CB8AC3E}">
        <p14:creationId xmlns:p14="http://schemas.microsoft.com/office/powerpoint/2010/main" val="3010566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458" t="9892" r="12396" b="8536"/>
          <a:stretch/>
        </p:blipFill>
        <p:spPr>
          <a:xfrm>
            <a:off x="2020325" y="-1"/>
            <a:ext cx="8457175" cy="6964733"/>
          </a:xfrm>
          <a:prstGeom prst="rect">
            <a:avLst/>
          </a:prstGeom>
        </p:spPr>
      </p:pic>
      <p:sp>
        <p:nvSpPr>
          <p:cNvPr id="3" name="Content Placeholder 2"/>
          <p:cNvSpPr>
            <a:spLocks noGrp="1"/>
          </p:cNvSpPr>
          <p:nvPr>
            <p:ph idx="1"/>
          </p:nvPr>
        </p:nvSpPr>
        <p:spPr/>
        <p:txBody>
          <a:bodyPr/>
          <a:lstStyle/>
          <a:p>
            <a:endParaRPr lang="en-GB" dirty="0"/>
          </a:p>
        </p:txBody>
      </p:sp>
      <p:sp>
        <p:nvSpPr>
          <p:cNvPr id="5" name="Title 1"/>
          <p:cNvSpPr>
            <a:spLocks noGrp="1"/>
          </p:cNvSpPr>
          <p:nvPr>
            <p:ph type="title"/>
          </p:nvPr>
        </p:nvSpPr>
        <p:spPr>
          <a:xfrm>
            <a:off x="7239000" y="5379550"/>
            <a:ext cx="4028557" cy="411650"/>
          </a:xfrm>
        </p:spPr>
        <p:txBody>
          <a:bodyPr>
            <a:normAutofit fontScale="90000"/>
          </a:bodyPr>
          <a:lstStyle/>
          <a:p>
            <a:r>
              <a:rPr lang="en-GB" dirty="0" smtClean="0">
                <a:solidFill>
                  <a:srgbClr val="FFC000"/>
                </a:solidFill>
              </a:rPr>
              <a:t>Correctives: </a:t>
            </a:r>
            <a:r>
              <a:rPr lang="en-GB" dirty="0" smtClean="0">
                <a:solidFill>
                  <a:srgbClr val="FFC000"/>
                </a:solidFill>
                <a:hlinkClick r:id="rId3"/>
              </a:rPr>
              <a:t>Runaway Slaves in Britain</a:t>
            </a:r>
            <a:endParaRPr lang="en-GB" dirty="0">
              <a:solidFill>
                <a:srgbClr val="FFC000"/>
              </a:solidFill>
            </a:endParaRPr>
          </a:p>
        </p:txBody>
      </p:sp>
    </p:spTree>
    <p:extLst>
      <p:ext uri="{BB962C8B-B14F-4D97-AF65-F5344CB8AC3E}">
        <p14:creationId xmlns:p14="http://schemas.microsoft.com/office/powerpoint/2010/main" val="25672214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04" t="12466" r="3229" b="9756"/>
          <a:stretch/>
        </p:blipFill>
        <p:spPr>
          <a:xfrm>
            <a:off x="586857" y="0"/>
            <a:ext cx="10883900" cy="6732067"/>
          </a:xfrm>
          <a:prstGeom prst="rect">
            <a:avLst/>
          </a:prstGeom>
        </p:spPr>
      </p:pic>
      <p:sp>
        <p:nvSpPr>
          <p:cNvPr id="5" name="Rectangle 4"/>
          <p:cNvSpPr/>
          <p:nvPr/>
        </p:nvSpPr>
        <p:spPr>
          <a:xfrm>
            <a:off x="8248852" y="1268384"/>
            <a:ext cx="3018705" cy="2246769"/>
          </a:xfrm>
          <a:prstGeom prst="rect">
            <a:avLst/>
          </a:prstGeom>
        </p:spPr>
        <p:txBody>
          <a:bodyPr wrap="square">
            <a:spAutoFit/>
          </a:bodyPr>
          <a:lstStyle/>
          <a:p>
            <a:pPr algn="ctr"/>
            <a:r>
              <a:rPr lang="en-GB" sz="2800" dirty="0" smtClean="0">
                <a:solidFill>
                  <a:srgbClr val="FFC000"/>
                </a:solidFill>
              </a:rPr>
              <a:t>Correctives: </a:t>
            </a:r>
            <a:r>
              <a:rPr lang="en-GB" sz="2800" dirty="0" smtClean="0">
                <a:solidFill>
                  <a:srgbClr val="FFC000"/>
                </a:solidFill>
                <a:hlinkClick r:id="rId3"/>
              </a:rPr>
              <a:t>Frederick Douglass in Britain and Ireland</a:t>
            </a:r>
            <a:endParaRPr lang="en-GB" sz="2800" dirty="0"/>
          </a:p>
        </p:txBody>
      </p:sp>
    </p:spTree>
    <p:extLst>
      <p:ext uri="{BB962C8B-B14F-4D97-AF65-F5344CB8AC3E}">
        <p14:creationId xmlns:p14="http://schemas.microsoft.com/office/powerpoint/2010/main" val="171346944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02695" y="609600"/>
            <a:ext cx="10353762" cy="5080000"/>
          </a:xfrm>
        </p:spPr>
        <p:txBody>
          <a:bodyPr>
            <a:normAutofit fontScale="92500" lnSpcReduction="10000"/>
          </a:bodyPr>
          <a:lstStyle/>
          <a:p>
            <a:r>
              <a:rPr lang="en-GB" sz="3300" dirty="0" smtClean="0"/>
              <a:t>Can you think of other examples of historical topics, events or phenomena that database and website research might yield new insights?</a:t>
            </a:r>
          </a:p>
          <a:p>
            <a:endParaRPr lang="en-GB" sz="3300" dirty="0" smtClean="0"/>
          </a:p>
          <a:p>
            <a:r>
              <a:rPr lang="en-GB" sz="3300" dirty="0" smtClean="0"/>
              <a:t>How might this week’s topics link together?</a:t>
            </a:r>
            <a:endParaRPr lang="en-GB" sz="3300" dirty="0"/>
          </a:p>
          <a:p>
            <a:endParaRPr lang="en-GB" sz="3300" dirty="0"/>
          </a:p>
          <a:p>
            <a:r>
              <a:rPr lang="en-GB" sz="3300" dirty="0" smtClean="0"/>
              <a:t>Is there potential to emulate the transcontinental, international networks of slave trade research in medieval history?</a:t>
            </a:r>
          </a:p>
          <a:p>
            <a:endParaRPr lang="en-GB" sz="3200" dirty="0"/>
          </a:p>
          <a:p>
            <a:endParaRPr lang="en-GB" sz="3200" dirty="0"/>
          </a:p>
        </p:txBody>
      </p:sp>
    </p:spTree>
    <p:extLst>
      <p:ext uri="{BB962C8B-B14F-4D97-AF65-F5344CB8AC3E}">
        <p14:creationId xmlns:p14="http://schemas.microsoft.com/office/powerpoint/2010/main" val="133850170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2"/>
          <a:srcRect l="1956" t="12427" r="31350" b="15202"/>
          <a:stretch/>
        </p:blipFill>
        <p:spPr>
          <a:xfrm>
            <a:off x="2679700" y="1059350"/>
            <a:ext cx="6451600" cy="5600700"/>
          </a:xfrm>
          <a:prstGeom prst="rect">
            <a:avLst/>
          </a:prstGeom>
        </p:spPr>
      </p:pic>
      <p:sp>
        <p:nvSpPr>
          <p:cNvPr id="5" name="Title 1"/>
          <p:cNvSpPr txBox="1">
            <a:spLocks/>
          </p:cNvSpPr>
          <p:nvPr/>
        </p:nvSpPr>
        <p:spPr>
          <a:xfrm>
            <a:off x="913795" y="889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fontScale="90000"/>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solidFill>
                  <a:srgbClr val="FFC000"/>
                </a:solidFill>
              </a:rPr>
              <a:t>A New Research Frontier? The Global Middle Ages</a:t>
            </a:r>
            <a:endParaRPr lang="en-GB" dirty="0">
              <a:solidFill>
                <a:srgbClr val="FFC000"/>
              </a:solidFill>
            </a:endParaRPr>
          </a:p>
        </p:txBody>
      </p:sp>
    </p:spTree>
    <p:extLst>
      <p:ext uri="{BB962C8B-B14F-4D97-AF65-F5344CB8AC3E}">
        <p14:creationId xmlns:p14="http://schemas.microsoft.com/office/powerpoint/2010/main" val="42119125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88900"/>
            <a:ext cx="10353762" cy="970450"/>
          </a:xfrm>
        </p:spPr>
        <p:txBody>
          <a:bodyPr>
            <a:normAutofit fontScale="90000"/>
          </a:bodyPr>
          <a:lstStyle/>
          <a:p>
            <a:r>
              <a:rPr lang="en-GB" dirty="0" smtClean="0">
                <a:solidFill>
                  <a:srgbClr val="FFC000"/>
                </a:solidFill>
              </a:rPr>
              <a:t>A New Research Frontier? The Global Middle Ages</a:t>
            </a:r>
            <a:endParaRPr lang="en-GB" dirty="0">
              <a:solidFill>
                <a:srgbClr val="FFC000"/>
              </a:solidFill>
            </a:endParaRPr>
          </a:p>
        </p:txBody>
      </p:sp>
      <p:sp>
        <p:nvSpPr>
          <p:cNvPr id="3" name="Content Placeholder 2"/>
          <p:cNvSpPr>
            <a:spLocks noGrp="1"/>
          </p:cNvSpPr>
          <p:nvPr>
            <p:ph idx="1"/>
          </p:nvPr>
        </p:nvSpPr>
        <p:spPr>
          <a:xfrm>
            <a:off x="545496" y="1447800"/>
            <a:ext cx="4471006" cy="4914900"/>
          </a:xfrm>
        </p:spPr>
        <p:txBody>
          <a:bodyPr>
            <a:normAutofit lnSpcReduction="10000"/>
          </a:bodyPr>
          <a:lstStyle/>
          <a:p>
            <a:r>
              <a:rPr lang="en-GB" sz="2800" dirty="0" smtClean="0"/>
              <a:t>Mapping and databases emphasise connectedness between outwardly disparate locations</a:t>
            </a:r>
          </a:p>
          <a:p>
            <a:endParaRPr lang="en-GB" sz="2800" dirty="0"/>
          </a:p>
          <a:p>
            <a:r>
              <a:rPr lang="en-GB" sz="2800" dirty="0" smtClean="0"/>
              <a:t>Opening up geographical scope of medieval history</a:t>
            </a:r>
          </a:p>
          <a:p>
            <a:endParaRPr lang="en-GB" sz="2800" dirty="0"/>
          </a:p>
          <a:p>
            <a:r>
              <a:rPr lang="en-GB" sz="2800" dirty="0" smtClean="0"/>
              <a:t>Potential for corrective to Eurocentrism?</a:t>
            </a:r>
          </a:p>
          <a:p>
            <a:endParaRPr lang="en-GB" dirty="0"/>
          </a:p>
          <a:p>
            <a:endParaRPr lang="en-GB" dirty="0" smtClean="0"/>
          </a:p>
        </p:txBody>
      </p:sp>
      <p:pic>
        <p:nvPicPr>
          <p:cNvPr id="4" name="Picture 3"/>
          <p:cNvPicPr>
            <a:picLocks noChangeAspect="1"/>
          </p:cNvPicPr>
          <p:nvPr/>
        </p:nvPicPr>
        <p:blipFill>
          <a:blip r:embed="rId2"/>
          <a:stretch>
            <a:fillRect/>
          </a:stretch>
        </p:blipFill>
        <p:spPr>
          <a:xfrm>
            <a:off x="8301615" y="1349375"/>
            <a:ext cx="3512559" cy="5508625"/>
          </a:xfrm>
          <a:prstGeom prst="rect">
            <a:avLst/>
          </a:prstGeom>
        </p:spPr>
      </p:pic>
      <p:pic>
        <p:nvPicPr>
          <p:cNvPr id="5" name="Picture 4"/>
          <p:cNvPicPr>
            <a:picLocks noChangeAspect="1"/>
          </p:cNvPicPr>
          <p:nvPr/>
        </p:nvPicPr>
        <p:blipFill>
          <a:blip r:embed="rId3"/>
          <a:stretch>
            <a:fillRect/>
          </a:stretch>
        </p:blipFill>
        <p:spPr>
          <a:xfrm>
            <a:off x="5376358" y="3392487"/>
            <a:ext cx="2476500" cy="3095625"/>
          </a:xfrm>
          <a:prstGeom prst="rect">
            <a:avLst/>
          </a:prstGeom>
        </p:spPr>
      </p:pic>
    </p:spTree>
    <p:extLst>
      <p:ext uri="{BB962C8B-B14F-4D97-AF65-F5344CB8AC3E}">
        <p14:creationId xmlns:p14="http://schemas.microsoft.com/office/powerpoint/2010/main" val="1658292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D3722DE-A0CB-4B34-845A-FE608275B764}">
  <ds:schemaRefs>
    <ds:schemaRef ds:uri="http://schemas.microsoft.com/sharepoint/v3/contenttype/forms"/>
  </ds:schemaRefs>
</ds:datastoreItem>
</file>

<file path=customXml/itemProps2.xml><?xml version="1.0" encoding="utf-8"?>
<ds:datastoreItem xmlns:ds="http://schemas.openxmlformats.org/officeDocument/2006/customXml" ds:itemID="{233129A9-D313-490B-98FF-AD4DA5663E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A89855-97AF-4000-9C3A-11E453D97CFF}">
  <ds:schemaRefs>
    <ds:schemaRef ds:uri="http://schemas.openxmlformats.org/package/2006/metadata/core-properties"/>
    <ds:schemaRef ds:uri="53eb33a0-f383-4069-9f53-0e79fd56955c"/>
    <ds:schemaRef ds:uri="http://purl.org/dc/dcmitype/"/>
    <ds:schemaRef ds:uri="http://schemas.microsoft.com/office/2006/documentManagement/types"/>
    <ds:schemaRef ds:uri="http://purl.org/dc/elements/1.1/"/>
    <ds:schemaRef ds:uri="http://schemas.microsoft.com/office/2006/metadata/properties"/>
    <ds:schemaRef ds:uri="18e00798-69c8-4d73-a841-5247a1895ee0"/>
    <ds:schemaRef ds:uri="http://purl.org/dc/term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1298</TotalTime>
  <Words>2097</Words>
  <Application>Microsoft Office PowerPoint</Application>
  <PresentationFormat>Widescreen</PresentationFormat>
  <Paragraphs>155</Paragraphs>
  <Slides>56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Arial</vt:lpstr>
      <vt:lpstr>Calibri</vt:lpstr>
      <vt:lpstr>Calisto MT</vt:lpstr>
      <vt:lpstr>Trebuchet MS</vt:lpstr>
      <vt:lpstr>Wingdings 2</vt:lpstr>
      <vt:lpstr>Slate</vt:lpstr>
      <vt:lpstr>Contextualising Research: Websites and Databases</vt:lpstr>
      <vt:lpstr>PowerPoint Presentation</vt:lpstr>
      <vt:lpstr>What is a database?</vt:lpstr>
      <vt:lpstr>What is a database?</vt:lpstr>
      <vt:lpstr>Why Databases and Websites for Historians?</vt:lpstr>
      <vt:lpstr>Monastic Wales</vt:lpstr>
      <vt:lpstr>Medieval Swansea</vt:lpstr>
      <vt:lpstr>PowerPoint Presentation</vt:lpstr>
      <vt:lpstr>Research Impact</vt:lpstr>
      <vt:lpstr>PowerPoint Presentation</vt:lpstr>
      <vt:lpstr>PowerPoint Presentation</vt:lpstr>
      <vt:lpstr>PowerPoint Presentation</vt:lpstr>
      <vt:lpstr>Monastic Wales</vt:lpstr>
      <vt:lpstr>Why Databases and Websites for Historians?</vt:lpstr>
      <vt:lpstr>Research Methods</vt:lpstr>
      <vt:lpstr>Research Methods: Qualitative vs Quantitative</vt:lpstr>
      <vt:lpstr>Research Methods: Qualitative vs Quantitative</vt:lpstr>
      <vt:lpstr>Research Methods: Qualitative vs Quantitative</vt:lpstr>
      <vt:lpstr>PowerPoint Presentation</vt:lpstr>
      <vt:lpstr>PowerPoint Presentation</vt:lpstr>
      <vt:lpstr>Research Methods: Qualitative vs Quantitative</vt:lpstr>
      <vt:lpstr>Mapping</vt:lpstr>
      <vt:lpstr>Mapping</vt:lpstr>
      <vt:lpstr>PowerPoint Presentation</vt:lpstr>
      <vt:lpstr>2. Broadening Horizons</vt:lpstr>
      <vt:lpstr>2. Broadening Horizons: Mapping and Networks</vt:lpstr>
      <vt:lpstr>Mapping and Networks</vt:lpstr>
      <vt:lpstr>PowerPoint Presentation</vt:lpstr>
      <vt:lpstr>PowerPoint Presentation</vt:lpstr>
      <vt:lpstr>Museums as ‘Centres of Calculation’ in ‘Cycles of Accumulation’</vt:lpstr>
      <vt:lpstr>Databases in History</vt:lpstr>
      <vt:lpstr>Early Dataset Research on Transatlantic Slavery</vt:lpstr>
      <vt:lpstr>PowerPoint Presentation</vt:lpstr>
      <vt:lpstr>Transatlantic Slave Trade Database</vt:lpstr>
      <vt:lpstr>PowerPoint Presentation</vt:lpstr>
      <vt:lpstr>PowerPoint Presentation</vt:lpstr>
      <vt:lpstr>PowerPoint Presentation</vt:lpstr>
      <vt:lpstr>PowerPoint Presentation</vt:lpstr>
      <vt:lpstr>PowerPoint Presentation</vt:lpstr>
      <vt:lpstr>Impact of Slave Voyages Database/Website</vt:lpstr>
      <vt:lpstr>PowerPoint Presentation</vt:lpstr>
      <vt:lpstr>PowerPoint Presentation</vt:lpstr>
      <vt:lpstr>Legacies of Slave Ownership website</vt:lpstr>
      <vt:lpstr>PowerPoint Presentation</vt:lpstr>
      <vt:lpstr>PowerPoint Presentation</vt:lpstr>
      <vt:lpstr>PowerPoint Presentation</vt:lpstr>
      <vt:lpstr>PowerPoint Presentation</vt:lpstr>
      <vt:lpstr>PROSOPOGRAPHY </vt:lpstr>
      <vt:lpstr>Limitations</vt:lpstr>
      <vt:lpstr>Limitations</vt:lpstr>
      <vt:lpstr>Correctives: African Names Database</vt:lpstr>
      <vt:lpstr>Correctives: Runaway Slaves in Britain</vt:lpstr>
      <vt:lpstr>PowerPoint Presentation</vt:lpstr>
      <vt:lpstr>PowerPoint Presentation</vt:lpstr>
      <vt:lpstr>PowerPoint Presentation</vt:lpstr>
      <vt:lpstr>A New Research Frontier? The Global Middle Ages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Contextualising Research: Websites and Databases</dc:title>
  <dc:creator>Alexander Scott</dc:creator>
  <cp:lastModifiedBy>Alexander Scott</cp:lastModifiedBy>
  <cp:revision>30</cp:revision>
  <cp:lastPrinted>2020-10-20T17:17:42Z</cp:lastPrinted>
  <dcterms:created xsi:type="dcterms:W3CDTF">2020-10-20T09:14:36Z</dcterms:created>
  <dcterms:modified xsi:type="dcterms:W3CDTF">2020-10-21T07:40:13Z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