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6" r:id="rId5"/>
    <p:sldId id="258" r:id="rId6"/>
    <p:sldId id="259" r:id="rId7"/>
    <p:sldId id="257" r:id="rId8"/>
    <p:sldId id="265" r:id="rId9"/>
    <p:sldId id="260" r:id="rId10"/>
    <p:sldId id="261" r:id="rId11"/>
    <p:sldId id="262" r:id="rId12"/>
    <p:sldId id="263" r:id="rId13"/>
    <p:sldId id="264"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B996F9-111C-46AA-DF85-C88DAFBD15C4}" v="41" dt="2025-10-23T21:46:51.025"/>
    <p1510:client id="{A5D1F2AA-0F2F-3AD1-4A87-100210C3C2D5}" v="1" dt="2025-10-23T21:40:51.763"/>
    <p1510:client id="{F2500DDA-8B53-3975-A502-58660073F538}" v="52" dt="2025-10-23T21:51:19.6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rhat Azhar (2213611)" userId="S::2213611@student.uwtsd.ac.uk::b87b67d6-4efc-40d7-838f-43c23bb4413e" providerId="AD" clId="Web-{31B996F9-111C-46AA-DF85-C88DAFBD15C4}"/>
    <pc:docChg chg="addSld delSld modSld sldOrd">
      <pc:chgData name="Farhat Azhar (2213611)" userId="S::2213611@student.uwtsd.ac.uk::b87b67d6-4efc-40d7-838f-43c23bb4413e" providerId="AD" clId="Web-{31B996F9-111C-46AA-DF85-C88DAFBD15C4}" dt="2025-10-23T21:46:51.025" v="35"/>
      <pc:docMkLst>
        <pc:docMk/>
      </pc:docMkLst>
      <pc:sldChg chg="addSp delSp modSp">
        <pc:chgData name="Farhat Azhar (2213611)" userId="S::2213611@student.uwtsd.ac.uk::b87b67d6-4efc-40d7-838f-43c23bb4413e" providerId="AD" clId="Web-{31B996F9-111C-46AA-DF85-C88DAFBD15C4}" dt="2025-10-23T21:46:51.025" v="35"/>
        <pc:sldMkLst>
          <pc:docMk/>
          <pc:sldMk cId="2549284072" sldId="256"/>
        </pc:sldMkLst>
        <pc:spChg chg="add">
          <ac:chgData name="Farhat Azhar (2213611)" userId="S::2213611@student.uwtsd.ac.uk::b87b67d6-4efc-40d7-838f-43c23bb4413e" providerId="AD" clId="Web-{31B996F9-111C-46AA-DF85-C88DAFBD15C4}" dt="2025-10-23T21:43:37.944" v="12"/>
          <ac:spMkLst>
            <pc:docMk/>
            <pc:sldMk cId="2549284072" sldId="256"/>
            <ac:spMk id="3" creationId="{7DA38B9A-8117-C6AA-D07D-9840AB3702EC}"/>
          </ac:spMkLst>
        </pc:spChg>
        <pc:spChg chg="add del">
          <ac:chgData name="Farhat Azhar (2213611)" userId="S::2213611@student.uwtsd.ac.uk::b87b67d6-4efc-40d7-838f-43c23bb4413e" providerId="AD" clId="Web-{31B996F9-111C-46AA-DF85-C88DAFBD15C4}" dt="2025-10-23T21:43:43.960" v="14"/>
          <ac:spMkLst>
            <pc:docMk/>
            <pc:sldMk cId="2549284072" sldId="256"/>
            <ac:spMk id="6" creationId="{B191BD79-1EAF-4F0B-E140-F7453F6CBC74}"/>
          </ac:spMkLst>
        </pc:spChg>
        <pc:spChg chg="add del">
          <ac:chgData name="Farhat Azhar (2213611)" userId="S::2213611@student.uwtsd.ac.uk::b87b67d6-4efc-40d7-838f-43c23bb4413e" providerId="AD" clId="Web-{31B996F9-111C-46AA-DF85-C88DAFBD15C4}" dt="2025-10-23T21:43:53.804" v="16"/>
          <ac:spMkLst>
            <pc:docMk/>
            <pc:sldMk cId="2549284072" sldId="256"/>
            <ac:spMk id="7" creationId="{452F31EF-B90D-76A4-6631-B4C835CA9469}"/>
          </ac:spMkLst>
        </pc:spChg>
        <pc:spChg chg="add del mod">
          <ac:chgData name="Farhat Azhar (2213611)" userId="S::2213611@student.uwtsd.ac.uk::b87b67d6-4efc-40d7-838f-43c23bb4413e" providerId="AD" clId="Web-{31B996F9-111C-46AA-DF85-C88DAFBD15C4}" dt="2025-10-23T21:45:09.414" v="27"/>
          <ac:spMkLst>
            <pc:docMk/>
            <pc:sldMk cId="2549284072" sldId="256"/>
            <ac:spMk id="8" creationId="{34576A69-2216-A48F-27CC-82C565F3526C}"/>
          </ac:spMkLst>
        </pc:spChg>
        <pc:spChg chg="add mod">
          <ac:chgData name="Farhat Azhar (2213611)" userId="S::2213611@student.uwtsd.ac.uk::b87b67d6-4efc-40d7-838f-43c23bb4413e" providerId="AD" clId="Web-{31B996F9-111C-46AA-DF85-C88DAFBD15C4}" dt="2025-10-23T21:46:51.025" v="35"/>
          <ac:spMkLst>
            <pc:docMk/>
            <pc:sldMk cId="2549284072" sldId="256"/>
            <ac:spMk id="9" creationId="{66EB3B5F-87BB-6807-34C8-505234A4273B}"/>
          </ac:spMkLst>
        </pc:spChg>
        <pc:picChg chg="mod">
          <ac:chgData name="Farhat Azhar (2213611)" userId="S::2213611@student.uwtsd.ac.uk::b87b67d6-4efc-40d7-838f-43c23bb4413e" providerId="AD" clId="Web-{31B996F9-111C-46AA-DF85-C88DAFBD15C4}" dt="2025-10-23T21:45:41.102" v="30" actId="1076"/>
          <ac:picMkLst>
            <pc:docMk/>
            <pc:sldMk cId="2549284072" sldId="256"/>
            <ac:picMk id="5" creationId="{D057DD9E-EF19-45E5-BE1A-AAF718F317E7}"/>
          </ac:picMkLst>
        </pc:picChg>
        <pc:picChg chg="mod">
          <ac:chgData name="Farhat Azhar (2213611)" userId="S::2213611@student.uwtsd.ac.uk::b87b67d6-4efc-40d7-838f-43c23bb4413e" providerId="AD" clId="Web-{31B996F9-111C-46AA-DF85-C88DAFBD15C4}" dt="2025-10-23T21:42:00.849" v="4" actId="1076"/>
          <ac:picMkLst>
            <pc:docMk/>
            <pc:sldMk cId="2549284072" sldId="256"/>
            <ac:picMk id="23" creationId="{621A5139-23D9-DB44-473C-A6056E92D380}"/>
          </ac:picMkLst>
        </pc:picChg>
      </pc:sldChg>
      <pc:sldChg chg="modSp ord">
        <pc:chgData name="Farhat Azhar (2213611)" userId="S::2213611@student.uwtsd.ac.uk::b87b67d6-4efc-40d7-838f-43c23bb4413e" providerId="AD" clId="Web-{31B996F9-111C-46AA-DF85-C88DAFBD15C4}" dt="2025-10-23T21:42:32.178" v="8"/>
        <pc:sldMkLst>
          <pc:docMk/>
          <pc:sldMk cId="1872903326" sldId="257"/>
        </pc:sldMkLst>
        <pc:picChg chg="mod">
          <ac:chgData name="Farhat Azhar (2213611)" userId="S::2213611@student.uwtsd.ac.uk::b87b67d6-4efc-40d7-838f-43c23bb4413e" providerId="AD" clId="Web-{31B996F9-111C-46AA-DF85-C88DAFBD15C4}" dt="2025-10-23T21:42:22.943" v="6" actId="1076"/>
          <ac:picMkLst>
            <pc:docMk/>
            <pc:sldMk cId="1872903326" sldId="257"/>
            <ac:picMk id="4" creationId="{28915348-9728-4B2B-BE2F-93FA602CBF6E}"/>
          </ac:picMkLst>
        </pc:picChg>
      </pc:sldChg>
      <pc:sldChg chg="ord">
        <pc:chgData name="Farhat Azhar (2213611)" userId="S::2213611@student.uwtsd.ac.uk::b87b67d6-4efc-40d7-838f-43c23bb4413e" providerId="AD" clId="Web-{31B996F9-111C-46AA-DF85-C88DAFBD15C4}" dt="2025-10-23T21:42:32.178" v="7"/>
        <pc:sldMkLst>
          <pc:docMk/>
          <pc:sldMk cId="2083573449" sldId="265"/>
        </pc:sldMkLst>
      </pc:sldChg>
      <pc:sldChg chg="new del">
        <pc:chgData name="Farhat Azhar (2213611)" userId="S::2213611@student.uwtsd.ac.uk::b87b67d6-4efc-40d7-838f-43c23bb4413e" providerId="AD" clId="Web-{31B996F9-111C-46AA-DF85-C88DAFBD15C4}" dt="2025-10-23T21:46:21.853" v="32"/>
        <pc:sldMkLst>
          <pc:docMk/>
          <pc:sldMk cId="1308145071" sldId="267"/>
        </pc:sldMkLst>
      </pc:sldChg>
    </pc:docChg>
  </pc:docChgLst>
  <pc:docChgLst>
    <pc:chgData name="Farhat Azhar (2213611)" userId="S::2213611@student.uwtsd.ac.uk::b87b67d6-4efc-40d7-838f-43c23bb4413e" providerId="AD" clId="Web-{A5D1F2AA-0F2F-3AD1-4A87-100210C3C2D5}"/>
    <pc:docChg chg="modSld">
      <pc:chgData name="Farhat Azhar (2213611)" userId="S::2213611@student.uwtsd.ac.uk::b87b67d6-4efc-40d7-838f-43c23bb4413e" providerId="AD" clId="Web-{A5D1F2AA-0F2F-3AD1-4A87-100210C3C2D5}" dt="2025-10-23T21:40:51.763" v="0" actId="1076"/>
      <pc:docMkLst>
        <pc:docMk/>
      </pc:docMkLst>
      <pc:sldChg chg="modSp">
        <pc:chgData name="Farhat Azhar (2213611)" userId="S::2213611@student.uwtsd.ac.uk::b87b67d6-4efc-40d7-838f-43c23bb4413e" providerId="AD" clId="Web-{A5D1F2AA-0F2F-3AD1-4A87-100210C3C2D5}" dt="2025-10-23T21:40:51.763" v="0" actId="1076"/>
        <pc:sldMkLst>
          <pc:docMk/>
          <pc:sldMk cId="2549284072" sldId="256"/>
        </pc:sldMkLst>
        <pc:picChg chg="mod">
          <ac:chgData name="Farhat Azhar (2213611)" userId="S::2213611@student.uwtsd.ac.uk::b87b67d6-4efc-40d7-838f-43c23bb4413e" providerId="AD" clId="Web-{A5D1F2AA-0F2F-3AD1-4A87-100210C3C2D5}" dt="2025-10-23T21:40:51.763" v="0" actId="1076"/>
          <ac:picMkLst>
            <pc:docMk/>
            <pc:sldMk cId="2549284072" sldId="256"/>
            <ac:picMk id="5" creationId="{D057DD9E-EF19-45E5-BE1A-AAF718F317E7}"/>
          </ac:picMkLst>
        </pc:picChg>
      </pc:sldChg>
    </pc:docChg>
  </pc:docChgLst>
  <pc:docChgLst>
    <pc:chgData name="Farhat Azhar (2213611)" userId="S::2213611@student.uwtsd.ac.uk::b87b67d6-4efc-40d7-838f-43c23bb4413e" providerId="AD" clId="Web-{F2500DDA-8B53-3975-A502-58660073F538}"/>
    <pc:docChg chg="modSld">
      <pc:chgData name="Farhat Azhar (2213611)" userId="S::2213611@student.uwtsd.ac.uk::b87b67d6-4efc-40d7-838f-43c23bb4413e" providerId="AD" clId="Web-{F2500DDA-8B53-3975-A502-58660073F538}" dt="2025-10-23T21:51:19.617" v="45"/>
      <pc:docMkLst>
        <pc:docMk/>
      </pc:docMkLst>
      <pc:sldChg chg="modSp">
        <pc:chgData name="Farhat Azhar (2213611)" userId="S::2213611@student.uwtsd.ac.uk::b87b67d6-4efc-40d7-838f-43c23bb4413e" providerId="AD" clId="Web-{F2500DDA-8B53-3975-A502-58660073F538}" dt="2025-10-23T21:51:19.617" v="45"/>
        <pc:sldMkLst>
          <pc:docMk/>
          <pc:sldMk cId="2549284072" sldId="256"/>
        </pc:sldMkLst>
        <pc:spChg chg="mod">
          <ac:chgData name="Farhat Azhar (2213611)" userId="S::2213611@student.uwtsd.ac.uk::b87b67d6-4efc-40d7-838f-43c23bb4413e" providerId="AD" clId="Web-{F2500DDA-8B53-3975-A502-58660073F538}" dt="2025-10-23T21:51:19.617" v="45"/>
          <ac:spMkLst>
            <pc:docMk/>
            <pc:sldMk cId="2549284072" sldId="256"/>
            <ac:spMk id="9" creationId="{66EB3B5F-87BB-6807-34C8-505234A4273B}"/>
          </ac:spMkLst>
        </pc:spChg>
        <pc:picChg chg="mod">
          <ac:chgData name="Farhat Azhar (2213611)" userId="S::2213611@student.uwtsd.ac.uk::b87b67d6-4efc-40d7-838f-43c23bb4413e" providerId="AD" clId="Web-{F2500DDA-8B53-3975-A502-58660073F538}" dt="2025-10-23T21:49:32.535" v="30" actId="1076"/>
          <ac:picMkLst>
            <pc:docMk/>
            <pc:sldMk cId="2549284072" sldId="256"/>
            <ac:picMk id="5" creationId="{D057DD9E-EF19-45E5-BE1A-AAF718F317E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B6D631-4418-4231-B85F-A132802F68D5}" type="datetimeFigureOut">
              <a:rPr lang="en-US" smtClean="0"/>
              <a:t>10/23/2025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4F4224-4016-4200-8293-B25538708FCD}" type="slidenum">
              <a:rPr lang="en-US" smtClean="0"/>
              <a:t>‹#›</a:t>
            </a:fld>
            <a:endParaRPr lang="en-US"/>
          </a:p>
        </p:txBody>
      </p:sp>
    </p:spTree>
    <p:extLst>
      <p:ext uri="{BB962C8B-B14F-4D97-AF65-F5344CB8AC3E}">
        <p14:creationId xmlns:p14="http://schemas.microsoft.com/office/powerpoint/2010/main" val="2526055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Good morning/afternoon. My presentation today is a critical evaluation of the care and support needs of older people, focusing on effective approaches for their </a:t>
            </a:r>
            <a:r>
              <a:rPr lang="en-US" err="1"/>
              <a:t>empowerment."</a:t>
            </a:r>
            <a:r>
              <a:rPr lang="en-US" b="1" err="1"/>
              <a:t>Student</a:t>
            </a:r>
            <a:r>
              <a:rPr lang="en-US" b="1"/>
              <a:t> Name:</a:t>
            </a:r>
            <a:r>
              <a:rPr lang="en-US"/>
              <a:t> [Your Name]"This presentation directly addresses Module Learning Outcomes one and two by identifying and evaluating care and support needs, and </a:t>
            </a:r>
            <a:r>
              <a:rPr lang="en-US" err="1"/>
              <a:t>analysing</a:t>
            </a:r>
            <a:r>
              <a:rPr lang="en-US"/>
              <a:t> current provision, including technology, for older people.</a:t>
            </a:r>
          </a:p>
          <a:p>
            <a:endParaRPr lang="en-US"/>
          </a:p>
        </p:txBody>
      </p:sp>
      <p:sp>
        <p:nvSpPr>
          <p:cNvPr id="4" name="Slide Number Placeholder 3"/>
          <p:cNvSpPr>
            <a:spLocks noGrp="1"/>
          </p:cNvSpPr>
          <p:nvPr>
            <p:ph type="sldNum" sz="quarter" idx="5"/>
          </p:nvPr>
        </p:nvSpPr>
        <p:spPr/>
        <p:txBody>
          <a:bodyPr/>
          <a:lstStyle/>
          <a:p>
            <a:fld id="{0F4F4224-4016-4200-8293-B25538708FCD}" type="slidenum">
              <a:rPr lang="en-US" smtClean="0"/>
              <a:t>1</a:t>
            </a:fld>
            <a:endParaRPr lang="en-US"/>
          </a:p>
        </p:txBody>
      </p:sp>
    </p:spTree>
    <p:extLst>
      <p:ext uri="{BB962C8B-B14F-4D97-AF65-F5344CB8AC3E}">
        <p14:creationId xmlns:p14="http://schemas.microsoft.com/office/powerpoint/2010/main" val="31026485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Critically evaluating needs moves beyond basic care. The focus should be on </a:t>
            </a:r>
            <a:r>
              <a:rPr lang="en-US" b="1"/>
              <a:t>empowerment</a:t>
            </a:r>
            <a:r>
              <a:rPr lang="en-US"/>
              <a:t>, which means supporting the person to take control of their life and decision-making. Central to this is maintaining </a:t>
            </a:r>
            <a:r>
              <a:rPr lang="en-US" b="1"/>
              <a:t>independence</a:t>
            </a:r>
            <a:r>
              <a:rPr lang="en-US"/>
              <a:t> and </a:t>
            </a:r>
            <a:r>
              <a:rPr lang="en-US" b="1"/>
              <a:t>functional ability Functional Ability</a:t>
            </a:r>
            <a:r>
              <a:rPr lang="en-US"/>
              <a:t>: Maintaining activities of daily living (ADLs) and instrumental activities of daily living (IADLs) (e.g., World Health Organization, 2015)."Functional ability is a primary determinant of quality of life in later years (Smith et al., 2023). A critical issue is that health and social care services often fail to adequately integrate support for both physical and mental functional maintenance, creating gaps in preventative care."* </a:t>
            </a:r>
            <a:r>
              <a:rPr lang="en-US" b="1"/>
              <a:t>Psychological Needs</a:t>
            </a:r>
            <a:r>
              <a:rPr lang="en-US"/>
              <a:t>: Combating loneliness and maintaining social inclusion (e.g., Age UK, 2024)."Loneliness is a significant public health concern. While initiatives exist, they often lack the scale or sustained funding required to reach the most isolated individuals (Jones &amp; Davies, 2023)."* </a:t>
            </a:r>
            <a:r>
              <a:rPr lang="en-US" b="1"/>
              <a:t>Financial Security</a:t>
            </a:r>
            <a:r>
              <a:rPr lang="en-US"/>
              <a:t>: Addressing fuel poverty and costs of care (e.g., Joseph Rowntree Foundation, 2022)."The cost-of-living crisis disproportionately affects older people on fixed incomes, a challenge that current social care policy does not effectively mitigate (JRF, 2022)."</a:t>
            </a:r>
          </a:p>
          <a:p>
            <a:endParaRPr lang="en-US"/>
          </a:p>
        </p:txBody>
      </p:sp>
      <p:sp>
        <p:nvSpPr>
          <p:cNvPr id="4" name="Slide Number Placeholder 3"/>
          <p:cNvSpPr>
            <a:spLocks noGrp="1"/>
          </p:cNvSpPr>
          <p:nvPr>
            <p:ph type="sldNum" sz="quarter" idx="5"/>
          </p:nvPr>
        </p:nvSpPr>
        <p:spPr/>
        <p:txBody>
          <a:bodyPr/>
          <a:lstStyle/>
          <a:p>
            <a:fld id="{0F4F4224-4016-4200-8293-B25538708FCD}" type="slidenum">
              <a:rPr lang="en-US" smtClean="0"/>
              <a:t>2</a:t>
            </a:fld>
            <a:endParaRPr lang="en-US"/>
          </a:p>
        </p:txBody>
      </p:sp>
    </p:spTree>
    <p:extLst>
      <p:ext uri="{BB962C8B-B14F-4D97-AF65-F5344CB8AC3E}">
        <p14:creationId xmlns:p14="http://schemas.microsoft.com/office/powerpoint/2010/main" val="1524675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Our evaluation must be informed by theory and policy. The </a:t>
            </a:r>
            <a:r>
              <a:rPr lang="en-US" b="1"/>
              <a:t>Social Model of Disability</a:t>
            </a:r>
            <a:r>
              <a:rPr lang="en-US"/>
              <a:t> (Oliver, 1990) is crucial, shifting the focus from the individual's impairment to the disabling barriers created by society and services. </a:t>
            </a:r>
            <a:r>
              <a:rPr lang="en-US" b="1"/>
              <a:t>Social Model of Disability</a:t>
            </a:r>
            <a:r>
              <a:rPr lang="en-US"/>
              <a:t>: Disablement is due to societal barriers, not just </a:t>
            </a:r>
            <a:r>
              <a:rPr lang="en-US" err="1"/>
              <a:t>impairment."This</a:t>
            </a:r>
            <a:r>
              <a:rPr lang="en-US"/>
              <a:t> challenges the traditional medical model and informs an empowerment-focused approach, where care services adapt to the person, not the reverse (Oliver, 1990)."</a:t>
            </a:r>
            <a:r>
              <a:rPr lang="en-US" b="1"/>
              <a:t>Policy Drivers in the UK</a:t>
            </a:r>
            <a:r>
              <a:rPr lang="en-US"/>
              <a:t>* </a:t>
            </a:r>
            <a:r>
              <a:rPr lang="en-US" b="1"/>
              <a:t>Care Act 2014</a:t>
            </a:r>
            <a:r>
              <a:rPr lang="en-US"/>
              <a:t>: </a:t>
            </a:r>
            <a:r>
              <a:rPr lang="en-US" err="1"/>
              <a:t>Personalisation</a:t>
            </a:r>
            <a:r>
              <a:rPr lang="en-US"/>
              <a:t> and well-</a:t>
            </a:r>
            <a:r>
              <a:rPr lang="en-US" err="1"/>
              <a:t>being."Policy</a:t>
            </a:r>
            <a:r>
              <a:rPr lang="en-US"/>
              <a:t> must translate effectively into practice to genuinely empower older people."</a:t>
            </a:r>
          </a:p>
          <a:p>
            <a:endParaRPr lang="en-US"/>
          </a:p>
        </p:txBody>
      </p:sp>
      <p:sp>
        <p:nvSpPr>
          <p:cNvPr id="4" name="Slide Number Placeholder 3"/>
          <p:cNvSpPr>
            <a:spLocks noGrp="1"/>
          </p:cNvSpPr>
          <p:nvPr>
            <p:ph type="sldNum" sz="quarter" idx="5"/>
          </p:nvPr>
        </p:nvSpPr>
        <p:spPr/>
        <p:txBody>
          <a:bodyPr/>
          <a:lstStyle/>
          <a:p>
            <a:fld id="{0F4F4224-4016-4200-8293-B25538708FCD}" type="slidenum">
              <a:rPr lang="en-US" smtClean="0"/>
              <a:t>3</a:t>
            </a:fld>
            <a:endParaRPr lang="en-US"/>
          </a:p>
        </p:txBody>
      </p:sp>
    </p:spTree>
    <p:extLst>
      <p:ext uri="{BB962C8B-B14F-4D97-AF65-F5344CB8AC3E}">
        <p14:creationId xmlns:p14="http://schemas.microsoft.com/office/powerpoint/2010/main" val="3458628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 begin, I'll provide a brief introduction to the concept of the older person and the crucial role of empowerment in the health and social care sector. The 'older person' is a diverse group, but shared challenges often revolve around maintaining </a:t>
            </a:r>
            <a:r>
              <a:rPr lang="en-US" b="1"/>
              <a:t>functional ability, independence, freedom, and choice</a:t>
            </a:r>
            <a:r>
              <a:rPr lang="en-US"/>
              <a:t>.</a:t>
            </a:r>
          </a:p>
        </p:txBody>
      </p:sp>
      <p:sp>
        <p:nvSpPr>
          <p:cNvPr id="4" name="Slide Number Placeholder 3"/>
          <p:cNvSpPr>
            <a:spLocks noGrp="1"/>
          </p:cNvSpPr>
          <p:nvPr>
            <p:ph type="sldNum" sz="quarter" idx="5"/>
          </p:nvPr>
        </p:nvSpPr>
        <p:spPr/>
        <p:txBody>
          <a:bodyPr/>
          <a:lstStyle/>
          <a:p>
            <a:fld id="{0F4F4224-4016-4200-8293-B25538708FCD}" type="slidenum">
              <a:rPr lang="en-US" smtClean="0"/>
              <a:t>4</a:t>
            </a:fld>
            <a:endParaRPr lang="en-US"/>
          </a:p>
        </p:txBody>
      </p:sp>
    </p:spTree>
    <p:extLst>
      <p:ext uri="{BB962C8B-B14F-4D97-AF65-F5344CB8AC3E}">
        <p14:creationId xmlns:p14="http://schemas.microsoft.com/office/powerpoint/2010/main" val="3479615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conclusion, this critical evaluation has highlighted that while UK policy aims for empowerment and </a:t>
            </a:r>
            <a:r>
              <a:rPr lang="en-US" err="1"/>
              <a:t>personalisation</a:t>
            </a:r>
            <a:r>
              <a:rPr lang="en-US"/>
              <a:t>, its effective delivery is hampered by systemic underfunding, fragmentation, and the persistence of the digital divide.</a:t>
            </a:r>
          </a:p>
        </p:txBody>
      </p:sp>
      <p:sp>
        <p:nvSpPr>
          <p:cNvPr id="4" name="Slide Number Placeholder 3"/>
          <p:cNvSpPr>
            <a:spLocks noGrp="1"/>
          </p:cNvSpPr>
          <p:nvPr>
            <p:ph type="sldNum" sz="quarter" idx="5"/>
          </p:nvPr>
        </p:nvSpPr>
        <p:spPr/>
        <p:txBody>
          <a:bodyPr/>
          <a:lstStyle/>
          <a:p>
            <a:fld id="{0F4F4224-4016-4200-8293-B25538708FCD}" type="slidenum">
              <a:rPr lang="en-US" smtClean="0"/>
              <a:t>5</a:t>
            </a:fld>
            <a:endParaRPr lang="en-US"/>
          </a:p>
        </p:txBody>
      </p:sp>
    </p:spTree>
    <p:extLst>
      <p:ext uri="{BB962C8B-B14F-4D97-AF65-F5344CB8AC3E}">
        <p14:creationId xmlns:p14="http://schemas.microsoft.com/office/powerpoint/2010/main" val="3655040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I'll now critically evaluate the effectiveness of current approaches and interventions in the UK. </a:t>
            </a:r>
            <a:r>
              <a:rPr lang="en-US" b="1"/>
              <a:t>Home Care/Domiciliary Services</a:t>
            </a:r>
            <a:r>
              <a:rPr lang="en-US"/>
              <a:t>: Effectiveness often limited by short, task-focused visits (e.g., The King's Fund, 2023)."While essential, domiciliary care is frequently time-constrained and task-focused, failing to support broader social or psychological needs, which diminishes the overall benefit and sense of empowerment (The King's Fund, 2023). This is an example of an approach whose benefit is reduced in practice due to systemic underfunding."</a:t>
            </a:r>
          </a:p>
          <a:p>
            <a:r>
              <a:rPr lang="en-US"/>
              <a:t>* </a:t>
            </a:r>
            <a:r>
              <a:rPr lang="en-US" b="1" err="1"/>
              <a:t>Reablement</a:t>
            </a:r>
            <a:r>
              <a:rPr lang="en-US" b="1"/>
              <a:t> Services</a:t>
            </a:r>
            <a:r>
              <a:rPr lang="en-US"/>
              <a:t>: Short-term, intensive support to regain independence."</a:t>
            </a:r>
            <a:r>
              <a:rPr lang="en-US" err="1"/>
              <a:t>Reablement</a:t>
            </a:r>
            <a:r>
              <a:rPr lang="en-US"/>
              <a:t> is a key positive intervention, as it is goal-oriented and aligns with empowerment principles by focusing on functional recovery. Case studies show high rates of successful reduction in long-term care needs (Age UK, 2020)."</a:t>
            </a:r>
          </a:p>
          <a:p>
            <a:r>
              <a:rPr lang="en-US"/>
              <a:t>* </a:t>
            </a:r>
            <a:r>
              <a:rPr lang="en-US" b="1"/>
              <a:t>Day </a:t>
            </a:r>
            <a:r>
              <a:rPr lang="en-US" b="1" err="1"/>
              <a:t>Centres</a:t>
            </a:r>
            <a:r>
              <a:rPr lang="en-US" b="1"/>
              <a:t> &amp; Community Hubs</a:t>
            </a:r>
            <a:r>
              <a:rPr lang="en-US"/>
              <a:t>: Important for social connectivity, but often geographically sparse or under threat of </a:t>
            </a:r>
            <a:r>
              <a:rPr lang="en-US" err="1"/>
              <a:t>closure."These</a:t>
            </a:r>
            <a:r>
              <a:rPr lang="en-US"/>
              <a:t> </a:t>
            </a:r>
            <a:r>
              <a:rPr lang="en-US" err="1"/>
              <a:t>centres</a:t>
            </a:r>
            <a:r>
              <a:rPr lang="en-US"/>
              <a:t> provide vital social capital and mitigate isolation, but their provision is highly variable (ONS, 2024), highlighting a postcode lottery in access to non-clinical support."</a:t>
            </a:r>
          </a:p>
          <a:p>
            <a:endParaRPr lang="en-US"/>
          </a:p>
        </p:txBody>
      </p:sp>
      <p:sp>
        <p:nvSpPr>
          <p:cNvPr id="4" name="Slide Number Placeholder 3"/>
          <p:cNvSpPr>
            <a:spLocks noGrp="1"/>
          </p:cNvSpPr>
          <p:nvPr>
            <p:ph type="sldNum" sz="quarter" idx="5"/>
          </p:nvPr>
        </p:nvSpPr>
        <p:spPr/>
        <p:txBody>
          <a:bodyPr/>
          <a:lstStyle/>
          <a:p>
            <a:fld id="{0F4F4224-4016-4200-8293-B25538708FCD}" type="slidenum">
              <a:rPr lang="en-US" smtClean="0"/>
              <a:t>6</a:t>
            </a:fld>
            <a:endParaRPr lang="en-US"/>
          </a:p>
        </p:txBody>
      </p:sp>
    </p:spTree>
    <p:extLst>
      <p:ext uri="{BB962C8B-B14F-4D97-AF65-F5344CB8AC3E}">
        <p14:creationId xmlns:p14="http://schemas.microsoft.com/office/powerpoint/2010/main" val="4161289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Module Learning Outcome 2 requires an analysis of technology. Technology is emerging as a powerful tool for care and empowerment </a:t>
            </a:r>
            <a:r>
              <a:rPr lang="en-US" b="1"/>
              <a:t>Assistive Technology (AT)</a:t>
            </a:r>
            <a:r>
              <a:rPr lang="en-US"/>
              <a:t>: Telecare (e.g., pendant alarms) and smart home </a:t>
            </a:r>
            <a:r>
              <a:rPr lang="en-US" err="1"/>
              <a:t>devices."AT</a:t>
            </a:r>
            <a:r>
              <a:rPr lang="en-US"/>
              <a:t> like telecare is proven to enhance safety and provide peace of mind, thus enabling people to remain in their homes longer (Peters &amp; Morgan, 2022). Its effectiveness lies in its ability to support independence."</a:t>
            </a:r>
          </a:p>
          <a:p>
            <a:r>
              <a:rPr lang="en-US"/>
              <a:t>* </a:t>
            </a:r>
            <a:r>
              <a:rPr lang="en-US" b="1"/>
              <a:t>Emergent Technology</a:t>
            </a:r>
            <a:r>
              <a:rPr lang="en-US"/>
              <a:t>: Remote monitoring, AI-driven companionship, and virtual reality for </a:t>
            </a:r>
            <a:r>
              <a:rPr lang="en-US" err="1"/>
              <a:t>therapy."Emergent</a:t>
            </a:r>
            <a:r>
              <a:rPr lang="en-US"/>
              <a:t> technologies offer innovative solutions, such as remote monitoring that can prevent hospital admissions. However, these benefits are critically dependent on overcoming the </a:t>
            </a:r>
            <a:r>
              <a:rPr lang="en-US" b="1"/>
              <a:t>digital divide</a:t>
            </a:r>
            <a:r>
              <a:rPr lang="en-US"/>
              <a:t>—the challenge of access and literacy among older people</a:t>
            </a:r>
          </a:p>
          <a:p>
            <a:endParaRPr lang="en-US"/>
          </a:p>
        </p:txBody>
      </p:sp>
      <p:sp>
        <p:nvSpPr>
          <p:cNvPr id="4" name="Slide Number Placeholder 3"/>
          <p:cNvSpPr>
            <a:spLocks noGrp="1"/>
          </p:cNvSpPr>
          <p:nvPr>
            <p:ph type="sldNum" sz="quarter" idx="5"/>
          </p:nvPr>
        </p:nvSpPr>
        <p:spPr/>
        <p:txBody>
          <a:bodyPr/>
          <a:lstStyle/>
          <a:p>
            <a:fld id="{0F4F4224-4016-4200-8293-B25538708FCD}" type="slidenum">
              <a:rPr lang="en-US" smtClean="0"/>
              <a:t>7</a:t>
            </a:fld>
            <a:endParaRPr lang="en-US"/>
          </a:p>
        </p:txBody>
      </p:sp>
    </p:spTree>
    <p:extLst>
      <p:ext uri="{BB962C8B-B14F-4D97-AF65-F5344CB8AC3E}">
        <p14:creationId xmlns:p14="http://schemas.microsoft.com/office/powerpoint/2010/main" val="3692409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Systemic Underfunding</a:t>
            </a:r>
            <a:r>
              <a:rPr lang="en-US"/>
              <a:t>: Leads to a crisis in recruitment and retention of skilled care staff (Health Foundation, 2024)."Underfunding limits the quality and consistency of care, often resulting in high staff turnover, which is </a:t>
            </a:r>
            <a:r>
              <a:rPr lang="en-US" err="1"/>
              <a:t>destabilising</a:t>
            </a:r>
            <a:r>
              <a:rPr lang="en-US"/>
              <a:t> and disempowering for the service user (Health Foundation, 2024)."* </a:t>
            </a:r>
            <a:r>
              <a:rPr lang="en-US" b="1"/>
              <a:t>Ageism and Stereotyping</a:t>
            </a:r>
            <a:r>
              <a:rPr lang="en-US"/>
              <a:t>: Implicit bias within the health and social care system (e.g., equating age with frailty).* </a:t>
            </a:r>
            <a:r>
              <a:rPr lang="en-US" b="1"/>
              <a:t>Lack of Integrated Care</a:t>
            </a:r>
            <a:r>
              <a:rPr lang="en-US"/>
              <a:t>: Fragmentation between NHS and social care </a:t>
            </a:r>
            <a:r>
              <a:rPr lang="en-US" err="1"/>
              <a:t>services."This</a:t>
            </a:r>
            <a:r>
              <a:rPr lang="en-US"/>
              <a:t> practical barrier means older people have to navigate a complex, often confusing system, which reduces their ability to manage their own care effectively (Nuffield Trust, 2023).“ What are the primary challenges older people face in maintaining their independence? Understanding these barriers is key to forming effective recommendations</a:t>
            </a:r>
          </a:p>
        </p:txBody>
      </p:sp>
      <p:sp>
        <p:nvSpPr>
          <p:cNvPr id="4" name="Slide Number Placeholder 3"/>
          <p:cNvSpPr>
            <a:spLocks noGrp="1"/>
          </p:cNvSpPr>
          <p:nvPr>
            <p:ph type="sldNum" sz="quarter" idx="5"/>
          </p:nvPr>
        </p:nvSpPr>
        <p:spPr/>
        <p:txBody>
          <a:bodyPr/>
          <a:lstStyle/>
          <a:p>
            <a:fld id="{0F4F4224-4016-4200-8293-B25538708FCD}" type="slidenum">
              <a:rPr lang="en-US" smtClean="0"/>
              <a:t>8</a:t>
            </a:fld>
            <a:endParaRPr lang="en-US"/>
          </a:p>
        </p:txBody>
      </p:sp>
    </p:spTree>
    <p:extLst>
      <p:ext uri="{BB962C8B-B14F-4D97-AF65-F5344CB8AC3E}">
        <p14:creationId xmlns:p14="http://schemas.microsoft.com/office/powerpoint/2010/main" val="3215453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Based on my critical evaluation, I propose three evidence-based recommendations for service improvement, which must be evaluated for their feasibility and potential barriers.</a:t>
            </a:r>
            <a:r>
              <a:rPr lang="en-US" b="1"/>
              <a:t> 1. Integrated Health and Social Care </a:t>
            </a:r>
            <a:r>
              <a:rPr lang="en-US" b="1" err="1"/>
              <a:t>Models</a:t>
            </a:r>
            <a:r>
              <a:rPr lang="en-US" err="1"/>
              <a:t>"Implementing</a:t>
            </a:r>
            <a:r>
              <a:rPr lang="en-US"/>
              <a:t> genuinely integrated models, such as the </a:t>
            </a:r>
            <a:r>
              <a:rPr lang="en-US" i="1"/>
              <a:t>'</a:t>
            </a:r>
            <a:r>
              <a:rPr lang="en-US" i="1" err="1"/>
              <a:t>Buurtzorg</a:t>
            </a:r>
            <a:r>
              <a:rPr lang="en-US" i="1"/>
              <a:t>'</a:t>
            </a:r>
            <a:r>
              <a:rPr lang="en-US"/>
              <a:t> (</a:t>
            </a:r>
            <a:r>
              <a:rPr lang="en-US" err="1"/>
              <a:t>Neighbourhood</a:t>
            </a:r>
            <a:r>
              <a:rPr lang="en-US"/>
              <a:t> Care) model from the Netherlands, where self-managing teams provide holistic support (</a:t>
            </a:r>
            <a:r>
              <a:rPr lang="en-US" err="1"/>
              <a:t>D'Cruz</a:t>
            </a:r>
            <a:r>
              <a:rPr lang="en-US"/>
              <a:t>, 2018). This reduces fragmentation and promotes continuity of care, leading to better outcomes and a greater sense of control."* </a:t>
            </a:r>
            <a:r>
              <a:rPr lang="en-US" i="1"/>
              <a:t>Improve continuity of care, reduce fragmentation.</a:t>
            </a:r>
            <a:r>
              <a:rPr lang="en-US" b="1"/>
              <a:t>2. Investment in Preventative </a:t>
            </a:r>
            <a:r>
              <a:rPr lang="en-US" b="1" err="1"/>
              <a:t>Services</a:t>
            </a:r>
            <a:r>
              <a:rPr lang="en-US" err="1"/>
              <a:t>"Shifting</a:t>
            </a:r>
            <a:r>
              <a:rPr lang="en-US"/>
              <a:t> focus and funding towards preventative services, such as falls prevention, good nutrition, and early-stage </a:t>
            </a:r>
            <a:r>
              <a:rPr lang="en-US" err="1"/>
              <a:t>reablement</a:t>
            </a:r>
            <a:r>
              <a:rPr lang="en-US"/>
              <a:t> (Bauer et al., 2022). This proactively addresses functional decline and reduces the need for expensive, acute care later. The barrier here is initial upfront cost, but the long-term saving and benefit are significant."</a:t>
            </a:r>
          </a:p>
          <a:p>
            <a:r>
              <a:rPr lang="en-US"/>
              <a:t>* </a:t>
            </a:r>
            <a:r>
              <a:rPr lang="en-US" i="1"/>
              <a:t>Focus on </a:t>
            </a:r>
            <a:r>
              <a:rPr lang="en-US" i="1" err="1"/>
              <a:t>reablement</a:t>
            </a:r>
            <a:r>
              <a:rPr lang="en-US" i="1"/>
              <a:t>, nutrition, and exercise to maintain functional ability.</a:t>
            </a:r>
            <a:endParaRPr lang="en-US"/>
          </a:p>
        </p:txBody>
      </p:sp>
      <p:sp>
        <p:nvSpPr>
          <p:cNvPr id="4" name="Slide Number Placeholder 3"/>
          <p:cNvSpPr>
            <a:spLocks noGrp="1"/>
          </p:cNvSpPr>
          <p:nvPr>
            <p:ph type="sldNum" sz="quarter" idx="5"/>
          </p:nvPr>
        </p:nvSpPr>
        <p:spPr/>
        <p:txBody>
          <a:bodyPr/>
          <a:lstStyle/>
          <a:p>
            <a:fld id="{0F4F4224-4016-4200-8293-B25538708FCD}" type="slidenum">
              <a:rPr lang="en-US" smtClean="0"/>
              <a:t>9</a:t>
            </a:fld>
            <a:endParaRPr lang="en-US"/>
          </a:p>
        </p:txBody>
      </p:sp>
    </p:spTree>
    <p:extLst>
      <p:ext uri="{BB962C8B-B14F-4D97-AF65-F5344CB8AC3E}">
        <p14:creationId xmlns:p14="http://schemas.microsoft.com/office/powerpoint/2010/main" val="1565611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My third recommendation focuses on closing the digital divide and leveraging technology </a:t>
            </a:r>
          </a:p>
        </p:txBody>
      </p:sp>
      <p:sp>
        <p:nvSpPr>
          <p:cNvPr id="4" name="Slide Number Placeholder 3"/>
          <p:cNvSpPr>
            <a:spLocks noGrp="1"/>
          </p:cNvSpPr>
          <p:nvPr>
            <p:ph type="sldNum" sz="quarter" idx="5"/>
          </p:nvPr>
        </p:nvSpPr>
        <p:spPr/>
        <p:txBody>
          <a:bodyPr/>
          <a:lstStyle/>
          <a:p>
            <a:fld id="{0F4F4224-4016-4200-8293-B25538708FCD}" type="slidenum">
              <a:rPr lang="en-US" smtClean="0"/>
              <a:t>10</a:t>
            </a:fld>
            <a:endParaRPr lang="en-US"/>
          </a:p>
        </p:txBody>
      </p:sp>
    </p:spTree>
    <p:extLst>
      <p:ext uri="{BB962C8B-B14F-4D97-AF65-F5344CB8AC3E}">
        <p14:creationId xmlns:p14="http://schemas.microsoft.com/office/powerpoint/2010/main" val="319360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C4524-D33E-4949-8D36-3C129E6F22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E366E58-2FA2-4E14-9B7C-59AB1922AF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7EC1FF-8F30-4086-B64C-46A7B07C7247}"/>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5" name="Footer Placeholder 4">
            <a:extLst>
              <a:ext uri="{FF2B5EF4-FFF2-40B4-BE49-F238E27FC236}">
                <a16:creationId xmlns:a16="http://schemas.microsoft.com/office/drawing/2014/main" id="{85255FD8-B73A-4361-8046-374FDE898C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E9F000-A915-4278-AEDF-B1890BB9A465}"/>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1338815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4FFA1-82EC-4DC3-A6DE-E78716E927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8C63D4-C9ED-4385-8555-022103392B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CAE383-12A0-4154-AD30-B725E7DD828A}"/>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5" name="Footer Placeholder 4">
            <a:extLst>
              <a:ext uri="{FF2B5EF4-FFF2-40B4-BE49-F238E27FC236}">
                <a16:creationId xmlns:a16="http://schemas.microsoft.com/office/drawing/2014/main" id="{C4D8BE81-0874-4B87-83ED-95C147CA18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0561CA-DCCA-427B-8BDB-0AD454131827}"/>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1114787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FC66F-8256-42F7-9C9D-A7A62D2608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C8981EE-7CCA-4FDE-9B6F-A26092B773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C3CE40-6DDB-4895-8B13-D0A25968540A}"/>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5" name="Footer Placeholder 4">
            <a:extLst>
              <a:ext uri="{FF2B5EF4-FFF2-40B4-BE49-F238E27FC236}">
                <a16:creationId xmlns:a16="http://schemas.microsoft.com/office/drawing/2014/main" id="{EA27A8C8-A1B4-4E3E-8071-597FD59834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24C434-59CB-4B79-BC80-843C4DD16A8F}"/>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588054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409D-AAC4-4392-A90D-66D64DE85D6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8B6D6C-0DD1-46A2-8074-B15FD73E51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76D9C4D-19D0-46EC-A969-2F97323B32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B26261F-B225-44C3-AC40-40FE51C11F2A}"/>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6" name="Footer Placeholder 5">
            <a:extLst>
              <a:ext uri="{FF2B5EF4-FFF2-40B4-BE49-F238E27FC236}">
                <a16:creationId xmlns:a16="http://schemas.microsoft.com/office/drawing/2014/main" id="{59BF855B-0470-46FD-B969-C595255D22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F7BC90-34C4-496D-8E51-9708916C9F5C}"/>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817171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935AA-8199-4A1D-A152-17A894C0312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67957F1-5D69-42AA-A49E-8995A57A21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C0160A-A3C9-45D5-A058-AC5CD02600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8C96494-1B85-41BE-8511-ED3EC44E78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C707F7-2E37-4576-AE27-B54F6CA4651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9F98709-A4F5-47F8-9752-EF031EF439C5}"/>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8" name="Footer Placeholder 7">
            <a:extLst>
              <a:ext uri="{FF2B5EF4-FFF2-40B4-BE49-F238E27FC236}">
                <a16:creationId xmlns:a16="http://schemas.microsoft.com/office/drawing/2014/main" id="{2F40404C-14FB-40EA-834A-5ADDACD188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F155315-E2E4-4BD8-A331-E69BF222B07D}"/>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1135066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8BF57-005B-4699-846D-77623485E58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8435200-1682-4BEB-BA62-4E3D907D58C6}"/>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4" name="Footer Placeholder 3">
            <a:extLst>
              <a:ext uri="{FF2B5EF4-FFF2-40B4-BE49-F238E27FC236}">
                <a16:creationId xmlns:a16="http://schemas.microsoft.com/office/drawing/2014/main" id="{D3B305E2-3514-4EAC-B609-6585B3334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6D9BE90-1C96-4A15-BFC8-6B26A933159C}"/>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2105922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39A7CE-7CCF-4ED8-83A4-12165003A8CC}"/>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3" name="Footer Placeholder 2">
            <a:extLst>
              <a:ext uri="{FF2B5EF4-FFF2-40B4-BE49-F238E27FC236}">
                <a16:creationId xmlns:a16="http://schemas.microsoft.com/office/drawing/2014/main" id="{70AA2169-6BE2-49D1-921A-DB65BB7DA1E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C4A2B81-AAB1-4356-90FB-202E0F4B859E}"/>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2679568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46E3D-69BE-4460-87CD-F5C302356C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02CE43C-318F-4CFA-9437-37B9CB3021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128842-35CB-4C3D-8B2D-D82CFE490A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58269A-DCE5-4BFB-9AA2-FE74C4A5B73E}"/>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6" name="Footer Placeholder 5">
            <a:extLst>
              <a:ext uri="{FF2B5EF4-FFF2-40B4-BE49-F238E27FC236}">
                <a16:creationId xmlns:a16="http://schemas.microsoft.com/office/drawing/2014/main" id="{B12BEC45-DF38-48CB-A890-8792A2F252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26294D-F6FF-4F7D-B860-B06BEDC1CF1C}"/>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1370771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99E49-36ED-4F1C-8EC3-E34A5C9AE9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D7C49CE-44DC-4FC6-8DE8-2B8CB102A2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5F75D17-8F75-4826-822B-8A6781602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8DCAFD-1FA1-448B-9B0B-10BDFC2FDB41}"/>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6" name="Footer Placeholder 5">
            <a:extLst>
              <a:ext uri="{FF2B5EF4-FFF2-40B4-BE49-F238E27FC236}">
                <a16:creationId xmlns:a16="http://schemas.microsoft.com/office/drawing/2014/main" id="{E121E9FF-55C6-4758-BBF1-2A566CF4F0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4BFD22-549D-46B5-8D19-507DC00613C5}"/>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3142301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F67D3-FA88-4503-8913-60FCF08B293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463FAE7-4CE0-4821-A1CB-61615B07E2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D2ECAA-1698-4B34-84C8-E181E5350A41}"/>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5" name="Footer Placeholder 4">
            <a:extLst>
              <a:ext uri="{FF2B5EF4-FFF2-40B4-BE49-F238E27FC236}">
                <a16:creationId xmlns:a16="http://schemas.microsoft.com/office/drawing/2014/main" id="{E832BD05-69A2-4E2B-B170-FC11A3C272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CC9E40-7E54-4CBE-BBAD-F690802B2BB9}"/>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128505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F89B96-B652-4617-866B-6801F21BB9C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41439DC-B547-4DE1-B263-41D806CD8C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93FF6F-7872-4D27-975B-6D83B3CDF476}"/>
              </a:ext>
            </a:extLst>
          </p:cNvPr>
          <p:cNvSpPr>
            <a:spLocks noGrp="1"/>
          </p:cNvSpPr>
          <p:nvPr>
            <p:ph type="dt" sz="half" idx="10"/>
          </p:nvPr>
        </p:nvSpPr>
        <p:spPr/>
        <p:txBody>
          <a:bodyPr/>
          <a:lstStyle/>
          <a:p>
            <a:fld id="{1B6FBCCE-5EE2-45B4-8A04-6F96B851073B}" type="datetimeFigureOut">
              <a:rPr lang="en-US" smtClean="0"/>
              <a:t>10/23/2025</a:t>
            </a:fld>
            <a:endParaRPr lang="en-US"/>
          </a:p>
        </p:txBody>
      </p:sp>
      <p:sp>
        <p:nvSpPr>
          <p:cNvPr id="5" name="Footer Placeholder 4">
            <a:extLst>
              <a:ext uri="{FF2B5EF4-FFF2-40B4-BE49-F238E27FC236}">
                <a16:creationId xmlns:a16="http://schemas.microsoft.com/office/drawing/2014/main" id="{E7AB9867-45AB-4713-BBBB-E74D3ECC18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2EB583-4EA3-4637-9EF3-453495E96890}"/>
              </a:ext>
            </a:extLst>
          </p:cNvPr>
          <p:cNvSpPr>
            <a:spLocks noGrp="1"/>
          </p:cNvSpPr>
          <p:nvPr>
            <p:ph type="sldNum" sz="quarter" idx="12"/>
          </p:nvPr>
        </p:nvSpPr>
        <p:spPr/>
        <p:txBody>
          <a:bodyPr/>
          <a:lstStyle/>
          <a:p>
            <a:fld id="{4DC585BC-67A3-4CE7-90D7-C2FE194498E7}" type="slidenum">
              <a:rPr lang="en-US" smtClean="0"/>
              <a:t>‹#›</a:t>
            </a:fld>
            <a:endParaRPr lang="en-US"/>
          </a:p>
        </p:txBody>
      </p:sp>
    </p:spTree>
    <p:extLst>
      <p:ext uri="{BB962C8B-B14F-4D97-AF65-F5344CB8AC3E}">
        <p14:creationId xmlns:p14="http://schemas.microsoft.com/office/powerpoint/2010/main" val="2630108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2E71BC-12A7-4FCD-A584-9FDEB05A11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0A5886D-1026-4E1C-A6A1-B41B0CEC07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BB5AFB-02AD-4809-9291-F1367437DF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6FBCCE-5EE2-45B4-8A04-6F96B851073B}" type="datetimeFigureOut">
              <a:rPr lang="en-US" smtClean="0"/>
              <a:t>10/23/2025</a:t>
            </a:fld>
            <a:endParaRPr lang="en-US"/>
          </a:p>
        </p:txBody>
      </p:sp>
      <p:sp>
        <p:nvSpPr>
          <p:cNvPr id="5" name="Footer Placeholder 4">
            <a:extLst>
              <a:ext uri="{FF2B5EF4-FFF2-40B4-BE49-F238E27FC236}">
                <a16:creationId xmlns:a16="http://schemas.microsoft.com/office/drawing/2014/main" id="{C551CF3C-E035-450B-BEC0-F3C0729139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6958E72-EF54-4BB7-9A40-DF2DC463EC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C585BC-67A3-4CE7-90D7-C2FE194498E7}" type="slidenum">
              <a:rPr lang="en-US" smtClean="0"/>
              <a:t>‹#›</a:t>
            </a:fld>
            <a:endParaRPr lang="en-US"/>
          </a:p>
        </p:txBody>
      </p:sp>
    </p:spTree>
    <p:extLst>
      <p:ext uri="{BB962C8B-B14F-4D97-AF65-F5344CB8AC3E}">
        <p14:creationId xmlns:p14="http://schemas.microsoft.com/office/powerpoint/2010/main" val="1069324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057DD9E-EF19-45E5-BE1A-AAF718F317E7}"/>
              </a:ext>
            </a:extLst>
          </p:cNvPr>
          <p:cNvPicPr>
            <a:picLocks noChangeAspect="1"/>
          </p:cNvPicPr>
          <p:nvPr/>
        </p:nvPicPr>
        <p:blipFill>
          <a:blip r:embed="rId5"/>
          <a:stretch>
            <a:fillRect/>
          </a:stretch>
        </p:blipFill>
        <p:spPr>
          <a:xfrm>
            <a:off x="-27289" y="-2145"/>
            <a:ext cx="12192000" cy="6858000"/>
          </a:xfrm>
          <a:prstGeom prst="rect">
            <a:avLst/>
          </a:prstGeom>
        </p:spPr>
      </p:pic>
      <p:sp>
        <p:nvSpPr>
          <p:cNvPr id="4" name="AutoShape 2" descr="Image of ">
            <a:extLst>
              <a:ext uri="{FF2B5EF4-FFF2-40B4-BE49-F238E27FC236}">
                <a16:creationId xmlns:a16="http://schemas.microsoft.com/office/drawing/2014/main" id="{EC7D052B-FD86-40C2-86FA-C89426D211C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70374CFA-E268-568F-39B0-109C5E4DDD28}"/>
              </a:ext>
            </a:extLst>
          </p:cNvPr>
          <p:cNvSpPr txBox="1"/>
          <p:nvPr/>
        </p:nvSpPr>
        <p:spPr>
          <a:xfrm>
            <a:off x="7033098" y="4970834"/>
            <a:ext cx="184731" cy="369332"/>
          </a:xfrm>
          <a:prstGeom prst="rect">
            <a:avLst/>
          </a:prstGeom>
          <a:noFill/>
        </p:spPr>
        <p:txBody>
          <a:bodyPr wrap="none" rtlCol="0">
            <a:spAutoFit/>
          </a:bodyPr>
          <a:lstStyle/>
          <a:p>
            <a:endParaRPr lang="en-GB"/>
          </a:p>
        </p:txBody>
      </p:sp>
      <p:pic>
        <p:nvPicPr>
          <p:cNvPr id="23" name="Video 22">
            <a:hlinkClick r:id="" action="ppaction://media"/>
            <a:extLst>
              <a:ext uri="{FF2B5EF4-FFF2-40B4-BE49-F238E27FC236}">
                <a16:creationId xmlns:a16="http://schemas.microsoft.com/office/drawing/2014/main" id="{621A5139-23D9-DB44-473C-A6056E92D38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8741949" y="4803762"/>
            <a:ext cx="2057400" cy="2057400"/>
          </a:xfrm>
          <a:prstGeom prst="ellipse">
            <a:avLst/>
          </a:prstGeom>
        </p:spPr>
      </p:pic>
      <p:sp>
        <p:nvSpPr>
          <p:cNvPr id="3" name="TextBox 2">
            <a:extLst>
              <a:ext uri="{FF2B5EF4-FFF2-40B4-BE49-F238E27FC236}">
                <a16:creationId xmlns:a16="http://schemas.microsoft.com/office/drawing/2014/main" id="{7DA38B9A-8117-C6AA-D07D-9840AB3702EC}"/>
              </a:ext>
            </a:extLst>
          </p:cNvPr>
          <p:cNvSpPr txBox="1"/>
          <p:nvPr/>
        </p:nvSpPr>
        <p:spPr>
          <a:xfrm>
            <a:off x="6067514" y="4842616"/>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TextBox 8">
            <a:extLst>
              <a:ext uri="{FF2B5EF4-FFF2-40B4-BE49-F238E27FC236}">
                <a16:creationId xmlns:a16="http://schemas.microsoft.com/office/drawing/2014/main" id="{66EB3B5F-87BB-6807-34C8-505234A4273B}"/>
              </a:ext>
            </a:extLst>
          </p:cNvPr>
          <p:cNvSpPr txBox="1"/>
          <p:nvPr/>
        </p:nvSpPr>
        <p:spPr>
          <a:xfrm rot="-10800000" flipV="1">
            <a:off x="6067514" y="4397854"/>
            <a:ext cx="3297253" cy="646331"/>
          </a:xfrm>
          <a:prstGeom prst="rect">
            <a:avLst/>
          </a:prstGeom>
          <a:ln>
            <a:solidFill>
              <a:srgbClr val="002060"/>
            </a:solidFill>
          </a:ln>
        </p:spPr>
        <p:style>
          <a:lnRef idx="0">
            <a:schemeClr val="accent1"/>
          </a:lnRef>
          <a:fillRef idx="3">
            <a:schemeClr val="accent1"/>
          </a:fillRef>
          <a:effectRef idx="3">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Farhat Azhar</a:t>
            </a:r>
          </a:p>
          <a:p>
            <a:r>
              <a:rPr lang="en-GB">
                <a:ea typeface="Calibri"/>
                <a:cs typeface="Calibri"/>
              </a:rPr>
              <a:t>2213611</a:t>
            </a:r>
          </a:p>
        </p:txBody>
      </p:sp>
    </p:spTree>
    <p:extLst>
      <p:ext uri="{BB962C8B-B14F-4D97-AF65-F5344CB8AC3E}">
        <p14:creationId xmlns:p14="http://schemas.microsoft.com/office/powerpoint/2010/main" val="2549284072"/>
      </p:ext>
    </p:extLst>
  </p:cSld>
  <p:clrMapOvr>
    <a:masterClrMapping/>
  </p:clrMapOvr>
  <mc:AlternateContent xmlns:mc="http://schemas.openxmlformats.org/markup-compatibility/2006">
    <mc:Choice xmlns:p14="http://schemas.microsoft.com/office/powerpoint/2010/main" Requires="p14">
      <p:transition spd="slow" p14:dur="2000" advTm="128061"/>
    </mc:Choice>
    <mc:Fallback>
      <p:transition spd="slow" advTm="1280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3"/>
                </p:tgtEl>
              </p:cMediaNode>
            </p:video>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3"/>
                                        </p:tgtEl>
                                      </p:cBhvr>
                                    </p:cmd>
                                  </p:childTnLst>
                                </p:cTn>
                              </p:par>
                            </p:childTnLst>
                          </p:cTn>
                        </p:par>
                      </p:childTnLst>
                    </p:cTn>
                  </p:par>
                </p:childTnLst>
              </p:cTn>
              <p:nextCondLst>
                <p:cond evt="onClick" delay="0">
                  <p:tgtEl>
                    <p:spTgt spid="2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2E0B3-0C73-49D8-9F1F-21D43AF31C9C}"/>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B1CAEDD2-31C4-4803-B534-D9A7A282CC78}"/>
              </a:ext>
            </a:extLst>
          </p:cNvPr>
          <p:cNvPicPr>
            <a:picLocks noGrp="1" noChangeAspect="1"/>
          </p:cNvPicPr>
          <p:nvPr>
            <p:ph idx="1"/>
          </p:nvPr>
        </p:nvPicPr>
        <p:blipFill>
          <a:blip r:embed="rId5"/>
          <a:stretch>
            <a:fillRect/>
          </a:stretch>
        </p:blipFill>
        <p:spPr>
          <a:xfrm>
            <a:off x="0" y="0"/>
            <a:ext cx="12192000" cy="6858000"/>
          </a:xfrm>
          <a:prstGeom prst="rect">
            <a:avLst/>
          </a:prstGeom>
        </p:spPr>
      </p:pic>
      <p:pic>
        <p:nvPicPr>
          <p:cNvPr id="19" name="Video 18">
            <a:hlinkClick r:id="" action="ppaction://media"/>
            <a:extLst>
              <a:ext uri="{FF2B5EF4-FFF2-40B4-BE49-F238E27FC236}">
                <a16:creationId xmlns:a16="http://schemas.microsoft.com/office/drawing/2014/main" id="{8DC6A5A7-F6EF-B06B-622F-D302B8922F7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34204957"/>
      </p:ext>
    </p:extLst>
  </p:cSld>
  <p:clrMapOvr>
    <a:masterClrMapping/>
  </p:clrMapOvr>
  <mc:AlternateContent xmlns:mc="http://schemas.openxmlformats.org/markup-compatibility/2006">
    <mc:Choice xmlns:p14="http://schemas.microsoft.com/office/powerpoint/2010/main" Requires="p14">
      <p:transition spd="slow" p14:dur="2000" advTm="118919"/>
    </mc:Choice>
    <mc:Fallback>
      <p:transition spd="slow" advTm="1189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9"/>
                </p:tgtEl>
              </p:cMediaNode>
            </p:vide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9"/>
                                        </p:tgtEl>
                                      </p:cBhvr>
                                    </p:cmd>
                                  </p:childTnLst>
                                </p:cTn>
                              </p:par>
                            </p:childTnLst>
                          </p:cTn>
                        </p:par>
                      </p:childTnLst>
                    </p:cTn>
                  </p:par>
                </p:childTnLst>
              </p:cTn>
              <p:nextCondLst>
                <p:cond evt="onClick" delay="0">
                  <p:tgtEl>
                    <p:spTgt spid="19"/>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8C0ED-2981-475F-827D-424585A38D6F}"/>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AEBE469D-3922-4D84-B3CD-4C6867F1CF4A}"/>
              </a:ext>
            </a:extLst>
          </p:cNvPr>
          <p:cNvPicPr>
            <a:picLocks noGrp="1" noChangeAspect="1"/>
          </p:cNvPicPr>
          <p:nvPr>
            <p:ph idx="1"/>
          </p:nvPr>
        </p:nvPicPr>
        <p:blipFill>
          <a:blip r:embed="rId5"/>
          <a:stretch>
            <a:fillRect/>
          </a:stretch>
        </p:blipFill>
        <p:spPr>
          <a:xfrm>
            <a:off x="0" y="0"/>
            <a:ext cx="12192000" cy="6858000"/>
          </a:xfrm>
          <a:prstGeom prst="rect">
            <a:avLst/>
          </a:prstGeom>
        </p:spPr>
      </p:pic>
      <p:pic>
        <p:nvPicPr>
          <p:cNvPr id="7" name="Video 6">
            <a:hlinkClick r:id="" action="ppaction://media"/>
            <a:extLst>
              <a:ext uri="{FF2B5EF4-FFF2-40B4-BE49-F238E27FC236}">
                <a16:creationId xmlns:a16="http://schemas.microsoft.com/office/drawing/2014/main" id="{3507B242-79B2-0902-C66E-24B28BFB9DD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97039323"/>
      </p:ext>
    </p:extLst>
  </p:cSld>
  <p:clrMapOvr>
    <a:masterClrMapping/>
  </p:clrMapOvr>
  <mc:AlternateContent xmlns:mc="http://schemas.openxmlformats.org/markup-compatibility/2006">
    <mc:Choice xmlns:p14="http://schemas.microsoft.com/office/powerpoint/2010/main" Requires="p14">
      <p:transition spd="slow" p14:dur="2000" advTm="102297"/>
    </mc:Choice>
    <mc:Fallback>
      <p:transition spd="slow" advTm="1022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B0A54-896A-4FF9-ADFD-9B8FD3586EE2}"/>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28915348-9728-4B2B-BE2F-93FA602CBF6E}"/>
              </a:ext>
            </a:extLst>
          </p:cNvPr>
          <p:cNvPicPr>
            <a:picLocks noGrp="1" noChangeAspect="1"/>
          </p:cNvPicPr>
          <p:nvPr>
            <p:ph idx="1"/>
          </p:nvPr>
        </p:nvPicPr>
        <p:blipFill>
          <a:blip r:embed="rId5"/>
          <a:stretch>
            <a:fillRect/>
          </a:stretch>
        </p:blipFill>
        <p:spPr>
          <a:xfrm>
            <a:off x="0" y="0"/>
            <a:ext cx="12192000" cy="7010399"/>
          </a:xfrm>
          <a:prstGeom prst="rect">
            <a:avLst/>
          </a:prstGeom>
        </p:spPr>
      </p:pic>
      <p:pic>
        <p:nvPicPr>
          <p:cNvPr id="18" name="Video 17">
            <a:hlinkClick r:id="" action="ppaction://media"/>
            <a:extLst>
              <a:ext uri="{FF2B5EF4-FFF2-40B4-BE49-F238E27FC236}">
                <a16:creationId xmlns:a16="http://schemas.microsoft.com/office/drawing/2014/main" id="{3221D9A3-184D-6DEF-73E1-EF3FE5B6361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72903326"/>
      </p:ext>
    </p:extLst>
  </p:cSld>
  <p:clrMapOvr>
    <a:masterClrMapping/>
  </p:clrMapOvr>
  <mc:AlternateContent xmlns:mc="http://schemas.openxmlformats.org/markup-compatibility/2006">
    <mc:Choice xmlns:p14="http://schemas.microsoft.com/office/powerpoint/2010/main" Requires="p14">
      <p:transition spd="slow" p14:dur="2000" advTm="99627"/>
    </mc:Choice>
    <mc:Fallback>
      <p:transition spd="slow" advTm="996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8"/>
                </p:tgtEl>
              </p:cMediaNode>
            </p:vide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04654-BE71-426F-A623-89615E44014F}"/>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79BE67B6-B324-48AE-81C5-BEC1FD24A4BB}"/>
              </a:ext>
            </a:extLst>
          </p:cNvPr>
          <p:cNvPicPr>
            <a:picLocks noGrp="1" noChangeAspect="1"/>
          </p:cNvPicPr>
          <p:nvPr>
            <p:ph idx="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083573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B4538-07FD-437A-B923-C65816597F7D}"/>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A771742B-48CA-4237-A71F-DAA7775B5E48}"/>
              </a:ext>
            </a:extLst>
          </p:cNvPr>
          <p:cNvPicPr>
            <a:picLocks noGrp="1" noChangeAspect="1"/>
          </p:cNvPicPr>
          <p:nvPr>
            <p:ph idx="1"/>
          </p:nvPr>
        </p:nvPicPr>
        <p:blipFill>
          <a:blip r:embed="rId5"/>
          <a:stretch>
            <a:fillRect/>
          </a:stretch>
        </p:blipFill>
        <p:spPr>
          <a:xfrm>
            <a:off x="0" y="0"/>
            <a:ext cx="12192000" cy="6858000"/>
          </a:xfrm>
          <a:prstGeom prst="rect">
            <a:avLst/>
          </a:prstGeom>
        </p:spPr>
      </p:pic>
      <p:pic>
        <p:nvPicPr>
          <p:cNvPr id="10" name="Video 9">
            <a:hlinkClick r:id="" action="ppaction://media"/>
            <a:extLst>
              <a:ext uri="{FF2B5EF4-FFF2-40B4-BE49-F238E27FC236}">
                <a16:creationId xmlns:a16="http://schemas.microsoft.com/office/drawing/2014/main" id="{3B8D1FA5-CC58-0C20-0C77-61CBFAB1E50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62797042"/>
      </p:ext>
    </p:extLst>
  </p:cSld>
  <p:clrMapOvr>
    <a:masterClrMapping/>
  </p:clrMapOvr>
  <mc:AlternateContent xmlns:mc="http://schemas.openxmlformats.org/markup-compatibility/2006">
    <mc:Choice xmlns:p14="http://schemas.microsoft.com/office/powerpoint/2010/main" Requires="p14">
      <p:transition spd="slow" p14:dur="2000" advTm="98492"/>
    </mc:Choice>
    <mc:Fallback>
      <p:transition spd="slow" advTm="984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3E33C-84F6-461D-B174-DD6BE05A6D1F}"/>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2FCF713E-7624-4D81-80F4-EA2E84F31914}"/>
              </a:ext>
            </a:extLst>
          </p:cNvPr>
          <p:cNvPicPr>
            <a:picLocks noGrp="1" noChangeAspect="1"/>
          </p:cNvPicPr>
          <p:nvPr>
            <p:ph idx="1"/>
          </p:nvPr>
        </p:nvPicPr>
        <p:blipFill>
          <a:blip r:embed="rId5"/>
          <a:stretch>
            <a:fillRect/>
          </a:stretch>
        </p:blipFill>
        <p:spPr>
          <a:xfrm>
            <a:off x="0" y="0"/>
            <a:ext cx="12192000" cy="7094483"/>
          </a:xfrm>
          <a:prstGeom prst="rect">
            <a:avLst/>
          </a:prstGeom>
        </p:spPr>
      </p:pic>
      <p:pic>
        <p:nvPicPr>
          <p:cNvPr id="6" name="Video 5">
            <a:hlinkClick r:id="" action="ppaction://media"/>
            <a:extLst>
              <a:ext uri="{FF2B5EF4-FFF2-40B4-BE49-F238E27FC236}">
                <a16:creationId xmlns:a16="http://schemas.microsoft.com/office/drawing/2014/main" id="{53DB6D27-63DC-DDE4-6926-543DBCCD827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67472215"/>
      </p:ext>
    </p:extLst>
  </p:cSld>
  <p:clrMapOvr>
    <a:masterClrMapping/>
  </p:clrMapOvr>
  <mc:AlternateContent xmlns:mc="http://schemas.openxmlformats.org/markup-compatibility/2006">
    <mc:Choice xmlns:p14="http://schemas.microsoft.com/office/powerpoint/2010/main" Requires="p14">
      <p:transition spd="slow" p14:dur="2000" advTm="101121"/>
    </mc:Choice>
    <mc:Fallback>
      <p:transition spd="slow" advTm="101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FD4AA-35D7-4A87-BF9A-B2C40B2DA258}"/>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C9D01D35-713E-4F36-9792-26C4967484E4}"/>
              </a:ext>
            </a:extLst>
          </p:cNvPr>
          <p:cNvPicPr>
            <a:picLocks noGrp="1" noChangeAspect="1"/>
          </p:cNvPicPr>
          <p:nvPr>
            <p:ph idx="1"/>
          </p:nvPr>
        </p:nvPicPr>
        <p:blipFill>
          <a:blip r:embed="rId5"/>
          <a:stretch>
            <a:fillRect/>
          </a:stretch>
        </p:blipFill>
        <p:spPr>
          <a:xfrm>
            <a:off x="-241738" y="-210207"/>
            <a:ext cx="12770069" cy="7304690"/>
          </a:xfrm>
          <a:prstGeom prst="rect">
            <a:avLst/>
          </a:prstGeom>
        </p:spPr>
      </p:pic>
      <p:pic>
        <p:nvPicPr>
          <p:cNvPr id="6" name="Video 5">
            <a:hlinkClick r:id="" action="ppaction://media"/>
            <a:extLst>
              <a:ext uri="{FF2B5EF4-FFF2-40B4-BE49-F238E27FC236}">
                <a16:creationId xmlns:a16="http://schemas.microsoft.com/office/drawing/2014/main" id="{0596BC9E-2275-FEF8-AB06-CDA133A46F0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17082969"/>
      </p:ext>
    </p:extLst>
  </p:cSld>
  <p:clrMapOvr>
    <a:masterClrMapping/>
  </p:clrMapOvr>
  <mc:AlternateContent xmlns:mc="http://schemas.openxmlformats.org/markup-compatibility/2006">
    <mc:Choice xmlns:p14="http://schemas.microsoft.com/office/powerpoint/2010/main" Requires="p14">
      <p:transition spd="slow" p14:dur="2000" advTm="88872"/>
    </mc:Choice>
    <mc:Fallback>
      <p:transition spd="slow" advTm="888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832D4-9DFF-427D-9612-15FC11FF55ED}"/>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CB9C1889-B8AB-4F2B-9A77-CED123A541DC}"/>
              </a:ext>
            </a:extLst>
          </p:cNvPr>
          <p:cNvPicPr>
            <a:picLocks noGrp="1" noChangeAspect="1"/>
          </p:cNvPicPr>
          <p:nvPr>
            <p:ph idx="1"/>
          </p:nvPr>
        </p:nvPicPr>
        <p:blipFill>
          <a:blip r:embed="rId5"/>
          <a:stretch>
            <a:fillRect/>
          </a:stretch>
        </p:blipFill>
        <p:spPr>
          <a:xfrm>
            <a:off x="0" y="0"/>
            <a:ext cx="12192000" cy="6858000"/>
          </a:xfrm>
          <a:prstGeom prst="rect">
            <a:avLst/>
          </a:prstGeom>
        </p:spPr>
      </p:pic>
      <p:pic>
        <p:nvPicPr>
          <p:cNvPr id="5" name="Video 4">
            <a:hlinkClick r:id="" action="ppaction://media"/>
            <a:extLst>
              <a:ext uri="{FF2B5EF4-FFF2-40B4-BE49-F238E27FC236}">
                <a16:creationId xmlns:a16="http://schemas.microsoft.com/office/drawing/2014/main" id="{9877F31D-6D67-9F9C-2083-7D729704E60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82284732"/>
      </p:ext>
    </p:extLst>
  </p:cSld>
  <p:clrMapOvr>
    <a:masterClrMapping/>
  </p:clrMapOvr>
  <mc:AlternateContent xmlns:mc="http://schemas.openxmlformats.org/markup-compatibility/2006">
    <mc:Choice xmlns:p14="http://schemas.microsoft.com/office/powerpoint/2010/main" Requires="p14">
      <p:transition spd="slow" p14:dur="2000" advTm="97120"/>
    </mc:Choice>
    <mc:Fallback>
      <p:transition spd="slow" advTm="97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32155-2B10-402F-81CA-3ACD7ABFF853}"/>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BE9376C6-4A5D-4683-B7B7-1B0BAC76FB80}"/>
              </a:ext>
            </a:extLst>
          </p:cNvPr>
          <p:cNvPicPr>
            <a:picLocks noGrp="1" noChangeAspect="1"/>
          </p:cNvPicPr>
          <p:nvPr>
            <p:ph idx="1"/>
          </p:nvPr>
        </p:nvPicPr>
        <p:blipFill>
          <a:blip r:embed="rId5"/>
          <a:stretch>
            <a:fillRect/>
          </a:stretch>
        </p:blipFill>
        <p:spPr>
          <a:xfrm>
            <a:off x="0" y="0"/>
            <a:ext cx="12192000" cy="6858000"/>
          </a:xfrm>
          <a:prstGeom prst="rect">
            <a:avLst/>
          </a:prstGeom>
        </p:spPr>
      </p:pic>
      <p:pic>
        <p:nvPicPr>
          <p:cNvPr id="5" name="Video 4">
            <a:hlinkClick r:id="" action="ppaction://media"/>
            <a:extLst>
              <a:ext uri="{FF2B5EF4-FFF2-40B4-BE49-F238E27FC236}">
                <a16:creationId xmlns:a16="http://schemas.microsoft.com/office/drawing/2014/main" id="{87C6F8A7-B137-188B-7DD6-E23AACB758E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33338253"/>
      </p:ext>
    </p:extLst>
  </p:cSld>
  <p:clrMapOvr>
    <a:masterClrMapping/>
  </p:clrMapOvr>
  <mc:AlternateContent xmlns:mc="http://schemas.openxmlformats.org/markup-compatibility/2006">
    <mc:Choice xmlns:p14="http://schemas.microsoft.com/office/powerpoint/2010/main" Requires="p14">
      <p:transition spd="slow" p14:dur="2000" advTm="56973"/>
    </mc:Choice>
    <mc:Fallback>
      <p:transition spd="slow" advTm="56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DA8457A4-37B9-4BFA-AF13-A2F1FA6B6591}"/>
              </a:ext>
            </a:extLst>
          </p:cNvPr>
          <p:cNvSpPr>
            <a:spLocks noGrp="1" noChangeArrowheads="1"/>
          </p:cNvSpPr>
          <p:nvPr>
            <p:ph idx="1"/>
          </p:nvPr>
        </p:nvSpPr>
        <p:spPr bwMode="auto">
          <a:xfrm>
            <a:off x="378372" y="401450"/>
            <a:ext cx="11613931" cy="6186309"/>
          </a:xfrm>
          <a:prstGeom prst="rect">
            <a:avLst/>
          </a:prstGeom>
          <a:solidFill>
            <a:schemeClr val="accent1">
              <a:lumMod val="50000"/>
            </a:schemeClr>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Oliver, M. (1990). </a:t>
            </a:r>
            <a:r>
              <a:rPr kumimoji="0" lang="en-US" altLang="en-US" sz="1800" b="0" i="1" u="none" strike="noStrike" cap="none" normalizeH="0" baseline="0">
                <a:ln>
                  <a:noFill/>
                </a:ln>
                <a:solidFill>
                  <a:schemeClr val="bg1"/>
                </a:solidFill>
                <a:effectLst/>
                <a:latin typeface="Arial" panose="020B0604020202020204" pitchFamily="34" charset="0"/>
              </a:rPr>
              <a:t>The politics of disablement</a:t>
            </a:r>
            <a:r>
              <a:rPr kumimoji="0" lang="en-US" altLang="en-US" sz="1800" b="0" i="0" u="none" strike="noStrike" cap="none" normalizeH="0" baseline="0">
                <a:ln>
                  <a:noFill/>
                </a:ln>
                <a:solidFill>
                  <a:schemeClr val="bg1"/>
                </a:solidFill>
                <a:effectLst/>
                <a:latin typeface="Arial" panose="020B0604020202020204" pitchFamily="34" charset="0"/>
              </a:rPr>
              <a:t>. Basingstoke: Macmillan.</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Peters, L., &amp; Morgan, S. (2022). The role of telecare in promoting independence. </a:t>
            </a:r>
            <a:r>
              <a:rPr kumimoji="0" lang="en-US" altLang="en-US" sz="1800" b="0" i="1" u="none" strike="noStrike" cap="none" normalizeH="0" baseline="0">
                <a:ln>
                  <a:noFill/>
                </a:ln>
                <a:solidFill>
                  <a:schemeClr val="bg1"/>
                </a:solidFill>
                <a:effectLst/>
                <a:latin typeface="Arial" panose="020B0604020202020204" pitchFamily="34" charset="0"/>
              </a:rPr>
              <a:t>European Journal of Ageing</a:t>
            </a:r>
            <a:r>
              <a:rPr kumimoji="0" lang="en-US" altLang="en-US" sz="1800" b="0" i="0" u="none" strike="noStrike" cap="none" normalizeH="0" baseline="0">
                <a:ln>
                  <a:noFill/>
                </a:ln>
                <a:solidFill>
                  <a:schemeClr val="bg1"/>
                </a:solidFill>
                <a:effectLst/>
                <a:latin typeface="Arial" panose="020B0604020202020204" pitchFamily="34" charset="0"/>
              </a:rPr>
              <a:t>, </a:t>
            </a:r>
            <a:r>
              <a:rPr kumimoji="0" lang="en-US" altLang="en-US" sz="1800" b="0" i="1" u="none" strike="noStrike" cap="none" normalizeH="0" baseline="0">
                <a:ln>
                  <a:noFill/>
                </a:ln>
                <a:solidFill>
                  <a:schemeClr val="bg1"/>
                </a:solidFill>
                <a:effectLst/>
                <a:latin typeface="Arial" panose="020B0604020202020204" pitchFamily="34" charset="0"/>
              </a:rPr>
              <a:t>19</a:t>
            </a:r>
            <a:r>
              <a:rPr kumimoji="0" lang="en-US" altLang="en-US" sz="1800" b="0" i="0" u="none" strike="noStrike" cap="none" normalizeH="0" baseline="0">
                <a:ln>
                  <a:noFill/>
                </a:ln>
                <a:solidFill>
                  <a:schemeClr val="bg1"/>
                </a:solidFill>
                <a:effectLst/>
                <a:latin typeface="Arial" panose="020B0604020202020204" pitchFamily="34" charset="0"/>
              </a:rPr>
              <a:t>(2), 177-190.</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Care Act 2014. (2014). </a:t>
            </a:r>
            <a:r>
              <a:rPr kumimoji="0" lang="en-US" altLang="en-US" sz="1800" b="0" i="1" u="none" strike="noStrike" cap="none" normalizeH="0" baseline="0">
                <a:ln>
                  <a:noFill/>
                </a:ln>
                <a:solidFill>
                  <a:schemeClr val="bg1"/>
                </a:solidFill>
                <a:effectLst/>
                <a:latin typeface="Arial" panose="020B0604020202020204" pitchFamily="34" charset="0"/>
              </a:rPr>
              <a:t>c.23</a:t>
            </a:r>
            <a:r>
              <a:rPr kumimoji="0" lang="en-US" altLang="en-US" sz="1800" b="0" i="0" u="none" strike="noStrike" cap="none" normalizeH="0" baseline="0">
                <a:ln>
                  <a:noFill/>
                </a:ln>
                <a:solidFill>
                  <a:schemeClr val="bg1"/>
                </a:solidFill>
                <a:effectLst/>
                <a:latin typeface="Arial" panose="020B0604020202020204" pitchFamily="34" charset="0"/>
              </a:rPr>
              <a:t>. London: The Stationery Office.</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Joseph Rowntree Foundation (JRF). (2022). </a:t>
            </a:r>
            <a:r>
              <a:rPr kumimoji="0" lang="en-US" altLang="en-US" sz="1800" b="0" i="1" u="none" strike="noStrike" cap="none" normalizeH="0" baseline="0">
                <a:ln>
                  <a:noFill/>
                </a:ln>
                <a:solidFill>
                  <a:schemeClr val="bg1"/>
                </a:solidFill>
                <a:effectLst/>
                <a:latin typeface="Arial" panose="020B0604020202020204" pitchFamily="34" charset="0"/>
              </a:rPr>
              <a:t>Poverty and the cost of living for older people</a:t>
            </a:r>
            <a:r>
              <a:rPr kumimoji="0" lang="en-US" altLang="en-US" sz="1800" b="0" i="0" u="none" strike="noStrike" cap="none" normalizeH="0" baseline="0">
                <a:ln>
                  <a:noFill/>
                </a:ln>
                <a:solidFill>
                  <a:schemeClr val="bg1"/>
                </a:solidFill>
                <a:effectLst/>
                <a:latin typeface="Arial" panose="020B0604020202020204" pitchFamily="34" charset="0"/>
              </a:rPr>
              <a:t>. York: JRF.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World Health Organization. (2015). </a:t>
            </a:r>
            <a:r>
              <a:rPr kumimoji="0" lang="en-US" altLang="en-US" sz="1800" b="0" i="1" u="none" strike="noStrike" cap="none" normalizeH="0" baseline="0">
                <a:ln>
                  <a:noFill/>
                </a:ln>
                <a:solidFill>
                  <a:schemeClr val="bg1"/>
                </a:solidFill>
                <a:effectLst/>
                <a:latin typeface="Arial" panose="020B0604020202020204" pitchFamily="34" charset="0"/>
              </a:rPr>
              <a:t>World report on ageing and health</a:t>
            </a:r>
            <a:r>
              <a:rPr kumimoji="0" lang="en-US" altLang="en-US" sz="1800" b="0" i="0" u="none" strike="noStrike" cap="none" normalizeH="0" baseline="0">
                <a:ln>
                  <a:noFill/>
                </a:ln>
                <a:solidFill>
                  <a:schemeClr val="bg1"/>
                </a:solidFill>
                <a:effectLst/>
                <a:latin typeface="Arial" panose="020B0604020202020204" pitchFamily="34" charset="0"/>
              </a:rPr>
              <a:t>. Geneva: WHO.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Bauer, K., Davies, L., &amp; Chen, J. (2022). </a:t>
            </a:r>
            <a:r>
              <a:rPr kumimoji="0" lang="en-US" altLang="en-US" sz="1800" b="0" i="0" u="none" strike="noStrike" cap="none" normalizeH="0" baseline="0" err="1">
                <a:ln>
                  <a:noFill/>
                </a:ln>
                <a:solidFill>
                  <a:schemeClr val="bg1"/>
                </a:solidFill>
                <a:effectLst/>
                <a:latin typeface="Arial" panose="020B0604020202020204" pitchFamily="34" charset="0"/>
              </a:rPr>
              <a:t>Prioritising</a:t>
            </a:r>
            <a:r>
              <a:rPr kumimoji="0" lang="en-US" altLang="en-US" sz="1800" b="0" i="0" u="none" strike="noStrike" cap="none" normalizeH="0" baseline="0">
                <a:ln>
                  <a:noFill/>
                </a:ln>
                <a:solidFill>
                  <a:schemeClr val="bg1"/>
                </a:solidFill>
                <a:effectLst/>
                <a:latin typeface="Arial" panose="020B0604020202020204" pitchFamily="34" charset="0"/>
              </a:rPr>
              <a:t> preventative health in older age: A systematic review. </a:t>
            </a:r>
            <a:r>
              <a:rPr kumimoji="0" lang="en-US" altLang="en-US" sz="1800" b="0" i="1" u="none" strike="noStrike" cap="none" normalizeH="0" baseline="0">
                <a:ln>
                  <a:noFill/>
                </a:ln>
                <a:solidFill>
                  <a:schemeClr val="bg1"/>
                </a:solidFill>
                <a:effectLst/>
                <a:latin typeface="Arial" panose="020B0604020202020204" pitchFamily="34" charset="0"/>
              </a:rPr>
              <a:t>International Journal of Geriatric Care</a:t>
            </a:r>
            <a:r>
              <a:rPr kumimoji="0" lang="en-US" altLang="en-US" sz="1800" b="0" i="0" u="none" strike="noStrike" cap="none" normalizeH="0" baseline="0">
                <a:ln>
                  <a:noFill/>
                </a:ln>
                <a:solidFill>
                  <a:schemeClr val="bg1"/>
                </a:solidFill>
                <a:effectLst/>
                <a:latin typeface="Arial" panose="020B0604020202020204" pitchFamily="34" charset="0"/>
              </a:rPr>
              <a:t>, </a:t>
            </a:r>
            <a:r>
              <a:rPr kumimoji="0" lang="en-US" altLang="en-US" sz="1800" b="0" i="1" u="none" strike="noStrike" cap="none" normalizeH="0" baseline="0">
                <a:ln>
                  <a:noFill/>
                </a:ln>
                <a:solidFill>
                  <a:schemeClr val="bg1"/>
                </a:solidFill>
                <a:effectLst/>
                <a:latin typeface="Arial" panose="020B0604020202020204" pitchFamily="34" charset="0"/>
              </a:rPr>
              <a:t>14</a:t>
            </a:r>
            <a:r>
              <a:rPr kumimoji="0" lang="en-US" altLang="en-US" sz="1800" b="0" i="0" u="none" strike="noStrike" cap="none" normalizeH="0" baseline="0">
                <a:ln>
                  <a:noFill/>
                </a:ln>
                <a:solidFill>
                  <a:schemeClr val="bg1"/>
                </a:solidFill>
                <a:effectLst/>
                <a:latin typeface="Arial" panose="020B0604020202020204" pitchFamily="34" charset="0"/>
              </a:rPr>
              <a:t>(3), 112-128.</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Age UK. (2020). </a:t>
            </a:r>
            <a:r>
              <a:rPr kumimoji="0" lang="en-US" altLang="en-US" sz="1800" b="0" i="1" u="none" strike="noStrike" cap="none" normalizeH="0" baseline="0">
                <a:ln>
                  <a:noFill/>
                </a:ln>
                <a:solidFill>
                  <a:schemeClr val="bg1"/>
                </a:solidFill>
                <a:effectLst/>
                <a:latin typeface="Arial" panose="020B0604020202020204" pitchFamily="34" charset="0"/>
              </a:rPr>
              <a:t>The value of </a:t>
            </a:r>
            <a:r>
              <a:rPr kumimoji="0" lang="en-US" altLang="en-US" sz="1800" b="0" i="1" u="none" strike="noStrike" cap="none" normalizeH="0" baseline="0" err="1">
                <a:ln>
                  <a:noFill/>
                </a:ln>
                <a:solidFill>
                  <a:schemeClr val="bg1"/>
                </a:solidFill>
                <a:effectLst/>
                <a:latin typeface="Arial" panose="020B0604020202020204" pitchFamily="34" charset="0"/>
              </a:rPr>
              <a:t>reablement</a:t>
            </a:r>
            <a:r>
              <a:rPr kumimoji="0" lang="en-US" altLang="en-US" sz="1800" b="0" i="1" u="none" strike="noStrike" cap="none" normalizeH="0" baseline="0">
                <a:ln>
                  <a:noFill/>
                </a:ln>
                <a:solidFill>
                  <a:schemeClr val="bg1"/>
                </a:solidFill>
                <a:effectLst/>
                <a:latin typeface="Arial" panose="020B0604020202020204" pitchFamily="34" charset="0"/>
              </a:rPr>
              <a:t>: Reclaiming independence</a:t>
            </a:r>
            <a:r>
              <a:rPr kumimoji="0" lang="en-US" altLang="en-US" sz="1800" b="0" i="0" u="none" strike="noStrike" cap="none" normalizeH="0" baseline="0">
                <a:ln>
                  <a:noFill/>
                </a:ln>
                <a:solidFill>
                  <a:schemeClr val="bg1"/>
                </a:solidFill>
                <a:effectLst/>
                <a:latin typeface="Arial" panose="020B0604020202020204" pitchFamily="34" charset="0"/>
              </a:rPr>
              <a:t>. London: Age UK.</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Office for National Statistics (ONS). (2023). </a:t>
            </a:r>
            <a:r>
              <a:rPr kumimoji="0" lang="en-US" altLang="en-US" sz="1800" b="0" i="1" u="none" strike="noStrike" cap="none" normalizeH="0" baseline="0">
                <a:ln>
                  <a:noFill/>
                </a:ln>
                <a:solidFill>
                  <a:schemeClr val="bg1"/>
                </a:solidFill>
                <a:effectLst/>
                <a:latin typeface="Arial" panose="020B0604020202020204" pitchFamily="34" charset="0"/>
              </a:rPr>
              <a:t>Digital exclusion in the UK</a:t>
            </a:r>
            <a:r>
              <a:rPr kumimoji="0" lang="en-US" altLang="en-US" sz="1800" b="0" i="0" u="none" strike="noStrike" cap="none" normalizeH="0" baseline="0">
                <a:ln>
                  <a:noFill/>
                </a:ln>
                <a:solidFill>
                  <a:schemeClr val="bg1"/>
                </a:solidFill>
                <a:effectLst/>
                <a:latin typeface="Arial" panose="020B0604020202020204" pitchFamily="34" charset="0"/>
              </a:rPr>
              <a:t>. Newport: ONS.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Jones, A., &amp; Davies, B. (2023). Loneliness and social isolation in later life. </a:t>
            </a:r>
            <a:r>
              <a:rPr kumimoji="0" lang="en-US" altLang="en-US" sz="1800" b="0" i="1" u="none" strike="noStrike" cap="none" normalizeH="0" baseline="0">
                <a:ln>
                  <a:noFill/>
                </a:ln>
                <a:solidFill>
                  <a:schemeClr val="bg1"/>
                </a:solidFill>
                <a:effectLst/>
                <a:latin typeface="Arial" panose="020B0604020202020204" pitchFamily="34" charset="0"/>
              </a:rPr>
              <a:t>British Journal of Community Health</a:t>
            </a:r>
            <a:r>
              <a:rPr kumimoji="0" lang="en-US" altLang="en-US" sz="1800" b="0" i="0" u="none" strike="noStrike" cap="none" normalizeH="0" baseline="0">
                <a:ln>
                  <a:noFill/>
                </a:ln>
                <a:solidFill>
                  <a:schemeClr val="bg1"/>
                </a:solidFill>
                <a:effectLst/>
                <a:latin typeface="Arial" panose="020B0604020202020204" pitchFamily="34" charset="0"/>
              </a:rPr>
              <a:t>, </a:t>
            </a:r>
            <a:r>
              <a:rPr kumimoji="0" lang="en-US" altLang="en-US" sz="1800" b="0" i="1" u="none" strike="noStrike" cap="none" normalizeH="0" baseline="0">
                <a:ln>
                  <a:noFill/>
                </a:ln>
                <a:solidFill>
                  <a:schemeClr val="bg1"/>
                </a:solidFill>
                <a:effectLst/>
                <a:latin typeface="Arial" panose="020B0604020202020204" pitchFamily="34" charset="0"/>
              </a:rPr>
              <a:t>35</a:t>
            </a:r>
            <a:r>
              <a:rPr kumimoji="0" lang="en-US" altLang="en-US" sz="1800" b="0" i="0" u="none" strike="noStrike" cap="none" normalizeH="0" baseline="0">
                <a:ln>
                  <a:noFill/>
                </a:ln>
                <a:solidFill>
                  <a:schemeClr val="bg1"/>
                </a:solidFill>
                <a:effectLst/>
                <a:latin typeface="Arial" panose="020B0604020202020204" pitchFamily="34" charset="0"/>
              </a:rPr>
              <a:t>(1), 45-60.</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a:ln>
                <a:noFill/>
              </a:ln>
              <a:solidFill>
                <a:schemeClr val="bg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a:ln>
                  <a:noFill/>
                </a:ln>
                <a:solidFill>
                  <a:schemeClr val="bg1"/>
                </a:solidFill>
                <a:effectLst/>
                <a:latin typeface="Arial" panose="020B0604020202020204" pitchFamily="34" charset="0"/>
              </a:rPr>
              <a:t>The King's Fund. (2023). </a:t>
            </a:r>
            <a:r>
              <a:rPr kumimoji="0" lang="en-US" altLang="en-US" sz="1800" b="0" i="1" u="none" strike="noStrike" cap="none" normalizeH="0" baseline="0">
                <a:ln>
                  <a:noFill/>
                </a:ln>
                <a:solidFill>
                  <a:schemeClr val="bg1"/>
                </a:solidFill>
                <a:effectLst/>
                <a:latin typeface="Arial" panose="020B0604020202020204" pitchFamily="34" charset="0"/>
              </a:rPr>
              <a:t>Reforming adult social care in England</a:t>
            </a:r>
            <a:r>
              <a:rPr kumimoji="0" lang="en-US" altLang="en-US" sz="1800" b="0" i="0" u="none" strike="noStrike" cap="none" normalizeH="0" baseline="0">
                <a:ln>
                  <a:noFill/>
                </a:ln>
                <a:solidFill>
                  <a:schemeClr val="bg1"/>
                </a:solidFill>
                <a:effectLst/>
                <a:latin typeface="Arial" panose="020B0604020202020204" pitchFamily="34" charset="0"/>
              </a:rPr>
              <a:t>. London: The King's Fund. </a:t>
            </a:r>
          </a:p>
        </p:txBody>
      </p:sp>
    </p:spTree>
    <p:extLst>
      <p:ext uri="{BB962C8B-B14F-4D97-AF65-F5344CB8AC3E}">
        <p14:creationId xmlns:p14="http://schemas.microsoft.com/office/powerpoint/2010/main" val="37901189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4" ma:contentTypeDescription="Create a new document." ma:contentTypeScope="" ma:versionID="7564258d4fd8202572addc92aef7ae28">
  <xsd:schema xmlns:xsd="http://www.w3.org/2001/XMLSchema" xmlns:xs="http://www.w3.org/2001/XMLSchema" xmlns:p="http://schemas.microsoft.com/office/2006/metadata/properties" xmlns:ns3="a450a3cc-050d-4aca-8a4e-543025a63de0" targetNamespace="http://schemas.microsoft.com/office/2006/metadata/properties" ma:root="true" ma:fieldsID="715316d16883dbc59af4203f68876cf0" ns3:_="">
    <xsd:import namespace="a450a3cc-050d-4aca-8a4e-543025a63de0"/>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50a3cc-050d-4aca-8a4e-543025a63d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480AA7-AEDD-47A0-AB53-0F2A1227EA7C}">
  <ds:schemaRefs>
    <ds:schemaRef ds:uri="a450a3cc-050d-4aca-8a4e-543025a63de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BC55FFC-2AE8-4918-B226-666C09D7722D}">
  <ds:schemaRefs>
    <ds:schemaRef ds:uri="a450a3cc-050d-4aca-8a4e-543025a63de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E8E4DE0-5487-46E8-B45F-E6BE82771D0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10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revision>1</cp:revision>
  <dcterms:created xsi:type="dcterms:W3CDTF">2025-10-09T16:51:52Z</dcterms:created>
  <dcterms:modified xsi:type="dcterms:W3CDTF">2025-10-23T21:51:53Z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