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319" r:id="rId2"/>
    <p:sldId id="325" r:id="rId3"/>
    <p:sldId id="326" r:id="rId4"/>
    <p:sldId id="327" r:id="rId5"/>
    <p:sldId id="328" r:id="rId6"/>
    <p:sldId id="329" r:id="rId7"/>
    <p:sldId id="321" r:id="rId8"/>
    <p:sldId id="261" r:id="rId9"/>
    <p:sldId id="262" r:id="rId10"/>
    <p:sldId id="263" r:id="rId11"/>
    <p:sldId id="264" r:id="rId12"/>
    <p:sldId id="265" r:id="rId13"/>
    <p:sldId id="266" r:id="rId14"/>
    <p:sldId id="269" r:id="rId15"/>
    <p:sldId id="323" r:id="rId16"/>
    <p:sldId id="258" r:id="rId17"/>
    <p:sldId id="260" r:id="rId18"/>
    <p:sldId id="268" r:id="rId19"/>
    <p:sldId id="275" r:id="rId20"/>
    <p:sldId id="306" r:id="rId21"/>
    <p:sldId id="302" r:id="rId22"/>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6420" autoAdjust="0"/>
    <p:restoredTop sz="86465" autoAdjust="0"/>
  </p:normalViewPr>
  <p:slideViewPr>
    <p:cSldViewPr>
      <p:cViewPr varScale="1">
        <p:scale>
          <a:sx n="93" d="100"/>
          <a:sy n="93" d="100"/>
        </p:scale>
        <p:origin x="1208" y="192"/>
      </p:cViewPr>
      <p:guideLst>
        <p:guide orient="horz" pos="2160"/>
        <p:guide pos="2880"/>
      </p:guideLst>
    </p:cSldViewPr>
  </p:slideViewPr>
  <p:outlineViewPr>
    <p:cViewPr>
      <p:scale>
        <a:sx n="33" d="100"/>
        <a:sy n="33" d="100"/>
      </p:scale>
      <p:origin x="0" y="-82536"/>
    </p:cViewPr>
  </p:outlineViewPr>
  <p:notesTextViewPr>
    <p:cViewPr>
      <p:scale>
        <a:sx n="100" d="100"/>
        <a:sy n="100" d="100"/>
      </p:scale>
      <p:origin x="0" y="0"/>
    </p:cViewPr>
  </p:notesTextViewPr>
  <p:sorterViewPr>
    <p:cViewPr>
      <p:scale>
        <a:sx n="170" d="100"/>
        <a:sy n="170" d="100"/>
      </p:scale>
      <p:origin x="0" y="0"/>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notesMaster" Target="notesMasters/notesMaster1.xml"/><Relationship Id="rId24" Type="http://schemas.openxmlformats.org/officeDocument/2006/relationships/handoutMaster" Target="handoutMasters/handoutMaster1.xml"/><Relationship Id="rId25" Type="http://schemas.openxmlformats.org/officeDocument/2006/relationships/presProps" Target="presProps.xml"/><Relationship Id="rId26" Type="http://schemas.openxmlformats.org/officeDocument/2006/relationships/viewProps" Target="viewProps.xml"/><Relationship Id="rId27" Type="http://schemas.openxmlformats.org/officeDocument/2006/relationships/theme" Target="theme/theme1.xml"/><Relationship Id="rId28"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 xmlns:a16="http://schemas.microsoft.com/office/drawing/2014/main" id="{BF7300F6-BA1C-4EEA-B429-2CAA5371E385}"/>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 xmlns:a16="http://schemas.microsoft.com/office/drawing/2014/main" id="{B97A7C49-B795-45CF-9421-1E36A384A68A}"/>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 xmlns:a16="http://schemas.microsoft.com/office/drawing/2014/main" id="{6232229C-3666-449F-8634-3D2C96625427}"/>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 xmlns:a16="http://schemas.microsoft.com/office/drawing/2014/main" id="{D3F9EF82-918A-4DB7-9A90-5F25D929DE44}"/>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5B2BE753-18A6-4991-BC68-140E77990248}"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 xmlns:a16="http://schemas.microsoft.com/office/drawing/2014/main" id="{A3939B7B-0C17-4BD7-815F-BF53B050A42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 xmlns:a16="http://schemas.microsoft.com/office/drawing/2014/main" id="{D2345CBA-8764-4AA9-AA3C-A18E1550CFD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 xmlns:a16="http://schemas.microsoft.com/office/drawing/2014/main" id="{3CE0434B-B97A-4953-AA17-5D9DA1811631}"/>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 xmlns:a16="http://schemas.microsoft.com/office/drawing/2014/main" id="{8AC65E05-BBBC-4D25-8FF5-6ADA85B86494}"/>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 xmlns:a16="http://schemas.microsoft.com/office/drawing/2014/main" id="{9D41D44F-8D3C-438D-B6BE-BCA1CB5D5F8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 xmlns:a16="http://schemas.microsoft.com/office/drawing/2014/main" id="{FCCD8C12-C29F-4F29-B76A-F0533DD182B6}"/>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6BD1FFE2-6C13-47BE-A3A4-3B9BFD6B5D46}" type="slidenum">
              <a:rPr lang="en-GB" altLang="en-US"/>
              <a:pPr>
                <a:defRPr/>
              </a:pPr>
              <a:t>‹#›</a:t>
            </a:fld>
            <a:endParaRPr lang="en-GB" altLang="en-US"/>
          </a:p>
        </p:txBody>
      </p:sp>
    </p:spTree>
    <p:extLst>
      <p:ext uri="{BB962C8B-B14F-4D97-AF65-F5344CB8AC3E}">
        <p14:creationId xmlns:p14="http://schemas.microsoft.com/office/powerpoint/2010/main" val="14674276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1EF57F9B-308E-48D3-BF54-6655A9A90374}"/>
              </a:ext>
            </a:extLst>
          </p:cNvPr>
          <p:cNvSpPr>
            <a:spLocks noGrp="1"/>
          </p:cNvSpPr>
          <p:nvPr>
            <p:ph type="dt" sz="half" idx="10"/>
          </p:nvPr>
        </p:nvSpPr>
        <p:spPr>
          <a:xfrm>
            <a:off x="395288" y="6524625"/>
            <a:ext cx="971550" cy="219075"/>
          </a:xfrm>
        </p:spPr>
        <p:txBody>
          <a:bodyPr/>
          <a:lstStyle>
            <a:lvl1pPr>
              <a:defRPr/>
            </a:lvl1pPr>
          </a:lstStyle>
          <a:p>
            <a:pPr>
              <a:defRPr/>
            </a:pPr>
            <a:fld id="{394A1E9B-B44F-4578-8716-1D7070923792}" type="datetime1">
              <a:rPr lang="en-GB" altLang="en-US"/>
              <a:pPr>
                <a:defRPr/>
              </a:pPr>
              <a:t>01/02/2021</a:t>
            </a:fld>
            <a:endParaRPr lang="en-GB" altLang="en-US" dirty="0"/>
          </a:p>
        </p:txBody>
      </p:sp>
      <p:sp>
        <p:nvSpPr>
          <p:cNvPr id="5" name="Footer Placeholder 4">
            <a:extLst>
              <a:ext uri="{FF2B5EF4-FFF2-40B4-BE49-F238E27FC236}">
                <a16:creationId xmlns="" xmlns:a16="http://schemas.microsoft.com/office/drawing/2014/main" id="{88E52456-70F6-4977-91B7-248C68E3EAC2}"/>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 xmlns:a16="http://schemas.microsoft.com/office/drawing/2014/main" id="{F92B6D94-D70B-41D6-B25F-92EF2F5F6FC6}"/>
              </a:ext>
            </a:extLst>
          </p:cNvPr>
          <p:cNvSpPr>
            <a:spLocks noGrp="1"/>
          </p:cNvSpPr>
          <p:nvPr>
            <p:ph type="sldNum" sz="quarter" idx="12"/>
          </p:nvPr>
        </p:nvSpPr>
        <p:spPr/>
        <p:txBody>
          <a:bodyPr/>
          <a:lstStyle>
            <a:lvl1pPr>
              <a:defRPr/>
            </a:lvl1pPr>
          </a:lstStyle>
          <a:p>
            <a:pPr>
              <a:defRPr/>
            </a:pPr>
            <a:fld id="{1840E3AA-650E-44BE-B40B-23C9C6B32B16}" type="slidenum">
              <a:rPr lang="en-GB" altLang="en-US"/>
              <a:pPr>
                <a:defRPr/>
              </a:pPr>
              <a:t>‹#›</a:t>
            </a:fld>
            <a:endParaRPr lang="en-GB" altLang="en-US"/>
          </a:p>
        </p:txBody>
      </p:sp>
    </p:spTree>
    <p:extLst>
      <p:ext uri="{BB962C8B-B14F-4D97-AF65-F5344CB8AC3E}">
        <p14:creationId xmlns:p14="http://schemas.microsoft.com/office/powerpoint/2010/main" val="2576677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BEC5D8CA-571A-4F4A-840A-5F6FDC46856A}"/>
              </a:ext>
            </a:extLst>
          </p:cNvPr>
          <p:cNvSpPr>
            <a:spLocks noGrp="1"/>
          </p:cNvSpPr>
          <p:nvPr>
            <p:ph type="dt" sz="half" idx="10"/>
          </p:nvPr>
        </p:nvSpPr>
        <p:spPr/>
        <p:txBody>
          <a:bodyPr/>
          <a:lstStyle>
            <a:lvl1pPr>
              <a:defRPr/>
            </a:lvl1pPr>
          </a:lstStyle>
          <a:p>
            <a:pPr>
              <a:defRPr/>
            </a:pPr>
            <a:fld id="{C5A984B8-2E09-4933-8948-436E44852593}" type="datetime1">
              <a:rPr lang="en-GB" altLang="en-US"/>
              <a:pPr>
                <a:defRPr/>
              </a:pPr>
              <a:t>01/02/2021</a:t>
            </a:fld>
            <a:endParaRPr lang="en-GB" altLang="en-US" dirty="0"/>
          </a:p>
        </p:txBody>
      </p:sp>
      <p:sp>
        <p:nvSpPr>
          <p:cNvPr id="5" name="Footer Placeholder 4">
            <a:extLst>
              <a:ext uri="{FF2B5EF4-FFF2-40B4-BE49-F238E27FC236}">
                <a16:creationId xmlns="" xmlns:a16="http://schemas.microsoft.com/office/drawing/2014/main" id="{3E6978FB-3645-488A-AB74-E0BE8AAAB631}"/>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 xmlns:a16="http://schemas.microsoft.com/office/drawing/2014/main" id="{31488776-4016-45BD-B192-F4A69077516E}"/>
              </a:ext>
            </a:extLst>
          </p:cNvPr>
          <p:cNvSpPr>
            <a:spLocks noGrp="1"/>
          </p:cNvSpPr>
          <p:nvPr>
            <p:ph type="sldNum" sz="quarter" idx="12"/>
          </p:nvPr>
        </p:nvSpPr>
        <p:spPr/>
        <p:txBody>
          <a:bodyPr/>
          <a:lstStyle>
            <a:lvl1pPr>
              <a:defRPr/>
            </a:lvl1pPr>
          </a:lstStyle>
          <a:p>
            <a:pPr>
              <a:defRPr/>
            </a:pPr>
            <a:fld id="{5BD086A3-F0A5-492C-9A2D-383750524B0A}" type="slidenum">
              <a:rPr lang="en-GB" altLang="en-US"/>
              <a:pPr>
                <a:defRPr/>
              </a:pPr>
              <a:t>‹#›</a:t>
            </a:fld>
            <a:endParaRPr lang="en-GB" altLang="en-US"/>
          </a:p>
        </p:txBody>
      </p:sp>
    </p:spTree>
    <p:extLst>
      <p:ext uri="{BB962C8B-B14F-4D97-AF65-F5344CB8AC3E}">
        <p14:creationId xmlns:p14="http://schemas.microsoft.com/office/powerpoint/2010/main" val="30350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 xmlns:a16="http://schemas.microsoft.com/office/drawing/2014/main" id="{D785FAC4-4BFB-4FDE-A2D1-1D7DDF244316}"/>
              </a:ext>
            </a:extLst>
          </p:cNvPr>
          <p:cNvSpPr>
            <a:spLocks noGrp="1"/>
          </p:cNvSpPr>
          <p:nvPr>
            <p:ph type="dt" sz="half" idx="10"/>
          </p:nvPr>
        </p:nvSpPr>
        <p:spPr/>
        <p:txBody>
          <a:bodyPr/>
          <a:lstStyle>
            <a:lvl1pPr>
              <a:defRPr/>
            </a:lvl1pPr>
          </a:lstStyle>
          <a:p>
            <a:pPr>
              <a:defRPr/>
            </a:pPr>
            <a:fld id="{10C04E2D-EE14-4ABB-B1D2-517E46373F2A}" type="datetime1">
              <a:rPr lang="en-GB" altLang="en-US"/>
              <a:pPr>
                <a:defRPr/>
              </a:pPr>
              <a:t>01/02/2021</a:t>
            </a:fld>
            <a:endParaRPr lang="en-GB" altLang="en-US" dirty="0"/>
          </a:p>
        </p:txBody>
      </p:sp>
      <p:sp>
        <p:nvSpPr>
          <p:cNvPr id="5" name="Slide Number Placeholder 5">
            <a:extLst>
              <a:ext uri="{FF2B5EF4-FFF2-40B4-BE49-F238E27FC236}">
                <a16:creationId xmlns="" xmlns:a16="http://schemas.microsoft.com/office/drawing/2014/main" id="{1FFE88E4-64B9-4386-82C1-DFCEC6D7642D}"/>
              </a:ext>
            </a:extLst>
          </p:cNvPr>
          <p:cNvSpPr>
            <a:spLocks noGrp="1"/>
          </p:cNvSpPr>
          <p:nvPr>
            <p:ph type="sldNum" sz="quarter" idx="11"/>
          </p:nvPr>
        </p:nvSpPr>
        <p:spPr/>
        <p:txBody>
          <a:bodyPr/>
          <a:lstStyle>
            <a:lvl1pPr>
              <a:defRPr/>
            </a:lvl1pPr>
          </a:lstStyle>
          <a:p>
            <a:pPr>
              <a:defRPr/>
            </a:pPr>
            <a:fld id="{9FF95AFC-D686-4EB8-BE58-E340CA94B37A}" type="slidenum">
              <a:rPr lang="en-GB" altLang="en-US"/>
              <a:pPr>
                <a:defRPr/>
              </a:pPr>
              <a:t>‹#›</a:t>
            </a:fld>
            <a:endParaRPr lang="en-GB" altLang="en-US"/>
          </a:p>
        </p:txBody>
      </p:sp>
    </p:spTree>
    <p:extLst>
      <p:ext uri="{BB962C8B-B14F-4D97-AF65-F5344CB8AC3E}">
        <p14:creationId xmlns:p14="http://schemas.microsoft.com/office/powerpoint/2010/main" val="23157128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 xmlns:a16="http://schemas.microsoft.com/office/drawing/2014/main" id="{F17D7EFF-8C69-4B24-9C5A-1E15684E5E99}"/>
              </a:ext>
            </a:extLst>
          </p:cNvPr>
          <p:cNvSpPr>
            <a:spLocks noGrp="1"/>
          </p:cNvSpPr>
          <p:nvPr>
            <p:ph type="dt" sz="half" idx="10"/>
          </p:nvPr>
        </p:nvSpPr>
        <p:spPr/>
        <p:txBody>
          <a:bodyPr/>
          <a:lstStyle>
            <a:lvl1pPr>
              <a:defRPr/>
            </a:lvl1pPr>
          </a:lstStyle>
          <a:p>
            <a:pPr>
              <a:defRPr/>
            </a:pPr>
            <a:fld id="{FCE2AEDF-7292-4305-913F-DDD216FD7B89}" type="datetime1">
              <a:rPr lang="en-GB" altLang="en-US"/>
              <a:pPr>
                <a:defRPr/>
              </a:pPr>
              <a:t>01/02/2021</a:t>
            </a:fld>
            <a:endParaRPr lang="en-GB" altLang="en-US" dirty="0"/>
          </a:p>
        </p:txBody>
      </p:sp>
      <p:sp>
        <p:nvSpPr>
          <p:cNvPr id="6" name="Slide Number Placeholder 5">
            <a:extLst>
              <a:ext uri="{FF2B5EF4-FFF2-40B4-BE49-F238E27FC236}">
                <a16:creationId xmlns="" xmlns:a16="http://schemas.microsoft.com/office/drawing/2014/main" id="{3838588C-106A-4A2C-855D-C5933A66A5FA}"/>
              </a:ext>
            </a:extLst>
          </p:cNvPr>
          <p:cNvSpPr>
            <a:spLocks noGrp="1"/>
          </p:cNvSpPr>
          <p:nvPr>
            <p:ph type="sldNum" sz="quarter" idx="11"/>
          </p:nvPr>
        </p:nvSpPr>
        <p:spPr/>
        <p:txBody>
          <a:bodyPr/>
          <a:lstStyle>
            <a:lvl1pPr>
              <a:defRPr/>
            </a:lvl1pPr>
          </a:lstStyle>
          <a:p>
            <a:pPr>
              <a:defRPr/>
            </a:pPr>
            <a:fld id="{60F014ED-7714-46DD-8DB5-0CB9444ACBAF}" type="slidenum">
              <a:rPr lang="en-GB" altLang="en-US"/>
              <a:pPr>
                <a:defRPr/>
              </a:pPr>
              <a:t>‹#›</a:t>
            </a:fld>
            <a:endParaRPr lang="en-GB" altLang="en-US"/>
          </a:p>
        </p:txBody>
      </p:sp>
    </p:spTree>
    <p:extLst>
      <p:ext uri="{BB962C8B-B14F-4D97-AF65-F5344CB8AC3E}">
        <p14:creationId xmlns:p14="http://schemas.microsoft.com/office/powerpoint/2010/main" val="4250832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 xmlns:a16="http://schemas.microsoft.com/office/drawing/2014/main" id="{FC372B1B-75FD-4387-80D6-1C1AFEB6151D}"/>
              </a:ext>
            </a:extLst>
          </p:cNvPr>
          <p:cNvSpPr>
            <a:spLocks noGrp="1"/>
          </p:cNvSpPr>
          <p:nvPr>
            <p:ph type="dt" sz="half" idx="10"/>
          </p:nvPr>
        </p:nvSpPr>
        <p:spPr/>
        <p:txBody>
          <a:bodyPr/>
          <a:lstStyle>
            <a:lvl1pPr>
              <a:defRPr/>
            </a:lvl1pPr>
          </a:lstStyle>
          <a:p>
            <a:pPr>
              <a:defRPr/>
            </a:pPr>
            <a:fld id="{17BAA110-460F-402B-B558-1B34013E4C81}" type="datetime1">
              <a:rPr lang="en-GB" altLang="en-US"/>
              <a:pPr>
                <a:defRPr/>
              </a:pPr>
              <a:t>01/02/2021</a:t>
            </a:fld>
            <a:endParaRPr lang="en-GB" altLang="en-US" dirty="0"/>
          </a:p>
        </p:txBody>
      </p:sp>
      <p:sp>
        <p:nvSpPr>
          <p:cNvPr id="8" name="Slide Number Placeholder 5">
            <a:extLst>
              <a:ext uri="{FF2B5EF4-FFF2-40B4-BE49-F238E27FC236}">
                <a16:creationId xmlns="" xmlns:a16="http://schemas.microsoft.com/office/drawing/2014/main" id="{DB9D5634-2418-4DA1-9C2F-EC8CD428A1C2}"/>
              </a:ext>
            </a:extLst>
          </p:cNvPr>
          <p:cNvSpPr>
            <a:spLocks noGrp="1"/>
          </p:cNvSpPr>
          <p:nvPr>
            <p:ph type="sldNum" sz="quarter" idx="11"/>
          </p:nvPr>
        </p:nvSpPr>
        <p:spPr/>
        <p:txBody>
          <a:bodyPr/>
          <a:lstStyle>
            <a:lvl1pPr>
              <a:defRPr/>
            </a:lvl1pPr>
          </a:lstStyle>
          <a:p>
            <a:pPr>
              <a:defRPr/>
            </a:pPr>
            <a:fld id="{944A8943-998E-44D9-8B0C-754CD81EE5FD}" type="slidenum">
              <a:rPr lang="en-GB" altLang="en-US"/>
              <a:pPr>
                <a:defRPr/>
              </a:pPr>
              <a:t>‹#›</a:t>
            </a:fld>
            <a:endParaRPr lang="en-GB" altLang="en-US"/>
          </a:p>
        </p:txBody>
      </p:sp>
    </p:spTree>
    <p:extLst>
      <p:ext uri="{BB962C8B-B14F-4D97-AF65-F5344CB8AC3E}">
        <p14:creationId xmlns:p14="http://schemas.microsoft.com/office/powerpoint/2010/main" val="18115738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 xmlns:a16="http://schemas.microsoft.com/office/drawing/2014/main" id="{2B29F183-A0C1-440F-BEA4-CB6BFC466723}"/>
              </a:ext>
            </a:extLst>
          </p:cNvPr>
          <p:cNvSpPr>
            <a:spLocks noGrp="1"/>
          </p:cNvSpPr>
          <p:nvPr>
            <p:ph type="dt" sz="half" idx="10"/>
          </p:nvPr>
        </p:nvSpPr>
        <p:spPr/>
        <p:txBody>
          <a:bodyPr/>
          <a:lstStyle>
            <a:lvl1pPr>
              <a:defRPr/>
            </a:lvl1pPr>
          </a:lstStyle>
          <a:p>
            <a:pPr>
              <a:defRPr/>
            </a:pPr>
            <a:fld id="{1B6C299F-F87A-4150-BB1A-0D755EBE3F26}" type="datetime1">
              <a:rPr lang="en-GB" altLang="en-US"/>
              <a:pPr>
                <a:defRPr/>
              </a:pPr>
              <a:t>01/02/2021</a:t>
            </a:fld>
            <a:endParaRPr lang="en-GB" altLang="en-US" dirty="0"/>
          </a:p>
        </p:txBody>
      </p:sp>
      <p:sp>
        <p:nvSpPr>
          <p:cNvPr id="4" name="Slide Number Placeholder 5">
            <a:extLst>
              <a:ext uri="{FF2B5EF4-FFF2-40B4-BE49-F238E27FC236}">
                <a16:creationId xmlns="" xmlns:a16="http://schemas.microsoft.com/office/drawing/2014/main" id="{C5CD8578-30DB-48B2-BAC5-618B37C88BF8}"/>
              </a:ext>
            </a:extLst>
          </p:cNvPr>
          <p:cNvSpPr>
            <a:spLocks noGrp="1"/>
          </p:cNvSpPr>
          <p:nvPr>
            <p:ph type="sldNum" sz="quarter" idx="11"/>
          </p:nvPr>
        </p:nvSpPr>
        <p:spPr/>
        <p:txBody>
          <a:bodyPr/>
          <a:lstStyle>
            <a:lvl1pPr>
              <a:defRPr/>
            </a:lvl1pPr>
          </a:lstStyle>
          <a:p>
            <a:pPr>
              <a:defRPr/>
            </a:pPr>
            <a:fld id="{4319047B-346C-4B24-AF0C-5852711146C9}" type="slidenum">
              <a:rPr lang="en-GB" altLang="en-US"/>
              <a:pPr>
                <a:defRPr/>
              </a:pPr>
              <a:t>‹#›</a:t>
            </a:fld>
            <a:endParaRPr lang="en-GB" altLang="en-US"/>
          </a:p>
        </p:txBody>
      </p:sp>
    </p:spTree>
    <p:extLst>
      <p:ext uri="{BB962C8B-B14F-4D97-AF65-F5344CB8AC3E}">
        <p14:creationId xmlns:p14="http://schemas.microsoft.com/office/powerpoint/2010/main" val="1989604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 xmlns:a16="http://schemas.microsoft.com/office/drawing/2014/main" id="{E3B89A89-7860-41CE-A90F-5E07AC753612}"/>
              </a:ext>
            </a:extLst>
          </p:cNvPr>
          <p:cNvSpPr>
            <a:spLocks noGrp="1"/>
          </p:cNvSpPr>
          <p:nvPr>
            <p:ph type="dt" sz="half" idx="10"/>
          </p:nvPr>
        </p:nvSpPr>
        <p:spPr/>
        <p:txBody>
          <a:bodyPr/>
          <a:lstStyle>
            <a:lvl1pPr>
              <a:defRPr/>
            </a:lvl1pPr>
          </a:lstStyle>
          <a:p>
            <a:pPr>
              <a:defRPr/>
            </a:pPr>
            <a:fld id="{5D6648DA-D44C-4600-B908-E1A4984FEF69}" type="datetime1">
              <a:rPr lang="en-GB" altLang="en-US"/>
              <a:pPr>
                <a:defRPr/>
              </a:pPr>
              <a:t>01/02/2021</a:t>
            </a:fld>
            <a:endParaRPr lang="en-GB" altLang="en-US" dirty="0"/>
          </a:p>
        </p:txBody>
      </p:sp>
      <p:sp>
        <p:nvSpPr>
          <p:cNvPr id="3" name="Slide Number Placeholder 5">
            <a:extLst>
              <a:ext uri="{FF2B5EF4-FFF2-40B4-BE49-F238E27FC236}">
                <a16:creationId xmlns="" xmlns:a16="http://schemas.microsoft.com/office/drawing/2014/main" id="{A6395499-2053-4E9E-B68D-9DF87CF17C5C}"/>
              </a:ext>
            </a:extLst>
          </p:cNvPr>
          <p:cNvSpPr>
            <a:spLocks noGrp="1"/>
          </p:cNvSpPr>
          <p:nvPr>
            <p:ph type="sldNum" sz="quarter" idx="11"/>
          </p:nvPr>
        </p:nvSpPr>
        <p:spPr/>
        <p:txBody>
          <a:bodyPr/>
          <a:lstStyle>
            <a:lvl1pPr>
              <a:defRPr/>
            </a:lvl1pPr>
          </a:lstStyle>
          <a:p>
            <a:pPr>
              <a:defRPr/>
            </a:pPr>
            <a:fld id="{DC27C7AD-6FE1-444E-A839-355E4045FCF4}" type="slidenum">
              <a:rPr lang="en-GB" altLang="en-US"/>
              <a:pPr>
                <a:defRPr/>
              </a:pPr>
              <a:t>‹#›</a:t>
            </a:fld>
            <a:endParaRPr lang="en-GB" altLang="en-US"/>
          </a:p>
        </p:txBody>
      </p:sp>
    </p:spTree>
    <p:extLst>
      <p:ext uri="{BB962C8B-B14F-4D97-AF65-F5344CB8AC3E}">
        <p14:creationId xmlns:p14="http://schemas.microsoft.com/office/powerpoint/2010/main" val="1544190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 xmlns:a16="http://schemas.microsoft.com/office/drawing/2014/main" id="{44F1FE18-5E86-4759-926D-87D07FCF4BB4}"/>
              </a:ext>
            </a:extLst>
          </p:cNvPr>
          <p:cNvSpPr>
            <a:spLocks noGrp="1"/>
          </p:cNvSpPr>
          <p:nvPr>
            <p:ph type="dt" sz="half" idx="10"/>
          </p:nvPr>
        </p:nvSpPr>
        <p:spPr/>
        <p:txBody>
          <a:bodyPr/>
          <a:lstStyle>
            <a:lvl1pPr>
              <a:defRPr/>
            </a:lvl1pPr>
          </a:lstStyle>
          <a:p>
            <a:pPr>
              <a:defRPr/>
            </a:pPr>
            <a:fld id="{7DBF2B81-97E6-4FC4-9C6D-76CA470E257A}" type="datetime1">
              <a:rPr lang="en-GB" altLang="en-US"/>
              <a:pPr>
                <a:defRPr/>
              </a:pPr>
              <a:t>01/02/2021</a:t>
            </a:fld>
            <a:endParaRPr lang="en-GB" altLang="en-US" dirty="0"/>
          </a:p>
        </p:txBody>
      </p:sp>
      <p:sp>
        <p:nvSpPr>
          <p:cNvPr id="6" name="Slide Number Placeholder 5">
            <a:extLst>
              <a:ext uri="{FF2B5EF4-FFF2-40B4-BE49-F238E27FC236}">
                <a16:creationId xmlns="" xmlns:a16="http://schemas.microsoft.com/office/drawing/2014/main" id="{7A6A84BB-093C-43C6-942D-4DE3A13C08A0}"/>
              </a:ext>
            </a:extLst>
          </p:cNvPr>
          <p:cNvSpPr>
            <a:spLocks noGrp="1"/>
          </p:cNvSpPr>
          <p:nvPr>
            <p:ph type="sldNum" sz="quarter" idx="11"/>
          </p:nvPr>
        </p:nvSpPr>
        <p:spPr/>
        <p:txBody>
          <a:bodyPr/>
          <a:lstStyle>
            <a:lvl1pPr>
              <a:defRPr/>
            </a:lvl1pPr>
          </a:lstStyle>
          <a:p>
            <a:pPr>
              <a:defRPr/>
            </a:pPr>
            <a:fld id="{D192A7C2-D1ED-468E-855F-AB13E1FF0051}" type="slidenum">
              <a:rPr lang="en-GB" altLang="en-US"/>
              <a:pPr>
                <a:defRPr/>
              </a:pPr>
              <a:t>‹#›</a:t>
            </a:fld>
            <a:endParaRPr lang="en-GB" altLang="en-US"/>
          </a:p>
        </p:txBody>
      </p:sp>
    </p:spTree>
    <p:extLst>
      <p:ext uri="{BB962C8B-B14F-4D97-AF65-F5344CB8AC3E}">
        <p14:creationId xmlns:p14="http://schemas.microsoft.com/office/powerpoint/2010/main" val="2042058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 xmlns:a16="http://schemas.microsoft.com/office/drawing/2014/main" id="{62D96F3F-59E9-47EB-A236-A6994BAC4F81}"/>
              </a:ext>
            </a:extLst>
          </p:cNvPr>
          <p:cNvSpPr>
            <a:spLocks noGrp="1"/>
          </p:cNvSpPr>
          <p:nvPr>
            <p:ph type="dt" sz="half" idx="10"/>
          </p:nvPr>
        </p:nvSpPr>
        <p:spPr/>
        <p:txBody>
          <a:bodyPr/>
          <a:lstStyle>
            <a:lvl1pPr>
              <a:defRPr/>
            </a:lvl1pPr>
          </a:lstStyle>
          <a:p>
            <a:pPr>
              <a:defRPr/>
            </a:pPr>
            <a:fld id="{82D6E02E-2142-4BBE-811B-59DC7F9DABA4}" type="datetime1">
              <a:rPr lang="en-GB" altLang="en-US"/>
              <a:pPr>
                <a:defRPr/>
              </a:pPr>
              <a:t>01/02/2021</a:t>
            </a:fld>
            <a:endParaRPr lang="en-GB" altLang="en-US" dirty="0"/>
          </a:p>
        </p:txBody>
      </p:sp>
      <p:sp>
        <p:nvSpPr>
          <p:cNvPr id="6" name="Slide Number Placeholder 5">
            <a:extLst>
              <a:ext uri="{FF2B5EF4-FFF2-40B4-BE49-F238E27FC236}">
                <a16:creationId xmlns="" xmlns:a16="http://schemas.microsoft.com/office/drawing/2014/main" id="{E6943817-C7C1-4064-BD4C-BE61E42A2D70}"/>
              </a:ext>
            </a:extLst>
          </p:cNvPr>
          <p:cNvSpPr>
            <a:spLocks noGrp="1"/>
          </p:cNvSpPr>
          <p:nvPr>
            <p:ph type="sldNum" sz="quarter" idx="11"/>
          </p:nvPr>
        </p:nvSpPr>
        <p:spPr/>
        <p:txBody>
          <a:bodyPr/>
          <a:lstStyle>
            <a:lvl1pPr>
              <a:defRPr/>
            </a:lvl1pPr>
          </a:lstStyle>
          <a:p>
            <a:pPr>
              <a:defRPr/>
            </a:pPr>
            <a:fld id="{149DA8AE-815F-4E5B-88C4-DC29D32E2617}" type="slidenum">
              <a:rPr lang="en-GB" altLang="en-US"/>
              <a:pPr>
                <a:defRPr/>
              </a:pPr>
              <a:t>‹#›</a:t>
            </a:fld>
            <a:endParaRPr lang="en-GB" altLang="en-US"/>
          </a:p>
        </p:txBody>
      </p:sp>
    </p:spTree>
    <p:extLst>
      <p:ext uri="{BB962C8B-B14F-4D97-AF65-F5344CB8AC3E}">
        <p14:creationId xmlns:p14="http://schemas.microsoft.com/office/powerpoint/2010/main" val="17179797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876E5DD2-53BE-42BC-B46F-A190F5EFAD03}"/>
              </a:ext>
            </a:extLst>
          </p:cNvPr>
          <p:cNvSpPr>
            <a:spLocks noGrp="1"/>
          </p:cNvSpPr>
          <p:nvPr>
            <p:ph type="dt" sz="half" idx="10"/>
          </p:nvPr>
        </p:nvSpPr>
        <p:spPr/>
        <p:txBody>
          <a:bodyPr/>
          <a:lstStyle>
            <a:lvl1pPr>
              <a:defRPr/>
            </a:lvl1pPr>
          </a:lstStyle>
          <a:p>
            <a:pPr>
              <a:defRPr/>
            </a:pPr>
            <a:fld id="{DD194822-6C6E-4641-9E50-81DAFC57FE9E}" type="datetime1">
              <a:rPr lang="en-GB" altLang="en-US"/>
              <a:pPr>
                <a:defRPr/>
              </a:pPr>
              <a:t>01/02/2021</a:t>
            </a:fld>
            <a:endParaRPr lang="en-GB" altLang="en-US" dirty="0"/>
          </a:p>
        </p:txBody>
      </p:sp>
      <p:sp>
        <p:nvSpPr>
          <p:cNvPr id="5" name="Slide Number Placeholder 5">
            <a:extLst>
              <a:ext uri="{FF2B5EF4-FFF2-40B4-BE49-F238E27FC236}">
                <a16:creationId xmlns="" xmlns:a16="http://schemas.microsoft.com/office/drawing/2014/main" id="{950D69BA-A0FC-4E99-91E8-A497303FE90F}"/>
              </a:ext>
            </a:extLst>
          </p:cNvPr>
          <p:cNvSpPr>
            <a:spLocks noGrp="1"/>
          </p:cNvSpPr>
          <p:nvPr>
            <p:ph type="sldNum" sz="quarter" idx="11"/>
          </p:nvPr>
        </p:nvSpPr>
        <p:spPr/>
        <p:txBody>
          <a:bodyPr/>
          <a:lstStyle>
            <a:lvl1pPr>
              <a:defRPr/>
            </a:lvl1pPr>
          </a:lstStyle>
          <a:p>
            <a:pPr>
              <a:defRPr/>
            </a:pPr>
            <a:fld id="{693C51D8-9433-4717-81E5-7F8C50A693F0}" type="slidenum">
              <a:rPr lang="en-GB" altLang="en-US"/>
              <a:pPr>
                <a:defRPr/>
              </a:pPr>
              <a:t>‹#›</a:t>
            </a:fld>
            <a:endParaRPr lang="en-GB" altLang="en-US"/>
          </a:p>
        </p:txBody>
      </p:sp>
    </p:spTree>
    <p:extLst>
      <p:ext uri="{BB962C8B-B14F-4D97-AF65-F5344CB8AC3E}">
        <p14:creationId xmlns:p14="http://schemas.microsoft.com/office/powerpoint/2010/main" val="1734160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3E498323-1583-4BBF-BD54-5A98BA995696}"/>
              </a:ext>
            </a:extLst>
          </p:cNvPr>
          <p:cNvSpPr>
            <a:spLocks noGrp="1"/>
          </p:cNvSpPr>
          <p:nvPr>
            <p:ph type="dt" sz="half" idx="10"/>
          </p:nvPr>
        </p:nvSpPr>
        <p:spPr/>
        <p:txBody>
          <a:bodyPr/>
          <a:lstStyle>
            <a:lvl1pPr>
              <a:defRPr/>
            </a:lvl1pPr>
          </a:lstStyle>
          <a:p>
            <a:pPr>
              <a:defRPr/>
            </a:pPr>
            <a:fld id="{F6F1A6C5-99E2-4BA3-B9FF-42C1C0B575B4}" type="datetime1">
              <a:rPr lang="en-GB" altLang="en-US"/>
              <a:pPr>
                <a:defRPr/>
              </a:pPr>
              <a:t>01/02/2021</a:t>
            </a:fld>
            <a:endParaRPr lang="en-GB" altLang="en-US" dirty="0"/>
          </a:p>
        </p:txBody>
      </p:sp>
      <p:sp>
        <p:nvSpPr>
          <p:cNvPr id="5" name="Slide Number Placeholder 5">
            <a:extLst>
              <a:ext uri="{FF2B5EF4-FFF2-40B4-BE49-F238E27FC236}">
                <a16:creationId xmlns="" xmlns:a16="http://schemas.microsoft.com/office/drawing/2014/main" id="{C6565630-1B43-4070-8609-B4EBDC2DA464}"/>
              </a:ext>
            </a:extLst>
          </p:cNvPr>
          <p:cNvSpPr>
            <a:spLocks noGrp="1"/>
          </p:cNvSpPr>
          <p:nvPr>
            <p:ph type="sldNum" sz="quarter" idx="11"/>
          </p:nvPr>
        </p:nvSpPr>
        <p:spPr/>
        <p:txBody>
          <a:bodyPr/>
          <a:lstStyle>
            <a:lvl1pPr>
              <a:defRPr/>
            </a:lvl1pPr>
          </a:lstStyle>
          <a:p>
            <a:pPr>
              <a:defRPr/>
            </a:pPr>
            <a:fld id="{DFBDCD88-7B7A-4AA5-B494-6D36D7F99E57}" type="slidenum">
              <a:rPr lang="en-GB" altLang="en-US"/>
              <a:pPr>
                <a:defRPr/>
              </a:pPr>
              <a:t>‹#›</a:t>
            </a:fld>
            <a:endParaRPr lang="en-GB" altLang="en-US"/>
          </a:p>
        </p:txBody>
      </p:sp>
    </p:spTree>
    <p:extLst>
      <p:ext uri="{BB962C8B-B14F-4D97-AF65-F5344CB8AC3E}">
        <p14:creationId xmlns:p14="http://schemas.microsoft.com/office/powerpoint/2010/main" val="179073373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 xmlns:a16="http://schemas.microsoft.com/office/drawing/2014/main" id="{F012B597-D319-4BAD-8A29-D8CDD76B624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 xmlns:a16="http://schemas.microsoft.com/office/drawing/2014/main" id="{153317AC-FCAF-4D40-AD62-24A8B088D3C2}"/>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 xmlns:a16="http://schemas.microsoft.com/office/drawing/2014/main" id="{62E9684B-5F7F-4F1E-B792-199B1928943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D1202A40-B02C-4A74-B2AD-ED2BCA5E2D6F}" type="datetime1">
              <a:rPr lang="en-GB" altLang="en-US"/>
              <a:pPr>
                <a:defRPr/>
              </a:pPr>
              <a:t>01/02/2021</a:t>
            </a:fld>
            <a:endParaRPr lang="en-GB" altLang="en-US" dirty="0"/>
          </a:p>
        </p:txBody>
      </p:sp>
      <p:sp>
        <p:nvSpPr>
          <p:cNvPr id="6" name="Slide Number Placeholder 5">
            <a:extLst>
              <a:ext uri="{FF2B5EF4-FFF2-40B4-BE49-F238E27FC236}">
                <a16:creationId xmlns="" xmlns:a16="http://schemas.microsoft.com/office/drawing/2014/main" id="{7C51802A-75A1-45B3-B1F4-35A668C337F6}"/>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4DD13EAD-C0C8-4A40-988D-9239B21D138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34" r:id="rId1"/>
    <p:sldLayoutId id="2147483935" r:id="rId2"/>
    <p:sldLayoutId id="2147483925" r:id="rId3"/>
    <p:sldLayoutId id="2147483926" r:id="rId4"/>
    <p:sldLayoutId id="2147483927" r:id="rId5"/>
    <p:sldLayoutId id="2147483928" r:id="rId6"/>
    <p:sldLayoutId id="2147483929" r:id="rId7"/>
    <p:sldLayoutId id="2147483930" r:id="rId8"/>
    <p:sldLayoutId id="2147483931" r:id="rId9"/>
    <p:sldLayoutId id="2147483932" r:id="rId10"/>
    <p:sldLayoutId id="214748393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gnyXWM7sm8Y"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gov.uk/government/uploads/system/uploads/attachment_data/file/273183/5730.pdf"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dera.ioe.ac.uk/8646/1/12_03_09_children.pdf"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kingsfund.org.uk/sites/files/kf/field/field_publication_file/integrated-care-in-northern-ireland-scotland-and-wales-kingsfund-jul13.pdf"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rand.org/content/dam/rand/pubs/technical_reports/2012/RAND_TR1213.pdf"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improvingchroniccare.org/downloads/who_innovative_care_for_chronic_conditions.pdf"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www.dh.gov.uk/health" TargetMode="External"/><Relationship Id="rId4" Type="http://schemas.openxmlformats.org/officeDocument/2006/relationships/hyperlink" Target="https://www.gov.uk/government/organisations/department-of-health-and-social-care/about" TargetMode="External"/><Relationship Id="rId5" Type="http://schemas.openxmlformats.org/officeDocument/2006/relationships/hyperlink" Target="https://www.scope.org.uk/about-us/social-model-of-disability/" TargetMode="External"/><Relationship Id="rId1" Type="http://schemas.openxmlformats.org/officeDocument/2006/relationships/slideLayout" Target="../slideLayouts/slideLayout2.xml"/><Relationship Id="rId2" Type="http://schemas.openxmlformats.org/officeDocument/2006/relationships/hyperlink" Target="https://careprovideralliance.org.uk/adult-social-care-provider-typ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 xmlns:a16="http://schemas.microsoft.com/office/drawing/2014/main" id="{49EDADE8-F08D-46B1-8844-341CCF703212}"/>
              </a:ext>
            </a:extLst>
          </p:cNvPr>
          <p:cNvPicPr>
            <a:picLocks noChangeAspect="1"/>
          </p:cNvPicPr>
          <p:nvPr/>
        </p:nvPicPr>
        <p:blipFill rotWithShape="1">
          <a:blip r:embed="rId2"/>
          <a:srcRect l="45607"/>
          <a:stretch/>
        </p:blipFill>
        <p:spPr>
          <a:xfrm>
            <a:off x="317503" y="1158874"/>
            <a:ext cx="3699713" cy="4540253"/>
          </a:xfrm>
          <a:custGeom>
            <a:avLst/>
            <a:gdLst/>
            <a:ahLst/>
            <a:cxnLst/>
            <a:rect l="l" t="t" r="r" b="b"/>
            <a:pathLst>
              <a:path w="4932951" h="6053670">
                <a:moveTo>
                  <a:pt x="0" y="0"/>
                </a:moveTo>
                <a:lnTo>
                  <a:pt x="3678393" y="0"/>
                </a:lnTo>
                <a:lnTo>
                  <a:pt x="4478865" y="0"/>
                </a:lnTo>
                <a:lnTo>
                  <a:pt x="4931853" y="0"/>
                </a:lnTo>
                <a:lnTo>
                  <a:pt x="4908487" y="137419"/>
                </a:lnTo>
                <a:lnTo>
                  <a:pt x="4886218" y="274232"/>
                </a:lnTo>
                <a:lnTo>
                  <a:pt x="4864421" y="411650"/>
                </a:lnTo>
                <a:lnTo>
                  <a:pt x="4845759" y="549673"/>
                </a:lnTo>
                <a:lnTo>
                  <a:pt x="4826941" y="687092"/>
                </a:lnTo>
                <a:lnTo>
                  <a:pt x="4809377" y="825115"/>
                </a:lnTo>
                <a:lnTo>
                  <a:pt x="4794322" y="961323"/>
                </a:lnTo>
                <a:lnTo>
                  <a:pt x="4780052" y="1099347"/>
                </a:lnTo>
                <a:lnTo>
                  <a:pt x="4767035" y="1236765"/>
                </a:lnTo>
                <a:lnTo>
                  <a:pt x="4755744" y="1371761"/>
                </a:lnTo>
                <a:lnTo>
                  <a:pt x="4744453" y="1508574"/>
                </a:lnTo>
                <a:lnTo>
                  <a:pt x="4735044" y="1643572"/>
                </a:lnTo>
                <a:lnTo>
                  <a:pt x="4727674" y="1778568"/>
                </a:lnTo>
                <a:lnTo>
                  <a:pt x="4719990" y="1912960"/>
                </a:lnTo>
                <a:lnTo>
                  <a:pt x="4713560" y="2046141"/>
                </a:lnTo>
                <a:lnTo>
                  <a:pt x="4709012" y="2178111"/>
                </a:lnTo>
                <a:lnTo>
                  <a:pt x="4705092" y="2310081"/>
                </a:lnTo>
                <a:lnTo>
                  <a:pt x="4701328" y="2440840"/>
                </a:lnTo>
                <a:lnTo>
                  <a:pt x="4699603" y="2569783"/>
                </a:lnTo>
                <a:lnTo>
                  <a:pt x="4697721" y="2698726"/>
                </a:lnTo>
                <a:lnTo>
                  <a:pt x="4696780" y="2825853"/>
                </a:lnTo>
                <a:lnTo>
                  <a:pt x="4697721" y="2951770"/>
                </a:lnTo>
                <a:lnTo>
                  <a:pt x="4697721" y="3076475"/>
                </a:lnTo>
                <a:lnTo>
                  <a:pt x="4699603" y="3199970"/>
                </a:lnTo>
                <a:lnTo>
                  <a:pt x="4702426" y="3321043"/>
                </a:lnTo>
                <a:lnTo>
                  <a:pt x="4705092" y="3440906"/>
                </a:lnTo>
                <a:lnTo>
                  <a:pt x="4708071" y="3558347"/>
                </a:lnTo>
                <a:lnTo>
                  <a:pt x="4712619" y="3675183"/>
                </a:lnTo>
                <a:lnTo>
                  <a:pt x="4717480" y="3790203"/>
                </a:lnTo>
                <a:lnTo>
                  <a:pt x="4721871" y="3902801"/>
                </a:lnTo>
                <a:lnTo>
                  <a:pt x="4734260" y="4122549"/>
                </a:lnTo>
                <a:lnTo>
                  <a:pt x="4747433" y="4333217"/>
                </a:lnTo>
                <a:lnTo>
                  <a:pt x="4761233" y="4535409"/>
                </a:lnTo>
                <a:lnTo>
                  <a:pt x="4776445" y="4726705"/>
                </a:lnTo>
                <a:lnTo>
                  <a:pt x="4792283" y="4909526"/>
                </a:lnTo>
                <a:lnTo>
                  <a:pt x="4809377" y="5079029"/>
                </a:lnTo>
                <a:lnTo>
                  <a:pt x="4826157" y="5238240"/>
                </a:lnTo>
                <a:lnTo>
                  <a:pt x="4842936" y="5384739"/>
                </a:lnTo>
                <a:lnTo>
                  <a:pt x="4858775" y="5519131"/>
                </a:lnTo>
                <a:lnTo>
                  <a:pt x="4873830" y="5638388"/>
                </a:lnTo>
                <a:lnTo>
                  <a:pt x="4888100" y="5746143"/>
                </a:lnTo>
                <a:lnTo>
                  <a:pt x="4900019" y="5836948"/>
                </a:lnTo>
                <a:lnTo>
                  <a:pt x="4911310" y="5913225"/>
                </a:lnTo>
                <a:lnTo>
                  <a:pt x="4927462" y="6017953"/>
                </a:lnTo>
                <a:lnTo>
                  <a:pt x="4932951" y="6053670"/>
                </a:lnTo>
                <a:lnTo>
                  <a:pt x="4478865" y="6053670"/>
                </a:lnTo>
                <a:lnTo>
                  <a:pt x="3683097" y="6053670"/>
                </a:lnTo>
                <a:lnTo>
                  <a:pt x="0" y="6053670"/>
                </a:lnTo>
                <a:close/>
              </a:path>
            </a:pathLst>
          </a:custGeom>
        </p:spPr>
      </p:pic>
      <p:sp>
        <p:nvSpPr>
          <p:cNvPr id="2" name="Title 1">
            <a:extLst>
              <a:ext uri="{FF2B5EF4-FFF2-40B4-BE49-F238E27FC236}">
                <a16:creationId xmlns="" xmlns:a16="http://schemas.microsoft.com/office/drawing/2014/main" id="{05C69B9C-0AF4-494A-B5CE-7C82EEE46ADF}"/>
              </a:ext>
            </a:extLst>
          </p:cNvPr>
          <p:cNvSpPr>
            <a:spLocks noGrp="1"/>
          </p:cNvSpPr>
          <p:nvPr>
            <p:ph type="ctrTitle"/>
          </p:nvPr>
        </p:nvSpPr>
        <p:spPr>
          <a:xfrm>
            <a:off x="4271296" y="1788200"/>
            <a:ext cx="4071413" cy="2365315"/>
          </a:xfrm>
        </p:spPr>
        <p:txBody>
          <a:bodyPr>
            <a:normAutofit/>
          </a:bodyPr>
          <a:lstStyle/>
          <a:p>
            <a:r>
              <a:rPr lang="en-GB"/>
              <a:t>Principles of support</a:t>
            </a:r>
          </a:p>
        </p:txBody>
      </p:sp>
    </p:spTree>
    <p:extLst>
      <p:ext uri="{BB962C8B-B14F-4D97-AF65-F5344CB8AC3E}">
        <p14:creationId xmlns:p14="http://schemas.microsoft.com/office/powerpoint/2010/main" val="28302527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 xmlns:a16="http://schemas.microsoft.com/office/drawing/2014/main" id="{48F2C763-6646-E940-B446-C5A7665FE97E}"/>
              </a:ext>
            </a:extLst>
          </p:cNvPr>
          <p:cNvSpPr>
            <a:spLocks noGrp="1"/>
          </p:cNvSpPr>
          <p:nvPr>
            <p:ph type="title"/>
          </p:nvPr>
        </p:nvSpPr>
        <p:spPr>
          <a:xfrm>
            <a:off x="0" y="0"/>
            <a:ext cx="9144000" cy="836613"/>
          </a:xfrm>
        </p:spPr>
        <p:txBody>
          <a:bodyPr/>
          <a:lstStyle/>
          <a:p>
            <a:pPr algn="l"/>
            <a:r>
              <a:rPr lang="en-GB" altLang="en-US" sz="2800" b="1">
                <a:latin typeface="Arial" panose="020B0604020202020204" pitchFamily="34" charset="0"/>
                <a:cs typeface="Arial" panose="020B0604020202020204" pitchFamily="34" charset="0"/>
              </a:rPr>
              <a:t>Governance and regulatory processes</a:t>
            </a:r>
          </a:p>
        </p:txBody>
      </p:sp>
      <p:sp>
        <p:nvSpPr>
          <p:cNvPr id="7171" name="Content Placeholder 2">
            <a:extLst>
              <a:ext uri="{FF2B5EF4-FFF2-40B4-BE49-F238E27FC236}">
                <a16:creationId xmlns="" xmlns:a16="http://schemas.microsoft.com/office/drawing/2014/main" id="{14EEDD10-2C0A-2A4C-849B-0AE535C78755}"/>
              </a:ext>
            </a:extLst>
          </p:cNvPr>
          <p:cNvSpPr>
            <a:spLocks noGrp="1"/>
          </p:cNvSpPr>
          <p:nvPr>
            <p:ph idx="1"/>
          </p:nvPr>
        </p:nvSpPr>
        <p:spPr>
          <a:xfrm>
            <a:off x="0" y="692150"/>
            <a:ext cx="9144000" cy="4968875"/>
          </a:xfrm>
        </p:spPr>
        <p:txBody>
          <a:bodyPr/>
          <a:lstStyle/>
          <a:p>
            <a:pPr marL="0" indent="0">
              <a:buFont typeface="Arial" panose="020B0604020202020204" pitchFamily="34" charset="0"/>
              <a:buNone/>
              <a:defRPr/>
            </a:pPr>
            <a:r>
              <a:rPr lang="en-US" altLang="en-US" sz="2000" dirty="0">
                <a:latin typeface="Arial" panose="020B0604020202020204" pitchFamily="34" charset="0"/>
                <a:cs typeface="Arial" panose="020B0604020202020204" pitchFamily="34" charset="0"/>
              </a:rPr>
              <a:t>There are different regulators in the UK. However MHRA is UK wide.</a:t>
            </a:r>
          </a:p>
          <a:p>
            <a:pPr marL="0" indent="0">
              <a:buFont typeface="Arial" panose="020B0604020202020204" pitchFamily="34" charset="0"/>
              <a:buNone/>
              <a:defRPr/>
            </a:pPr>
            <a:r>
              <a:rPr lang="en-US" altLang="en-US" sz="2000" b="1" dirty="0">
                <a:latin typeface="Arial" panose="020B0604020202020204" pitchFamily="34" charset="0"/>
                <a:cs typeface="Arial" panose="020B0604020202020204" pitchFamily="34" charset="0"/>
              </a:rPr>
              <a:t>Medicines and Healthcare Products Regulatory Agency (MHRA) </a:t>
            </a:r>
            <a:r>
              <a:rPr lang="en-US" altLang="en-US" sz="2000" dirty="0">
                <a:latin typeface="Arial" panose="020B0604020202020204" pitchFamily="34" charset="0"/>
                <a:cs typeface="Arial" panose="020B0604020202020204" pitchFamily="34" charset="0"/>
              </a:rPr>
              <a:t>- The MHRA is a government agency that is responsible for ensuring that medicines and medical devices work and are acceptably safe.</a:t>
            </a:r>
          </a:p>
          <a:p>
            <a:pPr marL="0" indent="0">
              <a:buFont typeface="Arial" panose="020B0604020202020204" pitchFamily="34" charset="0"/>
              <a:buNone/>
              <a:defRPr/>
            </a:pPr>
            <a:r>
              <a:rPr lang="en-US" altLang="en-US" sz="2000" b="1" dirty="0">
                <a:latin typeface="Arial" panose="020B0604020202020204" pitchFamily="34" charset="0"/>
                <a:cs typeface="Arial" panose="020B0604020202020204" pitchFamily="34" charset="0"/>
              </a:rPr>
              <a:t>England</a:t>
            </a:r>
          </a:p>
          <a:p>
            <a:pPr>
              <a:buFont typeface="Wingdings" panose="05000000000000000000" pitchFamily="2" charset="2"/>
              <a:buChar char="v"/>
              <a:defRPr/>
            </a:pPr>
            <a:r>
              <a:rPr lang="en-US" altLang="en-US" sz="2000" dirty="0">
                <a:latin typeface="Arial" panose="020B0604020202020204" pitchFamily="34" charset="0"/>
                <a:cs typeface="Arial" panose="020B0604020202020204" pitchFamily="34" charset="0"/>
              </a:rPr>
              <a:t>Care Quality Commission (CQC)</a:t>
            </a:r>
          </a:p>
          <a:p>
            <a:pPr marL="0" indent="0">
              <a:buFont typeface="Arial" panose="020B0604020202020204" pitchFamily="34" charset="0"/>
              <a:buNone/>
              <a:defRPr/>
            </a:pPr>
            <a:r>
              <a:rPr lang="en-GB" altLang="en-US" sz="2000" b="1" dirty="0">
                <a:latin typeface="Arial" panose="020B0604020202020204" pitchFamily="34" charset="0"/>
                <a:cs typeface="Arial" panose="020B0604020202020204" pitchFamily="34" charset="0"/>
              </a:rPr>
              <a:t>Scotland</a:t>
            </a:r>
            <a:r>
              <a:rPr lang="en-GB" altLang="en-US" sz="2000" dirty="0">
                <a:latin typeface="Arial" panose="020B0604020202020204" pitchFamily="34" charset="0"/>
                <a:cs typeface="Arial" panose="020B0604020202020204" pitchFamily="34" charset="0"/>
              </a:rPr>
              <a:t> </a:t>
            </a:r>
          </a:p>
          <a:p>
            <a:pPr>
              <a:buFont typeface="Wingdings" panose="05000000000000000000" pitchFamily="2" charset="2"/>
              <a:buChar char="v"/>
              <a:defRPr/>
            </a:pPr>
            <a:r>
              <a:rPr lang="en-GB" altLang="en-US" sz="2000" dirty="0">
                <a:latin typeface="Arial" panose="020B0604020202020204" pitchFamily="34" charset="0"/>
                <a:cs typeface="Arial" panose="020B0604020202020204" pitchFamily="34" charset="0"/>
              </a:rPr>
              <a:t>Healthcare Improvement Scotland (HIS)</a:t>
            </a:r>
          </a:p>
          <a:p>
            <a:pPr>
              <a:buFont typeface="Wingdings" panose="05000000000000000000" pitchFamily="2" charset="2"/>
              <a:buChar char="v"/>
              <a:defRPr/>
            </a:pPr>
            <a:r>
              <a:rPr lang="en-GB" altLang="en-US" sz="2000" dirty="0">
                <a:latin typeface="Arial" panose="020B0604020202020204" pitchFamily="34" charset="0"/>
                <a:cs typeface="Arial" panose="020B0604020202020204" pitchFamily="34" charset="0"/>
              </a:rPr>
              <a:t>Care Inspectorate</a:t>
            </a:r>
          </a:p>
          <a:p>
            <a:pPr>
              <a:buFont typeface="Wingdings" panose="05000000000000000000" pitchFamily="2" charset="2"/>
              <a:buChar char="v"/>
              <a:defRPr/>
            </a:pPr>
            <a:r>
              <a:rPr lang="en-US" altLang="en-US" sz="2000" dirty="0">
                <a:latin typeface="Arial" panose="020B0604020202020204" pitchFamily="34" charset="0"/>
                <a:cs typeface="Arial" panose="020B0604020202020204" pitchFamily="34" charset="0"/>
              </a:rPr>
              <a:t>Mental Welfare Commission for Scotland (MWC) </a:t>
            </a:r>
          </a:p>
          <a:p>
            <a:pPr marL="0" indent="0">
              <a:buFont typeface="Arial" panose="020B0604020202020204" pitchFamily="34" charset="0"/>
              <a:buNone/>
              <a:defRPr/>
            </a:pPr>
            <a:r>
              <a:rPr lang="en-US" altLang="en-US" sz="2000" b="1" dirty="0">
                <a:latin typeface="Arial" panose="020B0604020202020204" pitchFamily="34" charset="0"/>
                <a:cs typeface="Arial" panose="020B0604020202020204" pitchFamily="34" charset="0"/>
              </a:rPr>
              <a:t>Wales</a:t>
            </a:r>
          </a:p>
          <a:p>
            <a:pPr>
              <a:buFont typeface="Wingdings" panose="05000000000000000000" pitchFamily="2" charset="2"/>
              <a:buChar char="v"/>
              <a:defRPr/>
            </a:pPr>
            <a:r>
              <a:rPr lang="en-US" altLang="en-US" sz="2000" dirty="0">
                <a:latin typeface="Arial" panose="020B0604020202020204" pitchFamily="34" charset="0"/>
                <a:cs typeface="Arial" panose="020B0604020202020204" pitchFamily="34" charset="0"/>
              </a:rPr>
              <a:t>Care Inspectorate Wales (CIW) </a:t>
            </a:r>
          </a:p>
          <a:p>
            <a:pPr>
              <a:buFont typeface="Wingdings" panose="05000000000000000000" pitchFamily="2" charset="2"/>
              <a:buChar char="v"/>
              <a:defRPr/>
            </a:pPr>
            <a:r>
              <a:rPr lang="en-GB" altLang="en-US" sz="2000" dirty="0">
                <a:latin typeface="Arial" panose="020B0604020202020204" pitchFamily="34" charset="0"/>
                <a:cs typeface="Arial" panose="020B0604020202020204" pitchFamily="34" charset="0"/>
              </a:rPr>
              <a:t>Healthcare Inspectorate Wales (HIW) </a:t>
            </a:r>
          </a:p>
          <a:p>
            <a:pPr marL="0" indent="0">
              <a:buFont typeface="Arial" panose="020B0604020202020204" pitchFamily="34" charset="0"/>
              <a:buNone/>
              <a:defRPr/>
            </a:pPr>
            <a:endParaRPr lang="en-GB" altLang="en-US" sz="20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6919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 xmlns:a16="http://schemas.microsoft.com/office/drawing/2014/main" id="{D6F477D8-670D-9F41-AB4D-6390A0C4DD55}"/>
              </a:ext>
            </a:extLst>
          </p:cNvPr>
          <p:cNvSpPr>
            <a:spLocks noGrp="1"/>
          </p:cNvSpPr>
          <p:nvPr>
            <p:ph type="title"/>
          </p:nvPr>
        </p:nvSpPr>
        <p:spPr>
          <a:xfrm>
            <a:off x="0" y="0"/>
            <a:ext cx="9144000" cy="836613"/>
          </a:xfrm>
        </p:spPr>
        <p:txBody>
          <a:bodyPr/>
          <a:lstStyle/>
          <a:p>
            <a:pPr algn="l"/>
            <a:r>
              <a:rPr lang="en-GB" altLang="en-US" sz="2800" b="1">
                <a:latin typeface="Arial" panose="020B0604020202020204" pitchFamily="34" charset="0"/>
                <a:cs typeface="Arial" panose="020B0604020202020204" pitchFamily="34" charset="0"/>
              </a:rPr>
              <a:t>Regulators in England - CQC</a:t>
            </a:r>
          </a:p>
        </p:txBody>
      </p:sp>
      <p:sp>
        <p:nvSpPr>
          <p:cNvPr id="7171" name="Content Placeholder 2">
            <a:extLst>
              <a:ext uri="{FF2B5EF4-FFF2-40B4-BE49-F238E27FC236}">
                <a16:creationId xmlns="" xmlns:a16="http://schemas.microsoft.com/office/drawing/2014/main" id="{E32EAF5A-AF9A-6A43-A930-0A665B7B8FC4}"/>
              </a:ext>
            </a:extLst>
          </p:cNvPr>
          <p:cNvSpPr>
            <a:spLocks noGrp="1"/>
          </p:cNvSpPr>
          <p:nvPr>
            <p:ph idx="1"/>
          </p:nvPr>
        </p:nvSpPr>
        <p:spPr>
          <a:xfrm>
            <a:off x="0" y="981075"/>
            <a:ext cx="9144000" cy="4679950"/>
          </a:xfrm>
        </p:spPr>
        <p:txBody>
          <a:bodyPr/>
          <a:lstStyle/>
          <a:p>
            <a:pPr marL="0" indent="0">
              <a:buFont typeface="Arial" panose="020B0604020202020204" pitchFamily="34" charset="0"/>
              <a:buNone/>
              <a:defRPr/>
            </a:pPr>
            <a:r>
              <a:rPr lang="en-US" altLang="en-US" sz="2000" dirty="0">
                <a:latin typeface="Arial" panose="020B0604020202020204" pitchFamily="34" charset="0"/>
                <a:cs typeface="Arial" panose="020B0604020202020204" pitchFamily="34" charset="0"/>
              </a:rPr>
              <a:t>The Care Quality Commission (CQC) is the independent regulator of health and social care in England.</a:t>
            </a:r>
          </a:p>
          <a:p>
            <a:pPr marL="0" indent="0">
              <a:buFont typeface="Arial" panose="020B0604020202020204" pitchFamily="34" charset="0"/>
              <a:buNone/>
              <a:defRPr/>
            </a:pPr>
            <a:endParaRPr lang="en-US" altLang="en-US" sz="2000" dirty="0">
              <a:latin typeface="Arial" panose="020B0604020202020204" pitchFamily="34" charset="0"/>
              <a:cs typeface="Arial" panose="020B0604020202020204" pitchFamily="34" charset="0"/>
            </a:endParaRPr>
          </a:p>
          <a:p>
            <a:pPr>
              <a:defRPr/>
            </a:pPr>
            <a:r>
              <a:rPr lang="en-US" altLang="en-US" sz="2000" dirty="0">
                <a:latin typeface="Arial" panose="020B0604020202020204" pitchFamily="34" charset="0"/>
                <a:cs typeface="Arial" panose="020B0604020202020204" pitchFamily="34" charset="0"/>
              </a:rPr>
              <a:t>CQC monitors, inspects and regulates services to make sure they meet fundamental standards of quality and safety.</a:t>
            </a:r>
          </a:p>
          <a:p>
            <a:pPr>
              <a:defRPr/>
            </a:pPr>
            <a:r>
              <a:rPr lang="en-US" altLang="en-US" sz="2000" dirty="0">
                <a:latin typeface="Arial" panose="020B0604020202020204" pitchFamily="34" charset="0"/>
                <a:cs typeface="Arial" panose="020B0604020202020204" pitchFamily="34" charset="0"/>
              </a:rPr>
              <a:t>These services include hospitals, GPs, doctors, care homes, dentists, mental health services, ambulance services, clinics, children’s services, hospices, prison services.</a:t>
            </a:r>
          </a:p>
          <a:p>
            <a:pPr>
              <a:defRPr/>
            </a:pPr>
            <a:endParaRPr lang="en-US" altLang="en-US" sz="2000" dirty="0">
              <a:latin typeface="Arial" panose="020B0604020202020204" pitchFamily="34" charset="0"/>
              <a:cs typeface="Arial" panose="020B0604020202020204" pitchFamily="34" charset="0"/>
            </a:endParaRPr>
          </a:p>
          <a:p>
            <a:pPr>
              <a:defRPr/>
            </a:pPr>
            <a:r>
              <a:rPr lang="en-US" altLang="en-US" sz="2000" dirty="0">
                <a:latin typeface="Arial" panose="020B0604020202020204" pitchFamily="34" charset="0"/>
                <a:cs typeface="Arial" panose="020B0604020202020204" pitchFamily="34" charset="0"/>
              </a:rPr>
              <a:t>CQC is responsible for publishing what they find, including performance ratings to help people choose care.</a:t>
            </a:r>
          </a:p>
          <a:p>
            <a:pPr marL="0" indent="0">
              <a:buNone/>
              <a:defRPr/>
            </a:pPr>
            <a:r>
              <a:rPr lang="en-GB" altLang="en-US" sz="2000" dirty="0">
                <a:latin typeface="Arial" panose="020B0604020202020204" pitchFamily="34" charset="0"/>
                <a:cs typeface="Arial" panose="020B0604020202020204" pitchFamily="34" charset="0"/>
              </a:rPr>
              <a:t>					(https://</a:t>
            </a:r>
            <a:r>
              <a:rPr lang="en-GB" altLang="en-US" sz="2000" dirty="0" err="1">
                <a:latin typeface="Arial" panose="020B0604020202020204" pitchFamily="34" charset="0"/>
                <a:cs typeface="Arial" panose="020B0604020202020204" pitchFamily="34" charset="0"/>
              </a:rPr>
              <a:t>www.cqc.org.uk</a:t>
            </a:r>
            <a:r>
              <a:rPr lang="en-GB" altLang="en-US" sz="2000" dirty="0">
                <a:latin typeface="Arial" panose="020B0604020202020204" pitchFamily="34" charset="0"/>
                <a:cs typeface="Arial" panose="020B0604020202020204" pitchFamily="34" charset="0"/>
              </a:rPr>
              <a:t>/what-we-do)</a:t>
            </a:r>
          </a:p>
        </p:txBody>
      </p:sp>
    </p:spTree>
    <p:extLst>
      <p:ext uri="{BB962C8B-B14F-4D97-AF65-F5344CB8AC3E}">
        <p14:creationId xmlns:p14="http://schemas.microsoft.com/office/powerpoint/2010/main" val="9148856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 xmlns:a16="http://schemas.microsoft.com/office/drawing/2014/main" id="{A43573F0-2BC3-3645-B5D7-122E925C939B}"/>
              </a:ext>
            </a:extLst>
          </p:cNvPr>
          <p:cNvSpPr>
            <a:spLocks noGrp="1"/>
          </p:cNvSpPr>
          <p:nvPr>
            <p:ph type="title"/>
          </p:nvPr>
        </p:nvSpPr>
        <p:spPr>
          <a:xfrm>
            <a:off x="457200" y="0"/>
            <a:ext cx="8229600" cy="908050"/>
          </a:xfrm>
        </p:spPr>
        <p:txBody>
          <a:bodyPr/>
          <a:lstStyle/>
          <a:p>
            <a:r>
              <a:rPr lang="en-GB" altLang="en-US" sz="3200" b="1"/>
              <a:t>Regulators in Scotland</a:t>
            </a:r>
            <a:r>
              <a:rPr lang="en-GB" altLang="en-US" b="1"/>
              <a:t/>
            </a:r>
            <a:br>
              <a:rPr lang="en-GB" altLang="en-US" b="1"/>
            </a:br>
            <a:endParaRPr lang="en-GB" altLang="en-US" sz="2800"/>
          </a:p>
        </p:txBody>
      </p:sp>
      <p:sp>
        <p:nvSpPr>
          <p:cNvPr id="3" name="Content Placeholder 2">
            <a:extLst>
              <a:ext uri="{FF2B5EF4-FFF2-40B4-BE49-F238E27FC236}">
                <a16:creationId xmlns="" xmlns:a16="http://schemas.microsoft.com/office/drawing/2014/main" id="{A3FA218F-9A59-C249-9953-50675D29BB0E}"/>
              </a:ext>
            </a:extLst>
          </p:cNvPr>
          <p:cNvSpPr>
            <a:spLocks noGrp="1"/>
          </p:cNvSpPr>
          <p:nvPr>
            <p:ph idx="1"/>
          </p:nvPr>
        </p:nvSpPr>
        <p:spPr>
          <a:xfrm>
            <a:off x="142875" y="454025"/>
            <a:ext cx="8858250" cy="5278438"/>
          </a:xfrm>
        </p:spPr>
        <p:txBody>
          <a:bodyPr/>
          <a:lstStyle/>
          <a:p>
            <a:pPr marL="0" indent="0">
              <a:buFont typeface="Arial" panose="020B0604020202020204" pitchFamily="34" charset="0"/>
              <a:buNone/>
              <a:defRPr/>
            </a:pPr>
            <a:r>
              <a:rPr lang="en-US" sz="1600" b="1" dirty="0"/>
              <a:t>Healthcare Improvement Scotland (HIS)</a:t>
            </a:r>
          </a:p>
          <a:p>
            <a:pPr>
              <a:defRPr/>
            </a:pPr>
            <a:r>
              <a:rPr lang="en-US" sz="1600" dirty="0"/>
              <a:t>Healthcare Improvement Scotland was formed on the 1</a:t>
            </a:r>
            <a:r>
              <a:rPr lang="en-US" sz="1600" baseline="30000" dirty="0"/>
              <a:t>st</a:t>
            </a:r>
            <a:r>
              <a:rPr lang="en-US" sz="1600" dirty="0"/>
              <a:t> April 2011. The Healthcare Environment Inspectorate (HEI)April 2009, is now part of HIS. </a:t>
            </a:r>
          </a:p>
          <a:p>
            <a:pPr>
              <a:defRPr/>
            </a:pPr>
            <a:r>
              <a:rPr lang="en-US" sz="1600" dirty="0"/>
              <a:t>HIS' focus is to reduce healthcare associated infection risk to hospital patients, </a:t>
            </a:r>
          </a:p>
          <a:p>
            <a:pPr>
              <a:defRPr/>
            </a:pPr>
            <a:r>
              <a:rPr lang="en-US" sz="1600" dirty="0"/>
              <a:t>To improve the care of elderly patients.</a:t>
            </a:r>
          </a:p>
          <a:p>
            <a:pPr>
              <a:defRPr/>
            </a:pPr>
            <a:r>
              <a:rPr lang="en-US" sz="1600" dirty="0"/>
              <a:t>To regulate independent healthcare services through an inspection framework. </a:t>
            </a:r>
          </a:p>
          <a:p>
            <a:pPr>
              <a:defRPr/>
            </a:pPr>
            <a:r>
              <a:rPr lang="en-US" sz="1600" dirty="0"/>
              <a:t>HIS inspectors do this by carrying out announced and unannounced inspections in acute NHS hospitals in Scotland </a:t>
            </a:r>
          </a:p>
          <a:p>
            <a:pPr>
              <a:defRPr/>
            </a:pPr>
            <a:r>
              <a:rPr lang="en-US" sz="1600" dirty="0"/>
              <a:t>To check that the NHS QIS standards for older people in acute care and standards for prevention and control of healthcare associated infection are being met.</a:t>
            </a:r>
          </a:p>
          <a:p>
            <a:pPr marL="0" indent="0">
              <a:buFont typeface="Arial" panose="020B0604020202020204" pitchFamily="34" charset="0"/>
              <a:buNone/>
              <a:defRPr/>
            </a:pPr>
            <a:r>
              <a:rPr lang="en-US" sz="1600" b="1" dirty="0"/>
              <a:t>Care Inspectorate </a:t>
            </a:r>
            <a:r>
              <a:rPr lang="en-US" sz="1600" dirty="0"/>
              <a:t>-The </a:t>
            </a:r>
            <a:r>
              <a:rPr lang="en-US" sz="1600" b="1" dirty="0"/>
              <a:t>Social Care and Social Work Improvement Scotland </a:t>
            </a:r>
            <a:r>
              <a:rPr lang="en-US" sz="1600" dirty="0"/>
              <a:t>(SCSWIS).</a:t>
            </a:r>
          </a:p>
          <a:p>
            <a:pPr>
              <a:defRPr/>
            </a:pPr>
            <a:r>
              <a:rPr lang="en-US" sz="1600" dirty="0"/>
              <a:t>Created to scrutinize social care, social work and child protection services.</a:t>
            </a:r>
          </a:p>
          <a:p>
            <a:pPr>
              <a:defRPr/>
            </a:pPr>
            <a:r>
              <a:rPr lang="en-US" sz="1600" dirty="0"/>
              <a:t>Care Inspectorate is to inspect, regulate and support improvement of services and provide public assurance on service quality.</a:t>
            </a:r>
          </a:p>
          <a:p>
            <a:pPr marL="0" indent="0">
              <a:buFont typeface="Arial" panose="020B0604020202020204" pitchFamily="34" charset="0"/>
              <a:buNone/>
              <a:defRPr/>
            </a:pPr>
            <a:r>
              <a:rPr lang="en-US" sz="1600" b="1" dirty="0"/>
              <a:t>Mental Welfare Commission for Scotland (MWC) </a:t>
            </a:r>
          </a:p>
          <a:p>
            <a:pPr>
              <a:defRPr/>
            </a:pPr>
            <a:r>
              <a:rPr lang="en-US" sz="1600" dirty="0"/>
              <a:t>Promotes the welfare of individuals with mental illness, learning disability or related conditions. </a:t>
            </a:r>
          </a:p>
          <a:p>
            <a:pPr>
              <a:defRPr/>
            </a:pPr>
            <a:r>
              <a:rPr lang="en-US" sz="1600" dirty="0"/>
              <a:t>Investigates cases where it appears that there may be ill-treatment, deficiency in care and treatment or improper detention of any such person.       (HSE, 2020)</a:t>
            </a:r>
            <a:endParaRPr lang="en-GB" sz="1600" dirty="0"/>
          </a:p>
        </p:txBody>
      </p:sp>
      <p:sp>
        <p:nvSpPr>
          <p:cNvPr id="4" name="Date Placeholder 3">
            <a:extLst>
              <a:ext uri="{FF2B5EF4-FFF2-40B4-BE49-F238E27FC236}">
                <a16:creationId xmlns="" xmlns:a16="http://schemas.microsoft.com/office/drawing/2014/main" id="{8DDB619A-3461-2142-A79F-F18F044EC061}"/>
              </a:ext>
            </a:extLst>
          </p:cNvPr>
          <p:cNvSpPr>
            <a:spLocks noGrp="1"/>
          </p:cNvSpPr>
          <p:nvPr>
            <p:ph type="dt" sz="quarter" idx="10"/>
          </p:nvPr>
        </p:nvSpPr>
        <p:spPr/>
        <p:txBody>
          <a:bodyPr/>
          <a:lstStyle/>
          <a:p>
            <a:pPr>
              <a:defRPr/>
            </a:pPr>
            <a:fld id="{0A47B6EA-DE7B-4C82-9058-487D9BE9ACBB}" type="datetime1">
              <a:rPr lang="en-GB" altLang="en-US" smtClean="0"/>
              <a:pPr>
                <a:defRPr/>
              </a:pPr>
              <a:t>01/02/2021</a:t>
            </a:fld>
            <a:endParaRPr lang="en-GB" altLang="en-US" dirty="0"/>
          </a:p>
        </p:txBody>
      </p:sp>
      <p:sp>
        <p:nvSpPr>
          <p:cNvPr id="11269" name="Slide Number Placeholder 4">
            <a:extLst>
              <a:ext uri="{FF2B5EF4-FFF2-40B4-BE49-F238E27FC236}">
                <a16:creationId xmlns="" xmlns:a16="http://schemas.microsoft.com/office/drawing/2014/main" id="{172F75D7-089D-AF49-9B42-1A431031D14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762D3D6-1DFB-AA4C-9BAF-29A7D18F54CB}"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Tree>
    <p:extLst>
      <p:ext uri="{BB962C8B-B14F-4D97-AF65-F5344CB8AC3E}">
        <p14:creationId xmlns:p14="http://schemas.microsoft.com/office/powerpoint/2010/main" val="38148853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 xmlns:a16="http://schemas.microsoft.com/office/drawing/2014/main" id="{8706F559-6124-0542-9532-9BB9DB59878C}"/>
              </a:ext>
            </a:extLst>
          </p:cNvPr>
          <p:cNvSpPr>
            <a:spLocks noGrp="1"/>
          </p:cNvSpPr>
          <p:nvPr>
            <p:ph type="title"/>
          </p:nvPr>
        </p:nvSpPr>
        <p:spPr>
          <a:xfrm>
            <a:off x="457200" y="0"/>
            <a:ext cx="8229600" cy="836613"/>
          </a:xfrm>
        </p:spPr>
        <p:txBody>
          <a:bodyPr/>
          <a:lstStyle/>
          <a:p>
            <a:r>
              <a:rPr lang="en-GB" altLang="en-US" sz="3200" b="1"/>
              <a:t>Regulators in Wales</a:t>
            </a:r>
          </a:p>
        </p:txBody>
      </p:sp>
      <p:sp>
        <p:nvSpPr>
          <p:cNvPr id="3" name="Content Placeholder 2">
            <a:extLst>
              <a:ext uri="{FF2B5EF4-FFF2-40B4-BE49-F238E27FC236}">
                <a16:creationId xmlns="" xmlns:a16="http://schemas.microsoft.com/office/drawing/2014/main" id="{754FEDAF-4255-C648-9671-0298A71F655E}"/>
              </a:ext>
            </a:extLst>
          </p:cNvPr>
          <p:cNvSpPr>
            <a:spLocks noGrp="1"/>
          </p:cNvSpPr>
          <p:nvPr>
            <p:ph idx="1"/>
          </p:nvPr>
        </p:nvSpPr>
        <p:spPr>
          <a:xfrm>
            <a:off x="107950" y="692150"/>
            <a:ext cx="8928100" cy="4824413"/>
          </a:xfrm>
        </p:spPr>
        <p:txBody>
          <a:bodyPr/>
          <a:lstStyle/>
          <a:p>
            <a:pPr marL="0" indent="0">
              <a:buFont typeface="Arial" panose="020B0604020202020204" pitchFamily="34" charset="0"/>
              <a:buNone/>
              <a:defRPr/>
            </a:pPr>
            <a:r>
              <a:rPr lang="en-US" sz="1800" b="1" dirty="0"/>
              <a:t>Care Inspectorate Wales (CIW) </a:t>
            </a:r>
            <a:r>
              <a:rPr lang="en-US" sz="1800" dirty="0"/>
              <a:t> </a:t>
            </a:r>
          </a:p>
          <a:p>
            <a:pPr>
              <a:defRPr/>
            </a:pPr>
            <a:r>
              <a:rPr lang="en-US" sz="1800" dirty="0"/>
              <a:t>CIW regulates social care, early years services and Local Authority care support services. </a:t>
            </a:r>
          </a:p>
          <a:p>
            <a:pPr>
              <a:defRPr/>
            </a:pPr>
            <a:r>
              <a:rPr lang="en-US" sz="1800" dirty="0"/>
              <a:t>Regulation includes registration, inspection, responding to concerns about regulated services, compliance support and enforcement.</a:t>
            </a:r>
          </a:p>
          <a:p>
            <a:pPr marL="0" indent="0">
              <a:buFont typeface="Arial" panose="020B0604020202020204" pitchFamily="34" charset="0"/>
              <a:buNone/>
              <a:defRPr/>
            </a:pPr>
            <a:r>
              <a:rPr lang="en-US" sz="1800" b="1" dirty="0"/>
              <a:t>Healthcare Inspectorate Wales (HIW)</a:t>
            </a:r>
            <a:r>
              <a:rPr lang="en-US" sz="1800" dirty="0"/>
              <a:t> </a:t>
            </a:r>
          </a:p>
          <a:p>
            <a:pPr>
              <a:defRPr/>
            </a:pPr>
            <a:r>
              <a:rPr lang="en-US" sz="1800" dirty="0"/>
              <a:t>HIW’s role is to review and inspect NHS and independent healthcare organisations. </a:t>
            </a:r>
          </a:p>
          <a:p>
            <a:pPr>
              <a:defRPr/>
            </a:pPr>
            <a:r>
              <a:rPr lang="en-US" sz="1800" dirty="0"/>
              <a:t>Services are reviewed against a range of published standards, policies, guidance and regulations. </a:t>
            </a:r>
          </a:p>
          <a:p>
            <a:pPr>
              <a:defRPr/>
            </a:pPr>
            <a:r>
              <a:rPr lang="en-US" sz="1800" dirty="0"/>
              <a:t>They also register independent services.</a:t>
            </a:r>
          </a:p>
          <a:p>
            <a:pPr>
              <a:defRPr/>
            </a:pPr>
            <a:r>
              <a:rPr lang="en-US" sz="1800" dirty="0"/>
              <a:t>Have powers to take enforcement action in these matters. </a:t>
            </a:r>
          </a:p>
          <a:p>
            <a:pPr>
              <a:defRPr/>
            </a:pPr>
            <a:r>
              <a:rPr lang="en-US" sz="1800" dirty="0"/>
              <a:t>HIW is the Local Supervisory Authority (LSA) for the statutory supervision of midwives. </a:t>
            </a:r>
          </a:p>
          <a:p>
            <a:pPr>
              <a:defRPr/>
            </a:pPr>
            <a:r>
              <a:rPr lang="en-US" sz="1800" dirty="0"/>
              <a:t>It also has inspection and enforcement powers for the </a:t>
            </a:r>
            <a:r>
              <a:rPr lang="en-US" sz="1800" dirty="0" err="1"/>
              <a:t>Ionising</a:t>
            </a:r>
            <a:r>
              <a:rPr lang="en-US" sz="1800" dirty="0"/>
              <a:t> Radiation (Medical Exposure) Regulations, which stem from the Health and Safety at Work Act 1974.</a:t>
            </a:r>
            <a:endParaRPr lang="en-GB" sz="1800" dirty="0"/>
          </a:p>
        </p:txBody>
      </p:sp>
      <p:sp>
        <p:nvSpPr>
          <p:cNvPr id="4" name="Date Placeholder 3">
            <a:extLst>
              <a:ext uri="{FF2B5EF4-FFF2-40B4-BE49-F238E27FC236}">
                <a16:creationId xmlns="" xmlns:a16="http://schemas.microsoft.com/office/drawing/2014/main" id="{F3DA6F39-A12B-5043-8183-3AE8BB407119}"/>
              </a:ext>
            </a:extLst>
          </p:cNvPr>
          <p:cNvSpPr>
            <a:spLocks noGrp="1"/>
          </p:cNvSpPr>
          <p:nvPr>
            <p:ph type="dt" sz="quarter" idx="10"/>
          </p:nvPr>
        </p:nvSpPr>
        <p:spPr/>
        <p:txBody>
          <a:bodyPr/>
          <a:lstStyle/>
          <a:p>
            <a:pPr>
              <a:defRPr/>
            </a:pPr>
            <a:fld id="{0A47B6EA-DE7B-4C82-9058-487D9BE9ACBB}" type="datetime1">
              <a:rPr lang="en-GB" altLang="en-US" smtClean="0"/>
              <a:pPr>
                <a:defRPr/>
              </a:pPr>
              <a:t>01/02/2021</a:t>
            </a:fld>
            <a:endParaRPr lang="en-GB" altLang="en-US" dirty="0"/>
          </a:p>
        </p:txBody>
      </p:sp>
      <p:sp>
        <p:nvSpPr>
          <p:cNvPr id="12293" name="Slide Number Placeholder 4">
            <a:extLst>
              <a:ext uri="{FF2B5EF4-FFF2-40B4-BE49-F238E27FC236}">
                <a16:creationId xmlns="" xmlns:a16="http://schemas.microsoft.com/office/drawing/2014/main" id="{68C5320E-7B75-ED45-A150-4CC471613D5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156A47C-7A19-5B4D-BE7A-5AA566CEF028}"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Tree>
    <p:extLst>
      <p:ext uri="{BB962C8B-B14F-4D97-AF65-F5344CB8AC3E}">
        <p14:creationId xmlns:p14="http://schemas.microsoft.com/office/powerpoint/2010/main" val="3425594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 xmlns:a16="http://schemas.microsoft.com/office/drawing/2014/main" id="{EA875A98-69FD-124B-9EDD-B4095548AF76}"/>
              </a:ext>
            </a:extLst>
          </p:cNvPr>
          <p:cNvSpPr>
            <a:spLocks noGrp="1"/>
          </p:cNvSpPr>
          <p:nvPr>
            <p:ph type="body" idx="1"/>
          </p:nvPr>
        </p:nvSpPr>
        <p:spPr>
          <a:xfrm>
            <a:off x="457200" y="142156"/>
            <a:ext cx="4402832" cy="639762"/>
          </a:xfrm>
        </p:spPr>
        <p:txBody>
          <a:bodyPr/>
          <a:lstStyle/>
          <a:p>
            <a:r>
              <a:rPr lang="en-US" dirty="0"/>
              <a:t>CQC Fundamental standards</a:t>
            </a:r>
          </a:p>
        </p:txBody>
      </p:sp>
      <p:sp>
        <p:nvSpPr>
          <p:cNvPr id="4" name="Content Placeholder 3">
            <a:extLst>
              <a:ext uri="{FF2B5EF4-FFF2-40B4-BE49-F238E27FC236}">
                <a16:creationId xmlns="" xmlns:a16="http://schemas.microsoft.com/office/drawing/2014/main" id="{2512B078-C590-9544-952B-CDAE9B40FB37}"/>
              </a:ext>
            </a:extLst>
          </p:cNvPr>
          <p:cNvSpPr>
            <a:spLocks noGrp="1"/>
          </p:cNvSpPr>
          <p:nvPr>
            <p:ph sz="half" idx="2"/>
          </p:nvPr>
        </p:nvSpPr>
        <p:spPr>
          <a:xfrm>
            <a:off x="457200" y="804143"/>
            <a:ext cx="4040188" cy="5911701"/>
          </a:xfrm>
          <a:solidFill>
            <a:schemeClr val="bg1"/>
          </a:solidFill>
        </p:spPr>
        <p:txBody>
          <a:bodyPr/>
          <a:lstStyle/>
          <a:p>
            <a:r>
              <a:rPr lang="en-US" dirty="0"/>
              <a:t>Person </a:t>
            </a:r>
            <a:r>
              <a:rPr lang="en-US" dirty="0" err="1"/>
              <a:t>centred</a:t>
            </a:r>
            <a:r>
              <a:rPr lang="en-US" dirty="0"/>
              <a:t> care</a:t>
            </a:r>
          </a:p>
          <a:p>
            <a:r>
              <a:rPr lang="en-US" dirty="0"/>
              <a:t>Dignity &amp; respect</a:t>
            </a:r>
          </a:p>
          <a:p>
            <a:r>
              <a:rPr lang="en-US" dirty="0"/>
              <a:t>Consent</a:t>
            </a:r>
          </a:p>
          <a:p>
            <a:r>
              <a:rPr lang="en-US" dirty="0"/>
              <a:t>Safety</a:t>
            </a:r>
          </a:p>
          <a:p>
            <a:r>
              <a:rPr lang="en-US" dirty="0"/>
              <a:t>Safeguarding from abuse</a:t>
            </a:r>
          </a:p>
          <a:p>
            <a:r>
              <a:rPr lang="en-US" dirty="0"/>
              <a:t>Food and drink</a:t>
            </a:r>
          </a:p>
          <a:p>
            <a:r>
              <a:rPr lang="en-US" dirty="0"/>
              <a:t>Premises and equipment</a:t>
            </a:r>
          </a:p>
          <a:p>
            <a:r>
              <a:rPr lang="en-US" dirty="0"/>
              <a:t>Complaints</a:t>
            </a:r>
          </a:p>
          <a:p>
            <a:r>
              <a:rPr lang="en-US" dirty="0"/>
              <a:t>Good governance</a:t>
            </a:r>
          </a:p>
          <a:p>
            <a:r>
              <a:rPr lang="en-US" dirty="0"/>
              <a:t>Staffing</a:t>
            </a:r>
          </a:p>
          <a:p>
            <a:r>
              <a:rPr lang="en-US" dirty="0"/>
              <a:t>Fit and proper staff</a:t>
            </a:r>
          </a:p>
          <a:p>
            <a:r>
              <a:rPr lang="en-US" dirty="0"/>
              <a:t>Duty of </a:t>
            </a:r>
            <a:r>
              <a:rPr lang="en-US" dirty="0" err="1"/>
              <a:t>candour</a:t>
            </a:r>
            <a:endParaRPr lang="en-US" dirty="0"/>
          </a:p>
          <a:p>
            <a:r>
              <a:rPr lang="en-US" dirty="0"/>
              <a:t>Display of ratings</a:t>
            </a:r>
          </a:p>
        </p:txBody>
      </p:sp>
      <p:sp>
        <p:nvSpPr>
          <p:cNvPr id="5" name="Text Placeholder 4">
            <a:extLst>
              <a:ext uri="{FF2B5EF4-FFF2-40B4-BE49-F238E27FC236}">
                <a16:creationId xmlns="" xmlns:a16="http://schemas.microsoft.com/office/drawing/2014/main" id="{1B1685AC-DF51-4B42-872A-F3D7F9B398FF}"/>
              </a:ext>
            </a:extLst>
          </p:cNvPr>
          <p:cNvSpPr>
            <a:spLocks noGrp="1"/>
          </p:cNvSpPr>
          <p:nvPr>
            <p:ph type="body" sz="quarter" idx="3"/>
          </p:nvPr>
        </p:nvSpPr>
        <p:spPr>
          <a:xfrm>
            <a:off x="4855314" y="164381"/>
            <a:ext cx="4041775" cy="639762"/>
          </a:xfrm>
        </p:spPr>
        <p:txBody>
          <a:bodyPr/>
          <a:lstStyle/>
          <a:p>
            <a:r>
              <a:rPr lang="en-US" dirty="0"/>
              <a:t>Principles of support</a:t>
            </a:r>
          </a:p>
        </p:txBody>
      </p:sp>
      <p:sp>
        <p:nvSpPr>
          <p:cNvPr id="6" name="Content Placeholder 5">
            <a:extLst>
              <a:ext uri="{FF2B5EF4-FFF2-40B4-BE49-F238E27FC236}">
                <a16:creationId xmlns="" xmlns:a16="http://schemas.microsoft.com/office/drawing/2014/main" id="{43C209CA-51F2-6F42-8E52-C4FBF8AF2200}"/>
              </a:ext>
            </a:extLst>
          </p:cNvPr>
          <p:cNvSpPr>
            <a:spLocks noGrp="1"/>
          </p:cNvSpPr>
          <p:nvPr>
            <p:ph sz="quarter" idx="4"/>
          </p:nvPr>
        </p:nvSpPr>
        <p:spPr>
          <a:xfrm>
            <a:off x="4572000" y="828528"/>
            <a:ext cx="4041775" cy="3414365"/>
          </a:xfrm>
        </p:spPr>
        <p:txBody>
          <a:bodyPr/>
          <a:lstStyle/>
          <a:p>
            <a:r>
              <a:rPr lang="en-GB" dirty="0"/>
              <a:t>Respecting individuality</a:t>
            </a:r>
          </a:p>
          <a:p>
            <a:r>
              <a:rPr lang="en-GB" dirty="0"/>
              <a:t>Dignity &amp; respect</a:t>
            </a:r>
          </a:p>
          <a:p>
            <a:r>
              <a:rPr lang="en-GB" dirty="0"/>
              <a:t>Choice</a:t>
            </a:r>
          </a:p>
          <a:p>
            <a:r>
              <a:rPr lang="en-GB" dirty="0"/>
              <a:t>Rights</a:t>
            </a:r>
          </a:p>
          <a:p>
            <a:r>
              <a:rPr lang="en-GB" dirty="0"/>
              <a:t>Independence</a:t>
            </a:r>
          </a:p>
          <a:p>
            <a:r>
              <a:rPr lang="en-GB" dirty="0"/>
              <a:t>Partnership</a:t>
            </a:r>
          </a:p>
          <a:p>
            <a:r>
              <a:rPr lang="en-GB" dirty="0"/>
              <a:t>Privacy</a:t>
            </a:r>
          </a:p>
          <a:p>
            <a:r>
              <a:rPr lang="en-GB" dirty="0"/>
              <a:t>Equal opportunities</a:t>
            </a:r>
          </a:p>
          <a:p>
            <a:r>
              <a:rPr lang="en-GB" dirty="0"/>
              <a:t>Respecting diversity</a:t>
            </a:r>
          </a:p>
          <a:p>
            <a:r>
              <a:rPr lang="en-GB" dirty="0"/>
              <a:t>Confidentiality</a:t>
            </a:r>
          </a:p>
        </p:txBody>
      </p:sp>
      <p:sp>
        <p:nvSpPr>
          <p:cNvPr id="7" name="Date Placeholder 6">
            <a:extLst>
              <a:ext uri="{FF2B5EF4-FFF2-40B4-BE49-F238E27FC236}">
                <a16:creationId xmlns="" xmlns:a16="http://schemas.microsoft.com/office/drawing/2014/main" id="{271B2B74-190F-2D43-B49A-EDEE1E1FAD28}"/>
              </a:ext>
            </a:extLst>
          </p:cNvPr>
          <p:cNvSpPr>
            <a:spLocks noGrp="1"/>
          </p:cNvSpPr>
          <p:nvPr>
            <p:ph type="dt" sz="half" idx="10"/>
          </p:nvPr>
        </p:nvSpPr>
        <p:spPr/>
        <p:txBody>
          <a:bodyPr/>
          <a:lstStyle/>
          <a:p>
            <a:pPr>
              <a:defRPr/>
            </a:pPr>
            <a:fld id="{17BAA110-460F-402B-B558-1B34013E4C81}" type="datetime1">
              <a:rPr lang="en-GB" altLang="en-US" smtClean="0"/>
              <a:pPr>
                <a:defRPr/>
              </a:pPr>
              <a:t>01/02/2021</a:t>
            </a:fld>
            <a:endParaRPr lang="en-GB" altLang="en-US" dirty="0"/>
          </a:p>
        </p:txBody>
      </p:sp>
      <p:sp>
        <p:nvSpPr>
          <p:cNvPr id="8" name="Slide Number Placeholder 7">
            <a:extLst>
              <a:ext uri="{FF2B5EF4-FFF2-40B4-BE49-F238E27FC236}">
                <a16:creationId xmlns="" xmlns:a16="http://schemas.microsoft.com/office/drawing/2014/main" id="{79EEA86E-AC33-C84E-A647-BC98AE2D000E}"/>
              </a:ext>
            </a:extLst>
          </p:cNvPr>
          <p:cNvSpPr>
            <a:spLocks noGrp="1"/>
          </p:cNvSpPr>
          <p:nvPr>
            <p:ph type="sldNum" sz="quarter" idx="11"/>
          </p:nvPr>
        </p:nvSpPr>
        <p:spPr/>
        <p:txBody>
          <a:bodyPr/>
          <a:lstStyle/>
          <a:p>
            <a:pPr>
              <a:defRPr/>
            </a:pPr>
            <a:fld id="{944A8943-998E-44D9-8B0C-754CD81EE5FD}" type="slidenum">
              <a:rPr lang="en-GB" altLang="en-US" smtClean="0"/>
              <a:pPr>
                <a:defRPr/>
              </a:pPr>
              <a:t>6</a:t>
            </a:fld>
            <a:endParaRPr lang="en-GB" altLang="en-US"/>
          </a:p>
        </p:txBody>
      </p:sp>
    </p:spTree>
    <p:extLst>
      <p:ext uri="{BB962C8B-B14F-4D97-AF65-F5344CB8AC3E}">
        <p14:creationId xmlns:p14="http://schemas.microsoft.com/office/powerpoint/2010/main" val="18779866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ED6D592-ECF3-4A50-AE2A-01D6C9D63CF8}"/>
              </a:ext>
            </a:extLst>
          </p:cNvPr>
          <p:cNvSpPr>
            <a:spLocks noGrp="1"/>
          </p:cNvSpPr>
          <p:nvPr>
            <p:ph type="title"/>
          </p:nvPr>
        </p:nvSpPr>
        <p:spPr/>
        <p:txBody>
          <a:bodyPr/>
          <a:lstStyle/>
          <a:p>
            <a:r>
              <a:rPr lang="en-GB" sz="2700" b="1" dirty="0"/>
              <a:t>Respecting individuality</a:t>
            </a:r>
            <a:endParaRPr lang="en-GB" dirty="0"/>
          </a:p>
        </p:txBody>
      </p:sp>
      <p:sp>
        <p:nvSpPr>
          <p:cNvPr id="3" name="Content Placeholder 2">
            <a:extLst>
              <a:ext uri="{FF2B5EF4-FFF2-40B4-BE49-F238E27FC236}">
                <a16:creationId xmlns="" xmlns:a16="http://schemas.microsoft.com/office/drawing/2014/main" id="{CC39AE23-4E29-4C8B-8916-07D249460403}"/>
              </a:ext>
            </a:extLst>
          </p:cNvPr>
          <p:cNvSpPr>
            <a:spLocks noGrp="1"/>
          </p:cNvSpPr>
          <p:nvPr>
            <p:ph idx="1"/>
          </p:nvPr>
        </p:nvSpPr>
        <p:spPr/>
        <p:txBody>
          <a:bodyPr>
            <a:normAutofit fontScale="70000" lnSpcReduction="20000"/>
          </a:bodyPr>
          <a:lstStyle/>
          <a:p>
            <a:r>
              <a:rPr lang="en-GB" sz="3000" b="1" i="0" dirty="0">
                <a:solidFill>
                  <a:srgbClr val="333333"/>
                </a:solidFill>
                <a:effectLst/>
                <a:latin typeface="Merriweather Sans"/>
              </a:rPr>
              <a:t>Individuality</a:t>
            </a:r>
            <a:r>
              <a:rPr lang="en-GB" sz="3000" b="0" i="0" dirty="0">
                <a:solidFill>
                  <a:srgbClr val="333333"/>
                </a:solidFill>
                <a:effectLst/>
                <a:latin typeface="Merriweather Sans"/>
              </a:rPr>
              <a:t> - Each person has their own identity, needs, wishes, choices, beliefs and values. ‘One size fits all’ does not work when it comes to providing care and support.</a:t>
            </a:r>
          </a:p>
          <a:p>
            <a:pPr marL="0" indent="0">
              <a:buNone/>
            </a:pPr>
            <a:endParaRPr lang="en-GB" sz="3000" b="0" i="0" dirty="0">
              <a:solidFill>
                <a:srgbClr val="333333"/>
              </a:solidFill>
              <a:effectLst/>
              <a:latin typeface="Merriweather Sans"/>
            </a:endParaRPr>
          </a:p>
          <a:p>
            <a:r>
              <a:rPr lang="en-GB" sz="3000" b="0" i="0" dirty="0">
                <a:solidFill>
                  <a:srgbClr val="303030"/>
                </a:solidFill>
                <a:effectLst/>
                <a:latin typeface="Open Sans"/>
              </a:rPr>
              <a:t> Each person is an individual and needs to be treated as such.</a:t>
            </a:r>
            <a:endParaRPr lang="en-GB" sz="3000" b="0" i="0" dirty="0">
              <a:solidFill>
                <a:srgbClr val="333333"/>
              </a:solidFill>
              <a:effectLst/>
              <a:latin typeface="Merriweather Sans"/>
            </a:endParaRPr>
          </a:p>
          <a:p>
            <a:pPr marL="0" indent="0">
              <a:buNone/>
            </a:pPr>
            <a:endParaRPr lang="en-GB" sz="3000" b="0" i="0" dirty="0">
              <a:solidFill>
                <a:srgbClr val="333333"/>
              </a:solidFill>
              <a:effectLst/>
              <a:latin typeface="Merriweather Sans"/>
            </a:endParaRPr>
          </a:p>
          <a:p>
            <a:r>
              <a:rPr lang="en-GB" sz="3000" b="1" dirty="0">
                <a:solidFill>
                  <a:srgbClr val="333333"/>
                </a:solidFill>
                <a:latin typeface="Merriweather Sans"/>
              </a:rPr>
              <a:t>Personhood </a:t>
            </a:r>
            <a:r>
              <a:rPr lang="en-GB" sz="3000" dirty="0">
                <a:solidFill>
                  <a:srgbClr val="333333"/>
                </a:solidFill>
                <a:latin typeface="Merriweather Sans"/>
              </a:rPr>
              <a:t>- Personhood is the position and status bestowed to an individual by others that signifies the recognition, respect, and trust shown to an individual as a person</a:t>
            </a:r>
          </a:p>
          <a:p>
            <a:endParaRPr lang="en-GB" dirty="0">
              <a:solidFill>
                <a:srgbClr val="333333"/>
              </a:solidFill>
              <a:latin typeface="Merriweather Sans"/>
            </a:endParaRPr>
          </a:p>
          <a:p>
            <a:r>
              <a:rPr lang="en-GB" dirty="0">
                <a:solidFill>
                  <a:srgbClr val="333333"/>
                </a:solidFill>
                <a:latin typeface="Merriweather Sans"/>
              </a:rPr>
              <a:t>CQC Regulation 9: Person-centred care which outlines that the care and treatment of service users must – (a) be appropriate, (b) meet their needs and (c) reflect their preferences</a:t>
            </a:r>
          </a:p>
          <a:p>
            <a:pPr marL="0" indent="0">
              <a:buNone/>
            </a:pPr>
            <a:endParaRPr lang="en-GB" dirty="0">
              <a:solidFill>
                <a:srgbClr val="333333"/>
              </a:solidFill>
              <a:latin typeface="Merriweather Sans"/>
            </a:endParaRPr>
          </a:p>
        </p:txBody>
      </p:sp>
    </p:spTree>
    <p:extLst>
      <p:ext uri="{BB962C8B-B14F-4D97-AF65-F5344CB8AC3E}">
        <p14:creationId xmlns:p14="http://schemas.microsoft.com/office/powerpoint/2010/main" val="4328504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9409902-C4DA-42E5-8272-BF65C1E01DA0}"/>
              </a:ext>
            </a:extLst>
          </p:cNvPr>
          <p:cNvSpPr>
            <a:spLocks noGrp="1"/>
          </p:cNvSpPr>
          <p:nvPr>
            <p:ph type="title"/>
          </p:nvPr>
        </p:nvSpPr>
        <p:spPr/>
        <p:txBody>
          <a:bodyPr/>
          <a:lstStyle/>
          <a:p>
            <a:r>
              <a:rPr lang="en-GB" sz="2700" b="1" dirty="0"/>
              <a:t>Rights</a:t>
            </a:r>
            <a:endParaRPr lang="en-GB" dirty="0"/>
          </a:p>
        </p:txBody>
      </p:sp>
      <p:sp>
        <p:nvSpPr>
          <p:cNvPr id="3" name="Content Placeholder 2">
            <a:extLst>
              <a:ext uri="{FF2B5EF4-FFF2-40B4-BE49-F238E27FC236}">
                <a16:creationId xmlns="" xmlns:a16="http://schemas.microsoft.com/office/drawing/2014/main" id="{2BFB9E69-4B6C-4ADD-915C-ED9E5F446261}"/>
              </a:ext>
            </a:extLst>
          </p:cNvPr>
          <p:cNvSpPr>
            <a:spLocks noGrp="1"/>
          </p:cNvSpPr>
          <p:nvPr>
            <p:ph idx="1"/>
          </p:nvPr>
        </p:nvSpPr>
        <p:spPr>
          <a:xfrm>
            <a:off x="463004" y="1417638"/>
            <a:ext cx="8229600" cy="3917032"/>
          </a:xfrm>
        </p:spPr>
        <p:txBody>
          <a:bodyPr/>
          <a:lstStyle/>
          <a:p>
            <a:r>
              <a:rPr lang="en-GB" sz="2400" b="1" i="0" dirty="0">
                <a:solidFill>
                  <a:srgbClr val="333333"/>
                </a:solidFill>
                <a:effectLst/>
                <a:latin typeface="Merriweather Sans"/>
              </a:rPr>
              <a:t>The Human Rights Act 1998 </a:t>
            </a:r>
            <a:r>
              <a:rPr lang="en-GB" sz="2400" b="0" i="0" dirty="0">
                <a:solidFill>
                  <a:srgbClr val="333333"/>
                </a:solidFill>
                <a:effectLst/>
                <a:latin typeface="Merriweather Sans"/>
              </a:rPr>
              <a:t>is the main legislation that sets out the rights of people in the UK. </a:t>
            </a:r>
          </a:p>
          <a:p>
            <a:pPr algn="l"/>
            <a:r>
              <a:rPr lang="en-GB" sz="2400" b="0" i="0" dirty="0">
                <a:solidFill>
                  <a:srgbClr val="000000"/>
                </a:solidFill>
                <a:effectLst/>
                <a:latin typeface="open_sans"/>
              </a:rPr>
              <a:t>The following rights are the most relevant when you receive health or care services:</a:t>
            </a:r>
          </a:p>
          <a:p>
            <a:pPr lvl="1">
              <a:buFont typeface="Arial" panose="020B0604020202020204" pitchFamily="34" charset="0"/>
              <a:buChar char="•"/>
            </a:pPr>
            <a:r>
              <a:rPr lang="en-GB" sz="2400" b="0" i="0" dirty="0">
                <a:solidFill>
                  <a:srgbClr val="000000"/>
                </a:solidFill>
                <a:effectLst/>
                <a:latin typeface="open_sans"/>
              </a:rPr>
              <a:t>Article 8 - the right to respect for private and family life</a:t>
            </a:r>
          </a:p>
          <a:p>
            <a:pPr lvl="1">
              <a:buFont typeface="Arial" panose="020B0604020202020204" pitchFamily="34" charset="0"/>
              <a:buChar char="•"/>
            </a:pPr>
            <a:r>
              <a:rPr lang="en-GB" sz="2400" b="0" i="0" dirty="0">
                <a:solidFill>
                  <a:srgbClr val="000000"/>
                </a:solidFill>
                <a:effectLst/>
                <a:latin typeface="open_sans"/>
              </a:rPr>
              <a:t>Article 3 - the right not to be tortured or treated in an inhuman or degrading way</a:t>
            </a:r>
          </a:p>
          <a:p>
            <a:pPr lvl="1">
              <a:buFont typeface="Arial" panose="020B0604020202020204" pitchFamily="34" charset="0"/>
              <a:buChar char="•"/>
            </a:pPr>
            <a:r>
              <a:rPr lang="en-GB" sz="2400" b="0" i="0" dirty="0">
                <a:solidFill>
                  <a:srgbClr val="000000"/>
                </a:solidFill>
                <a:effectLst/>
                <a:latin typeface="open_sans"/>
              </a:rPr>
              <a:t>Article 5 - the right to liberty</a:t>
            </a:r>
          </a:p>
          <a:p>
            <a:pPr lvl="1">
              <a:buFont typeface="Arial" panose="020B0604020202020204" pitchFamily="34" charset="0"/>
              <a:buChar char="•"/>
            </a:pPr>
            <a:r>
              <a:rPr lang="en-GB" sz="2400" b="0" i="0" dirty="0">
                <a:solidFill>
                  <a:srgbClr val="000000"/>
                </a:solidFill>
                <a:effectLst/>
                <a:latin typeface="open_sans"/>
              </a:rPr>
              <a:t>Article 2 - the right to life</a:t>
            </a:r>
          </a:p>
          <a:p>
            <a:pPr lvl="1">
              <a:buFont typeface="Arial" panose="020B0604020202020204" pitchFamily="34" charset="0"/>
              <a:buChar char="•"/>
            </a:pPr>
            <a:r>
              <a:rPr lang="en-GB" sz="2400" b="0" i="0" dirty="0">
                <a:solidFill>
                  <a:srgbClr val="000000"/>
                </a:solidFill>
                <a:effectLst/>
                <a:latin typeface="open_sans"/>
              </a:rPr>
              <a:t>Article 14 - the right not to be discriminated against.</a:t>
            </a:r>
          </a:p>
          <a:p>
            <a:endParaRPr lang="en-GB" b="0" i="0" dirty="0">
              <a:solidFill>
                <a:srgbClr val="333333"/>
              </a:solidFill>
              <a:effectLst/>
              <a:latin typeface="Merriweather Sans"/>
            </a:endParaRPr>
          </a:p>
        </p:txBody>
      </p:sp>
    </p:spTree>
    <p:extLst>
      <p:ext uri="{BB962C8B-B14F-4D97-AF65-F5344CB8AC3E}">
        <p14:creationId xmlns:p14="http://schemas.microsoft.com/office/powerpoint/2010/main" val="24713367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BCF9D41-2266-4D47-8182-557C3A6E63FB}"/>
              </a:ext>
            </a:extLst>
          </p:cNvPr>
          <p:cNvSpPr>
            <a:spLocks noGrp="1"/>
          </p:cNvSpPr>
          <p:nvPr>
            <p:ph type="title"/>
          </p:nvPr>
        </p:nvSpPr>
        <p:spPr/>
        <p:txBody>
          <a:bodyPr/>
          <a:lstStyle/>
          <a:p>
            <a:r>
              <a:rPr lang="en-GB" sz="2700" b="1" dirty="0"/>
              <a:t>Choice</a:t>
            </a:r>
            <a:endParaRPr lang="en-GB" dirty="0"/>
          </a:p>
        </p:txBody>
      </p:sp>
      <p:sp>
        <p:nvSpPr>
          <p:cNvPr id="3" name="Content Placeholder 2">
            <a:extLst>
              <a:ext uri="{FF2B5EF4-FFF2-40B4-BE49-F238E27FC236}">
                <a16:creationId xmlns="" xmlns:a16="http://schemas.microsoft.com/office/drawing/2014/main" id="{5FEF0DB2-C7DF-4413-AF0C-AE402492E936}"/>
              </a:ext>
            </a:extLst>
          </p:cNvPr>
          <p:cNvSpPr>
            <a:spLocks noGrp="1"/>
          </p:cNvSpPr>
          <p:nvPr>
            <p:ph idx="1"/>
          </p:nvPr>
        </p:nvSpPr>
        <p:spPr/>
        <p:txBody>
          <a:bodyPr>
            <a:normAutofit/>
          </a:bodyPr>
          <a:lstStyle/>
          <a:p>
            <a:r>
              <a:rPr lang="en-GB" sz="1800" dirty="0">
                <a:solidFill>
                  <a:srgbClr val="333333"/>
                </a:solidFill>
                <a:latin typeface="+mj-lt"/>
              </a:rPr>
              <a:t>Everyone should be supported to make choices about their care and support. </a:t>
            </a:r>
          </a:p>
          <a:p>
            <a:r>
              <a:rPr lang="en-GB" sz="1800" dirty="0">
                <a:solidFill>
                  <a:srgbClr val="333333"/>
                </a:solidFill>
                <a:latin typeface="+mj-lt"/>
              </a:rPr>
              <a:t>They should be given information in a way that they can understand so they can make informed choices. </a:t>
            </a:r>
          </a:p>
          <a:p>
            <a:r>
              <a:rPr lang="en-GB" sz="1800" dirty="0">
                <a:solidFill>
                  <a:srgbClr val="333333"/>
                </a:solidFill>
                <a:latin typeface="+mj-lt"/>
              </a:rPr>
              <a:t>When working with individuals who cannot express their wants, needs and wishes in words, you must find other ways of communicating. </a:t>
            </a:r>
          </a:p>
          <a:p>
            <a:r>
              <a:rPr lang="en-GB" sz="1800" dirty="0">
                <a:solidFill>
                  <a:srgbClr val="333333"/>
                </a:solidFill>
                <a:latin typeface="+mj-lt"/>
              </a:rPr>
              <a:t>Examples: Communication aid also referred as</a:t>
            </a:r>
            <a:r>
              <a:rPr lang="en-GB" sz="1800" dirty="0"/>
              <a:t> AAC (Augmentative and Alternative Communication) such </a:t>
            </a:r>
            <a:r>
              <a:rPr lang="en-GB" sz="1800" dirty="0">
                <a:solidFill>
                  <a:srgbClr val="333333"/>
                </a:solidFill>
                <a:latin typeface="+mj-lt"/>
              </a:rPr>
              <a:t>Speech synthesizers, </a:t>
            </a:r>
            <a:r>
              <a:rPr lang="en-GB" sz="1800" dirty="0"/>
              <a:t>signing and gesture, picture or letter charts.</a:t>
            </a:r>
            <a:endParaRPr lang="en-GB" sz="1800" dirty="0">
              <a:solidFill>
                <a:srgbClr val="333333"/>
              </a:solidFill>
              <a:latin typeface="+mj-lt"/>
            </a:endParaRPr>
          </a:p>
          <a:p>
            <a:r>
              <a:rPr lang="en-GB" sz="1800" dirty="0">
                <a:latin typeface="+mj-lt"/>
              </a:rPr>
              <a:t>Giving patients choices has been linked to their satisfaction. It has also been suggested that patient preferences are essential to good clinical care because the patient’s cooperation and satisfaction reflect the degree to which medical intervention fulfils his or her choices, values, and needs. </a:t>
            </a:r>
          </a:p>
        </p:txBody>
      </p:sp>
    </p:spTree>
    <p:extLst>
      <p:ext uri="{BB962C8B-B14F-4D97-AF65-F5344CB8AC3E}">
        <p14:creationId xmlns:p14="http://schemas.microsoft.com/office/powerpoint/2010/main" val="3499279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2D7B067-2F38-45F6-B4F4-C0468CDB2A74}"/>
              </a:ext>
            </a:extLst>
          </p:cNvPr>
          <p:cNvSpPr>
            <a:spLocks noGrp="1"/>
          </p:cNvSpPr>
          <p:nvPr>
            <p:ph type="title"/>
          </p:nvPr>
        </p:nvSpPr>
        <p:spPr>
          <a:xfrm>
            <a:off x="457200" y="274638"/>
            <a:ext cx="8229600" cy="571500"/>
          </a:xfrm>
        </p:spPr>
        <p:txBody>
          <a:bodyPr/>
          <a:lstStyle/>
          <a:p>
            <a:r>
              <a:rPr lang="en-GB" sz="2700" b="1" dirty="0"/>
              <a:t>Privacy</a:t>
            </a:r>
            <a:endParaRPr lang="en-GB" dirty="0"/>
          </a:p>
        </p:txBody>
      </p:sp>
      <p:sp>
        <p:nvSpPr>
          <p:cNvPr id="3" name="Content Placeholder 2">
            <a:extLst>
              <a:ext uri="{FF2B5EF4-FFF2-40B4-BE49-F238E27FC236}">
                <a16:creationId xmlns="" xmlns:a16="http://schemas.microsoft.com/office/drawing/2014/main" id="{EEB70CDF-45D4-4747-91CA-FC03AB561BAD}"/>
              </a:ext>
            </a:extLst>
          </p:cNvPr>
          <p:cNvSpPr>
            <a:spLocks noGrp="1"/>
          </p:cNvSpPr>
          <p:nvPr>
            <p:ph idx="1"/>
          </p:nvPr>
        </p:nvSpPr>
        <p:spPr>
          <a:xfrm>
            <a:off x="423446" y="1417638"/>
            <a:ext cx="8229600" cy="3917032"/>
          </a:xfrm>
        </p:spPr>
        <p:txBody>
          <a:bodyPr/>
          <a:lstStyle/>
          <a:p>
            <a:r>
              <a:rPr lang="en-GB" sz="2400" b="0" i="0" dirty="0">
                <a:solidFill>
                  <a:srgbClr val="333333"/>
                </a:solidFill>
                <a:effectLst/>
                <a:latin typeface="Merriweather Sans"/>
              </a:rPr>
              <a:t>Everyone has a right to private space and time when they need it. </a:t>
            </a:r>
          </a:p>
          <a:p>
            <a:r>
              <a:rPr lang="en-GB" sz="2400" b="0" i="0" dirty="0">
                <a:solidFill>
                  <a:srgbClr val="333333"/>
                </a:solidFill>
                <a:effectLst/>
                <a:latin typeface="Merriweather Sans"/>
              </a:rPr>
              <a:t>Privacy affects how and where care and support are given, especially when it involves personal hygiene or intimate procedures. </a:t>
            </a:r>
          </a:p>
          <a:p>
            <a:r>
              <a:rPr lang="en-GB" sz="2400" b="0" i="0" dirty="0">
                <a:solidFill>
                  <a:srgbClr val="333333"/>
                </a:solidFill>
                <a:effectLst/>
                <a:latin typeface="Merriweather Sans"/>
              </a:rPr>
              <a:t>Privacy includes not talking to anyone about the individual’s private information unless they give permission and it is on a need-to-know basis to improve their care and support.</a:t>
            </a:r>
          </a:p>
          <a:p>
            <a:r>
              <a:rPr lang="en-GB" sz="2400" dirty="0">
                <a:solidFill>
                  <a:srgbClr val="333333"/>
                </a:solidFill>
                <a:latin typeface="Merriweather Sans"/>
              </a:rPr>
              <a:t>Discuss an example how you can ensure person’s privacy is maintained while delivering care</a:t>
            </a:r>
          </a:p>
        </p:txBody>
      </p:sp>
    </p:spTree>
    <p:extLst>
      <p:ext uri="{BB962C8B-B14F-4D97-AF65-F5344CB8AC3E}">
        <p14:creationId xmlns:p14="http://schemas.microsoft.com/office/powerpoint/2010/main" val="20055310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E8BFF51-CDF9-4B1C-B75B-0C91321192D5}"/>
              </a:ext>
            </a:extLst>
          </p:cNvPr>
          <p:cNvSpPr>
            <a:spLocks noGrp="1"/>
          </p:cNvSpPr>
          <p:nvPr>
            <p:ph type="title"/>
          </p:nvPr>
        </p:nvSpPr>
        <p:spPr/>
        <p:txBody>
          <a:bodyPr/>
          <a:lstStyle/>
          <a:p>
            <a:r>
              <a:rPr lang="en-GB" sz="2700" b="1" dirty="0"/>
              <a:t>Independence</a:t>
            </a:r>
            <a:endParaRPr lang="en-GB" dirty="0"/>
          </a:p>
        </p:txBody>
      </p:sp>
      <p:sp>
        <p:nvSpPr>
          <p:cNvPr id="3" name="Content Placeholder 2">
            <a:extLst>
              <a:ext uri="{FF2B5EF4-FFF2-40B4-BE49-F238E27FC236}">
                <a16:creationId xmlns="" xmlns:a16="http://schemas.microsoft.com/office/drawing/2014/main" id="{9DE5ECD3-6F35-4B3A-9E01-15F39F5659EC}"/>
              </a:ext>
            </a:extLst>
          </p:cNvPr>
          <p:cNvSpPr>
            <a:spLocks noGrp="1"/>
          </p:cNvSpPr>
          <p:nvPr>
            <p:ph idx="1"/>
          </p:nvPr>
        </p:nvSpPr>
        <p:spPr>
          <a:xfrm>
            <a:off x="457200" y="1124744"/>
            <a:ext cx="8229600" cy="3917032"/>
          </a:xfrm>
        </p:spPr>
        <p:txBody>
          <a:bodyPr/>
          <a:lstStyle/>
          <a:p>
            <a:r>
              <a:rPr lang="en-GB" sz="2400" b="0" i="0" dirty="0">
                <a:solidFill>
                  <a:srgbClr val="333333"/>
                </a:solidFill>
                <a:effectLst/>
                <a:latin typeface="Merriweather Sans"/>
              </a:rPr>
              <a:t>Promoting an individual’s independence means to look at what they can do for themselves and empower them to do as much as possible for themselves. </a:t>
            </a:r>
          </a:p>
          <a:p>
            <a:r>
              <a:rPr lang="en-GB" sz="2400" b="0" i="0" dirty="0">
                <a:solidFill>
                  <a:srgbClr val="333333"/>
                </a:solidFill>
                <a:effectLst/>
                <a:latin typeface="Merriweather Sans"/>
              </a:rPr>
              <a:t>It does not mean leaving someone to cope alone but agreeing to the support they need and want.</a:t>
            </a:r>
            <a:endParaRPr lang="en-GB" sz="2400" dirty="0">
              <a:hlinkClick r:id="" action="ppaction://noaction"/>
            </a:endParaRPr>
          </a:p>
          <a:p>
            <a:endParaRPr lang="en-GB" sz="2400" dirty="0">
              <a:hlinkClick r:id="" action="ppaction://noaction"/>
            </a:endParaRPr>
          </a:p>
          <a:p>
            <a:r>
              <a:rPr lang="en-GB" sz="2400" dirty="0">
                <a:hlinkClick r:id="" action="ppaction://noaction"/>
              </a:rPr>
              <a:t>https://www.youtube.com/watch?time_continue=475&amp;v=2qUcIQvnBC0&amp;feature=emb_logo</a:t>
            </a:r>
            <a:r>
              <a:rPr lang="en-GB" sz="2400" dirty="0"/>
              <a:t> </a:t>
            </a:r>
          </a:p>
          <a:p>
            <a:r>
              <a:rPr lang="en-GB" sz="2400" dirty="0"/>
              <a:t>From Social care institute for excellence (9 mins)</a:t>
            </a:r>
          </a:p>
        </p:txBody>
      </p:sp>
    </p:spTree>
    <p:extLst>
      <p:ext uri="{BB962C8B-B14F-4D97-AF65-F5344CB8AC3E}">
        <p14:creationId xmlns:p14="http://schemas.microsoft.com/office/powerpoint/2010/main" val="35262518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B18918F-EF3F-4F64-859E-DA5686E32844}"/>
              </a:ext>
            </a:extLst>
          </p:cNvPr>
          <p:cNvSpPr>
            <a:spLocks noGrp="1"/>
          </p:cNvSpPr>
          <p:nvPr>
            <p:ph type="title"/>
          </p:nvPr>
        </p:nvSpPr>
        <p:spPr>
          <a:xfrm>
            <a:off x="457200" y="-140814"/>
            <a:ext cx="8229600" cy="1143000"/>
          </a:xfrm>
        </p:spPr>
        <p:txBody>
          <a:bodyPr/>
          <a:lstStyle/>
          <a:p>
            <a:r>
              <a:rPr lang="en-GB" sz="2700" b="1" dirty="0"/>
              <a:t> Dignity and respect</a:t>
            </a:r>
            <a:endParaRPr lang="en-GB" dirty="0"/>
          </a:p>
        </p:txBody>
      </p:sp>
      <p:sp>
        <p:nvSpPr>
          <p:cNvPr id="3" name="Content Placeholder 2">
            <a:extLst>
              <a:ext uri="{FF2B5EF4-FFF2-40B4-BE49-F238E27FC236}">
                <a16:creationId xmlns="" xmlns:a16="http://schemas.microsoft.com/office/drawing/2014/main" id="{70760EA3-3253-48E1-833E-8B566506FC6C}"/>
              </a:ext>
            </a:extLst>
          </p:cNvPr>
          <p:cNvSpPr>
            <a:spLocks noGrp="1"/>
          </p:cNvSpPr>
          <p:nvPr>
            <p:ph idx="1"/>
          </p:nvPr>
        </p:nvSpPr>
        <p:spPr>
          <a:xfrm>
            <a:off x="457200" y="764704"/>
            <a:ext cx="8229600" cy="4659062"/>
          </a:xfrm>
        </p:spPr>
        <p:txBody>
          <a:bodyPr>
            <a:normAutofit fontScale="25000" lnSpcReduction="20000"/>
          </a:bodyPr>
          <a:lstStyle/>
          <a:p>
            <a:r>
              <a:rPr lang="en-GB" sz="7200" b="0" i="0" dirty="0">
                <a:solidFill>
                  <a:srgbClr val="303030"/>
                </a:solidFill>
                <a:effectLst/>
                <a:latin typeface="Open Sans"/>
              </a:rPr>
              <a:t>Dignity is about seeing the individual person and respecting their own space and their way of life. Examples of dignity include:</a:t>
            </a:r>
          </a:p>
          <a:p>
            <a:r>
              <a:rPr lang="en-GB" sz="7200" dirty="0">
                <a:solidFill>
                  <a:srgbClr val="303030"/>
                </a:solidFill>
                <a:latin typeface="Open Sans"/>
              </a:rPr>
              <a:t>Choice and control - </a:t>
            </a:r>
            <a:r>
              <a:rPr lang="en-GB" sz="7200" b="0" i="0" dirty="0">
                <a:solidFill>
                  <a:srgbClr val="303030"/>
                </a:solidFill>
                <a:effectLst/>
                <a:latin typeface="Open Sans"/>
              </a:rPr>
              <a:t>Enabling people to make choices about the way they live and the care they receive.</a:t>
            </a:r>
          </a:p>
          <a:p>
            <a:r>
              <a:rPr lang="en-GB" sz="7200" dirty="0">
                <a:solidFill>
                  <a:srgbClr val="303030"/>
                </a:solidFill>
                <a:latin typeface="Open Sans"/>
              </a:rPr>
              <a:t>Communication - </a:t>
            </a:r>
            <a:r>
              <a:rPr lang="en-GB" sz="7200" b="0" i="0" dirty="0">
                <a:solidFill>
                  <a:srgbClr val="303030"/>
                </a:solidFill>
                <a:effectLst/>
                <a:latin typeface="Open Sans"/>
              </a:rPr>
              <a:t>Speaking to people respectfully and listening to what they have to say; ensuring clear dialogue between workers and services.</a:t>
            </a:r>
          </a:p>
          <a:p>
            <a:r>
              <a:rPr lang="en-GB" sz="7200" dirty="0">
                <a:solidFill>
                  <a:srgbClr val="303030"/>
                </a:solidFill>
                <a:latin typeface="Open Sans"/>
              </a:rPr>
              <a:t>Eating and nutritional care -</a:t>
            </a:r>
            <a:r>
              <a:rPr lang="en-GB" sz="7200" b="0" i="0" dirty="0">
                <a:solidFill>
                  <a:srgbClr val="303030"/>
                </a:solidFill>
                <a:effectLst/>
                <a:latin typeface="Open Sans"/>
              </a:rPr>
              <a:t> Providing a choice of nutritious, appetising meals, that meet the needs and choices of individuals, and support with eating where needed.</a:t>
            </a:r>
          </a:p>
          <a:p>
            <a:r>
              <a:rPr lang="en-GB" sz="7200" dirty="0">
                <a:solidFill>
                  <a:srgbClr val="303030"/>
                </a:solidFill>
                <a:latin typeface="Open Sans"/>
              </a:rPr>
              <a:t>Pain management - </a:t>
            </a:r>
            <a:r>
              <a:rPr lang="en-GB" sz="7200" b="0" i="0" dirty="0">
                <a:solidFill>
                  <a:srgbClr val="303030"/>
                </a:solidFill>
                <a:effectLst/>
                <a:latin typeface="Open Sans"/>
              </a:rPr>
              <a:t>Ensuring that people living with pain have the right help and medication to reduce suffering and improve their quality of life.</a:t>
            </a:r>
          </a:p>
          <a:p>
            <a:r>
              <a:rPr lang="en-GB" sz="7200" dirty="0">
                <a:solidFill>
                  <a:srgbClr val="303030"/>
                </a:solidFill>
                <a:latin typeface="Open Sans"/>
              </a:rPr>
              <a:t>Personal hygiene -</a:t>
            </a:r>
            <a:r>
              <a:rPr lang="en-GB" sz="7200" b="0" i="0" dirty="0">
                <a:solidFill>
                  <a:srgbClr val="303030"/>
                </a:solidFill>
                <a:effectLst/>
                <a:latin typeface="Open Sans"/>
              </a:rPr>
              <a:t> Enabling people to maintain their usual standards of personal hygiene.</a:t>
            </a:r>
          </a:p>
          <a:p>
            <a:r>
              <a:rPr lang="en-GB" sz="7200" dirty="0">
                <a:solidFill>
                  <a:srgbClr val="303030"/>
                </a:solidFill>
                <a:latin typeface="Open Sans"/>
              </a:rPr>
              <a:t>Practical assistance -</a:t>
            </a:r>
            <a:r>
              <a:rPr lang="en-GB" sz="7200" b="0" i="0" dirty="0">
                <a:solidFill>
                  <a:srgbClr val="303030"/>
                </a:solidFill>
                <a:effectLst/>
                <a:latin typeface="Open Sans"/>
              </a:rPr>
              <a:t> Enabling people to maintain their independence by providing ‘that little bit of help’.</a:t>
            </a:r>
          </a:p>
          <a:p>
            <a:r>
              <a:rPr lang="en-GB" sz="7200" dirty="0">
                <a:solidFill>
                  <a:srgbClr val="303030"/>
                </a:solidFill>
                <a:latin typeface="Open Sans"/>
              </a:rPr>
              <a:t>Privacy -</a:t>
            </a:r>
            <a:r>
              <a:rPr lang="en-GB" sz="7200" b="0" i="0" dirty="0">
                <a:solidFill>
                  <a:srgbClr val="303030"/>
                </a:solidFill>
                <a:effectLst/>
                <a:latin typeface="Open Sans"/>
              </a:rPr>
              <a:t> Respecting people’s personal space, privacy in personal care and confidentiality of personal information.</a:t>
            </a:r>
          </a:p>
          <a:p>
            <a:r>
              <a:rPr lang="en-GB" sz="7200" dirty="0">
                <a:solidFill>
                  <a:srgbClr val="303030"/>
                </a:solidFill>
                <a:latin typeface="Open Sans"/>
              </a:rPr>
              <a:t>Social inclusion - </a:t>
            </a:r>
            <a:r>
              <a:rPr lang="en-GB" sz="7200" b="0" i="0" dirty="0">
                <a:solidFill>
                  <a:srgbClr val="303030"/>
                </a:solidFill>
                <a:effectLst/>
                <a:latin typeface="Open Sans"/>
              </a:rPr>
              <a:t>Supporting people to keep in contact with family and friends, and to participate in social activities</a:t>
            </a:r>
            <a:endParaRPr lang="en-GB" sz="7200" dirty="0">
              <a:solidFill>
                <a:srgbClr val="303030"/>
              </a:solidFill>
              <a:latin typeface="Open Sans"/>
            </a:endParaRPr>
          </a:p>
          <a:p>
            <a:pPr lvl="1"/>
            <a:endParaRPr lang="en-GB" dirty="0"/>
          </a:p>
        </p:txBody>
      </p:sp>
    </p:spTree>
    <p:extLst>
      <p:ext uri="{BB962C8B-B14F-4D97-AF65-F5344CB8AC3E}">
        <p14:creationId xmlns:p14="http://schemas.microsoft.com/office/powerpoint/2010/main" val="1935036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872B94A-4113-4D62-A7C1-976DB9DBF848}"/>
              </a:ext>
            </a:extLst>
          </p:cNvPr>
          <p:cNvSpPr>
            <a:spLocks noGrp="1"/>
          </p:cNvSpPr>
          <p:nvPr>
            <p:ph type="title"/>
          </p:nvPr>
        </p:nvSpPr>
        <p:spPr/>
        <p:txBody>
          <a:bodyPr/>
          <a:lstStyle/>
          <a:p>
            <a:r>
              <a:rPr lang="en-GB" sz="2700" b="1" dirty="0"/>
              <a:t>Equality &amp; Diversity</a:t>
            </a:r>
            <a:endParaRPr lang="en-GB" dirty="0"/>
          </a:p>
        </p:txBody>
      </p:sp>
      <p:sp>
        <p:nvSpPr>
          <p:cNvPr id="3" name="Content Placeholder 2">
            <a:extLst>
              <a:ext uri="{FF2B5EF4-FFF2-40B4-BE49-F238E27FC236}">
                <a16:creationId xmlns="" xmlns:a16="http://schemas.microsoft.com/office/drawing/2014/main" id="{A60331D2-18F4-4625-9AF0-D5FDEC52F655}"/>
              </a:ext>
            </a:extLst>
          </p:cNvPr>
          <p:cNvSpPr>
            <a:spLocks noGrp="1"/>
          </p:cNvSpPr>
          <p:nvPr>
            <p:ph idx="1"/>
          </p:nvPr>
        </p:nvSpPr>
        <p:spPr/>
        <p:txBody>
          <a:bodyPr/>
          <a:lstStyle/>
          <a:p>
            <a:pPr algn="l"/>
            <a:r>
              <a:rPr lang="en-GB" b="1" i="0" dirty="0">
                <a:solidFill>
                  <a:srgbClr val="303030"/>
                </a:solidFill>
                <a:effectLst/>
                <a:latin typeface="Acumin Pro"/>
              </a:rPr>
              <a:t>Equality</a:t>
            </a:r>
            <a:r>
              <a:rPr lang="en-GB" b="0" i="0" dirty="0">
                <a:solidFill>
                  <a:srgbClr val="303030"/>
                </a:solidFill>
                <a:effectLst/>
                <a:latin typeface="Acumin Pro"/>
              </a:rPr>
              <a:t> means ensuring everyone in your setting has equal opportunities, regardless of their abilities, their background or their lifestyle.</a:t>
            </a:r>
          </a:p>
          <a:p>
            <a:pPr algn="l"/>
            <a:r>
              <a:rPr lang="en-GB" b="1" i="0" dirty="0">
                <a:solidFill>
                  <a:srgbClr val="303030"/>
                </a:solidFill>
                <a:effectLst/>
                <a:latin typeface="Acumin Pro"/>
              </a:rPr>
              <a:t>Diversity</a:t>
            </a:r>
            <a:r>
              <a:rPr lang="en-GB" b="0" i="0" dirty="0">
                <a:solidFill>
                  <a:srgbClr val="303030"/>
                </a:solidFill>
                <a:effectLst/>
                <a:latin typeface="Acumin Pro"/>
              </a:rPr>
              <a:t> means appreciating the differences between people and treating people’s values, beliefs, cultures and lifestyles with respect</a:t>
            </a:r>
          </a:p>
          <a:p>
            <a:pPr marL="0" indent="0">
              <a:buNone/>
            </a:pPr>
            <a:endParaRPr lang="en-GB" b="0" i="0" dirty="0">
              <a:solidFill>
                <a:srgbClr val="303030"/>
              </a:solidFill>
              <a:effectLst/>
              <a:latin typeface="Acumin Pro"/>
            </a:endParaRPr>
          </a:p>
          <a:p>
            <a:pPr algn="l"/>
            <a:r>
              <a:rPr lang="en-GB" dirty="0">
                <a:solidFill>
                  <a:srgbClr val="303030"/>
                </a:solidFill>
                <a:latin typeface="Acumin Pro"/>
              </a:rPr>
              <a:t>Equality Act 2010 </a:t>
            </a:r>
            <a:endParaRPr lang="en-GB" b="0" i="0" dirty="0">
              <a:solidFill>
                <a:srgbClr val="303030"/>
              </a:solidFill>
              <a:effectLst/>
              <a:latin typeface="Acumin Pro"/>
            </a:endParaRPr>
          </a:p>
          <a:p>
            <a:endParaRPr lang="en-GB" dirty="0"/>
          </a:p>
        </p:txBody>
      </p:sp>
    </p:spTree>
    <p:extLst>
      <p:ext uri="{BB962C8B-B14F-4D97-AF65-F5344CB8AC3E}">
        <p14:creationId xmlns:p14="http://schemas.microsoft.com/office/powerpoint/2010/main" val="17853353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040BA84-86E4-48AA-90F9-D45267A492E4}"/>
              </a:ext>
            </a:extLst>
          </p:cNvPr>
          <p:cNvSpPr>
            <a:spLocks noGrp="1"/>
          </p:cNvSpPr>
          <p:nvPr>
            <p:ph type="title"/>
          </p:nvPr>
        </p:nvSpPr>
        <p:spPr/>
        <p:txBody>
          <a:bodyPr/>
          <a:lstStyle/>
          <a:p>
            <a:r>
              <a:rPr lang="en-GB" dirty="0"/>
              <a:t>Partnership </a:t>
            </a:r>
          </a:p>
        </p:txBody>
      </p:sp>
      <p:sp>
        <p:nvSpPr>
          <p:cNvPr id="3" name="Content Placeholder 2">
            <a:extLst>
              <a:ext uri="{FF2B5EF4-FFF2-40B4-BE49-F238E27FC236}">
                <a16:creationId xmlns="" xmlns:a16="http://schemas.microsoft.com/office/drawing/2014/main" id="{43059395-1FD1-4D52-88F7-6B1332FA9F78}"/>
              </a:ext>
            </a:extLst>
          </p:cNvPr>
          <p:cNvSpPr>
            <a:spLocks noGrp="1"/>
          </p:cNvSpPr>
          <p:nvPr>
            <p:ph idx="1"/>
          </p:nvPr>
        </p:nvSpPr>
        <p:spPr/>
        <p:txBody>
          <a:bodyPr/>
          <a:lstStyle/>
          <a:p>
            <a:r>
              <a:rPr lang="en-GB" b="0" i="0" dirty="0">
                <a:solidFill>
                  <a:srgbClr val="333333"/>
                </a:solidFill>
                <a:effectLst/>
                <a:latin typeface="Merriweather Sans"/>
              </a:rPr>
              <a:t>You work in partnership when you involve the individual and their family and work alongside other workers. </a:t>
            </a:r>
          </a:p>
          <a:p>
            <a:pPr marL="0" indent="0">
              <a:buNone/>
            </a:pPr>
            <a:endParaRPr lang="en-GB" b="0" i="0" dirty="0">
              <a:solidFill>
                <a:srgbClr val="333333"/>
              </a:solidFill>
              <a:effectLst/>
              <a:latin typeface="Merriweather Sans"/>
            </a:endParaRPr>
          </a:p>
          <a:p>
            <a:r>
              <a:rPr lang="en-GB" b="0" i="0" dirty="0">
                <a:solidFill>
                  <a:srgbClr val="333333"/>
                </a:solidFill>
                <a:effectLst/>
                <a:latin typeface="Merriweather Sans"/>
              </a:rPr>
              <a:t>The key to a successful partnership is good communication and trust; valuing and respecting what others have to say.</a:t>
            </a:r>
            <a:endParaRPr lang="en-GB" dirty="0">
              <a:solidFill>
                <a:srgbClr val="333333"/>
              </a:solidFill>
              <a:latin typeface="Merriweather Sans"/>
            </a:endParaRPr>
          </a:p>
        </p:txBody>
      </p:sp>
    </p:spTree>
    <p:extLst>
      <p:ext uri="{BB962C8B-B14F-4D97-AF65-F5344CB8AC3E}">
        <p14:creationId xmlns:p14="http://schemas.microsoft.com/office/powerpoint/2010/main" val="37305578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CFB0485-CEB5-4A22-A2C4-C913E7838C46}"/>
              </a:ext>
            </a:extLst>
          </p:cNvPr>
          <p:cNvSpPr>
            <a:spLocks noGrp="1"/>
          </p:cNvSpPr>
          <p:nvPr>
            <p:ph type="title"/>
          </p:nvPr>
        </p:nvSpPr>
        <p:spPr/>
        <p:txBody>
          <a:bodyPr/>
          <a:lstStyle/>
          <a:p>
            <a:r>
              <a:rPr lang="en-GB" sz="2700" b="1" dirty="0"/>
              <a:t>Confidentiality</a:t>
            </a:r>
            <a:endParaRPr lang="en-GB" dirty="0"/>
          </a:p>
        </p:txBody>
      </p:sp>
      <p:sp>
        <p:nvSpPr>
          <p:cNvPr id="3" name="Content Placeholder 2">
            <a:extLst>
              <a:ext uri="{FF2B5EF4-FFF2-40B4-BE49-F238E27FC236}">
                <a16:creationId xmlns="" xmlns:a16="http://schemas.microsoft.com/office/drawing/2014/main" id="{FD8F6EBB-9BC8-4B91-AFBA-172CF3D9FD8C}"/>
              </a:ext>
            </a:extLst>
          </p:cNvPr>
          <p:cNvSpPr>
            <a:spLocks noGrp="1"/>
          </p:cNvSpPr>
          <p:nvPr>
            <p:ph idx="1"/>
          </p:nvPr>
        </p:nvSpPr>
        <p:spPr>
          <a:xfrm>
            <a:off x="866216" y="1124744"/>
            <a:ext cx="7450200" cy="4608512"/>
          </a:xfrm>
        </p:spPr>
        <p:txBody>
          <a:bodyPr>
            <a:normAutofit fontScale="62500" lnSpcReduction="20000"/>
          </a:bodyPr>
          <a:lstStyle/>
          <a:p>
            <a:r>
              <a:rPr lang="en-GB" b="0" i="0" dirty="0">
                <a:solidFill>
                  <a:srgbClr val="303030"/>
                </a:solidFill>
                <a:effectLst/>
                <a:latin typeface="Open Sans"/>
              </a:rPr>
              <a:t>If you work in social care you have privileged access to information about the people you look after</a:t>
            </a:r>
          </a:p>
          <a:p>
            <a:pPr marL="0" indent="0">
              <a:buNone/>
            </a:pPr>
            <a:endParaRPr lang="en-GB" b="0" i="0" dirty="0">
              <a:solidFill>
                <a:srgbClr val="303030"/>
              </a:solidFill>
              <a:effectLst/>
              <a:latin typeface="Open Sans"/>
            </a:endParaRPr>
          </a:p>
          <a:p>
            <a:r>
              <a:rPr lang="en-GB" b="0" i="0" dirty="0">
                <a:solidFill>
                  <a:srgbClr val="303030"/>
                </a:solidFill>
                <a:effectLst/>
                <a:latin typeface="Open Sans"/>
              </a:rPr>
              <a:t>They depend on you and you become involved in their personal affairs. If the carer cannot be trusted to keep information safe, people who use services will feel insecure and unsafe. </a:t>
            </a:r>
          </a:p>
          <a:p>
            <a:pPr marL="0" indent="0">
              <a:buNone/>
            </a:pPr>
            <a:endParaRPr lang="en-GB" b="0" i="0" dirty="0">
              <a:solidFill>
                <a:srgbClr val="303030"/>
              </a:solidFill>
              <a:effectLst/>
              <a:latin typeface="Open Sans"/>
            </a:endParaRPr>
          </a:p>
          <a:p>
            <a:r>
              <a:rPr lang="en-GB" b="0" i="0" dirty="0">
                <a:solidFill>
                  <a:srgbClr val="303030"/>
                </a:solidFill>
                <a:effectLst/>
                <a:latin typeface="Open Sans"/>
              </a:rPr>
              <a:t>Confidentiality is the key to the confidence that people have in you as a social care worker. Confidence and confidentiality go hand in hand.</a:t>
            </a:r>
          </a:p>
          <a:p>
            <a:endParaRPr lang="en-GB" dirty="0">
              <a:solidFill>
                <a:srgbClr val="303030"/>
              </a:solidFill>
              <a:latin typeface="Open Sans"/>
            </a:endParaRPr>
          </a:p>
          <a:p>
            <a:r>
              <a:rPr lang="en-GB" dirty="0">
                <a:solidFill>
                  <a:srgbClr val="303030"/>
                </a:solidFill>
                <a:latin typeface="Open Sans"/>
              </a:rPr>
              <a:t>GDPR – General Data Protection Regulation</a:t>
            </a:r>
          </a:p>
          <a:p>
            <a:pPr marL="0" indent="0">
              <a:buNone/>
            </a:pPr>
            <a:endParaRPr lang="en-GB" dirty="0">
              <a:solidFill>
                <a:srgbClr val="303030"/>
              </a:solidFill>
              <a:latin typeface="Open Sans"/>
            </a:endParaRPr>
          </a:p>
          <a:p>
            <a:r>
              <a:rPr lang="en-GB" dirty="0">
                <a:hlinkClick r:id="rId2"/>
              </a:rPr>
              <a:t>https://www.youtube.com/watch?v=gnyXWM7sm8Y</a:t>
            </a:r>
            <a:r>
              <a:rPr lang="en-GB" dirty="0"/>
              <a:t> (3 mins)</a:t>
            </a:r>
            <a:endParaRPr lang="en-GB" dirty="0">
              <a:solidFill>
                <a:srgbClr val="303030"/>
              </a:solidFill>
              <a:latin typeface="Open Sans"/>
            </a:endParaRPr>
          </a:p>
          <a:p>
            <a:endParaRPr lang="en-GB" dirty="0">
              <a:solidFill>
                <a:srgbClr val="303030"/>
              </a:solidFill>
              <a:latin typeface="Open Sans"/>
            </a:endParaRPr>
          </a:p>
          <a:p>
            <a:endParaRPr lang="en-GB" dirty="0">
              <a:solidFill>
                <a:srgbClr val="303030"/>
              </a:solidFill>
              <a:latin typeface="Open Sans"/>
            </a:endParaRPr>
          </a:p>
          <a:p>
            <a:endParaRPr lang="en-GB" dirty="0">
              <a:solidFill>
                <a:srgbClr val="303030"/>
              </a:solidFill>
              <a:latin typeface="Open Sans"/>
            </a:endParaRPr>
          </a:p>
          <a:p>
            <a:endParaRPr lang="en-GB" dirty="0"/>
          </a:p>
        </p:txBody>
      </p:sp>
    </p:spTree>
    <p:extLst>
      <p:ext uri="{BB962C8B-B14F-4D97-AF65-F5344CB8AC3E}">
        <p14:creationId xmlns:p14="http://schemas.microsoft.com/office/powerpoint/2010/main" val="17011938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 xmlns:a16="http://schemas.microsoft.com/office/drawing/2014/main" id="{F7F1EC75-A367-4427-AE3D-20D060A0E034}"/>
              </a:ext>
            </a:extLst>
          </p:cNvPr>
          <p:cNvSpPr>
            <a:spLocks noGrp="1"/>
          </p:cNvSpPr>
          <p:nvPr>
            <p:ph type="title"/>
          </p:nvPr>
        </p:nvSpPr>
        <p:spPr/>
        <p:txBody>
          <a:bodyPr/>
          <a:lstStyle/>
          <a:p>
            <a:r>
              <a:rPr lang="en-GB" altLang="en-US"/>
              <a:t>References and resources</a:t>
            </a:r>
            <a:endParaRPr lang="en-US" altLang="en-US"/>
          </a:p>
        </p:txBody>
      </p:sp>
      <p:sp>
        <p:nvSpPr>
          <p:cNvPr id="36867" name="Content Placeholder 2">
            <a:extLst>
              <a:ext uri="{FF2B5EF4-FFF2-40B4-BE49-F238E27FC236}">
                <a16:creationId xmlns="" xmlns:a16="http://schemas.microsoft.com/office/drawing/2014/main" id="{D48D416F-5986-4887-B447-0BC9AB95EEC4}"/>
              </a:ext>
            </a:extLst>
          </p:cNvPr>
          <p:cNvSpPr>
            <a:spLocks noGrp="1"/>
          </p:cNvSpPr>
          <p:nvPr>
            <p:ph idx="1"/>
          </p:nvPr>
        </p:nvSpPr>
        <p:spPr/>
        <p:txBody>
          <a:bodyPr>
            <a:normAutofit fontScale="77500" lnSpcReduction="20000"/>
          </a:bodyPr>
          <a:lstStyle/>
          <a:p>
            <a:pPr>
              <a:buFont typeface="Wingdings 2" panose="05020102010507070707" pitchFamily="18" charset="2"/>
              <a:buNone/>
            </a:pPr>
            <a:r>
              <a:rPr lang="en-US" altLang="en-US" sz="1600"/>
              <a:t>	</a:t>
            </a:r>
            <a:r>
              <a:rPr lang="en-GB" altLang="en-US" sz="1200"/>
              <a:t>Alcock, P.  with May, M. (2014).  </a:t>
            </a:r>
            <a:r>
              <a:rPr lang="en-GB" altLang="en-US" sz="1200" i="1"/>
              <a:t>Social Policy in Britain </a:t>
            </a:r>
            <a:r>
              <a:rPr lang="en-GB" altLang="en-US" sz="1200"/>
              <a:t>(4</a:t>
            </a:r>
            <a:r>
              <a:rPr lang="en-GB" altLang="en-US" sz="1200" baseline="30000"/>
              <a:t>th</a:t>
            </a:r>
            <a:r>
              <a:rPr lang="en-GB" altLang="en-US" sz="1200"/>
              <a:t> edn.).  Basingstoke: Palgrave MacMillan. </a:t>
            </a:r>
          </a:p>
          <a:p>
            <a:pPr>
              <a:buFont typeface="Wingdings 2" panose="05020102010507070707" pitchFamily="18" charset="2"/>
              <a:buNone/>
            </a:pPr>
            <a:r>
              <a:rPr lang="en-US" altLang="en-US" sz="1200"/>
              <a:t>	Audit Commission (AC) (1998). </a:t>
            </a:r>
            <a:r>
              <a:rPr lang="en-US" altLang="en-US" sz="1200" i="1"/>
              <a:t>A Fruitful Partnership – Effective Partnership Working. </a:t>
            </a:r>
            <a:r>
              <a:rPr lang="en-US" altLang="en-US" sz="1200"/>
              <a:t>London: AC. Available at: http://www.dhcarenetworks.org.uk/_library/Resources/ICN/A_Fruitful_Partnership.pdf (Accessed: 4 December, 2009).</a:t>
            </a:r>
          </a:p>
          <a:p>
            <a:pPr>
              <a:buFont typeface="Wingdings 2" panose="05020102010507070707" pitchFamily="18" charset="2"/>
              <a:buNone/>
            </a:pPr>
            <a:r>
              <a:rPr lang="en-US" altLang="en-US" sz="1200"/>
              <a:t>	</a:t>
            </a:r>
            <a:r>
              <a:rPr lang="en-GB" altLang="en-US" sz="1200"/>
              <a:t>Bacon, R. and Eltis, W.  (1976).  </a:t>
            </a:r>
            <a:r>
              <a:rPr lang="en-GB" altLang="en-US" sz="1200" i="1"/>
              <a:t>Britain’s Economic Problem:  Too Few Producers.   </a:t>
            </a:r>
            <a:r>
              <a:rPr lang="en-GB" altLang="en-US" sz="1200"/>
              <a:t>London: Macmillan.</a:t>
            </a:r>
          </a:p>
          <a:p>
            <a:pPr>
              <a:buFont typeface="Wingdings 2" panose="05020102010507070707" pitchFamily="18" charset="2"/>
              <a:buNone/>
            </a:pPr>
            <a:r>
              <a:rPr lang="en-US" altLang="en-US" sz="1200"/>
              <a:t>	Baldock, J.  (2012).  ‘Social policy, social welfare and the welfare state’, in Baldock, J., Mitton, L., Manning, N. and Vickerstaff, S.  (Eds.).  </a:t>
            </a:r>
            <a:r>
              <a:rPr lang="en-US" altLang="en-US" sz="1200" i="1"/>
              <a:t>Social Policy </a:t>
            </a:r>
            <a:r>
              <a:rPr lang="en-US" altLang="en-US" sz="1200"/>
              <a:t>(4</a:t>
            </a:r>
            <a:r>
              <a:rPr lang="en-US" altLang="en-US" sz="1200" baseline="30000"/>
              <a:t>th</a:t>
            </a:r>
            <a:r>
              <a:rPr lang="en-US" altLang="en-US" sz="1200"/>
              <a:t> edn.).  Oxford: Oxford University Press, pp. 8 – 26.   </a:t>
            </a:r>
          </a:p>
          <a:p>
            <a:pPr>
              <a:buFont typeface="Wingdings 2" panose="05020102010507070707" pitchFamily="18" charset="2"/>
              <a:buNone/>
            </a:pPr>
            <a:r>
              <a:rPr lang="en-US" altLang="en-US" sz="1200"/>
              <a:t>	Brotherton, G.  (2013).  ‘The Political and Organizational Context of Health and Social Care’, in Brotherton, G. and Parker, S.  (Eds.).  </a:t>
            </a:r>
            <a:r>
              <a:rPr lang="en-US" altLang="en-US" sz="1200" i="1"/>
              <a:t>Your Foundation in Health and Social Care</a:t>
            </a:r>
            <a:r>
              <a:rPr lang="en-US" altLang="en-US" sz="1200"/>
              <a:t>.  (2</a:t>
            </a:r>
            <a:r>
              <a:rPr lang="en-US" altLang="en-US" sz="1200" baseline="30000"/>
              <a:t>nd</a:t>
            </a:r>
            <a:r>
              <a:rPr lang="en-US" altLang="en-US" sz="1200"/>
              <a:t> edn.).  London: Sage, pp. 187 – 200.   </a:t>
            </a:r>
          </a:p>
          <a:p>
            <a:pPr>
              <a:buFont typeface="Wingdings 2" panose="05020102010507070707" pitchFamily="18" charset="2"/>
              <a:buNone/>
            </a:pPr>
            <a:r>
              <a:rPr lang="en-US" altLang="en-US" sz="1200"/>
              <a:t>	Busse, R., Blumel, M., Scheller-Kreinsen, D. and Zentner, A. (2010). </a:t>
            </a:r>
            <a:r>
              <a:rPr lang="en-US" altLang="en-US" sz="1200" i="1"/>
              <a:t>Tackling Chronic Disease in Europe: Strategies, Interventions and challenges: Observatory Series No. 20. </a:t>
            </a:r>
            <a:r>
              <a:rPr lang="en-US" altLang="en-US" sz="1200"/>
              <a:t>Copenhagen: World Health Organisation/European Observatory on Health Systems and Policies: Available at: http://www.euro.who.int/__data/assets/pdf_file/0008/96632/E93736.pdf (Accessed: 12th October, 2011</a:t>
            </a:r>
            <a:r>
              <a:rPr lang="en-US" altLang="en-US" sz="1200" i="1"/>
              <a:t>). </a:t>
            </a:r>
          </a:p>
          <a:p>
            <a:pPr>
              <a:buFont typeface="Wingdings 2" panose="05020102010507070707" pitchFamily="18" charset="2"/>
              <a:buNone/>
            </a:pPr>
            <a:r>
              <a:rPr lang="en-GB" altLang="en-US" sz="1200" i="1"/>
              <a:t>	</a:t>
            </a:r>
            <a:r>
              <a:rPr lang="en-US" altLang="en-US" sz="1200"/>
              <a:t>Coulter, A. (2011). </a:t>
            </a:r>
            <a:r>
              <a:rPr lang="en-US" altLang="en-US" sz="1200" i="1"/>
              <a:t>Engaging Patients in Healthcare. </a:t>
            </a:r>
            <a:r>
              <a:rPr lang="en-US" altLang="en-US" sz="1200"/>
              <a:t>Maidenhead: Open University Press/McGraw Hill. </a:t>
            </a:r>
          </a:p>
          <a:p>
            <a:pPr>
              <a:buFont typeface="Wingdings 2" panose="05020102010507070707" pitchFamily="18" charset="2"/>
              <a:buNone/>
            </a:pPr>
            <a:r>
              <a:rPr lang="en-GB" altLang="en-US" sz="1200"/>
              <a:t>	</a:t>
            </a:r>
            <a:r>
              <a:rPr lang="en-US" altLang="en-US" sz="1200"/>
              <a:t>Coulter, A., Roberts, S. and Dixon, A. (2013). </a:t>
            </a:r>
            <a:r>
              <a:rPr lang="en-US" altLang="en-US" sz="1200" i="1"/>
              <a:t>Delivering Better Services for People with long-term conditions: building the House of Care. </a:t>
            </a:r>
            <a:r>
              <a:rPr lang="en-US" altLang="en-US" sz="1200"/>
              <a:t>London: The King’s Fund. Available at: http://www.kingsfund.org.uk/sites/files/kf/field/field_publication_file/delivering-better-services-for-people-with-long-term-conditions.pdf (Accessed: 3rd September, 2014). </a:t>
            </a:r>
            <a:r>
              <a:rPr lang="en-GB" altLang="en-US" sz="1200"/>
              <a:t>DH (2004). </a:t>
            </a:r>
            <a:r>
              <a:rPr lang="en-GB" altLang="en-US" sz="1200" i="1"/>
              <a:t>Chronic Disease Management: A compendium of information</a:t>
            </a:r>
            <a:r>
              <a:rPr lang="en-GB" altLang="en-US" sz="1200"/>
              <a:t>. London: DH. Available at: http://webarchive.nationalarchives.gov.uk/20130107105354/http://www.dh.gov.uk/prod_consum_dh/groups/dh_digitalassets/documents/digitalasset/dh_074612.pdf (Accessed: 27th March, 2015). </a:t>
            </a:r>
            <a:endParaRPr lang="en-US" altLang="en-US" sz="1200"/>
          </a:p>
          <a:p>
            <a:pPr>
              <a:buFont typeface="Wingdings 2" panose="05020102010507070707" pitchFamily="18" charset="2"/>
              <a:buNone/>
            </a:pPr>
            <a:r>
              <a:rPr lang="en-US" altLang="en-US" sz="1200"/>
              <a:t>	</a:t>
            </a:r>
            <a:r>
              <a:rPr lang="en-GB" altLang="en-US" sz="1200"/>
              <a:t>Department for Health and Home Office. (2003).  </a:t>
            </a:r>
            <a:r>
              <a:rPr lang="en-GB" altLang="en-US" sz="1200" i="1"/>
              <a:t>The Victoria Climbié Inquiry.  Report of an Inquiry by Lord Laming </a:t>
            </a:r>
            <a:r>
              <a:rPr lang="en-GB" altLang="en-US" sz="1200"/>
              <a:t>(Cm 5730).  London: The Stationery Office. Available at: </a:t>
            </a:r>
            <a:r>
              <a:rPr lang="en-GB" altLang="en-US" sz="1200">
                <a:hlinkClick r:id="rId2"/>
              </a:rPr>
              <a:t>https://www.gov.uk/government/uploads/system/uploads/attachment_data/file/273183/5730.pdf</a:t>
            </a:r>
            <a:r>
              <a:rPr lang="en-GB" altLang="en-US" sz="1200"/>
              <a:t> (Accessed: 12th February, 2017). </a:t>
            </a:r>
          </a:p>
          <a:p>
            <a:pPr>
              <a:buFont typeface="Wingdings 2" panose="05020102010507070707" pitchFamily="18" charset="2"/>
              <a:buNone/>
            </a:pPr>
            <a:r>
              <a:rPr lang="en-GB" altLang="en-US" sz="1200"/>
              <a:t>	</a:t>
            </a:r>
          </a:p>
          <a:p>
            <a:pPr>
              <a:buFont typeface="Wingdings 2" panose="05020102010507070707" pitchFamily="18" charset="2"/>
              <a:buNone/>
            </a:pPr>
            <a:endParaRPr lang="en-GB" altLang="en-US" sz="1200"/>
          </a:p>
          <a:p>
            <a:pPr>
              <a:buFont typeface="Wingdings 2" panose="05020102010507070707" pitchFamily="18" charset="2"/>
              <a:buNone/>
            </a:pPr>
            <a:r>
              <a:rPr lang="en-US" altLang="en-US" sz="1600"/>
              <a:t>	</a:t>
            </a:r>
          </a:p>
          <a:p>
            <a:pPr>
              <a:buFont typeface="Wingdings 2" panose="05020102010507070707" pitchFamily="18" charset="2"/>
              <a:buNone/>
            </a:pPr>
            <a:r>
              <a:rPr lang="en-GB" altLang="en-US" sz="1600"/>
              <a:t>	</a:t>
            </a:r>
            <a:endParaRPr lang="en-US" altLang="en-US" sz="1600"/>
          </a:p>
          <a:p>
            <a:pPr>
              <a:buFont typeface="Wingdings 2" panose="05020102010507070707" pitchFamily="18" charset="2"/>
              <a:buNone/>
            </a:pPr>
            <a:r>
              <a:rPr lang="en-GB" altLang="en-US" sz="1600"/>
              <a:t>	</a:t>
            </a:r>
            <a:endParaRPr lang="en-US" altLang="en-US" sz="1600"/>
          </a:p>
          <a:p>
            <a:pPr>
              <a:buFont typeface="Wingdings 2" panose="05020102010507070707" pitchFamily="18" charset="2"/>
              <a:buNone/>
            </a:pPr>
            <a:r>
              <a:rPr lang="en-GB" altLang="en-US" sz="1600"/>
              <a:t>	</a:t>
            </a:r>
            <a:endParaRPr lang="en-US" altLang="en-US" sz="1600"/>
          </a:p>
          <a:p>
            <a:pPr>
              <a:spcBef>
                <a:spcPct val="0"/>
              </a:spcBef>
              <a:buFont typeface="Wingdings 2" panose="05020102010507070707" pitchFamily="18" charset="2"/>
              <a:buNone/>
            </a:pPr>
            <a:r>
              <a:rPr lang="en-US" altLang="en-US" sz="1600"/>
              <a:t>	</a:t>
            </a:r>
          </a:p>
        </p:txBody>
      </p:sp>
    </p:spTree>
    <p:extLst>
      <p:ext uri="{BB962C8B-B14F-4D97-AF65-F5344CB8AC3E}">
        <p14:creationId xmlns:p14="http://schemas.microsoft.com/office/powerpoint/2010/main" val="29301534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 xmlns:a16="http://schemas.microsoft.com/office/drawing/2014/main" id="{CDDACC5F-268B-45DA-845E-9E355F346825}"/>
              </a:ext>
            </a:extLst>
          </p:cNvPr>
          <p:cNvSpPr>
            <a:spLocks noGrp="1"/>
          </p:cNvSpPr>
          <p:nvPr>
            <p:ph type="title"/>
          </p:nvPr>
        </p:nvSpPr>
        <p:spPr/>
        <p:txBody>
          <a:bodyPr/>
          <a:lstStyle/>
          <a:p>
            <a:r>
              <a:rPr lang="en-US" altLang="en-US"/>
              <a:t>References and resources (cont.)</a:t>
            </a:r>
          </a:p>
        </p:txBody>
      </p:sp>
      <p:sp>
        <p:nvSpPr>
          <p:cNvPr id="37891" name="Content Placeholder 2">
            <a:extLst>
              <a:ext uri="{FF2B5EF4-FFF2-40B4-BE49-F238E27FC236}">
                <a16:creationId xmlns="" xmlns:a16="http://schemas.microsoft.com/office/drawing/2014/main" id="{936E996D-7E61-40B1-A396-7BFEB6CAD09E}"/>
              </a:ext>
            </a:extLst>
          </p:cNvPr>
          <p:cNvSpPr>
            <a:spLocks noGrp="1"/>
          </p:cNvSpPr>
          <p:nvPr>
            <p:ph idx="1"/>
          </p:nvPr>
        </p:nvSpPr>
        <p:spPr/>
        <p:txBody>
          <a:bodyPr>
            <a:normAutofit fontScale="77500" lnSpcReduction="20000"/>
          </a:bodyPr>
          <a:lstStyle/>
          <a:p>
            <a:pPr>
              <a:buFont typeface="Wingdings 2" panose="05020102010507070707" pitchFamily="18" charset="2"/>
              <a:buNone/>
            </a:pPr>
            <a:r>
              <a:rPr lang="en-US" altLang="en-US" sz="1600"/>
              <a:t>	</a:t>
            </a:r>
            <a:r>
              <a:rPr lang="en-GB" altLang="en-US" sz="1200"/>
              <a:t>Dutton, D.  (1991).  </a:t>
            </a:r>
            <a:r>
              <a:rPr lang="en-GB" altLang="en-US" sz="1200" i="1"/>
              <a:t>British Politics since 1945: the Rise and Fall  of Consensus.  </a:t>
            </a:r>
            <a:r>
              <a:rPr lang="en-GB" altLang="en-US" sz="1200"/>
              <a:t>Oxford: Blackwell.</a:t>
            </a:r>
          </a:p>
          <a:p>
            <a:pPr>
              <a:buFont typeface="Wingdings 2" panose="05020102010507070707" pitchFamily="18" charset="2"/>
              <a:buNone/>
            </a:pPr>
            <a:r>
              <a:rPr lang="en-GB" altLang="en-US" sz="1200"/>
              <a:t>	Friedman, M.  (1962).  </a:t>
            </a:r>
            <a:r>
              <a:rPr lang="en-GB" altLang="en-US" sz="1200" i="1"/>
              <a:t>Capitalism and Freedom</a:t>
            </a:r>
            <a:r>
              <a:rPr lang="en-GB" altLang="en-US" sz="1200"/>
              <a:t>.  Chicago: University of Chicago Press </a:t>
            </a:r>
            <a:r>
              <a:rPr lang="en-US" altLang="en-US" sz="1200"/>
              <a:t>Glasby, J. (2017). </a:t>
            </a:r>
            <a:r>
              <a:rPr lang="en-US" altLang="en-US" sz="1200" i="1"/>
              <a:t>Understanding Health and Social Care (3rd edn). </a:t>
            </a:r>
            <a:r>
              <a:rPr lang="en-US" altLang="en-US" sz="1200"/>
              <a:t>Bristol: Policy Press. </a:t>
            </a:r>
          </a:p>
          <a:p>
            <a:pPr>
              <a:buFont typeface="Wingdings 2" panose="05020102010507070707" pitchFamily="18" charset="2"/>
              <a:buNone/>
            </a:pPr>
            <a:r>
              <a:rPr lang="en-US" altLang="en-US" sz="1200"/>
              <a:t>	Glasby J., Dickinson, H. and Peck, E. (2006). ‘Guest editorial: partnership working in health and social care’, </a:t>
            </a:r>
            <a:r>
              <a:rPr lang="en-US" altLang="en-US" sz="1200" i="1"/>
              <a:t>Health and Social Care in the Community, </a:t>
            </a:r>
            <a:r>
              <a:rPr lang="en-US" altLang="en-US" sz="1200"/>
              <a:t>14 (5), pp. 373 – 374. </a:t>
            </a:r>
          </a:p>
          <a:p>
            <a:pPr>
              <a:buFont typeface="Wingdings 2" panose="05020102010507070707" pitchFamily="18" charset="2"/>
              <a:buNone/>
            </a:pPr>
            <a:r>
              <a:rPr lang="en-US" altLang="en-US" sz="1200"/>
              <a:t>	Glasby, J. and Dickinson, H.  (2014).  </a:t>
            </a:r>
            <a:r>
              <a:rPr lang="en-US" altLang="en-US" sz="1200" i="1"/>
              <a:t>Partnership working in health and social care.  </a:t>
            </a:r>
            <a:r>
              <a:rPr lang="en-US" altLang="en-US" sz="1200"/>
              <a:t>(2</a:t>
            </a:r>
            <a:r>
              <a:rPr lang="en-US" altLang="en-US" sz="1200" baseline="30000"/>
              <a:t>nd</a:t>
            </a:r>
            <a:r>
              <a:rPr lang="en-US" altLang="en-US" sz="1200"/>
              <a:t> edn.).  Bristol: Policy Press.  </a:t>
            </a:r>
          </a:p>
          <a:p>
            <a:pPr>
              <a:buFont typeface="Wingdings 2" panose="05020102010507070707" pitchFamily="18" charset="2"/>
              <a:buNone/>
            </a:pPr>
            <a:r>
              <a:rPr lang="en-US" altLang="en-US" sz="1200"/>
              <a:t>	Goodwin, N., Dixon, A., Anderson, G. and Wodchis, W. (2014). </a:t>
            </a:r>
            <a:r>
              <a:rPr lang="en-US" altLang="en-US" sz="1200" i="1"/>
              <a:t>Providing integrated care for older people with complex needs: Lessons from seven international case studies. </a:t>
            </a:r>
            <a:r>
              <a:rPr lang="en-US" altLang="en-US" sz="1200"/>
              <a:t>London: The King’s Fund. Available at: http://www.kingsfund.org.uk/sites/files/kf/field/field_publication_file/providing-integrated-care-for-older-people-with-complex-needs-kingsfund-jan14.pdf (Accessed: 14th September, 2014). House of Commons (2009). </a:t>
            </a:r>
            <a:r>
              <a:rPr lang="en-US" altLang="en-US" sz="1200" i="1"/>
              <a:t> The Protection of Children in England: A Progress Report.  The Lord Laming</a:t>
            </a:r>
            <a:r>
              <a:rPr lang="en-US" altLang="en-US" sz="1200"/>
              <a:t>.  (HC 330).  London: The Stationery Office.  Available at: </a:t>
            </a:r>
            <a:r>
              <a:rPr lang="en-US" altLang="en-US" sz="1200">
                <a:hlinkClick r:id="rId2"/>
              </a:rPr>
              <a:t>http://dera.ioe.ac.uk/8646/1/12_03_09_children.pdf</a:t>
            </a:r>
            <a:r>
              <a:rPr lang="en-US" altLang="en-US" sz="1200"/>
              <a:t> (Accessed: 12th February, 2017). </a:t>
            </a:r>
          </a:p>
          <a:p>
            <a:pPr>
              <a:buFont typeface="Wingdings 2" panose="05020102010507070707" pitchFamily="18" charset="2"/>
              <a:buNone/>
            </a:pPr>
            <a:r>
              <a:rPr lang="en-US" altLang="en-US" sz="1600"/>
              <a:t>	</a:t>
            </a:r>
            <a:r>
              <a:rPr lang="en-US" altLang="en-US" sz="1200"/>
              <a:t>Goodwin, N., Smith, J., Davies, A., Perry, C., Rosen, R., Dixon, A., Dixon, J. and Ham, C. (2012). </a:t>
            </a:r>
            <a:r>
              <a:rPr lang="en-US" altLang="en-US" sz="1200" i="1"/>
              <a:t>A Report to the Department of Health and the NHS Future Forum: Integrated care for patients and populations: Improving outcomes by working together. </a:t>
            </a:r>
            <a:r>
              <a:rPr lang="en-US" altLang="en-US" sz="1200"/>
              <a:t>London: The Kings Fund/Nuffield Trust. Available at: http://www.kingsfund.org.uk/document.rm?id=9405 (Accessed:14th February, 2012). </a:t>
            </a:r>
          </a:p>
          <a:p>
            <a:pPr>
              <a:buFont typeface="Wingdings 2" panose="05020102010507070707" pitchFamily="18" charset="2"/>
              <a:buNone/>
            </a:pPr>
            <a:r>
              <a:rPr lang="en-US" altLang="en-US" sz="1200"/>
              <a:t>	Ham, C. (2009a). </a:t>
            </a:r>
            <a:r>
              <a:rPr lang="en-US" altLang="en-US" sz="1200" i="1"/>
              <a:t>Health Policy in Britain. (6th edn.). </a:t>
            </a:r>
            <a:r>
              <a:rPr lang="en-US" altLang="en-US" sz="1200"/>
              <a:t>Basingstoke: Palgrave MacMillan</a:t>
            </a:r>
            <a:r>
              <a:rPr lang="en-US" altLang="en-US" sz="1200" i="1"/>
              <a:t>. </a:t>
            </a:r>
          </a:p>
          <a:p>
            <a:pPr>
              <a:buFont typeface="Wingdings 2" panose="05020102010507070707" pitchFamily="18" charset="2"/>
              <a:buNone/>
            </a:pPr>
            <a:r>
              <a:rPr lang="en-GB" altLang="en-US" sz="1200"/>
              <a:t>	Hayek, F.  (1944).   </a:t>
            </a:r>
            <a:r>
              <a:rPr lang="en-GB" altLang="en-US" sz="1200" i="1"/>
              <a:t>The Road to Serfdom</a:t>
            </a:r>
            <a:r>
              <a:rPr lang="en-GB" altLang="en-US" sz="1200"/>
              <a:t>.  London: Routledge and Kegan Paul.  </a:t>
            </a:r>
          </a:p>
          <a:p>
            <a:pPr>
              <a:buFont typeface="Wingdings 2" panose="05020102010507070707" pitchFamily="18" charset="2"/>
              <a:buNone/>
            </a:pPr>
            <a:r>
              <a:rPr lang="en-US" altLang="en-US" sz="1200"/>
              <a:t>	Heenan, D. (2013). ‘Northern Ireland’, in Ham, C., Heenan, D., Longley, M. and Steel, D.R. (Co-authors). </a:t>
            </a:r>
            <a:r>
              <a:rPr lang="en-US" altLang="en-US" sz="1200" i="1"/>
              <a:t>Integrated Care in Northern Ireland, Scotland and Wales: Lessons for England. </a:t>
            </a:r>
            <a:r>
              <a:rPr lang="en-US" altLang="en-US" sz="1200"/>
              <a:t>London: The Kings Fund, pp. 2 – 24. Available at: http://www.kingsfund.org.uk/sites/files/kf/field/field_publication_file/integrated-care-in-northern-ireland-scotland-and-wales-kingsfund-jul13.pdf (Accessed: 4th September, 2013</a:t>
            </a:r>
            <a:r>
              <a:rPr lang="en-US" altLang="en-US" sz="1200" i="1"/>
              <a:t>). </a:t>
            </a:r>
          </a:p>
          <a:p>
            <a:pPr>
              <a:buFont typeface="Wingdings 2" panose="05020102010507070707" pitchFamily="18" charset="2"/>
              <a:buNone/>
            </a:pPr>
            <a:r>
              <a:rPr lang="en-GB" altLang="en-US" sz="1200" i="1"/>
              <a:t>	</a:t>
            </a:r>
            <a:r>
              <a:rPr lang="en-US" altLang="en-US" sz="1200"/>
              <a:t>Henwood, M. and Hudson, B. (2009). ‘Keeping it Personal: Supporting People with Complex and Multiple Needs’, </a:t>
            </a:r>
            <a:r>
              <a:rPr lang="en-US" altLang="en-US" sz="1200" i="1"/>
              <a:t>Journal of Integrated Care, 17 (3), pp. 8 – 15.</a:t>
            </a:r>
          </a:p>
          <a:p>
            <a:pPr>
              <a:buFont typeface="Wingdings 2" panose="05020102010507070707" pitchFamily="18" charset="2"/>
              <a:buNone/>
            </a:pPr>
            <a:r>
              <a:rPr lang="en-US" altLang="en-US" sz="1200"/>
              <a:t> </a:t>
            </a:r>
          </a:p>
          <a:p>
            <a:pPr>
              <a:buFont typeface="Wingdings 2" panose="05020102010507070707" pitchFamily="18" charset="2"/>
              <a:buNone/>
            </a:pPr>
            <a:r>
              <a:rPr lang="en-GB" altLang="en-US" sz="1600"/>
              <a:t>	</a:t>
            </a:r>
            <a:endParaRPr lang="en-US" altLang="en-US" sz="1600"/>
          </a:p>
          <a:p>
            <a:pPr>
              <a:buFont typeface="Wingdings 2" panose="05020102010507070707" pitchFamily="18" charset="2"/>
              <a:buNone/>
            </a:pPr>
            <a:r>
              <a:rPr lang="en-GB" altLang="en-US" sz="1600"/>
              <a:t>		</a:t>
            </a:r>
            <a:r>
              <a:rPr lang="en-US" altLang="en-US" sz="1600"/>
              <a:t>	</a:t>
            </a:r>
          </a:p>
          <a:p>
            <a:pPr>
              <a:buFont typeface="Wingdings 2" panose="05020102010507070707" pitchFamily="18" charset="2"/>
              <a:buNone/>
            </a:pPr>
            <a:r>
              <a:rPr lang="en-US" altLang="en-US" sz="1600"/>
              <a:t>	</a:t>
            </a:r>
          </a:p>
        </p:txBody>
      </p:sp>
    </p:spTree>
    <p:extLst>
      <p:ext uri="{BB962C8B-B14F-4D97-AF65-F5344CB8AC3E}">
        <p14:creationId xmlns:p14="http://schemas.microsoft.com/office/powerpoint/2010/main" val="2041614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 xmlns:a16="http://schemas.microsoft.com/office/drawing/2014/main" id="{64F580E5-6A52-41BE-B6AA-2E89634386D4}"/>
              </a:ext>
            </a:extLst>
          </p:cNvPr>
          <p:cNvSpPr>
            <a:spLocks noGrp="1"/>
          </p:cNvSpPr>
          <p:nvPr>
            <p:ph type="title"/>
          </p:nvPr>
        </p:nvSpPr>
        <p:spPr/>
        <p:txBody>
          <a:bodyPr/>
          <a:lstStyle/>
          <a:p>
            <a:r>
              <a:rPr lang="en-US" altLang="en-US"/>
              <a:t>References and resources (cont.)</a:t>
            </a:r>
          </a:p>
        </p:txBody>
      </p:sp>
      <p:sp>
        <p:nvSpPr>
          <p:cNvPr id="38915" name="Content Placeholder 2">
            <a:extLst>
              <a:ext uri="{FF2B5EF4-FFF2-40B4-BE49-F238E27FC236}">
                <a16:creationId xmlns="" xmlns:a16="http://schemas.microsoft.com/office/drawing/2014/main" id="{1CAE0653-2190-42D2-8C4B-2943BC1E2A00}"/>
              </a:ext>
            </a:extLst>
          </p:cNvPr>
          <p:cNvSpPr>
            <a:spLocks noGrp="1"/>
          </p:cNvSpPr>
          <p:nvPr>
            <p:ph idx="1"/>
          </p:nvPr>
        </p:nvSpPr>
        <p:spPr/>
        <p:txBody>
          <a:bodyPr>
            <a:normAutofit fontScale="85000" lnSpcReduction="10000"/>
          </a:bodyPr>
          <a:lstStyle/>
          <a:p>
            <a:pPr>
              <a:buFont typeface="Wingdings 2" panose="05020102010507070707" pitchFamily="18" charset="2"/>
              <a:buNone/>
            </a:pPr>
            <a:r>
              <a:rPr lang="en-US" altLang="en-US" sz="1200" i="1"/>
              <a:t>	</a:t>
            </a:r>
            <a:r>
              <a:rPr lang="en-US" altLang="en-US" sz="1200"/>
              <a:t>House of Commons.  (2009).  </a:t>
            </a:r>
            <a:r>
              <a:rPr lang="en-US" altLang="en-US" sz="1200" i="1"/>
              <a:t>The Protection of Children in England: A Progress Report.  The Lord Laming.</a:t>
            </a:r>
            <a:r>
              <a:rPr lang="en-US" altLang="en-US" sz="1200"/>
              <a:t>  (HC330).  London: The Stationery Office.  </a:t>
            </a:r>
            <a:endParaRPr lang="en-US" altLang="en-US" sz="1200" i="1"/>
          </a:p>
          <a:p>
            <a:pPr>
              <a:buFont typeface="Wingdings 2" panose="05020102010507070707" pitchFamily="18" charset="2"/>
              <a:buNone/>
            </a:pPr>
            <a:r>
              <a:rPr lang="en-US" altLang="en-US" sz="1200" i="1"/>
              <a:t>	</a:t>
            </a:r>
            <a:r>
              <a:rPr lang="en-US" altLang="en-US" sz="1200"/>
              <a:t>ICN (2009). </a:t>
            </a:r>
            <a:r>
              <a:rPr lang="en-US" altLang="en-US" sz="1200" i="1"/>
              <a:t>What is Integrated Care. </a:t>
            </a:r>
            <a:r>
              <a:rPr lang="en-US" altLang="en-US" sz="1200"/>
              <a:t>London: ICN. Available at: http://www.dhcarenetworks.org.uk/Integration/icn/Topics/Browse/whatIs/ (Accessed: 5 March, 2010).  </a:t>
            </a:r>
          </a:p>
          <a:p>
            <a:pPr>
              <a:buFont typeface="Wingdings 2" panose="05020102010507070707" pitchFamily="18" charset="2"/>
              <a:buNone/>
            </a:pPr>
            <a:r>
              <a:rPr lang="en-GB" altLang="en-US" sz="1200"/>
              <a:t>	Jelphs, K., Dickinson, H. and Miller, R.  (2016).  </a:t>
            </a:r>
            <a:r>
              <a:rPr lang="en-GB" altLang="en-US" sz="1200" i="1"/>
              <a:t>Working in Teams </a:t>
            </a:r>
            <a:r>
              <a:rPr lang="en-GB" altLang="en-US" sz="1200"/>
              <a:t>(2</a:t>
            </a:r>
            <a:r>
              <a:rPr lang="en-GB" altLang="en-US" sz="1200" baseline="30000"/>
              <a:t>nd</a:t>
            </a:r>
            <a:r>
              <a:rPr lang="en-GB" altLang="en-US" sz="1200"/>
              <a:t> edn.).  Bristol: Policy Press.</a:t>
            </a:r>
          </a:p>
          <a:p>
            <a:pPr>
              <a:buFont typeface="Wingdings 2" panose="05020102010507070707" pitchFamily="18" charset="2"/>
              <a:buNone/>
            </a:pPr>
            <a:r>
              <a:rPr lang="en-GB" altLang="en-US" sz="1600"/>
              <a:t>	</a:t>
            </a:r>
            <a:r>
              <a:rPr lang="en-GB" altLang="en-US" sz="1200"/>
              <a:t>Kavanagh, D.  (1992).  ‘The Postwar Consensus’, </a:t>
            </a:r>
            <a:r>
              <a:rPr lang="en-GB" altLang="en-US" sz="1200" i="1"/>
              <a:t>Twentieth Century British History</a:t>
            </a:r>
            <a:r>
              <a:rPr lang="en-GB" altLang="en-US" sz="1200"/>
              <a:t>, 3 (2), pp. 175 – 190 </a:t>
            </a:r>
            <a:r>
              <a:rPr lang="en-US" altLang="en-US" sz="1200"/>
              <a:t>Kooiman, J. (2000). ‘Societal Governance: Levels, Modes, and Orders of Social-Political Interaction’, in Pierre, J. (ed.). </a:t>
            </a:r>
            <a:r>
              <a:rPr lang="en-US" altLang="en-US" sz="1200" i="1"/>
              <a:t>Debating Governance, </a:t>
            </a:r>
            <a:r>
              <a:rPr lang="en-US" altLang="en-US" sz="1200"/>
              <a:t>Oxford: Oxford University Press, pp. 138 – 163. </a:t>
            </a:r>
          </a:p>
          <a:p>
            <a:pPr>
              <a:buFont typeface="Wingdings 2" panose="05020102010507070707" pitchFamily="18" charset="2"/>
              <a:buNone/>
            </a:pPr>
            <a:r>
              <a:rPr lang="en-GB" altLang="en-US" sz="1200"/>
              <a:t>	</a:t>
            </a:r>
            <a:r>
              <a:rPr lang="en-US" altLang="en-US" sz="1200"/>
              <a:t>Leichsenring, K. (2003). </a:t>
            </a:r>
            <a:r>
              <a:rPr lang="en-US" altLang="en-US" sz="1200" i="1"/>
              <a:t>Providing integrated health and social care for older persons – a European Overview.</a:t>
            </a:r>
            <a:r>
              <a:rPr lang="en-US" altLang="en-US" sz="1200"/>
              <a:t> PROCARE (Providing integrated health and social care for older persons: issues, problems and solutions)/European Centre for Social Welfare Policy and Research. Available at: http://www.imsersomayores.csic.es/documentos/documentos/procare-providingeurope-01.pdf (Accessed: 12th August, 2010). </a:t>
            </a:r>
          </a:p>
          <a:p>
            <a:pPr>
              <a:buFont typeface="Wingdings 2" panose="05020102010507070707" pitchFamily="18" charset="2"/>
              <a:buNone/>
            </a:pPr>
            <a:r>
              <a:rPr lang="en-US" altLang="en-US" sz="1200"/>
              <a:t>	Leutz, W.N. (2005). ‘Reflections on Integrating Medical and Social Care: Five Laws Revisited’, </a:t>
            </a:r>
            <a:r>
              <a:rPr lang="en-US" altLang="en-US" sz="1200" i="1"/>
              <a:t>Journal of Integrated Care, 13 (5), pp. 3 – 12. </a:t>
            </a:r>
          </a:p>
          <a:p>
            <a:pPr>
              <a:buFont typeface="Wingdings 2" panose="05020102010507070707" pitchFamily="18" charset="2"/>
              <a:buNone/>
            </a:pPr>
            <a:r>
              <a:rPr lang="en-US" altLang="en-US" sz="1200"/>
              <a:t>	Leutz, W.N. (2009). ‘Partnership working: key concepts and approaches’, in Glasby, J. and Dickinson, H. (Eds.). </a:t>
            </a:r>
            <a:r>
              <a:rPr lang="en-US" altLang="en-US" sz="1200" i="1"/>
              <a:t>International Perspectives on Health and Social Care: Partnership Working in Action. Oxford: Wiley-Blackwell, pp. 42 – 55. </a:t>
            </a:r>
            <a:endParaRPr lang="en-US" altLang="en-US" sz="1200"/>
          </a:p>
          <a:p>
            <a:pPr>
              <a:buFont typeface="Wingdings 2" panose="05020102010507070707" pitchFamily="18" charset="2"/>
              <a:buNone/>
            </a:pPr>
            <a:r>
              <a:rPr lang="en-US" altLang="en-US" sz="1200"/>
              <a:t>	Lloyd, J. And Wait, S. (2005). </a:t>
            </a:r>
            <a:r>
              <a:rPr lang="en-US" altLang="en-US" sz="1200" i="1"/>
              <a:t>Integrated Care: A guide for policymakers. </a:t>
            </a:r>
            <a:r>
              <a:rPr lang="en-US" altLang="en-US" sz="1200"/>
              <a:t>London: Alliance for Health and the Future. Available at: http://www.ilcuk.org.uk/files/pdf_pdf_7.pdf (Accessed: 14 February, 2012).</a:t>
            </a:r>
          </a:p>
          <a:p>
            <a:pPr>
              <a:buFont typeface="Wingdings 2" panose="05020102010507070707" pitchFamily="18" charset="2"/>
              <a:buNone/>
            </a:pPr>
            <a:r>
              <a:rPr lang="en-US" altLang="en-US" sz="1200"/>
              <a:t>	</a:t>
            </a:r>
            <a:r>
              <a:rPr lang="en-GB" altLang="en-US" sz="1200"/>
              <a:t>Longley, M., Riley, N., Davies, P. and Hernandez-Quevedo, C. (2012). </a:t>
            </a:r>
            <a:r>
              <a:rPr lang="en-GB" altLang="en-US" sz="1200" i="1"/>
              <a:t>Health Systems in Transition. United Kingdom: Wales.  </a:t>
            </a:r>
            <a:r>
              <a:rPr lang="en-GB" altLang="en-US" sz="1200"/>
              <a:t>Health Systems Review. Copenhagen: WHO/European Observatory on Health Systems and Policies.</a:t>
            </a:r>
          </a:p>
          <a:p>
            <a:pPr>
              <a:buFont typeface="Wingdings 2" panose="05020102010507070707" pitchFamily="18" charset="2"/>
              <a:buNone/>
            </a:pPr>
            <a:r>
              <a:rPr lang="en-GB" altLang="en-US" sz="1200"/>
              <a:t>	</a:t>
            </a:r>
            <a:r>
              <a:rPr lang="en-US" altLang="en-US" sz="1200"/>
              <a:t>Longley, M. (2013). ‘Wales’, in Ham, C., Heenan, D., Longley, M. and Steel, D.R. (Co-authors). </a:t>
            </a:r>
            <a:r>
              <a:rPr lang="en-US" altLang="en-US" sz="1200" i="1"/>
              <a:t>Integrated Care in Northern Ireland, Scotland and Wales: Lessons for England. </a:t>
            </a:r>
            <a:r>
              <a:rPr lang="en-US" altLang="en-US" sz="1200"/>
              <a:t>London: The Kings Fund, pp. 57 – 77. Available at: </a:t>
            </a:r>
            <a:r>
              <a:rPr lang="en-US" altLang="en-US" sz="1200">
                <a:hlinkClick r:id="rId2"/>
              </a:rPr>
              <a:t>http://www.kingsfund.org.uk/sites/files/kf/field/field_publication_file/integrated-care-in-northern-ireland-scotland-and-wales-kingsfund-jul13.pdf</a:t>
            </a:r>
            <a:r>
              <a:rPr lang="en-US" altLang="en-US" sz="1200"/>
              <a:t>  (Accessed: 4th September, 2013).  </a:t>
            </a:r>
          </a:p>
          <a:p>
            <a:pPr>
              <a:buFont typeface="Wingdings 2" panose="05020102010507070707" pitchFamily="18" charset="2"/>
              <a:buNone/>
            </a:pPr>
            <a:r>
              <a:rPr lang="en-GB" altLang="en-US" sz="1200"/>
              <a:t>	</a:t>
            </a:r>
            <a:endParaRPr lang="en-US" altLang="en-US" sz="1200"/>
          </a:p>
          <a:p>
            <a:pPr>
              <a:buFont typeface="Wingdings 2" panose="05020102010507070707" pitchFamily="18" charset="2"/>
              <a:buNone/>
            </a:pPr>
            <a:r>
              <a:rPr lang="en-US" altLang="en-US" sz="1600"/>
              <a:t>			</a:t>
            </a:r>
            <a:endParaRPr lang="en-US" altLang="en-US"/>
          </a:p>
        </p:txBody>
      </p:sp>
    </p:spTree>
    <p:extLst>
      <p:ext uri="{BB962C8B-B14F-4D97-AF65-F5344CB8AC3E}">
        <p14:creationId xmlns:p14="http://schemas.microsoft.com/office/powerpoint/2010/main" val="14730930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 xmlns:a16="http://schemas.microsoft.com/office/drawing/2014/main" id="{EBB0160B-5B34-4BB2-87A2-F9A9B0431405}"/>
              </a:ext>
            </a:extLst>
          </p:cNvPr>
          <p:cNvSpPr>
            <a:spLocks noGrp="1"/>
          </p:cNvSpPr>
          <p:nvPr>
            <p:ph type="title"/>
          </p:nvPr>
        </p:nvSpPr>
        <p:spPr/>
        <p:txBody>
          <a:bodyPr/>
          <a:lstStyle/>
          <a:p>
            <a:r>
              <a:rPr lang="en-US" altLang="en-US"/>
              <a:t>References and resources (cont.)</a:t>
            </a:r>
          </a:p>
        </p:txBody>
      </p:sp>
      <p:sp>
        <p:nvSpPr>
          <p:cNvPr id="39939" name="Content Placeholder 2">
            <a:extLst>
              <a:ext uri="{FF2B5EF4-FFF2-40B4-BE49-F238E27FC236}">
                <a16:creationId xmlns="" xmlns:a16="http://schemas.microsoft.com/office/drawing/2014/main" id="{536BF82F-26BF-45C1-9E43-61AF7C6B3C5A}"/>
              </a:ext>
            </a:extLst>
          </p:cNvPr>
          <p:cNvSpPr>
            <a:spLocks noGrp="1"/>
          </p:cNvSpPr>
          <p:nvPr>
            <p:ph idx="1"/>
          </p:nvPr>
        </p:nvSpPr>
        <p:spPr/>
        <p:txBody>
          <a:bodyPr>
            <a:normAutofit fontScale="85000" lnSpcReduction="10000"/>
          </a:bodyPr>
          <a:lstStyle/>
          <a:p>
            <a:pPr>
              <a:buFont typeface="Wingdings 2" panose="05020102010507070707" pitchFamily="18" charset="2"/>
              <a:buNone/>
            </a:pPr>
            <a:r>
              <a:rPr lang="en-US" altLang="en-US" sz="1600"/>
              <a:t>	</a:t>
            </a:r>
            <a:r>
              <a:rPr lang="en-GB" altLang="en-US" sz="1200"/>
              <a:t>Lowe, R.  (1990).  ‘The Second World War: Consensus and the Foundations of the Welfare State’,</a:t>
            </a:r>
            <a:r>
              <a:rPr lang="en-GB" altLang="en-US" sz="1200" i="1"/>
              <a:t> Twentieth Century British History</a:t>
            </a:r>
            <a:r>
              <a:rPr lang="en-GB" altLang="en-US" sz="1200"/>
              <a:t>, 1 (2), pp. 152 – 182</a:t>
            </a:r>
            <a:endParaRPr lang="en-US" altLang="en-US" sz="1200"/>
          </a:p>
          <a:p>
            <a:pPr>
              <a:buFont typeface="Wingdings 2" panose="05020102010507070707" pitchFamily="18" charset="2"/>
              <a:buNone/>
            </a:pPr>
            <a:r>
              <a:rPr lang="en-US" altLang="en-US" sz="1200"/>
              <a:t>	Means, R., Richards, S. and Smith, R. (2008) (4th edn.). </a:t>
            </a:r>
            <a:r>
              <a:rPr lang="en-US" altLang="en-US" sz="1200" i="1"/>
              <a:t>Community Care: Policy and Practice. </a:t>
            </a:r>
            <a:r>
              <a:rPr lang="en-US" altLang="en-US" sz="1200"/>
              <a:t>Basingstoke: Palgrave MacMillan</a:t>
            </a:r>
          </a:p>
          <a:p>
            <a:pPr>
              <a:buFont typeface="Wingdings 2" panose="05020102010507070707" pitchFamily="18" charset="2"/>
              <a:buNone/>
            </a:pPr>
            <a:r>
              <a:rPr lang="en-US" altLang="en-US" sz="1200"/>
              <a:t>	</a:t>
            </a:r>
            <a:r>
              <a:rPr lang="en-GB" altLang="en-US" sz="1200"/>
              <a:t>Murray, C.  (1984).  </a:t>
            </a:r>
            <a:r>
              <a:rPr lang="en-GB" altLang="en-US" sz="1200" i="1"/>
              <a:t>Losing Ground: American Social Policy 1950 – 1980</a:t>
            </a:r>
            <a:r>
              <a:rPr lang="en-GB" altLang="en-US" sz="1200"/>
              <a:t>.  New York: Basic Books.   </a:t>
            </a:r>
          </a:p>
          <a:p>
            <a:pPr>
              <a:buFont typeface="Wingdings 2" panose="05020102010507070707" pitchFamily="18" charset="2"/>
              <a:buNone/>
            </a:pPr>
            <a:r>
              <a:rPr lang="en-US" altLang="en-US" sz="1200"/>
              <a:t>	Nolte, E., Conklin, A., Adams, J., Brunn, M., Cadier, B., Chevreul, K., Durand-Zaleski, I., Elissen, A., Erler, A., Flamm, M., Frølich, A., Fullerton, B., Jacobsen, R., Knai, C., Krohn, R., Pöhlmann, B., Parkinson, Z. S.,Sarria Santamera, A., Sönnichsen, A. and Vrijhoef, H. (2012). </a:t>
            </a:r>
            <a:r>
              <a:rPr lang="en-US" altLang="en-US" sz="1200" i="1"/>
              <a:t>Evaluating chronic disease management: Recommendations for funders and users. </a:t>
            </a:r>
            <a:r>
              <a:rPr lang="en-US" altLang="en-US" sz="1200"/>
              <a:t>Cambridge: Rand Europe. Available at: </a:t>
            </a:r>
            <a:r>
              <a:rPr lang="en-US" altLang="en-US" sz="1200">
                <a:hlinkClick r:id="rId2"/>
              </a:rPr>
              <a:t>http://www.rand.org/content/dam/rand/pubs/technical_reports/2012/RAND_TR1213.pdf</a:t>
            </a:r>
            <a:r>
              <a:rPr lang="en-US" altLang="en-US" sz="1200"/>
              <a:t>    (Accessed: 5th September, 2014). </a:t>
            </a:r>
          </a:p>
          <a:p>
            <a:pPr>
              <a:buFont typeface="Wingdings 2" panose="05020102010507070707" pitchFamily="18" charset="2"/>
              <a:buNone/>
            </a:pPr>
            <a:r>
              <a:rPr lang="en-US" altLang="en-US" sz="1200"/>
              <a:t>`	Nolte, E. and McKee, M. (2008). ‘Integration and chronic care: a review’, in Nolte, E. and McKee, M. (Eds). </a:t>
            </a:r>
            <a:r>
              <a:rPr lang="en-US" altLang="en-US" sz="1200" i="1"/>
              <a:t>Caring for People with chronic conditions: a health system perspective. </a:t>
            </a:r>
            <a:r>
              <a:rPr lang="en-US" altLang="en-US" sz="1200"/>
              <a:t>European Observatory on Health Systems and Policies Series. Maidenhead: Open University Press/McGraw-Hill, pp. 64 – 91. Available at: http://www.euro.who.int/__data/assets/pdf_file/0006/96468/E91878.pdf (Accessed: 12th January, 2010). </a:t>
            </a:r>
          </a:p>
          <a:p>
            <a:pPr>
              <a:buFont typeface="Wingdings 2" panose="05020102010507070707" pitchFamily="18" charset="2"/>
              <a:buNone/>
            </a:pPr>
            <a:r>
              <a:rPr lang="en-US" altLang="en-US" sz="1200"/>
              <a:t>	Oliver, D., Foot, C. and Humphries, R. (2014). </a:t>
            </a:r>
            <a:r>
              <a:rPr lang="en-US" altLang="en-US" sz="1200" i="1"/>
              <a:t>Making our health and care systems fit for an ageing population</a:t>
            </a:r>
            <a:r>
              <a:rPr lang="en-US" altLang="en-US" sz="1200"/>
              <a:t>. London: The King’s Fund</a:t>
            </a:r>
          </a:p>
          <a:p>
            <a:pPr>
              <a:buFont typeface="Wingdings 2" panose="05020102010507070707" pitchFamily="18" charset="2"/>
              <a:buNone/>
            </a:pPr>
            <a:r>
              <a:rPr lang="en-US" altLang="en-US" sz="1200"/>
              <a:t>	Rittel, H. and Webber, M. (1973). ‘ Dilemmas in a General Theory of Planning’, </a:t>
            </a:r>
            <a:r>
              <a:rPr lang="en-US" altLang="en-US" sz="1200" i="1"/>
              <a:t>Policy Sciences, </a:t>
            </a:r>
            <a:r>
              <a:rPr lang="en-US" altLang="en-US" sz="1200"/>
              <a:t>4, pp. 155 – 169.</a:t>
            </a:r>
          </a:p>
          <a:p>
            <a:pPr>
              <a:buFont typeface="Wingdings 2" panose="05020102010507070707" pitchFamily="18" charset="2"/>
              <a:buNone/>
            </a:pPr>
            <a:r>
              <a:rPr lang="en-US" altLang="en-US" sz="1200"/>
              <a:t>	</a:t>
            </a:r>
            <a:r>
              <a:rPr lang="en-GB" altLang="en-US" sz="1200"/>
              <a:t>Sealey, C.  (2015).  </a:t>
            </a:r>
            <a:r>
              <a:rPr lang="en-GB" altLang="en-US" sz="1200" i="1"/>
              <a:t>Social Policy Simplified: Connecting Theory with People’s Lives</a:t>
            </a:r>
            <a:r>
              <a:rPr lang="en-GB" altLang="en-US" sz="1200"/>
              <a:t>.  Basingstoke: Palgrave MacMillan.</a:t>
            </a:r>
          </a:p>
          <a:p>
            <a:pPr>
              <a:buFont typeface="Wingdings 2" panose="05020102010507070707" pitchFamily="18" charset="2"/>
              <a:buNone/>
            </a:pPr>
            <a:r>
              <a:rPr lang="en-US" altLang="en-US" sz="1200"/>
              <a:t>	</a:t>
            </a:r>
            <a:r>
              <a:rPr lang="en-GB" altLang="en-US" sz="1200"/>
              <a:t>Spicker, P.  (2014).  </a:t>
            </a:r>
            <a:r>
              <a:rPr lang="en-GB" altLang="en-US" sz="1200" i="1"/>
              <a:t>Social Policy: Theory and Practice</a:t>
            </a:r>
            <a:r>
              <a:rPr lang="en-GB" altLang="en-US" sz="1200"/>
              <a:t>.  (3</a:t>
            </a:r>
            <a:r>
              <a:rPr lang="en-GB" altLang="en-US" sz="1200" baseline="30000"/>
              <a:t>rd</a:t>
            </a:r>
            <a:r>
              <a:rPr lang="en-GB" altLang="en-US" sz="1200"/>
              <a:t> edn.).  Bristol: Policy Press.</a:t>
            </a:r>
          </a:p>
          <a:p>
            <a:pPr>
              <a:buFont typeface="Wingdings 2" panose="05020102010507070707" pitchFamily="18" charset="2"/>
              <a:buNone/>
            </a:pPr>
            <a:r>
              <a:rPr lang="en-US" altLang="en-US" sz="1200"/>
              <a:t>	Steel, D. R. (2013). ‘Scotland’, in Ham, C., Heenan, D., Longley, M. and Steel, D.R. (Co-authors). </a:t>
            </a:r>
            <a:r>
              <a:rPr lang="en-US" altLang="en-US" sz="1200" i="1"/>
              <a:t>Integrated Care in Northern Ireland, Scotland and Wales: Lessons for England. </a:t>
            </a:r>
            <a:r>
              <a:rPr lang="en-US" altLang="en-US" sz="1200"/>
              <a:t>London: The Kings Fund, pp. 25 – 56. Available at: http://www.kingsfund.org.uk/sites/files/kf/field/field_publication_file/integrated-care-in-northern-ireland-scotland-and-wales-kingsfund-jul13.pdf (Accessed: 4th September, 2013).  </a:t>
            </a:r>
          </a:p>
          <a:p>
            <a:pPr>
              <a:buFont typeface="Wingdings 2" panose="05020102010507070707" pitchFamily="18" charset="2"/>
              <a:buNone/>
            </a:pPr>
            <a:endParaRPr lang="en-US" altLang="en-US" sz="1200"/>
          </a:p>
          <a:p>
            <a:pPr>
              <a:buFont typeface="Wingdings 2" panose="05020102010507070707" pitchFamily="18" charset="2"/>
              <a:buNone/>
            </a:pPr>
            <a:endParaRPr lang="en-US" altLang="en-US" sz="1200"/>
          </a:p>
          <a:p>
            <a:pPr>
              <a:buFont typeface="Wingdings 2" panose="05020102010507070707" pitchFamily="18" charset="2"/>
              <a:buNone/>
            </a:pPr>
            <a:r>
              <a:rPr lang="en-US" altLang="en-US" sz="1600"/>
              <a:t>	</a:t>
            </a:r>
          </a:p>
          <a:p>
            <a:pPr>
              <a:buFont typeface="Wingdings 2" panose="05020102010507070707" pitchFamily="18" charset="2"/>
              <a:buNone/>
            </a:pPr>
            <a:r>
              <a:rPr lang="en-US" altLang="en-US" sz="1600"/>
              <a:t>	 	</a:t>
            </a:r>
            <a:endParaRPr lang="en-US" altLang="en-US"/>
          </a:p>
        </p:txBody>
      </p:sp>
    </p:spTree>
    <p:extLst>
      <p:ext uri="{BB962C8B-B14F-4D97-AF65-F5344CB8AC3E}">
        <p14:creationId xmlns:p14="http://schemas.microsoft.com/office/powerpoint/2010/main" val="39136187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 xmlns:a16="http://schemas.microsoft.com/office/drawing/2014/main" id="{836292F5-0088-4697-B3C5-6F219361A5CC}"/>
              </a:ext>
            </a:extLst>
          </p:cNvPr>
          <p:cNvSpPr>
            <a:spLocks noGrp="1"/>
          </p:cNvSpPr>
          <p:nvPr>
            <p:ph type="title"/>
          </p:nvPr>
        </p:nvSpPr>
        <p:spPr/>
        <p:txBody>
          <a:bodyPr/>
          <a:lstStyle/>
          <a:p>
            <a:r>
              <a:rPr lang="en-US" altLang="en-US"/>
              <a:t>References and resources (cont.)</a:t>
            </a:r>
          </a:p>
        </p:txBody>
      </p:sp>
      <p:sp>
        <p:nvSpPr>
          <p:cNvPr id="40963" name="Content Placeholder 2">
            <a:extLst>
              <a:ext uri="{FF2B5EF4-FFF2-40B4-BE49-F238E27FC236}">
                <a16:creationId xmlns="" xmlns:a16="http://schemas.microsoft.com/office/drawing/2014/main" id="{D41E6C47-373C-4746-8992-903727536314}"/>
              </a:ext>
            </a:extLst>
          </p:cNvPr>
          <p:cNvSpPr>
            <a:spLocks noGrp="1"/>
          </p:cNvSpPr>
          <p:nvPr>
            <p:ph idx="1"/>
          </p:nvPr>
        </p:nvSpPr>
        <p:spPr/>
        <p:txBody>
          <a:bodyPr/>
          <a:lstStyle/>
          <a:p>
            <a:pPr>
              <a:buFont typeface="Wingdings 2" panose="05020102010507070707" pitchFamily="18" charset="2"/>
              <a:buNone/>
            </a:pPr>
            <a:r>
              <a:rPr lang="en-US" altLang="en-US" sz="1600"/>
              <a:t>	</a:t>
            </a:r>
            <a:r>
              <a:rPr lang="en-US" altLang="en-US" sz="1200"/>
              <a:t>Sullivan, H. and Skelcher, C. (2002). </a:t>
            </a:r>
            <a:r>
              <a:rPr lang="en-US" altLang="en-US" sz="1200" i="1"/>
              <a:t>Working across boundaries: Collaboration in public services. </a:t>
            </a:r>
            <a:r>
              <a:rPr lang="en-US" altLang="en-US" sz="1200"/>
              <a:t>Basingstoke: Palgrave. </a:t>
            </a:r>
          </a:p>
          <a:p>
            <a:pPr>
              <a:buFont typeface="Wingdings 2" panose="05020102010507070707" pitchFamily="18" charset="2"/>
              <a:buNone/>
            </a:pPr>
            <a:r>
              <a:rPr lang="en-GB" altLang="en-US" sz="1200"/>
              <a:t>	</a:t>
            </a:r>
            <a:r>
              <a:rPr lang="en-US" altLang="en-US" sz="1200"/>
              <a:t>Wellard, S. (2010) ‘Globalisation of Chronic Illness Research’, in Kralik, D., Paterson, B., and Coates, V. (Eds). </a:t>
            </a:r>
            <a:r>
              <a:rPr lang="en-US" altLang="en-US" sz="1200" i="1"/>
              <a:t>Translating Chronic Illness Research into Practice. </a:t>
            </a:r>
            <a:r>
              <a:rPr lang="en-US" altLang="en-US" sz="1200"/>
              <a:t>Oxford: Wiley-Blackwell, pp. 1 – 16</a:t>
            </a:r>
          </a:p>
          <a:p>
            <a:pPr>
              <a:buFont typeface="Wingdings 2" panose="05020102010507070707" pitchFamily="18" charset="2"/>
              <a:buNone/>
            </a:pPr>
            <a:r>
              <a:rPr lang="en-US" altLang="en-US" sz="1200"/>
              <a:t>	WHO (2002). </a:t>
            </a:r>
            <a:r>
              <a:rPr lang="en-US" altLang="en-US" sz="1200" i="1"/>
              <a:t>Innovative Care for Chronic Conditions: Building Blocks for Action: Global Report. </a:t>
            </a:r>
            <a:r>
              <a:rPr lang="en-US" altLang="en-US" sz="1200"/>
              <a:t>Geneva: WHO. Available at: </a:t>
            </a:r>
            <a:r>
              <a:rPr lang="en-US" altLang="en-US" sz="1200">
                <a:hlinkClick r:id="rId2"/>
              </a:rPr>
              <a:t>http://www.improvingchroniccare.org/downloads/who_innovative_care_for_chronic_conditions.pdf</a:t>
            </a:r>
            <a:r>
              <a:rPr lang="en-US" altLang="en-US" sz="1200"/>
              <a:t> (Accessed: 7th March, 2012).</a:t>
            </a:r>
          </a:p>
          <a:p>
            <a:endParaRPr lang="en-US" altLang="en-US"/>
          </a:p>
        </p:txBody>
      </p:sp>
    </p:spTree>
    <p:extLst>
      <p:ext uri="{BB962C8B-B14F-4D97-AF65-F5344CB8AC3E}">
        <p14:creationId xmlns:p14="http://schemas.microsoft.com/office/powerpoint/2010/main" val="11854247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 xmlns:a16="http://schemas.microsoft.com/office/drawing/2014/main" id="{423AE3B7-9ECA-4DCB-8FEF-8509529DE33E}"/>
              </a:ext>
            </a:extLst>
          </p:cNvPr>
          <p:cNvSpPr>
            <a:spLocks noGrp="1"/>
          </p:cNvSpPr>
          <p:nvPr>
            <p:ph type="title"/>
          </p:nvPr>
        </p:nvSpPr>
        <p:spPr>
          <a:xfrm>
            <a:off x="457200" y="274638"/>
            <a:ext cx="8229600" cy="922337"/>
          </a:xfrm>
        </p:spPr>
        <p:txBody>
          <a:bodyPr/>
          <a:lstStyle/>
          <a:p>
            <a:r>
              <a:rPr lang="en-GB" altLang="en-US" sz="2400" b="1" dirty="0"/>
              <a:t>Useful links </a:t>
            </a:r>
            <a:r>
              <a:rPr lang="en-GB" altLang="en-US" sz="2400" b="1"/>
              <a:t>and references</a:t>
            </a:r>
            <a:endParaRPr lang="en-GB" altLang="en-US" dirty="0"/>
          </a:p>
        </p:txBody>
      </p:sp>
      <p:sp>
        <p:nvSpPr>
          <p:cNvPr id="4" name="Date Placeholder 3">
            <a:extLst>
              <a:ext uri="{FF2B5EF4-FFF2-40B4-BE49-F238E27FC236}">
                <a16:creationId xmlns="" xmlns:a16="http://schemas.microsoft.com/office/drawing/2014/main" id="{5962F451-0BB1-4BEE-A668-F1DECB1DA0ED}"/>
              </a:ext>
            </a:extLst>
          </p:cNvPr>
          <p:cNvSpPr>
            <a:spLocks noGrp="1"/>
          </p:cNvSpPr>
          <p:nvPr>
            <p:ph type="dt" sz="quarter" idx="10"/>
          </p:nvPr>
        </p:nvSpPr>
        <p:spPr/>
        <p:txBody>
          <a:bodyPr/>
          <a:lstStyle/>
          <a:p>
            <a:pPr>
              <a:defRPr/>
            </a:pPr>
            <a:fld id="{1C6B23D4-358D-4DB2-AA11-C995EECC9D14}" type="datetime1">
              <a:rPr lang="en-GB" altLang="en-US" smtClean="0"/>
              <a:pPr>
                <a:defRPr/>
              </a:pPr>
              <a:t>01/02/2021</a:t>
            </a:fld>
            <a:endParaRPr lang="en-GB" altLang="en-US" dirty="0"/>
          </a:p>
        </p:txBody>
      </p:sp>
      <p:sp>
        <p:nvSpPr>
          <p:cNvPr id="20484" name="Slide Number Placeholder 4">
            <a:extLst>
              <a:ext uri="{FF2B5EF4-FFF2-40B4-BE49-F238E27FC236}">
                <a16:creationId xmlns="" xmlns:a16="http://schemas.microsoft.com/office/drawing/2014/main" id="{5AB83BA9-8B4F-4688-B03A-EBC8AAAF03B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86D92D-CC6C-4B02-9B4A-DA2206EE89FE}"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
        <p:nvSpPr>
          <p:cNvPr id="20485" name="Content Placeholder 1">
            <a:extLst>
              <a:ext uri="{FF2B5EF4-FFF2-40B4-BE49-F238E27FC236}">
                <a16:creationId xmlns="" xmlns:a16="http://schemas.microsoft.com/office/drawing/2014/main" id="{7A52D861-F50F-44BA-A787-5E3D9A2F4DAA}"/>
              </a:ext>
            </a:extLst>
          </p:cNvPr>
          <p:cNvSpPr>
            <a:spLocks noGrp="1"/>
          </p:cNvSpPr>
          <p:nvPr>
            <p:ph idx="1"/>
          </p:nvPr>
        </p:nvSpPr>
        <p:spPr>
          <a:xfrm>
            <a:off x="250825" y="1196975"/>
            <a:ext cx="8642350" cy="4319588"/>
          </a:xfrm>
        </p:spPr>
        <p:txBody>
          <a:bodyPr/>
          <a:lstStyle/>
          <a:p>
            <a:pPr marL="0" indent="0">
              <a:buFont typeface="Arial" panose="020B0604020202020204" pitchFamily="34" charset="0"/>
              <a:buNone/>
            </a:pPr>
            <a:endParaRPr lang="en-GB" altLang="en-US" sz="2000"/>
          </a:p>
          <a:p>
            <a:pPr marL="0" indent="0">
              <a:buFont typeface="Arial" panose="020B0604020202020204" pitchFamily="34" charset="0"/>
              <a:buNone/>
            </a:pPr>
            <a:r>
              <a:rPr lang="en-GB" altLang="en-US" sz="1600">
                <a:hlinkClick r:id="rId2"/>
              </a:rPr>
              <a:t>https://careprovideralliance.org.uk/adult-social-care-provider-types</a:t>
            </a:r>
            <a:endParaRPr lang="en-GB" altLang="en-US" sz="1600"/>
          </a:p>
          <a:p>
            <a:pPr marL="0" indent="0">
              <a:buFont typeface="Arial" panose="020B0604020202020204" pitchFamily="34" charset="0"/>
              <a:buNone/>
            </a:pPr>
            <a:endParaRPr lang="en-GB" altLang="en-US" sz="1600"/>
          </a:p>
          <a:p>
            <a:pPr marL="0" indent="0">
              <a:buFont typeface="Arial" panose="020B0604020202020204" pitchFamily="34" charset="0"/>
              <a:buNone/>
            </a:pPr>
            <a:r>
              <a:rPr lang="en-GB" altLang="en-US" sz="1600">
                <a:hlinkClick r:id="rId3"/>
              </a:rPr>
              <a:t>www.dh.gov.uk/health</a:t>
            </a:r>
            <a:endParaRPr lang="en-GB" altLang="en-US" sz="1600"/>
          </a:p>
          <a:p>
            <a:pPr marL="0" indent="0">
              <a:buFont typeface="Arial" panose="020B0604020202020204" pitchFamily="34" charset="0"/>
              <a:buNone/>
            </a:pPr>
            <a:endParaRPr lang="en-GB" altLang="en-US" sz="1600"/>
          </a:p>
          <a:p>
            <a:pPr marL="0" indent="0">
              <a:buFont typeface="Arial" panose="020B0604020202020204" pitchFamily="34" charset="0"/>
              <a:buNone/>
            </a:pPr>
            <a:r>
              <a:rPr lang="en-GB" altLang="en-US" sz="1600">
                <a:hlinkClick r:id="rId4"/>
              </a:rPr>
              <a:t>https://www.gov.uk/government/organisations/department-of-health-and-social-care/about</a:t>
            </a:r>
            <a:endParaRPr lang="en-GB" altLang="en-US" sz="1600"/>
          </a:p>
          <a:p>
            <a:pPr marL="0" indent="0">
              <a:buFont typeface="Arial" panose="020B0604020202020204" pitchFamily="34" charset="0"/>
              <a:buNone/>
            </a:pPr>
            <a:endParaRPr lang="en-GB" altLang="en-US" sz="1600"/>
          </a:p>
          <a:p>
            <a:pPr marL="0" indent="0">
              <a:buFont typeface="Arial" panose="020B0604020202020204" pitchFamily="34" charset="0"/>
              <a:buNone/>
            </a:pPr>
            <a:r>
              <a:rPr lang="en-GB" altLang="en-US" sz="1600">
                <a:hlinkClick r:id="rId5"/>
              </a:rPr>
              <a:t>https://www.scope.org.uk/about-us/social-model-of-disability/</a:t>
            </a:r>
            <a:endParaRPr lang="en-GB" altLang="en-US" sz="1600"/>
          </a:p>
          <a:p>
            <a:pPr marL="0" indent="0">
              <a:buFont typeface="Arial" panose="020B0604020202020204" pitchFamily="34" charset="0"/>
              <a:buNone/>
            </a:pPr>
            <a:endParaRPr lang="en-GB" altLang="en-US" sz="2000"/>
          </a:p>
        </p:txBody>
      </p:sp>
    </p:spTree>
    <p:extLst>
      <p:ext uri="{BB962C8B-B14F-4D97-AF65-F5344CB8AC3E}">
        <p14:creationId xmlns:p14="http://schemas.microsoft.com/office/powerpoint/2010/main" val="223038684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TotalTime>
  <Words>1324</Words>
  <Application>Microsoft Macintosh PowerPoint</Application>
  <PresentationFormat>On-screen Show (4:3)</PresentationFormat>
  <Paragraphs>216</Paragraphs>
  <Slides>21</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21</vt:i4>
      </vt:variant>
    </vt:vector>
  </HeadingPairs>
  <TitlesOfParts>
    <vt:vector size="31" baseType="lpstr">
      <vt:lpstr>Acumin Pro</vt:lpstr>
      <vt:lpstr>Merriweather Sans</vt:lpstr>
      <vt:lpstr>Myriad Pro</vt:lpstr>
      <vt:lpstr>Open Sans</vt:lpstr>
      <vt:lpstr>open_sans</vt:lpstr>
      <vt:lpstr>Verdana</vt:lpstr>
      <vt:lpstr>Wingdings</vt:lpstr>
      <vt:lpstr>Wingdings 2</vt:lpstr>
      <vt:lpstr>Arial</vt:lpstr>
      <vt:lpstr>20140311PresentationUWTSDTemplate</vt:lpstr>
      <vt:lpstr>Principles of support</vt:lpstr>
      <vt:lpstr>Governance and regulatory processes</vt:lpstr>
      <vt:lpstr>Regulators in England - CQC</vt:lpstr>
      <vt:lpstr>Regulators in Scotland </vt:lpstr>
      <vt:lpstr>Regulators in Wales</vt:lpstr>
      <vt:lpstr>PowerPoint Presentation</vt:lpstr>
      <vt:lpstr>Respecting individuality</vt:lpstr>
      <vt:lpstr>Rights</vt:lpstr>
      <vt:lpstr>Choice</vt:lpstr>
      <vt:lpstr>Privacy</vt:lpstr>
      <vt:lpstr>Independence</vt:lpstr>
      <vt:lpstr> Dignity and respect</vt:lpstr>
      <vt:lpstr>Equality &amp; Diversity</vt:lpstr>
      <vt:lpstr>Partnership </vt:lpstr>
      <vt:lpstr>Confidentiality</vt:lpstr>
      <vt:lpstr>References and resources</vt:lpstr>
      <vt:lpstr>References and resources (cont.)</vt:lpstr>
      <vt:lpstr>References and resources (cont.)</vt:lpstr>
      <vt:lpstr>References and resources (cont.)</vt:lpstr>
      <vt:lpstr>References and resources (cont.)</vt:lpstr>
      <vt:lpstr>Useful links and 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BMHP5016 Principles of Health &amp; Social Care </dc:title>
  <dc:creator>Clare Stradling</dc:creator>
  <cp:lastModifiedBy>Microsoft Office User</cp:lastModifiedBy>
  <cp:revision>12</cp:revision>
  <dcterms:created xsi:type="dcterms:W3CDTF">2020-09-23T09:26:52Z</dcterms:created>
  <dcterms:modified xsi:type="dcterms:W3CDTF">2021-02-01T22:33:39Z</dcterms:modified>
</cp:coreProperties>
</file>