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94" r:id="rId3"/>
    <p:sldId id="356" r:id="rId4"/>
    <p:sldId id="297" r:id="rId5"/>
    <p:sldId id="298" r:id="rId6"/>
    <p:sldId id="299" r:id="rId7"/>
    <p:sldId id="357" r:id="rId8"/>
    <p:sldId id="300" r:id="rId9"/>
    <p:sldId id="301" r:id="rId10"/>
    <p:sldId id="358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18771-5ACA-4660-9351-57F186BEEB20}" v="1" dt="2022-01-24T10:59:51.4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52" d="100"/>
          <a:sy n="52" d="100"/>
        </p:scale>
        <p:origin x="84" y="13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4BB18771-5ACA-4660-9351-57F186BEEB20}"/>
    <pc:docChg chg="custSel addSld delSld modSld">
      <pc:chgData name="Daniel Martin" userId="bc0b2b10-d91a-4eec-87fa-aaa1a3af584d" providerId="ADAL" clId="{4BB18771-5ACA-4660-9351-57F186BEEB20}" dt="2022-01-24T11:01:43.034" v="110" actId="20577"/>
      <pc:docMkLst>
        <pc:docMk/>
      </pc:docMkLst>
      <pc:sldChg chg="modSp mod">
        <pc:chgData name="Daniel Martin" userId="bc0b2b10-d91a-4eec-87fa-aaa1a3af584d" providerId="ADAL" clId="{4BB18771-5ACA-4660-9351-57F186BEEB20}" dt="2022-01-24T10:59:40.464" v="2" actId="20577"/>
        <pc:sldMkLst>
          <pc:docMk/>
          <pc:sldMk cId="0" sldId="256"/>
        </pc:sldMkLst>
        <pc:spChg chg="mod">
          <ac:chgData name="Daniel Martin" userId="bc0b2b10-d91a-4eec-87fa-aaa1a3af584d" providerId="ADAL" clId="{4BB18771-5ACA-4660-9351-57F186BEEB20}" dt="2022-01-24T10:59:40.464" v="2" actId="20577"/>
          <ac:spMkLst>
            <pc:docMk/>
            <pc:sldMk cId="0" sldId="256"/>
            <ac:spMk id="2050" creationId="{00000000-0000-0000-0000-000000000000}"/>
          </ac:spMkLst>
        </pc:spChg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92146646" sldId="292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593822817" sldId="293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442033842" sldId="294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599606311" sldId="295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425333866" sldId="296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1571016807" sldId="297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396531340" sldId="298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1345088101" sldId="299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1950955636" sldId="300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1701656629" sldId="301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355574026" sldId="309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909783463" sldId="310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971960387" sldId="311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800383464" sldId="312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349114070" sldId="313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132240300" sldId="314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451094360" sldId="354"/>
        </pc:sldMkLst>
      </pc:sldChg>
      <pc:sldChg chg="del">
        <pc:chgData name="Daniel Martin" userId="bc0b2b10-d91a-4eec-87fa-aaa1a3af584d" providerId="ADAL" clId="{4BB18771-5ACA-4660-9351-57F186BEEB20}" dt="2022-01-24T10:59:59.238" v="4" actId="47"/>
        <pc:sldMkLst>
          <pc:docMk/>
          <pc:sldMk cId="1716891044" sldId="355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802552881" sldId="356"/>
        </pc:sldMkLst>
      </pc:sldChg>
      <pc:sldChg chg="add">
        <pc:chgData name="Daniel Martin" userId="bc0b2b10-d91a-4eec-87fa-aaa1a3af584d" providerId="ADAL" clId="{4BB18771-5ACA-4660-9351-57F186BEEB20}" dt="2022-01-24T10:59:51.444" v="3"/>
        <pc:sldMkLst>
          <pc:docMk/>
          <pc:sldMk cId="591345304" sldId="357"/>
        </pc:sldMkLst>
      </pc:sldChg>
      <pc:sldChg chg="modSp add mod">
        <pc:chgData name="Daniel Martin" userId="bc0b2b10-d91a-4eec-87fa-aaa1a3af584d" providerId="ADAL" clId="{4BB18771-5ACA-4660-9351-57F186BEEB20}" dt="2022-01-24T11:01:43.034" v="110" actId="20577"/>
        <pc:sldMkLst>
          <pc:docMk/>
          <pc:sldMk cId="3394577542" sldId="358"/>
        </pc:sldMkLst>
        <pc:spChg chg="mod">
          <ac:chgData name="Daniel Martin" userId="bc0b2b10-d91a-4eec-87fa-aaa1a3af584d" providerId="ADAL" clId="{4BB18771-5ACA-4660-9351-57F186BEEB20}" dt="2022-01-24T11:00:10.905" v="7" actId="20577"/>
          <ac:spMkLst>
            <pc:docMk/>
            <pc:sldMk cId="3394577542" sldId="358"/>
            <ac:spMk id="2" creationId="{00000000-0000-0000-0000-000000000000}"/>
          </ac:spMkLst>
        </pc:spChg>
        <pc:spChg chg="mod">
          <ac:chgData name="Daniel Martin" userId="bc0b2b10-d91a-4eec-87fa-aaa1a3af584d" providerId="ADAL" clId="{4BB18771-5ACA-4660-9351-57F186BEEB20}" dt="2022-01-24T11:01:21.795" v="98" actId="20577"/>
          <ac:spMkLst>
            <pc:docMk/>
            <pc:sldMk cId="3394577542" sldId="358"/>
            <ac:spMk id="3" creationId="{00000000-0000-0000-0000-000000000000}"/>
          </ac:spMkLst>
        </pc:spChg>
        <pc:spChg chg="mod">
          <ac:chgData name="Daniel Martin" userId="bc0b2b10-d91a-4eec-87fa-aaa1a3af584d" providerId="ADAL" clId="{4BB18771-5ACA-4660-9351-57F186BEEB20}" dt="2022-01-24T11:01:43.034" v="110" actId="20577"/>
          <ac:spMkLst>
            <pc:docMk/>
            <pc:sldMk cId="3394577542" sldId="358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Shoulder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Coracoid Process</a:t>
            </a:r>
          </a:p>
          <a:p>
            <a:pPr lvl="1"/>
            <a:r>
              <a:rPr lang="en-GB" dirty="0"/>
              <a:t>Greater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Glenoid Fossa</a:t>
            </a:r>
          </a:p>
          <a:p>
            <a:pPr lvl="1"/>
            <a:r>
              <a:rPr lang="en-GB" dirty="0"/>
              <a:t>Spine of Scapula</a:t>
            </a:r>
          </a:p>
          <a:p>
            <a:pPr lvl="1"/>
            <a:r>
              <a:rPr lang="en-GB" dirty="0"/>
              <a:t>Medial Border of Scapula</a:t>
            </a:r>
          </a:p>
          <a:p>
            <a:pPr lvl="1"/>
            <a:r>
              <a:rPr lang="en-GB" dirty="0"/>
              <a:t>Lateral Border of Scapula</a:t>
            </a:r>
          </a:p>
          <a:p>
            <a:pPr lvl="1"/>
            <a:r>
              <a:rPr lang="en-GB" dirty="0"/>
              <a:t>Inferior angle of scapula</a:t>
            </a:r>
          </a:p>
          <a:p>
            <a:pPr lvl="1"/>
            <a:r>
              <a:rPr lang="en-GB" dirty="0"/>
              <a:t>Lesser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Infraspinatus fossa</a:t>
            </a:r>
          </a:p>
          <a:p>
            <a:pPr lvl="1"/>
            <a:r>
              <a:rPr lang="en-GB" dirty="0"/>
              <a:t>Supraspinatus fossa</a:t>
            </a:r>
          </a:p>
          <a:p>
            <a:pPr lvl="1"/>
            <a:r>
              <a:rPr lang="en-GB" dirty="0"/>
              <a:t>Subscapularis fossa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828800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</a:t>
            </a:r>
            <a:r>
              <a:rPr lang="en-GB"/>
              <a:t>the Shoulder </a:t>
            </a:r>
            <a:endParaRPr lang="en-GB" dirty="0"/>
          </a:p>
          <a:p>
            <a:pPr lvl="1" fontAlgn="auto"/>
            <a:r>
              <a:rPr lang="en-GB" dirty="0"/>
              <a:t>Ligaments</a:t>
            </a:r>
          </a:p>
          <a:p>
            <a:pPr lvl="2" fontAlgn="auto"/>
            <a:r>
              <a:rPr lang="en-GB" dirty="0"/>
              <a:t>GH </a:t>
            </a:r>
          </a:p>
          <a:p>
            <a:pPr lvl="2" fontAlgn="auto"/>
            <a:r>
              <a:rPr lang="en-GB" dirty="0"/>
              <a:t>ACJ</a:t>
            </a:r>
          </a:p>
          <a:p>
            <a:pPr lvl="2" fontAlgn="auto"/>
            <a:r>
              <a:rPr lang="en-GB" dirty="0"/>
              <a:t>SCJ</a:t>
            </a:r>
          </a:p>
          <a:p>
            <a:pPr lvl="1" fontAlgn="auto"/>
            <a:r>
              <a:rPr lang="en-GB" dirty="0"/>
              <a:t>Bursa</a:t>
            </a:r>
          </a:p>
          <a:p>
            <a:pPr lvl="2" fontAlgn="auto"/>
            <a:r>
              <a:rPr lang="en-GB" dirty="0" err="1"/>
              <a:t>Subacromial</a:t>
            </a:r>
            <a:endParaRPr lang="en-GB" dirty="0"/>
          </a:p>
          <a:p>
            <a:pPr lvl="2" fontAlgn="auto"/>
            <a:r>
              <a:rPr lang="en-GB" dirty="0"/>
              <a:t>Subscapularis</a:t>
            </a:r>
          </a:p>
          <a:p>
            <a:pPr lvl="2" fontAlgn="auto"/>
            <a:r>
              <a:rPr lang="en-GB" dirty="0"/>
              <a:t>Infraspinatus</a:t>
            </a:r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92696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>Sagittal Plane Movements </a:t>
            </a:r>
            <a:r>
              <a:rPr lang="mr-IN" dirty="0"/>
              <a:t>–</a:t>
            </a:r>
            <a:r>
              <a:rPr lang="en-GB" dirty="0"/>
              <a:t> Flexion/ Extension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700808"/>
            <a:ext cx="3193548" cy="3168352"/>
          </a:xfrm>
        </p:spPr>
      </p:pic>
    </p:spTree>
    <p:extLst>
      <p:ext uri="{BB962C8B-B14F-4D97-AF65-F5344CB8AC3E}">
        <p14:creationId xmlns:p14="http://schemas.microsoft.com/office/powerpoint/2010/main" val="802552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>Coronal Plane Movements </a:t>
            </a:r>
            <a:r>
              <a:rPr lang="mr-IN" dirty="0"/>
              <a:t>–</a:t>
            </a:r>
            <a:r>
              <a:rPr lang="en-GB" dirty="0"/>
              <a:t> Abduction/ Adduction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00807"/>
            <a:ext cx="3672408" cy="3164521"/>
          </a:xfrm>
        </p:spPr>
      </p:pic>
    </p:spTree>
    <p:extLst>
      <p:ext uri="{BB962C8B-B14F-4D97-AF65-F5344CB8AC3E}">
        <p14:creationId xmlns:p14="http://schemas.microsoft.com/office/powerpoint/2010/main" val="157101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Tranverse</a:t>
            </a:r>
            <a:r>
              <a:rPr lang="en-GB" dirty="0"/>
              <a:t> Plane Movements </a:t>
            </a:r>
            <a:r>
              <a:rPr lang="mr-IN" dirty="0"/>
              <a:t>–</a:t>
            </a:r>
            <a:r>
              <a:rPr lang="en-GB" dirty="0"/>
              <a:t> Internal/ External Rotation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16832"/>
            <a:ext cx="5860213" cy="2385715"/>
          </a:xfrm>
        </p:spPr>
      </p:pic>
    </p:spTree>
    <p:extLst>
      <p:ext uri="{BB962C8B-B14F-4D97-AF65-F5344CB8AC3E}">
        <p14:creationId xmlns:p14="http://schemas.microsoft.com/office/powerpoint/2010/main" val="39653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55591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Tranverse</a:t>
            </a:r>
            <a:r>
              <a:rPr lang="en-GB" dirty="0"/>
              <a:t> Plane Movements </a:t>
            </a:r>
            <a:r>
              <a:rPr lang="mr-IN" dirty="0"/>
              <a:t>–</a:t>
            </a:r>
            <a:r>
              <a:rPr lang="en-GB" dirty="0"/>
              <a:t> </a:t>
            </a:r>
            <a:r>
              <a:rPr lang="en-GB" dirty="0" err="1"/>
              <a:t>Horiztional</a:t>
            </a:r>
            <a:r>
              <a:rPr lang="en-GB" dirty="0"/>
              <a:t> Adduction/ Abduction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348880"/>
            <a:ext cx="3991471" cy="3723059"/>
          </a:xfrm>
        </p:spPr>
      </p:pic>
    </p:spTree>
    <p:extLst>
      <p:ext uri="{BB962C8B-B14F-4D97-AF65-F5344CB8AC3E}">
        <p14:creationId xmlns:p14="http://schemas.microsoft.com/office/powerpoint/2010/main" val="134508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760"/>
            <a:ext cx="7892356" cy="928612"/>
          </a:xfrm>
        </p:spPr>
        <p:txBody>
          <a:bodyPr>
            <a:normAutofit/>
          </a:bodyPr>
          <a:lstStyle/>
          <a:p>
            <a:r>
              <a:rPr lang="en-GB" dirty="0" err="1"/>
              <a:t>Scapulo</a:t>
            </a:r>
            <a:r>
              <a:rPr lang="en-GB" dirty="0"/>
              <a:t>-Humeral Rhythm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361900" cy="4351337"/>
          </a:xfrm>
        </p:spPr>
        <p:txBody>
          <a:bodyPr>
            <a:normAutofit/>
          </a:bodyPr>
          <a:lstStyle/>
          <a:p>
            <a:r>
              <a:rPr lang="en-US" dirty="0" err="1"/>
              <a:t>Scapulo</a:t>
            </a:r>
            <a:r>
              <a:rPr lang="en-US" dirty="0"/>
              <a:t> humeral rhythm</a:t>
            </a:r>
          </a:p>
          <a:p>
            <a:r>
              <a:rPr lang="en-US" dirty="0"/>
              <a:t>No movement in first 30º of flexion or abduction</a:t>
            </a:r>
          </a:p>
          <a:p>
            <a:r>
              <a:rPr lang="en-US" dirty="0"/>
              <a:t>After that should observe a 3:1 ratio of humeral movement to scapular movement </a:t>
            </a:r>
          </a:p>
          <a:p>
            <a:r>
              <a:rPr lang="en-US" dirty="0"/>
              <a:t>Why?</a:t>
            </a:r>
          </a:p>
          <a:p>
            <a:pPr lvl="1"/>
            <a:r>
              <a:rPr lang="en-US" dirty="0"/>
              <a:t>Preserves the length tension relationship of the </a:t>
            </a:r>
            <a:r>
              <a:rPr lang="en-US" dirty="0" err="1"/>
              <a:t>scapulohumeral</a:t>
            </a:r>
            <a:r>
              <a:rPr lang="en-US" dirty="0"/>
              <a:t> muscles and allows them more room to shorten</a:t>
            </a:r>
          </a:p>
          <a:p>
            <a:pPr lvl="1"/>
            <a:r>
              <a:rPr lang="en-US" dirty="0"/>
              <a:t>Prevents the humeral head blocking in to the acromion process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9134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/>
              <a:t>AROM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Elevation through flexion (180º) </a:t>
            </a:r>
          </a:p>
          <a:p>
            <a:r>
              <a:rPr lang="en-US" dirty="0"/>
              <a:t>Elevation through abduction (180º) </a:t>
            </a:r>
          </a:p>
          <a:p>
            <a:r>
              <a:rPr lang="en-US" dirty="0"/>
              <a:t>Extension (45-60º)</a:t>
            </a:r>
          </a:p>
          <a:p>
            <a:r>
              <a:rPr lang="en-US" dirty="0"/>
              <a:t>Horizontal adduction (135º)</a:t>
            </a:r>
          </a:p>
          <a:p>
            <a:r>
              <a:rPr lang="en-US" dirty="0"/>
              <a:t>Horizontal abduction (30-45º) </a:t>
            </a:r>
          </a:p>
          <a:p>
            <a:r>
              <a:rPr lang="en-US" dirty="0"/>
              <a:t>Medial rotation (70-90º)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Lateral rotation (80-90º)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Uninjured first the both together </a:t>
            </a:r>
          </a:p>
          <a:p>
            <a:r>
              <a:rPr lang="en-US" dirty="0"/>
              <a:t>Note</a:t>
            </a:r>
          </a:p>
          <a:p>
            <a:pPr lvl="1"/>
            <a:r>
              <a:rPr lang="en-US" dirty="0"/>
              <a:t>Range </a:t>
            </a:r>
          </a:p>
          <a:p>
            <a:pPr lvl="1"/>
            <a:r>
              <a:rPr lang="en-US" dirty="0"/>
              <a:t>Compensatory rotations </a:t>
            </a:r>
          </a:p>
          <a:p>
            <a:pPr lvl="1"/>
            <a:r>
              <a:rPr lang="en-US" dirty="0"/>
              <a:t>Pain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955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Pt actively moves to </a:t>
            </a:r>
            <a:r>
              <a:rPr lang="en-US" dirty="0" err="1"/>
              <a:t>EoR</a:t>
            </a:r>
            <a:r>
              <a:rPr lang="en-US" dirty="0"/>
              <a:t> then overpressure applied</a:t>
            </a:r>
          </a:p>
          <a:p>
            <a:r>
              <a:rPr lang="en-US" dirty="0"/>
              <a:t>Note pain, resistance, end feel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PROM through full range </a:t>
            </a:r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</a:p>
          <a:p>
            <a:pPr lvl="1"/>
            <a:r>
              <a:rPr lang="en-US" dirty="0"/>
              <a:t>End feel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4694" y="5645710"/>
            <a:ext cx="5124577" cy="10688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i="1"/>
              <a:t>Flexion, Abduction, Extension, Horizontal Abduction and Adduction, Medial and Lateral Rotation </a:t>
            </a:r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fontAlgn="auto"/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701656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RROM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Pt actively moves to </a:t>
            </a:r>
            <a:r>
              <a:rPr lang="en-US" dirty="0" err="1"/>
              <a:t>EoR</a:t>
            </a:r>
            <a:r>
              <a:rPr lang="en-US" dirty="0"/>
              <a:t> then overpressure applied whilst resistance is generated by the patient</a:t>
            </a:r>
          </a:p>
          <a:p>
            <a:r>
              <a:rPr lang="en-US" dirty="0"/>
              <a:t>Note pain, resistance, weakness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RROM at EOR</a:t>
            </a:r>
            <a:endParaRPr lang="en-US" dirty="0"/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4694" y="5645710"/>
            <a:ext cx="5124577" cy="10688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i="1"/>
              <a:t>Flexion, Abduction, Extension, Horizontal Abduction and Adduction, Medial and Lateral Rotation </a:t>
            </a:r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lvl="1" fontAlgn="auto"/>
            <a:endParaRPr lang="en-GB" b="1" i="1" dirty="0"/>
          </a:p>
          <a:p>
            <a:pPr fontAlgn="auto"/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39457754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295</Words>
  <Application>Microsoft Office PowerPoint</Application>
  <PresentationFormat>On-screen Show (4:3)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Schoolbook</vt:lpstr>
      <vt:lpstr>Wingdings</vt:lpstr>
      <vt:lpstr>Wingdings 2</vt:lpstr>
      <vt:lpstr>View</vt:lpstr>
      <vt:lpstr>Introduction to Clinical Skills Practical – Shoulder ROM</vt:lpstr>
      <vt:lpstr>Recap </vt:lpstr>
      <vt:lpstr>Sagittal Plane Movements – Flexion/ Extension </vt:lpstr>
      <vt:lpstr>Coronal Plane Movements – Abduction/ Adduction </vt:lpstr>
      <vt:lpstr>Tranverse Plane Movements – Internal/ External Rotation </vt:lpstr>
      <vt:lpstr>Tranverse Plane Movements – Horiztional Adduction/ Abduction </vt:lpstr>
      <vt:lpstr>Scapulo-Humeral Rhythm </vt:lpstr>
      <vt:lpstr>AROM</vt:lpstr>
      <vt:lpstr>PROM</vt:lpstr>
      <vt:lpstr>RROM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92</cp:revision>
  <cp:lastPrinted>2016-10-24T07:25:31Z</cp:lastPrinted>
  <dcterms:created xsi:type="dcterms:W3CDTF">2016-09-15T12:23:08Z</dcterms:created>
  <dcterms:modified xsi:type="dcterms:W3CDTF">2022-01-24T11:01:46Z</dcterms:modified>
</cp:coreProperties>
</file>