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A9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3" autoAdjust="0"/>
    <p:restoredTop sz="94660"/>
  </p:normalViewPr>
  <p:slideViewPr>
    <p:cSldViewPr snapToGrid="0">
      <p:cViewPr varScale="1">
        <p:scale>
          <a:sx n="111" d="100"/>
          <a:sy n="111" d="100"/>
        </p:scale>
        <p:origin x="216" y="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B284D5-577A-4128-B81F-D6625661E4F3}"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EE12411-286B-4B24-9504-1517E915241D}">
      <dgm:prSet/>
      <dgm:spPr/>
      <dgm:t>
        <a:bodyPr/>
        <a:lstStyle/>
        <a:p>
          <a:r>
            <a:rPr lang="en-GB" dirty="0"/>
            <a:t>Child named A in a Welsh Special School can become dysregulated when approached </a:t>
          </a:r>
          <a:endParaRPr lang="en-US" dirty="0"/>
        </a:p>
      </dgm:t>
    </dgm:pt>
    <dgm:pt modelId="{FDD817BC-BD0C-4901-B645-E550521A4175}" type="parTrans" cxnId="{98C158F2-CC60-4803-B8DF-56EDC02E492B}">
      <dgm:prSet/>
      <dgm:spPr/>
      <dgm:t>
        <a:bodyPr/>
        <a:lstStyle/>
        <a:p>
          <a:endParaRPr lang="en-US"/>
        </a:p>
      </dgm:t>
    </dgm:pt>
    <dgm:pt modelId="{DA260AAB-4E29-4A05-A558-4592D4D426A3}" type="sibTrans" cxnId="{98C158F2-CC60-4803-B8DF-56EDC02E492B}">
      <dgm:prSet/>
      <dgm:spPr/>
      <dgm:t>
        <a:bodyPr/>
        <a:lstStyle/>
        <a:p>
          <a:endParaRPr lang="en-US"/>
        </a:p>
      </dgm:t>
    </dgm:pt>
    <dgm:pt modelId="{D811F0A7-9BCC-4A5C-ABF3-909A005EC58A}">
      <dgm:prSet/>
      <dgm:spPr/>
      <dgm:t>
        <a:bodyPr/>
        <a:lstStyle/>
        <a:p>
          <a:r>
            <a:rPr lang="en-GB" dirty="0"/>
            <a:t>Child A is mostly nonverbal, thus making it tricky to communicate their needs</a:t>
          </a:r>
        </a:p>
      </dgm:t>
    </dgm:pt>
    <dgm:pt modelId="{8A5BE1CF-736B-470D-9FC7-7925153E6BF2}" type="parTrans" cxnId="{4835393D-0D73-4F5F-8070-66331E82CE30}">
      <dgm:prSet/>
      <dgm:spPr/>
      <dgm:t>
        <a:bodyPr/>
        <a:lstStyle/>
        <a:p>
          <a:endParaRPr lang="en-GB"/>
        </a:p>
      </dgm:t>
    </dgm:pt>
    <dgm:pt modelId="{71E615E2-FACB-44C3-AA5D-DB4670E88056}" type="sibTrans" cxnId="{4835393D-0D73-4F5F-8070-66331E82CE30}">
      <dgm:prSet/>
      <dgm:spPr/>
      <dgm:t>
        <a:bodyPr/>
        <a:lstStyle/>
        <a:p>
          <a:endParaRPr lang="en-GB"/>
        </a:p>
      </dgm:t>
    </dgm:pt>
    <dgm:pt modelId="{15CA4BBA-DBF5-4110-A998-3F3F41E7FFFF}">
      <dgm:prSet/>
      <dgm:spPr/>
      <dgm:t>
        <a:bodyPr/>
        <a:lstStyle/>
        <a:p>
          <a:r>
            <a:rPr lang="en-GB" dirty="0"/>
            <a:t>Focus is on making child A happy, content and encouraging different ways to communicate to be understood </a:t>
          </a:r>
        </a:p>
      </dgm:t>
    </dgm:pt>
    <dgm:pt modelId="{FFDC78F4-7016-4055-8F44-771CE7CE3CD9}" type="parTrans" cxnId="{95742130-24C1-44B7-918C-DCFC6AA40B7A}">
      <dgm:prSet/>
      <dgm:spPr/>
      <dgm:t>
        <a:bodyPr/>
        <a:lstStyle/>
        <a:p>
          <a:endParaRPr lang="en-GB"/>
        </a:p>
      </dgm:t>
    </dgm:pt>
    <dgm:pt modelId="{83C8E2CC-B0AD-4A0E-8FDF-3E888F0E02E1}" type="sibTrans" cxnId="{95742130-24C1-44B7-918C-DCFC6AA40B7A}">
      <dgm:prSet/>
      <dgm:spPr/>
      <dgm:t>
        <a:bodyPr/>
        <a:lstStyle/>
        <a:p>
          <a:endParaRPr lang="en-GB"/>
        </a:p>
      </dgm:t>
    </dgm:pt>
    <dgm:pt modelId="{60018BE0-34F1-4A49-9645-DDE1C708DDCB}" type="pres">
      <dgm:prSet presAssocID="{73B284D5-577A-4128-B81F-D6625661E4F3}" presName="Name0" presStyleCnt="0">
        <dgm:presLayoutVars>
          <dgm:dir/>
          <dgm:animLvl val="lvl"/>
          <dgm:resizeHandles val="exact"/>
        </dgm:presLayoutVars>
      </dgm:prSet>
      <dgm:spPr/>
    </dgm:pt>
    <dgm:pt modelId="{1254F317-7C93-4BA5-B8D0-BC5CADDD77F1}" type="pres">
      <dgm:prSet presAssocID="{15CA4BBA-DBF5-4110-A998-3F3F41E7FFFF}" presName="boxAndChildren" presStyleCnt="0"/>
      <dgm:spPr/>
    </dgm:pt>
    <dgm:pt modelId="{BBCE9955-AE3F-4A86-AA21-0EDFB8665597}" type="pres">
      <dgm:prSet presAssocID="{15CA4BBA-DBF5-4110-A998-3F3F41E7FFFF}" presName="parentTextBox" presStyleLbl="node1" presStyleIdx="0" presStyleCnt="3"/>
      <dgm:spPr/>
    </dgm:pt>
    <dgm:pt modelId="{929F9B5D-6A41-4D1C-9311-43AB432818EB}" type="pres">
      <dgm:prSet presAssocID="{71E615E2-FACB-44C3-AA5D-DB4670E88056}" presName="sp" presStyleCnt="0"/>
      <dgm:spPr/>
    </dgm:pt>
    <dgm:pt modelId="{ACDE01C5-1E3B-455B-B722-AA1932D394F6}" type="pres">
      <dgm:prSet presAssocID="{D811F0A7-9BCC-4A5C-ABF3-909A005EC58A}" presName="arrowAndChildren" presStyleCnt="0"/>
      <dgm:spPr/>
    </dgm:pt>
    <dgm:pt modelId="{37AADA61-15A3-4F93-8D06-88A429A77D27}" type="pres">
      <dgm:prSet presAssocID="{D811F0A7-9BCC-4A5C-ABF3-909A005EC58A}" presName="parentTextArrow" presStyleLbl="node1" presStyleIdx="1" presStyleCnt="3"/>
      <dgm:spPr/>
    </dgm:pt>
    <dgm:pt modelId="{C90274DB-0801-4141-8ECC-B336BFA1F84C}" type="pres">
      <dgm:prSet presAssocID="{DA260AAB-4E29-4A05-A558-4592D4D426A3}" presName="sp" presStyleCnt="0"/>
      <dgm:spPr/>
    </dgm:pt>
    <dgm:pt modelId="{E81E201F-73ED-44BC-BDBA-F3B4203F9404}" type="pres">
      <dgm:prSet presAssocID="{1EE12411-286B-4B24-9504-1517E915241D}" presName="arrowAndChildren" presStyleCnt="0"/>
      <dgm:spPr/>
    </dgm:pt>
    <dgm:pt modelId="{E10F5A22-7CDC-40C0-ADFC-063DED5DEDC5}" type="pres">
      <dgm:prSet presAssocID="{1EE12411-286B-4B24-9504-1517E915241D}" presName="parentTextArrow" presStyleLbl="node1" presStyleIdx="2" presStyleCnt="3" custLinFactNeighborX="1086" custLinFactNeighborY="-1498"/>
      <dgm:spPr/>
    </dgm:pt>
  </dgm:ptLst>
  <dgm:cxnLst>
    <dgm:cxn modelId="{E7CDC029-95A0-4E98-B888-713709F56A5D}" type="presOf" srcId="{1EE12411-286B-4B24-9504-1517E915241D}" destId="{E10F5A22-7CDC-40C0-ADFC-063DED5DEDC5}" srcOrd="0" destOrd="0" presId="urn:microsoft.com/office/officeart/2005/8/layout/process4"/>
    <dgm:cxn modelId="{95742130-24C1-44B7-918C-DCFC6AA40B7A}" srcId="{73B284D5-577A-4128-B81F-D6625661E4F3}" destId="{15CA4BBA-DBF5-4110-A998-3F3F41E7FFFF}" srcOrd="2" destOrd="0" parTransId="{FFDC78F4-7016-4055-8F44-771CE7CE3CD9}" sibTransId="{83C8E2CC-B0AD-4A0E-8FDF-3E888F0E02E1}"/>
    <dgm:cxn modelId="{4835393D-0D73-4F5F-8070-66331E82CE30}" srcId="{73B284D5-577A-4128-B81F-D6625661E4F3}" destId="{D811F0A7-9BCC-4A5C-ABF3-909A005EC58A}" srcOrd="1" destOrd="0" parTransId="{8A5BE1CF-736B-470D-9FC7-7925153E6BF2}" sibTransId="{71E615E2-FACB-44C3-AA5D-DB4670E88056}"/>
    <dgm:cxn modelId="{25E6A577-3D99-4A48-A959-AA0D5214D081}" type="presOf" srcId="{D811F0A7-9BCC-4A5C-ABF3-909A005EC58A}" destId="{37AADA61-15A3-4F93-8D06-88A429A77D27}" srcOrd="0" destOrd="0" presId="urn:microsoft.com/office/officeart/2005/8/layout/process4"/>
    <dgm:cxn modelId="{049FF9BC-BFF6-4A5A-A2A3-D1EE70805905}" type="presOf" srcId="{73B284D5-577A-4128-B81F-D6625661E4F3}" destId="{60018BE0-34F1-4A49-9645-DDE1C708DDCB}" srcOrd="0" destOrd="0" presId="urn:microsoft.com/office/officeart/2005/8/layout/process4"/>
    <dgm:cxn modelId="{84A752CF-02E5-413E-A54F-FC0C50DD5868}" type="presOf" srcId="{15CA4BBA-DBF5-4110-A998-3F3F41E7FFFF}" destId="{BBCE9955-AE3F-4A86-AA21-0EDFB8665597}" srcOrd="0" destOrd="0" presId="urn:microsoft.com/office/officeart/2005/8/layout/process4"/>
    <dgm:cxn modelId="{98C158F2-CC60-4803-B8DF-56EDC02E492B}" srcId="{73B284D5-577A-4128-B81F-D6625661E4F3}" destId="{1EE12411-286B-4B24-9504-1517E915241D}" srcOrd="0" destOrd="0" parTransId="{FDD817BC-BD0C-4901-B645-E550521A4175}" sibTransId="{DA260AAB-4E29-4A05-A558-4592D4D426A3}"/>
    <dgm:cxn modelId="{CB8D332D-3FCB-4C53-BF03-C143A3842B24}" type="presParOf" srcId="{60018BE0-34F1-4A49-9645-DDE1C708DDCB}" destId="{1254F317-7C93-4BA5-B8D0-BC5CADDD77F1}" srcOrd="0" destOrd="0" presId="urn:microsoft.com/office/officeart/2005/8/layout/process4"/>
    <dgm:cxn modelId="{77FA68A9-7771-412C-8344-5C1981789434}" type="presParOf" srcId="{1254F317-7C93-4BA5-B8D0-BC5CADDD77F1}" destId="{BBCE9955-AE3F-4A86-AA21-0EDFB8665597}" srcOrd="0" destOrd="0" presId="urn:microsoft.com/office/officeart/2005/8/layout/process4"/>
    <dgm:cxn modelId="{DBA75E5B-C1B4-40CF-B1BA-A47E164A4511}" type="presParOf" srcId="{60018BE0-34F1-4A49-9645-DDE1C708DDCB}" destId="{929F9B5D-6A41-4D1C-9311-43AB432818EB}" srcOrd="1" destOrd="0" presId="urn:microsoft.com/office/officeart/2005/8/layout/process4"/>
    <dgm:cxn modelId="{17694B10-D7E3-41E3-82DF-0A32F88771A4}" type="presParOf" srcId="{60018BE0-34F1-4A49-9645-DDE1C708DDCB}" destId="{ACDE01C5-1E3B-455B-B722-AA1932D394F6}" srcOrd="2" destOrd="0" presId="urn:microsoft.com/office/officeart/2005/8/layout/process4"/>
    <dgm:cxn modelId="{4A922084-990D-4CFA-8E84-3C1844AB0FF8}" type="presParOf" srcId="{ACDE01C5-1E3B-455B-B722-AA1932D394F6}" destId="{37AADA61-15A3-4F93-8D06-88A429A77D27}" srcOrd="0" destOrd="0" presId="urn:microsoft.com/office/officeart/2005/8/layout/process4"/>
    <dgm:cxn modelId="{CAEB4495-FE31-4899-AC3E-D3050F2CAC4C}" type="presParOf" srcId="{60018BE0-34F1-4A49-9645-DDE1C708DDCB}" destId="{C90274DB-0801-4141-8ECC-B336BFA1F84C}" srcOrd="3" destOrd="0" presId="urn:microsoft.com/office/officeart/2005/8/layout/process4"/>
    <dgm:cxn modelId="{0622B7DE-2BC4-4B94-92A7-B2EB593947E6}" type="presParOf" srcId="{60018BE0-34F1-4A49-9645-DDE1C708DDCB}" destId="{E81E201F-73ED-44BC-BDBA-F3B4203F9404}" srcOrd="4" destOrd="0" presId="urn:microsoft.com/office/officeart/2005/8/layout/process4"/>
    <dgm:cxn modelId="{A4D53D17-A24A-489C-93E2-A99719230DC4}" type="presParOf" srcId="{E81E201F-73ED-44BC-BDBA-F3B4203F9404}" destId="{E10F5A22-7CDC-40C0-ADFC-063DED5DEDC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C16D4-804E-4CB9-94D7-C16D6281D587}"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C43D268B-7285-4AA2-9DB5-0DAF999B8FB1}">
      <dgm:prSet/>
      <dgm:spPr/>
      <dgm:t>
        <a:bodyPr/>
        <a:lstStyle/>
        <a:p>
          <a:r>
            <a:rPr lang="en-GB" dirty="0"/>
            <a:t>Promoting wellbeing for best start at life for children and young people</a:t>
          </a:r>
          <a:endParaRPr lang="en-US" dirty="0"/>
        </a:p>
      </dgm:t>
    </dgm:pt>
    <dgm:pt modelId="{8F5C29F3-2880-44B7-9473-254DD1FA1184}" type="parTrans" cxnId="{F1A2BFEE-D60B-4719-B76E-B2C938CA411B}">
      <dgm:prSet/>
      <dgm:spPr/>
      <dgm:t>
        <a:bodyPr/>
        <a:lstStyle/>
        <a:p>
          <a:endParaRPr lang="en-US"/>
        </a:p>
      </dgm:t>
    </dgm:pt>
    <dgm:pt modelId="{7EC85B7A-5DAD-406F-9FE3-727784C0CE96}" type="sibTrans" cxnId="{F1A2BFEE-D60B-4719-B76E-B2C938CA411B}">
      <dgm:prSet/>
      <dgm:spPr/>
      <dgm:t>
        <a:bodyPr/>
        <a:lstStyle/>
        <a:p>
          <a:endParaRPr lang="en-US"/>
        </a:p>
      </dgm:t>
    </dgm:pt>
    <dgm:pt modelId="{69A4D1FF-9DCF-46A0-9DE0-5CDC98D7FBFF}">
      <dgm:prSet/>
      <dgm:spPr/>
      <dgm:t>
        <a:bodyPr/>
        <a:lstStyle/>
        <a:p>
          <a:r>
            <a:rPr lang="en-GB" dirty="0"/>
            <a:t>A child and young people who are not content and engaged in what they are doing might not be able to progress in their academic studies</a:t>
          </a:r>
          <a:endParaRPr lang="en-US" dirty="0"/>
        </a:p>
      </dgm:t>
    </dgm:pt>
    <dgm:pt modelId="{3EC9CD3B-F3AA-44FA-A311-8CCEF97CB756}" type="parTrans" cxnId="{B8301DB9-E506-4550-A71C-D147E8802517}">
      <dgm:prSet/>
      <dgm:spPr/>
      <dgm:t>
        <a:bodyPr/>
        <a:lstStyle/>
        <a:p>
          <a:endParaRPr lang="en-US"/>
        </a:p>
      </dgm:t>
    </dgm:pt>
    <dgm:pt modelId="{26C24CEF-7C16-4A78-9F03-5FE1F3B10C3C}" type="sibTrans" cxnId="{B8301DB9-E506-4550-A71C-D147E8802517}">
      <dgm:prSet/>
      <dgm:spPr/>
      <dgm:t>
        <a:bodyPr/>
        <a:lstStyle/>
        <a:p>
          <a:endParaRPr lang="en-US"/>
        </a:p>
      </dgm:t>
    </dgm:pt>
    <dgm:pt modelId="{72ADDE0D-24F5-48D1-B008-1C47BF32983C}">
      <dgm:prSet/>
      <dgm:spPr/>
      <dgm:t>
        <a:bodyPr/>
        <a:lstStyle/>
        <a:p>
          <a:r>
            <a:rPr lang="en-GB" dirty="0"/>
            <a:t>A whole school approach for consistency in tackling obstacles which can be deteriorating for children and young people</a:t>
          </a:r>
          <a:endParaRPr lang="en-US" dirty="0"/>
        </a:p>
      </dgm:t>
    </dgm:pt>
    <dgm:pt modelId="{66E3962E-9FA7-4D3A-8DAC-99C4DAD209AF}" type="parTrans" cxnId="{2C29B12B-A16F-4173-8E43-70C10B3B63AF}">
      <dgm:prSet/>
      <dgm:spPr/>
      <dgm:t>
        <a:bodyPr/>
        <a:lstStyle/>
        <a:p>
          <a:endParaRPr lang="en-US"/>
        </a:p>
      </dgm:t>
    </dgm:pt>
    <dgm:pt modelId="{B1D8A22B-D484-4332-8DD5-0EF51BA437E0}" type="sibTrans" cxnId="{2C29B12B-A16F-4173-8E43-70C10B3B63AF}">
      <dgm:prSet/>
      <dgm:spPr/>
      <dgm:t>
        <a:bodyPr/>
        <a:lstStyle/>
        <a:p>
          <a:endParaRPr lang="en-US"/>
        </a:p>
      </dgm:t>
    </dgm:pt>
    <dgm:pt modelId="{530480F5-CF03-4ED8-B07F-3F733D98ABE3}">
      <dgm:prSet/>
      <dgm:spPr/>
      <dgm:t>
        <a:bodyPr/>
        <a:lstStyle/>
        <a:p>
          <a:r>
            <a:rPr lang="en-GB" dirty="0"/>
            <a:t>Creating a healthy and engaging environment</a:t>
          </a:r>
          <a:endParaRPr lang="en-US" dirty="0"/>
        </a:p>
      </dgm:t>
    </dgm:pt>
    <dgm:pt modelId="{A8332B56-A2C3-4C38-B606-E7822FE0C431}" type="sibTrans" cxnId="{C17D1876-ADA2-49E4-AA40-C20CC2C085E2}">
      <dgm:prSet/>
      <dgm:spPr/>
      <dgm:t>
        <a:bodyPr/>
        <a:lstStyle/>
        <a:p>
          <a:endParaRPr lang="en-US"/>
        </a:p>
      </dgm:t>
    </dgm:pt>
    <dgm:pt modelId="{F1205091-CBE2-4BD9-A936-A656C2989531}" type="parTrans" cxnId="{C17D1876-ADA2-49E4-AA40-C20CC2C085E2}">
      <dgm:prSet/>
      <dgm:spPr/>
      <dgm:t>
        <a:bodyPr/>
        <a:lstStyle/>
        <a:p>
          <a:endParaRPr lang="en-US"/>
        </a:p>
      </dgm:t>
    </dgm:pt>
    <dgm:pt modelId="{0BBDB977-3F09-4F5E-9277-4FC6B15DA830}">
      <dgm:prSet/>
      <dgm:spPr/>
      <dgm:t>
        <a:bodyPr/>
        <a:lstStyle/>
        <a:p>
          <a:r>
            <a:rPr lang="en-GB" dirty="0"/>
            <a:t>A non-nurturing environment can have a negative impact on children and young people</a:t>
          </a:r>
          <a:endParaRPr lang="en-US" dirty="0"/>
        </a:p>
      </dgm:t>
    </dgm:pt>
    <dgm:pt modelId="{0AA9091D-ACE2-42C6-AA8B-52E7DCE7A405}" type="sibTrans" cxnId="{39ABA2FE-E706-4AC8-834B-C6A2B461FA76}">
      <dgm:prSet/>
      <dgm:spPr/>
      <dgm:t>
        <a:bodyPr/>
        <a:lstStyle/>
        <a:p>
          <a:endParaRPr lang="en-US"/>
        </a:p>
      </dgm:t>
    </dgm:pt>
    <dgm:pt modelId="{0F9E4C2F-894F-4887-AE66-B5435EFE9CC1}" type="parTrans" cxnId="{39ABA2FE-E706-4AC8-834B-C6A2B461FA76}">
      <dgm:prSet/>
      <dgm:spPr/>
      <dgm:t>
        <a:bodyPr/>
        <a:lstStyle/>
        <a:p>
          <a:endParaRPr lang="en-US"/>
        </a:p>
      </dgm:t>
    </dgm:pt>
    <dgm:pt modelId="{4982E9B5-D76E-484B-AD39-D25741637053}" type="pres">
      <dgm:prSet presAssocID="{4C8C16D4-804E-4CB9-94D7-C16D6281D587}" presName="outerComposite" presStyleCnt="0">
        <dgm:presLayoutVars>
          <dgm:chMax val="5"/>
          <dgm:dir/>
          <dgm:resizeHandles val="exact"/>
        </dgm:presLayoutVars>
      </dgm:prSet>
      <dgm:spPr/>
    </dgm:pt>
    <dgm:pt modelId="{74CDC7F4-1D91-4947-83D0-5B1120703C27}" type="pres">
      <dgm:prSet presAssocID="{4C8C16D4-804E-4CB9-94D7-C16D6281D587}" presName="dummyMaxCanvas" presStyleCnt="0">
        <dgm:presLayoutVars/>
      </dgm:prSet>
      <dgm:spPr/>
    </dgm:pt>
    <dgm:pt modelId="{FD181E36-EF91-443D-ACFC-660C9AFD906B}" type="pres">
      <dgm:prSet presAssocID="{4C8C16D4-804E-4CB9-94D7-C16D6281D587}" presName="FiveNodes_1" presStyleLbl="node1" presStyleIdx="0" presStyleCnt="5">
        <dgm:presLayoutVars>
          <dgm:bulletEnabled val="1"/>
        </dgm:presLayoutVars>
      </dgm:prSet>
      <dgm:spPr/>
    </dgm:pt>
    <dgm:pt modelId="{A2F3745E-B901-438A-AE3B-34D3B304F17A}" type="pres">
      <dgm:prSet presAssocID="{4C8C16D4-804E-4CB9-94D7-C16D6281D587}" presName="FiveNodes_2" presStyleLbl="node1" presStyleIdx="1" presStyleCnt="5">
        <dgm:presLayoutVars>
          <dgm:bulletEnabled val="1"/>
        </dgm:presLayoutVars>
      </dgm:prSet>
      <dgm:spPr/>
    </dgm:pt>
    <dgm:pt modelId="{58B7C244-EEB9-490E-B610-B9385F41DC6D}" type="pres">
      <dgm:prSet presAssocID="{4C8C16D4-804E-4CB9-94D7-C16D6281D587}" presName="FiveNodes_3" presStyleLbl="node1" presStyleIdx="2" presStyleCnt="5">
        <dgm:presLayoutVars>
          <dgm:bulletEnabled val="1"/>
        </dgm:presLayoutVars>
      </dgm:prSet>
      <dgm:spPr/>
    </dgm:pt>
    <dgm:pt modelId="{59A2F055-8B7B-4E64-A498-DAEEF81DAE4F}" type="pres">
      <dgm:prSet presAssocID="{4C8C16D4-804E-4CB9-94D7-C16D6281D587}" presName="FiveNodes_4" presStyleLbl="node1" presStyleIdx="3" presStyleCnt="5">
        <dgm:presLayoutVars>
          <dgm:bulletEnabled val="1"/>
        </dgm:presLayoutVars>
      </dgm:prSet>
      <dgm:spPr/>
    </dgm:pt>
    <dgm:pt modelId="{F8CBEC33-7683-41C3-8991-7844824CA756}" type="pres">
      <dgm:prSet presAssocID="{4C8C16D4-804E-4CB9-94D7-C16D6281D587}" presName="FiveNodes_5" presStyleLbl="node1" presStyleIdx="4" presStyleCnt="5">
        <dgm:presLayoutVars>
          <dgm:bulletEnabled val="1"/>
        </dgm:presLayoutVars>
      </dgm:prSet>
      <dgm:spPr/>
    </dgm:pt>
    <dgm:pt modelId="{44FFFAC9-303C-4A59-8768-BE8938C18E08}" type="pres">
      <dgm:prSet presAssocID="{4C8C16D4-804E-4CB9-94D7-C16D6281D587}" presName="FiveConn_1-2" presStyleLbl="fgAccFollowNode1" presStyleIdx="0" presStyleCnt="4">
        <dgm:presLayoutVars>
          <dgm:bulletEnabled val="1"/>
        </dgm:presLayoutVars>
      </dgm:prSet>
      <dgm:spPr/>
    </dgm:pt>
    <dgm:pt modelId="{8E66C681-3AE2-4B1D-9297-231992AFF308}" type="pres">
      <dgm:prSet presAssocID="{4C8C16D4-804E-4CB9-94D7-C16D6281D587}" presName="FiveConn_2-3" presStyleLbl="fgAccFollowNode1" presStyleIdx="1" presStyleCnt="4">
        <dgm:presLayoutVars>
          <dgm:bulletEnabled val="1"/>
        </dgm:presLayoutVars>
      </dgm:prSet>
      <dgm:spPr/>
    </dgm:pt>
    <dgm:pt modelId="{A5E2740E-090E-470E-BA7B-9CB8422E7DEE}" type="pres">
      <dgm:prSet presAssocID="{4C8C16D4-804E-4CB9-94D7-C16D6281D587}" presName="FiveConn_3-4" presStyleLbl="fgAccFollowNode1" presStyleIdx="2" presStyleCnt="4">
        <dgm:presLayoutVars>
          <dgm:bulletEnabled val="1"/>
        </dgm:presLayoutVars>
      </dgm:prSet>
      <dgm:spPr/>
    </dgm:pt>
    <dgm:pt modelId="{F25DFB6F-1842-41B7-91B5-89B45F4FAA36}" type="pres">
      <dgm:prSet presAssocID="{4C8C16D4-804E-4CB9-94D7-C16D6281D587}" presName="FiveConn_4-5" presStyleLbl="fgAccFollowNode1" presStyleIdx="3" presStyleCnt="4">
        <dgm:presLayoutVars>
          <dgm:bulletEnabled val="1"/>
        </dgm:presLayoutVars>
      </dgm:prSet>
      <dgm:spPr/>
    </dgm:pt>
    <dgm:pt modelId="{F7A73C7D-0F4B-4A01-B3C7-713DE42C6ABF}" type="pres">
      <dgm:prSet presAssocID="{4C8C16D4-804E-4CB9-94D7-C16D6281D587}" presName="FiveNodes_1_text" presStyleLbl="node1" presStyleIdx="4" presStyleCnt="5">
        <dgm:presLayoutVars>
          <dgm:bulletEnabled val="1"/>
        </dgm:presLayoutVars>
      </dgm:prSet>
      <dgm:spPr/>
    </dgm:pt>
    <dgm:pt modelId="{442FED6E-C565-426C-9AD9-EE11C395A9D1}" type="pres">
      <dgm:prSet presAssocID="{4C8C16D4-804E-4CB9-94D7-C16D6281D587}" presName="FiveNodes_2_text" presStyleLbl="node1" presStyleIdx="4" presStyleCnt="5">
        <dgm:presLayoutVars>
          <dgm:bulletEnabled val="1"/>
        </dgm:presLayoutVars>
      </dgm:prSet>
      <dgm:spPr/>
    </dgm:pt>
    <dgm:pt modelId="{59C35692-57C0-43F5-9803-9193E4FFCED5}" type="pres">
      <dgm:prSet presAssocID="{4C8C16D4-804E-4CB9-94D7-C16D6281D587}" presName="FiveNodes_3_text" presStyleLbl="node1" presStyleIdx="4" presStyleCnt="5">
        <dgm:presLayoutVars>
          <dgm:bulletEnabled val="1"/>
        </dgm:presLayoutVars>
      </dgm:prSet>
      <dgm:spPr/>
    </dgm:pt>
    <dgm:pt modelId="{3127B1F7-C1B9-4559-91E8-3BFEA393C8D0}" type="pres">
      <dgm:prSet presAssocID="{4C8C16D4-804E-4CB9-94D7-C16D6281D587}" presName="FiveNodes_4_text" presStyleLbl="node1" presStyleIdx="4" presStyleCnt="5">
        <dgm:presLayoutVars>
          <dgm:bulletEnabled val="1"/>
        </dgm:presLayoutVars>
      </dgm:prSet>
      <dgm:spPr/>
    </dgm:pt>
    <dgm:pt modelId="{5CAA5AFE-F44B-452B-A9D1-75537ABCE2EA}" type="pres">
      <dgm:prSet presAssocID="{4C8C16D4-804E-4CB9-94D7-C16D6281D587}" presName="FiveNodes_5_text" presStyleLbl="node1" presStyleIdx="4" presStyleCnt="5">
        <dgm:presLayoutVars>
          <dgm:bulletEnabled val="1"/>
        </dgm:presLayoutVars>
      </dgm:prSet>
      <dgm:spPr/>
    </dgm:pt>
  </dgm:ptLst>
  <dgm:cxnLst>
    <dgm:cxn modelId="{CCE91822-ED1C-4B11-A89A-B9457DB20537}" type="presOf" srcId="{4C8C16D4-804E-4CB9-94D7-C16D6281D587}" destId="{4982E9B5-D76E-484B-AD39-D25741637053}" srcOrd="0" destOrd="0" presId="urn:microsoft.com/office/officeart/2005/8/layout/vProcess5"/>
    <dgm:cxn modelId="{2C29B12B-A16F-4173-8E43-70C10B3B63AF}" srcId="{4C8C16D4-804E-4CB9-94D7-C16D6281D587}" destId="{72ADDE0D-24F5-48D1-B008-1C47BF32983C}" srcOrd="4" destOrd="0" parTransId="{66E3962E-9FA7-4D3A-8DAC-99C4DAD209AF}" sibTransId="{B1D8A22B-D484-4332-8DD5-0EF51BA437E0}"/>
    <dgm:cxn modelId="{915D2233-4971-4402-A022-57674D54EE50}" type="presOf" srcId="{530480F5-CF03-4ED8-B07F-3F733D98ABE3}" destId="{58B7C244-EEB9-490E-B610-B9385F41DC6D}" srcOrd="0" destOrd="0" presId="urn:microsoft.com/office/officeart/2005/8/layout/vProcess5"/>
    <dgm:cxn modelId="{8FCBDB67-A604-4308-960F-4097B7216718}" type="presOf" srcId="{72ADDE0D-24F5-48D1-B008-1C47BF32983C}" destId="{5CAA5AFE-F44B-452B-A9D1-75537ABCE2EA}" srcOrd="1" destOrd="0" presId="urn:microsoft.com/office/officeart/2005/8/layout/vProcess5"/>
    <dgm:cxn modelId="{FA124654-5A23-49A3-8A31-94E684312EF0}" type="presOf" srcId="{7EC85B7A-5DAD-406F-9FE3-727784C0CE96}" destId="{8E66C681-3AE2-4B1D-9297-231992AFF308}" srcOrd="0" destOrd="0" presId="urn:microsoft.com/office/officeart/2005/8/layout/vProcess5"/>
    <dgm:cxn modelId="{C17D1876-ADA2-49E4-AA40-C20CC2C085E2}" srcId="{4C8C16D4-804E-4CB9-94D7-C16D6281D587}" destId="{530480F5-CF03-4ED8-B07F-3F733D98ABE3}" srcOrd="2" destOrd="0" parTransId="{F1205091-CBE2-4BD9-A936-A656C2989531}" sibTransId="{A8332B56-A2C3-4C38-B606-E7822FE0C431}"/>
    <dgm:cxn modelId="{E4FC6084-8F5A-4EAE-89F0-25C68BC7B42B}" type="presOf" srcId="{69A4D1FF-9DCF-46A0-9DE0-5CDC98D7FBFF}" destId="{3127B1F7-C1B9-4559-91E8-3BFEA393C8D0}" srcOrd="1" destOrd="0" presId="urn:microsoft.com/office/officeart/2005/8/layout/vProcess5"/>
    <dgm:cxn modelId="{BF225A98-6BCF-4A54-8F01-EB8787415B44}" type="presOf" srcId="{26C24CEF-7C16-4A78-9F03-5FE1F3B10C3C}" destId="{F25DFB6F-1842-41B7-91B5-89B45F4FAA36}" srcOrd="0" destOrd="0" presId="urn:microsoft.com/office/officeart/2005/8/layout/vProcess5"/>
    <dgm:cxn modelId="{29AD5DA0-E832-436C-99E0-7FA800100020}" type="presOf" srcId="{0BBDB977-3F09-4F5E-9277-4FC6B15DA830}" destId="{FD181E36-EF91-443D-ACFC-660C9AFD906B}" srcOrd="0" destOrd="0" presId="urn:microsoft.com/office/officeart/2005/8/layout/vProcess5"/>
    <dgm:cxn modelId="{1110DAA7-8326-4770-A015-FDAE7C2CB6D7}" type="presOf" srcId="{0BBDB977-3F09-4F5E-9277-4FC6B15DA830}" destId="{F7A73C7D-0F4B-4A01-B3C7-713DE42C6ABF}" srcOrd="1" destOrd="0" presId="urn:microsoft.com/office/officeart/2005/8/layout/vProcess5"/>
    <dgm:cxn modelId="{B8301DB9-E506-4550-A71C-D147E8802517}" srcId="{4C8C16D4-804E-4CB9-94D7-C16D6281D587}" destId="{69A4D1FF-9DCF-46A0-9DE0-5CDC98D7FBFF}" srcOrd="3" destOrd="0" parTransId="{3EC9CD3B-F3AA-44FA-A311-8CCEF97CB756}" sibTransId="{26C24CEF-7C16-4A78-9F03-5FE1F3B10C3C}"/>
    <dgm:cxn modelId="{C5A169CE-2CEE-4BBB-9526-0B27FC14AE86}" type="presOf" srcId="{C43D268B-7285-4AA2-9DB5-0DAF999B8FB1}" destId="{A2F3745E-B901-438A-AE3B-34D3B304F17A}" srcOrd="0" destOrd="0" presId="urn:microsoft.com/office/officeart/2005/8/layout/vProcess5"/>
    <dgm:cxn modelId="{B994A0CE-08DA-424B-8650-08A988411C6F}" type="presOf" srcId="{0AA9091D-ACE2-42C6-AA8B-52E7DCE7A405}" destId="{44FFFAC9-303C-4A59-8768-BE8938C18E08}" srcOrd="0" destOrd="0" presId="urn:microsoft.com/office/officeart/2005/8/layout/vProcess5"/>
    <dgm:cxn modelId="{60B823E5-7B50-4180-AC37-B9D4A7275567}" type="presOf" srcId="{530480F5-CF03-4ED8-B07F-3F733D98ABE3}" destId="{59C35692-57C0-43F5-9803-9193E4FFCED5}" srcOrd="1" destOrd="0" presId="urn:microsoft.com/office/officeart/2005/8/layout/vProcess5"/>
    <dgm:cxn modelId="{9B90C6EB-C9B0-46CF-8437-2790C572D54D}" type="presOf" srcId="{69A4D1FF-9DCF-46A0-9DE0-5CDC98D7FBFF}" destId="{59A2F055-8B7B-4E64-A498-DAEEF81DAE4F}" srcOrd="0" destOrd="0" presId="urn:microsoft.com/office/officeart/2005/8/layout/vProcess5"/>
    <dgm:cxn modelId="{F1A2BFEE-D60B-4719-B76E-B2C938CA411B}" srcId="{4C8C16D4-804E-4CB9-94D7-C16D6281D587}" destId="{C43D268B-7285-4AA2-9DB5-0DAF999B8FB1}" srcOrd="1" destOrd="0" parTransId="{8F5C29F3-2880-44B7-9473-254DD1FA1184}" sibTransId="{7EC85B7A-5DAD-406F-9FE3-727784C0CE96}"/>
    <dgm:cxn modelId="{36BB28F3-090A-4E03-921F-0860997FEEEC}" type="presOf" srcId="{C43D268B-7285-4AA2-9DB5-0DAF999B8FB1}" destId="{442FED6E-C565-426C-9AD9-EE11C395A9D1}" srcOrd="1" destOrd="0" presId="urn:microsoft.com/office/officeart/2005/8/layout/vProcess5"/>
    <dgm:cxn modelId="{E6AA4AF5-C199-4FB9-B44F-FB924432DC21}" type="presOf" srcId="{72ADDE0D-24F5-48D1-B008-1C47BF32983C}" destId="{F8CBEC33-7683-41C3-8991-7844824CA756}" srcOrd="0" destOrd="0" presId="urn:microsoft.com/office/officeart/2005/8/layout/vProcess5"/>
    <dgm:cxn modelId="{920ED3FB-3923-4496-A302-B5080B1428A1}" type="presOf" srcId="{A8332B56-A2C3-4C38-B606-E7822FE0C431}" destId="{A5E2740E-090E-470E-BA7B-9CB8422E7DEE}" srcOrd="0" destOrd="0" presId="urn:microsoft.com/office/officeart/2005/8/layout/vProcess5"/>
    <dgm:cxn modelId="{39ABA2FE-E706-4AC8-834B-C6A2B461FA76}" srcId="{4C8C16D4-804E-4CB9-94D7-C16D6281D587}" destId="{0BBDB977-3F09-4F5E-9277-4FC6B15DA830}" srcOrd="0" destOrd="0" parTransId="{0F9E4C2F-894F-4887-AE66-B5435EFE9CC1}" sibTransId="{0AA9091D-ACE2-42C6-AA8B-52E7DCE7A405}"/>
    <dgm:cxn modelId="{563FA35F-8900-4CFB-87F5-7237E6763522}" type="presParOf" srcId="{4982E9B5-D76E-484B-AD39-D25741637053}" destId="{74CDC7F4-1D91-4947-83D0-5B1120703C27}" srcOrd="0" destOrd="0" presId="urn:microsoft.com/office/officeart/2005/8/layout/vProcess5"/>
    <dgm:cxn modelId="{DD6BD9B3-85F1-4BC9-BEE9-239A4D24A661}" type="presParOf" srcId="{4982E9B5-D76E-484B-AD39-D25741637053}" destId="{FD181E36-EF91-443D-ACFC-660C9AFD906B}" srcOrd="1" destOrd="0" presId="urn:microsoft.com/office/officeart/2005/8/layout/vProcess5"/>
    <dgm:cxn modelId="{972B7FCB-F716-4AD3-B0EF-6E1F149DF23B}" type="presParOf" srcId="{4982E9B5-D76E-484B-AD39-D25741637053}" destId="{A2F3745E-B901-438A-AE3B-34D3B304F17A}" srcOrd="2" destOrd="0" presId="urn:microsoft.com/office/officeart/2005/8/layout/vProcess5"/>
    <dgm:cxn modelId="{FD4C39E8-186C-4B0B-956E-4A8DBECDB9AA}" type="presParOf" srcId="{4982E9B5-D76E-484B-AD39-D25741637053}" destId="{58B7C244-EEB9-490E-B610-B9385F41DC6D}" srcOrd="3" destOrd="0" presId="urn:microsoft.com/office/officeart/2005/8/layout/vProcess5"/>
    <dgm:cxn modelId="{60C8F27C-DAA1-4D74-8656-5F2F8BDCEC60}" type="presParOf" srcId="{4982E9B5-D76E-484B-AD39-D25741637053}" destId="{59A2F055-8B7B-4E64-A498-DAEEF81DAE4F}" srcOrd="4" destOrd="0" presId="urn:microsoft.com/office/officeart/2005/8/layout/vProcess5"/>
    <dgm:cxn modelId="{2AE2D4D3-5D18-4FCB-95D6-4079CB7C1A3C}" type="presParOf" srcId="{4982E9B5-D76E-484B-AD39-D25741637053}" destId="{F8CBEC33-7683-41C3-8991-7844824CA756}" srcOrd="5" destOrd="0" presId="urn:microsoft.com/office/officeart/2005/8/layout/vProcess5"/>
    <dgm:cxn modelId="{C1C0F96B-CCD4-4D53-9E70-1C170CBB49AE}" type="presParOf" srcId="{4982E9B5-D76E-484B-AD39-D25741637053}" destId="{44FFFAC9-303C-4A59-8768-BE8938C18E08}" srcOrd="6" destOrd="0" presId="urn:microsoft.com/office/officeart/2005/8/layout/vProcess5"/>
    <dgm:cxn modelId="{8BF9D3A7-3F37-4E5A-89B7-4924865C821F}" type="presParOf" srcId="{4982E9B5-D76E-484B-AD39-D25741637053}" destId="{8E66C681-3AE2-4B1D-9297-231992AFF308}" srcOrd="7" destOrd="0" presId="urn:microsoft.com/office/officeart/2005/8/layout/vProcess5"/>
    <dgm:cxn modelId="{9045A7E0-3CDF-4257-9711-ED6FB1DCC4D6}" type="presParOf" srcId="{4982E9B5-D76E-484B-AD39-D25741637053}" destId="{A5E2740E-090E-470E-BA7B-9CB8422E7DEE}" srcOrd="8" destOrd="0" presId="urn:microsoft.com/office/officeart/2005/8/layout/vProcess5"/>
    <dgm:cxn modelId="{F5213049-7493-48D2-876F-693A302BD6E6}" type="presParOf" srcId="{4982E9B5-D76E-484B-AD39-D25741637053}" destId="{F25DFB6F-1842-41B7-91B5-89B45F4FAA36}" srcOrd="9" destOrd="0" presId="urn:microsoft.com/office/officeart/2005/8/layout/vProcess5"/>
    <dgm:cxn modelId="{DBE9F6A1-1C4D-4758-89BE-E1B4E4F24A1E}" type="presParOf" srcId="{4982E9B5-D76E-484B-AD39-D25741637053}" destId="{F7A73C7D-0F4B-4A01-B3C7-713DE42C6ABF}" srcOrd="10" destOrd="0" presId="urn:microsoft.com/office/officeart/2005/8/layout/vProcess5"/>
    <dgm:cxn modelId="{DAFADD01-EDB7-403F-81BB-088E947F0CB5}" type="presParOf" srcId="{4982E9B5-D76E-484B-AD39-D25741637053}" destId="{442FED6E-C565-426C-9AD9-EE11C395A9D1}" srcOrd="11" destOrd="0" presId="urn:microsoft.com/office/officeart/2005/8/layout/vProcess5"/>
    <dgm:cxn modelId="{6307A88E-4AD6-4115-B676-38609872CF15}" type="presParOf" srcId="{4982E9B5-D76E-484B-AD39-D25741637053}" destId="{59C35692-57C0-43F5-9803-9193E4FFCED5}" srcOrd="12" destOrd="0" presId="urn:microsoft.com/office/officeart/2005/8/layout/vProcess5"/>
    <dgm:cxn modelId="{73CDA3CE-CA66-4BF6-9315-10B6483FF476}" type="presParOf" srcId="{4982E9B5-D76E-484B-AD39-D25741637053}" destId="{3127B1F7-C1B9-4559-91E8-3BFEA393C8D0}" srcOrd="13" destOrd="0" presId="urn:microsoft.com/office/officeart/2005/8/layout/vProcess5"/>
    <dgm:cxn modelId="{390C21C8-F731-4B7F-BC8B-629803A77CD9}" type="presParOf" srcId="{4982E9B5-D76E-484B-AD39-D25741637053}" destId="{5CAA5AFE-F44B-452B-A9D1-75537ABCE2E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C406F3-3CD9-4366-9249-3533376C050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B681136-D25F-4846-BC81-BD5017D8BD7A}">
      <dgm:prSet/>
      <dgm:spPr/>
      <dgm:t>
        <a:bodyPr/>
        <a:lstStyle/>
        <a:p>
          <a:r>
            <a:rPr lang="en-GB" dirty="0"/>
            <a:t>Additional INSET day to schools, from 2022 to 2025 (Welsh Government, 2022)</a:t>
          </a:r>
          <a:endParaRPr lang="en-US" dirty="0"/>
        </a:p>
      </dgm:t>
    </dgm:pt>
    <dgm:pt modelId="{8CDF28C4-9EB6-474F-9327-0854A026CBD6}" type="parTrans" cxnId="{42798FE5-BCE8-4565-8829-726FD4D8F6F4}">
      <dgm:prSet/>
      <dgm:spPr/>
      <dgm:t>
        <a:bodyPr/>
        <a:lstStyle/>
        <a:p>
          <a:endParaRPr lang="en-US"/>
        </a:p>
      </dgm:t>
    </dgm:pt>
    <dgm:pt modelId="{6306BD32-CA6A-4423-AADE-A253F07E8614}" type="sibTrans" cxnId="{42798FE5-BCE8-4565-8829-726FD4D8F6F4}">
      <dgm:prSet/>
      <dgm:spPr/>
      <dgm:t>
        <a:bodyPr/>
        <a:lstStyle/>
        <a:p>
          <a:endParaRPr lang="en-US"/>
        </a:p>
      </dgm:t>
    </dgm:pt>
    <dgm:pt modelId="{80EA7652-6B22-4056-9E71-AF19E1941EA5}">
      <dgm:prSet/>
      <dgm:spPr/>
      <dgm:t>
        <a:bodyPr/>
        <a:lstStyle/>
        <a:p>
          <a:r>
            <a:rPr lang="en-GB" dirty="0"/>
            <a:t>Build up a strong emotional resilience in children and young people from early years</a:t>
          </a:r>
          <a:endParaRPr lang="en-US" dirty="0"/>
        </a:p>
      </dgm:t>
    </dgm:pt>
    <dgm:pt modelId="{51B56D4D-4B07-4632-8F8A-206A6499A439}" type="parTrans" cxnId="{B85671B0-8A70-46B4-88F5-B0BBC1282E49}">
      <dgm:prSet/>
      <dgm:spPr/>
      <dgm:t>
        <a:bodyPr/>
        <a:lstStyle/>
        <a:p>
          <a:endParaRPr lang="en-US"/>
        </a:p>
      </dgm:t>
    </dgm:pt>
    <dgm:pt modelId="{F6CF0383-4423-4320-8DCA-86096512221E}" type="sibTrans" cxnId="{B85671B0-8A70-46B4-88F5-B0BBC1282E49}">
      <dgm:prSet/>
      <dgm:spPr/>
      <dgm:t>
        <a:bodyPr/>
        <a:lstStyle/>
        <a:p>
          <a:endParaRPr lang="en-US"/>
        </a:p>
      </dgm:t>
    </dgm:pt>
    <dgm:pt modelId="{77646A22-4519-4C10-83B2-1E2C0BC65D9D}">
      <dgm:prSet/>
      <dgm:spPr/>
      <dgm:t>
        <a:bodyPr/>
        <a:lstStyle/>
        <a:p>
          <a:r>
            <a:rPr lang="en-GB" dirty="0"/>
            <a:t>Support for families, </a:t>
          </a:r>
          <a:r>
            <a:rPr lang="en-GB" i="1" dirty="0"/>
            <a:t>‘Parents, carers and all those working with and supporting children and young people should take individuals seriously when they share, they are struggling and respond in a kind, non-judgemental way’ </a:t>
          </a:r>
          <a:r>
            <a:rPr lang="en-GB" dirty="0"/>
            <a:t>(Public Health Wales, 2025, p. 6)</a:t>
          </a:r>
          <a:endParaRPr lang="en-US" dirty="0"/>
        </a:p>
      </dgm:t>
    </dgm:pt>
    <dgm:pt modelId="{222369B7-7D6A-4759-A1CC-803C8D57BC72}" type="parTrans" cxnId="{78B52ECA-6403-408D-B71D-0F33FE7360C8}">
      <dgm:prSet/>
      <dgm:spPr/>
      <dgm:t>
        <a:bodyPr/>
        <a:lstStyle/>
        <a:p>
          <a:endParaRPr lang="en-US"/>
        </a:p>
      </dgm:t>
    </dgm:pt>
    <dgm:pt modelId="{15C8B156-57DD-41F0-BC92-3C4C03684516}" type="sibTrans" cxnId="{78B52ECA-6403-408D-B71D-0F33FE7360C8}">
      <dgm:prSet/>
      <dgm:spPr/>
      <dgm:t>
        <a:bodyPr/>
        <a:lstStyle/>
        <a:p>
          <a:endParaRPr lang="en-US"/>
        </a:p>
      </dgm:t>
    </dgm:pt>
    <dgm:pt modelId="{FE78C32A-752F-486E-9EEA-CB73F54F7E1D}" type="pres">
      <dgm:prSet presAssocID="{88C406F3-3CD9-4366-9249-3533376C0509}" presName="linear" presStyleCnt="0">
        <dgm:presLayoutVars>
          <dgm:animLvl val="lvl"/>
          <dgm:resizeHandles val="exact"/>
        </dgm:presLayoutVars>
      </dgm:prSet>
      <dgm:spPr/>
    </dgm:pt>
    <dgm:pt modelId="{68F0C028-5892-4B0E-8C04-3091DFCDE0F7}" type="pres">
      <dgm:prSet presAssocID="{9B681136-D25F-4846-BC81-BD5017D8BD7A}" presName="parentText" presStyleLbl="node1" presStyleIdx="0" presStyleCnt="3">
        <dgm:presLayoutVars>
          <dgm:chMax val="0"/>
          <dgm:bulletEnabled val="1"/>
        </dgm:presLayoutVars>
      </dgm:prSet>
      <dgm:spPr/>
    </dgm:pt>
    <dgm:pt modelId="{8448D963-C928-4FE2-A07D-CBD6EB4452FF}" type="pres">
      <dgm:prSet presAssocID="{6306BD32-CA6A-4423-AADE-A253F07E8614}" presName="spacer" presStyleCnt="0"/>
      <dgm:spPr/>
    </dgm:pt>
    <dgm:pt modelId="{0AE937B3-DB44-459F-9C48-63D9E91D5383}" type="pres">
      <dgm:prSet presAssocID="{80EA7652-6B22-4056-9E71-AF19E1941EA5}" presName="parentText" presStyleLbl="node1" presStyleIdx="1" presStyleCnt="3">
        <dgm:presLayoutVars>
          <dgm:chMax val="0"/>
          <dgm:bulletEnabled val="1"/>
        </dgm:presLayoutVars>
      </dgm:prSet>
      <dgm:spPr/>
    </dgm:pt>
    <dgm:pt modelId="{BFBEC7A9-82FA-4060-AD11-6C4F9F8EE990}" type="pres">
      <dgm:prSet presAssocID="{F6CF0383-4423-4320-8DCA-86096512221E}" presName="spacer" presStyleCnt="0"/>
      <dgm:spPr/>
    </dgm:pt>
    <dgm:pt modelId="{D8A5D6DF-6C32-40AA-8E1E-4034D2B69D90}" type="pres">
      <dgm:prSet presAssocID="{77646A22-4519-4C10-83B2-1E2C0BC65D9D}" presName="parentText" presStyleLbl="node1" presStyleIdx="2" presStyleCnt="3">
        <dgm:presLayoutVars>
          <dgm:chMax val="0"/>
          <dgm:bulletEnabled val="1"/>
        </dgm:presLayoutVars>
      </dgm:prSet>
      <dgm:spPr/>
    </dgm:pt>
  </dgm:ptLst>
  <dgm:cxnLst>
    <dgm:cxn modelId="{3FAE4606-908A-4DD5-A29E-9AECB584A8A4}" type="presOf" srcId="{9B681136-D25F-4846-BC81-BD5017D8BD7A}" destId="{68F0C028-5892-4B0E-8C04-3091DFCDE0F7}" srcOrd="0" destOrd="0" presId="urn:microsoft.com/office/officeart/2005/8/layout/vList2"/>
    <dgm:cxn modelId="{59B2C99B-227C-4350-972D-280C4D5DA50C}" type="presOf" srcId="{77646A22-4519-4C10-83B2-1E2C0BC65D9D}" destId="{D8A5D6DF-6C32-40AA-8E1E-4034D2B69D90}" srcOrd="0" destOrd="0" presId="urn:microsoft.com/office/officeart/2005/8/layout/vList2"/>
    <dgm:cxn modelId="{B85671B0-8A70-46B4-88F5-B0BBC1282E49}" srcId="{88C406F3-3CD9-4366-9249-3533376C0509}" destId="{80EA7652-6B22-4056-9E71-AF19E1941EA5}" srcOrd="1" destOrd="0" parTransId="{51B56D4D-4B07-4632-8F8A-206A6499A439}" sibTransId="{F6CF0383-4423-4320-8DCA-86096512221E}"/>
    <dgm:cxn modelId="{D5AF0CC6-71C5-4496-8FA6-F6998D4432A5}" type="presOf" srcId="{88C406F3-3CD9-4366-9249-3533376C0509}" destId="{FE78C32A-752F-486E-9EEA-CB73F54F7E1D}" srcOrd="0" destOrd="0" presId="urn:microsoft.com/office/officeart/2005/8/layout/vList2"/>
    <dgm:cxn modelId="{78B52ECA-6403-408D-B71D-0F33FE7360C8}" srcId="{88C406F3-3CD9-4366-9249-3533376C0509}" destId="{77646A22-4519-4C10-83B2-1E2C0BC65D9D}" srcOrd="2" destOrd="0" parTransId="{222369B7-7D6A-4759-A1CC-803C8D57BC72}" sibTransId="{15C8B156-57DD-41F0-BC92-3C4C03684516}"/>
    <dgm:cxn modelId="{8C0E6FE3-A302-4678-A659-EFED808348F3}" type="presOf" srcId="{80EA7652-6B22-4056-9E71-AF19E1941EA5}" destId="{0AE937B3-DB44-459F-9C48-63D9E91D5383}" srcOrd="0" destOrd="0" presId="urn:microsoft.com/office/officeart/2005/8/layout/vList2"/>
    <dgm:cxn modelId="{42798FE5-BCE8-4565-8829-726FD4D8F6F4}" srcId="{88C406F3-3CD9-4366-9249-3533376C0509}" destId="{9B681136-D25F-4846-BC81-BD5017D8BD7A}" srcOrd="0" destOrd="0" parTransId="{8CDF28C4-9EB6-474F-9327-0854A026CBD6}" sibTransId="{6306BD32-CA6A-4423-AADE-A253F07E8614}"/>
    <dgm:cxn modelId="{11A560B5-2779-4DEF-85FA-80CB98333888}" type="presParOf" srcId="{FE78C32A-752F-486E-9EEA-CB73F54F7E1D}" destId="{68F0C028-5892-4B0E-8C04-3091DFCDE0F7}" srcOrd="0" destOrd="0" presId="urn:microsoft.com/office/officeart/2005/8/layout/vList2"/>
    <dgm:cxn modelId="{BCA7C2D9-ED77-45CB-A7BB-E64C5473C9CB}" type="presParOf" srcId="{FE78C32A-752F-486E-9EEA-CB73F54F7E1D}" destId="{8448D963-C928-4FE2-A07D-CBD6EB4452FF}" srcOrd="1" destOrd="0" presId="urn:microsoft.com/office/officeart/2005/8/layout/vList2"/>
    <dgm:cxn modelId="{7E936C3E-B18F-41C3-914F-02278383BF0C}" type="presParOf" srcId="{FE78C32A-752F-486E-9EEA-CB73F54F7E1D}" destId="{0AE937B3-DB44-459F-9C48-63D9E91D5383}" srcOrd="2" destOrd="0" presId="urn:microsoft.com/office/officeart/2005/8/layout/vList2"/>
    <dgm:cxn modelId="{6D9DA9EB-1E76-4F03-8587-608C8A44D3BA}" type="presParOf" srcId="{FE78C32A-752F-486E-9EEA-CB73F54F7E1D}" destId="{BFBEC7A9-82FA-4060-AD11-6C4F9F8EE990}" srcOrd="3" destOrd="0" presId="urn:microsoft.com/office/officeart/2005/8/layout/vList2"/>
    <dgm:cxn modelId="{B5F3A4DA-A7DD-40B4-920F-0B944DCBC112}" type="presParOf" srcId="{FE78C32A-752F-486E-9EEA-CB73F54F7E1D}" destId="{D8A5D6DF-6C32-40AA-8E1E-4034D2B69D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E9955-AE3F-4A86-AA21-0EDFB8665597}">
      <dsp:nvSpPr>
        <dsp:cNvPr id="0" name=""/>
        <dsp:cNvSpPr/>
      </dsp:nvSpPr>
      <dsp:spPr>
        <a:xfrm>
          <a:off x="0" y="2355269"/>
          <a:ext cx="6354705" cy="773051"/>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Focus is on making child A happy, content and encouraging different ways to communicate to be understood </a:t>
          </a:r>
        </a:p>
      </dsp:txBody>
      <dsp:txXfrm>
        <a:off x="0" y="2355269"/>
        <a:ext cx="6354705" cy="773051"/>
      </dsp:txXfrm>
    </dsp:sp>
    <dsp:sp modelId="{37AADA61-15A3-4F93-8D06-88A429A77D27}">
      <dsp:nvSpPr>
        <dsp:cNvPr id="0" name=""/>
        <dsp:cNvSpPr/>
      </dsp:nvSpPr>
      <dsp:spPr>
        <a:xfrm rot="10800000">
          <a:off x="0" y="1177911"/>
          <a:ext cx="6354705" cy="1188953"/>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Child A is mostly nonverbal, thus making it tricky to communicate their needs</a:t>
          </a:r>
        </a:p>
      </dsp:txBody>
      <dsp:txXfrm rot="10800000">
        <a:off x="0" y="1177911"/>
        <a:ext cx="6354705" cy="772546"/>
      </dsp:txXfrm>
    </dsp:sp>
    <dsp:sp modelId="{E10F5A22-7CDC-40C0-ADFC-063DED5DEDC5}">
      <dsp:nvSpPr>
        <dsp:cNvPr id="0" name=""/>
        <dsp:cNvSpPr/>
      </dsp:nvSpPr>
      <dsp:spPr>
        <a:xfrm rot="10800000">
          <a:off x="0" y="0"/>
          <a:ext cx="6354705" cy="1188953"/>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Child named A in a Welsh Special School can become dysregulated when approached </a:t>
          </a:r>
          <a:endParaRPr lang="en-US" sz="1700" kern="1200" dirty="0"/>
        </a:p>
      </dsp:txBody>
      <dsp:txXfrm rot="10800000">
        <a:off x="0" y="0"/>
        <a:ext cx="6354705" cy="772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81E36-EF91-443D-ACFC-660C9AFD906B}">
      <dsp:nvSpPr>
        <dsp:cNvPr id="0" name=""/>
        <dsp:cNvSpPr/>
      </dsp:nvSpPr>
      <dsp:spPr>
        <a:xfrm>
          <a:off x="0" y="0"/>
          <a:ext cx="8554448" cy="6249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non-nurturing environment can have a negative impact on children and young people</a:t>
          </a:r>
          <a:endParaRPr lang="en-US" sz="1600" kern="1200" dirty="0"/>
        </a:p>
      </dsp:txBody>
      <dsp:txXfrm>
        <a:off x="18305" y="18305"/>
        <a:ext cx="7806922" cy="588371"/>
      </dsp:txXfrm>
    </dsp:sp>
    <dsp:sp modelId="{A2F3745E-B901-438A-AE3B-34D3B304F17A}">
      <dsp:nvSpPr>
        <dsp:cNvPr id="0" name=""/>
        <dsp:cNvSpPr/>
      </dsp:nvSpPr>
      <dsp:spPr>
        <a:xfrm>
          <a:off x="638806" y="711784"/>
          <a:ext cx="8554448" cy="6249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Promoting wellbeing for best start at life for children and young people</a:t>
          </a:r>
          <a:endParaRPr lang="en-US" sz="1600" kern="1200" dirty="0"/>
        </a:p>
      </dsp:txBody>
      <dsp:txXfrm>
        <a:off x="657111" y="730089"/>
        <a:ext cx="7472794" cy="588371"/>
      </dsp:txXfrm>
    </dsp:sp>
    <dsp:sp modelId="{58B7C244-EEB9-490E-B610-B9385F41DC6D}">
      <dsp:nvSpPr>
        <dsp:cNvPr id="0" name=""/>
        <dsp:cNvSpPr/>
      </dsp:nvSpPr>
      <dsp:spPr>
        <a:xfrm>
          <a:off x="1277612" y="1423568"/>
          <a:ext cx="8554448" cy="6249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Creating a healthy and engaging environment</a:t>
          </a:r>
          <a:endParaRPr lang="en-US" sz="1600" kern="1200" dirty="0"/>
        </a:p>
      </dsp:txBody>
      <dsp:txXfrm>
        <a:off x="1295917" y="1441873"/>
        <a:ext cx="7472794" cy="588371"/>
      </dsp:txXfrm>
    </dsp:sp>
    <dsp:sp modelId="{59A2F055-8B7B-4E64-A498-DAEEF81DAE4F}">
      <dsp:nvSpPr>
        <dsp:cNvPr id="0" name=""/>
        <dsp:cNvSpPr/>
      </dsp:nvSpPr>
      <dsp:spPr>
        <a:xfrm>
          <a:off x="1916418" y="2135352"/>
          <a:ext cx="8554448" cy="6249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child and young people who are not content and engaged in what they are doing might not be able to progress in their academic studies</a:t>
          </a:r>
          <a:endParaRPr lang="en-US" sz="1600" kern="1200" dirty="0"/>
        </a:p>
      </dsp:txBody>
      <dsp:txXfrm>
        <a:off x="1934723" y="2153657"/>
        <a:ext cx="7472794" cy="588371"/>
      </dsp:txXfrm>
    </dsp:sp>
    <dsp:sp modelId="{F8CBEC33-7683-41C3-8991-7844824CA756}">
      <dsp:nvSpPr>
        <dsp:cNvPr id="0" name=""/>
        <dsp:cNvSpPr/>
      </dsp:nvSpPr>
      <dsp:spPr>
        <a:xfrm>
          <a:off x="2555225" y="2847136"/>
          <a:ext cx="8554448" cy="6249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whole school approach for consistency in tackling obstacles which can be deteriorating for children and young people</a:t>
          </a:r>
          <a:endParaRPr lang="en-US" sz="1600" kern="1200" dirty="0"/>
        </a:p>
      </dsp:txBody>
      <dsp:txXfrm>
        <a:off x="2573530" y="2865441"/>
        <a:ext cx="7472794" cy="588371"/>
      </dsp:txXfrm>
    </dsp:sp>
    <dsp:sp modelId="{44FFFAC9-303C-4A59-8768-BE8938C18E08}">
      <dsp:nvSpPr>
        <dsp:cNvPr id="0" name=""/>
        <dsp:cNvSpPr/>
      </dsp:nvSpPr>
      <dsp:spPr>
        <a:xfrm>
          <a:off x="8148211" y="456583"/>
          <a:ext cx="406237" cy="406237"/>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39614" y="456583"/>
        <a:ext cx="223431" cy="305693"/>
      </dsp:txXfrm>
    </dsp:sp>
    <dsp:sp modelId="{8E66C681-3AE2-4B1D-9297-231992AFF308}">
      <dsp:nvSpPr>
        <dsp:cNvPr id="0" name=""/>
        <dsp:cNvSpPr/>
      </dsp:nvSpPr>
      <dsp:spPr>
        <a:xfrm>
          <a:off x="8787017" y="1168367"/>
          <a:ext cx="406237" cy="406237"/>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78420" y="1168367"/>
        <a:ext cx="223431" cy="305693"/>
      </dsp:txXfrm>
    </dsp:sp>
    <dsp:sp modelId="{A5E2740E-090E-470E-BA7B-9CB8422E7DEE}">
      <dsp:nvSpPr>
        <dsp:cNvPr id="0" name=""/>
        <dsp:cNvSpPr/>
      </dsp:nvSpPr>
      <dsp:spPr>
        <a:xfrm>
          <a:off x="9425823" y="1869735"/>
          <a:ext cx="406237" cy="406237"/>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17226" y="1869735"/>
        <a:ext cx="223431" cy="305693"/>
      </dsp:txXfrm>
    </dsp:sp>
    <dsp:sp modelId="{F25DFB6F-1842-41B7-91B5-89B45F4FAA36}">
      <dsp:nvSpPr>
        <dsp:cNvPr id="0" name=""/>
        <dsp:cNvSpPr/>
      </dsp:nvSpPr>
      <dsp:spPr>
        <a:xfrm>
          <a:off x="10064629" y="2588463"/>
          <a:ext cx="406237" cy="406237"/>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56032" y="2588463"/>
        <a:ext cx="223431" cy="305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0C028-5892-4B0E-8C04-3091DFCDE0F7}">
      <dsp:nvSpPr>
        <dsp:cNvPr id="0" name=""/>
        <dsp:cNvSpPr/>
      </dsp:nvSpPr>
      <dsp:spPr>
        <a:xfrm>
          <a:off x="0" y="220837"/>
          <a:ext cx="6669431" cy="1740375"/>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Additional INSET day to schools, from 2022 to 2025 (Welsh Government, 2022)</a:t>
          </a:r>
          <a:endParaRPr lang="en-US" sz="2000" kern="1200" dirty="0"/>
        </a:p>
      </dsp:txBody>
      <dsp:txXfrm>
        <a:off x="84958" y="305795"/>
        <a:ext cx="6499515" cy="1570459"/>
      </dsp:txXfrm>
    </dsp:sp>
    <dsp:sp modelId="{0AE937B3-DB44-459F-9C48-63D9E91D5383}">
      <dsp:nvSpPr>
        <dsp:cNvPr id="0" name=""/>
        <dsp:cNvSpPr/>
      </dsp:nvSpPr>
      <dsp:spPr>
        <a:xfrm>
          <a:off x="0" y="2018812"/>
          <a:ext cx="6669431" cy="1740375"/>
        </a:xfrm>
        <a:prstGeom prst="roundRect">
          <a:avLst/>
        </a:prstGeom>
        <a:solidFill>
          <a:schemeClr val="accent2">
            <a:hueOff val="3021508"/>
            <a:satOff val="-9905"/>
            <a:lumOff val="-2157"/>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Build up a strong emotional resilience in children and young people from early years</a:t>
          </a:r>
          <a:endParaRPr lang="en-US" sz="2000" kern="1200" dirty="0"/>
        </a:p>
      </dsp:txBody>
      <dsp:txXfrm>
        <a:off x="84958" y="2103770"/>
        <a:ext cx="6499515" cy="1570459"/>
      </dsp:txXfrm>
    </dsp:sp>
    <dsp:sp modelId="{D8A5D6DF-6C32-40AA-8E1E-4034D2B69D90}">
      <dsp:nvSpPr>
        <dsp:cNvPr id="0" name=""/>
        <dsp:cNvSpPr/>
      </dsp:nvSpPr>
      <dsp:spPr>
        <a:xfrm>
          <a:off x="0" y="3816787"/>
          <a:ext cx="6669431" cy="1740375"/>
        </a:xfrm>
        <a:prstGeom prst="roundRect">
          <a:avLst/>
        </a:prstGeom>
        <a:solidFill>
          <a:schemeClr val="accent2">
            <a:hueOff val="6043017"/>
            <a:satOff val="-19810"/>
            <a:lumOff val="-4314"/>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Support for families, </a:t>
          </a:r>
          <a:r>
            <a:rPr lang="en-GB" sz="2000" i="1" kern="1200" dirty="0"/>
            <a:t>‘Parents, carers and all those working with and supporting children and young people should take individuals seriously when they share, they are struggling and respond in a kind, non-judgemental way’ </a:t>
          </a:r>
          <a:r>
            <a:rPr lang="en-GB" sz="2000" kern="1200" dirty="0"/>
            <a:t>(Public Health Wales, 2025, p. 6)</a:t>
          </a:r>
          <a:endParaRPr lang="en-US" sz="2000" kern="1200" dirty="0"/>
        </a:p>
      </dsp:txBody>
      <dsp:txXfrm>
        <a:off x="84958" y="3901745"/>
        <a:ext cx="6499515" cy="157045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924385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555365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919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98924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30686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519459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804500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93856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585336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977868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12/31/2025</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36297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12/31/2025</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643359804"/>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slides/_rels/slide11.xml.rels><?xml version="1.0" encoding="UTF-8" standalone="yes"?>
<Relationships xmlns="http://schemas.openxmlformats.org/package/2006/relationships"><Relationship Id="rId8" Type="http://schemas.openxmlformats.org/officeDocument/2006/relationships/hyperlink" Target="https://phw.nhs.wales/news/rise-in-mental-health-difficulties-among-children-and-young-people-highlight-need-for-early-action/joint-statement-on-children-and-young-peoples-mental-health-and-wellbeing-november-2025/" TargetMode="External"/><Relationship Id="rId13" Type="http://schemas.openxmlformats.org/officeDocument/2006/relationships/hyperlink" Target="https://www.gov.wales/sites/default/files/publications/2021-03/framework-on-embedding-a-whole-school-approach-to-emotional-and-mental-well-being.pdf" TargetMode="External"/><Relationship Id="rId3" Type="http://schemas.openxmlformats.org/officeDocument/2006/relationships/hyperlink" Target="https://www.sciencedirect.com/science/article/pii/S0145213425002650?via%3Dihub" TargetMode="External"/><Relationship Id="rId7" Type="http://schemas.openxmlformats.org/officeDocument/2006/relationships/hyperlink" Target="https://phw.nhs.wales/news/rise-in-mental-health-difficulties-among-children-and-young-people-highlight-need-for-early-action/" TargetMode="External"/><Relationship Id="rId12" Type="http://schemas.openxmlformats.org/officeDocument/2006/relationships/hyperlink" Target="https://www.gov.wales/update-children-and-young-peoples-plan-january-2024-html" TargetMode="External"/><Relationship Id="rId2" Type="http://schemas.openxmlformats.org/officeDocument/2006/relationships/hyperlink" Target="https://www.gov.wales/whole-school-approach-emotional-and-mental-wellbeing-unmet-evidence-needs" TargetMode="External"/><Relationship Id="rId1" Type="http://schemas.openxmlformats.org/officeDocument/2006/relationships/slideLayout" Target="../slideLayouts/slideLayout2.xml"/><Relationship Id="rId6" Type="http://schemas.openxmlformats.org/officeDocument/2006/relationships/hyperlink" Target="https://phw.nhs.wales/topics/promoting-individual-and-community-wellbeing/whole-school-approach-to-emotional-and-mental-wellbeing/evaluation-output-report/" TargetMode="External"/><Relationship Id="rId11" Type="http://schemas.openxmlformats.org/officeDocument/2006/relationships/hyperlink" Target="https://www.gov.wales/nest-framework-full-report-html" TargetMode="External"/><Relationship Id="rId5" Type="http://schemas.openxmlformats.org/officeDocument/2006/relationships/hyperlink" Target="https://www.simplypsychology.org/maslow.html" TargetMode="External"/><Relationship Id="rId10" Type="http://schemas.openxmlformats.org/officeDocument/2006/relationships/hyperlink" Target="https://www.gov.wales/additional-national-professional-learning-service-training-inset-days-2022-2025-html" TargetMode="External"/><Relationship Id="rId4" Type="http://schemas.openxmlformats.org/officeDocument/2006/relationships/hyperlink" Target="https://neurodivergencewales.org/wp-content/uploads/2020/08/A-Guide-for-Early-Years-Settings_Eng.pdf" TargetMode="External"/><Relationship Id="rId9" Type="http://schemas.openxmlformats.org/officeDocument/2006/relationships/hyperlink" Target="https://www.unicef.org.uk/wp-content/uploads/2016/08/unicef-convention-rights-child-uncr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6DF50-27CC-51CF-B0C1-C2C7C539485F}"/>
              </a:ext>
            </a:extLst>
          </p:cNvPr>
          <p:cNvSpPr>
            <a:spLocks noGrp="1"/>
          </p:cNvSpPr>
          <p:nvPr>
            <p:ph type="ctrTitle"/>
          </p:nvPr>
        </p:nvSpPr>
        <p:spPr>
          <a:xfrm>
            <a:off x="4983900" y="1079500"/>
            <a:ext cx="6119131" cy="2138400"/>
          </a:xfrm>
        </p:spPr>
        <p:txBody>
          <a:bodyPr>
            <a:normAutofit/>
          </a:bodyPr>
          <a:lstStyle/>
          <a:p>
            <a:r>
              <a:rPr lang="en-GB" dirty="0"/>
              <a:t>Challenging behaviour in Welsh schools</a:t>
            </a:r>
          </a:p>
        </p:txBody>
      </p:sp>
      <p:sp>
        <p:nvSpPr>
          <p:cNvPr id="3" name="Subtitle 2">
            <a:extLst>
              <a:ext uri="{FF2B5EF4-FFF2-40B4-BE49-F238E27FC236}">
                <a16:creationId xmlns:a16="http://schemas.microsoft.com/office/drawing/2014/main" id="{76FA5327-B3DF-A756-63EC-7B1674BD187C}"/>
              </a:ext>
            </a:extLst>
          </p:cNvPr>
          <p:cNvSpPr>
            <a:spLocks noGrp="1"/>
          </p:cNvSpPr>
          <p:nvPr>
            <p:ph type="subTitle" idx="1"/>
          </p:nvPr>
        </p:nvSpPr>
        <p:spPr>
          <a:xfrm>
            <a:off x="4980779" y="4113213"/>
            <a:ext cx="6125372" cy="1655762"/>
          </a:xfrm>
        </p:spPr>
        <p:txBody>
          <a:bodyPr>
            <a:normAutofit/>
          </a:bodyPr>
          <a:lstStyle/>
          <a:p>
            <a:r>
              <a:rPr lang="en-GB" dirty="0"/>
              <a:t>By Marie Kopeckova</a:t>
            </a:r>
          </a:p>
        </p:txBody>
      </p:sp>
      <p:pic>
        <p:nvPicPr>
          <p:cNvPr id="14" name="Picture 13" descr="Colored pencils inside a pencil holder which is on top of a wood table">
            <a:extLst>
              <a:ext uri="{FF2B5EF4-FFF2-40B4-BE49-F238E27FC236}">
                <a16:creationId xmlns:a16="http://schemas.microsoft.com/office/drawing/2014/main" id="{EB9EA825-26C6-90D5-6684-2CF54D7E5249}"/>
              </a:ext>
            </a:extLst>
          </p:cNvPr>
          <p:cNvPicPr>
            <a:picLocks noChangeAspect="1"/>
          </p:cNvPicPr>
          <p:nvPr/>
        </p:nvPicPr>
        <p:blipFill>
          <a:blip r:embed="rId2"/>
          <a:srcRect l="53414" r="8977" b="-1"/>
          <a:stretch>
            <a:fillRect/>
          </a:stretch>
        </p:blipFill>
        <p:spPr>
          <a:xfrm>
            <a:off x="20" y="10"/>
            <a:ext cx="3863955" cy="6857989"/>
          </a:xfrm>
          <a:prstGeom prst="rect">
            <a:avLst/>
          </a:prstGeom>
        </p:spPr>
      </p:pic>
      <p:cxnSp>
        <p:nvCxnSpPr>
          <p:cNvPr id="15" name="Straight Connector 1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817236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DD318-EF91-CF9C-6AE4-DB786DAA9BC7}"/>
              </a:ext>
            </a:extLst>
          </p:cNvPr>
          <p:cNvSpPr>
            <a:spLocks noGrp="1"/>
          </p:cNvSpPr>
          <p:nvPr>
            <p:ph type="title"/>
          </p:nvPr>
        </p:nvSpPr>
        <p:spPr>
          <a:xfrm>
            <a:off x="1080001" y="1079500"/>
            <a:ext cx="3904750" cy="4689475"/>
          </a:xfrm>
        </p:spPr>
        <p:txBody>
          <a:bodyPr anchor="ctr">
            <a:normAutofit/>
          </a:bodyPr>
          <a:lstStyle/>
          <a:p>
            <a:pPr algn="ctr"/>
            <a:r>
              <a:rPr lang="en-GB" dirty="0"/>
              <a:t>Introduction</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7" name="Rectangle 56">
            <a:extLst>
              <a:ext uri="{FF2B5EF4-FFF2-40B4-BE49-F238E27FC236}">
                <a16:creationId xmlns:a16="http://schemas.microsoft.com/office/drawing/2014/main" id="{E3DEC8CC-CDC4-0782-8149-9E35DE06D3EA}"/>
              </a:ext>
            </a:extLst>
          </p:cNvPr>
          <p:cNvSpPr/>
          <p:nvPr/>
        </p:nvSpPr>
        <p:spPr>
          <a:xfrm>
            <a:off x="6323163" y="-4763"/>
            <a:ext cx="5868837" cy="6858000"/>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C1FA729B-C844-8AE3-7AA1-D26E8363B956}"/>
              </a:ext>
            </a:extLst>
          </p:cNvPr>
          <p:cNvSpPr/>
          <p:nvPr/>
        </p:nvSpPr>
        <p:spPr>
          <a:xfrm>
            <a:off x="7207250" y="855214"/>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Challenging behaviour in schools</a:t>
            </a:r>
            <a:endParaRPr lang="en-US" sz="1400" dirty="0"/>
          </a:p>
        </p:txBody>
      </p:sp>
      <p:sp>
        <p:nvSpPr>
          <p:cNvPr id="8" name="Rectangle 7">
            <a:extLst>
              <a:ext uri="{FF2B5EF4-FFF2-40B4-BE49-F238E27FC236}">
                <a16:creationId xmlns:a16="http://schemas.microsoft.com/office/drawing/2014/main" id="{CBABD1AE-6024-7A75-2E6A-9ED396BD811D}"/>
              </a:ext>
            </a:extLst>
          </p:cNvPr>
          <p:cNvSpPr/>
          <p:nvPr/>
        </p:nvSpPr>
        <p:spPr>
          <a:xfrm>
            <a:off x="9596958" y="855214"/>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r>
              <a:rPr lang="en-GB" sz="1400" dirty="0"/>
              <a:t>Personal experience</a:t>
            </a:r>
            <a:endParaRPr lang="en-US" sz="1400" dirty="0"/>
          </a:p>
        </p:txBody>
      </p:sp>
      <p:sp>
        <p:nvSpPr>
          <p:cNvPr id="10" name="Rectangle 9">
            <a:extLst>
              <a:ext uri="{FF2B5EF4-FFF2-40B4-BE49-F238E27FC236}">
                <a16:creationId xmlns:a16="http://schemas.microsoft.com/office/drawing/2014/main" id="{80CD3C85-B9A5-0AE5-B7C0-59FA1B439A2D}"/>
              </a:ext>
            </a:extLst>
          </p:cNvPr>
          <p:cNvSpPr/>
          <p:nvPr/>
        </p:nvSpPr>
        <p:spPr>
          <a:xfrm>
            <a:off x="9596958" y="2353850"/>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Maslow’s hierarchy of needs</a:t>
            </a:r>
            <a:endParaRPr lang="en-US" sz="1400" dirty="0"/>
          </a:p>
        </p:txBody>
      </p:sp>
      <p:sp>
        <p:nvSpPr>
          <p:cNvPr id="12" name="Rectangle 11">
            <a:extLst>
              <a:ext uri="{FF2B5EF4-FFF2-40B4-BE49-F238E27FC236}">
                <a16:creationId xmlns:a16="http://schemas.microsoft.com/office/drawing/2014/main" id="{BB5D1661-1BE6-8B52-E5A3-70E01C97EE5F}"/>
              </a:ext>
            </a:extLst>
          </p:cNvPr>
          <p:cNvSpPr/>
          <p:nvPr/>
        </p:nvSpPr>
        <p:spPr>
          <a:xfrm>
            <a:off x="7207250" y="2341949"/>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Wellbeing of children and young people</a:t>
            </a:r>
            <a:endParaRPr lang="en-US" sz="1400" dirty="0"/>
          </a:p>
        </p:txBody>
      </p:sp>
      <p:sp>
        <p:nvSpPr>
          <p:cNvPr id="13" name="Rectangle 12">
            <a:extLst>
              <a:ext uri="{FF2B5EF4-FFF2-40B4-BE49-F238E27FC236}">
                <a16:creationId xmlns:a16="http://schemas.microsoft.com/office/drawing/2014/main" id="{80460438-349E-A4CA-D33F-5A516A2DD8DE}"/>
              </a:ext>
            </a:extLst>
          </p:cNvPr>
          <p:cNvSpPr/>
          <p:nvPr/>
        </p:nvSpPr>
        <p:spPr>
          <a:xfrm>
            <a:off x="7207250" y="3753692"/>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A whole school approach</a:t>
            </a:r>
            <a:endParaRPr lang="en-US" sz="1400" dirty="0"/>
          </a:p>
        </p:txBody>
      </p:sp>
      <p:sp>
        <p:nvSpPr>
          <p:cNvPr id="14" name="Rectangle 13">
            <a:extLst>
              <a:ext uri="{FF2B5EF4-FFF2-40B4-BE49-F238E27FC236}">
                <a16:creationId xmlns:a16="http://schemas.microsoft.com/office/drawing/2014/main" id="{605E84FF-F06E-1B1C-3335-DB7422E89034}"/>
              </a:ext>
            </a:extLst>
          </p:cNvPr>
          <p:cNvSpPr/>
          <p:nvPr/>
        </p:nvSpPr>
        <p:spPr>
          <a:xfrm>
            <a:off x="9616223" y="5277868"/>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300" dirty="0"/>
              <a:t>Legislation supporting wellbeing of children and young people</a:t>
            </a:r>
            <a:endParaRPr lang="en-US" sz="1300" dirty="0"/>
          </a:p>
        </p:txBody>
      </p:sp>
      <p:sp>
        <p:nvSpPr>
          <p:cNvPr id="15" name="Rectangle 14">
            <a:extLst>
              <a:ext uri="{FF2B5EF4-FFF2-40B4-BE49-F238E27FC236}">
                <a16:creationId xmlns:a16="http://schemas.microsoft.com/office/drawing/2014/main" id="{21B56ECF-A059-6B7D-3ADE-6D37610E42FD}"/>
              </a:ext>
            </a:extLst>
          </p:cNvPr>
          <p:cNvSpPr/>
          <p:nvPr/>
        </p:nvSpPr>
        <p:spPr>
          <a:xfrm>
            <a:off x="9616223" y="3753692"/>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Additional solutions</a:t>
            </a:r>
            <a:endParaRPr lang="en-US" sz="1400" dirty="0"/>
          </a:p>
        </p:txBody>
      </p:sp>
      <p:sp>
        <p:nvSpPr>
          <p:cNvPr id="16" name="Rectangle 15">
            <a:extLst>
              <a:ext uri="{FF2B5EF4-FFF2-40B4-BE49-F238E27FC236}">
                <a16:creationId xmlns:a16="http://schemas.microsoft.com/office/drawing/2014/main" id="{F8303661-DCDD-8375-CDC5-AB5259FEE159}"/>
              </a:ext>
            </a:extLst>
          </p:cNvPr>
          <p:cNvSpPr/>
          <p:nvPr/>
        </p:nvSpPr>
        <p:spPr>
          <a:xfrm>
            <a:off x="7245110" y="5277868"/>
            <a:ext cx="1832922" cy="98221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r>
              <a:rPr lang="en-GB" sz="1400" dirty="0"/>
              <a:t>Conclusion</a:t>
            </a:r>
          </a:p>
        </p:txBody>
      </p:sp>
      <p:pic>
        <p:nvPicPr>
          <p:cNvPr id="5" name="Graphic 4" descr="Arrow: Slight curve outline">
            <a:extLst>
              <a:ext uri="{FF2B5EF4-FFF2-40B4-BE49-F238E27FC236}">
                <a16:creationId xmlns:a16="http://schemas.microsoft.com/office/drawing/2014/main" id="{6CC71DE6-E47B-5104-F5CC-876347E0858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69406" y="1136032"/>
            <a:ext cx="500329" cy="500329"/>
          </a:xfrm>
          <a:prstGeom prst="rect">
            <a:avLst/>
          </a:prstGeom>
        </p:spPr>
      </p:pic>
      <p:pic>
        <p:nvPicPr>
          <p:cNvPr id="6" name="Graphic 5" descr="Arrow: Slight curve outline">
            <a:extLst>
              <a:ext uri="{FF2B5EF4-FFF2-40B4-BE49-F238E27FC236}">
                <a16:creationId xmlns:a16="http://schemas.microsoft.com/office/drawing/2014/main" id="{CEAADDDE-6F25-965F-A4E1-0F170A808E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6200000" flipH="1">
            <a:off x="10308399" y="1837428"/>
            <a:ext cx="417628" cy="417628"/>
          </a:xfrm>
          <a:prstGeom prst="rect">
            <a:avLst/>
          </a:prstGeom>
        </p:spPr>
      </p:pic>
      <p:pic>
        <p:nvPicPr>
          <p:cNvPr id="17" name="Graphic 16" descr="Arrow: Slight curve outline">
            <a:extLst>
              <a:ext uri="{FF2B5EF4-FFF2-40B4-BE49-F238E27FC236}">
                <a16:creationId xmlns:a16="http://schemas.microsoft.com/office/drawing/2014/main" id="{1A079BF5-BE32-5CD2-41C1-5673C9FB3FE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9078033" y="2545395"/>
            <a:ext cx="500329" cy="500329"/>
          </a:xfrm>
          <a:prstGeom prst="rect">
            <a:avLst/>
          </a:prstGeom>
        </p:spPr>
      </p:pic>
      <p:pic>
        <p:nvPicPr>
          <p:cNvPr id="18" name="Graphic 17" descr="Arrow: Slight curve outline">
            <a:extLst>
              <a:ext uri="{FF2B5EF4-FFF2-40B4-BE49-F238E27FC236}">
                <a16:creationId xmlns:a16="http://schemas.microsoft.com/office/drawing/2014/main" id="{4CEADCA9-7F65-565C-DAE4-AA87DCF81E5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9078033" y="5443873"/>
            <a:ext cx="500329" cy="500329"/>
          </a:xfrm>
          <a:prstGeom prst="rect">
            <a:avLst/>
          </a:prstGeom>
        </p:spPr>
      </p:pic>
      <p:pic>
        <p:nvPicPr>
          <p:cNvPr id="19" name="Graphic 18" descr="Arrow: Slight curve outline">
            <a:extLst>
              <a:ext uri="{FF2B5EF4-FFF2-40B4-BE49-F238E27FC236}">
                <a16:creationId xmlns:a16="http://schemas.microsoft.com/office/drawing/2014/main" id="{7004C318-5362-6346-1DC8-EEDE9BA49EC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6200000" flipH="1">
            <a:off x="10306617" y="4730841"/>
            <a:ext cx="417628" cy="417628"/>
          </a:xfrm>
          <a:prstGeom prst="rect">
            <a:avLst/>
          </a:prstGeom>
        </p:spPr>
      </p:pic>
      <p:pic>
        <p:nvPicPr>
          <p:cNvPr id="20" name="Graphic 19" descr="Arrow: Slight curve outline">
            <a:extLst>
              <a:ext uri="{FF2B5EF4-FFF2-40B4-BE49-F238E27FC236}">
                <a16:creationId xmlns:a16="http://schemas.microsoft.com/office/drawing/2014/main" id="{FEBC1099-11A4-B779-74C4-ABF806AFED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078032" y="3994634"/>
            <a:ext cx="500329" cy="500329"/>
          </a:xfrm>
          <a:prstGeom prst="rect">
            <a:avLst/>
          </a:prstGeom>
        </p:spPr>
      </p:pic>
      <p:pic>
        <p:nvPicPr>
          <p:cNvPr id="21" name="Graphic 20" descr="Arrow: Slight curve outline">
            <a:extLst>
              <a:ext uri="{FF2B5EF4-FFF2-40B4-BE49-F238E27FC236}">
                <a16:creationId xmlns:a16="http://schemas.microsoft.com/office/drawing/2014/main" id="{FC89B3A3-BB73-9D6F-FD85-81FC61565BA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5400000">
            <a:off x="7914897" y="3300081"/>
            <a:ext cx="417628" cy="417628"/>
          </a:xfrm>
          <a:prstGeom prst="rect">
            <a:avLst/>
          </a:prstGeom>
        </p:spPr>
      </p:pic>
    </p:spTree>
    <p:extLst>
      <p:ext uri="{BB962C8B-B14F-4D97-AF65-F5344CB8AC3E}">
        <p14:creationId xmlns:p14="http://schemas.microsoft.com/office/powerpoint/2010/main" val="180531448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1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10"/>
                            </p:stCondLst>
                            <p:childTnLst>
                              <p:par>
                                <p:cTn id="11" presetID="53" presetClass="entr" presetSubtype="16" fill="hold" nodeType="afterEffect">
                                  <p:stCondLst>
                                    <p:cond delay="2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par>
                          <p:cTn id="16" fill="hold">
                            <p:stCondLst>
                              <p:cond delay="1030"/>
                            </p:stCondLst>
                            <p:childTnLst>
                              <p:par>
                                <p:cTn id="17" presetID="53" presetClass="entr" presetSubtype="16"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Effect transition="in" filter="fade">
                                      <p:cBhvr>
                                        <p:cTn id="21" dur="500"/>
                                        <p:tgtEl>
                                          <p:spTgt spid="8"/>
                                        </p:tgtEl>
                                      </p:cBhvr>
                                    </p:animEffect>
                                  </p:childTnLst>
                                </p:cTn>
                              </p:par>
                            </p:childTnLst>
                          </p:cTn>
                        </p:par>
                        <p:par>
                          <p:cTn id="22" fill="hold">
                            <p:stCondLst>
                              <p:cond delay="153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ppt_w</p:attrName>
                                        </p:attrNameLst>
                                      </p:cBhvr>
                                      <p:tavLst>
                                        <p:tav tm="0">
                                          <p:val>
                                            <p:fltVal val="0"/>
                                          </p:val>
                                        </p:tav>
                                        <p:tav tm="100000">
                                          <p:val>
                                            <p:strVal val="#ppt_w"/>
                                          </p:val>
                                        </p:tav>
                                      </p:tavLst>
                                    </p:anim>
                                    <p:anim calcmode="lin" valueType="num">
                                      <p:cBhvr>
                                        <p:cTn id="26" dur="500" fill="hold"/>
                                        <p:tgtEl>
                                          <p:spTgt spid="6"/>
                                        </p:tgtEl>
                                        <p:attrNameLst>
                                          <p:attrName>ppt_h</p:attrName>
                                        </p:attrNameLst>
                                      </p:cBhvr>
                                      <p:tavLst>
                                        <p:tav tm="0">
                                          <p:val>
                                            <p:fltVal val="0"/>
                                          </p:val>
                                        </p:tav>
                                        <p:tav tm="100000">
                                          <p:val>
                                            <p:strVal val="#ppt_h"/>
                                          </p:val>
                                        </p:tav>
                                      </p:tavLst>
                                    </p:anim>
                                    <p:animEffect transition="in" filter="fade">
                                      <p:cBhvr>
                                        <p:cTn id="27" dur="500"/>
                                        <p:tgtEl>
                                          <p:spTgt spid="6"/>
                                        </p:tgtEl>
                                      </p:cBhvr>
                                    </p:animEffect>
                                  </p:childTnLst>
                                </p:cTn>
                              </p:par>
                            </p:childTnLst>
                          </p:cTn>
                        </p:par>
                        <p:par>
                          <p:cTn id="28" fill="hold">
                            <p:stCondLst>
                              <p:cond delay="2030"/>
                            </p:stCondLst>
                            <p:childTnLst>
                              <p:par>
                                <p:cTn id="29" presetID="53" presetClass="entr" presetSubtype="16"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ppt_w</p:attrName>
                                        </p:attrNameLst>
                                      </p:cBhvr>
                                      <p:tavLst>
                                        <p:tav tm="0">
                                          <p:val>
                                            <p:fltVal val="0"/>
                                          </p:val>
                                        </p:tav>
                                        <p:tav tm="100000">
                                          <p:val>
                                            <p:strVal val="#ppt_w"/>
                                          </p:val>
                                        </p:tav>
                                      </p:tavLst>
                                    </p:anim>
                                    <p:anim calcmode="lin" valueType="num">
                                      <p:cBhvr>
                                        <p:cTn id="32" dur="500" fill="hold"/>
                                        <p:tgtEl>
                                          <p:spTgt spid="10"/>
                                        </p:tgtEl>
                                        <p:attrNameLst>
                                          <p:attrName>ppt_h</p:attrName>
                                        </p:attrNameLst>
                                      </p:cBhvr>
                                      <p:tavLst>
                                        <p:tav tm="0">
                                          <p:val>
                                            <p:fltVal val="0"/>
                                          </p:val>
                                        </p:tav>
                                        <p:tav tm="100000">
                                          <p:val>
                                            <p:strVal val="#ppt_h"/>
                                          </p:val>
                                        </p:tav>
                                      </p:tavLst>
                                    </p:anim>
                                    <p:animEffect transition="in" filter="fade">
                                      <p:cBhvr>
                                        <p:cTn id="33" dur="500"/>
                                        <p:tgtEl>
                                          <p:spTgt spid="10"/>
                                        </p:tgtEl>
                                      </p:cBhvr>
                                    </p:animEffect>
                                  </p:childTnLst>
                                </p:cTn>
                              </p:par>
                            </p:childTnLst>
                          </p:cTn>
                        </p:par>
                        <p:par>
                          <p:cTn id="34" fill="hold">
                            <p:stCondLst>
                              <p:cond delay="2530"/>
                            </p:stCondLst>
                            <p:childTnLst>
                              <p:par>
                                <p:cTn id="35" presetID="53" presetClass="entr" presetSubtype="16" fill="hold" nodeType="after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p:cTn id="37" dur="500" fill="hold"/>
                                        <p:tgtEl>
                                          <p:spTgt spid="17"/>
                                        </p:tgtEl>
                                        <p:attrNameLst>
                                          <p:attrName>ppt_w</p:attrName>
                                        </p:attrNameLst>
                                      </p:cBhvr>
                                      <p:tavLst>
                                        <p:tav tm="0">
                                          <p:val>
                                            <p:fltVal val="0"/>
                                          </p:val>
                                        </p:tav>
                                        <p:tav tm="100000">
                                          <p:val>
                                            <p:strVal val="#ppt_w"/>
                                          </p:val>
                                        </p:tav>
                                      </p:tavLst>
                                    </p:anim>
                                    <p:anim calcmode="lin" valueType="num">
                                      <p:cBhvr>
                                        <p:cTn id="38" dur="500" fill="hold"/>
                                        <p:tgtEl>
                                          <p:spTgt spid="17"/>
                                        </p:tgtEl>
                                        <p:attrNameLst>
                                          <p:attrName>ppt_h</p:attrName>
                                        </p:attrNameLst>
                                      </p:cBhvr>
                                      <p:tavLst>
                                        <p:tav tm="0">
                                          <p:val>
                                            <p:fltVal val="0"/>
                                          </p:val>
                                        </p:tav>
                                        <p:tav tm="100000">
                                          <p:val>
                                            <p:strVal val="#ppt_h"/>
                                          </p:val>
                                        </p:tav>
                                      </p:tavLst>
                                    </p:anim>
                                    <p:animEffect transition="in" filter="fade">
                                      <p:cBhvr>
                                        <p:cTn id="39" dur="500"/>
                                        <p:tgtEl>
                                          <p:spTgt spid="17"/>
                                        </p:tgtEl>
                                      </p:cBhvr>
                                    </p:animEffect>
                                  </p:childTnLst>
                                </p:cTn>
                              </p:par>
                            </p:childTnLst>
                          </p:cTn>
                        </p:par>
                        <p:par>
                          <p:cTn id="40" fill="hold">
                            <p:stCondLst>
                              <p:cond delay="3030"/>
                            </p:stCondLst>
                            <p:childTnLst>
                              <p:par>
                                <p:cTn id="41" presetID="53" presetClass="entr" presetSubtype="16"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p:cTn id="43" dur="500" fill="hold"/>
                                        <p:tgtEl>
                                          <p:spTgt spid="12"/>
                                        </p:tgtEl>
                                        <p:attrNameLst>
                                          <p:attrName>ppt_w</p:attrName>
                                        </p:attrNameLst>
                                      </p:cBhvr>
                                      <p:tavLst>
                                        <p:tav tm="0">
                                          <p:val>
                                            <p:fltVal val="0"/>
                                          </p:val>
                                        </p:tav>
                                        <p:tav tm="100000">
                                          <p:val>
                                            <p:strVal val="#ppt_w"/>
                                          </p:val>
                                        </p:tav>
                                      </p:tavLst>
                                    </p:anim>
                                    <p:anim calcmode="lin" valueType="num">
                                      <p:cBhvr>
                                        <p:cTn id="44" dur="500" fill="hold"/>
                                        <p:tgtEl>
                                          <p:spTgt spid="12"/>
                                        </p:tgtEl>
                                        <p:attrNameLst>
                                          <p:attrName>ppt_h</p:attrName>
                                        </p:attrNameLst>
                                      </p:cBhvr>
                                      <p:tavLst>
                                        <p:tav tm="0">
                                          <p:val>
                                            <p:fltVal val="0"/>
                                          </p:val>
                                        </p:tav>
                                        <p:tav tm="100000">
                                          <p:val>
                                            <p:strVal val="#ppt_h"/>
                                          </p:val>
                                        </p:tav>
                                      </p:tavLst>
                                    </p:anim>
                                    <p:animEffect transition="in" filter="fade">
                                      <p:cBhvr>
                                        <p:cTn id="45" dur="500"/>
                                        <p:tgtEl>
                                          <p:spTgt spid="12"/>
                                        </p:tgtEl>
                                      </p:cBhvr>
                                    </p:animEffect>
                                  </p:childTnLst>
                                </p:cTn>
                              </p:par>
                            </p:childTnLst>
                          </p:cTn>
                        </p:par>
                        <p:par>
                          <p:cTn id="46" fill="hold">
                            <p:stCondLst>
                              <p:cond delay="3530"/>
                            </p:stCondLst>
                            <p:childTnLst>
                              <p:par>
                                <p:cTn id="47" presetID="53" presetClass="entr" presetSubtype="16" fill="hold" nodeType="afterEffect">
                                  <p:stCondLst>
                                    <p:cond delay="0"/>
                                  </p:stCondLst>
                                  <p:childTnLst>
                                    <p:set>
                                      <p:cBhvr>
                                        <p:cTn id="48" dur="1" fill="hold">
                                          <p:stCondLst>
                                            <p:cond delay="0"/>
                                          </p:stCondLst>
                                        </p:cTn>
                                        <p:tgtEl>
                                          <p:spTgt spid="21"/>
                                        </p:tgtEl>
                                        <p:attrNameLst>
                                          <p:attrName>style.visibility</p:attrName>
                                        </p:attrNameLst>
                                      </p:cBhvr>
                                      <p:to>
                                        <p:strVal val="visible"/>
                                      </p:to>
                                    </p:set>
                                    <p:anim calcmode="lin" valueType="num">
                                      <p:cBhvr>
                                        <p:cTn id="49" dur="500" fill="hold"/>
                                        <p:tgtEl>
                                          <p:spTgt spid="21"/>
                                        </p:tgtEl>
                                        <p:attrNameLst>
                                          <p:attrName>ppt_w</p:attrName>
                                        </p:attrNameLst>
                                      </p:cBhvr>
                                      <p:tavLst>
                                        <p:tav tm="0">
                                          <p:val>
                                            <p:fltVal val="0"/>
                                          </p:val>
                                        </p:tav>
                                        <p:tav tm="100000">
                                          <p:val>
                                            <p:strVal val="#ppt_w"/>
                                          </p:val>
                                        </p:tav>
                                      </p:tavLst>
                                    </p:anim>
                                    <p:anim calcmode="lin" valueType="num">
                                      <p:cBhvr>
                                        <p:cTn id="50" dur="500" fill="hold"/>
                                        <p:tgtEl>
                                          <p:spTgt spid="21"/>
                                        </p:tgtEl>
                                        <p:attrNameLst>
                                          <p:attrName>ppt_h</p:attrName>
                                        </p:attrNameLst>
                                      </p:cBhvr>
                                      <p:tavLst>
                                        <p:tav tm="0">
                                          <p:val>
                                            <p:fltVal val="0"/>
                                          </p:val>
                                        </p:tav>
                                        <p:tav tm="100000">
                                          <p:val>
                                            <p:strVal val="#ppt_h"/>
                                          </p:val>
                                        </p:tav>
                                      </p:tavLst>
                                    </p:anim>
                                    <p:animEffect transition="in" filter="fade">
                                      <p:cBhvr>
                                        <p:cTn id="51" dur="500"/>
                                        <p:tgtEl>
                                          <p:spTgt spid="21"/>
                                        </p:tgtEl>
                                      </p:cBhvr>
                                    </p:animEffect>
                                  </p:childTnLst>
                                </p:cTn>
                              </p:par>
                            </p:childTnLst>
                          </p:cTn>
                        </p:par>
                        <p:par>
                          <p:cTn id="52" fill="hold">
                            <p:stCondLst>
                              <p:cond delay="4030"/>
                            </p:stCondLst>
                            <p:childTnLst>
                              <p:par>
                                <p:cTn id="53" presetID="53" presetClass="entr" presetSubtype="16" fill="hold" grpId="0" nodeType="after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p:cTn id="55" dur="500" fill="hold"/>
                                        <p:tgtEl>
                                          <p:spTgt spid="13"/>
                                        </p:tgtEl>
                                        <p:attrNameLst>
                                          <p:attrName>ppt_w</p:attrName>
                                        </p:attrNameLst>
                                      </p:cBhvr>
                                      <p:tavLst>
                                        <p:tav tm="0">
                                          <p:val>
                                            <p:fltVal val="0"/>
                                          </p:val>
                                        </p:tav>
                                        <p:tav tm="100000">
                                          <p:val>
                                            <p:strVal val="#ppt_w"/>
                                          </p:val>
                                        </p:tav>
                                      </p:tavLst>
                                    </p:anim>
                                    <p:anim calcmode="lin" valueType="num">
                                      <p:cBhvr>
                                        <p:cTn id="56" dur="500" fill="hold"/>
                                        <p:tgtEl>
                                          <p:spTgt spid="13"/>
                                        </p:tgtEl>
                                        <p:attrNameLst>
                                          <p:attrName>ppt_h</p:attrName>
                                        </p:attrNameLst>
                                      </p:cBhvr>
                                      <p:tavLst>
                                        <p:tav tm="0">
                                          <p:val>
                                            <p:fltVal val="0"/>
                                          </p:val>
                                        </p:tav>
                                        <p:tav tm="100000">
                                          <p:val>
                                            <p:strVal val="#ppt_h"/>
                                          </p:val>
                                        </p:tav>
                                      </p:tavLst>
                                    </p:anim>
                                    <p:animEffect transition="in" filter="fade">
                                      <p:cBhvr>
                                        <p:cTn id="57" dur="500"/>
                                        <p:tgtEl>
                                          <p:spTgt spid="13"/>
                                        </p:tgtEl>
                                      </p:cBhvr>
                                    </p:animEffect>
                                  </p:childTnLst>
                                </p:cTn>
                              </p:par>
                            </p:childTnLst>
                          </p:cTn>
                        </p:par>
                        <p:par>
                          <p:cTn id="58" fill="hold">
                            <p:stCondLst>
                              <p:cond delay="4530"/>
                            </p:stCondLst>
                            <p:childTnLst>
                              <p:par>
                                <p:cTn id="59" presetID="53" presetClass="entr" presetSubtype="16" fill="hold" nodeType="after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p:cTn id="61" dur="500" fill="hold"/>
                                        <p:tgtEl>
                                          <p:spTgt spid="20"/>
                                        </p:tgtEl>
                                        <p:attrNameLst>
                                          <p:attrName>ppt_w</p:attrName>
                                        </p:attrNameLst>
                                      </p:cBhvr>
                                      <p:tavLst>
                                        <p:tav tm="0">
                                          <p:val>
                                            <p:fltVal val="0"/>
                                          </p:val>
                                        </p:tav>
                                        <p:tav tm="100000">
                                          <p:val>
                                            <p:strVal val="#ppt_w"/>
                                          </p:val>
                                        </p:tav>
                                      </p:tavLst>
                                    </p:anim>
                                    <p:anim calcmode="lin" valueType="num">
                                      <p:cBhvr>
                                        <p:cTn id="62" dur="500" fill="hold"/>
                                        <p:tgtEl>
                                          <p:spTgt spid="20"/>
                                        </p:tgtEl>
                                        <p:attrNameLst>
                                          <p:attrName>ppt_h</p:attrName>
                                        </p:attrNameLst>
                                      </p:cBhvr>
                                      <p:tavLst>
                                        <p:tav tm="0">
                                          <p:val>
                                            <p:fltVal val="0"/>
                                          </p:val>
                                        </p:tav>
                                        <p:tav tm="100000">
                                          <p:val>
                                            <p:strVal val="#ppt_h"/>
                                          </p:val>
                                        </p:tav>
                                      </p:tavLst>
                                    </p:anim>
                                    <p:animEffect transition="in" filter="fade">
                                      <p:cBhvr>
                                        <p:cTn id="63" dur="500"/>
                                        <p:tgtEl>
                                          <p:spTgt spid="20"/>
                                        </p:tgtEl>
                                      </p:cBhvr>
                                    </p:animEffect>
                                  </p:childTnLst>
                                </p:cTn>
                              </p:par>
                            </p:childTnLst>
                          </p:cTn>
                        </p:par>
                        <p:par>
                          <p:cTn id="64" fill="hold">
                            <p:stCondLst>
                              <p:cond delay="5030"/>
                            </p:stCondLst>
                            <p:childTnLst>
                              <p:par>
                                <p:cTn id="65" presetID="53" presetClass="entr" presetSubtype="16" fill="hold" grpId="0" nodeType="afterEffect">
                                  <p:stCondLst>
                                    <p:cond delay="0"/>
                                  </p:stCondLst>
                                  <p:childTnLst>
                                    <p:set>
                                      <p:cBhvr>
                                        <p:cTn id="66" dur="1" fill="hold">
                                          <p:stCondLst>
                                            <p:cond delay="0"/>
                                          </p:stCondLst>
                                        </p:cTn>
                                        <p:tgtEl>
                                          <p:spTgt spid="15"/>
                                        </p:tgtEl>
                                        <p:attrNameLst>
                                          <p:attrName>style.visibility</p:attrName>
                                        </p:attrNameLst>
                                      </p:cBhvr>
                                      <p:to>
                                        <p:strVal val="visible"/>
                                      </p:to>
                                    </p:set>
                                    <p:anim calcmode="lin" valueType="num">
                                      <p:cBhvr>
                                        <p:cTn id="67" dur="500" fill="hold"/>
                                        <p:tgtEl>
                                          <p:spTgt spid="15"/>
                                        </p:tgtEl>
                                        <p:attrNameLst>
                                          <p:attrName>ppt_w</p:attrName>
                                        </p:attrNameLst>
                                      </p:cBhvr>
                                      <p:tavLst>
                                        <p:tav tm="0">
                                          <p:val>
                                            <p:fltVal val="0"/>
                                          </p:val>
                                        </p:tav>
                                        <p:tav tm="100000">
                                          <p:val>
                                            <p:strVal val="#ppt_w"/>
                                          </p:val>
                                        </p:tav>
                                      </p:tavLst>
                                    </p:anim>
                                    <p:anim calcmode="lin" valueType="num">
                                      <p:cBhvr>
                                        <p:cTn id="68" dur="500" fill="hold"/>
                                        <p:tgtEl>
                                          <p:spTgt spid="15"/>
                                        </p:tgtEl>
                                        <p:attrNameLst>
                                          <p:attrName>ppt_h</p:attrName>
                                        </p:attrNameLst>
                                      </p:cBhvr>
                                      <p:tavLst>
                                        <p:tav tm="0">
                                          <p:val>
                                            <p:fltVal val="0"/>
                                          </p:val>
                                        </p:tav>
                                        <p:tav tm="100000">
                                          <p:val>
                                            <p:strVal val="#ppt_h"/>
                                          </p:val>
                                        </p:tav>
                                      </p:tavLst>
                                    </p:anim>
                                    <p:animEffect transition="in" filter="fade">
                                      <p:cBhvr>
                                        <p:cTn id="69" dur="500"/>
                                        <p:tgtEl>
                                          <p:spTgt spid="15"/>
                                        </p:tgtEl>
                                      </p:cBhvr>
                                    </p:animEffect>
                                  </p:childTnLst>
                                </p:cTn>
                              </p:par>
                            </p:childTnLst>
                          </p:cTn>
                        </p:par>
                        <p:par>
                          <p:cTn id="70" fill="hold">
                            <p:stCondLst>
                              <p:cond delay="5530"/>
                            </p:stCondLst>
                            <p:childTnLst>
                              <p:par>
                                <p:cTn id="71" presetID="53" presetClass="entr" presetSubtype="16" fill="hold" nodeType="afterEffect">
                                  <p:stCondLst>
                                    <p:cond delay="0"/>
                                  </p:stCondLst>
                                  <p:childTnLst>
                                    <p:set>
                                      <p:cBhvr>
                                        <p:cTn id="72" dur="1" fill="hold">
                                          <p:stCondLst>
                                            <p:cond delay="0"/>
                                          </p:stCondLst>
                                        </p:cTn>
                                        <p:tgtEl>
                                          <p:spTgt spid="19"/>
                                        </p:tgtEl>
                                        <p:attrNameLst>
                                          <p:attrName>style.visibility</p:attrName>
                                        </p:attrNameLst>
                                      </p:cBhvr>
                                      <p:to>
                                        <p:strVal val="visible"/>
                                      </p:to>
                                    </p:set>
                                    <p:anim calcmode="lin" valueType="num">
                                      <p:cBhvr>
                                        <p:cTn id="73" dur="500" fill="hold"/>
                                        <p:tgtEl>
                                          <p:spTgt spid="19"/>
                                        </p:tgtEl>
                                        <p:attrNameLst>
                                          <p:attrName>ppt_w</p:attrName>
                                        </p:attrNameLst>
                                      </p:cBhvr>
                                      <p:tavLst>
                                        <p:tav tm="0">
                                          <p:val>
                                            <p:fltVal val="0"/>
                                          </p:val>
                                        </p:tav>
                                        <p:tav tm="100000">
                                          <p:val>
                                            <p:strVal val="#ppt_w"/>
                                          </p:val>
                                        </p:tav>
                                      </p:tavLst>
                                    </p:anim>
                                    <p:anim calcmode="lin" valueType="num">
                                      <p:cBhvr>
                                        <p:cTn id="74" dur="500" fill="hold"/>
                                        <p:tgtEl>
                                          <p:spTgt spid="19"/>
                                        </p:tgtEl>
                                        <p:attrNameLst>
                                          <p:attrName>ppt_h</p:attrName>
                                        </p:attrNameLst>
                                      </p:cBhvr>
                                      <p:tavLst>
                                        <p:tav tm="0">
                                          <p:val>
                                            <p:fltVal val="0"/>
                                          </p:val>
                                        </p:tav>
                                        <p:tav tm="100000">
                                          <p:val>
                                            <p:strVal val="#ppt_h"/>
                                          </p:val>
                                        </p:tav>
                                      </p:tavLst>
                                    </p:anim>
                                    <p:animEffect transition="in" filter="fade">
                                      <p:cBhvr>
                                        <p:cTn id="75" dur="500"/>
                                        <p:tgtEl>
                                          <p:spTgt spid="19"/>
                                        </p:tgtEl>
                                      </p:cBhvr>
                                    </p:animEffect>
                                  </p:childTnLst>
                                </p:cTn>
                              </p:par>
                            </p:childTnLst>
                          </p:cTn>
                        </p:par>
                        <p:par>
                          <p:cTn id="76" fill="hold">
                            <p:stCondLst>
                              <p:cond delay="6030"/>
                            </p:stCondLst>
                            <p:childTnLst>
                              <p:par>
                                <p:cTn id="77" presetID="53" presetClass="entr" presetSubtype="16" fill="hold" grpId="0" nodeType="afterEffect">
                                  <p:stCondLst>
                                    <p:cond delay="0"/>
                                  </p:stCondLst>
                                  <p:childTnLst>
                                    <p:set>
                                      <p:cBhvr>
                                        <p:cTn id="78" dur="1" fill="hold">
                                          <p:stCondLst>
                                            <p:cond delay="0"/>
                                          </p:stCondLst>
                                        </p:cTn>
                                        <p:tgtEl>
                                          <p:spTgt spid="14"/>
                                        </p:tgtEl>
                                        <p:attrNameLst>
                                          <p:attrName>style.visibility</p:attrName>
                                        </p:attrNameLst>
                                      </p:cBhvr>
                                      <p:to>
                                        <p:strVal val="visible"/>
                                      </p:to>
                                    </p:set>
                                    <p:anim calcmode="lin" valueType="num">
                                      <p:cBhvr>
                                        <p:cTn id="79" dur="500" fill="hold"/>
                                        <p:tgtEl>
                                          <p:spTgt spid="14"/>
                                        </p:tgtEl>
                                        <p:attrNameLst>
                                          <p:attrName>ppt_w</p:attrName>
                                        </p:attrNameLst>
                                      </p:cBhvr>
                                      <p:tavLst>
                                        <p:tav tm="0">
                                          <p:val>
                                            <p:fltVal val="0"/>
                                          </p:val>
                                        </p:tav>
                                        <p:tav tm="100000">
                                          <p:val>
                                            <p:strVal val="#ppt_w"/>
                                          </p:val>
                                        </p:tav>
                                      </p:tavLst>
                                    </p:anim>
                                    <p:anim calcmode="lin" valueType="num">
                                      <p:cBhvr>
                                        <p:cTn id="80" dur="500" fill="hold"/>
                                        <p:tgtEl>
                                          <p:spTgt spid="14"/>
                                        </p:tgtEl>
                                        <p:attrNameLst>
                                          <p:attrName>ppt_h</p:attrName>
                                        </p:attrNameLst>
                                      </p:cBhvr>
                                      <p:tavLst>
                                        <p:tav tm="0">
                                          <p:val>
                                            <p:fltVal val="0"/>
                                          </p:val>
                                        </p:tav>
                                        <p:tav tm="100000">
                                          <p:val>
                                            <p:strVal val="#ppt_h"/>
                                          </p:val>
                                        </p:tav>
                                      </p:tavLst>
                                    </p:anim>
                                    <p:animEffect transition="in" filter="fade">
                                      <p:cBhvr>
                                        <p:cTn id="81" dur="500"/>
                                        <p:tgtEl>
                                          <p:spTgt spid="14"/>
                                        </p:tgtEl>
                                      </p:cBhvr>
                                    </p:animEffect>
                                  </p:childTnLst>
                                </p:cTn>
                              </p:par>
                            </p:childTnLst>
                          </p:cTn>
                        </p:par>
                        <p:par>
                          <p:cTn id="82" fill="hold">
                            <p:stCondLst>
                              <p:cond delay="6530"/>
                            </p:stCondLst>
                            <p:childTnLst>
                              <p:par>
                                <p:cTn id="83" presetID="53" presetClass="entr" presetSubtype="16" fill="hold" nodeType="afterEffect">
                                  <p:stCondLst>
                                    <p:cond delay="0"/>
                                  </p:stCondLst>
                                  <p:childTnLst>
                                    <p:set>
                                      <p:cBhvr>
                                        <p:cTn id="84" dur="1" fill="hold">
                                          <p:stCondLst>
                                            <p:cond delay="0"/>
                                          </p:stCondLst>
                                        </p:cTn>
                                        <p:tgtEl>
                                          <p:spTgt spid="18"/>
                                        </p:tgtEl>
                                        <p:attrNameLst>
                                          <p:attrName>style.visibility</p:attrName>
                                        </p:attrNameLst>
                                      </p:cBhvr>
                                      <p:to>
                                        <p:strVal val="visible"/>
                                      </p:to>
                                    </p:set>
                                    <p:anim calcmode="lin" valueType="num">
                                      <p:cBhvr>
                                        <p:cTn id="85" dur="500" fill="hold"/>
                                        <p:tgtEl>
                                          <p:spTgt spid="18"/>
                                        </p:tgtEl>
                                        <p:attrNameLst>
                                          <p:attrName>ppt_w</p:attrName>
                                        </p:attrNameLst>
                                      </p:cBhvr>
                                      <p:tavLst>
                                        <p:tav tm="0">
                                          <p:val>
                                            <p:fltVal val="0"/>
                                          </p:val>
                                        </p:tav>
                                        <p:tav tm="100000">
                                          <p:val>
                                            <p:strVal val="#ppt_w"/>
                                          </p:val>
                                        </p:tav>
                                      </p:tavLst>
                                    </p:anim>
                                    <p:anim calcmode="lin" valueType="num">
                                      <p:cBhvr>
                                        <p:cTn id="86" dur="500" fill="hold"/>
                                        <p:tgtEl>
                                          <p:spTgt spid="18"/>
                                        </p:tgtEl>
                                        <p:attrNameLst>
                                          <p:attrName>ppt_h</p:attrName>
                                        </p:attrNameLst>
                                      </p:cBhvr>
                                      <p:tavLst>
                                        <p:tav tm="0">
                                          <p:val>
                                            <p:fltVal val="0"/>
                                          </p:val>
                                        </p:tav>
                                        <p:tav tm="100000">
                                          <p:val>
                                            <p:strVal val="#ppt_h"/>
                                          </p:val>
                                        </p:tav>
                                      </p:tavLst>
                                    </p:anim>
                                    <p:animEffect transition="in" filter="fade">
                                      <p:cBhvr>
                                        <p:cTn id="87" dur="500"/>
                                        <p:tgtEl>
                                          <p:spTgt spid="18"/>
                                        </p:tgtEl>
                                      </p:cBhvr>
                                    </p:animEffect>
                                  </p:childTnLst>
                                </p:cTn>
                              </p:par>
                            </p:childTnLst>
                          </p:cTn>
                        </p:par>
                        <p:par>
                          <p:cTn id="88" fill="hold">
                            <p:stCondLst>
                              <p:cond delay="7030"/>
                            </p:stCondLst>
                            <p:childTnLst>
                              <p:par>
                                <p:cTn id="89" presetID="53" presetClass="entr" presetSubtype="16" fill="hold" grpId="0" nodeType="afterEffect">
                                  <p:stCondLst>
                                    <p:cond delay="0"/>
                                  </p:stCondLst>
                                  <p:childTnLst>
                                    <p:set>
                                      <p:cBhvr>
                                        <p:cTn id="90" dur="1" fill="hold">
                                          <p:stCondLst>
                                            <p:cond delay="0"/>
                                          </p:stCondLst>
                                        </p:cTn>
                                        <p:tgtEl>
                                          <p:spTgt spid="16"/>
                                        </p:tgtEl>
                                        <p:attrNameLst>
                                          <p:attrName>style.visibility</p:attrName>
                                        </p:attrNameLst>
                                      </p:cBhvr>
                                      <p:to>
                                        <p:strVal val="visible"/>
                                      </p:to>
                                    </p:set>
                                    <p:anim calcmode="lin" valueType="num">
                                      <p:cBhvr>
                                        <p:cTn id="91" dur="500" fill="hold"/>
                                        <p:tgtEl>
                                          <p:spTgt spid="16"/>
                                        </p:tgtEl>
                                        <p:attrNameLst>
                                          <p:attrName>ppt_w</p:attrName>
                                        </p:attrNameLst>
                                      </p:cBhvr>
                                      <p:tavLst>
                                        <p:tav tm="0">
                                          <p:val>
                                            <p:fltVal val="0"/>
                                          </p:val>
                                        </p:tav>
                                        <p:tav tm="100000">
                                          <p:val>
                                            <p:strVal val="#ppt_w"/>
                                          </p:val>
                                        </p:tav>
                                      </p:tavLst>
                                    </p:anim>
                                    <p:anim calcmode="lin" valueType="num">
                                      <p:cBhvr>
                                        <p:cTn id="92" dur="500" fill="hold"/>
                                        <p:tgtEl>
                                          <p:spTgt spid="16"/>
                                        </p:tgtEl>
                                        <p:attrNameLst>
                                          <p:attrName>ppt_h</p:attrName>
                                        </p:attrNameLst>
                                      </p:cBhvr>
                                      <p:tavLst>
                                        <p:tav tm="0">
                                          <p:val>
                                            <p:fltVal val="0"/>
                                          </p:val>
                                        </p:tav>
                                        <p:tav tm="100000">
                                          <p:val>
                                            <p:strVal val="#ppt_h"/>
                                          </p:val>
                                        </p:tav>
                                      </p:tavLst>
                                    </p:anim>
                                    <p:animEffect transition="in" filter="fade">
                                      <p:cBhvr>
                                        <p:cTn id="9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10" grpId="0" animBg="1"/>
      <p:bldP spid="12" grpId="0" animBg="1"/>
      <p:bldP spid="13" grpId="0" animBg="1"/>
      <p:bldP spid="14" grpId="0" animBg="1"/>
      <p:bldP spid="15" grpId="0" animBg="1"/>
      <p:bldP spid="1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F37F4-CD9B-FD81-2B7B-C490D0AF2807}"/>
              </a:ext>
            </a:extLst>
          </p:cNvPr>
          <p:cNvSpPr>
            <a:spLocks noGrp="1"/>
          </p:cNvSpPr>
          <p:nvPr>
            <p:ph type="title"/>
          </p:nvPr>
        </p:nvSpPr>
        <p:spPr>
          <a:xfrm>
            <a:off x="1080000" y="540000"/>
            <a:ext cx="6120000" cy="1331637"/>
          </a:xfrm>
        </p:spPr>
        <p:txBody>
          <a:bodyPr anchor="b">
            <a:normAutofit/>
          </a:bodyPr>
          <a:lstStyle/>
          <a:p>
            <a:pPr algn="ctr"/>
            <a:r>
              <a:rPr lang="en-GB" dirty="0"/>
              <a:t>Challenging behaviour in schools</a:t>
            </a:r>
          </a:p>
        </p:txBody>
      </p:sp>
      <p:cxnSp>
        <p:nvCxnSpPr>
          <p:cNvPr id="14" name="Straight Connector 13">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0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CD0B85-01ED-7925-7382-4497258EE716}"/>
              </a:ext>
            </a:extLst>
          </p:cNvPr>
          <p:cNvSpPr>
            <a:spLocks noGrp="1"/>
          </p:cNvSpPr>
          <p:nvPr>
            <p:ph idx="1"/>
          </p:nvPr>
        </p:nvSpPr>
        <p:spPr>
          <a:xfrm>
            <a:off x="1080000" y="2759076"/>
            <a:ext cx="6121400" cy="3009899"/>
          </a:xfrm>
        </p:spPr>
        <p:txBody>
          <a:bodyPr>
            <a:normAutofit fontScale="92500" lnSpcReduction="20000"/>
          </a:bodyPr>
          <a:lstStyle/>
          <a:p>
            <a:pPr>
              <a:lnSpc>
                <a:spcPct val="115000"/>
              </a:lnSpc>
            </a:pPr>
            <a:r>
              <a:rPr lang="en-GB" sz="1900" dirty="0"/>
              <a:t>Challenging behaviour can show itself as: aggressive, disruptive, destructive and self-injurious</a:t>
            </a:r>
          </a:p>
          <a:p>
            <a:pPr>
              <a:lnSpc>
                <a:spcPct val="115000"/>
              </a:lnSpc>
            </a:pPr>
            <a:r>
              <a:rPr lang="en-GB" sz="1900" dirty="0"/>
              <a:t>Increase in mental health difficulties among children and young people in Wales</a:t>
            </a:r>
          </a:p>
          <a:p>
            <a:pPr>
              <a:lnSpc>
                <a:spcPct val="115000"/>
              </a:lnSpc>
            </a:pPr>
            <a:r>
              <a:rPr lang="en-GB" sz="1900" dirty="0"/>
              <a:t>Some of the causes being – social inequality, academic pressure and family poverty</a:t>
            </a:r>
          </a:p>
          <a:p>
            <a:pPr>
              <a:lnSpc>
                <a:spcPct val="115000"/>
              </a:lnSpc>
            </a:pPr>
            <a:r>
              <a:rPr lang="en-GB" sz="1900" i="1" dirty="0"/>
              <a:t>‘diagnosable mental health conditions among children and young people have doubles over the past two decades, from one in ten in 2004 to one in five in 2023’ </a:t>
            </a:r>
            <a:r>
              <a:rPr lang="en-GB" sz="1900" dirty="0"/>
              <a:t>(Public Health Wales, 2025)</a:t>
            </a:r>
          </a:p>
          <a:p>
            <a:pPr>
              <a:lnSpc>
                <a:spcPct val="115000"/>
              </a:lnSpc>
            </a:pPr>
            <a:endParaRPr lang="en-GB" sz="1900" dirty="0"/>
          </a:p>
          <a:p>
            <a:pPr>
              <a:lnSpc>
                <a:spcPct val="115000"/>
              </a:lnSpc>
            </a:pPr>
            <a:endParaRPr lang="en-GB" sz="1900" dirty="0"/>
          </a:p>
          <a:p>
            <a:pPr marL="0" indent="0">
              <a:lnSpc>
                <a:spcPct val="115000"/>
              </a:lnSpc>
              <a:buNone/>
            </a:pPr>
            <a:endParaRPr lang="en-GB" sz="1900" dirty="0"/>
          </a:p>
          <a:p>
            <a:pPr lvl="1">
              <a:lnSpc>
                <a:spcPct val="115000"/>
              </a:lnSpc>
            </a:pPr>
            <a:endParaRPr lang="en-GB" sz="1900" dirty="0"/>
          </a:p>
        </p:txBody>
      </p:sp>
      <p:sp>
        <p:nvSpPr>
          <p:cNvPr id="16" name="Rectangle 15">
            <a:extLst>
              <a:ext uri="{FF2B5EF4-FFF2-40B4-BE49-F238E27FC236}">
                <a16:creationId xmlns:a16="http://schemas.microsoft.com/office/drawing/2014/main" id="{0BE97E3E-84E1-40AD-BDF4-00B29D57F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50" y="0"/>
            <a:ext cx="3867150"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5" name="Graphic 4" descr="Schoolhouse outline">
            <a:extLst>
              <a:ext uri="{FF2B5EF4-FFF2-40B4-BE49-F238E27FC236}">
                <a16:creationId xmlns:a16="http://schemas.microsoft.com/office/drawing/2014/main" id="{84B2224F-4582-6E05-8EB3-E9B7C954A7D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85567" y="540000"/>
            <a:ext cx="2754000" cy="2754000"/>
          </a:xfrm>
          <a:prstGeom prst="rect">
            <a:avLst/>
          </a:prstGeom>
        </p:spPr>
      </p:pic>
      <p:pic>
        <p:nvPicPr>
          <p:cNvPr id="7" name="Graphic 6" descr="Drama outline">
            <a:extLst>
              <a:ext uri="{FF2B5EF4-FFF2-40B4-BE49-F238E27FC236}">
                <a16:creationId xmlns:a16="http://schemas.microsoft.com/office/drawing/2014/main" id="{F5FB740D-6867-6A7B-97A2-294EDD0B3EE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885567" y="3564000"/>
            <a:ext cx="2754000" cy="2754000"/>
          </a:xfrm>
          <a:prstGeom prst="rect">
            <a:avLst/>
          </a:prstGeom>
        </p:spPr>
      </p:pic>
    </p:spTree>
    <p:extLst>
      <p:ext uri="{BB962C8B-B14F-4D97-AF65-F5344CB8AC3E}">
        <p14:creationId xmlns:p14="http://schemas.microsoft.com/office/powerpoint/2010/main" val="13281102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par>
                          <p:cTn id="10" fill="hold">
                            <p:stCondLst>
                              <p:cond delay="750"/>
                            </p:stCondLst>
                            <p:childTnLst>
                              <p:par>
                                <p:cTn id="11" presetID="53" presetClass="entr" presetSubtype="16" fill="hold" nodeType="afterEffect">
                                  <p:stCondLst>
                                    <p:cond delay="25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C3A7A-1227-CC6F-3C80-DECC73C04189}"/>
              </a:ext>
            </a:extLst>
          </p:cNvPr>
          <p:cNvSpPr>
            <a:spLocks noGrp="1"/>
          </p:cNvSpPr>
          <p:nvPr>
            <p:ph type="title"/>
          </p:nvPr>
        </p:nvSpPr>
        <p:spPr>
          <a:xfrm>
            <a:off x="1082675" y="700687"/>
            <a:ext cx="10026650" cy="655637"/>
          </a:xfrm>
        </p:spPr>
        <p:txBody>
          <a:bodyPr>
            <a:normAutofit/>
          </a:bodyPr>
          <a:lstStyle/>
          <a:p>
            <a:pPr algn="ctr"/>
            <a:r>
              <a:rPr lang="en-GB" dirty="0"/>
              <a:t>PERSONAL Experience</a:t>
            </a:r>
          </a:p>
        </p:txBody>
      </p:sp>
      <p:graphicFrame>
        <p:nvGraphicFramePr>
          <p:cNvPr id="6" name="Content Placeholder 2">
            <a:extLst>
              <a:ext uri="{FF2B5EF4-FFF2-40B4-BE49-F238E27FC236}">
                <a16:creationId xmlns:a16="http://schemas.microsoft.com/office/drawing/2014/main" id="{2B9542EE-8938-DF55-A073-AF710860503E}"/>
              </a:ext>
            </a:extLst>
          </p:cNvPr>
          <p:cNvGraphicFramePr>
            <a:graphicFrameLocks noGrp="1"/>
          </p:cNvGraphicFramePr>
          <p:nvPr>
            <p:ph idx="1"/>
            <p:extLst>
              <p:ext uri="{D42A27DB-BD31-4B8C-83A1-F6EECF244321}">
                <p14:modId xmlns:p14="http://schemas.microsoft.com/office/powerpoint/2010/main" val="3262974606"/>
              </p:ext>
            </p:extLst>
          </p:nvPr>
        </p:nvGraphicFramePr>
        <p:xfrm>
          <a:off x="2754790" y="3263301"/>
          <a:ext cx="6354705" cy="3128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E625FC73-5E21-8E9A-9B73-99A0F0FF3268}"/>
              </a:ext>
            </a:extLst>
          </p:cNvPr>
          <p:cNvSpPr txBox="1">
            <a:spLocks/>
          </p:cNvSpPr>
          <p:nvPr/>
        </p:nvSpPr>
        <p:spPr>
          <a:xfrm>
            <a:off x="297611" y="1028505"/>
            <a:ext cx="11596778" cy="1500997"/>
          </a:xfrm>
          <a:prstGeom prst="rect">
            <a:avLst/>
          </a:prstGeom>
        </p:spPr>
        <p:txBody>
          <a:bodyPr vert="horz" lIns="0" tIns="0" rIns="0" bIns="0" rtlCol="0" anchor="t" anchorCtr="0">
            <a:normAutofit fontScale="92500" lnSpcReduction="20000"/>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r>
              <a:rPr lang="en-GB" i="1" dirty="0"/>
              <a:t>‘Disabled children are one of the most vulnerable and marginalized groups in society.’ </a:t>
            </a:r>
            <a:r>
              <a:rPr lang="en-GB" dirty="0"/>
              <a:t>(Childs, Bailey, Griffiths, Hodges, Elliott and Cowley, 2025) </a:t>
            </a:r>
          </a:p>
          <a:p>
            <a:r>
              <a:rPr lang="en-GB" dirty="0"/>
              <a:t>There are often concerns about abuse and neglect, as well as exploitation (</a:t>
            </a:r>
            <a:r>
              <a:rPr lang="en-GB" dirty="0" err="1"/>
              <a:t>Manikiza</a:t>
            </a:r>
            <a:r>
              <a:rPr lang="en-GB" dirty="0"/>
              <a:t>, no date)</a:t>
            </a:r>
          </a:p>
          <a:p>
            <a:pPr marL="0" indent="0">
              <a:buNone/>
            </a:pPr>
            <a:endParaRPr lang="en-GB" dirty="0"/>
          </a:p>
          <a:p>
            <a:endParaRPr lang="en-US" dirty="0"/>
          </a:p>
          <a:p>
            <a:endParaRPr lang="en-US"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921316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0F6A8-0C11-697A-FA6B-DDA7B31223AA}"/>
              </a:ext>
            </a:extLst>
          </p:cNvPr>
          <p:cNvSpPr>
            <a:spLocks noGrp="1"/>
          </p:cNvSpPr>
          <p:nvPr>
            <p:ph type="title"/>
          </p:nvPr>
        </p:nvSpPr>
        <p:spPr>
          <a:xfrm>
            <a:off x="456929" y="381515"/>
            <a:ext cx="5213888" cy="1827212"/>
          </a:xfrm>
        </p:spPr>
        <p:txBody>
          <a:bodyPr/>
          <a:lstStyle/>
          <a:p>
            <a:r>
              <a:rPr lang="en-GB" dirty="0"/>
              <a:t>Maslow’s hierarchy of needs</a:t>
            </a:r>
          </a:p>
        </p:txBody>
      </p:sp>
      <p:grpSp>
        <p:nvGrpSpPr>
          <p:cNvPr id="7" name="Group 6">
            <a:extLst>
              <a:ext uri="{FF2B5EF4-FFF2-40B4-BE49-F238E27FC236}">
                <a16:creationId xmlns:a16="http://schemas.microsoft.com/office/drawing/2014/main" id="{07E8F0E0-3148-54D5-82B7-32EB44E6AC72}"/>
              </a:ext>
            </a:extLst>
          </p:cNvPr>
          <p:cNvGrpSpPr/>
          <p:nvPr/>
        </p:nvGrpSpPr>
        <p:grpSpPr>
          <a:xfrm>
            <a:off x="4840900" y="2043058"/>
            <a:ext cx="4846119" cy="1041423"/>
            <a:chOff x="4840900" y="2043058"/>
            <a:chExt cx="4846119" cy="1041423"/>
          </a:xfrm>
        </p:grpSpPr>
        <p:sp>
          <p:nvSpPr>
            <p:cNvPr id="5" name="Trapezoid 4">
              <a:extLst>
                <a:ext uri="{FF2B5EF4-FFF2-40B4-BE49-F238E27FC236}">
                  <a16:creationId xmlns:a16="http://schemas.microsoft.com/office/drawing/2014/main" id="{5E95CA40-D166-7FAC-10CD-B2B843BFB2C1}"/>
                </a:ext>
              </a:extLst>
            </p:cNvPr>
            <p:cNvSpPr/>
            <p:nvPr/>
          </p:nvSpPr>
          <p:spPr>
            <a:xfrm>
              <a:off x="4840900" y="2043058"/>
              <a:ext cx="4846119" cy="1041423"/>
            </a:xfrm>
            <a:prstGeom prst="trapezoid">
              <a:avLst>
                <a:gd name="adj" fmla="val 76903"/>
              </a:avLst>
            </a:prstGeom>
            <a:solidFill>
              <a:schemeClr val="tx2">
                <a:lumMod val="5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Content Placeholder 2">
              <a:extLst>
                <a:ext uri="{FF2B5EF4-FFF2-40B4-BE49-F238E27FC236}">
                  <a16:creationId xmlns:a16="http://schemas.microsoft.com/office/drawing/2014/main" id="{91B9AEA9-56E6-F0D8-8E67-78743E447B6E}"/>
                </a:ext>
              </a:extLst>
            </p:cNvPr>
            <p:cNvSpPr txBox="1">
              <a:spLocks/>
            </p:cNvSpPr>
            <p:nvPr/>
          </p:nvSpPr>
          <p:spPr>
            <a:xfrm>
              <a:off x="5689185" y="2082129"/>
              <a:ext cx="3141306" cy="31726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b="1" dirty="0">
                  <a:solidFill>
                    <a:schemeClr val="bg1">
                      <a:alpha val="70000"/>
                    </a:schemeClr>
                  </a:solidFill>
                </a:rPr>
                <a:t>Esteem,</a:t>
              </a:r>
            </a:p>
            <a:p>
              <a:pPr marL="0" indent="0" algn="ctr">
                <a:buNone/>
              </a:pPr>
              <a:endParaRPr lang="en-GB" sz="1600" dirty="0"/>
            </a:p>
            <a:p>
              <a:endParaRPr lang="en-GB" dirty="0"/>
            </a:p>
            <a:p>
              <a:pPr marL="0" indent="0">
                <a:buNone/>
              </a:pPr>
              <a:endParaRPr lang="en-GB" sz="1600" dirty="0"/>
            </a:p>
          </p:txBody>
        </p:sp>
        <p:sp>
          <p:nvSpPr>
            <p:cNvPr id="19" name="Content Placeholder 2">
              <a:extLst>
                <a:ext uri="{FF2B5EF4-FFF2-40B4-BE49-F238E27FC236}">
                  <a16:creationId xmlns:a16="http://schemas.microsoft.com/office/drawing/2014/main" id="{23D22E06-D470-97AE-A5E3-DB721B03A3EE}"/>
                </a:ext>
              </a:extLst>
            </p:cNvPr>
            <p:cNvSpPr txBox="1">
              <a:spLocks/>
            </p:cNvSpPr>
            <p:nvPr/>
          </p:nvSpPr>
          <p:spPr>
            <a:xfrm>
              <a:off x="5044127" y="2314181"/>
              <a:ext cx="4538688" cy="705058"/>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self </a:t>
              </a:r>
              <a:r>
                <a:rPr lang="en-GB" sz="1700" dirty="0"/>
                <a:t>respect</a:t>
              </a:r>
              <a:r>
                <a:rPr lang="en-GB" sz="1600" dirty="0"/>
                <a:t> and respect from others,</a:t>
              </a:r>
              <a:br>
                <a:rPr lang="en-GB" sz="1600" dirty="0"/>
              </a:br>
              <a:r>
                <a:rPr lang="en-GB" sz="1600" dirty="0"/>
                <a:t>feeling of accomplishment and recognition</a:t>
              </a:r>
            </a:p>
            <a:p>
              <a:pPr marL="0" indent="0" algn="ctr">
                <a:buNone/>
              </a:pPr>
              <a:endParaRPr lang="en-GB" sz="1600" dirty="0"/>
            </a:p>
            <a:p>
              <a:endParaRPr lang="en-GB" dirty="0"/>
            </a:p>
            <a:p>
              <a:pPr marL="0" indent="0">
                <a:buNone/>
              </a:pPr>
              <a:endParaRPr lang="en-GB" sz="1600" dirty="0"/>
            </a:p>
          </p:txBody>
        </p:sp>
      </p:grpSp>
      <p:grpSp>
        <p:nvGrpSpPr>
          <p:cNvPr id="16" name="Group 15">
            <a:extLst>
              <a:ext uri="{FF2B5EF4-FFF2-40B4-BE49-F238E27FC236}">
                <a16:creationId xmlns:a16="http://schemas.microsoft.com/office/drawing/2014/main" id="{C5542F9A-7DC2-26E6-ED77-FF521DF3A5EB}"/>
              </a:ext>
            </a:extLst>
          </p:cNvPr>
          <p:cNvGrpSpPr/>
          <p:nvPr/>
        </p:nvGrpSpPr>
        <p:grpSpPr>
          <a:xfrm>
            <a:off x="2335922" y="5410243"/>
            <a:ext cx="9856078" cy="1182388"/>
            <a:chOff x="2335922" y="5410243"/>
            <a:chExt cx="9856078" cy="1182388"/>
          </a:xfrm>
        </p:grpSpPr>
        <p:sp>
          <p:nvSpPr>
            <p:cNvPr id="12" name="Trapezoid 11">
              <a:extLst>
                <a:ext uri="{FF2B5EF4-FFF2-40B4-BE49-F238E27FC236}">
                  <a16:creationId xmlns:a16="http://schemas.microsoft.com/office/drawing/2014/main" id="{F0699108-801C-D553-A16A-93181DBB8FF4}"/>
                </a:ext>
              </a:extLst>
            </p:cNvPr>
            <p:cNvSpPr/>
            <p:nvPr/>
          </p:nvSpPr>
          <p:spPr>
            <a:xfrm>
              <a:off x="2335922" y="5410243"/>
              <a:ext cx="9856078" cy="1041423"/>
            </a:xfrm>
            <a:prstGeom prst="trapezoid">
              <a:avLst>
                <a:gd name="adj" fmla="val 76903"/>
              </a:avLst>
            </a:prstGeom>
            <a:solidFill>
              <a:schemeClr val="bg2">
                <a:lumMod val="75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ontent Placeholder 2">
              <a:extLst>
                <a:ext uri="{FF2B5EF4-FFF2-40B4-BE49-F238E27FC236}">
                  <a16:creationId xmlns:a16="http://schemas.microsoft.com/office/drawing/2014/main" id="{D0A871CB-D594-4574-45A9-FB53E2426AD1}"/>
                </a:ext>
              </a:extLst>
            </p:cNvPr>
            <p:cNvSpPr txBox="1">
              <a:spLocks/>
            </p:cNvSpPr>
            <p:nvPr/>
          </p:nvSpPr>
          <p:spPr>
            <a:xfrm>
              <a:off x="5761185" y="5466920"/>
              <a:ext cx="3141306" cy="31726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b="1" dirty="0">
                  <a:solidFill>
                    <a:schemeClr val="bg1">
                      <a:alpha val="70000"/>
                    </a:schemeClr>
                  </a:solidFill>
                </a:rPr>
                <a:t>Physiological needs,</a:t>
              </a:r>
            </a:p>
            <a:p>
              <a:pPr marL="0" indent="0" algn="ctr">
                <a:buNone/>
              </a:pPr>
              <a:endParaRPr lang="en-GB" sz="1600" dirty="0"/>
            </a:p>
            <a:p>
              <a:endParaRPr lang="en-GB" dirty="0"/>
            </a:p>
            <a:p>
              <a:pPr marL="0" indent="0">
                <a:buNone/>
              </a:pPr>
              <a:endParaRPr lang="en-GB" sz="1600" dirty="0"/>
            </a:p>
          </p:txBody>
        </p:sp>
        <p:sp>
          <p:nvSpPr>
            <p:cNvPr id="22" name="Content Placeholder 2">
              <a:extLst>
                <a:ext uri="{FF2B5EF4-FFF2-40B4-BE49-F238E27FC236}">
                  <a16:creationId xmlns:a16="http://schemas.microsoft.com/office/drawing/2014/main" id="{33F43AA9-3900-3EC8-A248-98859EF86C52}"/>
                </a:ext>
              </a:extLst>
            </p:cNvPr>
            <p:cNvSpPr txBox="1">
              <a:spLocks/>
            </p:cNvSpPr>
            <p:nvPr/>
          </p:nvSpPr>
          <p:spPr>
            <a:xfrm>
              <a:off x="4572388" y="5755076"/>
              <a:ext cx="5477385" cy="837555"/>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fundamental biological needs, water, food, sleep and clothing</a:t>
              </a:r>
            </a:p>
            <a:p>
              <a:pPr marL="0" indent="0" algn="ctr">
                <a:buNone/>
              </a:pPr>
              <a:endParaRPr lang="en-GB" sz="1600" dirty="0"/>
            </a:p>
            <a:p>
              <a:endParaRPr lang="en-GB" dirty="0"/>
            </a:p>
            <a:p>
              <a:pPr marL="0" indent="0">
                <a:buNone/>
              </a:pPr>
              <a:endParaRPr lang="en-GB" sz="1600" dirty="0"/>
            </a:p>
          </p:txBody>
        </p:sp>
      </p:grpSp>
      <p:grpSp>
        <p:nvGrpSpPr>
          <p:cNvPr id="8" name="Group 7">
            <a:extLst>
              <a:ext uri="{FF2B5EF4-FFF2-40B4-BE49-F238E27FC236}">
                <a16:creationId xmlns:a16="http://schemas.microsoft.com/office/drawing/2014/main" id="{BB794CB5-C5E0-DEAD-C1BF-FFFBE09B9BF6}"/>
              </a:ext>
            </a:extLst>
          </p:cNvPr>
          <p:cNvGrpSpPr/>
          <p:nvPr/>
        </p:nvGrpSpPr>
        <p:grpSpPr>
          <a:xfrm>
            <a:off x="4012292" y="3165453"/>
            <a:ext cx="6495095" cy="1095044"/>
            <a:chOff x="4012292" y="3165453"/>
            <a:chExt cx="6495095" cy="1095044"/>
          </a:xfrm>
        </p:grpSpPr>
        <p:sp>
          <p:nvSpPr>
            <p:cNvPr id="10" name="Trapezoid 9">
              <a:extLst>
                <a:ext uri="{FF2B5EF4-FFF2-40B4-BE49-F238E27FC236}">
                  <a16:creationId xmlns:a16="http://schemas.microsoft.com/office/drawing/2014/main" id="{3B2A7D97-C17A-FB85-F173-5A4FA19EB313}"/>
                </a:ext>
              </a:extLst>
            </p:cNvPr>
            <p:cNvSpPr/>
            <p:nvPr/>
          </p:nvSpPr>
          <p:spPr>
            <a:xfrm>
              <a:off x="4012292" y="3165453"/>
              <a:ext cx="6495095" cy="1041423"/>
            </a:xfrm>
            <a:prstGeom prst="trapezoid">
              <a:avLst>
                <a:gd name="adj" fmla="val 76903"/>
              </a:avLst>
            </a:prstGeom>
            <a:solidFill>
              <a:schemeClr val="accent5"/>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Content Placeholder 2">
              <a:extLst>
                <a:ext uri="{FF2B5EF4-FFF2-40B4-BE49-F238E27FC236}">
                  <a16:creationId xmlns:a16="http://schemas.microsoft.com/office/drawing/2014/main" id="{30CCC356-3B49-7AC7-94F8-0A72EF388D1B}"/>
                </a:ext>
              </a:extLst>
            </p:cNvPr>
            <p:cNvSpPr txBox="1">
              <a:spLocks/>
            </p:cNvSpPr>
            <p:nvPr/>
          </p:nvSpPr>
          <p:spPr>
            <a:xfrm>
              <a:off x="5709521" y="3264215"/>
              <a:ext cx="3141306" cy="31726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b="1" dirty="0">
                  <a:solidFill>
                    <a:schemeClr val="bg1">
                      <a:alpha val="70000"/>
                    </a:schemeClr>
                  </a:solidFill>
                </a:rPr>
                <a:t>Love and belonging,</a:t>
              </a:r>
            </a:p>
            <a:p>
              <a:pPr marL="0" indent="0" algn="ctr">
                <a:buNone/>
              </a:pPr>
              <a:endParaRPr lang="en-GB" sz="1600" dirty="0"/>
            </a:p>
            <a:p>
              <a:endParaRPr lang="en-GB" dirty="0"/>
            </a:p>
            <a:p>
              <a:pPr marL="0" indent="0">
                <a:buNone/>
              </a:pPr>
              <a:endParaRPr lang="en-GB" sz="1600" dirty="0"/>
            </a:p>
          </p:txBody>
        </p:sp>
        <p:sp>
          <p:nvSpPr>
            <p:cNvPr id="24" name="Content Placeholder 2">
              <a:extLst>
                <a:ext uri="{FF2B5EF4-FFF2-40B4-BE49-F238E27FC236}">
                  <a16:creationId xmlns:a16="http://schemas.microsoft.com/office/drawing/2014/main" id="{56DF4CEA-CA5F-D980-459B-3A45DE4E952F}"/>
                </a:ext>
              </a:extLst>
            </p:cNvPr>
            <p:cNvSpPr txBox="1">
              <a:spLocks/>
            </p:cNvSpPr>
            <p:nvPr/>
          </p:nvSpPr>
          <p:spPr>
            <a:xfrm>
              <a:off x="4762907" y="3515965"/>
              <a:ext cx="5101128" cy="744532"/>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intimate relationships, family, social acceptance and affection  </a:t>
              </a:r>
            </a:p>
            <a:p>
              <a:pPr marL="0" indent="0" algn="ctr">
                <a:buNone/>
              </a:pPr>
              <a:endParaRPr lang="en-GB" sz="1600" dirty="0"/>
            </a:p>
            <a:p>
              <a:endParaRPr lang="en-GB" dirty="0"/>
            </a:p>
            <a:p>
              <a:pPr marL="0" indent="0">
                <a:buNone/>
              </a:pPr>
              <a:endParaRPr lang="en-GB" sz="1600" dirty="0"/>
            </a:p>
          </p:txBody>
        </p:sp>
      </p:grpSp>
      <p:grpSp>
        <p:nvGrpSpPr>
          <p:cNvPr id="9" name="Group 8">
            <a:extLst>
              <a:ext uri="{FF2B5EF4-FFF2-40B4-BE49-F238E27FC236}">
                <a16:creationId xmlns:a16="http://schemas.microsoft.com/office/drawing/2014/main" id="{15A3E874-ECB1-CA07-A104-B41D2C7C5B97}"/>
              </a:ext>
            </a:extLst>
          </p:cNvPr>
          <p:cNvGrpSpPr/>
          <p:nvPr/>
        </p:nvGrpSpPr>
        <p:grpSpPr>
          <a:xfrm>
            <a:off x="3185167" y="4287848"/>
            <a:ext cx="8190013" cy="1041423"/>
            <a:chOff x="3146464" y="4293117"/>
            <a:chExt cx="8190013" cy="1041423"/>
          </a:xfrm>
        </p:grpSpPr>
        <p:sp>
          <p:nvSpPr>
            <p:cNvPr id="11" name="Trapezoid 10">
              <a:extLst>
                <a:ext uri="{FF2B5EF4-FFF2-40B4-BE49-F238E27FC236}">
                  <a16:creationId xmlns:a16="http://schemas.microsoft.com/office/drawing/2014/main" id="{52C1B621-953B-60AE-FC16-F64B06B2F7E6}"/>
                </a:ext>
              </a:extLst>
            </p:cNvPr>
            <p:cNvSpPr/>
            <p:nvPr/>
          </p:nvSpPr>
          <p:spPr>
            <a:xfrm>
              <a:off x="3146464" y="4293117"/>
              <a:ext cx="8190013" cy="1041423"/>
            </a:xfrm>
            <a:prstGeom prst="trapezoid">
              <a:avLst>
                <a:gd name="adj" fmla="val 76903"/>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Content Placeholder 2">
              <a:extLst>
                <a:ext uri="{FF2B5EF4-FFF2-40B4-BE49-F238E27FC236}">
                  <a16:creationId xmlns:a16="http://schemas.microsoft.com/office/drawing/2014/main" id="{D508DF6D-A37B-C948-322D-C9FE623239A0}"/>
                </a:ext>
              </a:extLst>
            </p:cNvPr>
            <p:cNvSpPr txBox="1">
              <a:spLocks/>
            </p:cNvSpPr>
            <p:nvPr/>
          </p:nvSpPr>
          <p:spPr>
            <a:xfrm>
              <a:off x="5670817" y="4390020"/>
              <a:ext cx="3141306" cy="31726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b="1" dirty="0">
                  <a:solidFill>
                    <a:schemeClr val="bg1">
                      <a:alpha val="70000"/>
                    </a:schemeClr>
                  </a:solidFill>
                </a:rPr>
                <a:t>Safety Needs,</a:t>
              </a:r>
            </a:p>
            <a:p>
              <a:pPr marL="0" indent="0" algn="ctr">
                <a:buNone/>
              </a:pPr>
              <a:endParaRPr lang="en-GB" sz="1600" dirty="0"/>
            </a:p>
            <a:p>
              <a:endParaRPr lang="en-GB" dirty="0"/>
            </a:p>
            <a:p>
              <a:pPr marL="0" indent="0">
                <a:buNone/>
              </a:pPr>
              <a:endParaRPr lang="en-GB" sz="1600" dirty="0"/>
            </a:p>
          </p:txBody>
        </p:sp>
        <p:sp>
          <p:nvSpPr>
            <p:cNvPr id="26" name="Content Placeholder 2">
              <a:extLst>
                <a:ext uri="{FF2B5EF4-FFF2-40B4-BE49-F238E27FC236}">
                  <a16:creationId xmlns:a16="http://schemas.microsoft.com/office/drawing/2014/main" id="{3966F603-CD4A-5511-088F-2C19BA2D2328}"/>
                </a:ext>
              </a:extLst>
            </p:cNvPr>
            <p:cNvSpPr txBox="1">
              <a:spLocks/>
            </p:cNvSpPr>
            <p:nvPr/>
          </p:nvSpPr>
          <p:spPr>
            <a:xfrm>
              <a:off x="5153597" y="4678176"/>
              <a:ext cx="4023565" cy="31726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personal security, health and wellbeing</a:t>
              </a:r>
            </a:p>
            <a:p>
              <a:pPr marL="0" indent="0" algn="ctr">
                <a:buNone/>
              </a:pPr>
              <a:endParaRPr lang="en-GB" sz="1600" dirty="0"/>
            </a:p>
            <a:p>
              <a:endParaRPr lang="en-GB" dirty="0"/>
            </a:p>
            <a:p>
              <a:pPr marL="0" indent="0">
                <a:buNone/>
              </a:pPr>
              <a:endParaRPr lang="en-GB" sz="1600" dirty="0"/>
            </a:p>
          </p:txBody>
        </p:sp>
      </p:grpSp>
      <p:sp>
        <p:nvSpPr>
          <p:cNvPr id="6" name="TextBox 5">
            <a:extLst>
              <a:ext uri="{FF2B5EF4-FFF2-40B4-BE49-F238E27FC236}">
                <a16:creationId xmlns:a16="http://schemas.microsoft.com/office/drawing/2014/main" id="{BDD85CC5-E52F-883C-AF22-5CCFF891F82C}"/>
              </a:ext>
            </a:extLst>
          </p:cNvPr>
          <p:cNvSpPr txBox="1"/>
          <p:nvPr/>
        </p:nvSpPr>
        <p:spPr>
          <a:xfrm>
            <a:off x="10784387" y="6438742"/>
            <a:ext cx="2035834" cy="307777"/>
          </a:xfrm>
          <a:prstGeom prst="rect">
            <a:avLst/>
          </a:prstGeom>
          <a:noFill/>
        </p:spPr>
        <p:txBody>
          <a:bodyPr wrap="square" rtlCol="0">
            <a:spAutoFit/>
          </a:bodyPr>
          <a:lstStyle/>
          <a:p>
            <a:r>
              <a:rPr lang="en-GB" sz="1400" dirty="0"/>
              <a:t>(McLeod, 2025)</a:t>
            </a:r>
          </a:p>
        </p:txBody>
      </p:sp>
      <p:grpSp>
        <p:nvGrpSpPr>
          <p:cNvPr id="43" name="Group 42">
            <a:extLst>
              <a:ext uri="{FF2B5EF4-FFF2-40B4-BE49-F238E27FC236}">
                <a16:creationId xmlns:a16="http://schemas.microsoft.com/office/drawing/2014/main" id="{4529CD6B-A051-3BC4-081C-679087B42405}"/>
              </a:ext>
            </a:extLst>
          </p:cNvPr>
          <p:cNvGrpSpPr/>
          <p:nvPr/>
        </p:nvGrpSpPr>
        <p:grpSpPr>
          <a:xfrm>
            <a:off x="5670819" y="52859"/>
            <a:ext cx="3141306" cy="1909227"/>
            <a:chOff x="5670819" y="52859"/>
            <a:chExt cx="3141306" cy="1909227"/>
          </a:xfrm>
        </p:grpSpPr>
        <p:sp>
          <p:nvSpPr>
            <p:cNvPr id="4" name="Isosceles Triangle 3">
              <a:extLst>
                <a:ext uri="{FF2B5EF4-FFF2-40B4-BE49-F238E27FC236}">
                  <a16:creationId xmlns:a16="http://schemas.microsoft.com/office/drawing/2014/main" id="{64905901-868A-FEDA-4F89-1CEA45ABF75A}"/>
                </a:ext>
              </a:extLst>
            </p:cNvPr>
            <p:cNvSpPr/>
            <p:nvPr/>
          </p:nvSpPr>
          <p:spPr>
            <a:xfrm>
              <a:off x="5670819" y="52859"/>
              <a:ext cx="3141306" cy="1909227"/>
            </a:xfrm>
            <a:prstGeom prst="triangle">
              <a:avLst/>
            </a:prstGeom>
            <a:solidFill>
              <a:schemeClr val="accent3"/>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rgbClr val="0070C0"/>
                </a:solidFill>
              </a:endParaRPr>
            </a:p>
          </p:txBody>
        </p:sp>
        <p:sp>
          <p:nvSpPr>
            <p:cNvPr id="30" name="Content Placeholder 2">
              <a:extLst>
                <a:ext uri="{FF2B5EF4-FFF2-40B4-BE49-F238E27FC236}">
                  <a16:creationId xmlns:a16="http://schemas.microsoft.com/office/drawing/2014/main" id="{376E9780-8678-0DD2-C55B-CF7746244E46}"/>
                </a:ext>
              </a:extLst>
            </p:cNvPr>
            <p:cNvSpPr txBox="1">
              <a:spLocks/>
            </p:cNvSpPr>
            <p:nvPr/>
          </p:nvSpPr>
          <p:spPr>
            <a:xfrm>
              <a:off x="6057298" y="1080496"/>
              <a:ext cx="2368348" cy="429249"/>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Wingdings" panose="05000000000000000000" pitchFamily="2" charset="2"/>
                <a:buNone/>
              </a:pPr>
              <a:r>
                <a:rPr lang="en-GB" sz="1600" b="1" dirty="0">
                  <a:solidFill>
                    <a:schemeClr val="bg1">
                      <a:alpha val="70000"/>
                    </a:schemeClr>
                  </a:solidFill>
                </a:rPr>
                <a:t>Self-actualization</a:t>
              </a:r>
              <a:r>
                <a:rPr lang="en-GB" sz="1600" dirty="0">
                  <a:solidFill>
                    <a:schemeClr val="bg1">
                      <a:alpha val="70000"/>
                    </a:schemeClr>
                  </a:solidFill>
                </a:rPr>
                <a:t>,</a:t>
              </a:r>
            </a:p>
            <a:p>
              <a:endParaRPr lang="en-GB" sz="1600" dirty="0"/>
            </a:p>
          </p:txBody>
        </p:sp>
        <p:sp>
          <p:nvSpPr>
            <p:cNvPr id="40" name="TextBox 39">
              <a:extLst>
                <a:ext uri="{FF2B5EF4-FFF2-40B4-BE49-F238E27FC236}">
                  <a16:creationId xmlns:a16="http://schemas.microsoft.com/office/drawing/2014/main" id="{A584821E-86E7-1BC4-FF23-FC090AF85B72}"/>
                </a:ext>
              </a:extLst>
            </p:cNvPr>
            <p:cNvSpPr txBox="1"/>
            <p:nvPr/>
          </p:nvSpPr>
          <p:spPr>
            <a:xfrm>
              <a:off x="5950070" y="1324903"/>
              <a:ext cx="2582803" cy="338554"/>
            </a:xfrm>
            <a:prstGeom prst="rect">
              <a:avLst/>
            </a:prstGeom>
            <a:noFill/>
          </p:spPr>
          <p:txBody>
            <a:bodyPr wrap="square">
              <a:spAutoFit/>
            </a:bodyPr>
            <a:lstStyle/>
            <a:p>
              <a:pPr marL="0" indent="0" algn="ctr">
                <a:buNone/>
              </a:pPr>
              <a:r>
                <a:rPr lang="en-GB" sz="1600" dirty="0"/>
                <a:t>creative activities and</a:t>
              </a:r>
            </a:p>
          </p:txBody>
        </p:sp>
        <p:sp>
          <p:nvSpPr>
            <p:cNvPr id="42" name="TextBox 41">
              <a:extLst>
                <a:ext uri="{FF2B5EF4-FFF2-40B4-BE49-F238E27FC236}">
                  <a16:creationId xmlns:a16="http://schemas.microsoft.com/office/drawing/2014/main" id="{0C8C888F-2832-A025-3A9A-5161BB26CF33}"/>
                </a:ext>
              </a:extLst>
            </p:cNvPr>
            <p:cNvSpPr txBox="1"/>
            <p:nvPr/>
          </p:nvSpPr>
          <p:spPr>
            <a:xfrm>
              <a:off x="5837034" y="1576653"/>
              <a:ext cx="2886277" cy="338554"/>
            </a:xfrm>
            <a:prstGeom prst="rect">
              <a:avLst/>
            </a:prstGeom>
            <a:noFill/>
          </p:spPr>
          <p:txBody>
            <a:bodyPr wrap="square">
              <a:spAutoFit/>
            </a:bodyPr>
            <a:lstStyle/>
            <a:p>
              <a:pPr marL="0" indent="0" algn="ctr">
                <a:buNone/>
              </a:pPr>
              <a:r>
                <a:rPr lang="en-GB" sz="1600" dirty="0"/>
                <a:t>having pursuit of meaning</a:t>
              </a:r>
            </a:p>
          </p:txBody>
        </p:sp>
      </p:grpSp>
    </p:spTree>
    <p:extLst>
      <p:ext uri="{BB962C8B-B14F-4D97-AF65-F5344CB8AC3E}">
        <p14:creationId xmlns:p14="http://schemas.microsoft.com/office/powerpoint/2010/main" val="352901388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750" fill="hold"/>
                                        <p:tgtEl>
                                          <p:spTgt spid="16"/>
                                        </p:tgtEl>
                                        <p:attrNameLst>
                                          <p:attrName>ppt_x</p:attrName>
                                        </p:attrNameLst>
                                      </p:cBhvr>
                                      <p:tavLst>
                                        <p:tav tm="0">
                                          <p:val>
                                            <p:strVal val="#ppt_x"/>
                                          </p:val>
                                        </p:tav>
                                        <p:tav tm="100000">
                                          <p:val>
                                            <p:strVal val="#ppt_x"/>
                                          </p:val>
                                        </p:tav>
                                      </p:tavLst>
                                    </p:anim>
                                    <p:anim calcmode="lin" valueType="num">
                                      <p:cBhvr additive="base">
                                        <p:cTn id="8" dur="750" fill="hold"/>
                                        <p:tgtEl>
                                          <p:spTgt spid="16"/>
                                        </p:tgtEl>
                                        <p:attrNameLst>
                                          <p:attrName>ppt_y</p:attrName>
                                        </p:attrNameLst>
                                      </p:cBhvr>
                                      <p:tavLst>
                                        <p:tav tm="0">
                                          <p:val>
                                            <p:strVal val="0-#ppt_h/2"/>
                                          </p:val>
                                        </p:tav>
                                        <p:tav tm="100000">
                                          <p:val>
                                            <p:strVal val="#ppt_y"/>
                                          </p:val>
                                        </p:tav>
                                      </p:tavLst>
                                    </p:anim>
                                  </p:childTnLst>
                                </p:cTn>
                              </p:par>
                            </p:childTnLst>
                          </p:cTn>
                        </p:par>
                        <p:par>
                          <p:cTn id="9" fill="hold">
                            <p:stCondLst>
                              <p:cond delay="750"/>
                            </p:stCondLst>
                            <p:childTnLst>
                              <p:par>
                                <p:cTn id="10" presetID="2" presetClass="entr" presetSubtype="1" fill="hold"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750" fill="hold"/>
                                        <p:tgtEl>
                                          <p:spTgt spid="9"/>
                                        </p:tgtEl>
                                        <p:attrNameLst>
                                          <p:attrName>ppt_x</p:attrName>
                                        </p:attrNameLst>
                                      </p:cBhvr>
                                      <p:tavLst>
                                        <p:tav tm="0">
                                          <p:val>
                                            <p:strVal val="#ppt_x"/>
                                          </p:val>
                                        </p:tav>
                                        <p:tav tm="100000">
                                          <p:val>
                                            <p:strVal val="#ppt_x"/>
                                          </p:val>
                                        </p:tav>
                                      </p:tavLst>
                                    </p:anim>
                                    <p:anim calcmode="lin" valueType="num">
                                      <p:cBhvr additive="base">
                                        <p:cTn id="13" dur="750" fill="hold"/>
                                        <p:tgtEl>
                                          <p:spTgt spid="9"/>
                                        </p:tgtEl>
                                        <p:attrNameLst>
                                          <p:attrName>ppt_y</p:attrName>
                                        </p:attrNameLst>
                                      </p:cBhvr>
                                      <p:tavLst>
                                        <p:tav tm="0">
                                          <p:val>
                                            <p:strVal val="0-#ppt_h/2"/>
                                          </p:val>
                                        </p:tav>
                                        <p:tav tm="100000">
                                          <p:val>
                                            <p:strVal val="#ppt_y"/>
                                          </p:val>
                                        </p:tav>
                                      </p:tavLst>
                                    </p:anim>
                                  </p:childTnLst>
                                </p:cTn>
                              </p:par>
                            </p:childTnLst>
                          </p:cTn>
                        </p:par>
                        <p:par>
                          <p:cTn id="14" fill="hold">
                            <p:stCondLst>
                              <p:cond delay="1500"/>
                            </p:stCondLst>
                            <p:childTnLst>
                              <p:par>
                                <p:cTn id="15" presetID="2" presetClass="entr" presetSubtype="1"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750" fill="hold"/>
                                        <p:tgtEl>
                                          <p:spTgt spid="8"/>
                                        </p:tgtEl>
                                        <p:attrNameLst>
                                          <p:attrName>ppt_x</p:attrName>
                                        </p:attrNameLst>
                                      </p:cBhvr>
                                      <p:tavLst>
                                        <p:tav tm="0">
                                          <p:val>
                                            <p:strVal val="#ppt_x"/>
                                          </p:val>
                                        </p:tav>
                                        <p:tav tm="100000">
                                          <p:val>
                                            <p:strVal val="#ppt_x"/>
                                          </p:val>
                                        </p:tav>
                                      </p:tavLst>
                                    </p:anim>
                                    <p:anim calcmode="lin" valueType="num">
                                      <p:cBhvr additive="base">
                                        <p:cTn id="18" dur="750" fill="hold"/>
                                        <p:tgtEl>
                                          <p:spTgt spid="8"/>
                                        </p:tgtEl>
                                        <p:attrNameLst>
                                          <p:attrName>ppt_y</p:attrName>
                                        </p:attrNameLst>
                                      </p:cBhvr>
                                      <p:tavLst>
                                        <p:tav tm="0">
                                          <p:val>
                                            <p:strVal val="0-#ppt_h/2"/>
                                          </p:val>
                                        </p:tav>
                                        <p:tav tm="100000">
                                          <p:val>
                                            <p:strVal val="#ppt_y"/>
                                          </p:val>
                                        </p:tav>
                                      </p:tavLst>
                                    </p:anim>
                                  </p:childTnLst>
                                </p:cTn>
                              </p:par>
                            </p:childTnLst>
                          </p:cTn>
                        </p:par>
                        <p:par>
                          <p:cTn id="19" fill="hold">
                            <p:stCondLst>
                              <p:cond delay="2250"/>
                            </p:stCondLst>
                            <p:childTnLst>
                              <p:par>
                                <p:cTn id="20" presetID="2" presetClass="entr" presetSubtype="1" fill="hold" nodeType="after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additive="base">
                                        <p:cTn id="22" dur="750" fill="hold"/>
                                        <p:tgtEl>
                                          <p:spTgt spid="7"/>
                                        </p:tgtEl>
                                        <p:attrNameLst>
                                          <p:attrName>ppt_x</p:attrName>
                                        </p:attrNameLst>
                                      </p:cBhvr>
                                      <p:tavLst>
                                        <p:tav tm="0">
                                          <p:val>
                                            <p:strVal val="#ppt_x"/>
                                          </p:val>
                                        </p:tav>
                                        <p:tav tm="100000">
                                          <p:val>
                                            <p:strVal val="#ppt_x"/>
                                          </p:val>
                                        </p:tav>
                                      </p:tavLst>
                                    </p:anim>
                                    <p:anim calcmode="lin" valueType="num">
                                      <p:cBhvr additive="base">
                                        <p:cTn id="23" dur="750" fill="hold"/>
                                        <p:tgtEl>
                                          <p:spTgt spid="7"/>
                                        </p:tgtEl>
                                        <p:attrNameLst>
                                          <p:attrName>ppt_y</p:attrName>
                                        </p:attrNameLst>
                                      </p:cBhvr>
                                      <p:tavLst>
                                        <p:tav tm="0">
                                          <p:val>
                                            <p:strVal val="0-#ppt_h/2"/>
                                          </p:val>
                                        </p:tav>
                                        <p:tav tm="100000">
                                          <p:val>
                                            <p:strVal val="#ppt_y"/>
                                          </p:val>
                                        </p:tav>
                                      </p:tavLst>
                                    </p:anim>
                                  </p:childTnLst>
                                </p:cTn>
                              </p:par>
                            </p:childTnLst>
                          </p:cTn>
                        </p:par>
                        <p:par>
                          <p:cTn id="24" fill="hold">
                            <p:stCondLst>
                              <p:cond delay="3000"/>
                            </p:stCondLst>
                            <p:childTnLst>
                              <p:par>
                                <p:cTn id="25" presetID="2" presetClass="entr" presetSubtype="1" fill="hold" nodeType="afterEffect">
                                  <p:stCondLst>
                                    <p:cond delay="0"/>
                                  </p:stCondLst>
                                  <p:childTnLst>
                                    <p:set>
                                      <p:cBhvr>
                                        <p:cTn id="26" dur="1" fill="hold">
                                          <p:stCondLst>
                                            <p:cond delay="0"/>
                                          </p:stCondLst>
                                        </p:cTn>
                                        <p:tgtEl>
                                          <p:spTgt spid="43"/>
                                        </p:tgtEl>
                                        <p:attrNameLst>
                                          <p:attrName>style.visibility</p:attrName>
                                        </p:attrNameLst>
                                      </p:cBhvr>
                                      <p:to>
                                        <p:strVal val="visible"/>
                                      </p:to>
                                    </p:set>
                                    <p:anim calcmode="lin" valueType="num">
                                      <p:cBhvr additive="base">
                                        <p:cTn id="27" dur="750" fill="hold"/>
                                        <p:tgtEl>
                                          <p:spTgt spid="43"/>
                                        </p:tgtEl>
                                        <p:attrNameLst>
                                          <p:attrName>ppt_x</p:attrName>
                                        </p:attrNameLst>
                                      </p:cBhvr>
                                      <p:tavLst>
                                        <p:tav tm="0">
                                          <p:val>
                                            <p:strVal val="#ppt_x"/>
                                          </p:val>
                                        </p:tav>
                                        <p:tav tm="100000">
                                          <p:val>
                                            <p:strVal val="#ppt_x"/>
                                          </p:val>
                                        </p:tav>
                                      </p:tavLst>
                                    </p:anim>
                                    <p:anim calcmode="lin" valueType="num">
                                      <p:cBhvr additive="base">
                                        <p:cTn id="28" dur="750" fill="hold"/>
                                        <p:tgtEl>
                                          <p:spTgt spid="43"/>
                                        </p:tgtEl>
                                        <p:attrNameLst>
                                          <p:attrName>ppt_y</p:attrName>
                                        </p:attrNameLst>
                                      </p:cBhvr>
                                      <p:tavLst>
                                        <p:tav tm="0">
                                          <p:val>
                                            <p:strVal val="0-#ppt_h/2"/>
                                          </p:val>
                                        </p:tav>
                                        <p:tav tm="100000">
                                          <p:val>
                                            <p:strVal val="#ppt_y"/>
                                          </p:val>
                                        </p:tav>
                                      </p:tavLst>
                                    </p:anim>
                                  </p:childTnLst>
                                </p:cTn>
                              </p:par>
                            </p:childTnLst>
                          </p:cTn>
                        </p:par>
                        <p:par>
                          <p:cTn id="29" fill="hold">
                            <p:stCondLst>
                              <p:cond delay="3750"/>
                            </p:stCondLst>
                            <p:childTnLst>
                              <p:par>
                                <p:cTn id="30" presetID="53" presetClass="entr" presetSubtype="16" fill="hold" nodeType="after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 calcmode="lin" valueType="num">
                                      <p:cBhvr>
                                        <p:cTn id="32"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33"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3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BBBF3-586C-C35F-26D2-1EBA952294E1}"/>
              </a:ext>
            </a:extLst>
          </p:cNvPr>
          <p:cNvSpPr>
            <a:spLocks noGrp="1"/>
          </p:cNvSpPr>
          <p:nvPr>
            <p:ph type="title"/>
          </p:nvPr>
        </p:nvSpPr>
        <p:spPr>
          <a:xfrm>
            <a:off x="1078100" y="542671"/>
            <a:ext cx="10026650" cy="1124202"/>
          </a:xfrm>
        </p:spPr>
        <p:txBody>
          <a:bodyPr wrap="square" anchor="ctr">
            <a:normAutofit/>
          </a:bodyPr>
          <a:lstStyle/>
          <a:p>
            <a:pPr algn="ctr"/>
            <a:r>
              <a:rPr lang="en-GB" dirty="0"/>
              <a:t>Wellbeing OF CHILDREN AND YOUNG PEOPLE</a:t>
            </a:r>
          </a:p>
        </p:txBody>
      </p:sp>
      <p:sp useBgFill="1">
        <p:nvSpPr>
          <p:cNvPr id="11" name="Rectangle 10">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graphicFrame>
        <p:nvGraphicFramePr>
          <p:cNvPr id="5" name="Content Placeholder 2">
            <a:extLst>
              <a:ext uri="{FF2B5EF4-FFF2-40B4-BE49-F238E27FC236}">
                <a16:creationId xmlns:a16="http://schemas.microsoft.com/office/drawing/2014/main" id="{13E9AC46-DD2B-9FD6-6160-B8F97CAD4D44}"/>
              </a:ext>
            </a:extLst>
          </p:cNvPr>
          <p:cNvGraphicFramePr>
            <a:graphicFrameLocks noGrp="1"/>
          </p:cNvGraphicFramePr>
          <p:nvPr>
            <p:ph idx="1"/>
            <p:extLst>
              <p:ext uri="{D42A27DB-BD31-4B8C-83A1-F6EECF244321}">
                <p14:modId xmlns:p14="http://schemas.microsoft.com/office/powerpoint/2010/main" val="3759282499"/>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5379640-0220-D094-FC7C-544ED56B9BEB}"/>
              </a:ext>
            </a:extLst>
          </p:cNvPr>
          <p:cNvSpPr txBox="1"/>
          <p:nvPr/>
        </p:nvSpPr>
        <p:spPr>
          <a:xfrm>
            <a:off x="9629954" y="6278887"/>
            <a:ext cx="2562046" cy="307777"/>
          </a:xfrm>
          <a:prstGeom prst="rect">
            <a:avLst/>
          </a:prstGeom>
          <a:noFill/>
        </p:spPr>
        <p:txBody>
          <a:bodyPr wrap="square" rtlCol="0">
            <a:spAutoFit/>
          </a:bodyPr>
          <a:lstStyle/>
          <a:p>
            <a:r>
              <a:rPr lang="en-GB" sz="1400" dirty="0"/>
              <a:t>(Education Wales, 2021)</a:t>
            </a:r>
          </a:p>
        </p:txBody>
      </p:sp>
    </p:spTree>
    <p:extLst>
      <p:ext uri="{BB962C8B-B14F-4D97-AF65-F5344CB8AC3E}">
        <p14:creationId xmlns:p14="http://schemas.microsoft.com/office/powerpoint/2010/main" val="748906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0"/>
                                  </p:stCondLst>
                                  <p:childTnLst>
                                    <p:set>
                                      <p:cBhvr>
                                        <p:cTn id="6" dur="1" fill="hold">
                                          <p:stCondLst>
                                            <p:cond delay="0"/>
                                          </p:stCondLst>
                                        </p:cTn>
                                        <p:tgtEl>
                                          <p:spTgt spid="5">
                                            <p:graphicEl>
                                              <a:dgm id="{FD181E36-EF91-443D-ACFC-660C9AFD906B}"/>
                                            </p:graphicEl>
                                          </p:spTgt>
                                        </p:tgtEl>
                                        <p:attrNameLst>
                                          <p:attrName>style.visibility</p:attrName>
                                        </p:attrNameLst>
                                      </p:cBhvr>
                                      <p:to>
                                        <p:strVal val="visible"/>
                                      </p:to>
                                    </p:set>
                                    <p:anim calcmode="lin" valueType="num">
                                      <p:cBhvr additive="base">
                                        <p:cTn id="7" dur="500" fill="hold"/>
                                        <p:tgtEl>
                                          <p:spTgt spid="5">
                                            <p:graphicEl>
                                              <a:dgm id="{FD181E36-EF91-443D-ACFC-660C9AFD906B}"/>
                                            </p:graphic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
                                            <p:graphicEl>
                                              <a:dgm id="{FD181E36-EF91-443D-ACFC-660C9AFD906B}"/>
                                            </p:graphic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5">
                                            <p:graphicEl>
                                              <a:dgm id="{44FFFAC9-303C-4A59-8768-BE8938C18E08}"/>
                                            </p:graphicEl>
                                          </p:spTgt>
                                        </p:tgtEl>
                                        <p:attrNameLst>
                                          <p:attrName>style.visibility</p:attrName>
                                        </p:attrNameLst>
                                      </p:cBhvr>
                                      <p:to>
                                        <p:strVal val="visible"/>
                                      </p:to>
                                    </p:set>
                                    <p:anim calcmode="lin" valueType="num">
                                      <p:cBhvr additive="base">
                                        <p:cTn id="12" dur="500" fill="hold"/>
                                        <p:tgtEl>
                                          <p:spTgt spid="5">
                                            <p:graphicEl>
                                              <a:dgm id="{44FFFAC9-303C-4A59-8768-BE8938C18E08}"/>
                                            </p:graphic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5">
                                            <p:graphicEl>
                                              <a:dgm id="{44FFFAC9-303C-4A59-8768-BE8938C18E08}"/>
                                            </p:graphic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5">
                                            <p:graphicEl>
                                              <a:dgm id="{A2F3745E-B901-438A-AE3B-34D3B304F17A}"/>
                                            </p:graphicEl>
                                          </p:spTgt>
                                        </p:tgtEl>
                                        <p:attrNameLst>
                                          <p:attrName>style.visibility</p:attrName>
                                        </p:attrNameLst>
                                      </p:cBhvr>
                                      <p:to>
                                        <p:strVal val="visible"/>
                                      </p:to>
                                    </p:set>
                                    <p:anim calcmode="lin" valueType="num">
                                      <p:cBhvr additive="base">
                                        <p:cTn id="17" dur="500" fill="hold"/>
                                        <p:tgtEl>
                                          <p:spTgt spid="5">
                                            <p:graphicEl>
                                              <a:dgm id="{A2F3745E-B901-438A-AE3B-34D3B304F17A}"/>
                                            </p:graphic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5">
                                            <p:graphicEl>
                                              <a:dgm id="{A2F3745E-B901-438A-AE3B-34D3B304F17A}"/>
                                            </p:graphic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2" fill="hold" grpId="0" nodeType="afterEffect">
                                  <p:stCondLst>
                                    <p:cond delay="0"/>
                                  </p:stCondLst>
                                  <p:childTnLst>
                                    <p:set>
                                      <p:cBhvr>
                                        <p:cTn id="21" dur="1" fill="hold">
                                          <p:stCondLst>
                                            <p:cond delay="0"/>
                                          </p:stCondLst>
                                        </p:cTn>
                                        <p:tgtEl>
                                          <p:spTgt spid="5">
                                            <p:graphicEl>
                                              <a:dgm id="{8E66C681-3AE2-4B1D-9297-231992AFF308}"/>
                                            </p:graphicEl>
                                          </p:spTgt>
                                        </p:tgtEl>
                                        <p:attrNameLst>
                                          <p:attrName>style.visibility</p:attrName>
                                        </p:attrNameLst>
                                      </p:cBhvr>
                                      <p:to>
                                        <p:strVal val="visible"/>
                                      </p:to>
                                    </p:set>
                                    <p:anim calcmode="lin" valueType="num">
                                      <p:cBhvr additive="base">
                                        <p:cTn id="22" dur="500" fill="hold"/>
                                        <p:tgtEl>
                                          <p:spTgt spid="5">
                                            <p:graphicEl>
                                              <a:dgm id="{8E66C681-3AE2-4B1D-9297-231992AFF308}"/>
                                            </p:graphicEl>
                                          </p:spTgt>
                                        </p:tgtEl>
                                        <p:attrNameLst>
                                          <p:attrName>ppt_x</p:attrName>
                                        </p:attrNameLst>
                                      </p:cBhvr>
                                      <p:tavLst>
                                        <p:tav tm="0">
                                          <p:val>
                                            <p:strVal val="1+#ppt_w/2"/>
                                          </p:val>
                                        </p:tav>
                                        <p:tav tm="100000">
                                          <p:val>
                                            <p:strVal val="#ppt_x"/>
                                          </p:val>
                                        </p:tav>
                                      </p:tavLst>
                                    </p:anim>
                                    <p:anim calcmode="lin" valueType="num">
                                      <p:cBhvr additive="base">
                                        <p:cTn id="23" dur="500" fill="hold"/>
                                        <p:tgtEl>
                                          <p:spTgt spid="5">
                                            <p:graphicEl>
                                              <a:dgm id="{8E66C681-3AE2-4B1D-9297-231992AFF308}"/>
                                            </p:graphic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2" fill="hold" grpId="0" nodeType="afterEffect">
                                  <p:stCondLst>
                                    <p:cond delay="0"/>
                                  </p:stCondLst>
                                  <p:childTnLst>
                                    <p:set>
                                      <p:cBhvr>
                                        <p:cTn id="26" dur="1" fill="hold">
                                          <p:stCondLst>
                                            <p:cond delay="0"/>
                                          </p:stCondLst>
                                        </p:cTn>
                                        <p:tgtEl>
                                          <p:spTgt spid="5">
                                            <p:graphicEl>
                                              <a:dgm id="{58B7C244-EEB9-490E-B610-B9385F41DC6D}"/>
                                            </p:graphicEl>
                                          </p:spTgt>
                                        </p:tgtEl>
                                        <p:attrNameLst>
                                          <p:attrName>style.visibility</p:attrName>
                                        </p:attrNameLst>
                                      </p:cBhvr>
                                      <p:to>
                                        <p:strVal val="visible"/>
                                      </p:to>
                                    </p:set>
                                    <p:anim calcmode="lin" valueType="num">
                                      <p:cBhvr additive="base">
                                        <p:cTn id="27" dur="500" fill="hold"/>
                                        <p:tgtEl>
                                          <p:spTgt spid="5">
                                            <p:graphicEl>
                                              <a:dgm id="{58B7C244-EEB9-490E-B610-B9385F41DC6D}"/>
                                            </p:graphic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5">
                                            <p:graphicEl>
                                              <a:dgm id="{58B7C244-EEB9-490E-B610-B9385F41DC6D}"/>
                                            </p:graphic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2" fill="hold" grpId="0" nodeType="afterEffect">
                                  <p:stCondLst>
                                    <p:cond delay="0"/>
                                  </p:stCondLst>
                                  <p:childTnLst>
                                    <p:set>
                                      <p:cBhvr>
                                        <p:cTn id="31" dur="1" fill="hold">
                                          <p:stCondLst>
                                            <p:cond delay="0"/>
                                          </p:stCondLst>
                                        </p:cTn>
                                        <p:tgtEl>
                                          <p:spTgt spid="5">
                                            <p:graphicEl>
                                              <a:dgm id="{A5E2740E-090E-470E-BA7B-9CB8422E7DEE}"/>
                                            </p:graphicEl>
                                          </p:spTgt>
                                        </p:tgtEl>
                                        <p:attrNameLst>
                                          <p:attrName>style.visibility</p:attrName>
                                        </p:attrNameLst>
                                      </p:cBhvr>
                                      <p:to>
                                        <p:strVal val="visible"/>
                                      </p:to>
                                    </p:set>
                                    <p:anim calcmode="lin" valueType="num">
                                      <p:cBhvr additive="base">
                                        <p:cTn id="32" dur="500" fill="hold"/>
                                        <p:tgtEl>
                                          <p:spTgt spid="5">
                                            <p:graphicEl>
                                              <a:dgm id="{A5E2740E-090E-470E-BA7B-9CB8422E7DEE}"/>
                                            </p:graphic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5">
                                            <p:graphicEl>
                                              <a:dgm id="{A5E2740E-090E-470E-BA7B-9CB8422E7DEE}"/>
                                            </p:graphicEl>
                                          </p:spTgt>
                                        </p:tgtEl>
                                        <p:attrNameLst>
                                          <p:attrName>ppt_y</p:attrName>
                                        </p:attrNameLst>
                                      </p:cBhvr>
                                      <p:tavLst>
                                        <p:tav tm="0">
                                          <p:val>
                                            <p:strVal val="#ppt_y"/>
                                          </p:val>
                                        </p:tav>
                                        <p:tav tm="100000">
                                          <p:val>
                                            <p:strVal val="#ppt_y"/>
                                          </p:val>
                                        </p:tav>
                                      </p:tavLst>
                                    </p:anim>
                                  </p:childTnLst>
                                </p:cTn>
                              </p:par>
                            </p:childTnLst>
                          </p:cTn>
                        </p:par>
                        <p:par>
                          <p:cTn id="34" fill="hold">
                            <p:stCondLst>
                              <p:cond delay="3000"/>
                            </p:stCondLst>
                            <p:childTnLst>
                              <p:par>
                                <p:cTn id="35" presetID="2" presetClass="entr" presetSubtype="2" fill="hold" grpId="0" nodeType="afterEffect">
                                  <p:stCondLst>
                                    <p:cond delay="0"/>
                                  </p:stCondLst>
                                  <p:childTnLst>
                                    <p:set>
                                      <p:cBhvr>
                                        <p:cTn id="36" dur="1" fill="hold">
                                          <p:stCondLst>
                                            <p:cond delay="0"/>
                                          </p:stCondLst>
                                        </p:cTn>
                                        <p:tgtEl>
                                          <p:spTgt spid="5">
                                            <p:graphicEl>
                                              <a:dgm id="{59A2F055-8B7B-4E64-A498-DAEEF81DAE4F}"/>
                                            </p:graphicEl>
                                          </p:spTgt>
                                        </p:tgtEl>
                                        <p:attrNameLst>
                                          <p:attrName>style.visibility</p:attrName>
                                        </p:attrNameLst>
                                      </p:cBhvr>
                                      <p:to>
                                        <p:strVal val="visible"/>
                                      </p:to>
                                    </p:set>
                                    <p:anim calcmode="lin" valueType="num">
                                      <p:cBhvr additive="base">
                                        <p:cTn id="37" dur="500" fill="hold"/>
                                        <p:tgtEl>
                                          <p:spTgt spid="5">
                                            <p:graphicEl>
                                              <a:dgm id="{59A2F055-8B7B-4E64-A498-DAEEF81DAE4F}"/>
                                            </p:graphic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5">
                                            <p:graphicEl>
                                              <a:dgm id="{59A2F055-8B7B-4E64-A498-DAEEF81DAE4F}"/>
                                            </p:graphicEl>
                                          </p:spTgt>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fill="hold" grpId="0" nodeType="afterEffect">
                                  <p:stCondLst>
                                    <p:cond delay="0"/>
                                  </p:stCondLst>
                                  <p:childTnLst>
                                    <p:set>
                                      <p:cBhvr>
                                        <p:cTn id="41" dur="1" fill="hold">
                                          <p:stCondLst>
                                            <p:cond delay="0"/>
                                          </p:stCondLst>
                                        </p:cTn>
                                        <p:tgtEl>
                                          <p:spTgt spid="5">
                                            <p:graphicEl>
                                              <a:dgm id="{F25DFB6F-1842-41B7-91B5-89B45F4FAA36}"/>
                                            </p:graphicEl>
                                          </p:spTgt>
                                        </p:tgtEl>
                                        <p:attrNameLst>
                                          <p:attrName>style.visibility</p:attrName>
                                        </p:attrNameLst>
                                      </p:cBhvr>
                                      <p:to>
                                        <p:strVal val="visible"/>
                                      </p:to>
                                    </p:set>
                                    <p:anim calcmode="lin" valueType="num">
                                      <p:cBhvr additive="base">
                                        <p:cTn id="42" dur="500" fill="hold"/>
                                        <p:tgtEl>
                                          <p:spTgt spid="5">
                                            <p:graphicEl>
                                              <a:dgm id="{F25DFB6F-1842-41B7-91B5-89B45F4FAA36}"/>
                                            </p:graphicEl>
                                          </p:spTgt>
                                        </p:tgtEl>
                                        <p:attrNameLst>
                                          <p:attrName>ppt_x</p:attrName>
                                        </p:attrNameLst>
                                      </p:cBhvr>
                                      <p:tavLst>
                                        <p:tav tm="0">
                                          <p:val>
                                            <p:strVal val="1+#ppt_w/2"/>
                                          </p:val>
                                        </p:tav>
                                        <p:tav tm="100000">
                                          <p:val>
                                            <p:strVal val="#ppt_x"/>
                                          </p:val>
                                        </p:tav>
                                      </p:tavLst>
                                    </p:anim>
                                    <p:anim calcmode="lin" valueType="num">
                                      <p:cBhvr additive="base">
                                        <p:cTn id="43" dur="500" fill="hold"/>
                                        <p:tgtEl>
                                          <p:spTgt spid="5">
                                            <p:graphicEl>
                                              <a:dgm id="{F25DFB6F-1842-41B7-91B5-89B45F4FAA36}"/>
                                            </p:graphicEl>
                                          </p:spTgt>
                                        </p:tgtEl>
                                        <p:attrNameLst>
                                          <p:attrName>ppt_y</p:attrName>
                                        </p:attrNameLst>
                                      </p:cBhvr>
                                      <p:tavLst>
                                        <p:tav tm="0">
                                          <p:val>
                                            <p:strVal val="#ppt_y"/>
                                          </p:val>
                                        </p:tav>
                                        <p:tav tm="100000">
                                          <p:val>
                                            <p:strVal val="#ppt_y"/>
                                          </p:val>
                                        </p:tav>
                                      </p:tavLst>
                                    </p:anim>
                                  </p:childTnLst>
                                </p:cTn>
                              </p:par>
                            </p:childTnLst>
                          </p:cTn>
                        </p:par>
                        <p:par>
                          <p:cTn id="44" fill="hold">
                            <p:stCondLst>
                              <p:cond delay="4000"/>
                            </p:stCondLst>
                            <p:childTnLst>
                              <p:par>
                                <p:cTn id="45" presetID="2" presetClass="entr" presetSubtype="2" fill="hold" grpId="0" nodeType="afterEffect">
                                  <p:stCondLst>
                                    <p:cond delay="0"/>
                                  </p:stCondLst>
                                  <p:childTnLst>
                                    <p:set>
                                      <p:cBhvr>
                                        <p:cTn id="46" dur="1" fill="hold">
                                          <p:stCondLst>
                                            <p:cond delay="0"/>
                                          </p:stCondLst>
                                        </p:cTn>
                                        <p:tgtEl>
                                          <p:spTgt spid="5">
                                            <p:graphicEl>
                                              <a:dgm id="{F8CBEC33-7683-41C3-8991-7844824CA756}"/>
                                            </p:graphicEl>
                                          </p:spTgt>
                                        </p:tgtEl>
                                        <p:attrNameLst>
                                          <p:attrName>style.visibility</p:attrName>
                                        </p:attrNameLst>
                                      </p:cBhvr>
                                      <p:to>
                                        <p:strVal val="visible"/>
                                      </p:to>
                                    </p:set>
                                    <p:anim calcmode="lin" valueType="num">
                                      <p:cBhvr additive="base">
                                        <p:cTn id="47" dur="500" fill="hold"/>
                                        <p:tgtEl>
                                          <p:spTgt spid="5">
                                            <p:graphicEl>
                                              <a:dgm id="{F8CBEC33-7683-41C3-8991-7844824CA756}"/>
                                            </p:graphic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5">
                                            <p:graphicEl>
                                              <a:dgm id="{F8CBEC33-7683-41C3-8991-7844824CA756}"/>
                                            </p:graphicEl>
                                          </p:spTgt>
                                        </p:tgtEl>
                                        <p:attrNameLst>
                                          <p:attrName>ppt_y</p:attrName>
                                        </p:attrNameLst>
                                      </p:cBhvr>
                                      <p:tavLst>
                                        <p:tav tm="0">
                                          <p:val>
                                            <p:strVal val="#ppt_y"/>
                                          </p:val>
                                        </p:tav>
                                        <p:tav tm="100000">
                                          <p:val>
                                            <p:strVal val="#ppt_y"/>
                                          </p:val>
                                        </p:tav>
                                      </p:tavLst>
                                    </p:anim>
                                  </p:childTnLst>
                                </p:cTn>
                              </p:par>
                            </p:childTnLst>
                          </p:cTn>
                        </p:par>
                        <p:par>
                          <p:cTn id="49" fill="hold">
                            <p:stCondLst>
                              <p:cond delay="4500"/>
                            </p:stCondLst>
                            <p:childTnLst>
                              <p:par>
                                <p:cTn id="50" presetID="53" presetClass="entr" presetSubtype="16" fill="hold" grpId="0" nodeType="after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p:cTn id="52" dur="500" fill="hold"/>
                                        <p:tgtEl>
                                          <p:spTgt spid="4"/>
                                        </p:tgtEl>
                                        <p:attrNameLst>
                                          <p:attrName>ppt_w</p:attrName>
                                        </p:attrNameLst>
                                      </p:cBhvr>
                                      <p:tavLst>
                                        <p:tav tm="0">
                                          <p:val>
                                            <p:fltVal val="0"/>
                                          </p:val>
                                        </p:tav>
                                        <p:tav tm="100000">
                                          <p:val>
                                            <p:strVal val="#ppt_w"/>
                                          </p:val>
                                        </p:tav>
                                      </p:tavLst>
                                    </p:anim>
                                    <p:anim calcmode="lin" valueType="num">
                                      <p:cBhvr>
                                        <p:cTn id="53" dur="500" fill="hold"/>
                                        <p:tgtEl>
                                          <p:spTgt spid="4"/>
                                        </p:tgtEl>
                                        <p:attrNameLst>
                                          <p:attrName>ppt_h</p:attrName>
                                        </p:attrNameLst>
                                      </p:cBhvr>
                                      <p:tavLst>
                                        <p:tav tm="0">
                                          <p:val>
                                            <p:fltVal val="0"/>
                                          </p:val>
                                        </p:tav>
                                        <p:tav tm="100000">
                                          <p:val>
                                            <p:strVal val="#ppt_h"/>
                                          </p:val>
                                        </p:tav>
                                      </p:tavLst>
                                    </p:anim>
                                    <p:animEffect transition="in" filter="fade">
                                      <p:cBhvr>
                                        <p:cTn id="5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EA4F2-9EDC-A327-D357-FA9064EEA6E3}"/>
              </a:ext>
            </a:extLst>
          </p:cNvPr>
          <p:cNvSpPr>
            <a:spLocks noGrp="1"/>
          </p:cNvSpPr>
          <p:nvPr>
            <p:ph type="title"/>
          </p:nvPr>
        </p:nvSpPr>
        <p:spPr>
          <a:xfrm>
            <a:off x="839944" y="461244"/>
            <a:ext cx="10026650" cy="655637"/>
          </a:xfrm>
        </p:spPr>
        <p:txBody>
          <a:bodyPr>
            <a:normAutofit fontScale="90000"/>
          </a:bodyPr>
          <a:lstStyle/>
          <a:p>
            <a:pPr algn="ctr"/>
            <a:r>
              <a:rPr lang="en-GB" dirty="0"/>
              <a:t>A whole school approach</a:t>
            </a:r>
            <a:br>
              <a:rPr lang="en-GB" dirty="0"/>
            </a:br>
            <a:endParaRPr lang="en-GB" dirty="0"/>
          </a:p>
        </p:txBody>
      </p:sp>
      <p:sp>
        <p:nvSpPr>
          <p:cNvPr id="42" name="Subtitle 2">
            <a:extLst>
              <a:ext uri="{FF2B5EF4-FFF2-40B4-BE49-F238E27FC236}">
                <a16:creationId xmlns:a16="http://schemas.microsoft.com/office/drawing/2014/main" id="{052B83D3-417F-4680-1778-67A14BE5655B}"/>
              </a:ext>
            </a:extLst>
          </p:cNvPr>
          <p:cNvSpPr txBox="1">
            <a:spLocks/>
          </p:cNvSpPr>
          <p:nvPr/>
        </p:nvSpPr>
        <p:spPr>
          <a:xfrm>
            <a:off x="2103951" y="837428"/>
            <a:ext cx="7498636" cy="1655762"/>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dirty="0"/>
              <a:t>What has been discovered under a plan for Whole School Approach to Emotional and Mental Wellbeing (Public Health Wales, 2024)</a:t>
            </a:r>
          </a:p>
        </p:txBody>
      </p:sp>
      <p:grpSp>
        <p:nvGrpSpPr>
          <p:cNvPr id="7" name="Group 6">
            <a:extLst>
              <a:ext uri="{FF2B5EF4-FFF2-40B4-BE49-F238E27FC236}">
                <a16:creationId xmlns:a16="http://schemas.microsoft.com/office/drawing/2014/main" id="{694413BB-7B5D-FA3E-0DBA-107CF77F682C}"/>
              </a:ext>
            </a:extLst>
          </p:cNvPr>
          <p:cNvGrpSpPr/>
          <p:nvPr/>
        </p:nvGrpSpPr>
        <p:grpSpPr>
          <a:xfrm>
            <a:off x="3437051" y="1579333"/>
            <a:ext cx="5019260" cy="5049855"/>
            <a:chOff x="3437051" y="1579333"/>
            <a:chExt cx="5019260" cy="5049855"/>
          </a:xfrm>
        </p:grpSpPr>
        <p:sp>
          <p:nvSpPr>
            <p:cNvPr id="3" name="Partial Circle 2">
              <a:extLst>
                <a:ext uri="{FF2B5EF4-FFF2-40B4-BE49-F238E27FC236}">
                  <a16:creationId xmlns:a16="http://schemas.microsoft.com/office/drawing/2014/main" id="{13AA4672-830A-35E4-EE13-71B230258C97}"/>
                </a:ext>
              </a:extLst>
            </p:cNvPr>
            <p:cNvSpPr/>
            <p:nvPr/>
          </p:nvSpPr>
          <p:spPr>
            <a:xfrm rot="5400000">
              <a:off x="3421753" y="1594631"/>
              <a:ext cx="5049855" cy="5019260"/>
            </a:xfrm>
            <a:prstGeom prst="pie">
              <a:avLst>
                <a:gd name="adj1" fmla="val 10770288"/>
                <a:gd name="adj2" fmla="val 16200000"/>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5" name="Content Placeholder 2">
              <a:extLst>
                <a:ext uri="{FF2B5EF4-FFF2-40B4-BE49-F238E27FC236}">
                  <a16:creationId xmlns:a16="http://schemas.microsoft.com/office/drawing/2014/main" id="{9FD586C4-4731-7103-7D2A-C80BCA390ADF}"/>
                </a:ext>
              </a:extLst>
            </p:cNvPr>
            <p:cNvSpPr txBox="1">
              <a:spLocks/>
            </p:cNvSpPr>
            <p:nvPr/>
          </p:nvSpPr>
          <p:spPr>
            <a:xfrm>
              <a:off x="5325385" y="2653361"/>
              <a:ext cx="2991913" cy="132794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1400" lvl="2" indent="0" algn="ctr">
                <a:buNone/>
              </a:pPr>
              <a:r>
                <a:rPr lang="en-GB" dirty="0"/>
                <a:t>Strong sense of belonging within a school</a:t>
              </a:r>
            </a:p>
            <a:p>
              <a:pPr marL="0" indent="0" algn="ctr">
                <a:buFont typeface="Wingdings" panose="05000000000000000000" pitchFamily="2" charset="2"/>
                <a:buNone/>
              </a:pPr>
              <a:endParaRPr lang="en-GB" dirty="0"/>
            </a:p>
            <a:p>
              <a:pPr algn="ctr"/>
              <a:endParaRPr lang="en-GB" dirty="0"/>
            </a:p>
          </p:txBody>
        </p:sp>
      </p:grpSp>
      <p:grpSp>
        <p:nvGrpSpPr>
          <p:cNvPr id="9" name="Group 8">
            <a:extLst>
              <a:ext uri="{FF2B5EF4-FFF2-40B4-BE49-F238E27FC236}">
                <a16:creationId xmlns:a16="http://schemas.microsoft.com/office/drawing/2014/main" id="{0BDB05B6-585F-BAB6-9181-75508B2B7A1F}"/>
              </a:ext>
            </a:extLst>
          </p:cNvPr>
          <p:cNvGrpSpPr/>
          <p:nvPr/>
        </p:nvGrpSpPr>
        <p:grpSpPr>
          <a:xfrm>
            <a:off x="3201511" y="1675658"/>
            <a:ext cx="5332097" cy="5019260"/>
            <a:chOff x="3201511" y="1675658"/>
            <a:chExt cx="5332097" cy="5019260"/>
          </a:xfrm>
        </p:grpSpPr>
        <p:sp>
          <p:nvSpPr>
            <p:cNvPr id="5" name="Partial Circle 4">
              <a:extLst>
                <a:ext uri="{FF2B5EF4-FFF2-40B4-BE49-F238E27FC236}">
                  <a16:creationId xmlns:a16="http://schemas.microsoft.com/office/drawing/2014/main" id="{149C5D9D-3BB5-2650-BD3F-81DF730B9CBC}"/>
                </a:ext>
              </a:extLst>
            </p:cNvPr>
            <p:cNvSpPr/>
            <p:nvPr/>
          </p:nvSpPr>
          <p:spPr>
            <a:xfrm flipV="1">
              <a:off x="3201511" y="1675658"/>
              <a:ext cx="5332097" cy="5019260"/>
            </a:xfrm>
            <a:prstGeom prst="pie">
              <a:avLst>
                <a:gd name="adj1" fmla="val 10770288"/>
                <a:gd name="adj2" fmla="val 16200000"/>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6" name="Content Placeholder 2">
              <a:extLst>
                <a:ext uri="{FF2B5EF4-FFF2-40B4-BE49-F238E27FC236}">
                  <a16:creationId xmlns:a16="http://schemas.microsoft.com/office/drawing/2014/main" id="{DE330CCE-11BC-E966-4A52-953BD4A159E3}"/>
                </a:ext>
              </a:extLst>
            </p:cNvPr>
            <p:cNvSpPr txBox="1">
              <a:spLocks/>
            </p:cNvSpPr>
            <p:nvPr/>
          </p:nvSpPr>
          <p:spPr>
            <a:xfrm>
              <a:off x="3270522" y="4386034"/>
              <a:ext cx="2532623" cy="1546005"/>
            </a:xfrm>
            <a:prstGeom prst="rect">
              <a:avLst/>
            </a:prstGeom>
          </p:spPr>
          <p:txBody>
            <a:bodyPr vert="horz" lIns="0" tIns="0" rIns="0" bIns="0" rtlCol="0" anchor="t" anchorCtr="0">
              <a:normAutofit fontScale="92500"/>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1400" lvl="2" indent="0" algn="ctr">
                <a:buNone/>
              </a:pPr>
              <a:r>
                <a:rPr lang="en-GB" dirty="0"/>
                <a:t>Consistent support from local authorities and regional bodies</a:t>
              </a:r>
            </a:p>
            <a:p>
              <a:pPr marL="0" indent="0">
                <a:buFont typeface="Wingdings" panose="05000000000000000000" pitchFamily="2" charset="2"/>
                <a:buNone/>
              </a:pPr>
              <a:endParaRPr lang="en-GB" dirty="0"/>
            </a:p>
            <a:p>
              <a:endParaRPr lang="en-GB" dirty="0"/>
            </a:p>
          </p:txBody>
        </p:sp>
      </p:grpSp>
      <p:grpSp>
        <p:nvGrpSpPr>
          <p:cNvPr id="8" name="Group 7">
            <a:extLst>
              <a:ext uri="{FF2B5EF4-FFF2-40B4-BE49-F238E27FC236}">
                <a16:creationId xmlns:a16="http://schemas.microsoft.com/office/drawing/2014/main" id="{8D7195AD-0ADE-0B0D-2ECE-9017194A24FF}"/>
              </a:ext>
            </a:extLst>
          </p:cNvPr>
          <p:cNvGrpSpPr/>
          <p:nvPr/>
        </p:nvGrpSpPr>
        <p:grpSpPr>
          <a:xfrm>
            <a:off x="3437051" y="1645061"/>
            <a:ext cx="5019260" cy="5049855"/>
            <a:chOff x="3437051" y="1645061"/>
            <a:chExt cx="5019260" cy="5049855"/>
          </a:xfrm>
        </p:grpSpPr>
        <p:sp>
          <p:nvSpPr>
            <p:cNvPr id="4" name="Partial Circle 3">
              <a:extLst>
                <a:ext uri="{FF2B5EF4-FFF2-40B4-BE49-F238E27FC236}">
                  <a16:creationId xmlns:a16="http://schemas.microsoft.com/office/drawing/2014/main" id="{FA766412-0E13-25C6-354D-EA461E98720F}"/>
                </a:ext>
              </a:extLst>
            </p:cNvPr>
            <p:cNvSpPr/>
            <p:nvPr/>
          </p:nvSpPr>
          <p:spPr>
            <a:xfrm rot="16200000" flipV="1">
              <a:off x="3421753" y="1660359"/>
              <a:ext cx="5049855" cy="5019260"/>
            </a:xfrm>
            <a:prstGeom prst="pie">
              <a:avLst>
                <a:gd name="adj1" fmla="val 10770288"/>
                <a:gd name="adj2" fmla="val 16200000"/>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7" name="Content Placeholder 2">
              <a:extLst>
                <a:ext uri="{FF2B5EF4-FFF2-40B4-BE49-F238E27FC236}">
                  <a16:creationId xmlns:a16="http://schemas.microsoft.com/office/drawing/2014/main" id="{DB2963F3-AE70-8D98-0791-C553B06B4D10}"/>
                </a:ext>
              </a:extLst>
            </p:cNvPr>
            <p:cNvSpPr txBox="1">
              <a:spLocks/>
            </p:cNvSpPr>
            <p:nvPr/>
          </p:nvSpPr>
          <p:spPr>
            <a:xfrm>
              <a:off x="5568744" y="4410633"/>
              <a:ext cx="2505194" cy="180947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1400" lvl="2" indent="0" algn="ctr">
                <a:buNone/>
              </a:pPr>
              <a:r>
                <a:rPr lang="en-GB" dirty="0"/>
                <a:t>Focused approach on an individual plan</a:t>
              </a:r>
            </a:p>
            <a:p>
              <a:pPr marL="0" indent="0" algn="ctr">
                <a:buFont typeface="Wingdings" panose="05000000000000000000" pitchFamily="2" charset="2"/>
                <a:buNone/>
              </a:pPr>
              <a:endParaRPr lang="en-GB" dirty="0"/>
            </a:p>
            <a:p>
              <a:pPr algn="ctr"/>
              <a:endParaRPr lang="en-GB" dirty="0"/>
            </a:p>
          </p:txBody>
        </p:sp>
      </p:grpSp>
      <p:grpSp>
        <p:nvGrpSpPr>
          <p:cNvPr id="6" name="Group 5">
            <a:extLst>
              <a:ext uri="{FF2B5EF4-FFF2-40B4-BE49-F238E27FC236}">
                <a16:creationId xmlns:a16="http://schemas.microsoft.com/office/drawing/2014/main" id="{629FA9C9-7C60-0F60-9E7D-1DB409463883}"/>
              </a:ext>
            </a:extLst>
          </p:cNvPr>
          <p:cNvGrpSpPr/>
          <p:nvPr/>
        </p:nvGrpSpPr>
        <p:grpSpPr>
          <a:xfrm>
            <a:off x="3201511" y="1579332"/>
            <a:ext cx="5357490" cy="5049855"/>
            <a:chOff x="3201511" y="1579332"/>
            <a:chExt cx="5357490" cy="5049855"/>
          </a:xfrm>
        </p:grpSpPr>
        <p:sp>
          <p:nvSpPr>
            <p:cNvPr id="11" name="Partial Circle 10">
              <a:extLst>
                <a:ext uri="{FF2B5EF4-FFF2-40B4-BE49-F238E27FC236}">
                  <a16:creationId xmlns:a16="http://schemas.microsoft.com/office/drawing/2014/main" id="{B245921E-5751-3EBE-6A57-5934998769D1}"/>
                </a:ext>
              </a:extLst>
            </p:cNvPr>
            <p:cNvSpPr/>
            <p:nvPr/>
          </p:nvSpPr>
          <p:spPr>
            <a:xfrm>
              <a:off x="3201511" y="1579332"/>
              <a:ext cx="5357490" cy="5049855"/>
            </a:xfrm>
            <a:prstGeom prst="pie">
              <a:avLst>
                <a:gd name="adj1" fmla="val 10770288"/>
                <a:gd name="adj2" fmla="val 16200000"/>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8" name="Content Placeholder 2">
              <a:extLst>
                <a:ext uri="{FF2B5EF4-FFF2-40B4-BE49-F238E27FC236}">
                  <a16:creationId xmlns:a16="http://schemas.microsoft.com/office/drawing/2014/main" id="{13A503A8-83AA-4503-E01D-C4FD7FA56527}"/>
                </a:ext>
              </a:extLst>
            </p:cNvPr>
            <p:cNvSpPr txBox="1">
              <a:spLocks/>
            </p:cNvSpPr>
            <p:nvPr/>
          </p:nvSpPr>
          <p:spPr>
            <a:xfrm>
              <a:off x="3270522" y="2673610"/>
              <a:ext cx="2626497" cy="1327946"/>
            </a:xfrm>
            <a:prstGeom prst="rect">
              <a:avLst/>
            </a:prstGeom>
          </p:spPr>
          <p:txBody>
            <a:bodyPr vert="horz" lIns="0" tIns="0" rIns="0" bIns="0" rtlCol="0" anchor="t" anchorCtr="0">
              <a:normAutofit/>
            </a:bodyPr>
            <a:lst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1400" lvl="2" indent="0" algn="ctr">
                <a:buNone/>
              </a:pPr>
              <a:r>
                <a:rPr lang="en-GB" dirty="0"/>
                <a:t>Wellbeing of school as whole</a:t>
              </a:r>
            </a:p>
            <a:p>
              <a:pPr marL="0" indent="0">
                <a:buFont typeface="Wingdings" panose="05000000000000000000" pitchFamily="2" charset="2"/>
                <a:buNone/>
              </a:pPr>
              <a:endParaRPr lang="en-GB" dirty="0"/>
            </a:p>
            <a:p>
              <a:endParaRPr lang="en-GB" dirty="0"/>
            </a:p>
          </p:txBody>
        </p:sp>
      </p:grpSp>
    </p:spTree>
    <p:extLst>
      <p:ext uri="{BB962C8B-B14F-4D97-AF65-F5344CB8AC3E}">
        <p14:creationId xmlns:p14="http://schemas.microsoft.com/office/powerpoint/2010/main" val="16077633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1000" fill="hold"/>
                                        <p:tgtEl>
                                          <p:spTgt spid="8"/>
                                        </p:tgtEl>
                                        <p:attrNameLst>
                                          <p:attrName>ppt_w</p:attrName>
                                        </p:attrNameLst>
                                      </p:cBhvr>
                                      <p:tavLst>
                                        <p:tav tm="0">
                                          <p:val>
                                            <p:fltVal val="0"/>
                                          </p:val>
                                        </p:tav>
                                        <p:tav tm="100000">
                                          <p:val>
                                            <p:strVal val="#ppt_w"/>
                                          </p:val>
                                        </p:tav>
                                      </p:tavLst>
                                    </p:anim>
                                    <p:anim calcmode="lin" valueType="num">
                                      <p:cBhvr>
                                        <p:cTn id="22" dur="1000" fill="hold"/>
                                        <p:tgtEl>
                                          <p:spTgt spid="8"/>
                                        </p:tgtEl>
                                        <p:attrNameLst>
                                          <p:attrName>ppt_h</p:attrName>
                                        </p:attrNameLst>
                                      </p:cBhvr>
                                      <p:tavLst>
                                        <p:tav tm="0">
                                          <p:val>
                                            <p:fltVal val="0"/>
                                          </p:val>
                                        </p:tav>
                                        <p:tav tm="100000">
                                          <p:val>
                                            <p:strVal val="#ppt_h"/>
                                          </p:val>
                                        </p:tav>
                                      </p:tavLst>
                                    </p:anim>
                                    <p:animEffect transition="in" filter="fade">
                                      <p:cBhvr>
                                        <p:cTn id="23" dur="10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 calcmode="lin" valueType="num">
                                      <p:cBhvr>
                                        <p:cTn id="28" dur="1000" fill="hold"/>
                                        <p:tgtEl>
                                          <p:spTgt spid="9"/>
                                        </p:tgtEl>
                                        <p:attrNameLst>
                                          <p:attrName>ppt_w</p:attrName>
                                        </p:attrNameLst>
                                      </p:cBhvr>
                                      <p:tavLst>
                                        <p:tav tm="0">
                                          <p:val>
                                            <p:fltVal val="0"/>
                                          </p:val>
                                        </p:tav>
                                        <p:tav tm="100000">
                                          <p:val>
                                            <p:strVal val="#ppt_w"/>
                                          </p:val>
                                        </p:tav>
                                      </p:tavLst>
                                    </p:anim>
                                    <p:anim calcmode="lin" valueType="num">
                                      <p:cBhvr>
                                        <p:cTn id="29" dur="1000" fill="hold"/>
                                        <p:tgtEl>
                                          <p:spTgt spid="9"/>
                                        </p:tgtEl>
                                        <p:attrNameLst>
                                          <p:attrName>ppt_h</p:attrName>
                                        </p:attrNameLst>
                                      </p:cBhvr>
                                      <p:tavLst>
                                        <p:tav tm="0">
                                          <p:val>
                                            <p:fltVal val="0"/>
                                          </p:val>
                                        </p:tav>
                                        <p:tav tm="100000">
                                          <p:val>
                                            <p:strVal val="#ppt_h"/>
                                          </p:val>
                                        </p:tav>
                                      </p:tavLst>
                                    </p:anim>
                                    <p:animEffect transition="in" filter="fade">
                                      <p:cBhvr>
                                        <p:cTn id="3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15BFE-5ED5-C5C9-A64F-737FCB634303}"/>
              </a:ext>
            </a:extLst>
          </p:cNvPr>
          <p:cNvSpPr>
            <a:spLocks noGrp="1"/>
          </p:cNvSpPr>
          <p:nvPr>
            <p:ph type="title"/>
          </p:nvPr>
        </p:nvSpPr>
        <p:spPr>
          <a:xfrm>
            <a:off x="541338" y="1079500"/>
            <a:ext cx="3322637" cy="4689475"/>
          </a:xfrm>
        </p:spPr>
        <p:txBody>
          <a:bodyPr anchor="ctr">
            <a:normAutofit/>
          </a:bodyPr>
          <a:lstStyle/>
          <a:p>
            <a:pPr algn="ctr"/>
            <a:r>
              <a:rPr lang="en-GB" dirty="0"/>
              <a:t>Additional solutions</a:t>
            </a:r>
          </a:p>
        </p:txBody>
      </p:sp>
      <p:sp>
        <p:nvSpPr>
          <p:cNvPr id="11" name="Rectangle 10">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D0DF0F5-BE50-D163-3BF5-BD99A6A65075}"/>
              </a:ext>
            </a:extLst>
          </p:cNvPr>
          <p:cNvGraphicFramePr>
            <a:graphicFrameLocks noGrp="1"/>
          </p:cNvGraphicFramePr>
          <p:nvPr>
            <p:ph idx="1"/>
            <p:extLst>
              <p:ext uri="{D42A27DB-BD31-4B8C-83A1-F6EECF244321}">
                <p14:modId xmlns:p14="http://schemas.microsoft.com/office/powerpoint/2010/main" val="2749897693"/>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35326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250"/>
                                  </p:stCondLst>
                                  <p:childTnLst>
                                    <p:set>
                                      <p:cBhvr>
                                        <p:cTn id="6" dur="1" fill="hold">
                                          <p:stCondLst>
                                            <p:cond delay="0"/>
                                          </p:stCondLst>
                                        </p:cTn>
                                        <p:tgtEl>
                                          <p:spTgt spid="5">
                                            <p:graphicEl>
                                              <a:dgm id="{68F0C028-5892-4B0E-8C04-3091DFCDE0F7}"/>
                                            </p:graphicEl>
                                          </p:spTgt>
                                        </p:tgtEl>
                                        <p:attrNameLst>
                                          <p:attrName>style.visibility</p:attrName>
                                        </p:attrNameLst>
                                      </p:cBhvr>
                                      <p:to>
                                        <p:strVal val="visible"/>
                                      </p:to>
                                    </p:set>
                                    <p:anim calcmode="lin" valueType="num">
                                      <p:cBhvr additive="base">
                                        <p:cTn id="7" dur="750" fill="hold"/>
                                        <p:tgtEl>
                                          <p:spTgt spid="5">
                                            <p:graphicEl>
                                              <a:dgm id="{68F0C028-5892-4B0E-8C04-3091DFCDE0F7}"/>
                                            </p:graphicEl>
                                          </p:spTgt>
                                        </p:tgtEl>
                                        <p:attrNameLst>
                                          <p:attrName>ppt_x</p:attrName>
                                        </p:attrNameLst>
                                      </p:cBhvr>
                                      <p:tavLst>
                                        <p:tav tm="0">
                                          <p:val>
                                            <p:strVal val="1+#ppt_w/2"/>
                                          </p:val>
                                        </p:tav>
                                        <p:tav tm="100000">
                                          <p:val>
                                            <p:strVal val="#ppt_x"/>
                                          </p:val>
                                        </p:tav>
                                      </p:tavLst>
                                    </p:anim>
                                    <p:anim calcmode="lin" valueType="num">
                                      <p:cBhvr additive="base">
                                        <p:cTn id="8" dur="750" fill="hold"/>
                                        <p:tgtEl>
                                          <p:spTgt spid="5">
                                            <p:graphicEl>
                                              <a:dgm id="{68F0C028-5892-4B0E-8C04-3091DFCDE0F7}"/>
                                            </p:graphicEl>
                                          </p:spTgt>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 presetClass="entr" presetSubtype="2" fill="hold" grpId="0" nodeType="afterEffect">
                                  <p:stCondLst>
                                    <p:cond delay="250"/>
                                  </p:stCondLst>
                                  <p:childTnLst>
                                    <p:set>
                                      <p:cBhvr>
                                        <p:cTn id="11" dur="1" fill="hold">
                                          <p:stCondLst>
                                            <p:cond delay="0"/>
                                          </p:stCondLst>
                                        </p:cTn>
                                        <p:tgtEl>
                                          <p:spTgt spid="5">
                                            <p:graphicEl>
                                              <a:dgm id="{0AE937B3-DB44-459F-9C48-63D9E91D5383}"/>
                                            </p:graphicEl>
                                          </p:spTgt>
                                        </p:tgtEl>
                                        <p:attrNameLst>
                                          <p:attrName>style.visibility</p:attrName>
                                        </p:attrNameLst>
                                      </p:cBhvr>
                                      <p:to>
                                        <p:strVal val="visible"/>
                                      </p:to>
                                    </p:set>
                                    <p:anim calcmode="lin" valueType="num">
                                      <p:cBhvr additive="base">
                                        <p:cTn id="12" dur="750" fill="hold"/>
                                        <p:tgtEl>
                                          <p:spTgt spid="5">
                                            <p:graphicEl>
                                              <a:dgm id="{0AE937B3-DB44-459F-9C48-63D9E91D5383}"/>
                                            </p:graphicEl>
                                          </p:spTgt>
                                        </p:tgtEl>
                                        <p:attrNameLst>
                                          <p:attrName>ppt_x</p:attrName>
                                        </p:attrNameLst>
                                      </p:cBhvr>
                                      <p:tavLst>
                                        <p:tav tm="0">
                                          <p:val>
                                            <p:strVal val="1+#ppt_w/2"/>
                                          </p:val>
                                        </p:tav>
                                        <p:tav tm="100000">
                                          <p:val>
                                            <p:strVal val="#ppt_x"/>
                                          </p:val>
                                        </p:tav>
                                      </p:tavLst>
                                    </p:anim>
                                    <p:anim calcmode="lin" valueType="num">
                                      <p:cBhvr additive="base">
                                        <p:cTn id="13" dur="750" fill="hold"/>
                                        <p:tgtEl>
                                          <p:spTgt spid="5">
                                            <p:graphicEl>
                                              <a:dgm id="{0AE937B3-DB44-459F-9C48-63D9E91D5383}"/>
                                            </p:graphicEl>
                                          </p:spTgt>
                                        </p:tgtEl>
                                        <p:attrNameLst>
                                          <p:attrName>ppt_y</p:attrName>
                                        </p:attrNameLst>
                                      </p:cBhvr>
                                      <p:tavLst>
                                        <p:tav tm="0">
                                          <p:val>
                                            <p:strVal val="#ppt_y"/>
                                          </p:val>
                                        </p:tav>
                                        <p:tav tm="100000">
                                          <p:val>
                                            <p:strVal val="#ppt_y"/>
                                          </p:val>
                                        </p:tav>
                                      </p:tavLst>
                                    </p:anim>
                                  </p:childTnLst>
                                </p:cTn>
                              </p:par>
                            </p:childTnLst>
                          </p:cTn>
                        </p:par>
                        <p:par>
                          <p:cTn id="14" fill="hold">
                            <p:stCondLst>
                              <p:cond delay="2000"/>
                            </p:stCondLst>
                            <p:childTnLst>
                              <p:par>
                                <p:cTn id="15" presetID="2" presetClass="entr" presetSubtype="2" fill="hold" grpId="0" nodeType="afterEffect">
                                  <p:stCondLst>
                                    <p:cond delay="250"/>
                                  </p:stCondLst>
                                  <p:childTnLst>
                                    <p:set>
                                      <p:cBhvr>
                                        <p:cTn id="16" dur="1" fill="hold">
                                          <p:stCondLst>
                                            <p:cond delay="0"/>
                                          </p:stCondLst>
                                        </p:cTn>
                                        <p:tgtEl>
                                          <p:spTgt spid="5">
                                            <p:graphicEl>
                                              <a:dgm id="{D8A5D6DF-6C32-40AA-8E1E-4034D2B69D90}"/>
                                            </p:graphicEl>
                                          </p:spTgt>
                                        </p:tgtEl>
                                        <p:attrNameLst>
                                          <p:attrName>style.visibility</p:attrName>
                                        </p:attrNameLst>
                                      </p:cBhvr>
                                      <p:to>
                                        <p:strVal val="visible"/>
                                      </p:to>
                                    </p:set>
                                    <p:anim calcmode="lin" valueType="num">
                                      <p:cBhvr additive="base">
                                        <p:cTn id="17" dur="750" fill="hold"/>
                                        <p:tgtEl>
                                          <p:spTgt spid="5">
                                            <p:graphicEl>
                                              <a:dgm id="{D8A5D6DF-6C32-40AA-8E1E-4034D2B69D90}"/>
                                            </p:graphicEl>
                                          </p:spTgt>
                                        </p:tgtEl>
                                        <p:attrNameLst>
                                          <p:attrName>ppt_x</p:attrName>
                                        </p:attrNameLst>
                                      </p:cBhvr>
                                      <p:tavLst>
                                        <p:tav tm="0">
                                          <p:val>
                                            <p:strVal val="1+#ppt_w/2"/>
                                          </p:val>
                                        </p:tav>
                                        <p:tav tm="100000">
                                          <p:val>
                                            <p:strVal val="#ppt_x"/>
                                          </p:val>
                                        </p:tav>
                                      </p:tavLst>
                                    </p:anim>
                                    <p:anim calcmode="lin" valueType="num">
                                      <p:cBhvr additive="base">
                                        <p:cTn id="18" dur="750" fill="hold"/>
                                        <p:tgtEl>
                                          <p:spTgt spid="5">
                                            <p:graphicEl>
                                              <a:dgm id="{D8A5D6DF-6C32-40AA-8E1E-4034D2B69D90}"/>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AE269B9-95F1-E61E-FDD3-A657B0403B4E}"/>
              </a:ext>
            </a:extLst>
          </p:cNvPr>
          <p:cNvSpPr/>
          <p:nvPr/>
        </p:nvSpPr>
        <p:spPr>
          <a:xfrm>
            <a:off x="0" y="0"/>
            <a:ext cx="12192000" cy="1790700"/>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8BF2D716-CD37-065B-40F7-DC40EAB36DE7}"/>
              </a:ext>
            </a:extLst>
          </p:cNvPr>
          <p:cNvSpPr>
            <a:spLocks/>
          </p:cNvSpPr>
          <p:nvPr/>
        </p:nvSpPr>
        <p:spPr>
          <a:xfrm>
            <a:off x="894770" y="4675910"/>
            <a:ext cx="10402455" cy="1222664"/>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Framework on embedding a whole-school approach to emotional and mental well-being: to support schools in creating supportive environments for children, young people and staff (Welsh Government, 2021) </a:t>
            </a:r>
          </a:p>
          <a:p>
            <a:pPr algn="ctr"/>
            <a:endParaRPr lang="en-GB" dirty="0"/>
          </a:p>
        </p:txBody>
      </p:sp>
      <p:sp>
        <p:nvSpPr>
          <p:cNvPr id="5" name="Rectangle: Rounded Corners 4">
            <a:extLst>
              <a:ext uri="{FF2B5EF4-FFF2-40B4-BE49-F238E27FC236}">
                <a16:creationId xmlns:a16="http://schemas.microsoft.com/office/drawing/2014/main" id="{187F7B56-066D-1A80-E310-7F22F0E8C6EB}"/>
              </a:ext>
            </a:extLst>
          </p:cNvPr>
          <p:cNvSpPr>
            <a:spLocks/>
          </p:cNvSpPr>
          <p:nvPr/>
        </p:nvSpPr>
        <p:spPr>
          <a:xfrm>
            <a:off x="894770" y="3286493"/>
            <a:ext cx="10402455" cy="1222664"/>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Children and Young People’s Plan: support children and young people, as well as families, support offered with childcare, learning and health (Welsh Government, 2024)</a:t>
            </a:r>
          </a:p>
          <a:p>
            <a:pPr algn="ctr"/>
            <a:endParaRPr lang="en-GB" dirty="0"/>
          </a:p>
        </p:txBody>
      </p:sp>
      <p:sp>
        <p:nvSpPr>
          <p:cNvPr id="4" name="Rectangle: Rounded Corners 3">
            <a:extLst>
              <a:ext uri="{FF2B5EF4-FFF2-40B4-BE49-F238E27FC236}">
                <a16:creationId xmlns:a16="http://schemas.microsoft.com/office/drawing/2014/main" id="{84DF443A-1AB7-181B-D8F9-0BE2E5264E7F}"/>
              </a:ext>
            </a:extLst>
          </p:cNvPr>
          <p:cNvSpPr>
            <a:spLocks/>
          </p:cNvSpPr>
          <p:nvPr/>
        </p:nvSpPr>
        <p:spPr>
          <a:xfrm>
            <a:off x="894770" y="1897076"/>
            <a:ext cx="10402455" cy="1222664"/>
          </a:xfrm>
          <a:prstGeom prst="round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The United Nations Conventions on the Rights of the Child: right to be safe, right to be treated with equality and non-discrimination, right to express thoughts and feelings (United Nations, 1989)</a:t>
            </a:r>
          </a:p>
          <a:p>
            <a:endParaRPr lang="en-GB" dirty="0"/>
          </a:p>
        </p:txBody>
      </p:sp>
      <p:sp>
        <p:nvSpPr>
          <p:cNvPr id="2" name="Title 1">
            <a:extLst>
              <a:ext uri="{FF2B5EF4-FFF2-40B4-BE49-F238E27FC236}">
                <a16:creationId xmlns:a16="http://schemas.microsoft.com/office/drawing/2014/main" id="{76E2EB03-0A3D-9FF8-ACDD-1F2BE2F17C3C}"/>
              </a:ext>
            </a:extLst>
          </p:cNvPr>
          <p:cNvSpPr>
            <a:spLocks noGrp="1"/>
          </p:cNvSpPr>
          <p:nvPr>
            <p:ph type="title"/>
          </p:nvPr>
        </p:nvSpPr>
        <p:spPr>
          <a:xfrm>
            <a:off x="1082675" y="851550"/>
            <a:ext cx="10026650" cy="655637"/>
          </a:xfrm>
        </p:spPr>
        <p:txBody>
          <a:bodyPr>
            <a:normAutofit fontScale="90000"/>
          </a:bodyPr>
          <a:lstStyle/>
          <a:p>
            <a:pPr algn="ctr"/>
            <a:r>
              <a:rPr lang="en-GB" dirty="0"/>
              <a:t>Legislation supporting wellbeing of children and young people</a:t>
            </a:r>
          </a:p>
        </p:txBody>
      </p:sp>
      <p:sp>
        <p:nvSpPr>
          <p:cNvPr id="20" name="Arrow: Right 19">
            <a:extLst>
              <a:ext uri="{FF2B5EF4-FFF2-40B4-BE49-F238E27FC236}">
                <a16:creationId xmlns:a16="http://schemas.microsoft.com/office/drawing/2014/main" id="{739EB679-FBD7-ED26-82D7-DE7429CE14A4}"/>
              </a:ext>
            </a:extLst>
          </p:cNvPr>
          <p:cNvSpPr/>
          <p:nvPr/>
        </p:nvSpPr>
        <p:spPr>
          <a:xfrm>
            <a:off x="63318" y="2241071"/>
            <a:ext cx="737499" cy="534674"/>
          </a:xfrm>
          <a:prstGeom prst="rightArrow">
            <a:avLst/>
          </a:prstGeom>
          <a:solidFill>
            <a:schemeClr val="accent1">
              <a:lumMod val="60000"/>
              <a:lumOff val="40000"/>
              <a:alpha val="50000"/>
            </a:schemeClr>
          </a:solidFill>
          <a:ln>
            <a:solidFill>
              <a:schemeClr val="accent1">
                <a:lumMod val="40000"/>
                <a:lumOff val="6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A9EC66F7-B006-FDA2-4B67-3DAF0ACB8045}"/>
              </a:ext>
            </a:extLst>
          </p:cNvPr>
          <p:cNvSpPr/>
          <p:nvPr/>
        </p:nvSpPr>
        <p:spPr>
          <a:xfrm>
            <a:off x="63318" y="3630488"/>
            <a:ext cx="737499" cy="534674"/>
          </a:xfrm>
          <a:prstGeom prst="rightArrow">
            <a:avLst/>
          </a:prstGeom>
          <a:solidFill>
            <a:schemeClr val="accent1">
              <a:lumMod val="60000"/>
              <a:lumOff val="40000"/>
              <a:alpha val="50000"/>
            </a:schemeClr>
          </a:solidFill>
          <a:ln>
            <a:solidFill>
              <a:schemeClr val="accent1">
                <a:lumMod val="40000"/>
                <a:lumOff val="6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2" name="Arrow: Right 21">
            <a:extLst>
              <a:ext uri="{FF2B5EF4-FFF2-40B4-BE49-F238E27FC236}">
                <a16:creationId xmlns:a16="http://schemas.microsoft.com/office/drawing/2014/main" id="{96B1FAD0-D62A-70C7-290E-BDC6467CAF96}"/>
              </a:ext>
            </a:extLst>
          </p:cNvPr>
          <p:cNvSpPr/>
          <p:nvPr/>
        </p:nvSpPr>
        <p:spPr>
          <a:xfrm>
            <a:off x="63317" y="5019905"/>
            <a:ext cx="737499" cy="534674"/>
          </a:xfrm>
          <a:prstGeom prst="rightArrow">
            <a:avLst/>
          </a:prstGeom>
          <a:solidFill>
            <a:schemeClr val="accent1">
              <a:lumMod val="60000"/>
              <a:lumOff val="40000"/>
              <a:alpha val="50000"/>
            </a:schemeClr>
          </a:solidFill>
          <a:ln>
            <a:solidFill>
              <a:schemeClr val="accent1">
                <a:lumMod val="40000"/>
                <a:lumOff val="60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439699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0-#ppt_w/2"/>
                                          </p:val>
                                        </p:tav>
                                        <p:tav tm="100000">
                                          <p:val>
                                            <p:strVal val="#ppt_x"/>
                                          </p:val>
                                        </p:tav>
                                      </p:tavLst>
                                    </p:anim>
                                    <p:anim calcmode="lin" valueType="num">
                                      <p:cBhvr additive="base">
                                        <p:cTn id="8" dur="10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1000" fill="hold"/>
                                        <p:tgtEl>
                                          <p:spTgt spid="21"/>
                                        </p:tgtEl>
                                        <p:attrNameLst>
                                          <p:attrName>ppt_x</p:attrName>
                                        </p:attrNameLst>
                                      </p:cBhvr>
                                      <p:tavLst>
                                        <p:tav tm="0">
                                          <p:val>
                                            <p:strVal val="0-#ppt_w/2"/>
                                          </p:val>
                                        </p:tav>
                                        <p:tav tm="100000">
                                          <p:val>
                                            <p:strVal val="#ppt_x"/>
                                          </p:val>
                                        </p:tav>
                                      </p:tavLst>
                                    </p:anim>
                                    <p:anim calcmode="lin" valueType="num">
                                      <p:cBhvr additive="base">
                                        <p:cTn id="14" dur="10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1000" fill="hold"/>
                                        <p:tgtEl>
                                          <p:spTgt spid="22"/>
                                        </p:tgtEl>
                                        <p:attrNameLst>
                                          <p:attrName>ppt_x</p:attrName>
                                        </p:attrNameLst>
                                      </p:cBhvr>
                                      <p:tavLst>
                                        <p:tav tm="0">
                                          <p:val>
                                            <p:strVal val="0-#ppt_w/2"/>
                                          </p:val>
                                        </p:tav>
                                        <p:tav tm="100000">
                                          <p:val>
                                            <p:strVal val="#ppt_x"/>
                                          </p:val>
                                        </p:tav>
                                      </p:tavLst>
                                    </p:anim>
                                    <p:anim calcmode="lin" valueType="num">
                                      <p:cBhvr additive="base">
                                        <p:cTn id="20" dur="10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9855B1C-6D7D-23C6-B546-F1DD320F0AE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677DB32-7361-306A-E632-E65B3E46BC1D}"/>
              </a:ext>
            </a:extLst>
          </p:cNvPr>
          <p:cNvSpPr/>
          <p:nvPr/>
        </p:nvSpPr>
        <p:spPr>
          <a:xfrm>
            <a:off x="0" y="0"/>
            <a:ext cx="12192000" cy="1790700"/>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DB341E0-3182-1ED7-C75B-9A6D53EC4AE3}"/>
              </a:ext>
            </a:extLst>
          </p:cNvPr>
          <p:cNvSpPr>
            <a:spLocks noGrp="1"/>
          </p:cNvSpPr>
          <p:nvPr>
            <p:ph type="title"/>
          </p:nvPr>
        </p:nvSpPr>
        <p:spPr>
          <a:xfrm>
            <a:off x="3308350" y="465150"/>
            <a:ext cx="5575300" cy="860400"/>
          </a:xfrm>
        </p:spPr>
        <p:txBody>
          <a:bodyPr anchor="b">
            <a:normAutofit/>
          </a:bodyPr>
          <a:lstStyle/>
          <a:p>
            <a:pPr algn="ctr"/>
            <a:r>
              <a:rPr lang="en-GB" dirty="0"/>
              <a:t>conclusion</a:t>
            </a:r>
          </a:p>
        </p:txBody>
      </p:sp>
      <p:cxnSp>
        <p:nvCxnSpPr>
          <p:cNvPr id="8" name="Straight Connector 7">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55D6AF-8331-C746-685D-A433D5658638}"/>
              </a:ext>
            </a:extLst>
          </p:cNvPr>
          <p:cNvSpPr>
            <a:spLocks noGrp="1"/>
          </p:cNvSpPr>
          <p:nvPr>
            <p:ph idx="1"/>
          </p:nvPr>
        </p:nvSpPr>
        <p:spPr>
          <a:xfrm>
            <a:off x="335509" y="2563941"/>
            <a:ext cx="6578906" cy="2879328"/>
          </a:xfrm>
        </p:spPr>
        <p:txBody>
          <a:bodyPr>
            <a:normAutofit/>
          </a:bodyPr>
          <a:lstStyle/>
          <a:p>
            <a:pPr marL="0" indent="0">
              <a:buNone/>
            </a:pPr>
            <a:r>
              <a:rPr lang="en-GB" dirty="0"/>
              <a:t>To conclude, there is a rise in challenging behaviour in schools for a variety of reasons, with mental health at the front of it. To address this, a focus on overall wellbeing of children, young people and school staff is vital, with attention given to individual needs and the adaptation of an effective Whole School Approach with government set policies supporting it at the root of it.  </a:t>
            </a:r>
          </a:p>
        </p:txBody>
      </p:sp>
      <p:grpSp>
        <p:nvGrpSpPr>
          <p:cNvPr id="19" name="Group 18">
            <a:extLst>
              <a:ext uri="{FF2B5EF4-FFF2-40B4-BE49-F238E27FC236}">
                <a16:creationId xmlns:a16="http://schemas.microsoft.com/office/drawing/2014/main" id="{87C97E13-391A-8318-1659-2E8E7205419D}"/>
              </a:ext>
            </a:extLst>
          </p:cNvPr>
          <p:cNvGrpSpPr/>
          <p:nvPr/>
        </p:nvGrpSpPr>
        <p:grpSpPr>
          <a:xfrm>
            <a:off x="7160448" y="2500681"/>
            <a:ext cx="2120424" cy="1856637"/>
            <a:chOff x="3464014" y="5645482"/>
            <a:chExt cx="2120424" cy="1856637"/>
          </a:xfrm>
        </p:grpSpPr>
        <p:sp>
          <p:nvSpPr>
            <p:cNvPr id="16" name="Oval 15">
              <a:extLst>
                <a:ext uri="{FF2B5EF4-FFF2-40B4-BE49-F238E27FC236}">
                  <a16:creationId xmlns:a16="http://schemas.microsoft.com/office/drawing/2014/main" id="{22785A62-C789-16A0-88E9-38CC2C54874D}"/>
                </a:ext>
              </a:extLst>
            </p:cNvPr>
            <p:cNvSpPr/>
            <p:nvPr/>
          </p:nvSpPr>
          <p:spPr>
            <a:xfrm>
              <a:off x="3531447" y="5645482"/>
              <a:ext cx="1923690" cy="1856637"/>
            </a:xfrm>
            <a:prstGeom prst="ellipse">
              <a:avLst/>
            </a:prstGeom>
            <a:solidFill>
              <a:schemeClr val="bg2">
                <a:lumMod val="75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School girl outline">
              <a:extLst>
                <a:ext uri="{FF2B5EF4-FFF2-40B4-BE49-F238E27FC236}">
                  <a16:creationId xmlns:a16="http://schemas.microsoft.com/office/drawing/2014/main" id="{37AF5A97-3D45-EBEE-91CB-F1E9EB0494F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464014" y="5793601"/>
              <a:ext cx="1346616" cy="1346616"/>
            </a:xfrm>
            <a:prstGeom prst="rect">
              <a:avLst/>
            </a:prstGeom>
          </p:spPr>
        </p:pic>
        <p:pic>
          <p:nvPicPr>
            <p:cNvPr id="9" name="Graphic 8" descr="School boy outline">
              <a:extLst>
                <a:ext uri="{FF2B5EF4-FFF2-40B4-BE49-F238E27FC236}">
                  <a16:creationId xmlns:a16="http://schemas.microsoft.com/office/drawing/2014/main" id="{2D9DA2AA-52EE-5C2B-7DDD-AA7FE209679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305165" y="5857224"/>
              <a:ext cx="1279273" cy="1279273"/>
            </a:xfrm>
            <a:prstGeom prst="rect">
              <a:avLst/>
            </a:prstGeom>
          </p:spPr>
        </p:pic>
      </p:grpSp>
      <p:grpSp>
        <p:nvGrpSpPr>
          <p:cNvPr id="20" name="Group 19">
            <a:extLst>
              <a:ext uri="{FF2B5EF4-FFF2-40B4-BE49-F238E27FC236}">
                <a16:creationId xmlns:a16="http://schemas.microsoft.com/office/drawing/2014/main" id="{900A57F7-9513-F4BE-908E-238B4BF3D070}"/>
              </a:ext>
            </a:extLst>
          </p:cNvPr>
          <p:cNvGrpSpPr/>
          <p:nvPr/>
        </p:nvGrpSpPr>
        <p:grpSpPr>
          <a:xfrm>
            <a:off x="10190211" y="2501619"/>
            <a:ext cx="1923690" cy="1856637"/>
            <a:chOff x="6914415" y="5687380"/>
            <a:chExt cx="1923690" cy="1856637"/>
          </a:xfrm>
        </p:grpSpPr>
        <p:sp>
          <p:nvSpPr>
            <p:cNvPr id="17" name="Oval 16">
              <a:extLst>
                <a:ext uri="{FF2B5EF4-FFF2-40B4-BE49-F238E27FC236}">
                  <a16:creationId xmlns:a16="http://schemas.microsoft.com/office/drawing/2014/main" id="{9BB61982-517B-4B77-2DDE-2BACEB659713}"/>
                </a:ext>
              </a:extLst>
            </p:cNvPr>
            <p:cNvSpPr/>
            <p:nvPr/>
          </p:nvSpPr>
          <p:spPr>
            <a:xfrm>
              <a:off x="6914415" y="5687380"/>
              <a:ext cx="1923690" cy="1856637"/>
            </a:xfrm>
            <a:prstGeom prst="ellipse">
              <a:avLst/>
            </a:prstGeom>
            <a:solidFill>
              <a:schemeClr val="bg2">
                <a:lumMod val="75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User outline">
              <a:extLst>
                <a:ext uri="{FF2B5EF4-FFF2-40B4-BE49-F238E27FC236}">
                  <a16:creationId xmlns:a16="http://schemas.microsoft.com/office/drawing/2014/main" id="{06513941-4A44-37C9-60AA-C281447650A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210698" y="5803358"/>
              <a:ext cx="1387004" cy="1387004"/>
            </a:xfrm>
            <a:prstGeom prst="rect">
              <a:avLst/>
            </a:prstGeom>
          </p:spPr>
        </p:pic>
      </p:grpSp>
      <p:pic>
        <p:nvPicPr>
          <p:cNvPr id="13" name="Graphic 12" descr="Schoolhouse outline">
            <a:extLst>
              <a:ext uri="{FF2B5EF4-FFF2-40B4-BE49-F238E27FC236}">
                <a16:creationId xmlns:a16="http://schemas.microsoft.com/office/drawing/2014/main" id="{368E9D36-D3BB-C1FE-FBD3-89529FF5E60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262352" y="3720359"/>
            <a:ext cx="2817079" cy="2817079"/>
          </a:xfrm>
          <a:prstGeom prst="rect">
            <a:avLst/>
          </a:prstGeom>
        </p:spPr>
      </p:pic>
      <p:pic>
        <p:nvPicPr>
          <p:cNvPr id="15" name="Graphic 14" descr="Handshake outline">
            <a:extLst>
              <a:ext uri="{FF2B5EF4-FFF2-40B4-BE49-F238E27FC236}">
                <a16:creationId xmlns:a16="http://schemas.microsoft.com/office/drawing/2014/main" id="{20FC2D84-A378-9B22-8017-3FFFEA8EB7F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211606" y="3260107"/>
            <a:ext cx="914400" cy="914400"/>
          </a:xfrm>
          <a:prstGeom prst="rect">
            <a:avLst/>
          </a:prstGeom>
        </p:spPr>
      </p:pic>
    </p:spTree>
    <p:extLst>
      <p:ext uri="{BB962C8B-B14F-4D97-AF65-F5344CB8AC3E}">
        <p14:creationId xmlns:p14="http://schemas.microsoft.com/office/powerpoint/2010/main" val="23527762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1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D7ADF0-D61F-5199-3697-370894E7677D}"/>
              </a:ext>
            </a:extLst>
          </p:cNvPr>
          <p:cNvSpPr/>
          <p:nvPr/>
        </p:nvSpPr>
        <p:spPr>
          <a:xfrm>
            <a:off x="0" y="793630"/>
            <a:ext cx="12192000" cy="6064370"/>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00C3573-8773-81F5-4D64-3808977449D2}"/>
              </a:ext>
            </a:extLst>
          </p:cNvPr>
          <p:cNvSpPr>
            <a:spLocks noGrp="1"/>
          </p:cNvSpPr>
          <p:nvPr>
            <p:ph type="title"/>
          </p:nvPr>
        </p:nvSpPr>
        <p:spPr>
          <a:xfrm>
            <a:off x="855213" y="277993"/>
            <a:ext cx="10026650" cy="655637"/>
          </a:xfrm>
        </p:spPr>
        <p:txBody>
          <a:bodyPr/>
          <a:lstStyle/>
          <a:p>
            <a:r>
              <a:rPr lang="en-GB" dirty="0"/>
              <a:t>References</a:t>
            </a:r>
          </a:p>
        </p:txBody>
      </p:sp>
      <p:sp>
        <p:nvSpPr>
          <p:cNvPr id="3" name="Content Placeholder 2">
            <a:extLst>
              <a:ext uri="{FF2B5EF4-FFF2-40B4-BE49-F238E27FC236}">
                <a16:creationId xmlns:a16="http://schemas.microsoft.com/office/drawing/2014/main" id="{FEFCB501-23E9-E860-30AF-3C820AAE7575}"/>
              </a:ext>
            </a:extLst>
          </p:cNvPr>
          <p:cNvSpPr>
            <a:spLocks noGrp="1"/>
          </p:cNvSpPr>
          <p:nvPr>
            <p:ph idx="1"/>
          </p:nvPr>
        </p:nvSpPr>
        <p:spPr>
          <a:xfrm>
            <a:off x="420417" y="862643"/>
            <a:ext cx="11351165" cy="5900467"/>
          </a:xfrm>
        </p:spPr>
        <p:txBody>
          <a:bodyPr>
            <a:normAutofit lnSpcReduction="10000"/>
          </a:bodyPr>
          <a:lstStyle/>
          <a:p>
            <a:r>
              <a:rPr lang="en-GB" sz="1000" dirty="0"/>
              <a:t>Burley., D., Government Social Research (2025) </a:t>
            </a:r>
            <a:r>
              <a:rPr lang="en-GB" sz="1000" i="1" dirty="0"/>
              <a:t>Whole school approach to emotional and mental well-being: unmet evidence needs. </a:t>
            </a:r>
            <a:r>
              <a:rPr lang="en-GB" sz="1000" dirty="0"/>
              <a:t>55/2025, Cardiff: Welsh Government, Available at: </a:t>
            </a:r>
            <a:r>
              <a:rPr lang="en-GB" sz="1000" u="sng" dirty="0">
                <a:hlinkClick r:id="rId2"/>
              </a:rPr>
              <a:t>https://www.gov.wales/whole-school-approach-emotional-and-mental-wellbeing-unmet-evidence-needs</a:t>
            </a:r>
            <a:r>
              <a:rPr lang="en-GB" sz="1000" dirty="0"/>
              <a:t> (Accessed: 7 December 2025)</a:t>
            </a:r>
          </a:p>
          <a:p>
            <a:r>
              <a:rPr lang="en-GB" sz="1000" dirty="0"/>
              <a:t>Childs, M.J., Bailey, G.A., Griffiths, L.J., Hodges, H., Elliott, M. and Cowley, L.E. (2025) ‘Disabilities in children receiving social care and support in Wales and factors associated with placement into care: A population-based data linkage study.’ </a:t>
            </a:r>
            <a:r>
              <a:rPr lang="en-GB" sz="1000" i="1" dirty="0"/>
              <a:t>Child Abuse and Neglect, </a:t>
            </a:r>
            <a:r>
              <a:rPr lang="en-GB" sz="1000" dirty="0"/>
              <a:t>166 (May) article 107510. Available at: </a:t>
            </a:r>
            <a:r>
              <a:rPr lang="en-GB" sz="1000" u="sng" dirty="0">
                <a:hlinkClick r:id="rId3"/>
              </a:rPr>
              <a:t>https://www.sciencedirect.com/science/article/pii/S0145213425002650?via%3Dihub</a:t>
            </a:r>
            <a:r>
              <a:rPr lang="en-GB" sz="1000" dirty="0"/>
              <a:t> (Accessed: 13 December 2025) </a:t>
            </a:r>
            <a:r>
              <a:rPr lang="en-GB" sz="1000" i="1" dirty="0"/>
              <a:t> </a:t>
            </a:r>
            <a:endParaRPr lang="en-GB" sz="1000" dirty="0"/>
          </a:p>
          <a:p>
            <a:r>
              <a:rPr lang="en-GB" sz="1000" dirty="0" err="1"/>
              <a:t>Manikiza</a:t>
            </a:r>
            <a:r>
              <a:rPr lang="en-GB" sz="1000" dirty="0"/>
              <a:t>, J. (No date) </a:t>
            </a:r>
            <a:r>
              <a:rPr lang="en-GB" sz="1000" i="1" dirty="0"/>
              <a:t>Autism: A Guide for Early Years Settings. </a:t>
            </a:r>
            <a:r>
              <a:rPr lang="en-GB" sz="1000" dirty="0"/>
              <a:t>Available at: </a:t>
            </a:r>
            <a:r>
              <a:rPr lang="en-GB" sz="1000" u="sng" dirty="0">
                <a:hlinkClick r:id="rId4"/>
              </a:rPr>
              <a:t>https://neurodivergencewales.org/wp-content/uploads/2020/08/A-Guide-for-Early-Years-Settings_Eng.pdf</a:t>
            </a:r>
            <a:r>
              <a:rPr lang="en-GB" sz="1000" dirty="0"/>
              <a:t> (Accessed: 13 December 2025)</a:t>
            </a:r>
          </a:p>
          <a:p>
            <a:r>
              <a:rPr lang="en-GB" sz="1000" dirty="0"/>
              <a:t>McLeod, S. (2025) </a:t>
            </a:r>
            <a:r>
              <a:rPr lang="en-GB" sz="1000" i="1" dirty="0"/>
              <a:t>Maslow’s Hierarchy Of Needs. </a:t>
            </a:r>
            <a:r>
              <a:rPr lang="en-GB" sz="1000" dirty="0"/>
              <a:t>Available at: </a:t>
            </a:r>
            <a:r>
              <a:rPr lang="en-GB" sz="1000" u="sng" dirty="0">
                <a:hlinkClick r:id="rId5"/>
              </a:rPr>
              <a:t>https://www.simplypsychology.org/maslow.html</a:t>
            </a:r>
            <a:r>
              <a:rPr lang="en-GB" sz="1000" dirty="0"/>
              <a:t> (Accessed: 14 December 2025)</a:t>
            </a:r>
          </a:p>
          <a:p>
            <a:r>
              <a:rPr lang="en-GB" sz="1000" dirty="0"/>
              <a:t>Public Health Wales (2024) </a:t>
            </a:r>
            <a:r>
              <a:rPr lang="en-GB" sz="1000" i="1" dirty="0"/>
              <a:t>Planning and implementation of actions to protect and promote emotional and mental wellbeing in school communities: Learning Report. </a:t>
            </a:r>
            <a:r>
              <a:rPr lang="en-GB" sz="1000" dirty="0"/>
              <a:t>Available at: </a:t>
            </a:r>
            <a:r>
              <a:rPr lang="en-GB" sz="1000" u="sng" dirty="0">
                <a:hlinkClick r:id="rId6"/>
              </a:rPr>
              <a:t>https://phw.nhs.wales/topics/promoting-individual-and-community-wellbeing/whole-school-approach-to-emotional-and-mental-wellbeing/evaluation-output-report/</a:t>
            </a:r>
            <a:r>
              <a:rPr lang="en-GB" sz="1000" dirty="0"/>
              <a:t> (Accessed: 6 December 2025)</a:t>
            </a:r>
          </a:p>
          <a:p>
            <a:r>
              <a:rPr lang="en-GB" sz="1000" dirty="0"/>
              <a:t>Public Health Wales (2025) </a:t>
            </a:r>
            <a:r>
              <a:rPr lang="en-GB" sz="1000" i="1" dirty="0"/>
              <a:t>Rise in mental health difficulties among children and young people highlight need for early action. </a:t>
            </a:r>
            <a:r>
              <a:rPr lang="en-GB" sz="1000" dirty="0"/>
              <a:t>Available at: </a:t>
            </a:r>
            <a:r>
              <a:rPr lang="en-GB" sz="1000" u="sng" dirty="0">
                <a:hlinkClick r:id="rId7"/>
              </a:rPr>
              <a:t>https://phw.nhs.wales/news/rise-in-mental-health-difficulties-among-children-and-young-people-highlight-need-for-early-action/</a:t>
            </a:r>
            <a:r>
              <a:rPr lang="en-GB" sz="1000" dirty="0"/>
              <a:t> (Accessed: 7 December 2025)</a:t>
            </a:r>
          </a:p>
          <a:p>
            <a:r>
              <a:rPr lang="en-GB" sz="1000" dirty="0"/>
              <a:t>Public Health Wales (2025) </a:t>
            </a:r>
            <a:r>
              <a:rPr lang="en-GB" sz="1000" i="1" dirty="0"/>
              <a:t>Joint Statement on Children and Young People’s Mental Health and Wellbeing: November 2025. </a:t>
            </a:r>
            <a:r>
              <a:rPr lang="en-GB" sz="1000" dirty="0"/>
              <a:t>Available at: </a:t>
            </a:r>
            <a:r>
              <a:rPr lang="en-GB" sz="1000" u="sng" dirty="0">
                <a:hlinkClick r:id="rId8"/>
              </a:rPr>
              <a:t>https://phw.nhs.wales/news/rise-in-mental-health-difficulties-among-children-and-young-people-highlight-need-for-early-action/joint-statement-on-children-and-young-peoples-mental-health-and-wellbeing-november-2025/</a:t>
            </a:r>
            <a:r>
              <a:rPr lang="en-GB" sz="1000" dirty="0"/>
              <a:t> (Accessed: 13 December 2025)</a:t>
            </a:r>
          </a:p>
          <a:p>
            <a:r>
              <a:rPr lang="en-GB" sz="1000" dirty="0"/>
              <a:t>United Nations (1989) </a:t>
            </a:r>
            <a:r>
              <a:rPr lang="en-GB" sz="1000" i="1" dirty="0"/>
              <a:t>The united nations convention on the rights of the child. </a:t>
            </a:r>
            <a:r>
              <a:rPr lang="en-GB" sz="1000" dirty="0"/>
              <a:t>44/25, Available at: </a:t>
            </a:r>
            <a:r>
              <a:rPr lang="en-GB" sz="1000" u="sng" dirty="0">
                <a:hlinkClick r:id="rId9"/>
              </a:rPr>
              <a:t>https://www.unicef.org.uk/wp-content/uploads/2016/08/unicef-convention-rights-child-uncrc.pdf</a:t>
            </a:r>
            <a:r>
              <a:rPr lang="en-GB" sz="1000" dirty="0"/>
              <a:t> (Accessed: 7 December)</a:t>
            </a:r>
          </a:p>
          <a:p>
            <a:r>
              <a:rPr lang="en-GB" sz="1000" dirty="0"/>
              <a:t>Welsh Government (2022) </a:t>
            </a:r>
            <a:r>
              <a:rPr lang="en-GB" sz="1000" i="1" dirty="0"/>
              <a:t>Additional national professional learning in service training (INSET) days 2022 to 2025. </a:t>
            </a:r>
            <a:r>
              <a:rPr lang="en-GB" sz="1000" dirty="0"/>
              <a:t>Available at: </a:t>
            </a:r>
            <a:r>
              <a:rPr lang="en-GB" sz="1000" u="sng" dirty="0">
                <a:hlinkClick r:id="rId10"/>
              </a:rPr>
              <a:t>https://www.gov.wales/additional-national-professional-learning-service-training-inset-days-2022-2025-html</a:t>
            </a:r>
            <a:r>
              <a:rPr lang="en-GB" sz="1000" dirty="0"/>
              <a:t> (Accessed: 7 December 2025)</a:t>
            </a:r>
          </a:p>
          <a:p>
            <a:r>
              <a:rPr lang="en-GB" sz="1000" dirty="0"/>
              <a:t>Welsh Government (2023) </a:t>
            </a:r>
            <a:r>
              <a:rPr lang="en-GB" sz="1000" i="1" dirty="0"/>
              <a:t>NEST framework: full report. </a:t>
            </a:r>
            <a:r>
              <a:rPr lang="en-GB" sz="1000" dirty="0"/>
              <a:t>Available at: </a:t>
            </a:r>
            <a:r>
              <a:rPr lang="en-GB" sz="1000" u="sng" dirty="0">
                <a:hlinkClick r:id="rId11"/>
              </a:rPr>
              <a:t>https://www.gov.wales/nest-framework-full-report-html</a:t>
            </a:r>
            <a:r>
              <a:rPr lang="en-GB" sz="1000" dirty="0"/>
              <a:t> (Accessed: 14 December 2025)</a:t>
            </a:r>
          </a:p>
          <a:p>
            <a:r>
              <a:rPr lang="en-GB" sz="1000" dirty="0"/>
              <a:t>Welsh Government (2024) </a:t>
            </a:r>
            <a:r>
              <a:rPr lang="en-GB" sz="1000" i="1" dirty="0"/>
              <a:t>Update on the children and young people’s plan: January 2024. </a:t>
            </a:r>
            <a:r>
              <a:rPr lang="en-GB" sz="1000" dirty="0"/>
              <a:t>Available at: </a:t>
            </a:r>
            <a:r>
              <a:rPr lang="en-GB" sz="1000" u="sng" dirty="0">
                <a:hlinkClick r:id="rId12"/>
              </a:rPr>
              <a:t>https://www.gov.wales/update-children-and-young-peoples-plan-january-2024-html</a:t>
            </a:r>
            <a:r>
              <a:rPr lang="en-GB" sz="1000" dirty="0"/>
              <a:t> (Accessed: 20 December 2025)</a:t>
            </a:r>
          </a:p>
          <a:p>
            <a:r>
              <a:rPr lang="en-GB" sz="1000" dirty="0"/>
              <a:t>Welsh Government, Education Wales (2021) </a:t>
            </a:r>
            <a:r>
              <a:rPr lang="en-GB" sz="1000" i="1" dirty="0"/>
              <a:t>Framework on embedding a whole-school approach to emotional and mental well-being. </a:t>
            </a:r>
            <a:r>
              <a:rPr lang="en-GB" sz="1000" dirty="0"/>
              <a:t>269/2021, Available at: </a:t>
            </a:r>
            <a:r>
              <a:rPr lang="en-GB" sz="1000" u="sng" dirty="0">
                <a:hlinkClick r:id="rId13"/>
              </a:rPr>
              <a:t>https://www.gov.wales/sites/default/files/publications/2021-03/framework-on-embedding-a-whole-school-approach-to-emotional-and-mental-well-being.pdf</a:t>
            </a:r>
            <a:r>
              <a:rPr lang="en-GB" sz="1000" dirty="0"/>
              <a:t> (Accessed: 20 December 2025)</a:t>
            </a:r>
          </a:p>
          <a:p>
            <a:endParaRPr lang="en-GB" sz="900" dirty="0"/>
          </a:p>
        </p:txBody>
      </p:sp>
    </p:spTree>
    <p:extLst>
      <p:ext uri="{BB962C8B-B14F-4D97-AF65-F5344CB8AC3E}">
        <p14:creationId xmlns:p14="http://schemas.microsoft.com/office/powerpoint/2010/main" val="2555736157"/>
      </p:ext>
    </p:extLst>
  </p:cSld>
  <p:clrMapOvr>
    <a:masterClrMapping/>
  </p:clrMapOvr>
  <p:transition spd="slow">
    <p:wipe/>
  </p:transition>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otalTime>712</TotalTime>
  <Words>1267</Words>
  <Application>Microsoft Office PowerPoint</Application>
  <PresentationFormat>Widescreen</PresentationFormat>
  <Paragraphs>87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 Light</vt:lpstr>
      <vt:lpstr>Rockwell Nova Light</vt:lpstr>
      <vt:lpstr>Wingdings</vt:lpstr>
      <vt:lpstr>LeafVTI</vt:lpstr>
      <vt:lpstr>Challenging behaviour in Welsh schools</vt:lpstr>
      <vt:lpstr>Introduction</vt:lpstr>
      <vt:lpstr>Challenging behaviour in schools</vt:lpstr>
      <vt:lpstr>PERSONAL Experience</vt:lpstr>
      <vt:lpstr>Maslow’s hierarchy of needs</vt:lpstr>
      <vt:lpstr>Wellbeing OF CHILDREN AND YOUNG PEOPLE</vt:lpstr>
      <vt:lpstr>A whole school approach </vt:lpstr>
      <vt:lpstr>Additional solutions</vt:lpstr>
      <vt:lpstr>Legislation supporting wellbeing of children and young people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Kopeckova (2507745)</dc:creator>
  <cp:lastModifiedBy>Marie Kopeckova (2507745)</cp:lastModifiedBy>
  <cp:revision>12</cp:revision>
  <dcterms:created xsi:type="dcterms:W3CDTF">2025-12-22T08:34:48Z</dcterms:created>
  <dcterms:modified xsi:type="dcterms:W3CDTF">2025-12-31T11:19:34Z</dcterms:modified>
</cp:coreProperties>
</file>