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7" r:id="rId2"/>
    <p:sldId id="258" r:id="rId3"/>
    <p:sldId id="259" r:id="rId4"/>
    <p:sldId id="260" r:id="rId5"/>
    <p:sldId id="261" r:id="rId6"/>
    <p:sldId id="287" r:id="rId7"/>
    <p:sldId id="288" r:id="rId8"/>
    <p:sldId id="302" r:id="rId9"/>
    <p:sldId id="289" r:id="rId10"/>
    <p:sldId id="303" r:id="rId11"/>
    <p:sldId id="304" r:id="rId12"/>
    <p:sldId id="305" r:id="rId13"/>
    <p:sldId id="306" r:id="rId14"/>
    <p:sldId id="307" r:id="rId15"/>
    <p:sldId id="308" r:id="rId16"/>
    <p:sldId id="320" r:id="rId17"/>
    <p:sldId id="310" r:id="rId18"/>
    <p:sldId id="311" r:id="rId19"/>
    <p:sldId id="312" r:id="rId20"/>
    <p:sldId id="313" r:id="rId21"/>
    <p:sldId id="314" r:id="rId22"/>
    <p:sldId id="263" r:id="rId23"/>
    <p:sldId id="321" r:id="rId24"/>
    <p:sldId id="327" r:id="rId25"/>
    <p:sldId id="274" r:id="rId26"/>
    <p:sldId id="276" r:id="rId27"/>
    <p:sldId id="275" r:id="rId28"/>
    <p:sldId id="277" r:id="rId29"/>
    <p:sldId id="278" r:id="rId30"/>
    <p:sldId id="279" r:id="rId31"/>
    <p:sldId id="323" r:id="rId32"/>
    <p:sldId id="328" r:id="rId33"/>
    <p:sldId id="272" r:id="rId34"/>
    <p:sldId id="271" r:id="rId35"/>
    <p:sldId id="322" r:id="rId36"/>
    <p:sldId id="315" r:id="rId37"/>
    <p:sldId id="264" r:id="rId38"/>
    <p:sldId id="265" r:id="rId39"/>
    <p:sldId id="329" r:id="rId40"/>
    <p:sldId id="280" r:id="rId41"/>
    <p:sldId id="281" r:id="rId42"/>
    <p:sldId id="301" r:id="rId43"/>
    <p:sldId id="316" r:id="rId44"/>
    <p:sldId id="324" r:id="rId45"/>
    <p:sldId id="326" r:id="rId46"/>
    <p:sldId id="325" r:id="rId47"/>
    <p:sldId id="317" r:id="rId48"/>
    <p:sldId id="282" r:id="rId49"/>
    <p:sldId id="283" r:id="rId50"/>
    <p:sldId id="318" r:id="rId51"/>
    <p:sldId id="319" r:id="rId52"/>
    <p:sldId id="284" r:id="rId53"/>
    <p:sldId id="286" r:id="rId54"/>
    <p:sldId id="285" r:id="rId55"/>
  </p:sldIdLst>
  <p:sldSz cx="9144000" cy="6858000" type="screen4x3"/>
  <p:notesSz cx="6669088"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337" autoAdjust="0"/>
  </p:normalViewPr>
  <p:slideViewPr>
    <p:cSldViewPr>
      <p:cViewPr varScale="1">
        <p:scale>
          <a:sx n="64" d="100"/>
          <a:sy n="64" d="100"/>
        </p:scale>
        <p:origin x="1340" y="4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93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84CDE0-2E82-49B9-850E-ABE9B9D6A00E}" type="doc">
      <dgm:prSet loTypeId="urn:microsoft.com/office/officeart/2005/8/layout/radial2" loCatId="relationship" qsTypeId="urn:microsoft.com/office/officeart/2005/8/quickstyle/simple1" qsCatId="simple" csTypeId="urn:microsoft.com/office/officeart/2005/8/colors/accent1_2" csCatId="accent1" phldr="1"/>
      <dgm:spPr/>
      <dgm:t>
        <a:bodyPr/>
        <a:lstStyle/>
        <a:p>
          <a:endParaRPr lang="en-GB"/>
        </a:p>
      </dgm:t>
    </dgm:pt>
    <dgm:pt modelId="{0808CE2E-0B41-4E2F-A23A-198E7C51F9CD}">
      <dgm:prSet phldrT="[Text]"/>
      <dgm:spPr/>
      <dgm:t>
        <a:bodyPr/>
        <a:lstStyle/>
        <a:p>
          <a:r>
            <a:rPr lang="en-GB" dirty="0"/>
            <a:t>Developmental</a:t>
          </a:r>
        </a:p>
      </dgm:t>
    </dgm:pt>
    <dgm:pt modelId="{A683EC86-360A-4B3E-A00C-1167984B10C8}" type="parTrans" cxnId="{F7AAC81D-3DFC-4DBF-8333-75E631D44320}">
      <dgm:prSet/>
      <dgm:spPr/>
      <dgm:t>
        <a:bodyPr/>
        <a:lstStyle/>
        <a:p>
          <a:endParaRPr lang="en-GB" dirty="0"/>
        </a:p>
      </dgm:t>
    </dgm:pt>
    <dgm:pt modelId="{4F68C637-F672-43F0-B9C8-A1C013FA6E22}" type="sibTrans" cxnId="{F7AAC81D-3DFC-4DBF-8333-75E631D44320}">
      <dgm:prSet/>
      <dgm:spPr/>
      <dgm:t>
        <a:bodyPr/>
        <a:lstStyle/>
        <a:p>
          <a:endParaRPr lang="en-GB"/>
        </a:p>
      </dgm:t>
    </dgm:pt>
    <dgm:pt modelId="{150C3AAB-134F-4887-93ED-DCB59F6F4D2A}">
      <dgm:prSet phldrT="[Text]" custT="1"/>
      <dgm:spPr/>
      <dgm:t>
        <a:bodyPr/>
        <a:lstStyle/>
        <a:p>
          <a:endParaRPr lang="en-GB" sz="1400" dirty="0"/>
        </a:p>
      </dgm:t>
    </dgm:pt>
    <dgm:pt modelId="{FBBE0CBF-2C27-4A19-B357-56DAAABD7B91}" type="parTrans" cxnId="{5547DB1D-CB97-457C-91FB-9E71A4DFDFFF}">
      <dgm:prSet/>
      <dgm:spPr/>
      <dgm:t>
        <a:bodyPr/>
        <a:lstStyle/>
        <a:p>
          <a:endParaRPr lang="en-GB"/>
        </a:p>
      </dgm:t>
    </dgm:pt>
    <dgm:pt modelId="{62058C37-80C8-4588-904B-3B2A4C89610D}" type="sibTrans" cxnId="{5547DB1D-CB97-457C-91FB-9E71A4DFDFFF}">
      <dgm:prSet/>
      <dgm:spPr/>
      <dgm:t>
        <a:bodyPr/>
        <a:lstStyle/>
        <a:p>
          <a:endParaRPr lang="en-GB"/>
        </a:p>
      </dgm:t>
    </dgm:pt>
    <dgm:pt modelId="{5729289C-9653-4F56-B5B6-AD420A77DE71}">
      <dgm:prSet phldrT="[Text]" custT="1"/>
      <dgm:spPr/>
      <dgm:t>
        <a:bodyPr/>
        <a:lstStyle/>
        <a:p>
          <a:r>
            <a:rPr lang="en-GB" sz="1400" dirty="0"/>
            <a:t>General developmental delay</a:t>
          </a:r>
        </a:p>
      </dgm:t>
    </dgm:pt>
    <dgm:pt modelId="{5C662C0C-1EE5-4670-909D-F279862EEC34}" type="parTrans" cxnId="{15B09494-EB65-4DA8-B154-E893619F2426}">
      <dgm:prSet/>
      <dgm:spPr/>
      <dgm:t>
        <a:bodyPr/>
        <a:lstStyle/>
        <a:p>
          <a:endParaRPr lang="en-GB"/>
        </a:p>
      </dgm:t>
    </dgm:pt>
    <dgm:pt modelId="{99DD4500-389D-452F-B880-2B3C52947B0D}" type="sibTrans" cxnId="{15B09494-EB65-4DA8-B154-E893619F2426}">
      <dgm:prSet/>
      <dgm:spPr/>
      <dgm:t>
        <a:bodyPr/>
        <a:lstStyle/>
        <a:p>
          <a:endParaRPr lang="en-GB"/>
        </a:p>
      </dgm:t>
    </dgm:pt>
    <dgm:pt modelId="{C531D128-1206-4E0E-9BE7-8BADB42DF76F}">
      <dgm:prSet phldrT="[Text]"/>
      <dgm:spPr/>
      <dgm:t>
        <a:bodyPr/>
        <a:lstStyle/>
        <a:p>
          <a:r>
            <a:rPr lang="en-GB" dirty="0"/>
            <a:t>Environmental</a:t>
          </a:r>
        </a:p>
      </dgm:t>
    </dgm:pt>
    <dgm:pt modelId="{0686C61A-6BB3-4814-A080-D4DA4804B65B}" type="parTrans" cxnId="{28AE2F03-6966-4225-B7AD-C8D8D916754C}">
      <dgm:prSet/>
      <dgm:spPr/>
      <dgm:t>
        <a:bodyPr/>
        <a:lstStyle/>
        <a:p>
          <a:endParaRPr lang="en-GB" dirty="0"/>
        </a:p>
      </dgm:t>
    </dgm:pt>
    <dgm:pt modelId="{D427389C-0718-424B-8FBE-68796FAEC4D7}" type="sibTrans" cxnId="{28AE2F03-6966-4225-B7AD-C8D8D916754C}">
      <dgm:prSet/>
      <dgm:spPr/>
      <dgm:t>
        <a:bodyPr/>
        <a:lstStyle/>
        <a:p>
          <a:endParaRPr lang="en-GB"/>
        </a:p>
      </dgm:t>
    </dgm:pt>
    <dgm:pt modelId="{F8C70CBC-5184-45D8-81D5-30C9807F46FF}">
      <dgm:prSet phldrT="[Text]" custT="1"/>
      <dgm:spPr/>
      <dgm:t>
        <a:bodyPr/>
        <a:lstStyle/>
        <a:p>
          <a:r>
            <a:rPr lang="en-GB" sz="1400" dirty="0"/>
            <a:t>Limited opportunities for communication</a:t>
          </a:r>
        </a:p>
      </dgm:t>
    </dgm:pt>
    <dgm:pt modelId="{50B98E66-E0FF-4818-BC35-1EE5B66F72D0}" type="parTrans" cxnId="{5A152799-E917-4232-9221-6A2F20903DF0}">
      <dgm:prSet/>
      <dgm:spPr/>
      <dgm:t>
        <a:bodyPr/>
        <a:lstStyle/>
        <a:p>
          <a:endParaRPr lang="en-GB"/>
        </a:p>
      </dgm:t>
    </dgm:pt>
    <dgm:pt modelId="{D45B0817-20D8-4527-9371-C5BDCBE8B80F}" type="sibTrans" cxnId="{5A152799-E917-4232-9221-6A2F20903DF0}">
      <dgm:prSet/>
      <dgm:spPr/>
      <dgm:t>
        <a:bodyPr/>
        <a:lstStyle/>
        <a:p>
          <a:endParaRPr lang="en-GB"/>
        </a:p>
      </dgm:t>
    </dgm:pt>
    <dgm:pt modelId="{94ED4E2F-92E6-44B3-BADF-D2262847531D}">
      <dgm:prSet phldrT="[Text]"/>
      <dgm:spPr/>
      <dgm:t>
        <a:bodyPr/>
        <a:lstStyle/>
        <a:p>
          <a:r>
            <a:rPr lang="en-GB" dirty="0"/>
            <a:t>Physical</a:t>
          </a:r>
        </a:p>
      </dgm:t>
    </dgm:pt>
    <dgm:pt modelId="{6FF7111F-0506-48B8-8A6D-0D976594DB81}" type="parTrans" cxnId="{0FA3766C-171A-4F84-B462-3A7CA68D1428}">
      <dgm:prSet/>
      <dgm:spPr/>
      <dgm:t>
        <a:bodyPr/>
        <a:lstStyle/>
        <a:p>
          <a:endParaRPr lang="en-GB" dirty="0"/>
        </a:p>
      </dgm:t>
    </dgm:pt>
    <dgm:pt modelId="{FB7A3E3F-63D0-4F40-89DB-196D1DB56D3C}" type="sibTrans" cxnId="{0FA3766C-171A-4F84-B462-3A7CA68D1428}">
      <dgm:prSet/>
      <dgm:spPr/>
      <dgm:t>
        <a:bodyPr/>
        <a:lstStyle/>
        <a:p>
          <a:endParaRPr lang="en-GB"/>
        </a:p>
      </dgm:t>
    </dgm:pt>
    <dgm:pt modelId="{C835088B-9F36-4AD0-ACC1-960986CCBB8A}">
      <dgm:prSet phldrT="[Text]" custT="1"/>
      <dgm:spPr/>
      <dgm:t>
        <a:bodyPr/>
        <a:lstStyle/>
        <a:p>
          <a:r>
            <a:rPr lang="en-GB" sz="1400" dirty="0"/>
            <a:t>Hearing problems</a:t>
          </a:r>
        </a:p>
      </dgm:t>
    </dgm:pt>
    <dgm:pt modelId="{F5AFC0B7-2EA7-47C2-8B25-049AB07B922B}" type="parTrans" cxnId="{DE31CD26-D38D-48FE-858B-AFF7128A3E4B}">
      <dgm:prSet/>
      <dgm:spPr/>
      <dgm:t>
        <a:bodyPr/>
        <a:lstStyle/>
        <a:p>
          <a:endParaRPr lang="en-GB"/>
        </a:p>
      </dgm:t>
    </dgm:pt>
    <dgm:pt modelId="{F770360E-9BA5-4053-961E-B90D577CDDA7}" type="sibTrans" cxnId="{DE31CD26-D38D-48FE-858B-AFF7128A3E4B}">
      <dgm:prSet/>
      <dgm:spPr/>
      <dgm:t>
        <a:bodyPr/>
        <a:lstStyle/>
        <a:p>
          <a:endParaRPr lang="en-GB"/>
        </a:p>
      </dgm:t>
    </dgm:pt>
    <dgm:pt modelId="{1FC90E95-0EDB-4D9C-A01B-08C3A5C82E04}">
      <dgm:prSet phldrT="[Text]" custT="1"/>
      <dgm:spPr/>
      <dgm:t>
        <a:bodyPr/>
        <a:lstStyle/>
        <a:p>
          <a:r>
            <a:rPr lang="en-GB" sz="1400" dirty="0"/>
            <a:t>Specific speech and language delay</a:t>
          </a:r>
        </a:p>
      </dgm:t>
    </dgm:pt>
    <dgm:pt modelId="{B5D77351-0499-4788-A8F1-16CDCFE43F27}" type="parTrans" cxnId="{6620109D-05AB-43D0-AF49-BD60B827752A}">
      <dgm:prSet/>
      <dgm:spPr/>
      <dgm:t>
        <a:bodyPr/>
        <a:lstStyle/>
        <a:p>
          <a:endParaRPr lang="en-GB"/>
        </a:p>
      </dgm:t>
    </dgm:pt>
    <dgm:pt modelId="{D9EAFA35-AC00-445D-8A1F-38D29544F3E1}" type="sibTrans" cxnId="{6620109D-05AB-43D0-AF49-BD60B827752A}">
      <dgm:prSet/>
      <dgm:spPr/>
      <dgm:t>
        <a:bodyPr/>
        <a:lstStyle/>
        <a:p>
          <a:endParaRPr lang="en-GB"/>
        </a:p>
      </dgm:t>
    </dgm:pt>
    <dgm:pt modelId="{ADFF62AC-C810-49B3-B48C-4AB0E0A14320}">
      <dgm:prSet phldrT="[Text]" custT="1"/>
      <dgm:spPr/>
      <dgm:t>
        <a:bodyPr/>
        <a:lstStyle/>
        <a:p>
          <a:r>
            <a:rPr lang="en-GB" sz="1400" dirty="0"/>
            <a:t>Limited awareness of a child’s difficulties and the support he needs</a:t>
          </a:r>
        </a:p>
      </dgm:t>
    </dgm:pt>
    <dgm:pt modelId="{1A9BDE99-E73F-4B29-AAA8-6F223C4F2A48}" type="parTrans" cxnId="{84C9756C-D298-4B0A-8220-8FB7CC464A44}">
      <dgm:prSet/>
      <dgm:spPr/>
      <dgm:t>
        <a:bodyPr/>
        <a:lstStyle/>
        <a:p>
          <a:endParaRPr lang="en-GB"/>
        </a:p>
      </dgm:t>
    </dgm:pt>
    <dgm:pt modelId="{C801BCED-C8FB-4442-8E6F-CD37DA86FBB9}" type="sibTrans" cxnId="{84C9756C-D298-4B0A-8220-8FB7CC464A44}">
      <dgm:prSet/>
      <dgm:spPr/>
      <dgm:t>
        <a:bodyPr/>
        <a:lstStyle/>
        <a:p>
          <a:endParaRPr lang="en-GB"/>
        </a:p>
      </dgm:t>
    </dgm:pt>
    <dgm:pt modelId="{72CF2824-A73E-4F65-932B-F949F102AEDC}">
      <dgm:prSet phldrT="[Text]" custT="1"/>
      <dgm:spPr/>
      <dgm:t>
        <a:bodyPr/>
        <a:lstStyle/>
        <a:p>
          <a:r>
            <a:rPr lang="en-GB" sz="1400" dirty="0"/>
            <a:t>Difficulties moving the muscles of the mouth and structural difficulties </a:t>
          </a:r>
          <a:r>
            <a:rPr lang="en-GB" sz="1400" dirty="0" err="1"/>
            <a:t>e.g</a:t>
          </a:r>
          <a:r>
            <a:rPr lang="en-GB" sz="1400" dirty="0"/>
            <a:t> cleft palate</a:t>
          </a:r>
        </a:p>
      </dgm:t>
    </dgm:pt>
    <dgm:pt modelId="{530C119E-D099-47E2-924A-DB9A9084A2AA}" type="parTrans" cxnId="{A8B9DE6C-1B53-44C7-A9F0-D01A5755227B}">
      <dgm:prSet/>
      <dgm:spPr/>
      <dgm:t>
        <a:bodyPr/>
        <a:lstStyle/>
        <a:p>
          <a:endParaRPr lang="en-GB"/>
        </a:p>
      </dgm:t>
    </dgm:pt>
    <dgm:pt modelId="{8CB24A5E-C327-44EE-A52D-E9598BC1C29F}" type="sibTrans" cxnId="{A8B9DE6C-1B53-44C7-A9F0-D01A5755227B}">
      <dgm:prSet/>
      <dgm:spPr/>
      <dgm:t>
        <a:bodyPr/>
        <a:lstStyle/>
        <a:p>
          <a:endParaRPr lang="en-GB"/>
        </a:p>
      </dgm:t>
    </dgm:pt>
    <dgm:pt modelId="{CAB1507F-2ABF-44EC-855C-CF4D1F7F9708}" type="pres">
      <dgm:prSet presAssocID="{DE84CDE0-2E82-49B9-850E-ABE9B9D6A00E}" presName="composite" presStyleCnt="0">
        <dgm:presLayoutVars>
          <dgm:chMax val="5"/>
          <dgm:dir/>
          <dgm:animLvl val="ctr"/>
          <dgm:resizeHandles val="exact"/>
        </dgm:presLayoutVars>
      </dgm:prSet>
      <dgm:spPr/>
    </dgm:pt>
    <dgm:pt modelId="{9DEA148D-E2EA-40BA-B8D3-EA19DBF14E98}" type="pres">
      <dgm:prSet presAssocID="{DE84CDE0-2E82-49B9-850E-ABE9B9D6A00E}" presName="cycle" presStyleCnt="0"/>
      <dgm:spPr/>
    </dgm:pt>
    <dgm:pt modelId="{6004396B-3FF2-43CE-B600-351D14C22169}" type="pres">
      <dgm:prSet presAssocID="{DE84CDE0-2E82-49B9-850E-ABE9B9D6A00E}" presName="centerShape" presStyleCnt="0"/>
      <dgm:spPr/>
    </dgm:pt>
    <dgm:pt modelId="{AD332A69-DCB6-4D5F-920A-E25459A3DEFD}" type="pres">
      <dgm:prSet presAssocID="{DE84CDE0-2E82-49B9-850E-ABE9B9D6A00E}" presName="connSite" presStyleLbl="node1" presStyleIdx="0" presStyleCnt="4"/>
      <dgm:spPr/>
    </dgm:pt>
    <dgm:pt modelId="{F2031A38-3EC8-42C0-8978-A23DDDC0CDB2}" type="pres">
      <dgm:prSet presAssocID="{DE84CDE0-2E82-49B9-850E-ABE9B9D6A00E}" presName="visible" presStyleLbl="node1" presStyleIdx="0" presStyleCnt="4" custLinFactNeighborX="-1097" custLinFactNeighborY="3529"/>
      <dgm:spPr/>
    </dgm:pt>
    <dgm:pt modelId="{40746D9C-41A2-4788-A43B-6BD65C0BDC5A}" type="pres">
      <dgm:prSet presAssocID="{A683EC86-360A-4B3E-A00C-1167984B10C8}" presName="Name25" presStyleLbl="parChTrans1D1" presStyleIdx="0" presStyleCnt="3"/>
      <dgm:spPr/>
    </dgm:pt>
    <dgm:pt modelId="{930C4BCE-15A7-4D56-8CE5-49BEB170120E}" type="pres">
      <dgm:prSet presAssocID="{0808CE2E-0B41-4E2F-A23A-198E7C51F9CD}" presName="node" presStyleCnt="0"/>
      <dgm:spPr/>
    </dgm:pt>
    <dgm:pt modelId="{6DAD1805-8DBF-450D-AC66-C8445D037BE5}" type="pres">
      <dgm:prSet presAssocID="{0808CE2E-0B41-4E2F-A23A-198E7C51F9CD}" presName="parentNode" presStyleLbl="node1" presStyleIdx="1" presStyleCnt="4" custLinFactNeighborX="2295" custLinFactNeighborY="2068">
        <dgm:presLayoutVars>
          <dgm:chMax val="1"/>
          <dgm:bulletEnabled val="1"/>
        </dgm:presLayoutVars>
      </dgm:prSet>
      <dgm:spPr/>
    </dgm:pt>
    <dgm:pt modelId="{6A522C07-9506-4F94-B54A-8964F2429203}" type="pres">
      <dgm:prSet presAssocID="{0808CE2E-0B41-4E2F-A23A-198E7C51F9CD}" presName="childNode" presStyleLbl="revTx" presStyleIdx="0" presStyleCnt="3">
        <dgm:presLayoutVars>
          <dgm:bulletEnabled val="1"/>
        </dgm:presLayoutVars>
      </dgm:prSet>
      <dgm:spPr/>
    </dgm:pt>
    <dgm:pt modelId="{159808F0-25FB-4F30-9884-667001274683}" type="pres">
      <dgm:prSet presAssocID="{0686C61A-6BB3-4814-A080-D4DA4804B65B}" presName="Name25" presStyleLbl="parChTrans1D1" presStyleIdx="1" presStyleCnt="3"/>
      <dgm:spPr/>
    </dgm:pt>
    <dgm:pt modelId="{5E7F18DD-D287-49A3-9151-BE6410026E2E}" type="pres">
      <dgm:prSet presAssocID="{C531D128-1206-4E0E-9BE7-8BADB42DF76F}" presName="node" presStyleCnt="0"/>
      <dgm:spPr/>
    </dgm:pt>
    <dgm:pt modelId="{F8D43A98-F52A-4AAD-AC86-C219C1CD44BE}" type="pres">
      <dgm:prSet presAssocID="{C531D128-1206-4E0E-9BE7-8BADB42DF76F}" presName="parentNode" presStyleLbl="node1" presStyleIdx="2" presStyleCnt="4">
        <dgm:presLayoutVars>
          <dgm:chMax val="1"/>
          <dgm:bulletEnabled val="1"/>
        </dgm:presLayoutVars>
      </dgm:prSet>
      <dgm:spPr/>
    </dgm:pt>
    <dgm:pt modelId="{0E9815D3-6B9B-4DFE-83A7-1D4CCE70444B}" type="pres">
      <dgm:prSet presAssocID="{C531D128-1206-4E0E-9BE7-8BADB42DF76F}" presName="childNode" presStyleLbl="revTx" presStyleIdx="1" presStyleCnt="3">
        <dgm:presLayoutVars>
          <dgm:bulletEnabled val="1"/>
        </dgm:presLayoutVars>
      </dgm:prSet>
      <dgm:spPr/>
    </dgm:pt>
    <dgm:pt modelId="{6F50C573-D9E3-4197-9284-5579CD7275F3}" type="pres">
      <dgm:prSet presAssocID="{6FF7111F-0506-48B8-8A6D-0D976594DB81}" presName="Name25" presStyleLbl="parChTrans1D1" presStyleIdx="2" presStyleCnt="3"/>
      <dgm:spPr/>
    </dgm:pt>
    <dgm:pt modelId="{7DB8915C-0772-482A-84F7-A8265575DA5E}" type="pres">
      <dgm:prSet presAssocID="{94ED4E2F-92E6-44B3-BADF-D2262847531D}" presName="node" presStyleCnt="0"/>
      <dgm:spPr/>
    </dgm:pt>
    <dgm:pt modelId="{96180C3B-D6C0-4463-B608-60BDF57B12FB}" type="pres">
      <dgm:prSet presAssocID="{94ED4E2F-92E6-44B3-BADF-D2262847531D}" presName="parentNode" presStyleLbl="node1" presStyleIdx="3" presStyleCnt="4">
        <dgm:presLayoutVars>
          <dgm:chMax val="1"/>
          <dgm:bulletEnabled val="1"/>
        </dgm:presLayoutVars>
      </dgm:prSet>
      <dgm:spPr/>
    </dgm:pt>
    <dgm:pt modelId="{27AF3C23-9B1E-4AF9-9129-A7B8FC3689B9}" type="pres">
      <dgm:prSet presAssocID="{94ED4E2F-92E6-44B3-BADF-D2262847531D}" presName="childNode" presStyleLbl="revTx" presStyleIdx="2" presStyleCnt="3">
        <dgm:presLayoutVars>
          <dgm:bulletEnabled val="1"/>
        </dgm:presLayoutVars>
      </dgm:prSet>
      <dgm:spPr/>
    </dgm:pt>
  </dgm:ptLst>
  <dgm:cxnLst>
    <dgm:cxn modelId="{28AE2F03-6966-4225-B7AD-C8D8D916754C}" srcId="{DE84CDE0-2E82-49B9-850E-ABE9B9D6A00E}" destId="{C531D128-1206-4E0E-9BE7-8BADB42DF76F}" srcOrd="1" destOrd="0" parTransId="{0686C61A-6BB3-4814-A080-D4DA4804B65B}" sibTransId="{D427389C-0718-424B-8FBE-68796FAEC4D7}"/>
    <dgm:cxn modelId="{FA88DB15-5C80-42BB-9B20-B7BFDEB3D948}" type="presOf" srcId="{C531D128-1206-4E0E-9BE7-8BADB42DF76F}" destId="{F8D43A98-F52A-4AAD-AC86-C219C1CD44BE}" srcOrd="0" destOrd="0" presId="urn:microsoft.com/office/officeart/2005/8/layout/radial2"/>
    <dgm:cxn modelId="{B760281B-7D13-4FE1-9C8A-BEE6DAAF314C}" type="presOf" srcId="{F8C70CBC-5184-45D8-81D5-30C9807F46FF}" destId="{0E9815D3-6B9B-4DFE-83A7-1D4CCE70444B}" srcOrd="0" destOrd="0" presId="urn:microsoft.com/office/officeart/2005/8/layout/radial2"/>
    <dgm:cxn modelId="{F7AAC81D-3DFC-4DBF-8333-75E631D44320}" srcId="{DE84CDE0-2E82-49B9-850E-ABE9B9D6A00E}" destId="{0808CE2E-0B41-4E2F-A23A-198E7C51F9CD}" srcOrd="0" destOrd="0" parTransId="{A683EC86-360A-4B3E-A00C-1167984B10C8}" sibTransId="{4F68C637-F672-43F0-B9C8-A1C013FA6E22}"/>
    <dgm:cxn modelId="{5547DB1D-CB97-457C-91FB-9E71A4DFDFFF}" srcId="{0808CE2E-0B41-4E2F-A23A-198E7C51F9CD}" destId="{150C3AAB-134F-4887-93ED-DCB59F6F4D2A}" srcOrd="0" destOrd="0" parTransId="{FBBE0CBF-2C27-4A19-B357-56DAAABD7B91}" sibTransId="{62058C37-80C8-4588-904B-3B2A4C89610D}"/>
    <dgm:cxn modelId="{DE31CD26-D38D-48FE-858B-AFF7128A3E4B}" srcId="{94ED4E2F-92E6-44B3-BADF-D2262847531D}" destId="{C835088B-9F36-4AD0-ACC1-960986CCBB8A}" srcOrd="0" destOrd="0" parTransId="{F5AFC0B7-2EA7-47C2-8B25-049AB07B922B}" sibTransId="{F770360E-9BA5-4053-961E-B90D577CDDA7}"/>
    <dgm:cxn modelId="{E729136B-F8DB-4428-B617-1701E878D225}" type="presOf" srcId="{6FF7111F-0506-48B8-8A6D-0D976594DB81}" destId="{6F50C573-D9E3-4197-9284-5579CD7275F3}" srcOrd="0" destOrd="0" presId="urn:microsoft.com/office/officeart/2005/8/layout/radial2"/>
    <dgm:cxn modelId="{84C9756C-D298-4B0A-8220-8FB7CC464A44}" srcId="{C531D128-1206-4E0E-9BE7-8BADB42DF76F}" destId="{ADFF62AC-C810-49B3-B48C-4AB0E0A14320}" srcOrd="1" destOrd="0" parTransId="{1A9BDE99-E73F-4B29-AAA8-6F223C4F2A48}" sibTransId="{C801BCED-C8FB-4442-8E6F-CD37DA86FBB9}"/>
    <dgm:cxn modelId="{0FA3766C-171A-4F84-B462-3A7CA68D1428}" srcId="{DE84CDE0-2E82-49B9-850E-ABE9B9D6A00E}" destId="{94ED4E2F-92E6-44B3-BADF-D2262847531D}" srcOrd="2" destOrd="0" parTransId="{6FF7111F-0506-48B8-8A6D-0D976594DB81}" sibTransId="{FB7A3E3F-63D0-4F40-89DB-196D1DB56D3C}"/>
    <dgm:cxn modelId="{A8B9DE6C-1B53-44C7-A9F0-D01A5755227B}" srcId="{94ED4E2F-92E6-44B3-BADF-D2262847531D}" destId="{72CF2824-A73E-4F65-932B-F949F102AEDC}" srcOrd="1" destOrd="0" parTransId="{530C119E-D099-47E2-924A-DB9A9084A2AA}" sibTransId="{8CB24A5E-C327-44EE-A52D-E9598BC1C29F}"/>
    <dgm:cxn modelId="{DB19F082-7339-4744-BE4C-D0A121360B96}" type="presOf" srcId="{5729289C-9653-4F56-B5B6-AD420A77DE71}" destId="{6A522C07-9506-4F94-B54A-8964F2429203}" srcOrd="0" destOrd="1" presId="urn:microsoft.com/office/officeart/2005/8/layout/radial2"/>
    <dgm:cxn modelId="{B5D70684-C27B-4FCF-8C7B-D0E9E7BC9244}" type="presOf" srcId="{ADFF62AC-C810-49B3-B48C-4AB0E0A14320}" destId="{0E9815D3-6B9B-4DFE-83A7-1D4CCE70444B}" srcOrd="0" destOrd="1" presId="urn:microsoft.com/office/officeart/2005/8/layout/radial2"/>
    <dgm:cxn modelId="{E76C4089-B034-418D-A4AE-FA5153074BA5}" type="presOf" srcId="{0808CE2E-0B41-4E2F-A23A-198E7C51F9CD}" destId="{6DAD1805-8DBF-450D-AC66-C8445D037BE5}" srcOrd="0" destOrd="0" presId="urn:microsoft.com/office/officeart/2005/8/layout/radial2"/>
    <dgm:cxn modelId="{15B09494-EB65-4DA8-B154-E893619F2426}" srcId="{0808CE2E-0B41-4E2F-A23A-198E7C51F9CD}" destId="{5729289C-9653-4F56-B5B6-AD420A77DE71}" srcOrd="1" destOrd="0" parTransId="{5C662C0C-1EE5-4670-909D-F279862EEC34}" sibTransId="{99DD4500-389D-452F-B880-2B3C52947B0D}"/>
    <dgm:cxn modelId="{5A152799-E917-4232-9221-6A2F20903DF0}" srcId="{C531D128-1206-4E0E-9BE7-8BADB42DF76F}" destId="{F8C70CBC-5184-45D8-81D5-30C9807F46FF}" srcOrd="0" destOrd="0" parTransId="{50B98E66-E0FF-4818-BC35-1EE5B66F72D0}" sibTransId="{D45B0817-20D8-4527-9371-C5BDCBE8B80F}"/>
    <dgm:cxn modelId="{8F465D99-A0F8-45CD-B696-C634552DB96D}" type="presOf" srcId="{C835088B-9F36-4AD0-ACC1-960986CCBB8A}" destId="{27AF3C23-9B1E-4AF9-9129-A7B8FC3689B9}" srcOrd="0" destOrd="0" presId="urn:microsoft.com/office/officeart/2005/8/layout/radial2"/>
    <dgm:cxn modelId="{6620109D-05AB-43D0-AF49-BD60B827752A}" srcId="{0808CE2E-0B41-4E2F-A23A-198E7C51F9CD}" destId="{1FC90E95-0EDB-4D9C-A01B-08C3A5C82E04}" srcOrd="2" destOrd="0" parTransId="{B5D77351-0499-4788-A8F1-16CDCFE43F27}" sibTransId="{D9EAFA35-AC00-445D-8A1F-38D29544F3E1}"/>
    <dgm:cxn modelId="{66EB5DA7-1934-4C50-A395-57FC7E35D307}" type="presOf" srcId="{150C3AAB-134F-4887-93ED-DCB59F6F4D2A}" destId="{6A522C07-9506-4F94-B54A-8964F2429203}" srcOrd="0" destOrd="0" presId="urn:microsoft.com/office/officeart/2005/8/layout/radial2"/>
    <dgm:cxn modelId="{5DB10DBD-BEA0-4F3F-9891-E51F33A16B43}" type="presOf" srcId="{DE84CDE0-2E82-49B9-850E-ABE9B9D6A00E}" destId="{CAB1507F-2ABF-44EC-855C-CF4D1F7F9708}" srcOrd="0" destOrd="0" presId="urn:microsoft.com/office/officeart/2005/8/layout/radial2"/>
    <dgm:cxn modelId="{44BEB5C5-A893-4F0E-B701-C0A0F75E44F2}" type="presOf" srcId="{0686C61A-6BB3-4814-A080-D4DA4804B65B}" destId="{159808F0-25FB-4F30-9884-667001274683}" srcOrd="0" destOrd="0" presId="urn:microsoft.com/office/officeart/2005/8/layout/radial2"/>
    <dgm:cxn modelId="{28BD2FD6-54DB-4A2C-813C-F61B06ED66D4}" type="presOf" srcId="{72CF2824-A73E-4F65-932B-F949F102AEDC}" destId="{27AF3C23-9B1E-4AF9-9129-A7B8FC3689B9}" srcOrd="0" destOrd="1" presId="urn:microsoft.com/office/officeart/2005/8/layout/radial2"/>
    <dgm:cxn modelId="{CE17D8EB-A4A8-4595-9555-A42D2A9CF7DD}" type="presOf" srcId="{1FC90E95-0EDB-4D9C-A01B-08C3A5C82E04}" destId="{6A522C07-9506-4F94-B54A-8964F2429203}" srcOrd="0" destOrd="2" presId="urn:microsoft.com/office/officeart/2005/8/layout/radial2"/>
    <dgm:cxn modelId="{C2CB6EEC-A523-47D0-ACEC-2484FCA251F7}" type="presOf" srcId="{94ED4E2F-92E6-44B3-BADF-D2262847531D}" destId="{96180C3B-D6C0-4463-B608-60BDF57B12FB}" srcOrd="0" destOrd="0" presId="urn:microsoft.com/office/officeart/2005/8/layout/radial2"/>
    <dgm:cxn modelId="{A25C23F7-822C-45B4-B49E-CB2EE7A97507}" type="presOf" srcId="{A683EC86-360A-4B3E-A00C-1167984B10C8}" destId="{40746D9C-41A2-4788-A43B-6BD65C0BDC5A}" srcOrd="0" destOrd="0" presId="urn:microsoft.com/office/officeart/2005/8/layout/radial2"/>
    <dgm:cxn modelId="{5E83CF65-6B65-4EC7-8FD0-53D12099EFC3}" type="presParOf" srcId="{CAB1507F-2ABF-44EC-855C-CF4D1F7F9708}" destId="{9DEA148D-E2EA-40BA-B8D3-EA19DBF14E98}" srcOrd="0" destOrd="0" presId="urn:microsoft.com/office/officeart/2005/8/layout/radial2"/>
    <dgm:cxn modelId="{34EFE872-D9D2-41AA-B7BB-0D71683C961B}" type="presParOf" srcId="{9DEA148D-E2EA-40BA-B8D3-EA19DBF14E98}" destId="{6004396B-3FF2-43CE-B600-351D14C22169}" srcOrd="0" destOrd="0" presId="urn:microsoft.com/office/officeart/2005/8/layout/radial2"/>
    <dgm:cxn modelId="{615F6E2D-1D8D-4C25-8F6F-397151C42E8C}" type="presParOf" srcId="{6004396B-3FF2-43CE-B600-351D14C22169}" destId="{AD332A69-DCB6-4D5F-920A-E25459A3DEFD}" srcOrd="0" destOrd="0" presId="urn:microsoft.com/office/officeart/2005/8/layout/radial2"/>
    <dgm:cxn modelId="{F49EF179-7ADC-4BA4-BB07-E7F89126FE09}" type="presParOf" srcId="{6004396B-3FF2-43CE-B600-351D14C22169}" destId="{F2031A38-3EC8-42C0-8978-A23DDDC0CDB2}" srcOrd="1" destOrd="0" presId="urn:microsoft.com/office/officeart/2005/8/layout/radial2"/>
    <dgm:cxn modelId="{2341E6C0-D1D1-4892-BCDE-F04EE24ED322}" type="presParOf" srcId="{9DEA148D-E2EA-40BA-B8D3-EA19DBF14E98}" destId="{40746D9C-41A2-4788-A43B-6BD65C0BDC5A}" srcOrd="1" destOrd="0" presId="urn:microsoft.com/office/officeart/2005/8/layout/radial2"/>
    <dgm:cxn modelId="{D0717DC6-F781-40BF-9F59-19A420B6CC93}" type="presParOf" srcId="{9DEA148D-E2EA-40BA-B8D3-EA19DBF14E98}" destId="{930C4BCE-15A7-4D56-8CE5-49BEB170120E}" srcOrd="2" destOrd="0" presId="urn:microsoft.com/office/officeart/2005/8/layout/radial2"/>
    <dgm:cxn modelId="{A928BDCC-2E4D-4798-AE64-C95CB1390FCB}" type="presParOf" srcId="{930C4BCE-15A7-4D56-8CE5-49BEB170120E}" destId="{6DAD1805-8DBF-450D-AC66-C8445D037BE5}" srcOrd="0" destOrd="0" presId="urn:microsoft.com/office/officeart/2005/8/layout/radial2"/>
    <dgm:cxn modelId="{5A44893D-FF55-4588-8903-7B39C590780F}" type="presParOf" srcId="{930C4BCE-15A7-4D56-8CE5-49BEB170120E}" destId="{6A522C07-9506-4F94-B54A-8964F2429203}" srcOrd="1" destOrd="0" presId="urn:microsoft.com/office/officeart/2005/8/layout/radial2"/>
    <dgm:cxn modelId="{CF248CD4-5103-4574-81D3-1F346C1FA717}" type="presParOf" srcId="{9DEA148D-E2EA-40BA-B8D3-EA19DBF14E98}" destId="{159808F0-25FB-4F30-9884-667001274683}" srcOrd="3" destOrd="0" presId="urn:microsoft.com/office/officeart/2005/8/layout/radial2"/>
    <dgm:cxn modelId="{5690F180-C602-4255-8057-9636B747692B}" type="presParOf" srcId="{9DEA148D-E2EA-40BA-B8D3-EA19DBF14E98}" destId="{5E7F18DD-D287-49A3-9151-BE6410026E2E}" srcOrd="4" destOrd="0" presId="urn:microsoft.com/office/officeart/2005/8/layout/radial2"/>
    <dgm:cxn modelId="{593A9FCC-9A42-4395-A405-170959553685}" type="presParOf" srcId="{5E7F18DD-D287-49A3-9151-BE6410026E2E}" destId="{F8D43A98-F52A-4AAD-AC86-C219C1CD44BE}" srcOrd="0" destOrd="0" presId="urn:microsoft.com/office/officeart/2005/8/layout/radial2"/>
    <dgm:cxn modelId="{94785A46-4F0E-4DE2-8D86-95C5C894660C}" type="presParOf" srcId="{5E7F18DD-D287-49A3-9151-BE6410026E2E}" destId="{0E9815D3-6B9B-4DFE-83A7-1D4CCE70444B}" srcOrd="1" destOrd="0" presId="urn:microsoft.com/office/officeart/2005/8/layout/radial2"/>
    <dgm:cxn modelId="{E11B517B-53EB-42B5-BA9C-A3A495873980}" type="presParOf" srcId="{9DEA148D-E2EA-40BA-B8D3-EA19DBF14E98}" destId="{6F50C573-D9E3-4197-9284-5579CD7275F3}" srcOrd="5" destOrd="0" presId="urn:microsoft.com/office/officeart/2005/8/layout/radial2"/>
    <dgm:cxn modelId="{CA33CC21-0635-45FF-A034-FD159C41568A}" type="presParOf" srcId="{9DEA148D-E2EA-40BA-B8D3-EA19DBF14E98}" destId="{7DB8915C-0772-482A-84F7-A8265575DA5E}" srcOrd="6" destOrd="0" presId="urn:microsoft.com/office/officeart/2005/8/layout/radial2"/>
    <dgm:cxn modelId="{1E4C0FEA-3315-493F-99DE-6B80E3E3AD27}" type="presParOf" srcId="{7DB8915C-0772-482A-84F7-A8265575DA5E}" destId="{96180C3B-D6C0-4463-B608-60BDF57B12FB}" srcOrd="0" destOrd="0" presId="urn:microsoft.com/office/officeart/2005/8/layout/radial2"/>
    <dgm:cxn modelId="{A8EBFB60-D63D-48A5-92CC-5BCA34859D55}" type="presParOf" srcId="{7DB8915C-0772-482A-84F7-A8265575DA5E}" destId="{27AF3C23-9B1E-4AF9-9129-A7B8FC3689B9}"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50C573-D9E3-4197-9284-5579CD7275F3}">
      <dsp:nvSpPr>
        <dsp:cNvPr id="0" name=""/>
        <dsp:cNvSpPr/>
      </dsp:nvSpPr>
      <dsp:spPr>
        <a:xfrm rot="2562158">
          <a:off x="2871322" y="3173733"/>
          <a:ext cx="685188" cy="47548"/>
        </a:xfrm>
        <a:custGeom>
          <a:avLst/>
          <a:gdLst/>
          <a:ahLst/>
          <a:cxnLst/>
          <a:rect l="0" t="0" r="0" b="0"/>
          <a:pathLst>
            <a:path>
              <a:moveTo>
                <a:pt x="0" y="23774"/>
              </a:moveTo>
              <a:lnTo>
                <a:pt x="685188" y="2377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9808F0-25FB-4F30-9884-667001274683}">
      <dsp:nvSpPr>
        <dsp:cNvPr id="0" name=""/>
        <dsp:cNvSpPr/>
      </dsp:nvSpPr>
      <dsp:spPr>
        <a:xfrm>
          <a:off x="2962150" y="2239207"/>
          <a:ext cx="761807" cy="47548"/>
        </a:xfrm>
        <a:custGeom>
          <a:avLst/>
          <a:gdLst/>
          <a:ahLst/>
          <a:cxnLst/>
          <a:rect l="0" t="0" r="0" b="0"/>
          <a:pathLst>
            <a:path>
              <a:moveTo>
                <a:pt x="0" y="23774"/>
              </a:moveTo>
              <a:lnTo>
                <a:pt x="761807" y="2377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746D9C-41A2-4788-A43B-6BD65C0BDC5A}">
      <dsp:nvSpPr>
        <dsp:cNvPr id="0" name=""/>
        <dsp:cNvSpPr/>
      </dsp:nvSpPr>
      <dsp:spPr>
        <a:xfrm rot="19095881">
          <a:off x="2872698" y="1325802"/>
          <a:ext cx="704972" cy="47548"/>
        </a:xfrm>
        <a:custGeom>
          <a:avLst/>
          <a:gdLst/>
          <a:ahLst/>
          <a:cxnLst/>
          <a:rect l="0" t="0" r="0" b="0"/>
          <a:pathLst>
            <a:path>
              <a:moveTo>
                <a:pt x="0" y="23774"/>
              </a:moveTo>
              <a:lnTo>
                <a:pt x="704972" y="2377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031A38-3EC8-42C0-8978-A23DDDC0CDB2}">
      <dsp:nvSpPr>
        <dsp:cNvPr id="0" name=""/>
        <dsp:cNvSpPr/>
      </dsp:nvSpPr>
      <dsp:spPr>
        <a:xfrm>
          <a:off x="1090459" y="1252733"/>
          <a:ext cx="2173932" cy="217393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AD1805-8DBF-450D-AC66-C8445D037BE5}">
      <dsp:nvSpPr>
        <dsp:cNvPr id="0" name=""/>
        <dsp:cNvSpPr/>
      </dsp:nvSpPr>
      <dsp:spPr>
        <a:xfrm>
          <a:off x="3322715" y="28600"/>
          <a:ext cx="1304359" cy="1304359"/>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dirty="0"/>
            <a:t>Developmental</a:t>
          </a:r>
        </a:p>
      </dsp:txBody>
      <dsp:txXfrm>
        <a:off x="3513734" y="219619"/>
        <a:ext cx="922321" cy="922321"/>
      </dsp:txXfrm>
    </dsp:sp>
    <dsp:sp modelId="{6A522C07-9506-4F94-B54A-8964F2429203}">
      <dsp:nvSpPr>
        <dsp:cNvPr id="0" name=""/>
        <dsp:cNvSpPr/>
      </dsp:nvSpPr>
      <dsp:spPr>
        <a:xfrm>
          <a:off x="4757510" y="28600"/>
          <a:ext cx="1956539" cy="1304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14300" lvl="1" indent="-114300" algn="l" defTabSz="622300">
            <a:lnSpc>
              <a:spcPct val="90000"/>
            </a:lnSpc>
            <a:spcBef>
              <a:spcPct val="0"/>
            </a:spcBef>
            <a:spcAft>
              <a:spcPct val="15000"/>
            </a:spcAft>
            <a:buChar char="•"/>
          </a:pPr>
          <a:endParaRPr lang="en-GB" sz="1400" kern="1200" dirty="0"/>
        </a:p>
        <a:p>
          <a:pPr marL="114300" lvl="1" indent="-114300" algn="l" defTabSz="622300">
            <a:lnSpc>
              <a:spcPct val="90000"/>
            </a:lnSpc>
            <a:spcBef>
              <a:spcPct val="0"/>
            </a:spcBef>
            <a:spcAft>
              <a:spcPct val="15000"/>
            </a:spcAft>
            <a:buChar char="•"/>
          </a:pPr>
          <a:r>
            <a:rPr lang="en-GB" sz="1400" kern="1200" dirty="0"/>
            <a:t>General developmental delay</a:t>
          </a:r>
        </a:p>
        <a:p>
          <a:pPr marL="114300" lvl="1" indent="-114300" algn="l" defTabSz="622300">
            <a:lnSpc>
              <a:spcPct val="90000"/>
            </a:lnSpc>
            <a:spcBef>
              <a:spcPct val="0"/>
            </a:spcBef>
            <a:spcAft>
              <a:spcPct val="15000"/>
            </a:spcAft>
            <a:buChar char="•"/>
          </a:pPr>
          <a:r>
            <a:rPr lang="en-GB" sz="1400" kern="1200" dirty="0"/>
            <a:t>Specific speech and language delay</a:t>
          </a:r>
        </a:p>
      </dsp:txBody>
      <dsp:txXfrm>
        <a:off x="4757510" y="28600"/>
        <a:ext cx="1956539" cy="1304359"/>
      </dsp:txXfrm>
    </dsp:sp>
    <dsp:sp modelId="{F8D43A98-F52A-4AAD-AC86-C219C1CD44BE}">
      <dsp:nvSpPr>
        <dsp:cNvPr id="0" name=""/>
        <dsp:cNvSpPr/>
      </dsp:nvSpPr>
      <dsp:spPr>
        <a:xfrm>
          <a:off x="3723957" y="1610801"/>
          <a:ext cx="1304359" cy="1304359"/>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dirty="0"/>
            <a:t>Environmental</a:t>
          </a:r>
        </a:p>
      </dsp:txBody>
      <dsp:txXfrm>
        <a:off x="3914976" y="1801820"/>
        <a:ext cx="922321" cy="922321"/>
      </dsp:txXfrm>
    </dsp:sp>
    <dsp:sp modelId="{0E9815D3-6B9B-4DFE-83A7-1D4CCE70444B}">
      <dsp:nvSpPr>
        <dsp:cNvPr id="0" name=""/>
        <dsp:cNvSpPr/>
      </dsp:nvSpPr>
      <dsp:spPr>
        <a:xfrm>
          <a:off x="5158753" y="1610801"/>
          <a:ext cx="1956539" cy="1304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t>Limited opportunities for communication</a:t>
          </a:r>
        </a:p>
        <a:p>
          <a:pPr marL="114300" lvl="1" indent="-114300" algn="l" defTabSz="622300">
            <a:lnSpc>
              <a:spcPct val="90000"/>
            </a:lnSpc>
            <a:spcBef>
              <a:spcPct val="0"/>
            </a:spcBef>
            <a:spcAft>
              <a:spcPct val="15000"/>
            </a:spcAft>
            <a:buChar char="•"/>
          </a:pPr>
          <a:r>
            <a:rPr lang="en-GB" sz="1400" kern="1200" dirty="0"/>
            <a:t>Limited awareness of a child’s difficulties and the support he needs</a:t>
          </a:r>
        </a:p>
      </dsp:txBody>
      <dsp:txXfrm>
        <a:off x="5158753" y="1610801"/>
        <a:ext cx="1956539" cy="1304359"/>
      </dsp:txXfrm>
    </dsp:sp>
    <dsp:sp modelId="{96180C3B-D6C0-4463-B608-60BDF57B12FB}">
      <dsp:nvSpPr>
        <dsp:cNvPr id="0" name=""/>
        <dsp:cNvSpPr/>
      </dsp:nvSpPr>
      <dsp:spPr>
        <a:xfrm>
          <a:off x="3292780" y="3219977"/>
          <a:ext cx="1304359" cy="1304359"/>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a:lnSpc>
              <a:spcPct val="90000"/>
            </a:lnSpc>
            <a:spcBef>
              <a:spcPct val="0"/>
            </a:spcBef>
            <a:spcAft>
              <a:spcPct val="35000"/>
            </a:spcAft>
            <a:buNone/>
          </a:pPr>
          <a:r>
            <a:rPr lang="en-GB" sz="1100" kern="1200" dirty="0"/>
            <a:t>Physical</a:t>
          </a:r>
        </a:p>
      </dsp:txBody>
      <dsp:txXfrm>
        <a:off x="3483799" y="3410996"/>
        <a:ext cx="922321" cy="922321"/>
      </dsp:txXfrm>
    </dsp:sp>
    <dsp:sp modelId="{27AF3C23-9B1E-4AF9-9129-A7B8FC3689B9}">
      <dsp:nvSpPr>
        <dsp:cNvPr id="0" name=""/>
        <dsp:cNvSpPr/>
      </dsp:nvSpPr>
      <dsp:spPr>
        <a:xfrm>
          <a:off x="4727575" y="3219977"/>
          <a:ext cx="1956539" cy="1304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14300" lvl="1" indent="-114300" algn="l" defTabSz="622300">
            <a:lnSpc>
              <a:spcPct val="90000"/>
            </a:lnSpc>
            <a:spcBef>
              <a:spcPct val="0"/>
            </a:spcBef>
            <a:spcAft>
              <a:spcPct val="15000"/>
            </a:spcAft>
            <a:buChar char="•"/>
          </a:pPr>
          <a:r>
            <a:rPr lang="en-GB" sz="1400" kern="1200" dirty="0"/>
            <a:t>Hearing problems</a:t>
          </a:r>
        </a:p>
        <a:p>
          <a:pPr marL="114300" lvl="1" indent="-114300" algn="l" defTabSz="622300">
            <a:lnSpc>
              <a:spcPct val="90000"/>
            </a:lnSpc>
            <a:spcBef>
              <a:spcPct val="0"/>
            </a:spcBef>
            <a:spcAft>
              <a:spcPct val="15000"/>
            </a:spcAft>
            <a:buChar char="•"/>
          </a:pPr>
          <a:r>
            <a:rPr lang="en-GB" sz="1400" kern="1200" dirty="0"/>
            <a:t>Difficulties moving the muscles of the mouth and structural difficulties </a:t>
          </a:r>
          <a:r>
            <a:rPr lang="en-GB" sz="1400" kern="1200" dirty="0" err="1"/>
            <a:t>e.g</a:t>
          </a:r>
          <a:r>
            <a:rPr lang="en-GB" sz="1400" kern="1200" dirty="0"/>
            <a:t> cleft palate</a:t>
          </a:r>
        </a:p>
      </dsp:txBody>
      <dsp:txXfrm>
        <a:off x="4727575" y="3219977"/>
        <a:ext cx="1956539" cy="1304359"/>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4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96411"/>
          </a:xfrm>
          <a:prstGeom prst="rect">
            <a:avLst/>
          </a:prstGeom>
        </p:spPr>
        <p:txBody>
          <a:bodyPr vert="horz" lIns="91440" tIns="45720" rIns="91440" bIns="45720" rtlCol="0"/>
          <a:lstStyle>
            <a:lvl1pPr algn="r">
              <a:defRPr sz="1200"/>
            </a:lvl1pPr>
          </a:lstStyle>
          <a:p>
            <a:fld id="{52095472-07E8-4752-842B-88761208B9B5}" type="datetimeFigureOut">
              <a:rPr lang="en-GB" smtClean="0"/>
              <a:pPr/>
              <a:t>18/02/2017</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907"/>
            <a:ext cx="5335270" cy="44677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889938" cy="4964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430091"/>
            <a:ext cx="2889938" cy="496411"/>
          </a:xfrm>
          <a:prstGeom prst="rect">
            <a:avLst/>
          </a:prstGeom>
        </p:spPr>
        <p:txBody>
          <a:bodyPr vert="horz" lIns="91440" tIns="45720" rIns="91440" bIns="45720" rtlCol="0" anchor="b"/>
          <a:lstStyle>
            <a:lvl1pPr algn="r">
              <a:defRPr sz="1200"/>
            </a:lvl1pPr>
          </a:lstStyle>
          <a:p>
            <a:fld id="{140A3545-39B7-4624-8A93-59A0C2746441}" type="slidenum">
              <a:rPr lang="en-GB" smtClean="0"/>
              <a:pPr/>
              <a:t>‹#›</a:t>
            </a:fld>
            <a:endParaRPr lang="en-GB"/>
          </a:p>
        </p:txBody>
      </p:sp>
    </p:spTree>
    <p:extLst>
      <p:ext uri="{BB962C8B-B14F-4D97-AF65-F5344CB8AC3E}">
        <p14:creationId xmlns:p14="http://schemas.microsoft.com/office/powerpoint/2010/main" val="4141472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pPr defTabSz="457200" eaLnBrk="1" hangingPunct="1">
              <a:spcBef>
                <a:spcPct val="0"/>
              </a:spcBef>
            </a:pPr>
            <a:r>
              <a:rPr lang="en-US"/>
              <a:t>I feel that it is important to constantly remind the team the reason that our jobs are funded so that we don’t lose sight of what direction we are heading towards.</a:t>
            </a:r>
          </a:p>
          <a:p>
            <a:pPr defTabSz="457200" eaLnBrk="1" hangingPunct="1">
              <a:spcBef>
                <a:spcPct val="0"/>
              </a:spcBef>
            </a:pPr>
            <a:endParaRPr lang="en-US"/>
          </a:p>
          <a:p>
            <a:pPr defTabSz="457200" eaLnBrk="1" hangingPunct="1">
              <a:spcBef>
                <a:spcPct val="0"/>
              </a:spcBef>
            </a:pPr>
            <a:r>
              <a:rPr lang="en-US"/>
              <a:t>Communication champion, for children and young people aged 0-19 in England, was appointed by Government in response to the 2008 Bercow Report on services for children and young people with SLCN.</a:t>
            </a:r>
          </a:p>
          <a:p>
            <a:pPr defTabSz="457200"/>
            <a:endParaRPr lang="en-US"/>
          </a:p>
          <a:p>
            <a:pPr defTabSz="457200"/>
            <a:endParaRPr lang="en-US"/>
          </a:p>
          <a:p>
            <a:pPr defTabSz="457200"/>
            <a:r>
              <a:rPr lang="en-US"/>
              <a:t>Speech bubble 1: Low income children lag behind their high income counterparts at school entry by six months in vocabulary. The gap in language is very much larger than gaps in other cognitive skills (Waldfogel and Washbrook, 2010). </a:t>
            </a:r>
          </a:p>
          <a:p>
            <a:pPr defTabSz="457200"/>
            <a:endParaRPr lang="en-US"/>
          </a:p>
          <a:p>
            <a:pPr defTabSz="457200"/>
            <a:r>
              <a:rPr lang="en-US"/>
              <a:t>Summarise by stating two points. </a:t>
            </a:r>
          </a:p>
        </p:txBody>
      </p:sp>
      <p:sp>
        <p:nvSpPr>
          <p:cNvPr id="583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4693A41-BD86-44DC-B270-CDF0A22DD213}" type="slidenum">
              <a:rPr lang="en-US" smtClean="0"/>
              <a:pPr/>
              <a:t>4</a:t>
            </a:fld>
            <a:endParaRPr lang="en-US"/>
          </a:p>
        </p:txBody>
      </p:sp>
    </p:spTree>
    <p:extLst>
      <p:ext uri="{BB962C8B-B14F-4D97-AF65-F5344CB8AC3E}">
        <p14:creationId xmlns:p14="http://schemas.microsoft.com/office/powerpoint/2010/main" val="1582845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7D4F7D1-0E05-4626-AC6C-EB9B7D430C69}" type="datetimeFigureOut">
              <a:rPr lang="en-GB" smtClean="0"/>
              <a:pPr/>
              <a:t>18/02/2017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30EB0AA-E558-48F8-A544-CB7BBE05BBD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D4F7D1-0E05-4626-AC6C-EB9B7D430C69}" type="datetimeFigureOut">
              <a:rPr lang="en-GB" smtClean="0"/>
              <a:pPr/>
              <a:t>18/02/2017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0EB0AA-E558-48F8-A544-CB7BBE05BBD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google.co.uk/url?sa=i&amp;rct=j&amp;q=&amp;esrc=s&amp;source=images&amp;cd=&amp;cad=rja&amp;uact=8&amp;ved=0ahUKEwjSp_uytKTKAhVEgQ8KHeTZADIQjRwIBw&amp;url=http://microsites.lincolnshire.gov.uk/children/schools/secondary-first-call/secondary-first-call/108336.article&amp;psig=AFQjCNER3ShX3I8nV6iQvH5qXKUtd4AfPA&amp;ust=1452692744598819"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www.earlysupport.org.uk/" TargetMode="External"/><Relationship Id="rId2" Type="http://schemas.openxmlformats.org/officeDocument/2006/relationships/hyperlink" Target="http://www.ican.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Speech and Language Therapy- working with pre-school children</a:t>
            </a:r>
          </a:p>
        </p:txBody>
      </p:sp>
      <p:sp>
        <p:nvSpPr>
          <p:cNvPr id="3" name="Subtitle 2"/>
          <p:cNvSpPr>
            <a:spLocks noGrp="1"/>
          </p:cNvSpPr>
          <p:nvPr>
            <p:ph type="subTitle" idx="1"/>
          </p:nvPr>
        </p:nvSpPr>
        <p:spPr/>
        <p:txBody>
          <a:bodyPr/>
          <a:lstStyle/>
          <a:p>
            <a:r>
              <a:rPr lang="en-GB" dirty="0"/>
              <a:t>Hannah Murtagh- Specialist Speech and Language Therapist, Flying Start, Swansea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algn="ctr" eaLnBrk="1" hangingPunct="1"/>
            <a:r>
              <a:rPr lang="en-GB" dirty="0"/>
              <a:t>What do SLT’s do?</a:t>
            </a:r>
          </a:p>
        </p:txBody>
      </p:sp>
      <p:sp>
        <p:nvSpPr>
          <p:cNvPr id="7171" name="Content Placeholder 2"/>
          <p:cNvSpPr>
            <a:spLocks noGrp="1"/>
          </p:cNvSpPr>
          <p:nvPr>
            <p:ph idx="1"/>
          </p:nvPr>
        </p:nvSpPr>
        <p:spPr/>
        <p:txBody>
          <a:bodyPr/>
          <a:lstStyle/>
          <a:p>
            <a:pPr eaLnBrk="1" hangingPunct="1"/>
            <a:r>
              <a:rPr lang="en-US" sz="2400" dirty="0">
                <a:latin typeface="Calibri" charset="0"/>
              </a:rPr>
              <a:t>Speech and language therapy is concerned with the management of disorders of speech, language, communication and swallowing in children and adults.</a:t>
            </a:r>
          </a:p>
          <a:p>
            <a:pPr eaLnBrk="1" hangingPunct="1">
              <a:buFont typeface="Wingdings 2" charset="2"/>
              <a:buNone/>
            </a:pPr>
            <a:endParaRPr lang="en-US" sz="2400" dirty="0">
              <a:latin typeface="Calibri" charset="0"/>
            </a:endParaRPr>
          </a:p>
          <a:p>
            <a:pPr eaLnBrk="1" hangingPunct="1"/>
            <a:r>
              <a:rPr lang="en-US" sz="2400" dirty="0">
                <a:latin typeface="Calibri" charset="0"/>
              </a:rPr>
              <a:t>Speech and language therapists work in these areas:</a:t>
            </a:r>
          </a:p>
          <a:p>
            <a:pPr lvl="1" eaLnBrk="1" hangingPunct="1"/>
            <a:r>
              <a:rPr lang="en-US" sz="2000" dirty="0">
                <a:latin typeface="Calibri" charset="0"/>
              </a:rPr>
              <a:t>community health centre's, </a:t>
            </a:r>
          </a:p>
          <a:p>
            <a:pPr lvl="1" eaLnBrk="1" hangingPunct="1"/>
            <a:r>
              <a:rPr lang="en-US" sz="2000" dirty="0">
                <a:latin typeface="Calibri" charset="0"/>
              </a:rPr>
              <a:t>hospital wards outpatient departments, </a:t>
            </a:r>
          </a:p>
          <a:p>
            <a:pPr lvl="1" eaLnBrk="1" hangingPunct="1"/>
            <a:r>
              <a:rPr lang="en-US" sz="2000" dirty="0">
                <a:latin typeface="Calibri" charset="0"/>
              </a:rPr>
              <a:t>mainstream and special schools, </a:t>
            </a:r>
          </a:p>
          <a:p>
            <a:pPr lvl="1" eaLnBrk="1" hangingPunct="1"/>
            <a:r>
              <a:rPr lang="en-US" sz="2000" dirty="0">
                <a:latin typeface="Calibri" charset="0"/>
              </a:rPr>
              <a:t>children's centers, day centers, </a:t>
            </a:r>
          </a:p>
          <a:p>
            <a:pPr lvl="1" eaLnBrk="1" hangingPunct="1"/>
            <a:r>
              <a:rPr lang="en-US" sz="2000" dirty="0">
                <a:latin typeface="Calibri" charset="0"/>
              </a:rPr>
              <a:t>clients' homes, </a:t>
            </a:r>
          </a:p>
          <a:p>
            <a:pPr lvl="1" eaLnBrk="1" hangingPunct="1"/>
            <a:r>
              <a:rPr lang="en-US" sz="2000" dirty="0">
                <a:latin typeface="Calibri" charset="0"/>
              </a:rPr>
              <a:t>etc</a:t>
            </a:r>
          </a:p>
          <a:p>
            <a:pPr eaLnBrk="1" hangingPunct="1"/>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4"/>
          <p:cNvSpPr>
            <a:spLocks noGrp="1"/>
          </p:cNvSpPr>
          <p:nvPr>
            <p:ph type="title"/>
          </p:nvPr>
        </p:nvSpPr>
        <p:spPr>
          <a:xfrm>
            <a:off x="611188" y="765175"/>
            <a:ext cx="7758112" cy="438150"/>
          </a:xfrm>
        </p:spPr>
        <p:txBody>
          <a:bodyPr>
            <a:normAutofit fontScale="90000"/>
          </a:bodyPr>
          <a:lstStyle/>
          <a:p>
            <a:pPr algn="ctr" eaLnBrk="1" fontAlgn="auto" hangingPunct="1">
              <a:spcAft>
                <a:spcPts val="0"/>
              </a:spcAft>
              <a:defRPr/>
            </a:pPr>
            <a:r>
              <a:rPr lang="en-GB" sz="3600" dirty="0"/>
              <a:t>Paediatric SLT work with:</a:t>
            </a:r>
          </a:p>
        </p:txBody>
      </p:sp>
      <p:sp>
        <p:nvSpPr>
          <p:cNvPr id="9219" name="Content Placeholder 5"/>
          <p:cNvSpPr>
            <a:spLocks noGrp="1"/>
          </p:cNvSpPr>
          <p:nvPr>
            <p:ph idx="1"/>
          </p:nvPr>
        </p:nvSpPr>
        <p:spPr>
          <a:xfrm>
            <a:off x="468313" y="1412875"/>
            <a:ext cx="8229600" cy="4895850"/>
          </a:xfrm>
        </p:spPr>
        <p:txBody>
          <a:bodyPr>
            <a:normAutofit/>
          </a:bodyPr>
          <a:lstStyle/>
          <a:p>
            <a:pPr marL="640080" lvl="1" indent="-246888" eaLnBrk="1" fontAlgn="auto" hangingPunct="1">
              <a:spcAft>
                <a:spcPts val="0"/>
              </a:spcAft>
              <a:buFont typeface="Arial" charset="0"/>
              <a:buChar char="•"/>
              <a:defRPr/>
            </a:pPr>
            <a:r>
              <a:rPr lang="en-US" sz="1800" dirty="0">
                <a:latin typeface="+mj-lt"/>
              </a:rPr>
              <a:t>Babies /children with feeding and swallowing difficulties  (Specialist role)</a:t>
            </a:r>
          </a:p>
          <a:p>
            <a:pPr marL="640080" lvl="1" indent="-246888" eaLnBrk="1" fontAlgn="auto" hangingPunct="1">
              <a:spcAft>
                <a:spcPts val="0"/>
              </a:spcAft>
              <a:buFont typeface="Wingdings 2" charset="2"/>
              <a:buNone/>
              <a:defRPr/>
            </a:pPr>
            <a:r>
              <a:rPr lang="en-US" sz="1800" dirty="0">
                <a:latin typeface="+mj-lt"/>
              </a:rPr>
              <a:t>and</a:t>
            </a:r>
          </a:p>
          <a:p>
            <a:pPr marL="640080" lvl="1" indent="-246888" eaLnBrk="1" fontAlgn="auto" hangingPunct="1">
              <a:spcAft>
                <a:spcPts val="0"/>
              </a:spcAft>
              <a:buFont typeface="Arial" charset="0"/>
              <a:buChar char="•"/>
              <a:defRPr/>
            </a:pPr>
            <a:r>
              <a:rPr lang="en-US" sz="1800" dirty="0">
                <a:latin typeface="+mj-lt"/>
              </a:rPr>
              <a:t>Children with:</a:t>
            </a:r>
          </a:p>
          <a:p>
            <a:pPr lvl="2" indent="-246888" eaLnBrk="1" fontAlgn="auto" hangingPunct="1">
              <a:spcAft>
                <a:spcPts val="0"/>
              </a:spcAft>
              <a:buFont typeface="Wingdings 2"/>
              <a:buChar char=""/>
              <a:defRPr/>
            </a:pPr>
            <a:r>
              <a:rPr lang="en-US" sz="1600" dirty="0">
                <a:latin typeface="+mj-lt"/>
              </a:rPr>
              <a:t>mild, moderate or severe learning difficulties</a:t>
            </a:r>
          </a:p>
          <a:p>
            <a:pPr lvl="2" indent="-246888" eaLnBrk="1" fontAlgn="auto" hangingPunct="1">
              <a:spcAft>
                <a:spcPts val="0"/>
              </a:spcAft>
              <a:buFont typeface="Wingdings 2"/>
              <a:buChar char=""/>
              <a:defRPr/>
            </a:pPr>
            <a:r>
              <a:rPr lang="en-US" sz="1600" dirty="0">
                <a:latin typeface="+mj-lt"/>
              </a:rPr>
              <a:t>disorders/syndromes</a:t>
            </a:r>
          </a:p>
          <a:p>
            <a:pPr lvl="2" indent="-246888" eaLnBrk="1" fontAlgn="auto" hangingPunct="1">
              <a:spcAft>
                <a:spcPts val="0"/>
              </a:spcAft>
              <a:buFont typeface="Wingdings 2"/>
              <a:buChar char=""/>
              <a:defRPr/>
            </a:pPr>
            <a:r>
              <a:rPr lang="en-US" sz="1600" dirty="0">
                <a:latin typeface="+mj-lt"/>
              </a:rPr>
              <a:t>brain injury</a:t>
            </a:r>
          </a:p>
          <a:p>
            <a:pPr lvl="2" indent="-246888" eaLnBrk="1" fontAlgn="auto" hangingPunct="1">
              <a:spcAft>
                <a:spcPts val="0"/>
              </a:spcAft>
              <a:buFont typeface="Wingdings 2"/>
              <a:buChar char=""/>
              <a:defRPr/>
            </a:pPr>
            <a:r>
              <a:rPr lang="en-US" sz="1600" dirty="0">
                <a:latin typeface="+mj-lt"/>
              </a:rPr>
              <a:t>language delays </a:t>
            </a:r>
          </a:p>
          <a:p>
            <a:pPr lvl="2" indent="-246888" eaLnBrk="1" fontAlgn="auto" hangingPunct="1">
              <a:spcAft>
                <a:spcPts val="0"/>
              </a:spcAft>
              <a:buFont typeface="Wingdings 2"/>
              <a:buChar char=""/>
              <a:defRPr/>
            </a:pPr>
            <a:r>
              <a:rPr lang="en-US" sz="1600" dirty="0">
                <a:latin typeface="+mj-lt"/>
              </a:rPr>
              <a:t>specific language impairments</a:t>
            </a:r>
          </a:p>
          <a:p>
            <a:pPr lvl="2" indent="-246888" eaLnBrk="1" fontAlgn="auto" hangingPunct="1">
              <a:spcAft>
                <a:spcPts val="0"/>
              </a:spcAft>
              <a:buFont typeface="Wingdings 2"/>
              <a:buChar char=""/>
              <a:defRPr/>
            </a:pPr>
            <a:r>
              <a:rPr lang="en-US" sz="1600" dirty="0">
                <a:latin typeface="+mj-lt"/>
              </a:rPr>
              <a:t>specific difficulties in producing sounds</a:t>
            </a:r>
          </a:p>
          <a:p>
            <a:pPr lvl="2" indent="-246888" eaLnBrk="1" fontAlgn="auto" hangingPunct="1">
              <a:spcAft>
                <a:spcPts val="0"/>
              </a:spcAft>
              <a:buFont typeface="Wingdings 2"/>
              <a:buChar char=""/>
              <a:defRPr/>
            </a:pPr>
            <a:r>
              <a:rPr lang="en-US" sz="1600" dirty="0">
                <a:latin typeface="+mj-lt"/>
              </a:rPr>
              <a:t>hearing impairment</a:t>
            </a:r>
          </a:p>
          <a:p>
            <a:pPr lvl="2" indent="-246888" eaLnBrk="1" fontAlgn="auto" hangingPunct="1">
              <a:spcAft>
                <a:spcPts val="0"/>
              </a:spcAft>
              <a:buFont typeface="Wingdings 2"/>
              <a:buChar char=""/>
              <a:defRPr/>
            </a:pPr>
            <a:r>
              <a:rPr lang="en-US" sz="1600" dirty="0">
                <a:latin typeface="+mj-lt"/>
              </a:rPr>
              <a:t>cleft palate</a:t>
            </a:r>
          </a:p>
          <a:p>
            <a:pPr lvl="2" indent="-246888" eaLnBrk="1" fontAlgn="auto" hangingPunct="1">
              <a:spcAft>
                <a:spcPts val="0"/>
              </a:spcAft>
              <a:buFont typeface="Wingdings 2"/>
              <a:buChar char=""/>
              <a:defRPr/>
            </a:pPr>
            <a:r>
              <a:rPr lang="en-US" sz="1600" dirty="0">
                <a:latin typeface="+mj-lt"/>
              </a:rPr>
              <a:t>stammering</a:t>
            </a:r>
          </a:p>
          <a:p>
            <a:pPr lvl="2" indent="-246888" eaLnBrk="1" fontAlgn="auto" hangingPunct="1">
              <a:spcAft>
                <a:spcPts val="0"/>
              </a:spcAft>
              <a:buFont typeface="Wingdings 2"/>
              <a:buChar char=""/>
              <a:defRPr/>
            </a:pPr>
            <a:r>
              <a:rPr lang="en-US" sz="1600" dirty="0">
                <a:latin typeface="+mj-lt"/>
              </a:rPr>
              <a:t>autistic Spectrum Disorder</a:t>
            </a:r>
          </a:p>
          <a:p>
            <a:pPr lvl="2" indent="-246888" eaLnBrk="1" fontAlgn="auto" hangingPunct="1">
              <a:spcAft>
                <a:spcPts val="0"/>
              </a:spcAft>
              <a:buFont typeface="Wingdings 2"/>
              <a:buChar char=""/>
              <a:defRPr/>
            </a:pPr>
            <a:r>
              <a:rPr lang="en-US" sz="1600" dirty="0">
                <a:latin typeface="+mj-lt"/>
              </a:rPr>
              <a:t>social interaction difficulties</a:t>
            </a:r>
          </a:p>
          <a:p>
            <a:pPr lvl="2" indent="-246888" eaLnBrk="1" fontAlgn="auto" hangingPunct="1">
              <a:spcAft>
                <a:spcPts val="0"/>
              </a:spcAft>
              <a:buFont typeface="Wingdings 2"/>
              <a:buChar char=""/>
              <a:defRPr/>
            </a:pPr>
            <a:r>
              <a:rPr lang="en-US" sz="1600" dirty="0">
                <a:latin typeface="+mj-lt"/>
              </a:rPr>
              <a:t>voice disorders</a:t>
            </a:r>
          </a:p>
          <a:p>
            <a:pPr lvl="2" indent="-246888" eaLnBrk="1" fontAlgn="auto" hangingPunct="1">
              <a:spcAft>
                <a:spcPts val="0"/>
              </a:spcAft>
              <a:buFont typeface="Wingdings 2"/>
              <a:buChar char=""/>
              <a:defRPr/>
            </a:pPr>
            <a:r>
              <a:rPr lang="en-US" sz="1600" dirty="0">
                <a:latin typeface="+mj-lt"/>
              </a:rPr>
              <a:t>selective mutism</a:t>
            </a:r>
          </a:p>
          <a:p>
            <a:pPr lvl="2" indent="-246888" eaLnBrk="1" fontAlgn="auto" hangingPunct="1">
              <a:spcAft>
                <a:spcPts val="0"/>
              </a:spcAft>
              <a:buFont typeface="Wingdings 2"/>
              <a:buChar char=""/>
              <a:defRPr/>
            </a:pPr>
            <a:endParaRPr lang="en-US" sz="1600" dirty="0"/>
          </a:p>
          <a:p>
            <a:pPr marL="274320" indent="-274320" eaLnBrk="1" fontAlgn="auto" hangingPunct="1">
              <a:spcAft>
                <a:spcPts val="0"/>
              </a:spcAft>
              <a:buClr>
                <a:schemeClr val="accent3"/>
              </a:buClr>
              <a:buFont typeface="Wingdings 2"/>
              <a:buChar char=""/>
              <a:defRPr/>
            </a:pPr>
            <a:endParaRPr lang="en-GB"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609600" y="228600"/>
            <a:ext cx="8229600" cy="1143000"/>
          </a:xfrm>
        </p:spPr>
        <p:txBody>
          <a:bodyPr/>
          <a:lstStyle/>
          <a:p>
            <a:r>
              <a:rPr lang="en-GB" sz="3200" dirty="0">
                <a:solidFill>
                  <a:srgbClr val="FF0000"/>
                </a:solidFill>
              </a:rPr>
              <a:t>Why </a:t>
            </a:r>
            <a:r>
              <a:rPr lang="en-GB" sz="3200" dirty="0"/>
              <a:t>– is SALT provision so important within Flying Start areas?</a:t>
            </a:r>
            <a:endParaRPr lang="en-US" sz="3200" dirty="0"/>
          </a:p>
        </p:txBody>
      </p:sp>
      <p:sp>
        <p:nvSpPr>
          <p:cNvPr id="4" name="Oval Callout 3"/>
          <p:cNvSpPr/>
          <p:nvPr/>
        </p:nvSpPr>
        <p:spPr>
          <a:xfrm>
            <a:off x="4724400" y="1447800"/>
            <a:ext cx="3352800" cy="1600200"/>
          </a:xfrm>
          <a:prstGeom prst="wedgeEllipseCallou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t>At school entry, low income children lag behind by 16m in vocabulary </a:t>
            </a:r>
            <a:r>
              <a:rPr lang="en-US" sz="1600" dirty="0"/>
              <a:t>(</a:t>
            </a:r>
            <a:r>
              <a:rPr lang="en-US" sz="1600" dirty="0" err="1"/>
              <a:t>Waldfogel</a:t>
            </a:r>
            <a:r>
              <a:rPr lang="en-US" sz="1600" dirty="0"/>
              <a:t> and </a:t>
            </a:r>
            <a:r>
              <a:rPr lang="en-US" sz="1600" dirty="0" err="1"/>
              <a:t>Washbrook</a:t>
            </a:r>
            <a:r>
              <a:rPr lang="en-US" sz="1600" dirty="0"/>
              <a:t>, 2010). </a:t>
            </a:r>
          </a:p>
        </p:txBody>
      </p:sp>
      <p:sp>
        <p:nvSpPr>
          <p:cNvPr id="5" name="Oval Callout 4"/>
          <p:cNvSpPr/>
          <p:nvPr/>
        </p:nvSpPr>
        <p:spPr>
          <a:xfrm>
            <a:off x="4800600" y="3276600"/>
            <a:ext cx="3810000" cy="2743200"/>
          </a:xfrm>
          <a:prstGeom prst="wedgeEllipseCallout">
            <a:avLst/>
          </a:prstGeom>
          <a:solidFill>
            <a:schemeClr val="accent6"/>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t>Vocabulary at age 5 = best predictor of of whether children who experienced social deprivation in childhood were able to ‘buck the trend’ and escape poverty in later adult life (</a:t>
            </a:r>
            <a:r>
              <a:rPr lang="en-US" dirty="0" err="1"/>
              <a:t>Blanden</a:t>
            </a:r>
            <a:r>
              <a:rPr lang="en-US" dirty="0"/>
              <a:t>, 2006). </a:t>
            </a:r>
          </a:p>
        </p:txBody>
      </p:sp>
      <p:sp>
        <p:nvSpPr>
          <p:cNvPr id="6" name="Oval Callout 5"/>
          <p:cNvSpPr/>
          <p:nvPr/>
        </p:nvSpPr>
        <p:spPr>
          <a:xfrm>
            <a:off x="1600200" y="4221088"/>
            <a:ext cx="3043808" cy="2332112"/>
          </a:xfrm>
          <a:prstGeom prst="wedgeEllipseCallou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t>More than half of children starting Nursery in socially deprived areas have delayed language (Communication Champion, 2012). </a:t>
            </a:r>
          </a:p>
        </p:txBody>
      </p:sp>
      <p:sp>
        <p:nvSpPr>
          <p:cNvPr id="7" name="Oval Callout 6"/>
          <p:cNvSpPr/>
          <p:nvPr/>
        </p:nvSpPr>
        <p:spPr>
          <a:xfrm>
            <a:off x="323850" y="1557338"/>
            <a:ext cx="4176713" cy="2663825"/>
          </a:xfrm>
          <a:prstGeom prst="wedgeEllipseCallout">
            <a:avLst/>
          </a:prstGeom>
          <a:solidFill>
            <a:schemeClr val="accent6"/>
          </a:solidFill>
        </p:spPr>
        <p:style>
          <a:lnRef idx="1">
            <a:schemeClr val="accent1"/>
          </a:lnRef>
          <a:fillRef idx="3">
            <a:schemeClr val="accent1"/>
          </a:fillRef>
          <a:effectRef idx="2">
            <a:schemeClr val="accent1"/>
          </a:effectRef>
          <a:fontRef idx="minor">
            <a:schemeClr val="lt1"/>
          </a:fontRef>
        </p:style>
        <p:txBody>
          <a:bodyPr anchor="ctr"/>
          <a:lstStyle/>
          <a:p>
            <a:pPr>
              <a:defRPr/>
            </a:pPr>
            <a:r>
              <a:rPr lang="en-GB" dirty="0"/>
              <a:t>In areas of social deprivation the percentage of children with language and communication difficulties is significantly higher than the average (Communication Champion 2011).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539750" y="704850"/>
            <a:ext cx="8147050" cy="923925"/>
          </a:xfrm>
        </p:spPr>
        <p:txBody>
          <a:bodyPr/>
          <a:lstStyle/>
          <a:p>
            <a:r>
              <a:rPr lang="en-GB"/>
              <a:t>Role of SALT within Flying Start</a:t>
            </a:r>
          </a:p>
        </p:txBody>
      </p:sp>
      <p:sp>
        <p:nvSpPr>
          <p:cNvPr id="10243" name="Content Placeholder 2"/>
          <p:cNvSpPr>
            <a:spLocks noGrp="1"/>
          </p:cNvSpPr>
          <p:nvPr>
            <p:ph idx="1"/>
          </p:nvPr>
        </p:nvSpPr>
        <p:spPr>
          <a:xfrm>
            <a:off x="457200" y="1844675"/>
            <a:ext cx="8229600" cy="4752677"/>
          </a:xfrm>
        </p:spPr>
        <p:txBody>
          <a:bodyPr>
            <a:normAutofit lnSpcReduction="10000"/>
          </a:bodyPr>
          <a:lstStyle/>
          <a:p>
            <a:pPr>
              <a:buNone/>
            </a:pPr>
            <a:r>
              <a:rPr lang="en-GB" dirty="0"/>
              <a:t>   Early intervention and prevention of Speech and Language Difficulties</a:t>
            </a:r>
          </a:p>
          <a:p>
            <a:pPr lvl="1"/>
            <a:r>
              <a:rPr lang="en-GB" dirty="0"/>
              <a:t>Building early speech and language awareness in the communities we work in.</a:t>
            </a:r>
          </a:p>
          <a:p>
            <a:pPr lvl="1"/>
            <a:r>
              <a:rPr lang="en-GB" dirty="0"/>
              <a:t>Training other early years professionals in SLCN</a:t>
            </a:r>
          </a:p>
          <a:p>
            <a:pPr lvl="1"/>
            <a:r>
              <a:rPr lang="en-GB" dirty="0"/>
              <a:t>Empowering parents so that they feel confident to develop their child’s speech and language skills</a:t>
            </a:r>
          </a:p>
          <a:p>
            <a:pPr lvl="1"/>
            <a:r>
              <a:rPr lang="en-GB" dirty="0"/>
              <a:t>Assessment of identified children in their homes</a:t>
            </a:r>
          </a:p>
          <a:p>
            <a:pPr lvl="1"/>
            <a:r>
              <a:rPr lang="en-GB" dirty="0"/>
              <a:t>Offer specialist packages of care (1:1 and groups)</a:t>
            </a:r>
          </a:p>
          <a:p>
            <a:pPr lvl="1"/>
            <a:r>
              <a:rPr lang="en-GB" dirty="0"/>
              <a:t>Working as part of a multi-disciplinary team</a:t>
            </a:r>
          </a:p>
          <a:p>
            <a:pPr lvl="1"/>
            <a:endParaRPr lang="en-GB" dirty="0"/>
          </a:p>
          <a:p>
            <a:endParaRPr lang="en-GB" dirty="0"/>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communication?</a:t>
            </a:r>
          </a:p>
        </p:txBody>
      </p:sp>
      <p:sp>
        <p:nvSpPr>
          <p:cNvPr id="3" name="Content Placeholder 2"/>
          <p:cNvSpPr>
            <a:spLocks noGrp="1"/>
          </p:cNvSpPr>
          <p:nvPr>
            <p:ph idx="1"/>
          </p:nvPr>
        </p:nvSpPr>
        <p:spPr/>
        <p:txBody>
          <a:bodyPr/>
          <a:lstStyle/>
          <a:p>
            <a:r>
              <a:rPr lang="en-GB" dirty="0"/>
              <a:t>Communication is about giving and receiving messages</a:t>
            </a:r>
          </a:p>
          <a:p>
            <a:pPr>
              <a:buNone/>
            </a:pPr>
            <a:r>
              <a:rPr lang="en-GB" dirty="0"/>
              <a:t>Successful communication needs –</a:t>
            </a:r>
          </a:p>
          <a:p>
            <a:r>
              <a:rPr lang="en-GB" dirty="0"/>
              <a:t>A speaker and a listener</a:t>
            </a:r>
          </a:p>
          <a:p>
            <a:r>
              <a:rPr lang="en-GB" dirty="0"/>
              <a:t>A language they both understand</a:t>
            </a:r>
          </a:p>
          <a:p>
            <a:r>
              <a:rPr lang="en-GB" dirty="0"/>
              <a:t>Rules to guide the conversation</a:t>
            </a:r>
          </a:p>
          <a:p>
            <a:pPr>
              <a:buNone/>
            </a:pPr>
            <a:endParaRPr lang="en-GB" dirty="0"/>
          </a:p>
          <a:p>
            <a:endParaRPr lang="en-GB" dirty="0"/>
          </a:p>
        </p:txBody>
      </p:sp>
      <p:pic>
        <p:nvPicPr>
          <p:cNvPr id="1026" name="Picture 2" descr="C:\Users\ha151808\AppData\Local\Microsoft\Windows\Temporary Internet Files\Content.IE5\O9UN4CDA\talking[1].jpg"/>
          <p:cNvPicPr>
            <a:picLocks noChangeAspect="1" noChangeArrowheads="1"/>
          </p:cNvPicPr>
          <p:nvPr/>
        </p:nvPicPr>
        <p:blipFill>
          <a:blip r:embed="rId2" cstate="print"/>
          <a:srcRect/>
          <a:stretch>
            <a:fillRect/>
          </a:stretch>
        </p:blipFill>
        <p:spPr bwMode="auto">
          <a:xfrm>
            <a:off x="6444208" y="4365104"/>
            <a:ext cx="2088232" cy="121843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229600" cy="5256584"/>
          </a:xfrm>
        </p:spPr>
        <p:txBody>
          <a:bodyPr/>
          <a:lstStyle/>
          <a:p>
            <a:r>
              <a:rPr lang="en-GB" dirty="0"/>
              <a:t>Language and conversation help children to develop friendships</a:t>
            </a:r>
          </a:p>
          <a:p>
            <a:pPr>
              <a:buNone/>
            </a:pPr>
            <a:endParaRPr lang="en-GB" dirty="0"/>
          </a:p>
          <a:p>
            <a:r>
              <a:rPr lang="en-GB" dirty="0"/>
              <a:t>Language and conversation are essential for learning. Learning depends on understanding what someone says, thinking and responding. All these things need language.</a:t>
            </a:r>
          </a:p>
          <a:p>
            <a:pPr>
              <a:buNone/>
            </a:pPr>
            <a:endParaRPr lang="en-GB" dirty="0"/>
          </a:p>
        </p:txBody>
      </p:sp>
      <p:pic>
        <p:nvPicPr>
          <p:cNvPr id="2050" name="Picture 2" descr="C:\Users\ha151808\AppData\Local\Microsoft\Windows\Temporary Internet Files\Content.IE5\ORXHAYOD\people-talking[1].png"/>
          <p:cNvPicPr>
            <a:picLocks noChangeAspect="1" noChangeArrowheads="1"/>
          </p:cNvPicPr>
          <p:nvPr/>
        </p:nvPicPr>
        <p:blipFill>
          <a:blip r:embed="rId2" cstate="print"/>
          <a:srcRect/>
          <a:stretch>
            <a:fillRect/>
          </a:stretch>
        </p:blipFill>
        <p:spPr bwMode="auto">
          <a:xfrm>
            <a:off x="3707904" y="4653136"/>
            <a:ext cx="1635863" cy="1635863"/>
          </a:xfrm>
          <a:prstGeom prst="rect">
            <a:avLst/>
          </a:prstGeom>
          <a:noFill/>
        </p:spPr>
      </p:pic>
      <p:sp>
        <p:nvSpPr>
          <p:cNvPr id="7" name="TextBox 6"/>
          <p:cNvSpPr txBox="1"/>
          <p:nvPr/>
        </p:nvSpPr>
        <p:spPr>
          <a:xfrm>
            <a:off x="2123728" y="4869160"/>
            <a:ext cx="1512168" cy="923330"/>
          </a:xfrm>
          <a:prstGeom prst="rect">
            <a:avLst/>
          </a:prstGeom>
          <a:noFill/>
        </p:spPr>
        <p:txBody>
          <a:bodyPr wrap="square" rtlCol="0">
            <a:spAutoFit/>
          </a:bodyPr>
          <a:lstStyle/>
          <a:p>
            <a:r>
              <a:rPr lang="en-GB" dirty="0"/>
              <a:t>Where do reindeer come from?</a:t>
            </a:r>
          </a:p>
        </p:txBody>
      </p:sp>
      <p:sp>
        <p:nvSpPr>
          <p:cNvPr id="8" name="TextBox 7"/>
          <p:cNvSpPr txBox="1"/>
          <p:nvPr/>
        </p:nvSpPr>
        <p:spPr>
          <a:xfrm>
            <a:off x="3779912" y="5013176"/>
            <a:ext cx="184731" cy="369332"/>
          </a:xfrm>
          <a:prstGeom prst="rect">
            <a:avLst/>
          </a:prstGeom>
          <a:noFill/>
        </p:spPr>
        <p:txBody>
          <a:bodyPr wrap="none" rtlCol="0">
            <a:spAutoFit/>
          </a:bodyPr>
          <a:lstStyle/>
          <a:p>
            <a:endParaRPr lang="en-GB" dirty="0"/>
          </a:p>
        </p:txBody>
      </p:sp>
      <p:sp>
        <p:nvSpPr>
          <p:cNvPr id="11" name="TextBox 10"/>
          <p:cNvSpPr txBox="1"/>
          <p:nvPr/>
        </p:nvSpPr>
        <p:spPr>
          <a:xfrm>
            <a:off x="5652120" y="5229200"/>
            <a:ext cx="1512168" cy="646331"/>
          </a:xfrm>
          <a:prstGeom prst="rect">
            <a:avLst/>
          </a:prstGeom>
          <a:noFill/>
        </p:spPr>
        <p:txBody>
          <a:bodyPr wrap="square" rtlCol="0">
            <a:spAutoFit/>
          </a:bodyPr>
          <a:lstStyle/>
          <a:p>
            <a:r>
              <a:rPr lang="en-GB" dirty="0"/>
              <a:t>Cold countries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algn="ctr" eaLnBrk="1" hangingPunct="1"/>
            <a:r>
              <a:rPr lang="en-GB"/>
              <a:t>Terminology</a:t>
            </a:r>
          </a:p>
        </p:txBody>
      </p:sp>
      <p:sp>
        <p:nvSpPr>
          <p:cNvPr id="10243" name="Rectangle 3"/>
          <p:cNvSpPr>
            <a:spLocks noGrp="1" noChangeArrowheads="1"/>
          </p:cNvSpPr>
          <p:nvPr>
            <p:ph idx="1"/>
          </p:nvPr>
        </p:nvSpPr>
        <p:spPr/>
        <p:txBody>
          <a:bodyPr>
            <a:normAutofit/>
          </a:bodyPr>
          <a:lstStyle/>
          <a:p>
            <a:pPr marL="274320" indent="-274320" eaLnBrk="1" fontAlgn="auto" hangingPunct="1">
              <a:spcAft>
                <a:spcPts val="0"/>
              </a:spcAft>
              <a:buClr>
                <a:schemeClr val="accent3"/>
              </a:buClr>
              <a:buFont typeface="Wingdings" charset="2"/>
              <a:buNone/>
              <a:defRPr/>
            </a:pPr>
            <a:r>
              <a:rPr lang="en-GB" sz="2400" i="1" dirty="0">
                <a:latin typeface="+mj-lt"/>
              </a:rPr>
              <a:t>Activity</a:t>
            </a:r>
          </a:p>
          <a:p>
            <a:pPr marL="274320" indent="-274320" eaLnBrk="1" fontAlgn="auto" hangingPunct="1">
              <a:spcAft>
                <a:spcPts val="0"/>
              </a:spcAft>
              <a:buClr>
                <a:schemeClr val="accent3"/>
              </a:buClr>
              <a:buFont typeface="Wingdings" charset="2"/>
              <a:buNone/>
              <a:defRPr/>
            </a:pPr>
            <a:r>
              <a:rPr lang="en-GB" sz="2400" i="1" dirty="0">
                <a:latin typeface="+mj-lt"/>
              </a:rPr>
              <a:t>There are seven terms and seven definitions</a:t>
            </a:r>
          </a:p>
          <a:p>
            <a:pPr marL="274320" indent="-274320" eaLnBrk="1" fontAlgn="auto" hangingPunct="1">
              <a:spcAft>
                <a:spcPts val="0"/>
              </a:spcAft>
              <a:buClr>
                <a:schemeClr val="accent3"/>
              </a:buClr>
              <a:buFont typeface="Wingdings" charset="2"/>
              <a:buNone/>
              <a:defRPr/>
            </a:pPr>
            <a:r>
              <a:rPr lang="en-GB" sz="2400" i="1" dirty="0">
                <a:latin typeface="+mj-lt"/>
              </a:rPr>
              <a:t>Please can you match them up. </a:t>
            </a:r>
          </a:p>
          <a:p>
            <a:pPr marL="274320" indent="-274320" eaLnBrk="1" fontAlgn="auto" hangingPunct="1">
              <a:spcAft>
                <a:spcPts val="0"/>
              </a:spcAft>
              <a:buClr>
                <a:schemeClr val="accent3"/>
              </a:buClr>
              <a:buFont typeface="Wingdings" charset="2"/>
              <a:buNone/>
              <a:defRPr/>
            </a:pPr>
            <a:endParaRPr lang="en-GB" sz="2400" i="1" dirty="0">
              <a:latin typeface="+mj-lt"/>
            </a:endParaRPr>
          </a:p>
          <a:p>
            <a:pPr marL="274320" indent="-274320" eaLnBrk="1" fontAlgn="auto" hangingPunct="1">
              <a:spcAft>
                <a:spcPts val="0"/>
              </a:spcAft>
              <a:buClr>
                <a:schemeClr val="accent3"/>
              </a:buClr>
              <a:buFont typeface="Wingdings" charset="2"/>
              <a:buNone/>
              <a:defRPr/>
            </a:pPr>
            <a:r>
              <a:rPr lang="en-GB" sz="2400" i="1" dirty="0">
                <a:latin typeface="+mj-lt"/>
              </a:rPr>
              <a:t>(5 minutes).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skills do we  use to understand spoken language?</a:t>
            </a:r>
          </a:p>
        </p:txBody>
      </p:sp>
      <p:pic>
        <p:nvPicPr>
          <p:cNvPr id="1026" name="Picture 2" descr="C:\Users\ha151808\AppData\Local\Microsoft\Windows\Temporary Internet Files\Content.IE5\A9CLZ4V9\thinking1[1].jpg"/>
          <p:cNvPicPr>
            <a:picLocks noGrp="1" noChangeAspect="1" noChangeArrowheads="1"/>
          </p:cNvPicPr>
          <p:nvPr>
            <p:ph idx="1"/>
          </p:nvPr>
        </p:nvPicPr>
        <p:blipFill>
          <a:blip r:embed="rId2" cstate="print"/>
          <a:srcRect/>
          <a:stretch>
            <a:fillRect/>
          </a:stretch>
        </p:blipFill>
        <p:spPr bwMode="auto">
          <a:xfrm>
            <a:off x="2354053" y="2636912"/>
            <a:ext cx="3946139" cy="3489251"/>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looking</a:t>
            </a:r>
          </a:p>
        </p:txBody>
      </p:sp>
      <p:sp>
        <p:nvSpPr>
          <p:cNvPr id="3" name="Content Placeholder 2"/>
          <p:cNvSpPr>
            <a:spLocks noGrp="1"/>
          </p:cNvSpPr>
          <p:nvPr>
            <p:ph idx="1"/>
          </p:nvPr>
        </p:nvSpPr>
        <p:spPr>
          <a:xfrm>
            <a:off x="457200" y="1600200"/>
            <a:ext cx="8229600" cy="4925144"/>
          </a:xfrm>
        </p:spPr>
        <p:txBody>
          <a:bodyPr/>
          <a:lstStyle/>
          <a:p>
            <a:r>
              <a:rPr lang="en-GB" dirty="0"/>
              <a:t>Demonstration</a:t>
            </a:r>
          </a:p>
          <a:p>
            <a:r>
              <a:rPr lang="en-GB" dirty="0"/>
              <a:t>Children need to look at the speaker to....</a:t>
            </a:r>
          </a:p>
          <a:p>
            <a:pPr>
              <a:buFontTx/>
              <a:buChar char="-"/>
            </a:pPr>
            <a:r>
              <a:rPr lang="en-GB" dirty="0"/>
              <a:t>Get all the information</a:t>
            </a:r>
          </a:p>
          <a:p>
            <a:pPr>
              <a:buFontTx/>
              <a:buChar char="-"/>
            </a:pPr>
            <a:r>
              <a:rPr lang="en-GB" dirty="0"/>
              <a:t>Help them to concentrate and listen</a:t>
            </a:r>
          </a:p>
          <a:p>
            <a:pPr>
              <a:buNone/>
            </a:pPr>
            <a:endParaRPr lang="en-GB" dirty="0"/>
          </a:p>
        </p:txBody>
      </p:sp>
      <p:pic>
        <p:nvPicPr>
          <p:cNvPr id="3074" name="Picture 2" descr="C:\Users\ha151808\AppData\Local\Microsoft\Windows\Temporary Internet Files\Content.IE5\816VKUTN\sad-smiley-md[1].png"/>
          <p:cNvPicPr>
            <a:picLocks noChangeAspect="1" noChangeArrowheads="1"/>
          </p:cNvPicPr>
          <p:nvPr/>
        </p:nvPicPr>
        <p:blipFill>
          <a:blip r:embed="rId2" cstate="print"/>
          <a:srcRect/>
          <a:stretch>
            <a:fillRect/>
          </a:stretch>
        </p:blipFill>
        <p:spPr bwMode="auto">
          <a:xfrm>
            <a:off x="683568" y="4149080"/>
            <a:ext cx="860964" cy="792087"/>
          </a:xfrm>
          <a:prstGeom prst="rect">
            <a:avLst/>
          </a:prstGeom>
          <a:noFill/>
        </p:spPr>
      </p:pic>
      <p:pic>
        <p:nvPicPr>
          <p:cNvPr id="3075" name="Picture 3" descr="C:\Users\ha151808\AppData\Local\Microsoft\Windows\Temporary Internet Files\Content.IE5\BW7LVJME\PngMedium-Danger-Sign-4652[1].gif"/>
          <p:cNvPicPr>
            <a:picLocks noChangeAspect="1" noChangeArrowheads="1"/>
          </p:cNvPicPr>
          <p:nvPr/>
        </p:nvPicPr>
        <p:blipFill>
          <a:blip r:embed="rId3" cstate="print"/>
          <a:srcRect/>
          <a:stretch>
            <a:fillRect/>
          </a:stretch>
        </p:blipFill>
        <p:spPr bwMode="auto">
          <a:xfrm>
            <a:off x="611560" y="5589240"/>
            <a:ext cx="936104" cy="871222"/>
          </a:xfrm>
          <a:prstGeom prst="rect">
            <a:avLst/>
          </a:prstGeom>
          <a:noFill/>
        </p:spPr>
      </p:pic>
      <p:sp>
        <p:nvSpPr>
          <p:cNvPr id="6" name="TextBox 5"/>
          <p:cNvSpPr txBox="1"/>
          <p:nvPr/>
        </p:nvSpPr>
        <p:spPr>
          <a:xfrm>
            <a:off x="1763688" y="4221088"/>
            <a:ext cx="5040560" cy="646331"/>
          </a:xfrm>
          <a:prstGeom prst="rect">
            <a:avLst/>
          </a:prstGeom>
          <a:noFill/>
        </p:spPr>
        <p:txBody>
          <a:bodyPr wrap="square" rtlCol="0">
            <a:spAutoFit/>
          </a:bodyPr>
          <a:lstStyle/>
          <a:p>
            <a:r>
              <a:rPr lang="en-GB" dirty="0"/>
              <a:t>Children who do not look at the speaker will miss important information</a:t>
            </a:r>
          </a:p>
        </p:txBody>
      </p:sp>
      <p:sp>
        <p:nvSpPr>
          <p:cNvPr id="7" name="TextBox 6"/>
          <p:cNvSpPr txBox="1"/>
          <p:nvPr/>
        </p:nvSpPr>
        <p:spPr>
          <a:xfrm>
            <a:off x="1691680" y="5733256"/>
            <a:ext cx="5400600" cy="646331"/>
          </a:xfrm>
          <a:prstGeom prst="rect">
            <a:avLst/>
          </a:prstGeom>
          <a:noFill/>
        </p:spPr>
        <p:txBody>
          <a:bodyPr wrap="square" rtlCol="0">
            <a:spAutoFit/>
          </a:bodyPr>
          <a:lstStyle/>
          <a:p>
            <a:r>
              <a:rPr lang="en-GB" dirty="0"/>
              <a:t>We need to encourage children to look at us when we talk to them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hearing</a:t>
            </a:r>
          </a:p>
        </p:txBody>
      </p:sp>
      <p:sp>
        <p:nvSpPr>
          <p:cNvPr id="3" name="Content Placeholder 2"/>
          <p:cNvSpPr>
            <a:spLocks noGrp="1"/>
          </p:cNvSpPr>
          <p:nvPr>
            <p:ph idx="1"/>
          </p:nvPr>
        </p:nvSpPr>
        <p:spPr/>
        <p:txBody>
          <a:bodyPr/>
          <a:lstStyle/>
          <a:p>
            <a:r>
              <a:rPr lang="en-GB" dirty="0"/>
              <a:t>Children need good hearing for speech and language</a:t>
            </a:r>
          </a:p>
          <a:p>
            <a:pPr>
              <a:buNone/>
            </a:pPr>
            <a:endParaRPr lang="en-GB" dirty="0"/>
          </a:p>
        </p:txBody>
      </p:sp>
      <p:pic>
        <p:nvPicPr>
          <p:cNvPr id="4" name="Picture 2" descr="C:\Users\ha151808\AppData\Local\Microsoft\Windows\Temporary Internet Files\Content.IE5\816VKUTN\sad-smiley-md[1].png"/>
          <p:cNvPicPr>
            <a:picLocks noChangeAspect="1" noChangeArrowheads="1"/>
          </p:cNvPicPr>
          <p:nvPr/>
        </p:nvPicPr>
        <p:blipFill>
          <a:blip r:embed="rId2" cstate="print"/>
          <a:srcRect/>
          <a:stretch>
            <a:fillRect/>
          </a:stretch>
        </p:blipFill>
        <p:spPr bwMode="auto">
          <a:xfrm>
            <a:off x="683568" y="2924944"/>
            <a:ext cx="860964" cy="792087"/>
          </a:xfrm>
          <a:prstGeom prst="rect">
            <a:avLst/>
          </a:prstGeom>
          <a:noFill/>
        </p:spPr>
      </p:pic>
      <p:pic>
        <p:nvPicPr>
          <p:cNvPr id="6" name="Picture 3" descr="C:\Users\ha151808\AppData\Local\Microsoft\Windows\Temporary Internet Files\Content.IE5\BW7LVJME\PngMedium-Danger-Sign-4652[1].gif"/>
          <p:cNvPicPr>
            <a:picLocks noChangeAspect="1" noChangeArrowheads="1"/>
          </p:cNvPicPr>
          <p:nvPr/>
        </p:nvPicPr>
        <p:blipFill>
          <a:blip r:embed="rId3" cstate="print"/>
          <a:srcRect/>
          <a:stretch>
            <a:fillRect/>
          </a:stretch>
        </p:blipFill>
        <p:spPr bwMode="auto">
          <a:xfrm>
            <a:off x="611560" y="4437112"/>
            <a:ext cx="936104" cy="871222"/>
          </a:xfrm>
          <a:prstGeom prst="rect">
            <a:avLst/>
          </a:prstGeom>
          <a:noFill/>
        </p:spPr>
      </p:pic>
      <p:sp>
        <p:nvSpPr>
          <p:cNvPr id="7" name="TextBox 6"/>
          <p:cNvSpPr txBox="1"/>
          <p:nvPr/>
        </p:nvSpPr>
        <p:spPr>
          <a:xfrm>
            <a:off x="2051720" y="2996952"/>
            <a:ext cx="5760640" cy="923330"/>
          </a:xfrm>
          <a:prstGeom prst="rect">
            <a:avLst/>
          </a:prstGeom>
          <a:noFill/>
        </p:spPr>
        <p:txBody>
          <a:bodyPr wrap="square" rtlCol="0">
            <a:spAutoFit/>
          </a:bodyPr>
          <a:lstStyle/>
          <a:p>
            <a:r>
              <a:rPr lang="en-GB" dirty="0"/>
              <a:t>If he cannot hear, he may not learn to say them correctly</a:t>
            </a:r>
          </a:p>
          <a:p>
            <a:r>
              <a:rPr lang="en-GB" dirty="0"/>
              <a:t>Become tired, restless and may switch off so he does not listen. This is sometimes misunderstood as bad behaviour</a:t>
            </a:r>
          </a:p>
        </p:txBody>
      </p:sp>
      <p:sp>
        <p:nvSpPr>
          <p:cNvPr id="8" name="TextBox 7"/>
          <p:cNvSpPr txBox="1"/>
          <p:nvPr/>
        </p:nvSpPr>
        <p:spPr>
          <a:xfrm>
            <a:off x="2195736" y="4725144"/>
            <a:ext cx="5760640" cy="923330"/>
          </a:xfrm>
          <a:prstGeom prst="rect">
            <a:avLst/>
          </a:prstGeom>
          <a:noFill/>
        </p:spPr>
        <p:txBody>
          <a:bodyPr wrap="square" rtlCol="0">
            <a:spAutoFit/>
          </a:bodyPr>
          <a:lstStyle/>
          <a:p>
            <a:r>
              <a:rPr lang="en-GB" dirty="0"/>
              <a:t>We need to encourage children to listen</a:t>
            </a:r>
          </a:p>
          <a:p>
            <a:r>
              <a:rPr lang="en-GB" dirty="0"/>
              <a:t>If a child has problems learning to listen, understand or talk it is a wise precaution to have their hearing checked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Listening and concentrating</a:t>
            </a:r>
          </a:p>
        </p:txBody>
      </p:sp>
      <p:sp>
        <p:nvSpPr>
          <p:cNvPr id="3" name="Content Placeholder 2"/>
          <p:cNvSpPr>
            <a:spLocks noGrp="1"/>
          </p:cNvSpPr>
          <p:nvPr>
            <p:ph idx="1"/>
          </p:nvPr>
        </p:nvSpPr>
        <p:spPr/>
        <p:txBody>
          <a:bodyPr/>
          <a:lstStyle/>
          <a:p>
            <a:r>
              <a:rPr lang="en-GB" dirty="0"/>
              <a:t>Children have to learn how to listen and concentrate</a:t>
            </a:r>
          </a:p>
          <a:p>
            <a:endParaRPr lang="en-GB" dirty="0"/>
          </a:p>
          <a:p>
            <a:endParaRPr lang="en-GB" dirty="0"/>
          </a:p>
        </p:txBody>
      </p:sp>
      <p:pic>
        <p:nvPicPr>
          <p:cNvPr id="4" name="Picture 2" descr="C:\Users\ha151808\AppData\Local\Microsoft\Windows\Temporary Internet Files\Content.IE5\816VKUTN\sad-smiley-md[1].png"/>
          <p:cNvPicPr>
            <a:picLocks noChangeAspect="1" noChangeArrowheads="1"/>
          </p:cNvPicPr>
          <p:nvPr/>
        </p:nvPicPr>
        <p:blipFill>
          <a:blip r:embed="rId2" cstate="print"/>
          <a:srcRect/>
          <a:stretch>
            <a:fillRect/>
          </a:stretch>
        </p:blipFill>
        <p:spPr bwMode="auto">
          <a:xfrm>
            <a:off x="683568" y="2780928"/>
            <a:ext cx="860964" cy="792087"/>
          </a:xfrm>
          <a:prstGeom prst="rect">
            <a:avLst/>
          </a:prstGeom>
          <a:noFill/>
        </p:spPr>
      </p:pic>
      <p:pic>
        <p:nvPicPr>
          <p:cNvPr id="5" name="Picture 3" descr="C:\Users\ha151808\AppData\Local\Microsoft\Windows\Temporary Internet Files\Content.IE5\BW7LVJME\PngMedium-Danger-Sign-4652[1].gif"/>
          <p:cNvPicPr>
            <a:picLocks noChangeAspect="1" noChangeArrowheads="1"/>
          </p:cNvPicPr>
          <p:nvPr/>
        </p:nvPicPr>
        <p:blipFill>
          <a:blip r:embed="rId3" cstate="print"/>
          <a:srcRect/>
          <a:stretch>
            <a:fillRect/>
          </a:stretch>
        </p:blipFill>
        <p:spPr bwMode="auto">
          <a:xfrm>
            <a:off x="755576" y="4941168"/>
            <a:ext cx="936104" cy="871222"/>
          </a:xfrm>
          <a:prstGeom prst="rect">
            <a:avLst/>
          </a:prstGeom>
          <a:noFill/>
        </p:spPr>
      </p:pic>
      <p:sp>
        <p:nvSpPr>
          <p:cNvPr id="6" name="TextBox 5"/>
          <p:cNvSpPr txBox="1"/>
          <p:nvPr/>
        </p:nvSpPr>
        <p:spPr>
          <a:xfrm>
            <a:off x="1907704" y="2636912"/>
            <a:ext cx="6840760" cy="1754326"/>
          </a:xfrm>
          <a:prstGeom prst="rect">
            <a:avLst/>
          </a:prstGeom>
          <a:noFill/>
        </p:spPr>
        <p:txBody>
          <a:bodyPr wrap="square" rtlCol="0">
            <a:spAutoFit/>
          </a:bodyPr>
          <a:lstStyle/>
          <a:p>
            <a:r>
              <a:rPr lang="en-GB" dirty="0"/>
              <a:t>- Consequences maybe difficulty attending to the person who is talking</a:t>
            </a:r>
          </a:p>
          <a:p>
            <a:r>
              <a:rPr lang="en-GB" dirty="0"/>
              <a:t>- Remembering what he has been told</a:t>
            </a:r>
          </a:p>
          <a:p>
            <a:r>
              <a:rPr lang="en-GB" dirty="0"/>
              <a:t>- Listening to long sentences</a:t>
            </a:r>
          </a:p>
          <a:p>
            <a:r>
              <a:rPr lang="en-GB" dirty="0"/>
              <a:t>- Following instructions</a:t>
            </a:r>
          </a:p>
          <a:p>
            <a:r>
              <a:rPr lang="en-GB" dirty="0"/>
              <a:t>- Sometimes appear naughty but perhaps he cannot listen or understand</a:t>
            </a:r>
          </a:p>
        </p:txBody>
      </p:sp>
      <p:sp>
        <p:nvSpPr>
          <p:cNvPr id="7" name="TextBox 6"/>
          <p:cNvSpPr txBox="1"/>
          <p:nvPr/>
        </p:nvSpPr>
        <p:spPr>
          <a:xfrm>
            <a:off x="2123728" y="4941168"/>
            <a:ext cx="5904656" cy="923330"/>
          </a:xfrm>
          <a:prstGeom prst="rect">
            <a:avLst/>
          </a:prstGeom>
          <a:noFill/>
        </p:spPr>
        <p:txBody>
          <a:bodyPr wrap="square" rtlCol="0">
            <a:spAutoFit/>
          </a:bodyPr>
          <a:lstStyle/>
          <a:p>
            <a:r>
              <a:rPr lang="en-GB" dirty="0"/>
              <a:t>-We need to make listening easier for example, turn off all background noise</a:t>
            </a:r>
          </a:p>
          <a:p>
            <a:r>
              <a:rPr lang="en-GB" dirty="0"/>
              <a:t>-We need to help children learn to listen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remembering</a:t>
            </a:r>
          </a:p>
        </p:txBody>
      </p:sp>
      <p:sp>
        <p:nvSpPr>
          <p:cNvPr id="3" name="Content Placeholder 2"/>
          <p:cNvSpPr>
            <a:spLocks noGrp="1"/>
          </p:cNvSpPr>
          <p:nvPr>
            <p:ph idx="1"/>
          </p:nvPr>
        </p:nvSpPr>
        <p:spPr/>
        <p:txBody>
          <a:bodyPr/>
          <a:lstStyle/>
          <a:p>
            <a:r>
              <a:rPr lang="en-GB" dirty="0"/>
              <a:t>Children need good memories to remember what they have been told</a:t>
            </a:r>
          </a:p>
          <a:p>
            <a:endParaRPr lang="en-GB" dirty="0"/>
          </a:p>
          <a:p>
            <a:endParaRPr lang="en-GB" dirty="0"/>
          </a:p>
        </p:txBody>
      </p:sp>
      <p:pic>
        <p:nvPicPr>
          <p:cNvPr id="4" name="Picture 2" descr="C:\Users\ha151808\AppData\Local\Microsoft\Windows\Temporary Internet Files\Content.IE5\816VKUTN\sad-smiley-md[1].png"/>
          <p:cNvPicPr>
            <a:picLocks noChangeAspect="1" noChangeArrowheads="1"/>
          </p:cNvPicPr>
          <p:nvPr/>
        </p:nvPicPr>
        <p:blipFill>
          <a:blip r:embed="rId2" cstate="print"/>
          <a:srcRect/>
          <a:stretch>
            <a:fillRect/>
          </a:stretch>
        </p:blipFill>
        <p:spPr bwMode="auto">
          <a:xfrm>
            <a:off x="611560" y="2924944"/>
            <a:ext cx="860964" cy="792087"/>
          </a:xfrm>
          <a:prstGeom prst="rect">
            <a:avLst/>
          </a:prstGeom>
          <a:noFill/>
        </p:spPr>
      </p:pic>
      <p:pic>
        <p:nvPicPr>
          <p:cNvPr id="5" name="Picture 3" descr="C:\Users\ha151808\AppData\Local\Microsoft\Windows\Temporary Internet Files\Content.IE5\BW7LVJME\PngMedium-Danger-Sign-4652[1].gif"/>
          <p:cNvPicPr>
            <a:picLocks noChangeAspect="1" noChangeArrowheads="1"/>
          </p:cNvPicPr>
          <p:nvPr/>
        </p:nvPicPr>
        <p:blipFill>
          <a:blip r:embed="rId3" cstate="print"/>
          <a:srcRect/>
          <a:stretch>
            <a:fillRect/>
          </a:stretch>
        </p:blipFill>
        <p:spPr bwMode="auto">
          <a:xfrm>
            <a:off x="539552" y="4653136"/>
            <a:ext cx="936104" cy="871222"/>
          </a:xfrm>
          <a:prstGeom prst="rect">
            <a:avLst/>
          </a:prstGeom>
          <a:noFill/>
        </p:spPr>
      </p:pic>
      <p:sp>
        <p:nvSpPr>
          <p:cNvPr id="6" name="TextBox 5"/>
          <p:cNvSpPr txBox="1"/>
          <p:nvPr/>
        </p:nvSpPr>
        <p:spPr>
          <a:xfrm>
            <a:off x="1691680" y="2852936"/>
            <a:ext cx="6624736" cy="1477328"/>
          </a:xfrm>
          <a:prstGeom prst="rect">
            <a:avLst/>
          </a:prstGeom>
          <a:noFill/>
        </p:spPr>
        <p:txBody>
          <a:bodyPr wrap="square" rtlCol="0">
            <a:spAutoFit/>
          </a:bodyPr>
          <a:lstStyle/>
          <a:p>
            <a:r>
              <a:rPr lang="en-GB" dirty="0"/>
              <a:t>Poor memory means that a child....</a:t>
            </a:r>
          </a:p>
          <a:p>
            <a:r>
              <a:rPr lang="en-GB" dirty="0"/>
              <a:t>may not remember what has been told</a:t>
            </a:r>
          </a:p>
          <a:p>
            <a:r>
              <a:rPr lang="en-GB" dirty="0"/>
              <a:t>Learn new information easily</a:t>
            </a:r>
          </a:p>
          <a:p>
            <a:r>
              <a:rPr lang="en-GB" dirty="0"/>
              <a:t>Find information he has stored somewhere in his mind</a:t>
            </a:r>
          </a:p>
          <a:p>
            <a:r>
              <a:rPr lang="en-GB" dirty="0"/>
              <a:t>Poor memory can affect ALL areas of learning</a:t>
            </a:r>
          </a:p>
        </p:txBody>
      </p:sp>
      <p:sp>
        <p:nvSpPr>
          <p:cNvPr id="7" name="TextBox 6"/>
          <p:cNvSpPr txBox="1"/>
          <p:nvPr/>
        </p:nvSpPr>
        <p:spPr>
          <a:xfrm>
            <a:off x="1835696" y="5085184"/>
            <a:ext cx="5040560" cy="1200329"/>
          </a:xfrm>
          <a:prstGeom prst="rect">
            <a:avLst/>
          </a:prstGeom>
          <a:noFill/>
        </p:spPr>
        <p:txBody>
          <a:bodyPr wrap="square" rtlCol="0">
            <a:spAutoFit/>
          </a:bodyPr>
          <a:lstStyle/>
          <a:p>
            <a:r>
              <a:rPr lang="en-GB" dirty="0"/>
              <a:t>We need to be realistic about the amount of information a child can remember</a:t>
            </a:r>
          </a:p>
          <a:p>
            <a:r>
              <a:rPr lang="en-GB" dirty="0"/>
              <a:t>We need to help children to learn to use their memories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Understanding words</a:t>
            </a:r>
          </a:p>
        </p:txBody>
      </p:sp>
      <p:sp>
        <p:nvSpPr>
          <p:cNvPr id="3" name="Content Placeholder 2"/>
          <p:cNvSpPr>
            <a:spLocks noGrp="1"/>
          </p:cNvSpPr>
          <p:nvPr>
            <p:ph idx="1"/>
          </p:nvPr>
        </p:nvSpPr>
        <p:spPr/>
        <p:txBody>
          <a:bodyPr/>
          <a:lstStyle/>
          <a:p>
            <a:r>
              <a:rPr lang="en-GB" dirty="0"/>
              <a:t>Children have to know what words mean </a:t>
            </a:r>
          </a:p>
          <a:p>
            <a:r>
              <a:rPr lang="en-GB" dirty="0"/>
              <a:t>Learn a big vocabulary (14,000 words by 6yrs old)</a:t>
            </a:r>
          </a:p>
          <a:p>
            <a:r>
              <a:rPr lang="en-GB" dirty="0"/>
              <a:t>Have to understand words before they can use them to talk</a:t>
            </a:r>
          </a:p>
          <a:p>
            <a:endParaRPr lang="en-GB" dirty="0"/>
          </a:p>
        </p:txBody>
      </p:sp>
      <p:pic>
        <p:nvPicPr>
          <p:cNvPr id="4" name="Picture 2" descr="C:\Users\ha151808\AppData\Local\Microsoft\Windows\Temporary Internet Files\Content.IE5\816VKUTN\sad-smiley-md[1].png"/>
          <p:cNvPicPr>
            <a:picLocks noChangeAspect="1" noChangeArrowheads="1"/>
          </p:cNvPicPr>
          <p:nvPr/>
        </p:nvPicPr>
        <p:blipFill>
          <a:blip r:embed="rId2" cstate="print"/>
          <a:srcRect/>
          <a:stretch>
            <a:fillRect/>
          </a:stretch>
        </p:blipFill>
        <p:spPr bwMode="auto">
          <a:xfrm>
            <a:off x="755576" y="4437112"/>
            <a:ext cx="860964" cy="792087"/>
          </a:xfrm>
          <a:prstGeom prst="rect">
            <a:avLst/>
          </a:prstGeom>
          <a:noFill/>
        </p:spPr>
      </p:pic>
      <p:pic>
        <p:nvPicPr>
          <p:cNvPr id="5" name="Picture 3" descr="C:\Users\ha151808\AppData\Local\Microsoft\Windows\Temporary Internet Files\Content.IE5\BW7LVJME\PngMedium-Danger-Sign-4652[1].gif"/>
          <p:cNvPicPr>
            <a:picLocks noChangeAspect="1" noChangeArrowheads="1"/>
          </p:cNvPicPr>
          <p:nvPr/>
        </p:nvPicPr>
        <p:blipFill>
          <a:blip r:embed="rId3" cstate="print"/>
          <a:srcRect/>
          <a:stretch>
            <a:fillRect/>
          </a:stretch>
        </p:blipFill>
        <p:spPr bwMode="auto">
          <a:xfrm>
            <a:off x="611560" y="5877272"/>
            <a:ext cx="936104" cy="871222"/>
          </a:xfrm>
          <a:prstGeom prst="rect">
            <a:avLst/>
          </a:prstGeom>
          <a:noFill/>
        </p:spPr>
      </p:pic>
      <p:sp>
        <p:nvSpPr>
          <p:cNvPr id="6" name="TextBox 5"/>
          <p:cNvSpPr txBox="1"/>
          <p:nvPr/>
        </p:nvSpPr>
        <p:spPr>
          <a:xfrm>
            <a:off x="1979712" y="4365104"/>
            <a:ext cx="5400600" cy="923330"/>
          </a:xfrm>
          <a:prstGeom prst="rect">
            <a:avLst/>
          </a:prstGeom>
          <a:noFill/>
        </p:spPr>
        <p:txBody>
          <a:bodyPr wrap="square" rtlCol="0">
            <a:spAutoFit/>
          </a:bodyPr>
          <a:lstStyle/>
          <a:p>
            <a:r>
              <a:rPr lang="en-GB" dirty="0"/>
              <a:t>If he does not understand a word, he will have difficulty following an instruction</a:t>
            </a:r>
          </a:p>
          <a:p>
            <a:r>
              <a:rPr lang="en-GB" dirty="0"/>
              <a:t>Understanding what was said to him</a:t>
            </a:r>
          </a:p>
        </p:txBody>
      </p:sp>
      <p:sp>
        <p:nvSpPr>
          <p:cNvPr id="7" name="TextBox 6"/>
          <p:cNvSpPr txBox="1"/>
          <p:nvPr/>
        </p:nvSpPr>
        <p:spPr>
          <a:xfrm>
            <a:off x="1835696" y="5589240"/>
            <a:ext cx="5688632" cy="1200329"/>
          </a:xfrm>
          <a:prstGeom prst="rect">
            <a:avLst/>
          </a:prstGeom>
          <a:noFill/>
        </p:spPr>
        <p:txBody>
          <a:bodyPr wrap="square" rtlCol="0">
            <a:spAutoFit/>
          </a:bodyPr>
          <a:lstStyle/>
          <a:p>
            <a:r>
              <a:rPr lang="en-GB" dirty="0"/>
              <a:t>Recognise when children do not understand certain words</a:t>
            </a:r>
          </a:p>
          <a:p>
            <a:r>
              <a:rPr lang="en-GB" dirty="0"/>
              <a:t>Know how to help children learn new words</a:t>
            </a:r>
          </a:p>
          <a:p>
            <a:r>
              <a:rPr lang="en-GB" dirty="0"/>
              <a:t>Use simple words in short sentences to help children understand what we say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Understanding sentences</a:t>
            </a:r>
          </a:p>
        </p:txBody>
      </p:sp>
      <p:sp>
        <p:nvSpPr>
          <p:cNvPr id="3" name="Content Placeholder 2"/>
          <p:cNvSpPr>
            <a:spLocks noGrp="1"/>
          </p:cNvSpPr>
          <p:nvPr>
            <p:ph idx="1"/>
          </p:nvPr>
        </p:nvSpPr>
        <p:spPr>
          <a:xfrm>
            <a:off x="539552" y="1124744"/>
            <a:ext cx="8229600" cy="5733256"/>
          </a:xfrm>
        </p:spPr>
        <p:txBody>
          <a:bodyPr/>
          <a:lstStyle/>
          <a:p>
            <a:r>
              <a:rPr lang="en-GB" dirty="0"/>
              <a:t>This means children have to learn the rules about how a sentence is constructed </a:t>
            </a:r>
          </a:p>
          <a:p>
            <a:r>
              <a:rPr lang="en-GB" dirty="0"/>
              <a:t>By 5yrs, sentences can have more than one meaning </a:t>
            </a:r>
          </a:p>
          <a:p>
            <a:pPr>
              <a:buNone/>
            </a:pPr>
            <a:endParaRPr lang="en-GB" dirty="0"/>
          </a:p>
        </p:txBody>
      </p:sp>
      <p:pic>
        <p:nvPicPr>
          <p:cNvPr id="4" name="Picture 2" descr="C:\Users\ha151808\AppData\Local\Microsoft\Windows\Temporary Internet Files\Content.IE5\816VKUTN\sad-smiley-md[1].png"/>
          <p:cNvPicPr>
            <a:picLocks noChangeAspect="1" noChangeArrowheads="1"/>
          </p:cNvPicPr>
          <p:nvPr/>
        </p:nvPicPr>
        <p:blipFill>
          <a:blip r:embed="rId2" cstate="print"/>
          <a:srcRect/>
          <a:stretch>
            <a:fillRect/>
          </a:stretch>
        </p:blipFill>
        <p:spPr bwMode="auto">
          <a:xfrm>
            <a:off x="755576" y="3429000"/>
            <a:ext cx="860964" cy="792087"/>
          </a:xfrm>
          <a:prstGeom prst="rect">
            <a:avLst/>
          </a:prstGeom>
          <a:noFill/>
        </p:spPr>
      </p:pic>
      <p:pic>
        <p:nvPicPr>
          <p:cNvPr id="5" name="Picture 3" descr="C:\Users\ha151808\AppData\Local\Microsoft\Windows\Temporary Internet Files\Content.IE5\BW7LVJME\PngMedium-Danger-Sign-4652[1].gif"/>
          <p:cNvPicPr>
            <a:picLocks noChangeAspect="1" noChangeArrowheads="1"/>
          </p:cNvPicPr>
          <p:nvPr/>
        </p:nvPicPr>
        <p:blipFill>
          <a:blip r:embed="rId3" cstate="print"/>
          <a:srcRect/>
          <a:stretch>
            <a:fillRect/>
          </a:stretch>
        </p:blipFill>
        <p:spPr bwMode="auto">
          <a:xfrm>
            <a:off x="611560" y="5877272"/>
            <a:ext cx="936104" cy="871222"/>
          </a:xfrm>
          <a:prstGeom prst="rect">
            <a:avLst/>
          </a:prstGeom>
          <a:noFill/>
        </p:spPr>
      </p:pic>
      <p:sp>
        <p:nvSpPr>
          <p:cNvPr id="6" name="TextBox 5"/>
          <p:cNvSpPr txBox="1"/>
          <p:nvPr/>
        </p:nvSpPr>
        <p:spPr>
          <a:xfrm>
            <a:off x="1763688" y="3645024"/>
            <a:ext cx="7056784" cy="2031325"/>
          </a:xfrm>
          <a:prstGeom prst="rect">
            <a:avLst/>
          </a:prstGeom>
          <a:noFill/>
        </p:spPr>
        <p:txBody>
          <a:bodyPr wrap="square" rtlCol="0">
            <a:spAutoFit/>
          </a:bodyPr>
          <a:lstStyle/>
          <a:p>
            <a:r>
              <a:rPr lang="en-GB" dirty="0"/>
              <a:t>If a child does not understand sentences then the child may switch off, become quiet or misbehave because he cannot understand</a:t>
            </a:r>
          </a:p>
          <a:p>
            <a:r>
              <a:rPr lang="en-GB" dirty="0"/>
              <a:t>Insist on routine and may hate change because he does not understand the explanations</a:t>
            </a:r>
          </a:p>
          <a:p>
            <a:r>
              <a:rPr lang="en-GB" dirty="0"/>
              <a:t>Be late talking and become very frustrated perhaps having temper tantrums</a:t>
            </a:r>
          </a:p>
          <a:p>
            <a:r>
              <a:rPr lang="en-GB" dirty="0"/>
              <a:t>Find it harder to make friends and play with his peers</a:t>
            </a:r>
          </a:p>
        </p:txBody>
      </p:sp>
      <p:sp>
        <p:nvSpPr>
          <p:cNvPr id="7" name="TextBox 6"/>
          <p:cNvSpPr txBox="1"/>
          <p:nvPr/>
        </p:nvSpPr>
        <p:spPr>
          <a:xfrm>
            <a:off x="1619672" y="6093296"/>
            <a:ext cx="7200800" cy="646331"/>
          </a:xfrm>
          <a:prstGeom prst="rect">
            <a:avLst/>
          </a:prstGeom>
          <a:noFill/>
        </p:spPr>
        <p:txBody>
          <a:bodyPr wrap="square" rtlCol="0">
            <a:spAutoFit/>
          </a:bodyPr>
          <a:lstStyle/>
          <a:p>
            <a:r>
              <a:rPr lang="en-GB" dirty="0"/>
              <a:t>Recognise when children do not understand what we say</a:t>
            </a:r>
          </a:p>
          <a:p>
            <a:r>
              <a:rPr lang="en-GB" dirty="0"/>
              <a:t>Change the way we say things to help children understand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skills do we  use to use spoken language?</a:t>
            </a:r>
          </a:p>
        </p:txBody>
      </p:sp>
      <p:sp>
        <p:nvSpPr>
          <p:cNvPr id="3" name="Content Placeholder 2"/>
          <p:cNvSpPr>
            <a:spLocks noGrp="1"/>
          </p:cNvSpPr>
          <p:nvPr>
            <p:ph idx="1"/>
          </p:nvPr>
        </p:nvSpPr>
        <p:spPr>
          <a:xfrm>
            <a:off x="539552" y="1988840"/>
            <a:ext cx="8229600" cy="4525963"/>
          </a:xfrm>
        </p:spPr>
        <p:txBody>
          <a:bodyPr/>
          <a:lstStyle/>
          <a:p>
            <a:pPr>
              <a:buNone/>
            </a:pPr>
            <a:endParaRPr lang="en-GB" dirty="0"/>
          </a:p>
        </p:txBody>
      </p:sp>
      <p:pic>
        <p:nvPicPr>
          <p:cNvPr id="2050" name="Picture 2" descr="C:\Users\ha151808\AppData\Local\Microsoft\Windows\Temporary Internet Files\Content.IE5\4DWNCTC1\talking[1].gif"/>
          <p:cNvPicPr>
            <a:picLocks noChangeAspect="1" noChangeArrowheads="1"/>
          </p:cNvPicPr>
          <p:nvPr/>
        </p:nvPicPr>
        <p:blipFill>
          <a:blip r:embed="rId2" cstate="print"/>
          <a:srcRect/>
          <a:stretch>
            <a:fillRect/>
          </a:stretch>
        </p:blipFill>
        <p:spPr bwMode="auto">
          <a:xfrm>
            <a:off x="3648075" y="2838450"/>
            <a:ext cx="1847850" cy="1181100"/>
          </a:xfrm>
          <a:prstGeom prst="rect">
            <a:avLst/>
          </a:prstGeom>
          <a:noFill/>
        </p:spPr>
      </p:pic>
      <p:pic>
        <p:nvPicPr>
          <p:cNvPr id="2051" name="Picture 3" descr="C:\Users\ha151808\AppData\Local\Microsoft\Windows\Temporary Internet Files\Content.IE5\4DWNCTC1\talking[1].gif"/>
          <p:cNvPicPr>
            <a:picLocks noChangeAspect="1" noChangeArrowheads="1"/>
          </p:cNvPicPr>
          <p:nvPr/>
        </p:nvPicPr>
        <p:blipFill>
          <a:blip r:embed="rId2" cstate="print"/>
          <a:srcRect/>
          <a:stretch>
            <a:fillRect/>
          </a:stretch>
        </p:blipFill>
        <p:spPr bwMode="auto">
          <a:xfrm>
            <a:off x="3635896" y="2780928"/>
            <a:ext cx="2004045" cy="2016224"/>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Having ideas and deciding what to say</a:t>
            </a:r>
          </a:p>
        </p:txBody>
      </p:sp>
      <p:sp>
        <p:nvSpPr>
          <p:cNvPr id="3" name="Content Placeholder 2"/>
          <p:cNvSpPr>
            <a:spLocks noGrp="1"/>
          </p:cNvSpPr>
          <p:nvPr>
            <p:ph idx="1"/>
          </p:nvPr>
        </p:nvSpPr>
        <p:spPr/>
        <p:txBody>
          <a:bodyPr/>
          <a:lstStyle/>
          <a:p>
            <a:r>
              <a:rPr lang="en-GB" dirty="0"/>
              <a:t>Children have to have an idea before they have something to talk about</a:t>
            </a:r>
          </a:p>
          <a:p>
            <a:endParaRPr lang="en-GB" dirty="0"/>
          </a:p>
        </p:txBody>
      </p:sp>
      <p:pic>
        <p:nvPicPr>
          <p:cNvPr id="4" name="Picture 2" descr="C:\Users\ha151808\AppData\Local\Microsoft\Windows\Temporary Internet Files\Content.IE5\816VKUTN\sad-smiley-md[1].png"/>
          <p:cNvPicPr>
            <a:picLocks noChangeAspect="1" noChangeArrowheads="1"/>
          </p:cNvPicPr>
          <p:nvPr/>
        </p:nvPicPr>
        <p:blipFill>
          <a:blip r:embed="rId2" cstate="print"/>
          <a:srcRect/>
          <a:stretch>
            <a:fillRect/>
          </a:stretch>
        </p:blipFill>
        <p:spPr bwMode="auto">
          <a:xfrm>
            <a:off x="683568" y="2780928"/>
            <a:ext cx="860964" cy="792087"/>
          </a:xfrm>
          <a:prstGeom prst="rect">
            <a:avLst/>
          </a:prstGeom>
          <a:noFill/>
        </p:spPr>
      </p:pic>
      <p:sp>
        <p:nvSpPr>
          <p:cNvPr id="5" name="TextBox 4"/>
          <p:cNvSpPr txBox="1"/>
          <p:nvPr/>
        </p:nvSpPr>
        <p:spPr>
          <a:xfrm>
            <a:off x="1979712" y="2636912"/>
            <a:ext cx="6552728" cy="1200329"/>
          </a:xfrm>
          <a:prstGeom prst="rect">
            <a:avLst/>
          </a:prstGeom>
          <a:noFill/>
        </p:spPr>
        <p:txBody>
          <a:bodyPr wrap="square" rtlCol="0">
            <a:spAutoFit/>
          </a:bodyPr>
          <a:lstStyle/>
          <a:p>
            <a:r>
              <a:rPr lang="en-GB" dirty="0"/>
              <a:t>Some children find it hard to think of new words or have different things to say.</a:t>
            </a:r>
          </a:p>
          <a:p>
            <a:r>
              <a:rPr lang="en-GB" dirty="0"/>
              <a:t>Some children NEED TIME to think about what to say</a:t>
            </a:r>
          </a:p>
          <a:p>
            <a:r>
              <a:rPr lang="en-GB" dirty="0"/>
              <a:t>Sometimes children do not feel confident about talking and avoid it</a:t>
            </a:r>
          </a:p>
        </p:txBody>
      </p:sp>
      <p:pic>
        <p:nvPicPr>
          <p:cNvPr id="6" name="Picture 3" descr="C:\Users\ha151808\AppData\Local\Microsoft\Windows\Temporary Internet Files\Content.IE5\BW7LVJME\PngMedium-Danger-Sign-4652[1].gif"/>
          <p:cNvPicPr>
            <a:picLocks noChangeAspect="1" noChangeArrowheads="1"/>
          </p:cNvPicPr>
          <p:nvPr/>
        </p:nvPicPr>
        <p:blipFill>
          <a:blip r:embed="rId3" cstate="print"/>
          <a:srcRect/>
          <a:stretch>
            <a:fillRect/>
          </a:stretch>
        </p:blipFill>
        <p:spPr bwMode="auto">
          <a:xfrm>
            <a:off x="827584" y="4725144"/>
            <a:ext cx="936104" cy="871222"/>
          </a:xfrm>
          <a:prstGeom prst="rect">
            <a:avLst/>
          </a:prstGeom>
          <a:noFill/>
        </p:spPr>
      </p:pic>
      <p:sp>
        <p:nvSpPr>
          <p:cNvPr id="7" name="TextBox 6"/>
          <p:cNvSpPr txBox="1"/>
          <p:nvPr/>
        </p:nvSpPr>
        <p:spPr>
          <a:xfrm>
            <a:off x="1907704" y="4581128"/>
            <a:ext cx="6912768" cy="1754326"/>
          </a:xfrm>
          <a:prstGeom prst="rect">
            <a:avLst/>
          </a:prstGeom>
          <a:noFill/>
        </p:spPr>
        <p:txBody>
          <a:bodyPr wrap="square" rtlCol="0">
            <a:spAutoFit/>
          </a:bodyPr>
          <a:lstStyle/>
          <a:p>
            <a:r>
              <a:rPr lang="en-GB" dirty="0"/>
              <a:t>Keep our questions simple and clear so the children know what information or ideas we want from them</a:t>
            </a:r>
          </a:p>
          <a:p>
            <a:r>
              <a:rPr lang="en-GB" dirty="0"/>
              <a:t>We need to give them lots of different things to do, look at and experience so they have a variety of things to talk about</a:t>
            </a:r>
          </a:p>
          <a:p>
            <a:r>
              <a:rPr lang="en-GB" dirty="0"/>
              <a:t>Spend time listening to children to show that we are interested in their ideas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Finding the right words</a:t>
            </a:r>
          </a:p>
        </p:txBody>
      </p:sp>
      <p:sp>
        <p:nvSpPr>
          <p:cNvPr id="3" name="Content Placeholder 2"/>
          <p:cNvSpPr>
            <a:spLocks noGrp="1"/>
          </p:cNvSpPr>
          <p:nvPr>
            <p:ph idx="1"/>
          </p:nvPr>
        </p:nvSpPr>
        <p:spPr/>
        <p:txBody>
          <a:bodyPr/>
          <a:lstStyle/>
          <a:p>
            <a:r>
              <a:rPr lang="en-GB" dirty="0"/>
              <a:t>To talk, children need to know the words for things. Children need to find the words in their head quickly when they want to say something. Children are less likely to find words when they are tired, upset or excited.</a:t>
            </a:r>
          </a:p>
          <a:p>
            <a:endParaRPr lang="en-GB" dirty="0"/>
          </a:p>
        </p:txBody>
      </p:sp>
      <p:pic>
        <p:nvPicPr>
          <p:cNvPr id="4" name="Picture 2" descr="C:\Users\ha151808\AppData\Local\Microsoft\Windows\Temporary Internet Files\Content.IE5\816VKUTN\sad-smiley-md[1].png"/>
          <p:cNvPicPr>
            <a:picLocks noChangeAspect="1" noChangeArrowheads="1"/>
          </p:cNvPicPr>
          <p:nvPr/>
        </p:nvPicPr>
        <p:blipFill>
          <a:blip r:embed="rId2" cstate="print"/>
          <a:srcRect/>
          <a:stretch>
            <a:fillRect/>
          </a:stretch>
        </p:blipFill>
        <p:spPr bwMode="auto">
          <a:xfrm>
            <a:off x="539552" y="4149080"/>
            <a:ext cx="860964" cy="792087"/>
          </a:xfrm>
          <a:prstGeom prst="rect">
            <a:avLst/>
          </a:prstGeom>
          <a:noFill/>
        </p:spPr>
      </p:pic>
      <p:pic>
        <p:nvPicPr>
          <p:cNvPr id="5" name="Picture 3" descr="C:\Users\ha151808\AppData\Local\Microsoft\Windows\Temporary Internet Files\Content.IE5\BW7LVJME\PngMedium-Danger-Sign-4652[1].gif"/>
          <p:cNvPicPr>
            <a:picLocks noChangeAspect="1" noChangeArrowheads="1"/>
          </p:cNvPicPr>
          <p:nvPr/>
        </p:nvPicPr>
        <p:blipFill>
          <a:blip r:embed="rId3" cstate="print"/>
          <a:srcRect/>
          <a:stretch>
            <a:fillRect/>
          </a:stretch>
        </p:blipFill>
        <p:spPr bwMode="auto">
          <a:xfrm>
            <a:off x="683568" y="5877272"/>
            <a:ext cx="936104" cy="871222"/>
          </a:xfrm>
          <a:prstGeom prst="rect">
            <a:avLst/>
          </a:prstGeom>
          <a:noFill/>
        </p:spPr>
      </p:pic>
      <p:sp>
        <p:nvSpPr>
          <p:cNvPr id="6" name="TextBox 5"/>
          <p:cNvSpPr txBox="1"/>
          <p:nvPr/>
        </p:nvSpPr>
        <p:spPr>
          <a:xfrm>
            <a:off x="1763688" y="4149080"/>
            <a:ext cx="6264696" cy="1200329"/>
          </a:xfrm>
          <a:prstGeom prst="rect">
            <a:avLst/>
          </a:prstGeom>
          <a:noFill/>
        </p:spPr>
        <p:txBody>
          <a:bodyPr wrap="square" rtlCol="0">
            <a:spAutoFit/>
          </a:bodyPr>
          <a:lstStyle/>
          <a:p>
            <a:r>
              <a:rPr lang="en-GB" dirty="0"/>
              <a:t>Some children do not  know the words or cannot find the words. This is very frustrating. Sometimes they may hit out as it is the only way they can express themselves. Or, some children can be quiet and withdrawn</a:t>
            </a:r>
          </a:p>
        </p:txBody>
      </p:sp>
      <p:sp>
        <p:nvSpPr>
          <p:cNvPr id="7" name="TextBox 6"/>
          <p:cNvSpPr txBox="1"/>
          <p:nvPr/>
        </p:nvSpPr>
        <p:spPr>
          <a:xfrm>
            <a:off x="1835696" y="5657671"/>
            <a:ext cx="6336704" cy="1200329"/>
          </a:xfrm>
          <a:prstGeom prst="rect">
            <a:avLst/>
          </a:prstGeom>
          <a:noFill/>
        </p:spPr>
        <p:txBody>
          <a:bodyPr wrap="square" rtlCol="0">
            <a:spAutoFit/>
          </a:bodyPr>
          <a:lstStyle/>
          <a:p>
            <a:r>
              <a:rPr lang="en-GB" dirty="0"/>
              <a:t>Help children learn new words</a:t>
            </a:r>
          </a:p>
          <a:p>
            <a:r>
              <a:rPr lang="en-GB" dirty="0"/>
              <a:t>Make sure they understand what words mean</a:t>
            </a:r>
          </a:p>
          <a:p>
            <a:r>
              <a:rPr lang="en-GB" dirty="0"/>
              <a:t>Give children the confidence to talk so they can learn how to sue their language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Putting words into sentences</a:t>
            </a:r>
          </a:p>
        </p:txBody>
      </p:sp>
      <p:sp>
        <p:nvSpPr>
          <p:cNvPr id="3" name="Content Placeholder 2"/>
          <p:cNvSpPr>
            <a:spLocks noGrp="1"/>
          </p:cNvSpPr>
          <p:nvPr>
            <p:ph idx="1"/>
          </p:nvPr>
        </p:nvSpPr>
        <p:spPr/>
        <p:txBody>
          <a:bodyPr/>
          <a:lstStyle/>
          <a:p>
            <a:r>
              <a:rPr lang="en-GB" dirty="0"/>
              <a:t>Children have to learn how to put words into sentences following quite complex rules</a:t>
            </a:r>
          </a:p>
        </p:txBody>
      </p:sp>
      <p:pic>
        <p:nvPicPr>
          <p:cNvPr id="4" name="Picture 3" descr="C:\Users\ha151808\AppData\Local\Microsoft\Windows\Temporary Internet Files\Content.IE5\BW7LVJME\PngMedium-Danger-Sign-4652[1].gif"/>
          <p:cNvPicPr>
            <a:picLocks noChangeAspect="1" noChangeArrowheads="1"/>
          </p:cNvPicPr>
          <p:nvPr/>
        </p:nvPicPr>
        <p:blipFill>
          <a:blip r:embed="rId2" cstate="print"/>
          <a:srcRect/>
          <a:stretch>
            <a:fillRect/>
          </a:stretch>
        </p:blipFill>
        <p:spPr bwMode="auto">
          <a:xfrm>
            <a:off x="827584" y="4725144"/>
            <a:ext cx="936104" cy="871222"/>
          </a:xfrm>
          <a:prstGeom prst="rect">
            <a:avLst/>
          </a:prstGeom>
          <a:noFill/>
        </p:spPr>
      </p:pic>
      <p:pic>
        <p:nvPicPr>
          <p:cNvPr id="5" name="Picture 2" descr="C:\Users\ha151808\AppData\Local\Microsoft\Windows\Temporary Internet Files\Content.IE5\816VKUTN\sad-smiley-md[1].png"/>
          <p:cNvPicPr>
            <a:picLocks noChangeAspect="1" noChangeArrowheads="1"/>
          </p:cNvPicPr>
          <p:nvPr/>
        </p:nvPicPr>
        <p:blipFill>
          <a:blip r:embed="rId3" cstate="print"/>
          <a:srcRect/>
          <a:stretch>
            <a:fillRect/>
          </a:stretch>
        </p:blipFill>
        <p:spPr bwMode="auto">
          <a:xfrm>
            <a:off x="755576" y="2852936"/>
            <a:ext cx="860964" cy="792087"/>
          </a:xfrm>
          <a:prstGeom prst="rect">
            <a:avLst/>
          </a:prstGeom>
          <a:noFill/>
        </p:spPr>
      </p:pic>
      <p:sp>
        <p:nvSpPr>
          <p:cNvPr id="6" name="TextBox 5"/>
          <p:cNvSpPr txBox="1"/>
          <p:nvPr/>
        </p:nvSpPr>
        <p:spPr>
          <a:xfrm>
            <a:off x="2123728" y="2852936"/>
            <a:ext cx="5544616" cy="1754326"/>
          </a:xfrm>
          <a:prstGeom prst="rect">
            <a:avLst/>
          </a:prstGeom>
          <a:noFill/>
        </p:spPr>
        <p:txBody>
          <a:bodyPr wrap="square" rtlCol="0">
            <a:spAutoFit/>
          </a:bodyPr>
          <a:lstStyle/>
          <a:p>
            <a:r>
              <a:rPr lang="en-GB" dirty="0"/>
              <a:t>Some children can be late in talking in sentences. This may cause frustration</a:t>
            </a:r>
          </a:p>
          <a:p>
            <a:r>
              <a:rPr lang="en-GB" dirty="0"/>
              <a:t>If a child has delayed language he can become withdrawn or find it hard to play with friends. This means they may have less opportunities to talk an learn how to use words in sentences</a:t>
            </a:r>
          </a:p>
        </p:txBody>
      </p:sp>
      <p:sp>
        <p:nvSpPr>
          <p:cNvPr id="8" name="TextBox 7"/>
          <p:cNvSpPr txBox="1"/>
          <p:nvPr/>
        </p:nvSpPr>
        <p:spPr>
          <a:xfrm>
            <a:off x="2267744" y="4797152"/>
            <a:ext cx="6264696" cy="2031325"/>
          </a:xfrm>
          <a:prstGeom prst="rect">
            <a:avLst/>
          </a:prstGeom>
          <a:noFill/>
        </p:spPr>
        <p:txBody>
          <a:bodyPr wrap="square" rtlCol="0">
            <a:spAutoFit/>
          </a:bodyPr>
          <a:lstStyle/>
          <a:p>
            <a:r>
              <a:rPr lang="en-GB" dirty="0"/>
              <a:t>Listen to children when they try to talk  to us</a:t>
            </a:r>
          </a:p>
          <a:p>
            <a:r>
              <a:rPr lang="en-GB" dirty="0"/>
              <a:t>Talk to children in short sentences so we give examples of sentences that the child can copy</a:t>
            </a:r>
          </a:p>
          <a:p>
            <a:r>
              <a:rPr lang="en-GB" dirty="0"/>
              <a:t>Repeat what children say correctly so that they hear examples of how to use words in sentences</a:t>
            </a:r>
          </a:p>
          <a:p>
            <a:r>
              <a:rPr lang="en-GB" dirty="0"/>
              <a:t>Understand that behaviours can be linked with speech and language. The child is not being naughty!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Saying words clearly</a:t>
            </a:r>
          </a:p>
        </p:txBody>
      </p:sp>
      <p:sp>
        <p:nvSpPr>
          <p:cNvPr id="3" name="Content Placeholder 2"/>
          <p:cNvSpPr>
            <a:spLocks noGrp="1"/>
          </p:cNvSpPr>
          <p:nvPr>
            <p:ph idx="1"/>
          </p:nvPr>
        </p:nvSpPr>
        <p:spPr/>
        <p:txBody>
          <a:bodyPr/>
          <a:lstStyle/>
          <a:p>
            <a:r>
              <a:rPr lang="en-GB" dirty="0"/>
              <a:t>Learning how to say speech sounds is not easy</a:t>
            </a:r>
          </a:p>
          <a:p>
            <a:r>
              <a:rPr lang="en-GB" dirty="0"/>
              <a:t>Children need to hear speech sounds, move the muscles of the mouth and listen to check that the sounds are correct</a:t>
            </a:r>
          </a:p>
          <a:p>
            <a:endParaRPr lang="en-GB" dirty="0"/>
          </a:p>
          <a:p>
            <a:endParaRPr lang="en-GB" dirty="0"/>
          </a:p>
        </p:txBody>
      </p:sp>
      <p:pic>
        <p:nvPicPr>
          <p:cNvPr id="4" name="Picture 2" descr="C:\Users\ha151808\AppData\Local\Microsoft\Windows\Temporary Internet Files\Content.IE5\816VKUTN\sad-smiley-md[1].png"/>
          <p:cNvPicPr>
            <a:picLocks noChangeAspect="1" noChangeArrowheads="1"/>
          </p:cNvPicPr>
          <p:nvPr/>
        </p:nvPicPr>
        <p:blipFill>
          <a:blip r:embed="rId2" cstate="print"/>
          <a:srcRect/>
          <a:stretch>
            <a:fillRect/>
          </a:stretch>
        </p:blipFill>
        <p:spPr bwMode="auto">
          <a:xfrm>
            <a:off x="899592" y="3933056"/>
            <a:ext cx="860964" cy="792087"/>
          </a:xfrm>
          <a:prstGeom prst="rect">
            <a:avLst/>
          </a:prstGeom>
          <a:noFill/>
        </p:spPr>
      </p:pic>
      <p:pic>
        <p:nvPicPr>
          <p:cNvPr id="5" name="Picture 4" descr="C:\Users\ha151808\AppData\Local\Microsoft\Windows\Temporary Internet Files\Content.IE5\BW7LVJME\PngMedium-Danger-Sign-4652[1].gif"/>
          <p:cNvPicPr>
            <a:picLocks noChangeAspect="1" noChangeArrowheads="1"/>
          </p:cNvPicPr>
          <p:nvPr/>
        </p:nvPicPr>
        <p:blipFill>
          <a:blip r:embed="rId3" cstate="print"/>
          <a:srcRect/>
          <a:stretch>
            <a:fillRect/>
          </a:stretch>
        </p:blipFill>
        <p:spPr bwMode="auto">
          <a:xfrm>
            <a:off x="827584" y="5229200"/>
            <a:ext cx="936104" cy="871222"/>
          </a:xfrm>
          <a:prstGeom prst="rect">
            <a:avLst/>
          </a:prstGeom>
          <a:noFill/>
        </p:spPr>
      </p:pic>
      <p:sp>
        <p:nvSpPr>
          <p:cNvPr id="6" name="TextBox 5"/>
          <p:cNvSpPr txBox="1"/>
          <p:nvPr/>
        </p:nvSpPr>
        <p:spPr>
          <a:xfrm>
            <a:off x="2123728" y="3717032"/>
            <a:ext cx="6840760" cy="1477328"/>
          </a:xfrm>
          <a:prstGeom prst="rect">
            <a:avLst/>
          </a:prstGeom>
          <a:noFill/>
        </p:spPr>
        <p:txBody>
          <a:bodyPr wrap="square" rtlCol="0">
            <a:spAutoFit/>
          </a:bodyPr>
          <a:lstStyle/>
          <a:p>
            <a:r>
              <a:rPr lang="en-GB" dirty="0"/>
              <a:t>Some children find learning how to say sounds and use them in words difficult</a:t>
            </a:r>
          </a:p>
          <a:p>
            <a:r>
              <a:rPr lang="en-GB" dirty="0"/>
              <a:t>This can make their speech difficult to understand</a:t>
            </a:r>
          </a:p>
          <a:p>
            <a:r>
              <a:rPr lang="en-GB" dirty="0"/>
              <a:t>This can cause frustration or can mean a child is reluctant to talk to friends and adults</a:t>
            </a:r>
          </a:p>
        </p:txBody>
      </p:sp>
      <p:sp>
        <p:nvSpPr>
          <p:cNvPr id="7" name="TextBox 6"/>
          <p:cNvSpPr txBox="1"/>
          <p:nvPr/>
        </p:nvSpPr>
        <p:spPr>
          <a:xfrm>
            <a:off x="2051720" y="5229200"/>
            <a:ext cx="6192688" cy="1754326"/>
          </a:xfrm>
          <a:prstGeom prst="rect">
            <a:avLst/>
          </a:prstGeom>
          <a:noFill/>
        </p:spPr>
        <p:txBody>
          <a:bodyPr wrap="square" rtlCol="0">
            <a:spAutoFit/>
          </a:bodyPr>
          <a:lstStyle/>
          <a:p>
            <a:r>
              <a:rPr lang="en-GB" dirty="0"/>
              <a:t>Be realistic and know how clear a child’s speech should be at different ages</a:t>
            </a:r>
          </a:p>
          <a:p>
            <a:r>
              <a:rPr lang="en-GB" dirty="0"/>
              <a:t>Spend time talking to the child so you can “tune in”</a:t>
            </a:r>
          </a:p>
          <a:p>
            <a:r>
              <a:rPr lang="en-GB" dirty="0"/>
              <a:t>Repeat back words so he can hear good examples</a:t>
            </a:r>
          </a:p>
          <a:p>
            <a:r>
              <a:rPr lang="en-GB" dirty="0"/>
              <a:t>Encourage the child to point, show you or act out things we do not understand to reduce frustration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Speaking appropriately</a:t>
            </a:r>
          </a:p>
        </p:txBody>
      </p:sp>
      <p:sp>
        <p:nvSpPr>
          <p:cNvPr id="3" name="Content Placeholder 2"/>
          <p:cNvSpPr>
            <a:spLocks noGrp="1"/>
          </p:cNvSpPr>
          <p:nvPr>
            <p:ph idx="1"/>
          </p:nvPr>
        </p:nvSpPr>
        <p:spPr/>
        <p:txBody>
          <a:bodyPr/>
          <a:lstStyle/>
          <a:p>
            <a:r>
              <a:rPr lang="en-GB" dirty="0"/>
              <a:t>By school age, children need to start being aware of how and when to speak appropriately. (have good social skills)</a:t>
            </a:r>
          </a:p>
          <a:p>
            <a:endParaRPr lang="en-GB" dirty="0"/>
          </a:p>
        </p:txBody>
      </p:sp>
      <p:pic>
        <p:nvPicPr>
          <p:cNvPr id="4" name="Picture 2" descr="C:\Users\ha151808\AppData\Local\Microsoft\Windows\Temporary Internet Files\Content.IE5\816VKUTN\sad-smiley-md[1].png"/>
          <p:cNvPicPr>
            <a:picLocks noChangeAspect="1" noChangeArrowheads="1"/>
          </p:cNvPicPr>
          <p:nvPr/>
        </p:nvPicPr>
        <p:blipFill>
          <a:blip r:embed="rId2" cstate="print"/>
          <a:srcRect/>
          <a:stretch>
            <a:fillRect/>
          </a:stretch>
        </p:blipFill>
        <p:spPr bwMode="auto">
          <a:xfrm>
            <a:off x="683568" y="3140968"/>
            <a:ext cx="860964" cy="792087"/>
          </a:xfrm>
          <a:prstGeom prst="rect">
            <a:avLst/>
          </a:prstGeom>
          <a:noFill/>
        </p:spPr>
      </p:pic>
      <p:sp>
        <p:nvSpPr>
          <p:cNvPr id="5" name="TextBox 4"/>
          <p:cNvSpPr txBox="1"/>
          <p:nvPr/>
        </p:nvSpPr>
        <p:spPr>
          <a:xfrm>
            <a:off x="2123728" y="3212976"/>
            <a:ext cx="5904656" cy="923330"/>
          </a:xfrm>
          <a:prstGeom prst="rect">
            <a:avLst/>
          </a:prstGeom>
          <a:noFill/>
        </p:spPr>
        <p:txBody>
          <a:bodyPr wrap="square" rtlCol="0">
            <a:spAutoFit/>
          </a:bodyPr>
          <a:lstStyle/>
          <a:p>
            <a:r>
              <a:rPr lang="en-GB" dirty="0"/>
              <a:t>A child who does not know these subtle rules may seem “odd” in the way he talks and behaves</a:t>
            </a:r>
          </a:p>
          <a:p>
            <a:r>
              <a:rPr lang="en-GB" dirty="0"/>
              <a:t>Find it difficult to play and talk with friends</a:t>
            </a:r>
          </a:p>
        </p:txBody>
      </p:sp>
      <p:pic>
        <p:nvPicPr>
          <p:cNvPr id="6" name="Picture 5" descr="C:\Users\ha151808\AppData\Local\Microsoft\Windows\Temporary Internet Files\Content.IE5\BW7LVJME\PngMedium-Danger-Sign-4652[1].gif"/>
          <p:cNvPicPr>
            <a:picLocks noChangeAspect="1" noChangeArrowheads="1"/>
          </p:cNvPicPr>
          <p:nvPr/>
        </p:nvPicPr>
        <p:blipFill>
          <a:blip r:embed="rId3" cstate="print"/>
          <a:srcRect/>
          <a:stretch>
            <a:fillRect/>
          </a:stretch>
        </p:blipFill>
        <p:spPr bwMode="auto">
          <a:xfrm>
            <a:off x="827584" y="5229200"/>
            <a:ext cx="936104" cy="871222"/>
          </a:xfrm>
          <a:prstGeom prst="rect">
            <a:avLst/>
          </a:prstGeom>
          <a:noFill/>
        </p:spPr>
      </p:pic>
      <p:sp>
        <p:nvSpPr>
          <p:cNvPr id="7" name="TextBox 6"/>
          <p:cNvSpPr txBox="1"/>
          <p:nvPr/>
        </p:nvSpPr>
        <p:spPr>
          <a:xfrm>
            <a:off x="2051720" y="4797152"/>
            <a:ext cx="6552728" cy="2031325"/>
          </a:xfrm>
          <a:prstGeom prst="rect">
            <a:avLst/>
          </a:prstGeom>
          <a:noFill/>
        </p:spPr>
        <p:txBody>
          <a:bodyPr wrap="square" rtlCol="0">
            <a:spAutoFit/>
          </a:bodyPr>
          <a:lstStyle/>
          <a:p>
            <a:r>
              <a:rPr lang="en-GB" dirty="0"/>
              <a:t>Be aware of children who find learning social skills </a:t>
            </a:r>
            <a:r>
              <a:rPr lang="en-GB" dirty="0" err="1"/>
              <a:t>difficutl</a:t>
            </a:r>
            <a:endParaRPr lang="en-GB" dirty="0"/>
          </a:p>
          <a:p>
            <a:r>
              <a:rPr lang="en-GB" dirty="0"/>
              <a:t>Encourage all children to learn about these skills by listening and talking to them and showing them how to hold conversations.</a:t>
            </a:r>
          </a:p>
          <a:p>
            <a:r>
              <a:rPr lang="en-GB" dirty="0"/>
              <a:t>Provide opportunities for children to have conversations about things which interest them</a:t>
            </a:r>
          </a:p>
          <a:p>
            <a:r>
              <a:rPr lang="en-GB" dirty="0"/>
              <a:t>We may need to play games to encourage </a:t>
            </a:r>
            <a:r>
              <a:rPr lang="en-GB" dirty="0" err="1"/>
              <a:t>turntaking</a:t>
            </a:r>
            <a:r>
              <a:rPr lang="en-GB" dirty="0"/>
              <a:t> or good listening</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704850"/>
            <a:ext cx="8229600" cy="708025"/>
          </a:xfrm>
        </p:spPr>
        <p:txBody>
          <a:bodyPr>
            <a:normAutofit fontScale="90000"/>
          </a:bodyPr>
          <a:lstStyle/>
          <a:p>
            <a:pPr algn="ctr" eaLnBrk="1" fontAlgn="auto" hangingPunct="1">
              <a:spcAft>
                <a:spcPts val="0"/>
              </a:spcAft>
              <a:defRPr/>
            </a:pPr>
            <a:r>
              <a:rPr lang="en-GB" dirty="0"/>
              <a:t>Common Confusion</a:t>
            </a:r>
          </a:p>
        </p:txBody>
      </p:sp>
      <p:sp>
        <p:nvSpPr>
          <p:cNvPr id="13315" name="Rectangle 3"/>
          <p:cNvSpPr>
            <a:spLocks noGrp="1" noChangeArrowheads="1"/>
          </p:cNvSpPr>
          <p:nvPr>
            <p:ph idx="1"/>
          </p:nvPr>
        </p:nvSpPr>
        <p:spPr>
          <a:xfrm>
            <a:off x="457200" y="1628775"/>
            <a:ext cx="8229600" cy="4695825"/>
          </a:xfrm>
        </p:spPr>
        <p:txBody>
          <a:bodyPr>
            <a:normAutofit/>
          </a:bodyPr>
          <a:lstStyle/>
          <a:p>
            <a:pPr marL="274320" indent="-274320" eaLnBrk="1" fontAlgn="auto" hangingPunct="1">
              <a:spcAft>
                <a:spcPts val="0"/>
              </a:spcAft>
              <a:buClr>
                <a:schemeClr val="accent3"/>
              </a:buClr>
              <a:buFont typeface="Wingdings 2"/>
              <a:buChar char=""/>
              <a:defRPr/>
            </a:pPr>
            <a:r>
              <a:rPr lang="en-GB" dirty="0">
                <a:latin typeface="+mj-lt"/>
              </a:rPr>
              <a:t>Speech vs. Language</a:t>
            </a:r>
          </a:p>
          <a:p>
            <a:pPr marL="274320" indent="-274320" eaLnBrk="1" fontAlgn="auto" hangingPunct="1">
              <a:spcAft>
                <a:spcPts val="0"/>
              </a:spcAft>
              <a:buClr>
                <a:schemeClr val="accent3"/>
              </a:buClr>
              <a:buFont typeface="Wingdings 2" charset="2"/>
              <a:buNone/>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b="1" dirty="0">
                <a:latin typeface="+mj-lt"/>
              </a:rPr>
              <a:t>Speech</a:t>
            </a:r>
            <a:r>
              <a:rPr lang="en-GB" dirty="0">
                <a:latin typeface="+mj-lt"/>
              </a:rPr>
              <a:t> is the production of words - an intricate process involving lots of muscles of the mouth working together</a:t>
            </a:r>
          </a:p>
          <a:p>
            <a:pPr marL="274320" indent="-274320" eaLnBrk="1" fontAlgn="auto" hangingPunct="1">
              <a:spcAft>
                <a:spcPts val="0"/>
              </a:spcAft>
              <a:buClr>
                <a:schemeClr val="accent3"/>
              </a:buClr>
              <a:buFont typeface="Wingdings 2" charset="2"/>
              <a:buNone/>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b="1" dirty="0">
                <a:latin typeface="+mj-lt"/>
              </a:rPr>
              <a:t>Language</a:t>
            </a:r>
            <a:r>
              <a:rPr lang="en-GB" dirty="0">
                <a:latin typeface="+mj-lt"/>
              </a:rPr>
              <a:t> refers to how we use words and how we understand them.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315">
                                            <p:txEl>
                                              <p:pRg st="0" end="0"/>
                                            </p:txEl>
                                          </p:spTgt>
                                        </p:tgtEl>
                                        <p:attrNameLst>
                                          <p:attrName>style.visibility</p:attrName>
                                        </p:attrNameLst>
                                      </p:cBhvr>
                                      <p:to>
                                        <p:strVal val="visible"/>
                                      </p:to>
                                    </p:set>
                                    <p:animEffect transition="in" filter="fade">
                                      <p:cBhvr>
                                        <p:cTn id="12" dur="500"/>
                                        <p:tgtEl>
                                          <p:spTgt spid="1331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fade">
                                      <p:cBhvr>
                                        <p:cTn id="17" dur="500"/>
                                        <p:tgtEl>
                                          <p:spTgt spid="1331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315">
                                            <p:txEl>
                                              <p:pRg st="4" end="4"/>
                                            </p:txEl>
                                          </p:spTgt>
                                        </p:tgtEl>
                                        <p:attrNameLst>
                                          <p:attrName>style.visibility</p:attrName>
                                        </p:attrNameLst>
                                      </p:cBhvr>
                                      <p:to>
                                        <p:strVal val="visible"/>
                                      </p:to>
                                    </p:set>
                                    <p:animEffect transition="in" filter="fade">
                                      <p:cBhvr>
                                        <p:cTn id="22"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 chain</a:t>
            </a:r>
          </a:p>
        </p:txBody>
      </p:sp>
      <p:sp>
        <p:nvSpPr>
          <p:cNvPr id="3" name="Content Placeholder 2"/>
          <p:cNvSpPr>
            <a:spLocks noGrp="1"/>
          </p:cNvSpPr>
          <p:nvPr>
            <p:ph idx="1"/>
          </p:nvPr>
        </p:nvSpPr>
        <p:spPr/>
        <p:txBody>
          <a:bodyPr/>
          <a:lstStyle/>
          <a:p>
            <a:r>
              <a:rPr lang="en-GB" dirty="0"/>
              <a:t>Can you draw the communication chain based on the processes discussed here?</a:t>
            </a:r>
          </a:p>
        </p:txBody>
      </p:sp>
      <p:sp>
        <p:nvSpPr>
          <p:cNvPr id="31746" name="AutoShape 2" descr="http://microsites.lincolnshire.gov.uk/Pictures/web/u/p/w/CommChai_468.jpg">
            <a:hlinkClick r:id="rId2"/>
          </p:cNvPr>
          <p:cNvSpPr>
            <a:spLocks noChangeAspect="1" noChangeArrowheads="1"/>
          </p:cNvSpPr>
          <p:nvPr/>
        </p:nvSpPr>
        <p:spPr bwMode="auto">
          <a:xfrm>
            <a:off x="155575" y="-1630363"/>
            <a:ext cx="4457700" cy="340042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Communication Chain</a:t>
            </a:r>
          </a:p>
        </p:txBody>
      </p:sp>
      <p:pic>
        <p:nvPicPr>
          <p:cNvPr id="4" name="Content Placeholder 3" descr="M:\My Pictures\CommChai_468.jpg"/>
          <p:cNvPicPr>
            <a:picLocks noGrp="1" noChangeAspect="1" noChangeArrowheads="1"/>
          </p:cNvPicPr>
          <p:nvPr>
            <p:ph idx="1"/>
          </p:nvPr>
        </p:nvPicPr>
        <p:blipFill>
          <a:blip r:embed="rId2" cstate="print"/>
          <a:srcRect/>
          <a:stretch>
            <a:fillRect/>
          </a:stretch>
        </p:blipFill>
        <p:spPr bwMode="auto">
          <a:xfrm>
            <a:off x="1475656" y="1628800"/>
            <a:ext cx="5325194" cy="4248471"/>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704850"/>
            <a:ext cx="8229600" cy="708025"/>
          </a:xfrm>
        </p:spPr>
        <p:txBody>
          <a:bodyPr/>
          <a:lstStyle/>
          <a:p>
            <a:pPr algn="ctr" eaLnBrk="1" hangingPunct="1"/>
            <a:r>
              <a:rPr lang="en-GB" sz="3200" dirty="0"/>
              <a:t>How children acquire Speech and Language</a:t>
            </a:r>
          </a:p>
        </p:txBody>
      </p:sp>
      <p:sp>
        <p:nvSpPr>
          <p:cNvPr id="32771" name="Rectangle 3"/>
          <p:cNvSpPr>
            <a:spLocks noGrp="1" noChangeArrowheads="1"/>
          </p:cNvSpPr>
          <p:nvPr>
            <p:ph idx="1"/>
          </p:nvPr>
        </p:nvSpPr>
        <p:spPr>
          <a:xfrm>
            <a:off x="457200" y="1557338"/>
            <a:ext cx="8229600" cy="4967287"/>
          </a:xfrm>
        </p:spPr>
        <p:txBody>
          <a:bodyPr>
            <a:normAutofit lnSpcReduction="10000"/>
          </a:bodyPr>
          <a:lstStyle/>
          <a:p>
            <a:pPr marL="274320" indent="-274320" eaLnBrk="1" fontAlgn="auto" hangingPunct="1">
              <a:spcAft>
                <a:spcPts val="0"/>
              </a:spcAft>
              <a:buClr>
                <a:schemeClr val="accent3"/>
              </a:buClr>
              <a:buFont typeface="Wingdings 2"/>
              <a:buChar char=""/>
              <a:defRPr/>
            </a:pPr>
            <a:r>
              <a:rPr lang="en-GB" sz="2400" dirty="0">
                <a:latin typeface="+mj-lt"/>
              </a:rPr>
              <a:t>Babies must have a need to communicate with others and realise sounds mean something.</a:t>
            </a:r>
          </a:p>
          <a:p>
            <a:pPr marL="274320" indent="-274320" eaLnBrk="1" fontAlgn="auto" hangingPunct="1">
              <a:spcAft>
                <a:spcPts val="0"/>
              </a:spcAft>
              <a:buClr>
                <a:schemeClr val="accent3"/>
              </a:buClr>
              <a:buFont typeface="Wingdings 2"/>
              <a:buChar char=""/>
              <a:defRPr/>
            </a:pPr>
            <a:endParaRPr lang="en-GB" sz="2400" dirty="0">
              <a:latin typeface="+mj-lt"/>
            </a:endParaRPr>
          </a:p>
          <a:p>
            <a:pPr marL="274320" indent="-274320" eaLnBrk="1" fontAlgn="auto" hangingPunct="1">
              <a:spcAft>
                <a:spcPts val="0"/>
              </a:spcAft>
              <a:buClr>
                <a:schemeClr val="accent3"/>
              </a:buClr>
              <a:buFont typeface="Wingdings 2"/>
              <a:buChar char=""/>
              <a:defRPr/>
            </a:pPr>
            <a:r>
              <a:rPr lang="en-GB" sz="2400" dirty="0">
                <a:latin typeface="+mj-lt"/>
              </a:rPr>
              <a:t>Babies cannot learn language if they cant hear it around them. </a:t>
            </a:r>
          </a:p>
          <a:p>
            <a:pPr marL="274320" indent="-274320" eaLnBrk="1" fontAlgn="auto" hangingPunct="1">
              <a:spcAft>
                <a:spcPts val="0"/>
              </a:spcAft>
              <a:buClr>
                <a:schemeClr val="accent3"/>
              </a:buClr>
              <a:buFont typeface="Wingdings 2"/>
              <a:buChar char=""/>
              <a:defRPr/>
            </a:pPr>
            <a:endParaRPr lang="en-GB" sz="2400" dirty="0">
              <a:latin typeface="+mj-lt"/>
            </a:endParaRPr>
          </a:p>
          <a:p>
            <a:pPr marL="274320" indent="-274320" eaLnBrk="1" fontAlgn="auto" hangingPunct="1">
              <a:spcAft>
                <a:spcPts val="0"/>
              </a:spcAft>
              <a:buClr>
                <a:schemeClr val="accent3"/>
              </a:buClr>
              <a:buFont typeface="Wingdings 2"/>
              <a:buChar char=""/>
              <a:defRPr/>
            </a:pPr>
            <a:r>
              <a:rPr lang="en-GB" sz="2400" dirty="0">
                <a:latin typeface="+mj-lt"/>
              </a:rPr>
              <a:t>They need a partner with whom they can communicate.</a:t>
            </a:r>
          </a:p>
          <a:p>
            <a:pPr marL="274320" indent="-274320" eaLnBrk="1" fontAlgn="auto" hangingPunct="1">
              <a:spcAft>
                <a:spcPts val="0"/>
              </a:spcAft>
              <a:buClr>
                <a:schemeClr val="accent3"/>
              </a:buClr>
              <a:buFont typeface="Wingdings 2"/>
              <a:buChar char=""/>
              <a:defRPr/>
            </a:pPr>
            <a:endParaRPr lang="en-GB" sz="2400" dirty="0">
              <a:latin typeface="+mj-lt"/>
            </a:endParaRPr>
          </a:p>
          <a:p>
            <a:pPr marL="274320" indent="-274320" eaLnBrk="1" fontAlgn="auto" hangingPunct="1">
              <a:spcAft>
                <a:spcPts val="0"/>
              </a:spcAft>
              <a:buClr>
                <a:schemeClr val="accent3"/>
              </a:buClr>
              <a:buFont typeface="Wingdings 2"/>
              <a:buChar char=""/>
              <a:defRPr/>
            </a:pPr>
            <a:r>
              <a:rPr lang="en-GB" sz="2400" dirty="0">
                <a:latin typeface="+mj-lt"/>
              </a:rPr>
              <a:t>Babies have to be able to make the sounds that they will use to form words.</a:t>
            </a:r>
          </a:p>
          <a:p>
            <a:pPr marL="274320" indent="-274320" eaLnBrk="1" fontAlgn="auto" hangingPunct="1">
              <a:spcAft>
                <a:spcPts val="0"/>
              </a:spcAft>
              <a:buClr>
                <a:schemeClr val="accent3"/>
              </a:buClr>
              <a:buFont typeface="Wingdings 2"/>
              <a:buChar char=""/>
              <a:defRPr/>
            </a:pPr>
            <a:endParaRPr lang="en-GB" sz="2400" dirty="0">
              <a:latin typeface="+mj-lt"/>
            </a:endParaRPr>
          </a:p>
          <a:p>
            <a:pPr marL="274320" indent="-274320" eaLnBrk="1" fontAlgn="auto" hangingPunct="1">
              <a:spcAft>
                <a:spcPts val="0"/>
              </a:spcAft>
              <a:buClr>
                <a:schemeClr val="accent3"/>
              </a:buClr>
              <a:buFont typeface="Wingdings 2"/>
              <a:buChar char=""/>
              <a:defRPr/>
            </a:pPr>
            <a:r>
              <a:rPr lang="en-GB" sz="2400" dirty="0">
                <a:latin typeface="+mj-lt"/>
              </a:rPr>
              <a:t>Babies have to be able to pick out the differences between sounds they hear.</a:t>
            </a:r>
          </a:p>
          <a:p>
            <a:pPr marL="274320" indent="-274320" eaLnBrk="1" fontAlgn="auto" hangingPunct="1">
              <a:spcAft>
                <a:spcPts val="0"/>
              </a:spcAft>
              <a:buClr>
                <a:schemeClr val="accent3"/>
              </a:buClr>
              <a:buFont typeface="Wingdings 2"/>
              <a:buChar char=""/>
              <a:defRPr/>
            </a:pPr>
            <a:endParaRPr lang="en-GB" sz="24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Effect transition="in" filter="fade">
                                      <p:cBhvr>
                                        <p:cTn id="7" dur="500"/>
                                        <p:tgtEl>
                                          <p:spTgt spid="327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2771">
                                            <p:txEl>
                                              <p:pRg st="2" end="2"/>
                                            </p:txEl>
                                          </p:spTgt>
                                        </p:tgtEl>
                                        <p:attrNameLst>
                                          <p:attrName>style.visibility</p:attrName>
                                        </p:attrNameLst>
                                      </p:cBhvr>
                                      <p:to>
                                        <p:strVal val="visible"/>
                                      </p:to>
                                    </p:set>
                                    <p:animEffect transition="in" filter="fade">
                                      <p:cBhvr>
                                        <p:cTn id="12" dur="500"/>
                                        <p:tgtEl>
                                          <p:spTgt spid="3277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2771">
                                            <p:txEl>
                                              <p:pRg st="4" end="4"/>
                                            </p:txEl>
                                          </p:spTgt>
                                        </p:tgtEl>
                                        <p:attrNameLst>
                                          <p:attrName>style.visibility</p:attrName>
                                        </p:attrNameLst>
                                      </p:cBhvr>
                                      <p:to>
                                        <p:strVal val="visible"/>
                                      </p:to>
                                    </p:set>
                                    <p:animEffect transition="in" filter="fade">
                                      <p:cBhvr>
                                        <p:cTn id="17" dur="500"/>
                                        <p:tgtEl>
                                          <p:spTgt spid="32771">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2771">
                                            <p:txEl>
                                              <p:pRg st="6" end="6"/>
                                            </p:txEl>
                                          </p:spTgt>
                                        </p:tgtEl>
                                        <p:attrNameLst>
                                          <p:attrName>style.visibility</p:attrName>
                                        </p:attrNameLst>
                                      </p:cBhvr>
                                      <p:to>
                                        <p:strVal val="visible"/>
                                      </p:to>
                                    </p:set>
                                    <p:animEffect transition="in" filter="fade">
                                      <p:cBhvr>
                                        <p:cTn id="22" dur="500"/>
                                        <p:tgtEl>
                                          <p:spTgt spid="32771">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2771">
                                            <p:txEl>
                                              <p:pRg st="8" end="8"/>
                                            </p:txEl>
                                          </p:spTgt>
                                        </p:tgtEl>
                                        <p:attrNameLst>
                                          <p:attrName>style.visibility</p:attrName>
                                        </p:attrNameLst>
                                      </p:cBhvr>
                                      <p:to>
                                        <p:strVal val="visible"/>
                                      </p:to>
                                    </p:set>
                                    <p:animEffect transition="in" filter="fade">
                                      <p:cBhvr>
                                        <p:cTn id="27" dur="500"/>
                                        <p:tgtEl>
                                          <p:spTgt spid="3277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90" name="Rectangle 6"/>
          <p:cNvSpPr>
            <a:spLocks noGrp="1" noChangeArrowheads="1"/>
          </p:cNvSpPr>
          <p:nvPr>
            <p:ph type="title"/>
          </p:nvPr>
        </p:nvSpPr>
        <p:spPr>
          <a:xfrm>
            <a:off x="457200" y="704088"/>
            <a:ext cx="8305800" cy="996720"/>
          </a:xfrm>
          <a:extLst/>
        </p:spPr>
        <p:txBody>
          <a:bodyPr/>
          <a:lstStyle/>
          <a:p>
            <a:pPr algn="ctr" eaLnBrk="1" fontAlgn="auto" hangingPunct="1">
              <a:spcAft>
                <a:spcPts val="0"/>
              </a:spcAft>
              <a:defRPr/>
            </a:pPr>
            <a:r>
              <a:rPr lang="en-GB" u="sng" dirty="0"/>
              <a:t>Developmental norms</a:t>
            </a:r>
          </a:p>
        </p:txBody>
      </p:sp>
      <p:pic>
        <p:nvPicPr>
          <p:cNvPr id="25603" name="Picture 8" descr="BABY-2"/>
          <p:cNvPicPr>
            <a:picLocks noChangeAspect="1" noChangeArrowheads="1"/>
          </p:cNvPicPr>
          <p:nvPr/>
        </p:nvPicPr>
        <p:blipFill>
          <a:blip r:embed="rId2" cstate="print"/>
          <a:srcRect/>
          <a:stretch>
            <a:fillRect/>
          </a:stretch>
        </p:blipFill>
        <p:spPr bwMode="auto">
          <a:xfrm>
            <a:off x="0" y="2044700"/>
            <a:ext cx="3995738" cy="4537075"/>
          </a:xfrm>
          <a:prstGeom prst="rect">
            <a:avLst/>
          </a:prstGeom>
          <a:noFill/>
          <a:ln w="9525">
            <a:noFill/>
            <a:miter lim="800000"/>
            <a:headEnd/>
            <a:tailEnd/>
          </a:ln>
        </p:spPr>
      </p:pic>
      <p:pic>
        <p:nvPicPr>
          <p:cNvPr id="25604" name="Picture 10" descr="kids-weather-symbols-2"/>
          <p:cNvPicPr>
            <a:picLocks noChangeAspect="1" noChangeArrowheads="1"/>
          </p:cNvPicPr>
          <p:nvPr/>
        </p:nvPicPr>
        <p:blipFill>
          <a:blip r:embed="rId3" cstate="print"/>
          <a:srcRect/>
          <a:stretch>
            <a:fillRect/>
          </a:stretch>
        </p:blipFill>
        <p:spPr bwMode="auto">
          <a:xfrm>
            <a:off x="3635375" y="1700213"/>
            <a:ext cx="4838700" cy="483870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Grp="1" noChangeArrowheads="1"/>
          </p:cNvSpPr>
          <p:nvPr>
            <p:ph type="title"/>
          </p:nvPr>
        </p:nvSpPr>
        <p:spPr>
          <a:xfrm>
            <a:off x="457200" y="704850"/>
            <a:ext cx="8229600" cy="852488"/>
          </a:xfrm>
        </p:spPr>
        <p:txBody>
          <a:bodyPr/>
          <a:lstStyle/>
          <a:p>
            <a:pPr algn="ctr" eaLnBrk="1" hangingPunct="1"/>
            <a:r>
              <a:rPr lang="en-GB" dirty="0"/>
              <a:t>Twelve months</a:t>
            </a:r>
          </a:p>
        </p:txBody>
      </p:sp>
      <p:sp>
        <p:nvSpPr>
          <p:cNvPr id="45061" name="Rectangle 5"/>
          <p:cNvSpPr>
            <a:spLocks noGrp="1" noChangeArrowheads="1"/>
          </p:cNvSpPr>
          <p:nvPr>
            <p:ph sz="half" idx="1"/>
          </p:nvPr>
        </p:nvSpPr>
        <p:spPr>
          <a:xfrm>
            <a:off x="457200" y="1920875"/>
            <a:ext cx="4038600" cy="4433888"/>
          </a:xfrm>
        </p:spPr>
        <p:txBody>
          <a:bodyPr>
            <a:normAutofit fontScale="92500" lnSpcReduction="20000"/>
          </a:bodyPr>
          <a:lstStyle/>
          <a:p>
            <a:pPr marL="274320" indent="-274320" eaLnBrk="1" fontAlgn="auto" hangingPunct="1">
              <a:spcAft>
                <a:spcPts val="0"/>
              </a:spcAft>
              <a:buClr>
                <a:schemeClr val="accent3"/>
              </a:buClr>
              <a:buFont typeface="Wingdings" charset="2"/>
              <a:buNone/>
              <a:defRPr/>
            </a:pPr>
            <a:r>
              <a:rPr lang="en-GB" sz="2000" u="sng" dirty="0">
                <a:latin typeface="+mj-lt"/>
              </a:rPr>
              <a:t>Likely to be able to:</a:t>
            </a:r>
          </a:p>
          <a:p>
            <a:pPr marL="274320" indent="-274320" eaLnBrk="1" fontAlgn="auto" hangingPunct="1">
              <a:spcAft>
                <a:spcPts val="0"/>
              </a:spcAft>
              <a:buClr>
                <a:schemeClr val="accent3"/>
              </a:buClr>
              <a:buFont typeface="Wingdings 2"/>
              <a:buChar char=""/>
              <a:defRPr/>
            </a:pPr>
            <a:r>
              <a:rPr lang="en-GB" sz="2000" dirty="0">
                <a:latin typeface="+mj-lt"/>
              </a:rPr>
              <a:t>Understand own name</a:t>
            </a:r>
          </a:p>
          <a:p>
            <a:pPr marL="274320" indent="-274320" eaLnBrk="1" fontAlgn="auto" hangingPunct="1">
              <a:spcAft>
                <a:spcPts val="0"/>
              </a:spcAft>
              <a:buClr>
                <a:schemeClr val="accent3"/>
              </a:buClr>
              <a:buFont typeface="Wingdings 2"/>
              <a:buChar char=""/>
              <a:defRPr/>
            </a:pPr>
            <a:endParaRPr lang="en-GB" sz="2000" dirty="0">
              <a:latin typeface="+mj-lt"/>
            </a:endParaRPr>
          </a:p>
          <a:p>
            <a:pPr marL="274320" indent="-274320" eaLnBrk="1" fontAlgn="auto" hangingPunct="1">
              <a:spcAft>
                <a:spcPts val="0"/>
              </a:spcAft>
              <a:buClr>
                <a:schemeClr val="accent3"/>
              </a:buClr>
              <a:buFont typeface="Wingdings 2"/>
              <a:buChar char=""/>
              <a:defRPr/>
            </a:pPr>
            <a:r>
              <a:rPr lang="en-GB" sz="2000" dirty="0">
                <a:latin typeface="+mj-lt"/>
              </a:rPr>
              <a:t>Understand the names of some people and objects as long as they are heard in their usual setting</a:t>
            </a:r>
          </a:p>
          <a:p>
            <a:pPr marL="274320" indent="-274320" eaLnBrk="1" fontAlgn="auto" hangingPunct="1">
              <a:spcAft>
                <a:spcPts val="0"/>
              </a:spcAft>
              <a:buClr>
                <a:schemeClr val="accent3"/>
              </a:buClr>
              <a:buFont typeface="Wingdings 2"/>
              <a:buChar char=""/>
              <a:defRPr/>
            </a:pPr>
            <a:endParaRPr lang="en-GB" sz="2000" dirty="0">
              <a:latin typeface="+mj-lt"/>
            </a:endParaRPr>
          </a:p>
          <a:p>
            <a:pPr marL="274320" indent="-274320" eaLnBrk="1" fontAlgn="auto" hangingPunct="1">
              <a:spcAft>
                <a:spcPts val="0"/>
              </a:spcAft>
              <a:buClr>
                <a:schemeClr val="accent3"/>
              </a:buClr>
              <a:buFont typeface="Wingdings 2"/>
              <a:buChar char=""/>
              <a:defRPr/>
            </a:pPr>
            <a:r>
              <a:rPr lang="en-GB" sz="2000" dirty="0">
                <a:latin typeface="+mj-lt"/>
              </a:rPr>
              <a:t>‘sing along’ with music</a:t>
            </a:r>
          </a:p>
          <a:p>
            <a:pPr marL="274320" indent="-274320" eaLnBrk="1" fontAlgn="auto" hangingPunct="1">
              <a:spcAft>
                <a:spcPts val="0"/>
              </a:spcAft>
              <a:buClr>
                <a:schemeClr val="accent3"/>
              </a:buClr>
              <a:buFont typeface="Wingdings 2"/>
              <a:buChar char=""/>
              <a:defRPr/>
            </a:pPr>
            <a:endParaRPr lang="en-GB" sz="2000" dirty="0">
              <a:latin typeface="+mj-lt"/>
            </a:endParaRPr>
          </a:p>
          <a:p>
            <a:pPr marL="274320" indent="-274320" eaLnBrk="1" fontAlgn="auto" hangingPunct="1">
              <a:spcAft>
                <a:spcPts val="0"/>
              </a:spcAft>
              <a:buClr>
                <a:schemeClr val="accent3"/>
              </a:buClr>
              <a:buFont typeface="Wingdings 2"/>
              <a:buChar char=""/>
              <a:defRPr/>
            </a:pPr>
            <a:r>
              <a:rPr lang="en-GB" sz="2000" dirty="0">
                <a:latin typeface="+mj-lt"/>
              </a:rPr>
              <a:t>Shake head for ‘no’</a:t>
            </a:r>
          </a:p>
          <a:p>
            <a:pPr marL="274320" indent="-274320" eaLnBrk="1" fontAlgn="auto" hangingPunct="1">
              <a:spcAft>
                <a:spcPts val="0"/>
              </a:spcAft>
              <a:buClr>
                <a:schemeClr val="accent3"/>
              </a:buClr>
              <a:buFont typeface="Wingdings 2"/>
              <a:buChar char=""/>
              <a:defRPr/>
            </a:pPr>
            <a:endParaRPr lang="en-GB" sz="2000" dirty="0">
              <a:latin typeface="+mj-lt"/>
            </a:endParaRPr>
          </a:p>
          <a:p>
            <a:pPr marL="274320" indent="-274320" eaLnBrk="1" fontAlgn="auto" hangingPunct="1">
              <a:spcAft>
                <a:spcPts val="0"/>
              </a:spcAft>
              <a:buClr>
                <a:schemeClr val="accent3"/>
              </a:buClr>
              <a:buFont typeface="Wingdings 2"/>
              <a:buChar char=""/>
              <a:defRPr/>
            </a:pPr>
            <a:r>
              <a:rPr lang="en-GB" sz="2000" dirty="0">
                <a:latin typeface="+mj-lt"/>
              </a:rPr>
              <a:t>Use one to three words</a:t>
            </a:r>
          </a:p>
          <a:p>
            <a:pPr marL="274320" indent="-274320" eaLnBrk="1" fontAlgn="auto" hangingPunct="1">
              <a:spcAft>
                <a:spcPts val="0"/>
              </a:spcAft>
              <a:buClr>
                <a:schemeClr val="accent3"/>
              </a:buClr>
              <a:buFont typeface="Wingdings 2"/>
              <a:buChar char=""/>
              <a:defRPr/>
            </a:pPr>
            <a:endParaRPr lang="en-GB" sz="2000" dirty="0">
              <a:latin typeface="+mj-lt"/>
            </a:endParaRPr>
          </a:p>
          <a:p>
            <a:pPr marL="274320" indent="-274320" eaLnBrk="1" fontAlgn="auto" hangingPunct="1">
              <a:spcAft>
                <a:spcPts val="0"/>
              </a:spcAft>
              <a:buClr>
                <a:schemeClr val="accent3"/>
              </a:buClr>
              <a:buFont typeface="Wingdings 2"/>
              <a:buChar char=""/>
              <a:defRPr/>
            </a:pPr>
            <a:r>
              <a:rPr lang="en-GB" sz="2000" dirty="0">
                <a:latin typeface="+mj-lt"/>
              </a:rPr>
              <a:t>Relate objects e.g. put spoon in cup, doll in bed</a:t>
            </a:r>
          </a:p>
        </p:txBody>
      </p:sp>
      <p:sp>
        <p:nvSpPr>
          <p:cNvPr id="45062" name="Rectangle 6"/>
          <p:cNvSpPr>
            <a:spLocks noGrp="1" noChangeArrowheads="1"/>
          </p:cNvSpPr>
          <p:nvPr>
            <p:ph sz="half" idx="2"/>
          </p:nvPr>
        </p:nvSpPr>
        <p:spPr>
          <a:xfrm>
            <a:off x="4648200" y="1920875"/>
            <a:ext cx="4038600" cy="4433888"/>
          </a:xfrm>
        </p:spPr>
        <p:txBody>
          <a:bodyPr>
            <a:normAutofit fontScale="92500" lnSpcReduction="20000"/>
          </a:bodyPr>
          <a:lstStyle/>
          <a:p>
            <a:pPr marL="274320" indent="-274320" eaLnBrk="1" fontAlgn="auto" hangingPunct="1">
              <a:spcAft>
                <a:spcPts val="0"/>
              </a:spcAft>
              <a:buClr>
                <a:schemeClr val="accent3"/>
              </a:buClr>
              <a:buFont typeface="Wingdings" charset="2"/>
              <a:buNone/>
              <a:defRPr/>
            </a:pPr>
            <a:r>
              <a:rPr lang="en-GB" sz="2000" u="sng" dirty="0">
                <a:latin typeface="+mj-lt"/>
              </a:rPr>
              <a:t>Possible Cause for concern</a:t>
            </a:r>
          </a:p>
          <a:p>
            <a:pPr marL="274320" indent="-274320" eaLnBrk="1" fontAlgn="auto" hangingPunct="1">
              <a:spcAft>
                <a:spcPts val="0"/>
              </a:spcAft>
              <a:buClr>
                <a:schemeClr val="accent3"/>
              </a:buClr>
              <a:buFont typeface="Wingdings 2"/>
              <a:buChar char=""/>
              <a:defRPr/>
            </a:pPr>
            <a:r>
              <a:rPr lang="en-GB" sz="2000" dirty="0">
                <a:latin typeface="+mj-lt"/>
              </a:rPr>
              <a:t>Never looks around for familiar objects e.g. shoes, when they are talked about</a:t>
            </a:r>
          </a:p>
          <a:p>
            <a:pPr marL="274320" indent="-274320" eaLnBrk="1" fontAlgn="auto" hangingPunct="1">
              <a:spcAft>
                <a:spcPts val="0"/>
              </a:spcAft>
              <a:buClr>
                <a:schemeClr val="accent3"/>
              </a:buClr>
              <a:buFont typeface="Wingdings 2"/>
              <a:buChar char=""/>
              <a:defRPr/>
            </a:pPr>
            <a:endParaRPr lang="en-GB" sz="2000" dirty="0">
              <a:latin typeface="+mj-lt"/>
            </a:endParaRPr>
          </a:p>
          <a:p>
            <a:pPr marL="274320" indent="-274320" eaLnBrk="1" fontAlgn="auto" hangingPunct="1">
              <a:spcAft>
                <a:spcPts val="0"/>
              </a:spcAft>
              <a:buClr>
                <a:schemeClr val="accent3"/>
              </a:buClr>
              <a:buFont typeface="Wingdings 2"/>
              <a:buChar char=""/>
              <a:defRPr/>
            </a:pPr>
            <a:r>
              <a:rPr lang="en-GB" sz="2000" dirty="0">
                <a:latin typeface="+mj-lt"/>
              </a:rPr>
              <a:t>Does not turn towards a speaker when name is called</a:t>
            </a:r>
          </a:p>
          <a:p>
            <a:pPr marL="274320" indent="-274320" eaLnBrk="1" fontAlgn="auto" hangingPunct="1">
              <a:spcAft>
                <a:spcPts val="0"/>
              </a:spcAft>
              <a:buClr>
                <a:schemeClr val="accent3"/>
              </a:buClr>
              <a:buFont typeface="Wingdings 2"/>
              <a:buChar char=""/>
              <a:defRPr/>
            </a:pPr>
            <a:endParaRPr lang="en-GB" sz="2000" dirty="0">
              <a:latin typeface="+mj-lt"/>
            </a:endParaRPr>
          </a:p>
          <a:p>
            <a:pPr marL="274320" indent="-274320" eaLnBrk="1" fontAlgn="auto" hangingPunct="1">
              <a:spcAft>
                <a:spcPts val="0"/>
              </a:spcAft>
              <a:buClr>
                <a:schemeClr val="accent3"/>
              </a:buClr>
              <a:buFont typeface="Wingdings 2"/>
              <a:buChar char=""/>
              <a:defRPr/>
            </a:pPr>
            <a:r>
              <a:rPr lang="en-GB" sz="2000" dirty="0">
                <a:latin typeface="+mj-lt"/>
              </a:rPr>
              <a:t>Does not produce lots of babble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061">
                                            <p:txEl>
                                              <p:pRg st="0" end="0"/>
                                            </p:txEl>
                                          </p:spTgt>
                                        </p:tgtEl>
                                        <p:attrNameLst>
                                          <p:attrName>style.visibility</p:attrName>
                                        </p:attrNameLst>
                                      </p:cBhvr>
                                      <p:to>
                                        <p:strVal val="visible"/>
                                      </p:to>
                                    </p:set>
                                    <p:animEffect transition="in" filter="fade">
                                      <p:cBhvr>
                                        <p:cTn id="7" dur="500"/>
                                        <p:tgtEl>
                                          <p:spTgt spid="4506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5061">
                                            <p:txEl>
                                              <p:pRg st="1" end="1"/>
                                            </p:txEl>
                                          </p:spTgt>
                                        </p:tgtEl>
                                        <p:attrNameLst>
                                          <p:attrName>style.visibility</p:attrName>
                                        </p:attrNameLst>
                                      </p:cBhvr>
                                      <p:to>
                                        <p:strVal val="visible"/>
                                      </p:to>
                                    </p:set>
                                    <p:animEffect transition="in" filter="fade">
                                      <p:cBhvr>
                                        <p:cTn id="12" dur="500"/>
                                        <p:tgtEl>
                                          <p:spTgt spid="4506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5061">
                                            <p:txEl>
                                              <p:pRg st="3" end="3"/>
                                            </p:txEl>
                                          </p:spTgt>
                                        </p:tgtEl>
                                        <p:attrNameLst>
                                          <p:attrName>style.visibility</p:attrName>
                                        </p:attrNameLst>
                                      </p:cBhvr>
                                      <p:to>
                                        <p:strVal val="visible"/>
                                      </p:to>
                                    </p:set>
                                    <p:animEffect transition="in" filter="fade">
                                      <p:cBhvr>
                                        <p:cTn id="17" dur="500"/>
                                        <p:tgtEl>
                                          <p:spTgt spid="45061">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5061">
                                            <p:txEl>
                                              <p:pRg st="5" end="5"/>
                                            </p:txEl>
                                          </p:spTgt>
                                        </p:tgtEl>
                                        <p:attrNameLst>
                                          <p:attrName>style.visibility</p:attrName>
                                        </p:attrNameLst>
                                      </p:cBhvr>
                                      <p:to>
                                        <p:strVal val="visible"/>
                                      </p:to>
                                    </p:set>
                                    <p:animEffect transition="in" filter="fade">
                                      <p:cBhvr>
                                        <p:cTn id="22" dur="500"/>
                                        <p:tgtEl>
                                          <p:spTgt spid="45061">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5061">
                                            <p:txEl>
                                              <p:pRg st="7" end="7"/>
                                            </p:txEl>
                                          </p:spTgt>
                                        </p:tgtEl>
                                        <p:attrNameLst>
                                          <p:attrName>style.visibility</p:attrName>
                                        </p:attrNameLst>
                                      </p:cBhvr>
                                      <p:to>
                                        <p:strVal val="visible"/>
                                      </p:to>
                                    </p:set>
                                    <p:animEffect transition="in" filter="fade">
                                      <p:cBhvr>
                                        <p:cTn id="27" dur="500"/>
                                        <p:tgtEl>
                                          <p:spTgt spid="45061">
                                            <p:txEl>
                                              <p:pRg st="7" end="7"/>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5061">
                                            <p:txEl>
                                              <p:pRg st="9" end="9"/>
                                            </p:txEl>
                                          </p:spTgt>
                                        </p:tgtEl>
                                        <p:attrNameLst>
                                          <p:attrName>style.visibility</p:attrName>
                                        </p:attrNameLst>
                                      </p:cBhvr>
                                      <p:to>
                                        <p:strVal val="visible"/>
                                      </p:to>
                                    </p:set>
                                    <p:animEffect transition="in" filter="fade">
                                      <p:cBhvr>
                                        <p:cTn id="32" dur="500"/>
                                        <p:tgtEl>
                                          <p:spTgt spid="45061">
                                            <p:txEl>
                                              <p:pRg st="9" end="9"/>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5061">
                                            <p:txEl>
                                              <p:pRg st="11" end="11"/>
                                            </p:txEl>
                                          </p:spTgt>
                                        </p:tgtEl>
                                        <p:attrNameLst>
                                          <p:attrName>style.visibility</p:attrName>
                                        </p:attrNameLst>
                                      </p:cBhvr>
                                      <p:to>
                                        <p:strVal val="visible"/>
                                      </p:to>
                                    </p:set>
                                    <p:animEffect transition="in" filter="fade">
                                      <p:cBhvr>
                                        <p:cTn id="37" dur="500"/>
                                        <p:tgtEl>
                                          <p:spTgt spid="45061">
                                            <p:txEl>
                                              <p:pRg st="11" end="11"/>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5062">
                                            <p:txEl>
                                              <p:pRg st="0" end="0"/>
                                            </p:txEl>
                                          </p:spTgt>
                                        </p:tgtEl>
                                        <p:attrNameLst>
                                          <p:attrName>style.visibility</p:attrName>
                                        </p:attrNameLst>
                                      </p:cBhvr>
                                      <p:to>
                                        <p:strVal val="visible"/>
                                      </p:to>
                                    </p:set>
                                    <p:animEffect transition="in" filter="fade">
                                      <p:cBhvr>
                                        <p:cTn id="42" dur="500"/>
                                        <p:tgtEl>
                                          <p:spTgt spid="45062">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5062">
                                            <p:txEl>
                                              <p:pRg st="1" end="1"/>
                                            </p:txEl>
                                          </p:spTgt>
                                        </p:tgtEl>
                                        <p:attrNameLst>
                                          <p:attrName>style.visibility</p:attrName>
                                        </p:attrNameLst>
                                      </p:cBhvr>
                                      <p:to>
                                        <p:strVal val="visible"/>
                                      </p:to>
                                    </p:set>
                                    <p:animEffect transition="in" filter="fade">
                                      <p:cBhvr>
                                        <p:cTn id="47" dur="500"/>
                                        <p:tgtEl>
                                          <p:spTgt spid="45062">
                                            <p:txEl>
                                              <p:pRg st="1" end="1"/>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5062">
                                            <p:txEl>
                                              <p:pRg st="3" end="3"/>
                                            </p:txEl>
                                          </p:spTgt>
                                        </p:tgtEl>
                                        <p:attrNameLst>
                                          <p:attrName>style.visibility</p:attrName>
                                        </p:attrNameLst>
                                      </p:cBhvr>
                                      <p:to>
                                        <p:strVal val="visible"/>
                                      </p:to>
                                    </p:set>
                                    <p:animEffect transition="in" filter="fade">
                                      <p:cBhvr>
                                        <p:cTn id="52" dur="500"/>
                                        <p:tgtEl>
                                          <p:spTgt spid="45062">
                                            <p:txEl>
                                              <p:pRg st="3" end="3"/>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5062">
                                            <p:txEl>
                                              <p:pRg st="5" end="5"/>
                                            </p:txEl>
                                          </p:spTgt>
                                        </p:tgtEl>
                                        <p:attrNameLst>
                                          <p:attrName>style.visibility</p:attrName>
                                        </p:attrNameLst>
                                      </p:cBhvr>
                                      <p:to>
                                        <p:strVal val="visible"/>
                                      </p:to>
                                    </p:set>
                                    <p:animEffect transition="in" filter="fade">
                                      <p:cBhvr>
                                        <p:cTn id="57" dur="500"/>
                                        <p:tgtEl>
                                          <p:spTgt spid="4506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build="p"/>
      <p:bldP spid="45062"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704850"/>
            <a:ext cx="8229600" cy="779463"/>
          </a:xfrm>
        </p:spPr>
        <p:txBody>
          <a:bodyPr>
            <a:normAutofit/>
          </a:bodyPr>
          <a:lstStyle/>
          <a:p>
            <a:pPr algn="ctr" eaLnBrk="1" fontAlgn="auto" hangingPunct="1">
              <a:spcAft>
                <a:spcPts val="0"/>
              </a:spcAft>
              <a:defRPr/>
            </a:pPr>
            <a:r>
              <a:rPr lang="en-GB" dirty="0"/>
              <a:t>Eighteen Months</a:t>
            </a:r>
          </a:p>
        </p:txBody>
      </p:sp>
      <p:sp>
        <p:nvSpPr>
          <p:cNvPr id="47108" name="Rectangle 4"/>
          <p:cNvSpPr>
            <a:spLocks noGrp="1" noChangeArrowheads="1"/>
          </p:cNvSpPr>
          <p:nvPr>
            <p:ph sz="half" idx="1"/>
          </p:nvPr>
        </p:nvSpPr>
        <p:spPr>
          <a:xfrm>
            <a:off x="457200" y="1920875"/>
            <a:ext cx="4038600" cy="4433888"/>
          </a:xfrm>
        </p:spPr>
        <p:txBody>
          <a:bodyPr>
            <a:normAutofit fontScale="92500" lnSpcReduction="20000"/>
          </a:bodyPr>
          <a:lstStyle/>
          <a:p>
            <a:pPr marL="274320" indent="-274320" eaLnBrk="1" fontAlgn="auto" hangingPunct="1">
              <a:lnSpc>
                <a:spcPct val="90000"/>
              </a:lnSpc>
              <a:spcAft>
                <a:spcPts val="0"/>
              </a:spcAft>
              <a:buClr>
                <a:schemeClr val="accent3"/>
              </a:buClr>
              <a:buFont typeface="Wingdings" charset="2"/>
              <a:buNone/>
              <a:defRPr/>
            </a:pPr>
            <a:r>
              <a:rPr lang="en-GB" sz="2000" u="sng" dirty="0">
                <a:latin typeface="+mj-lt"/>
              </a:rPr>
              <a:t>Likely to be able to:</a:t>
            </a: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Find an object you name e.g. ‘where’s your coat?’</a:t>
            </a:r>
          </a:p>
          <a:p>
            <a:pPr marL="274320" indent="-274320" eaLnBrk="1" fontAlgn="auto" hangingPunct="1">
              <a:lnSpc>
                <a:spcPct val="90000"/>
              </a:lnSpc>
              <a:spcAft>
                <a:spcPts val="0"/>
              </a:spcAft>
              <a:buClr>
                <a:schemeClr val="accent3"/>
              </a:buClr>
              <a:buFont typeface="Wingdings 2"/>
              <a:buChar char=""/>
              <a:defRPr/>
            </a:pPr>
            <a:endParaRPr lang="en-GB" sz="20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Point to some body parts</a:t>
            </a:r>
          </a:p>
          <a:p>
            <a:pPr marL="274320" indent="-274320" eaLnBrk="1" fontAlgn="auto" hangingPunct="1">
              <a:lnSpc>
                <a:spcPct val="90000"/>
              </a:lnSpc>
              <a:spcAft>
                <a:spcPts val="0"/>
              </a:spcAft>
              <a:buClr>
                <a:schemeClr val="accent3"/>
              </a:buClr>
              <a:buFont typeface="Wingdings 2"/>
              <a:buChar char=""/>
              <a:defRPr/>
            </a:pPr>
            <a:endParaRPr lang="en-GB" sz="20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Understands some keywords</a:t>
            </a:r>
          </a:p>
          <a:p>
            <a:pPr marL="274320" indent="-274320" eaLnBrk="1" fontAlgn="auto" hangingPunct="1">
              <a:lnSpc>
                <a:spcPct val="90000"/>
              </a:lnSpc>
              <a:spcAft>
                <a:spcPts val="0"/>
              </a:spcAft>
              <a:buClr>
                <a:schemeClr val="accent3"/>
              </a:buClr>
              <a:buFont typeface="Wingdings 2"/>
              <a:buChar char=""/>
              <a:defRPr/>
            </a:pPr>
            <a:endParaRPr lang="en-GB" sz="20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Look with interest at picture books</a:t>
            </a:r>
          </a:p>
          <a:p>
            <a:pPr marL="274320" indent="-274320" eaLnBrk="1" fontAlgn="auto" hangingPunct="1">
              <a:lnSpc>
                <a:spcPct val="90000"/>
              </a:lnSpc>
              <a:spcAft>
                <a:spcPts val="0"/>
              </a:spcAft>
              <a:buClr>
                <a:schemeClr val="accent3"/>
              </a:buClr>
              <a:buFont typeface="Wingdings 2"/>
              <a:buChar char=""/>
              <a:defRPr/>
            </a:pPr>
            <a:endParaRPr lang="en-GB" sz="20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Use gestures to make his wants known</a:t>
            </a:r>
          </a:p>
          <a:p>
            <a:pPr marL="274320" indent="-274320" eaLnBrk="1" fontAlgn="auto" hangingPunct="1">
              <a:lnSpc>
                <a:spcPct val="90000"/>
              </a:lnSpc>
              <a:spcAft>
                <a:spcPts val="0"/>
              </a:spcAft>
              <a:buClr>
                <a:schemeClr val="accent3"/>
              </a:buClr>
              <a:buFont typeface="Wingdings 2"/>
              <a:buChar char=""/>
              <a:defRPr/>
            </a:pPr>
            <a:endParaRPr lang="en-GB" sz="20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Uses 10-20 words</a:t>
            </a:r>
          </a:p>
          <a:p>
            <a:pPr marL="274320" indent="-274320" eaLnBrk="1" fontAlgn="auto" hangingPunct="1">
              <a:lnSpc>
                <a:spcPct val="90000"/>
              </a:lnSpc>
              <a:spcAft>
                <a:spcPts val="0"/>
              </a:spcAft>
              <a:buClr>
                <a:schemeClr val="accent3"/>
              </a:buClr>
              <a:buFont typeface="Wingdings 2"/>
              <a:buChar char=""/>
              <a:defRPr/>
            </a:pPr>
            <a:endParaRPr lang="en-GB" sz="20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Recreates own or others action e.g. pretends to feed self with spoon</a:t>
            </a:r>
          </a:p>
          <a:p>
            <a:pPr marL="274320" indent="-274320" eaLnBrk="1" fontAlgn="auto" hangingPunct="1">
              <a:lnSpc>
                <a:spcPct val="90000"/>
              </a:lnSpc>
              <a:spcAft>
                <a:spcPts val="0"/>
              </a:spcAft>
              <a:buClr>
                <a:schemeClr val="accent3"/>
              </a:buClr>
              <a:buFont typeface="Wingdings 2"/>
              <a:buChar char=""/>
              <a:defRPr/>
            </a:pPr>
            <a:endParaRPr lang="en-GB" dirty="0"/>
          </a:p>
        </p:txBody>
      </p:sp>
      <p:sp>
        <p:nvSpPr>
          <p:cNvPr id="47109" name="Rectangle 5"/>
          <p:cNvSpPr>
            <a:spLocks noGrp="1" noChangeArrowheads="1"/>
          </p:cNvSpPr>
          <p:nvPr>
            <p:ph sz="half" idx="2"/>
          </p:nvPr>
        </p:nvSpPr>
        <p:spPr>
          <a:xfrm>
            <a:off x="4648200" y="1920875"/>
            <a:ext cx="4038600" cy="4433888"/>
          </a:xfrm>
        </p:spPr>
        <p:txBody>
          <a:bodyPr>
            <a:normAutofit fontScale="92500" lnSpcReduction="20000"/>
          </a:bodyPr>
          <a:lstStyle/>
          <a:p>
            <a:pPr marL="274320" indent="-274320" eaLnBrk="1" fontAlgn="auto" hangingPunct="1">
              <a:lnSpc>
                <a:spcPct val="90000"/>
              </a:lnSpc>
              <a:spcAft>
                <a:spcPts val="0"/>
              </a:spcAft>
              <a:buClr>
                <a:schemeClr val="accent3"/>
              </a:buClr>
              <a:buFont typeface="Wingdings" charset="2"/>
              <a:buNone/>
              <a:defRPr/>
            </a:pPr>
            <a:r>
              <a:rPr lang="en-GB" sz="2000" u="sng" dirty="0">
                <a:latin typeface="+mj-lt"/>
              </a:rPr>
              <a:t>Possible Cause for concern</a:t>
            </a: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Never takes it in turn to make sounds</a:t>
            </a:r>
          </a:p>
          <a:p>
            <a:pPr marL="274320" indent="-274320" eaLnBrk="1" fontAlgn="auto" hangingPunct="1">
              <a:lnSpc>
                <a:spcPct val="90000"/>
              </a:lnSpc>
              <a:spcAft>
                <a:spcPts val="0"/>
              </a:spcAft>
              <a:buClr>
                <a:schemeClr val="accent3"/>
              </a:buClr>
              <a:buFont typeface="Wingdings 2"/>
              <a:buChar char=""/>
              <a:defRPr/>
            </a:pPr>
            <a:endParaRPr lang="en-GB" sz="20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Does not respond by looking in the right direction with questions like ‘where’s your hat?’</a:t>
            </a:r>
          </a:p>
          <a:p>
            <a:pPr marL="274320" indent="-274320" eaLnBrk="1" fontAlgn="auto" hangingPunct="1">
              <a:lnSpc>
                <a:spcPct val="90000"/>
              </a:lnSpc>
              <a:spcAft>
                <a:spcPts val="0"/>
              </a:spcAft>
              <a:buClr>
                <a:schemeClr val="accent3"/>
              </a:buClr>
              <a:buFont typeface="Wingdings 2"/>
              <a:buChar char=""/>
              <a:defRPr/>
            </a:pPr>
            <a:endParaRPr lang="en-GB" sz="20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Does not babble with lots of different sounds</a:t>
            </a:r>
          </a:p>
          <a:p>
            <a:pPr marL="274320" indent="-274320" eaLnBrk="1" fontAlgn="auto" hangingPunct="1">
              <a:lnSpc>
                <a:spcPct val="90000"/>
              </a:lnSpc>
              <a:spcAft>
                <a:spcPts val="0"/>
              </a:spcAft>
              <a:buClr>
                <a:schemeClr val="accent3"/>
              </a:buClr>
              <a:buFont typeface="Wingdings 2"/>
              <a:buChar char=""/>
              <a:defRPr/>
            </a:pPr>
            <a:endParaRPr lang="en-GB" sz="20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Never concentrates on anything for more than a few seconds</a:t>
            </a:r>
          </a:p>
          <a:p>
            <a:pPr marL="274320" indent="-274320" eaLnBrk="1" fontAlgn="auto" hangingPunct="1">
              <a:lnSpc>
                <a:spcPct val="90000"/>
              </a:lnSpc>
              <a:spcAft>
                <a:spcPts val="0"/>
              </a:spcAft>
              <a:buClr>
                <a:schemeClr val="accent3"/>
              </a:buClr>
              <a:buFont typeface="Wingdings 2"/>
              <a:buChar char=""/>
              <a:defRPr/>
            </a:pPr>
            <a:endParaRPr lang="en-GB" sz="20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000" dirty="0">
                <a:latin typeface="+mj-lt"/>
              </a:rPr>
              <a:t>No attempt at saying first words, accompanied by poor early interaction skills or other difficulties</a:t>
            </a:r>
          </a:p>
          <a:p>
            <a:pPr marL="274320" indent="-274320" eaLnBrk="1" fontAlgn="auto" hangingPunct="1">
              <a:lnSpc>
                <a:spcPct val="90000"/>
              </a:lnSpc>
              <a:spcAft>
                <a:spcPts val="0"/>
              </a:spcAft>
              <a:buClr>
                <a:schemeClr val="accent3"/>
              </a:buClr>
              <a:buFont typeface="Wingdings 2"/>
              <a:buChar char=""/>
              <a:defRPr/>
            </a:pPr>
            <a:endParaRPr lang="en-GB"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108">
                                            <p:txEl>
                                              <p:pRg st="0" end="0"/>
                                            </p:txEl>
                                          </p:spTgt>
                                        </p:tgtEl>
                                        <p:attrNameLst>
                                          <p:attrName>style.visibility</p:attrName>
                                        </p:attrNameLst>
                                      </p:cBhvr>
                                      <p:to>
                                        <p:strVal val="visible"/>
                                      </p:to>
                                    </p:set>
                                    <p:animEffect transition="in" filter="fade">
                                      <p:cBhvr>
                                        <p:cTn id="7" dur="500"/>
                                        <p:tgtEl>
                                          <p:spTgt spid="4710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7108">
                                            <p:txEl>
                                              <p:pRg st="1" end="1"/>
                                            </p:txEl>
                                          </p:spTgt>
                                        </p:tgtEl>
                                        <p:attrNameLst>
                                          <p:attrName>style.visibility</p:attrName>
                                        </p:attrNameLst>
                                      </p:cBhvr>
                                      <p:to>
                                        <p:strVal val="visible"/>
                                      </p:to>
                                    </p:set>
                                    <p:animEffect transition="in" filter="fade">
                                      <p:cBhvr>
                                        <p:cTn id="12" dur="500"/>
                                        <p:tgtEl>
                                          <p:spTgt spid="4710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7108">
                                            <p:txEl>
                                              <p:pRg st="3" end="3"/>
                                            </p:txEl>
                                          </p:spTgt>
                                        </p:tgtEl>
                                        <p:attrNameLst>
                                          <p:attrName>style.visibility</p:attrName>
                                        </p:attrNameLst>
                                      </p:cBhvr>
                                      <p:to>
                                        <p:strVal val="visible"/>
                                      </p:to>
                                    </p:set>
                                    <p:animEffect transition="in" filter="fade">
                                      <p:cBhvr>
                                        <p:cTn id="17" dur="500"/>
                                        <p:tgtEl>
                                          <p:spTgt spid="4710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7108">
                                            <p:txEl>
                                              <p:pRg st="5" end="5"/>
                                            </p:txEl>
                                          </p:spTgt>
                                        </p:tgtEl>
                                        <p:attrNameLst>
                                          <p:attrName>style.visibility</p:attrName>
                                        </p:attrNameLst>
                                      </p:cBhvr>
                                      <p:to>
                                        <p:strVal val="visible"/>
                                      </p:to>
                                    </p:set>
                                    <p:animEffect transition="in" filter="fade">
                                      <p:cBhvr>
                                        <p:cTn id="22" dur="500"/>
                                        <p:tgtEl>
                                          <p:spTgt spid="47108">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7108">
                                            <p:txEl>
                                              <p:pRg st="7" end="7"/>
                                            </p:txEl>
                                          </p:spTgt>
                                        </p:tgtEl>
                                        <p:attrNameLst>
                                          <p:attrName>style.visibility</p:attrName>
                                        </p:attrNameLst>
                                      </p:cBhvr>
                                      <p:to>
                                        <p:strVal val="visible"/>
                                      </p:to>
                                    </p:set>
                                    <p:animEffect transition="in" filter="fade">
                                      <p:cBhvr>
                                        <p:cTn id="27" dur="500"/>
                                        <p:tgtEl>
                                          <p:spTgt spid="47108">
                                            <p:txEl>
                                              <p:pRg st="7" end="7"/>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7108">
                                            <p:txEl>
                                              <p:pRg st="9" end="9"/>
                                            </p:txEl>
                                          </p:spTgt>
                                        </p:tgtEl>
                                        <p:attrNameLst>
                                          <p:attrName>style.visibility</p:attrName>
                                        </p:attrNameLst>
                                      </p:cBhvr>
                                      <p:to>
                                        <p:strVal val="visible"/>
                                      </p:to>
                                    </p:set>
                                    <p:animEffect transition="in" filter="fade">
                                      <p:cBhvr>
                                        <p:cTn id="32" dur="500"/>
                                        <p:tgtEl>
                                          <p:spTgt spid="47108">
                                            <p:txEl>
                                              <p:pRg st="9" end="9"/>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7108">
                                            <p:txEl>
                                              <p:pRg st="11" end="11"/>
                                            </p:txEl>
                                          </p:spTgt>
                                        </p:tgtEl>
                                        <p:attrNameLst>
                                          <p:attrName>style.visibility</p:attrName>
                                        </p:attrNameLst>
                                      </p:cBhvr>
                                      <p:to>
                                        <p:strVal val="visible"/>
                                      </p:to>
                                    </p:set>
                                    <p:animEffect transition="in" filter="fade">
                                      <p:cBhvr>
                                        <p:cTn id="37" dur="500"/>
                                        <p:tgtEl>
                                          <p:spTgt spid="47108">
                                            <p:txEl>
                                              <p:pRg st="11" end="11"/>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7108">
                                            <p:txEl>
                                              <p:pRg st="13" end="13"/>
                                            </p:txEl>
                                          </p:spTgt>
                                        </p:tgtEl>
                                        <p:attrNameLst>
                                          <p:attrName>style.visibility</p:attrName>
                                        </p:attrNameLst>
                                      </p:cBhvr>
                                      <p:to>
                                        <p:strVal val="visible"/>
                                      </p:to>
                                    </p:set>
                                    <p:animEffect transition="in" filter="fade">
                                      <p:cBhvr>
                                        <p:cTn id="42" dur="500"/>
                                        <p:tgtEl>
                                          <p:spTgt spid="47108">
                                            <p:txEl>
                                              <p:pRg st="13" end="13"/>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7109">
                                            <p:txEl>
                                              <p:pRg st="0" end="0"/>
                                            </p:txEl>
                                          </p:spTgt>
                                        </p:tgtEl>
                                        <p:attrNameLst>
                                          <p:attrName>style.visibility</p:attrName>
                                        </p:attrNameLst>
                                      </p:cBhvr>
                                      <p:to>
                                        <p:strVal val="visible"/>
                                      </p:to>
                                    </p:set>
                                    <p:animEffect transition="in" filter="fade">
                                      <p:cBhvr>
                                        <p:cTn id="47" dur="500"/>
                                        <p:tgtEl>
                                          <p:spTgt spid="47109">
                                            <p:txEl>
                                              <p:pRg st="0" end="0"/>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7109">
                                            <p:txEl>
                                              <p:pRg st="1" end="1"/>
                                            </p:txEl>
                                          </p:spTgt>
                                        </p:tgtEl>
                                        <p:attrNameLst>
                                          <p:attrName>style.visibility</p:attrName>
                                        </p:attrNameLst>
                                      </p:cBhvr>
                                      <p:to>
                                        <p:strVal val="visible"/>
                                      </p:to>
                                    </p:set>
                                    <p:animEffect transition="in" filter="fade">
                                      <p:cBhvr>
                                        <p:cTn id="52" dur="500"/>
                                        <p:tgtEl>
                                          <p:spTgt spid="47109">
                                            <p:txEl>
                                              <p:pRg st="1" end="1"/>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7109">
                                            <p:txEl>
                                              <p:pRg st="3" end="3"/>
                                            </p:txEl>
                                          </p:spTgt>
                                        </p:tgtEl>
                                        <p:attrNameLst>
                                          <p:attrName>style.visibility</p:attrName>
                                        </p:attrNameLst>
                                      </p:cBhvr>
                                      <p:to>
                                        <p:strVal val="visible"/>
                                      </p:to>
                                    </p:set>
                                    <p:animEffect transition="in" filter="fade">
                                      <p:cBhvr>
                                        <p:cTn id="57" dur="500"/>
                                        <p:tgtEl>
                                          <p:spTgt spid="47109">
                                            <p:txEl>
                                              <p:pRg st="3" end="3"/>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7109">
                                            <p:txEl>
                                              <p:pRg st="5" end="5"/>
                                            </p:txEl>
                                          </p:spTgt>
                                        </p:tgtEl>
                                        <p:attrNameLst>
                                          <p:attrName>style.visibility</p:attrName>
                                        </p:attrNameLst>
                                      </p:cBhvr>
                                      <p:to>
                                        <p:strVal val="visible"/>
                                      </p:to>
                                    </p:set>
                                    <p:animEffect transition="in" filter="fade">
                                      <p:cBhvr>
                                        <p:cTn id="62" dur="500"/>
                                        <p:tgtEl>
                                          <p:spTgt spid="47109">
                                            <p:txEl>
                                              <p:pRg st="5" end="5"/>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7109">
                                            <p:txEl>
                                              <p:pRg st="7" end="7"/>
                                            </p:txEl>
                                          </p:spTgt>
                                        </p:tgtEl>
                                        <p:attrNameLst>
                                          <p:attrName>style.visibility</p:attrName>
                                        </p:attrNameLst>
                                      </p:cBhvr>
                                      <p:to>
                                        <p:strVal val="visible"/>
                                      </p:to>
                                    </p:set>
                                    <p:animEffect transition="in" filter="fade">
                                      <p:cBhvr>
                                        <p:cTn id="67" dur="500"/>
                                        <p:tgtEl>
                                          <p:spTgt spid="47109">
                                            <p:txEl>
                                              <p:pRg st="7" end="7"/>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47109">
                                            <p:txEl>
                                              <p:pRg st="9" end="9"/>
                                            </p:txEl>
                                          </p:spTgt>
                                        </p:tgtEl>
                                        <p:attrNameLst>
                                          <p:attrName>style.visibility</p:attrName>
                                        </p:attrNameLst>
                                      </p:cBhvr>
                                      <p:to>
                                        <p:strVal val="visible"/>
                                      </p:to>
                                    </p:set>
                                    <p:animEffect transition="in" filter="fade">
                                      <p:cBhvr>
                                        <p:cTn id="72" dur="500"/>
                                        <p:tgtEl>
                                          <p:spTgt spid="4710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build="p"/>
      <p:bldP spid="47109"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539750" y="620713"/>
            <a:ext cx="8229600" cy="781050"/>
          </a:xfrm>
        </p:spPr>
        <p:txBody>
          <a:bodyPr>
            <a:normAutofit/>
          </a:bodyPr>
          <a:lstStyle/>
          <a:p>
            <a:pPr algn="ctr" eaLnBrk="1" fontAlgn="auto" hangingPunct="1">
              <a:spcAft>
                <a:spcPts val="0"/>
              </a:spcAft>
              <a:defRPr/>
            </a:pPr>
            <a:r>
              <a:rPr lang="en-GB" dirty="0"/>
              <a:t>2 ½ years old</a:t>
            </a:r>
          </a:p>
        </p:txBody>
      </p:sp>
      <p:sp>
        <p:nvSpPr>
          <p:cNvPr id="51204" name="Rectangle 4"/>
          <p:cNvSpPr>
            <a:spLocks noGrp="1" noChangeArrowheads="1"/>
          </p:cNvSpPr>
          <p:nvPr>
            <p:ph sz="half" idx="1"/>
          </p:nvPr>
        </p:nvSpPr>
        <p:spPr>
          <a:xfrm>
            <a:off x="457200" y="1412875"/>
            <a:ext cx="4038600" cy="5329238"/>
          </a:xfrm>
        </p:spPr>
        <p:txBody>
          <a:bodyPr>
            <a:normAutofit fontScale="77500" lnSpcReduction="20000"/>
          </a:bodyPr>
          <a:lstStyle/>
          <a:p>
            <a:pPr marL="274320" indent="-274320" eaLnBrk="1" fontAlgn="auto" hangingPunct="1">
              <a:lnSpc>
                <a:spcPct val="90000"/>
              </a:lnSpc>
              <a:spcAft>
                <a:spcPts val="0"/>
              </a:spcAft>
              <a:buClr>
                <a:schemeClr val="accent3"/>
              </a:buClr>
              <a:buFont typeface="Wingdings" charset="2"/>
              <a:buNone/>
              <a:defRPr/>
            </a:pPr>
            <a:r>
              <a:rPr lang="en-GB" sz="2200" u="sng" dirty="0">
                <a:latin typeface="+mj-lt"/>
              </a:rPr>
              <a:t>Likely to be able to:</a:t>
            </a:r>
          </a:p>
          <a:p>
            <a:pPr marL="274320" indent="-274320" eaLnBrk="1" fontAlgn="auto" hangingPunct="1">
              <a:lnSpc>
                <a:spcPct val="90000"/>
              </a:lnSpc>
              <a:spcAft>
                <a:spcPts val="0"/>
              </a:spcAft>
              <a:buClr>
                <a:schemeClr val="accent3"/>
              </a:buClr>
              <a:buFont typeface="Wingdings 2"/>
              <a:buChar char=""/>
              <a:defRPr/>
            </a:pPr>
            <a:r>
              <a:rPr lang="en-GB" sz="2200" dirty="0">
                <a:latin typeface="+mj-lt"/>
              </a:rPr>
              <a:t>Identify objects by use e.g. 'which one do we eat?’</a:t>
            </a:r>
          </a:p>
          <a:p>
            <a:pPr marL="274320" indent="-274320" eaLnBrk="1" fontAlgn="auto" hangingPunct="1">
              <a:lnSpc>
                <a:spcPct val="90000"/>
              </a:lnSpc>
              <a:spcAft>
                <a:spcPts val="0"/>
              </a:spcAft>
              <a:buClr>
                <a:schemeClr val="accent3"/>
              </a:buClr>
              <a:buFont typeface="Wingdings 2"/>
              <a:buChar char=""/>
              <a:defRPr/>
            </a:pPr>
            <a:endParaRPr lang="en-GB" sz="22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200" dirty="0">
                <a:latin typeface="+mj-lt"/>
              </a:rPr>
              <a:t>Use as many as 200 words or more</a:t>
            </a:r>
          </a:p>
          <a:p>
            <a:pPr marL="274320" indent="-274320" eaLnBrk="1" fontAlgn="auto" hangingPunct="1">
              <a:lnSpc>
                <a:spcPct val="90000"/>
              </a:lnSpc>
              <a:spcAft>
                <a:spcPts val="0"/>
              </a:spcAft>
              <a:buClr>
                <a:schemeClr val="accent3"/>
              </a:buClr>
              <a:buFont typeface="Wingdings 2"/>
              <a:buChar char=""/>
              <a:defRPr/>
            </a:pPr>
            <a:endParaRPr lang="en-GB" sz="22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200" dirty="0">
                <a:latin typeface="+mj-lt"/>
              </a:rPr>
              <a:t>Use 3-4 word sentences</a:t>
            </a:r>
          </a:p>
          <a:p>
            <a:pPr marL="274320" indent="-274320" eaLnBrk="1" fontAlgn="auto" hangingPunct="1">
              <a:lnSpc>
                <a:spcPct val="90000"/>
              </a:lnSpc>
              <a:spcAft>
                <a:spcPts val="0"/>
              </a:spcAft>
              <a:buClr>
                <a:schemeClr val="accent3"/>
              </a:buClr>
              <a:buFont typeface="Wingdings 2"/>
              <a:buChar char=""/>
              <a:defRPr/>
            </a:pPr>
            <a:endParaRPr lang="en-GB" sz="22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200" dirty="0">
                <a:latin typeface="+mj-lt"/>
              </a:rPr>
              <a:t>Ask What? And Where? Questions</a:t>
            </a:r>
          </a:p>
          <a:p>
            <a:pPr marL="274320" indent="-274320" eaLnBrk="1" fontAlgn="auto" hangingPunct="1">
              <a:lnSpc>
                <a:spcPct val="90000"/>
              </a:lnSpc>
              <a:spcAft>
                <a:spcPts val="0"/>
              </a:spcAft>
              <a:buClr>
                <a:schemeClr val="accent3"/>
              </a:buClr>
              <a:buFont typeface="Wingdings 2"/>
              <a:buChar char=""/>
              <a:defRPr/>
            </a:pPr>
            <a:endParaRPr lang="en-GB" sz="22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200" dirty="0">
                <a:latin typeface="+mj-lt"/>
              </a:rPr>
              <a:t>Refer to self as ‘me’</a:t>
            </a:r>
          </a:p>
          <a:p>
            <a:pPr marL="274320" indent="-274320" eaLnBrk="1" fontAlgn="auto" hangingPunct="1">
              <a:lnSpc>
                <a:spcPct val="90000"/>
              </a:lnSpc>
              <a:spcAft>
                <a:spcPts val="0"/>
              </a:spcAft>
              <a:buClr>
                <a:schemeClr val="accent3"/>
              </a:buClr>
              <a:buFont typeface="Wingdings 2"/>
              <a:buChar char=""/>
              <a:defRPr/>
            </a:pPr>
            <a:endParaRPr lang="en-GB" sz="22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200" dirty="0">
                <a:latin typeface="+mj-lt"/>
              </a:rPr>
              <a:t>Begin to use past tense e.g. ‘me falled over’</a:t>
            </a:r>
          </a:p>
          <a:p>
            <a:pPr marL="274320" indent="-274320" eaLnBrk="1" fontAlgn="auto" hangingPunct="1">
              <a:lnSpc>
                <a:spcPct val="90000"/>
              </a:lnSpc>
              <a:spcAft>
                <a:spcPts val="0"/>
              </a:spcAft>
              <a:buClr>
                <a:schemeClr val="accent3"/>
              </a:buClr>
              <a:buFont typeface="Wingdings 2"/>
              <a:buChar char=""/>
              <a:defRPr/>
            </a:pPr>
            <a:endParaRPr lang="en-GB" sz="22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200" dirty="0">
                <a:latin typeface="+mj-lt"/>
              </a:rPr>
              <a:t>Carry out sequences of pretend play</a:t>
            </a:r>
          </a:p>
          <a:p>
            <a:pPr marL="274320" indent="-274320" eaLnBrk="1" fontAlgn="auto" hangingPunct="1">
              <a:lnSpc>
                <a:spcPct val="90000"/>
              </a:lnSpc>
              <a:spcAft>
                <a:spcPts val="0"/>
              </a:spcAft>
              <a:buClr>
                <a:schemeClr val="accent3"/>
              </a:buClr>
              <a:buFont typeface="Wingdings 2"/>
              <a:buChar char=""/>
              <a:defRPr/>
            </a:pPr>
            <a:endParaRPr lang="en-GB" sz="22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200" dirty="0">
                <a:latin typeface="+mj-lt"/>
              </a:rPr>
              <a:t>Understands first verbs</a:t>
            </a:r>
          </a:p>
          <a:p>
            <a:pPr marL="274320" indent="-274320" eaLnBrk="1" fontAlgn="auto" hangingPunct="1">
              <a:lnSpc>
                <a:spcPct val="90000"/>
              </a:lnSpc>
              <a:spcAft>
                <a:spcPts val="0"/>
              </a:spcAft>
              <a:buClr>
                <a:schemeClr val="accent3"/>
              </a:buClr>
              <a:buFont typeface="Wingdings 2"/>
              <a:buChar char=""/>
              <a:defRPr/>
            </a:pPr>
            <a:endParaRPr lang="en-GB" sz="22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200" dirty="0">
                <a:latin typeface="+mj-lt"/>
              </a:rPr>
              <a:t>Leaves out ‘little’ words</a:t>
            </a:r>
          </a:p>
          <a:p>
            <a:pPr marL="274320" indent="-274320" eaLnBrk="1" fontAlgn="auto" hangingPunct="1">
              <a:lnSpc>
                <a:spcPct val="90000"/>
              </a:lnSpc>
              <a:spcAft>
                <a:spcPts val="0"/>
              </a:spcAft>
              <a:buClr>
                <a:schemeClr val="accent3"/>
              </a:buClr>
              <a:buFont typeface="Wingdings 2"/>
              <a:buChar char=""/>
              <a:defRPr/>
            </a:pPr>
            <a:endParaRPr lang="en-GB" sz="22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200" dirty="0">
                <a:latin typeface="+mj-lt"/>
              </a:rPr>
              <a:t>Difficulties with some sounds e.g. ‘f’, ‘sh’</a:t>
            </a:r>
          </a:p>
          <a:p>
            <a:pPr marL="274320" indent="-274320" eaLnBrk="1" fontAlgn="auto" hangingPunct="1">
              <a:lnSpc>
                <a:spcPct val="90000"/>
              </a:lnSpc>
              <a:spcAft>
                <a:spcPts val="0"/>
              </a:spcAft>
              <a:buClr>
                <a:schemeClr val="accent3"/>
              </a:buClr>
              <a:buFont typeface="Wingdings" charset="2"/>
              <a:buNone/>
              <a:defRPr/>
            </a:pPr>
            <a:endParaRPr lang="en-GB" sz="1600" dirty="0"/>
          </a:p>
        </p:txBody>
      </p:sp>
      <p:sp>
        <p:nvSpPr>
          <p:cNvPr id="51205" name="Rectangle 5"/>
          <p:cNvSpPr>
            <a:spLocks noGrp="1" noChangeArrowheads="1"/>
          </p:cNvSpPr>
          <p:nvPr>
            <p:ph sz="half" idx="2"/>
          </p:nvPr>
        </p:nvSpPr>
        <p:spPr>
          <a:xfrm>
            <a:off x="4716463" y="1412875"/>
            <a:ext cx="4038600" cy="5184775"/>
          </a:xfrm>
        </p:spPr>
        <p:txBody>
          <a:bodyPr>
            <a:normAutofit fontScale="77500" lnSpcReduction="20000"/>
          </a:bodyPr>
          <a:lstStyle/>
          <a:p>
            <a:pPr marL="274320" indent="-274320" eaLnBrk="1" fontAlgn="auto" hangingPunct="1">
              <a:lnSpc>
                <a:spcPct val="90000"/>
              </a:lnSpc>
              <a:spcAft>
                <a:spcPts val="0"/>
              </a:spcAft>
              <a:buClr>
                <a:schemeClr val="accent3"/>
              </a:buClr>
              <a:buFont typeface="Wingdings" charset="2"/>
              <a:buNone/>
              <a:defRPr/>
            </a:pPr>
            <a:r>
              <a:rPr lang="en-GB" sz="2100" u="sng" dirty="0">
                <a:latin typeface="+mj-lt"/>
              </a:rPr>
              <a:t>Possible Cause for concern</a:t>
            </a:r>
          </a:p>
          <a:p>
            <a:pPr marL="274320" indent="-274320" eaLnBrk="1" fontAlgn="auto" hangingPunct="1">
              <a:lnSpc>
                <a:spcPct val="90000"/>
              </a:lnSpc>
              <a:spcAft>
                <a:spcPts val="0"/>
              </a:spcAft>
              <a:buClr>
                <a:schemeClr val="accent3"/>
              </a:buClr>
              <a:buFont typeface="Wingdings 2"/>
              <a:buChar char=""/>
              <a:defRPr/>
            </a:pPr>
            <a:r>
              <a:rPr lang="en-GB" sz="2100" dirty="0">
                <a:latin typeface="+mj-lt"/>
              </a:rPr>
              <a:t>The number of words being used is not increasing</a:t>
            </a:r>
          </a:p>
          <a:p>
            <a:pPr marL="274320" indent="-274320" eaLnBrk="1" fontAlgn="auto" hangingPunct="1">
              <a:lnSpc>
                <a:spcPct val="90000"/>
              </a:lnSpc>
              <a:spcAft>
                <a:spcPts val="0"/>
              </a:spcAft>
              <a:buClr>
                <a:schemeClr val="accent3"/>
              </a:buClr>
              <a:buFont typeface="Wingdings 2"/>
              <a:buChar char=""/>
              <a:defRPr/>
            </a:pPr>
            <a:endParaRPr lang="en-GB" sz="21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100" dirty="0">
                <a:latin typeface="+mj-lt"/>
              </a:rPr>
              <a:t>Mainly using single words</a:t>
            </a:r>
          </a:p>
          <a:p>
            <a:pPr marL="274320" indent="-274320" eaLnBrk="1" fontAlgn="auto" hangingPunct="1">
              <a:lnSpc>
                <a:spcPct val="90000"/>
              </a:lnSpc>
              <a:spcAft>
                <a:spcPts val="0"/>
              </a:spcAft>
              <a:buClr>
                <a:schemeClr val="accent3"/>
              </a:buClr>
              <a:buFont typeface="Wingdings 2"/>
              <a:buChar char=""/>
              <a:defRPr/>
            </a:pPr>
            <a:endParaRPr lang="en-GB" sz="21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100" dirty="0">
                <a:latin typeface="+mj-lt"/>
              </a:rPr>
              <a:t>You often cant understand what is said</a:t>
            </a:r>
          </a:p>
          <a:p>
            <a:pPr marL="274320" indent="-274320" eaLnBrk="1" fontAlgn="auto" hangingPunct="1">
              <a:lnSpc>
                <a:spcPct val="90000"/>
              </a:lnSpc>
              <a:spcAft>
                <a:spcPts val="0"/>
              </a:spcAft>
              <a:buClr>
                <a:schemeClr val="accent3"/>
              </a:buClr>
              <a:buFont typeface="Wingdings 2"/>
              <a:buChar char=""/>
              <a:defRPr/>
            </a:pPr>
            <a:endParaRPr lang="en-GB" sz="21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100" dirty="0">
                <a:latin typeface="+mj-lt"/>
              </a:rPr>
              <a:t>Not interested in you joining in play</a:t>
            </a:r>
          </a:p>
          <a:p>
            <a:pPr marL="274320" indent="-274320" eaLnBrk="1" fontAlgn="auto" hangingPunct="1">
              <a:lnSpc>
                <a:spcPct val="90000"/>
              </a:lnSpc>
              <a:spcAft>
                <a:spcPts val="0"/>
              </a:spcAft>
              <a:buClr>
                <a:schemeClr val="accent3"/>
              </a:buClr>
              <a:buFont typeface="Wingdings 2"/>
              <a:buChar char=""/>
              <a:defRPr/>
            </a:pPr>
            <a:endParaRPr lang="en-GB" sz="21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100" dirty="0">
                <a:latin typeface="+mj-lt"/>
              </a:rPr>
              <a:t>No pretend play</a:t>
            </a:r>
          </a:p>
          <a:p>
            <a:pPr marL="274320" indent="-274320" eaLnBrk="1" fontAlgn="auto" hangingPunct="1">
              <a:lnSpc>
                <a:spcPct val="90000"/>
              </a:lnSpc>
              <a:spcAft>
                <a:spcPts val="0"/>
              </a:spcAft>
              <a:buClr>
                <a:schemeClr val="accent3"/>
              </a:buClr>
              <a:buFont typeface="Wingdings 2"/>
              <a:buChar char=""/>
              <a:defRPr/>
            </a:pPr>
            <a:endParaRPr lang="en-GB" sz="21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100" dirty="0">
                <a:latin typeface="+mj-lt"/>
              </a:rPr>
              <a:t>Doesn’t understand what you say</a:t>
            </a:r>
          </a:p>
          <a:p>
            <a:pPr marL="274320" indent="-274320" eaLnBrk="1" fontAlgn="auto" hangingPunct="1">
              <a:lnSpc>
                <a:spcPct val="90000"/>
              </a:lnSpc>
              <a:spcAft>
                <a:spcPts val="0"/>
              </a:spcAft>
              <a:buClr>
                <a:schemeClr val="accent3"/>
              </a:buClr>
              <a:buFont typeface="Wingdings 2"/>
              <a:buChar char=""/>
              <a:defRPr/>
            </a:pPr>
            <a:endParaRPr lang="en-GB" sz="2100" dirty="0">
              <a:latin typeface="+mj-lt"/>
            </a:endParaRPr>
          </a:p>
          <a:p>
            <a:pPr marL="274320" indent="-274320" eaLnBrk="1" fontAlgn="auto" hangingPunct="1">
              <a:lnSpc>
                <a:spcPct val="90000"/>
              </a:lnSpc>
              <a:spcAft>
                <a:spcPts val="0"/>
              </a:spcAft>
              <a:buClr>
                <a:schemeClr val="accent3"/>
              </a:buClr>
              <a:buFont typeface="Wingdings 2"/>
              <a:buChar char=""/>
              <a:defRPr/>
            </a:pPr>
            <a:r>
              <a:rPr lang="en-GB" sz="2100" dirty="0">
                <a:latin typeface="+mj-lt"/>
              </a:rPr>
              <a:t>Short attention span for most of the time</a:t>
            </a:r>
          </a:p>
          <a:p>
            <a:pPr marL="274320" indent="-274320" eaLnBrk="1" fontAlgn="auto" hangingPunct="1">
              <a:lnSpc>
                <a:spcPct val="90000"/>
              </a:lnSpc>
              <a:spcAft>
                <a:spcPts val="0"/>
              </a:spcAft>
              <a:buClr>
                <a:schemeClr val="accent3"/>
              </a:buClr>
              <a:buFont typeface="Wingdings 2"/>
              <a:buChar char=""/>
              <a:defRPr/>
            </a:pPr>
            <a:endParaRPr lang="en-GB" sz="24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fade">
                                      <p:cBhvr>
                                        <p:cTn id="7" dur="2000"/>
                                        <p:tgtEl>
                                          <p:spTgt spid="512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204">
                                            <p:txEl>
                                              <p:pRg st="0" end="0"/>
                                            </p:txEl>
                                          </p:spTgt>
                                        </p:tgtEl>
                                        <p:attrNameLst>
                                          <p:attrName>style.visibility</p:attrName>
                                        </p:attrNameLst>
                                      </p:cBhvr>
                                      <p:to>
                                        <p:strVal val="visible"/>
                                      </p:to>
                                    </p:set>
                                    <p:animEffect transition="in" filter="fade">
                                      <p:cBhvr>
                                        <p:cTn id="12" dur="2000"/>
                                        <p:tgtEl>
                                          <p:spTgt spid="51204">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1204">
                                            <p:txEl>
                                              <p:pRg st="1" end="1"/>
                                            </p:txEl>
                                          </p:spTgt>
                                        </p:tgtEl>
                                        <p:attrNameLst>
                                          <p:attrName>style.visibility</p:attrName>
                                        </p:attrNameLst>
                                      </p:cBhvr>
                                      <p:to>
                                        <p:strVal val="visible"/>
                                      </p:to>
                                    </p:set>
                                    <p:animEffect transition="in" filter="fade">
                                      <p:cBhvr>
                                        <p:cTn id="17" dur="2000"/>
                                        <p:tgtEl>
                                          <p:spTgt spid="51204">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1204">
                                            <p:txEl>
                                              <p:pRg st="3" end="3"/>
                                            </p:txEl>
                                          </p:spTgt>
                                        </p:tgtEl>
                                        <p:attrNameLst>
                                          <p:attrName>style.visibility</p:attrName>
                                        </p:attrNameLst>
                                      </p:cBhvr>
                                      <p:to>
                                        <p:strVal val="visible"/>
                                      </p:to>
                                    </p:set>
                                    <p:animEffect transition="in" filter="fade">
                                      <p:cBhvr>
                                        <p:cTn id="22" dur="2000"/>
                                        <p:tgtEl>
                                          <p:spTgt spid="5120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1204">
                                            <p:txEl>
                                              <p:pRg st="5" end="5"/>
                                            </p:txEl>
                                          </p:spTgt>
                                        </p:tgtEl>
                                        <p:attrNameLst>
                                          <p:attrName>style.visibility</p:attrName>
                                        </p:attrNameLst>
                                      </p:cBhvr>
                                      <p:to>
                                        <p:strVal val="visible"/>
                                      </p:to>
                                    </p:set>
                                    <p:animEffect transition="in" filter="fade">
                                      <p:cBhvr>
                                        <p:cTn id="27" dur="2000"/>
                                        <p:tgtEl>
                                          <p:spTgt spid="51204">
                                            <p:txEl>
                                              <p:pRg st="5" end="5"/>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1204">
                                            <p:txEl>
                                              <p:pRg st="7" end="7"/>
                                            </p:txEl>
                                          </p:spTgt>
                                        </p:tgtEl>
                                        <p:attrNameLst>
                                          <p:attrName>style.visibility</p:attrName>
                                        </p:attrNameLst>
                                      </p:cBhvr>
                                      <p:to>
                                        <p:strVal val="visible"/>
                                      </p:to>
                                    </p:set>
                                    <p:animEffect transition="in" filter="fade">
                                      <p:cBhvr>
                                        <p:cTn id="32" dur="2000"/>
                                        <p:tgtEl>
                                          <p:spTgt spid="51204">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1204">
                                            <p:txEl>
                                              <p:pRg st="9" end="9"/>
                                            </p:txEl>
                                          </p:spTgt>
                                        </p:tgtEl>
                                        <p:attrNameLst>
                                          <p:attrName>style.visibility</p:attrName>
                                        </p:attrNameLst>
                                      </p:cBhvr>
                                      <p:to>
                                        <p:strVal val="visible"/>
                                      </p:to>
                                    </p:set>
                                    <p:animEffect transition="in" filter="fade">
                                      <p:cBhvr>
                                        <p:cTn id="37" dur="2000"/>
                                        <p:tgtEl>
                                          <p:spTgt spid="51204">
                                            <p:txEl>
                                              <p:pRg st="9" end="9"/>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1204">
                                            <p:txEl>
                                              <p:pRg st="11" end="11"/>
                                            </p:txEl>
                                          </p:spTgt>
                                        </p:tgtEl>
                                        <p:attrNameLst>
                                          <p:attrName>style.visibility</p:attrName>
                                        </p:attrNameLst>
                                      </p:cBhvr>
                                      <p:to>
                                        <p:strVal val="visible"/>
                                      </p:to>
                                    </p:set>
                                    <p:animEffect transition="in" filter="fade">
                                      <p:cBhvr>
                                        <p:cTn id="42" dur="2000"/>
                                        <p:tgtEl>
                                          <p:spTgt spid="51204">
                                            <p:txEl>
                                              <p:pRg st="11" end="11"/>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1204">
                                            <p:txEl>
                                              <p:pRg st="13" end="13"/>
                                            </p:txEl>
                                          </p:spTgt>
                                        </p:tgtEl>
                                        <p:attrNameLst>
                                          <p:attrName>style.visibility</p:attrName>
                                        </p:attrNameLst>
                                      </p:cBhvr>
                                      <p:to>
                                        <p:strVal val="visible"/>
                                      </p:to>
                                    </p:set>
                                    <p:animEffect transition="in" filter="fade">
                                      <p:cBhvr>
                                        <p:cTn id="47" dur="2000"/>
                                        <p:tgtEl>
                                          <p:spTgt spid="51204">
                                            <p:txEl>
                                              <p:pRg st="13" end="13"/>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1204">
                                            <p:txEl>
                                              <p:pRg st="15" end="15"/>
                                            </p:txEl>
                                          </p:spTgt>
                                        </p:tgtEl>
                                        <p:attrNameLst>
                                          <p:attrName>style.visibility</p:attrName>
                                        </p:attrNameLst>
                                      </p:cBhvr>
                                      <p:to>
                                        <p:strVal val="visible"/>
                                      </p:to>
                                    </p:set>
                                    <p:animEffect transition="in" filter="fade">
                                      <p:cBhvr>
                                        <p:cTn id="52" dur="2000"/>
                                        <p:tgtEl>
                                          <p:spTgt spid="51204">
                                            <p:txEl>
                                              <p:pRg st="15" end="15"/>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1204">
                                            <p:txEl>
                                              <p:pRg st="17" end="17"/>
                                            </p:txEl>
                                          </p:spTgt>
                                        </p:tgtEl>
                                        <p:attrNameLst>
                                          <p:attrName>style.visibility</p:attrName>
                                        </p:attrNameLst>
                                      </p:cBhvr>
                                      <p:to>
                                        <p:strVal val="visible"/>
                                      </p:to>
                                    </p:set>
                                    <p:animEffect transition="in" filter="fade">
                                      <p:cBhvr>
                                        <p:cTn id="57" dur="2000"/>
                                        <p:tgtEl>
                                          <p:spTgt spid="51204">
                                            <p:txEl>
                                              <p:pRg st="17" end="17"/>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51204">
                                            <p:txEl>
                                              <p:pRg st="19" end="19"/>
                                            </p:txEl>
                                          </p:spTgt>
                                        </p:tgtEl>
                                        <p:attrNameLst>
                                          <p:attrName>style.visibility</p:attrName>
                                        </p:attrNameLst>
                                      </p:cBhvr>
                                      <p:to>
                                        <p:strVal val="visible"/>
                                      </p:to>
                                    </p:set>
                                    <p:animEffect transition="in" filter="fade">
                                      <p:cBhvr>
                                        <p:cTn id="62" dur="2000"/>
                                        <p:tgtEl>
                                          <p:spTgt spid="51204">
                                            <p:txEl>
                                              <p:pRg st="19" end="19"/>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1205">
                                            <p:txEl>
                                              <p:pRg st="0" end="0"/>
                                            </p:txEl>
                                          </p:spTgt>
                                        </p:tgtEl>
                                        <p:attrNameLst>
                                          <p:attrName>style.visibility</p:attrName>
                                        </p:attrNameLst>
                                      </p:cBhvr>
                                      <p:to>
                                        <p:strVal val="visible"/>
                                      </p:to>
                                    </p:set>
                                    <p:animEffect transition="in" filter="fade">
                                      <p:cBhvr>
                                        <p:cTn id="67" dur="2000"/>
                                        <p:tgtEl>
                                          <p:spTgt spid="51205">
                                            <p:txEl>
                                              <p:pRg st="0" end="0"/>
                                            </p:txEl>
                                          </p:spTgt>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51205">
                                            <p:txEl>
                                              <p:pRg st="1" end="1"/>
                                            </p:txEl>
                                          </p:spTgt>
                                        </p:tgtEl>
                                        <p:attrNameLst>
                                          <p:attrName>style.visibility</p:attrName>
                                        </p:attrNameLst>
                                      </p:cBhvr>
                                      <p:to>
                                        <p:strVal val="visible"/>
                                      </p:to>
                                    </p:set>
                                    <p:animEffect transition="in" filter="fade">
                                      <p:cBhvr>
                                        <p:cTn id="72" dur="2000"/>
                                        <p:tgtEl>
                                          <p:spTgt spid="51205">
                                            <p:txEl>
                                              <p:pRg st="1" end="1"/>
                                            </p:txEl>
                                          </p:spTgt>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51205">
                                            <p:txEl>
                                              <p:pRg st="3" end="3"/>
                                            </p:txEl>
                                          </p:spTgt>
                                        </p:tgtEl>
                                        <p:attrNameLst>
                                          <p:attrName>style.visibility</p:attrName>
                                        </p:attrNameLst>
                                      </p:cBhvr>
                                      <p:to>
                                        <p:strVal val="visible"/>
                                      </p:to>
                                    </p:set>
                                    <p:animEffect transition="in" filter="fade">
                                      <p:cBhvr>
                                        <p:cTn id="77" dur="2000"/>
                                        <p:tgtEl>
                                          <p:spTgt spid="51205">
                                            <p:txEl>
                                              <p:pRg st="3" end="3"/>
                                            </p:txEl>
                                          </p:spTgt>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51205">
                                            <p:txEl>
                                              <p:pRg st="5" end="5"/>
                                            </p:txEl>
                                          </p:spTgt>
                                        </p:tgtEl>
                                        <p:attrNameLst>
                                          <p:attrName>style.visibility</p:attrName>
                                        </p:attrNameLst>
                                      </p:cBhvr>
                                      <p:to>
                                        <p:strVal val="visible"/>
                                      </p:to>
                                    </p:set>
                                    <p:animEffect transition="in" filter="fade">
                                      <p:cBhvr>
                                        <p:cTn id="82" dur="2000"/>
                                        <p:tgtEl>
                                          <p:spTgt spid="51205">
                                            <p:txEl>
                                              <p:pRg st="5" end="5"/>
                                            </p:txEl>
                                          </p:spTgt>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51205">
                                            <p:txEl>
                                              <p:pRg st="7" end="7"/>
                                            </p:txEl>
                                          </p:spTgt>
                                        </p:tgtEl>
                                        <p:attrNameLst>
                                          <p:attrName>style.visibility</p:attrName>
                                        </p:attrNameLst>
                                      </p:cBhvr>
                                      <p:to>
                                        <p:strVal val="visible"/>
                                      </p:to>
                                    </p:set>
                                    <p:animEffect transition="in" filter="fade">
                                      <p:cBhvr>
                                        <p:cTn id="87" dur="2000"/>
                                        <p:tgtEl>
                                          <p:spTgt spid="51205">
                                            <p:txEl>
                                              <p:pRg st="7" end="7"/>
                                            </p:txEl>
                                          </p:spTgt>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51205">
                                            <p:txEl>
                                              <p:pRg st="9" end="9"/>
                                            </p:txEl>
                                          </p:spTgt>
                                        </p:tgtEl>
                                        <p:attrNameLst>
                                          <p:attrName>style.visibility</p:attrName>
                                        </p:attrNameLst>
                                      </p:cBhvr>
                                      <p:to>
                                        <p:strVal val="visible"/>
                                      </p:to>
                                    </p:set>
                                    <p:animEffect transition="in" filter="fade">
                                      <p:cBhvr>
                                        <p:cTn id="92" dur="2000"/>
                                        <p:tgtEl>
                                          <p:spTgt spid="51205">
                                            <p:txEl>
                                              <p:pRg st="9" end="9"/>
                                            </p:txEl>
                                          </p:spTgt>
                                        </p:tgtEl>
                                      </p:cBhvr>
                                    </p:animEffect>
                                  </p:childTnLst>
                                </p:cTn>
                              </p:par>
                            </p:childTnLst>
                          </p:cTn>
                        </p:par>
                      </p:childTnLst>
                    </p:cTn>
                  </p:par>
                  <p:par>
                    <p:cTn id="93" fill="hold" nodeType="clickPar">
                      <p:stCondLst>
                        <p:cond delay="indefinite"/>
                      </p:stCondLst>
                      <p:childTnLst>
                        <p:par>
                          <p:cTn id="94" fill="hold" nodeType="withGroup">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51205">
                                            <p:txEl>
                                              <p:pRg st="11" end="11"/>
                                            </p:txEl>
                                          </p:spTgt>
                                        </p:tgtEl>
                                        <p:attrNameLst>
                                          <p:attrName>style.visibility</p:attrName>
                                        </p:attrNameLst>
                                      </p:cBhvr>
                                      <p:to>
                                        <p:strVal val="visible"/>
                                      </p:to>
                                    </p:set>
                                    <p:animEffect transition="in" filter="fade">
                                      <p:cBhvr>
                                        <p:cTn id="97" dur="2000"/>
                                        <p:tgtEl>
                                          <p:spTgt spid="51205">
                                            <p:txEl>
                                              <p:pRg st="11" end="11"/>
                                            </p:txEl>
                                          </p:spTgt>
                                        </p:tgtEl>
                                      </p:cBhvr>
                                    </p:animEffect>
                                  </p:childTnLst>
                                </p:cTn>
                              </p:par>
                            </p:childTnLst>
                          </p:cTn>
                        </p:par>
                      </p:childTnLst>
                    </p:cTn>
                  </p:par>
                  <p:par>
                    <p:cTn id="98" fill="hold" nodeType="clickPar">
                      <p:stCondLst>
                        <p:cond delay="indefinite"/>
                      </p:stCondLst>
                      <p:childTnLst>
                        <p:par>
                          <p:cTn id="99" fill="hold" nodeType="withGroup">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51205">
                                            <p:txEl>
                                              <p:pRg st="13" end="13"/>
                                            </p:txEl>
                                          </p:spTgt>
                                        </p:tgtEl>
                                        <p:attrNameLst>
                                          <p:attrName>style.visibility</p:attrName>
                                        </p:attrNameLst>
                                      </p:cBhvr>
                                      <p:to>
                                        <p:strVal val="visible"/>
                                      </p:to>
                                    </p:set>
                                    <p:animEffect transition="in" filter="fade">
                                      <p:cBhvr>
                                        <p:cTn id="102" dur="2000"/>
                                        <p:tgtEl>
                                          <p:spTgt spid="5120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P spid="51204" grpId="0" build="p"/>
      <p:bldP spid="5120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704850"/>
            <a:ext cx="8229600" cy="708025"/>
          </a:xfrm>
        </p:spPr>
        <p:txBody>
          <a:bodyPr>
            <a:normAutofit fontScale="90000"/>
          </a:bodyPr>
          <a:lstStyle/>
          <a:p>
            <a:pPr algn="ctr" eaLnBrk="1" fontAlgn="auto" hangingPunct="1">
              <a:spcAft>
                <a:spcPts val="0"/>
              </a:spcAft>
              <a:defRPr/>
            </a:pPr>
            <a:r>
              <a:rPr lang="en-GB" dirty="0"/>
              <a:t>Three Years</a:t>
            </a:r>
          </a:p>
        </p:txBody>
      </p:sp>
      <p:sp>
        <p:nvSpPr>
          <p:cNvPr id="53252" name="Rectangle 4"/>
          <p:cNvSpPr>
            <a:spLocks noGrp="1" noChangeArrowheads="1"/>
          </p:cNvSpPr>
          <p:nvPr>
            <p:ph sz="half" idx="1"/>
          </p:nvPr>
        </p:nvSpPr>
        <p:spPr>
          <a:xfrm>
            <a:off x="395288" y="1484313"/>
            <a:ext cx="4038600" cy="4435475"/>
          </a:xfrm>
        </p:spPr>
        <p:txBody>
          <a:bodyPr>
            <a:normAutofit fontScale="92500" lnSpcReduction="20000"/>
          </a:bodyPr>
          <a:lstStyle/>
          <a:p>
            <a:pPr marL="274320" indent="-274320" eaLnBrk="1" fontAlgn="auto" hangingPunct="1">
              <a:lnSpc>
                <a:spcPct val="80000"/>
              </a:lnSpc>
              <a:spcAft>
                <a:spcPts val="0"/>
              </a:spcAft>
              <a:buClr>
                <a:schemeClr val="accent3"/>
              </a:buClr>
              <a:buFont typeface="Wingdings" charset="2"/>
              <a:buNone/>
              <a:defRPr/>
            </a:pPr>
            <a:r>
              <a:rPr lang="en-GB" sz="1800" u="sng" dirty="0">
                <a:latin typeface="+mj-lt"/>
              </a:rPr>
              <a:t>Likely to be able to:</a:t>
            </a: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Understand instructions with 3 key ideas e.g. put the </a:t>
            </a:r>
            <a:r>
              <a:rPr lang="en-GB" sz="1800" u="sng" dirty="0">
                <a:latin typeface="+mj-lt"/>
              </a:rPr>
              <a:t>knife</a:t>
            </a:r>
            <a:r>
              <a:rPr lang="en-GB" sz="1800" dirty="0">
                <a:latin typeface="+mj-lt"/>
              </a:rPr>
              <a:t> and the </a:t>
            </a:r>
            <a:r>
              <a:rPr lang="en-GB" sz="1800" u="sng" dirty="0">
                <a:latin typeface="+mj-lt"/>
              </a:rPr>
              <a:t>fork</a:t>
            </a:r>
            <a:r>
              <a:rPr lang="en-GB" sz="1800" dirty="0">
                <a:latin typeface="+mj-lt"/>
              </a:rPr>
              <a:t> in the </a:t>
            </a:r>
            <a:r>
              <a:rPr lang="en-GB" sz="1800" u="sng" dirty="0">
                <a:latin typeface="+mj-lt"/>
              </a:rPr>
              <a:t>sink</a:t>
            </a:r>
          </a:p>
          <a:p>
            <a:pPr marL="274320" indent="-274320" eaLnBrk="1" fontAlgn="auto" hangingPunct="1">
              <a:lnSpc>
                <a:spcPct val="80000"/>
              </a:lnSpc>
              <a:spcAft>
                <a:spcPts val="0"/>
              </a:spcAft>
              <a:buClr>
                <a:schemeClr val="accent3"/>
              </a:buClr>
              <a:buFont typeface="Wingdings 2"/>
              <a:buNone/>
              <a:defRPr/>
            </a:pPr>
            <a:endParaRPr lang="en-GB" sz="1800" u="sng"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Talk about what is happening in a long monologue</a:t>
            </a:r>
          </a:p>
          <a:p>
            <a:pPr marL="274320" indent="-274320" eaLnBrk="1" fontAlgn="auto" hangingPunct="1">
              <a:lnSpc>
                <a:spcPct val="80000"/>
              </a:lnSpc>
              <a:spcAft>
                <a:spcPts val="0"/>
              </a:spcAft>
              <a:buClr>
                <a:schemeClr val="accent3"/>
              </a:buClr>
              <a:buFont typeface="Wingdings 2"/>
              <a:buNone/>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Take part in a conversation about what is happening</a:t>
            </a:r>
          </a:p>
          <a:p>
            <a:pPr marL="274320" indent="-274320" eaLnBrk="1" fontAlgn="auto" hangingPunct="1">
              <a:lnSpc>
                <a:spcPct val="80000"/>
              </a:lnSpc>
              <a:spcAft>
                <a:spcPts val="0"/>
              </a:spcAft>
              <a:buClr>
                <a:schemeClr val="accent3"/>
              </a:buClr>
              <a:buFont typeface="Wingdings 2"/>
              <a:buNone/>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Knows some colours</a:t>
            </a:r>
          </a:p>
          <a:p>
            <a:pPr marL="274320" indent="-274320" eaLnBrk="1" fontAlgn="auto" hangingPunct="1">
              <a:lnSpc>
                <a:spcPct val="80000"/>
              </a:lnSpc>
              <a:spcAft>
                <a:spcPts val="0"/>
              </a:spcAft>
              <a:buClr>
                <a:schemeClr val="accent3"/>
              </a:buClr>
              <a:buFont typeface="Wingdings 2"/>
              <a:buNone/>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Talks about past events, but tenses may be confused e.g. ‘ I goed to the park’</a:t>
            </a:r>
          </a:p>
        </p:txBody>
      </p:sp>
      <p:sp>
        <p:nvSpPr>
          <p:cNvPr id="53253" name="Rectangle 5"/>
          <p:cNvSpPr>
            <a:spLocks noGrp="1" noChangeArrowheads="1"/>
          </p:cNvSpPr>
          <p:nvPr>
            <p:ph sz="half" idx="2"/>
          </p:nvPr>
        </p:nvSpPr>
        <p:spPr>
          <a:xfrm>
            <a:off x="4716463" y="1484313"/>
            <a:ext cx="4038600" cy="4435475"/>
          </a:xfrm>
        </p:spPr>
        <p:txBody>
          <a:bodyPr>
            <a:normAutofit fontScale="92500" lnSpcReduction="20000"/>
          </a:bodyPr>
          <a:lstStyle/>
          <a:p>
            <a:pPr marL="274320" indent="-274320" eaLnBrk="1" fontAlgn="auto" hangingPunct="1">
              <a:lnSpc>
                <a:spcPct val="80000"/>
              </a:lnSpc>
              <a:spcAft>
                <a:spcPts val="0"/>
              </a:spcAft>
              <a:buClr>
                <a:schemeClr val="accent3"/>
              </a:buClr>
              <a:buFont typeface="Wingdings" charset="2"/>
              <a:buNone/>
              <a:defRPr/>
            </a:pPr>
            <a:r>
              <a:rPr lang="en-GB" sz="1800" u="sng" dirty="0">
                <a:latin typeface="+mj-lt"/>
              </a:rPr>
              <a:t>Possible Cause for concern</a:t>
            </a: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Frequently doesn’t seem to understand what you have said</a:t>
            </a:r>
          </a:p>
          <a:p>
            <a:pPr marL="274320" indent="-274320" eaLnBrk="1" fontAlgn="auto" hangingPunct="1">
              <a:lnSpc>
                <a:spcPct val="80000"/>
              </a:lnSpc>
              <a:spcAft>
                <a:spcPts val="0"/>
              </a:spcAft>
              <a:buClr>
                <a:schemeClr val="accent3"/>
              </a:buClr>
              <a:buFont typeface="Wingdings 2"/>
              <a:buChar char=""/>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Only uses single words or very short phrases</a:t>
            </a:r>
          </a:p>
          <a:p>
            <a:pPr marL="274320" indent="-274320" eaLnBrk="1" fontAlgn="auto" hangingPunct="1">
              <a:lnSpc>
                <a:spcPct val="80000"/>
              </a:lnSpc>
              <a:spcAft>
                <a:spcPts val="0"/>
              </a:spcAft>
              <a:buClr>
                <a:schemeClr val="accent3"/>
              </a:buClr>
              <a:buFont typeface="Wingdings 2"/>
              <a:buChar char=""/>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Unintelligible most of the time to the family</a:t>
            </a:r>
          </a:p>
          <a:p>
            <a:pPr marL="274320" indent="-274320" eaLnBrk="1" fontAlgn="auto" hangingPunct="1">
              <a:lnSpc>
                <a:spcPct val="80000"/>
              </a:lnSpc>
              <a:spcAft>
                <a:spcPts val="0"/>
              </a:spcAft>
              <a:buClr>
                <a:schemeClr val="accent3"/>
              </a:buClr>
              <a:buFont typeface="Wingdings 2"/>
              <a:buChar char=""/>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Never asks questions</a:t>
            </a:r>
          </a:p>
          <a:p>
            <a:pPr marL="274320" indent="-274320" eaLnBrk="1" fontAlgn="auto" hangingPunct="1">
              <a:lnSpc>
                <a:spcPct val="80000"/>
              </a:lnSpc>
              <a:spcAft>
                <a:spcPts val="0"/>
              </a:spcAft>
              <a:buClr>
                <a:schemeClr val="accent3"/>
              </a:buClr>
              <a:buFont typeface="Wingdings 2"/>
              <a:buChar char=""/>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Shows no interest in playing with other children</a:t>
            </a:r>
          </a:p>
          <a:p>
            <a:pPr marL="274320" indent="-274320" eaLnBrk="1" fontAlgn="auto" hangingPunct="1">
              <a:lnSpc>
                <a:spcPct val="80000"/>
              </a:lnSpc>
              <a:spcAft>
                <a:spcPts val="0"/>
              </a:spcAft>
              <a:buClr>
                <a:schemeClr val="accent3"/>
              </a:buClr>
              <a:buFont typeface="Wingdings 2"/>
              <a:buChar char=""/>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Very short attention span</a:t>
            </a:r>
          </a:p>
          <a:p>
            <a:pPr marL="274320" indent="-274320" eaLnBrk="1" fontAlgn="auto" hangingPunct="1">
              <a:lnSpc>
                <a:spcPct val="80000"/>
              </a:lnSpc>
              <a:spcAft>
                <a:spcPts val="0"/>
              </a:spcAft>
              <a:buClr>
                <a:schemeClr val="accent3"/>
              </a:buClr>
              <a:buFont typeface="Wingdings 2"/>
              <a:buChar char=""/>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Often says things that are irrelevant</a:t>
            </a:r>
          </a:p>
          <a:p>
            <a:pPr marL="274320" indent="-274320" eaLnBrk="1" fontAlgn="auto" hangingPunct="1">
              <a:lnSpc>
                <a:spcPct val="80000"/>
              </a:lnSpc>
              <a:spcAft>
                <a:spcPts val="0"/>
              </a:spcAft>
              <a:buClr>
                <a:schemeClr val="accent3"/>
              </a:buClr>
              <a:buFont typeface="Wingdings 2"/>
              <a:buChar char=""/>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Dysfluency</a:t>
            </a:r>
          </a:p>
          <a:p>
            <a:pPr marL="274320" indent="-274320" eaLnBrk="1" fontAlgn="auto" hangingPunct="1">
              <a:lnSpc>
                <a:spcPct val="80000"/>
              </a:lnSpc>
              <a:spcAft>
                <a:spcPts val="0"/>
              </a:spcAft>
              <a:buClr>
                <a:schemeClr val="accent3"/>
              </a:buClr>
              <a:buFont typeface="Wingdings 2"/>
              <a:buChar char=""/>
              <a:defRPr/>
            </a:pPr>
            <a:endParaRPr lang="en-GB" sz="1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1800" dirty="0">
                <a:latin typeface="+mj-lt"/>
              </a:rPr>
              <a:t>Habitually hoarse voice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252">
                                            <p:txEl>
                                              <p:pRg st="0" end="0"/>
                                            </p:txEl>
                                          </p:spTgt>
                                        </p:tgtEl>
                                        <p:attrNameLst>
                                          <p:attrName>style.visibility</p:attrName>
                                        </p:attrNameLst>
                                      </p:cBhvr>
                                      <p:to>
                                        <p:strVal val="visible"/>
                                      </p:to>
                                    </p:set>
                                    <p:animEffect transition="in" filter="fade">
                                      <p:cBhvr>
                                        <p:cTn id="7" dur="500"/>
                                        <p:tgtEl>
                                          <p:spTgt spid="5325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3252">
                                            <p:txEl>
                                              <p:pRg st="1" end="1"/>
                                            </p:txEl>
                                          </p:spTgt>
                                        </p:tgtEl>
                                        <p:attrNameLst>
                                          <p:attrName>style.visibility</p:attrName>
                                        </p:attrNameLst>
                                      </p:cBhvr>
                                      <p:to>
                                        <p:strVal val="visible"/>
                                      </p:to>
                                    </p:set>
                                    <p:animEffect transition="in" filter="fade">
                                      <p:cBhvr>
                                        <p:cTn id="12" dur="500"/>
                                        <p:tgtEl>
                                          <p:spTgt spid="5325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3252">
                                            <p:txEl>
                                              <p:pRg st="3" end="3"/>
                                            </p:txEl>
                                          </p:spTgt>
                                        </p:tgtEl>
                                        <p:attrNameLst>
                                          <p:attrName>style.visibility</p:attrName>
                                        </p:attrNameLst>
                                      </p:cBhvr>
                                      <p:to>
                                        <p:strVal val="visible"/>
                                      </p:to>
                                    </p:set>
                                    <p:animEffect transition="in" filter="fade">
                                      <p:cBhvr>
                                        <p:cTn id="17" dur="500"/>
                                        <p:tgtEl>
                                          <p:spTgt spid="53252">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3252">
                                            <p:txEl>
                                              <p:pRg st="5" end="5"/>
                                            </p:txEl>
                                          </p:spTgt>
                                        </p:tgtEl>
                                        <p:attrNameLst>
                                          <p:attrName>style.visibility</p:attrName>
                                        </p:attrNameLst>
                                      </p:cBhvr>
                                      <p:to>
                                        <p:strVal val="visible"/>
                                      </p:to>
                                    </p:set>
                                    <p:animEffect transition="in" filter="fade">
                                      <p:cBhvr>
                                        <p:cTn id="22" dur="500"/>
                                        <p:tgtEl>
                                          <p:spTgt spid="53252">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3252">
                                            <p:txEl>
                                              <p:pRg st="7" end="7"/>
                                            </p:txEl>
                                          </p:spTgt>
                                        </p:tgtEl>
                                        <p:attrNameLst>
                                          <p:attrName>style.visibility</p:attrName>
                                        </p:attrNameLst>
                                      </p:cBhvr>
                                      <p:to>
                                        <p:strVal val="visible"/>
                                      </p:to>
                                    </p:set>
                                    <p:animEffect transition="in" filter="fade">
                                      <p:cBhvr>
                                        <p:cTn id="27" dur="500"/>
                                        <p:tgtEl>
                                          <p:spTgt spid="53252">
                                            <p:txEl>
                                              <p:pRg st="7" end="7"/>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3252">
                                            <p:txEl>
                                              <p:pRg st="9" end="9"/>
                                            </p:txEl>
                                          </p:spTgt>
                                        </p:tgtEl>
                                        <p:attrNameLst>
                                          <p:attrName>style.visibility</p:attrName>
                                        </p:attrNameLst>
                                      </p:cBhvr>
                                      <p:to>
                                        <p:strVal val="visible"/>
                                      </p:to>
                                    </p:set>
                                    <p:animEffect transition="in" filter="fade">
                                      <p:cBhvr>
                                        <p:cTn id="32" dur="500"/>
                                        <p:tgtEl>
                                          <p:spTgt spid="53252">
                                            <p:txEl>
                                              <p:pRg st="9" end="9"/>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3253">
                                            <p:txEl>
                                              <p:pRg st="0" end="0"/>
                                            </p:txEl>
                                          </p:spTgt>
                                        </p:tgtEl>
                                        <p:attrNameLst>
                                          <p:attrName>style.visibility</p:attrName>
                                        </p:attrNameLst>
                                      </p:cBhvr>
                                      <p:to>
                                        <p:strVal val="visible"/>
                                      </p:to>
                                    </p:set>
                                    <p:animEffect transition="in" filter="fade">
                                      <p:cBhvr>
                                        <p:cTn id="37" dur="500"/>
                                        <p:tgtEl>
                                          <p:spTgt spid="53253">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3253">
                                            <p:txEl>
                                              <p:pRg st="1" end="1"/>
                                            </p:txEl>
                                          </p:spTgt>
                                        </p:tgtEl>
                                        <p:attrNameLst>
                                          <p:attrName>style.visibility</p:attrName>
                                        </p:attrNameLst>
                                      </p:cBhvr>
                                      <p:to>
                                        <p:strVal val="visible"/>
                                      </p:to>
                                    </p:set>
                                    <p:animEffect transition="in" filter="fade">
                                      <p:cBhvr>
                                        <p:cTn id="42" dur="500"/>
                                        <p:tgtEl>
                                          <p:spTgt spid="53253">
                                            <p:txEl>
                                              <p:pRg st="1" end="1"/>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3253">
                                            <p:txEl>
                                              <p:pRg st="3" end="3"/>
                                            </p:txEl>
                                          </p:spTgt>
                                        </p:tgtEl>
                                        <p:attrNameLst>
                                          <p:attrName>style.visibility</p:attrName>
                                        </p:attrNameLst>
                                      </p:cBhvr>
                                      <p:to>
                                        <p:strVal val="visible"/>
                                      </p:to>
                                    </p:set>
                                    <p:animEffect transition="in" filter="fade">
                                      <p:cBhvr>
                                        <p:cTn id="47" dur="500"/>
                                        <p:tgtEl>
                                          <p:spTgt spid="53253">
                                            <p:txEl>
                                              <p:pRg st="3" end="3"/>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3253">
                                            <p:txEl>
                                              <p:pRg st="5" end="5"/>
                                            </p:txEl>
                                          </p:spTgt>
                                        </p:tgtEl>
                                        <p:attrNameLst>
                                          <p:attrName>style.visibility</p:attrName>
                                        </p:attrNameLst>
                                      </p:cBhvr>
                                      <p:to>
                                        <p:strVal val="visible"/>
                                      </p:to>
                                    </p:set>
                                    <p:animEffect transition="in" filter="fade">
                                      <p:cBhvr>
                                        <p:cTn id="52" dur="500"/>
                                        <p:tgtEl>
                                          <p:spTgt spid="53253">
                                            <p:txEl>
                                              <p:pRg st="5" end="5"/>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3253">
                                            <p:txEl>
                                              <p:pRg st="7" end="7"/>
                                            </p:txEl>
                                          </p:spTgt>
                                        </p:tgtEl>
                                        <p:attrNameLst>
                                          <p:attrName>style.visibility</p:attrName>
                                        </p:attrNameLst>
                                      </p:cBhvr>
                                      <p:to>
                                        <p:strVal val="visible"/>
                                      </p:to>
                                    </p:set>
                                    <p:animEffect transition="in" filter="fade">
                                      <p:cBhvr>
                                        <p:cTn id="57" dur="500"/>
                                        <p:tgtEl>
                                          <p:spTgt spid="53253">
                                            <p:txEl>
                                              <p:pRg st="7" end="7"/>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53253">
                                            <p:txEl>
                                              <p:pRg st="9" end="9"/>
                                            </p:txEl>
                                          </p:spTgt>
                                        </p:tgtEl>
                                        <p:attrNameLst>
                                          <p:attrName>style.visibility</p:attrName>
                                        </p:attrNameLst>
                                      </p:cBhvr>
                                      <p:to>
                                        <p:strVal val="visible"/>
                                      </p:to>
                                    </p:set>
                                    <p:animEffect transition="in" filter="fade">
                                      <p:cBhvr>
                                        <p:cTn id="62" dur="500"/>
                                        <p:tgtEl>
                                          <p:spTgt spid="53253">
                                            <p:txEl>
                                              <p:pRg st="9" end="9"/>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3253">
                                            <p:txEl>
                                              <p:pRg st="11" end="11"/>
                                            </p:txEl>
                                          </p:spTgt>
                                        </p:tgtEl>
                                        <p:attrNameLst>
                                          <p:attrName>style.visibility</p:attrName>
                                        </p:attrNameLst>
                                      </p:cBhvr>
                                      <p:to>
                                        <p:strVal val="visible"/>
                                      </p:to>
                                    </p:set>
                                    <p:animEffect transition="in" filter="fade">
                                      <p:cBhvr>
                                        <p:cTn id="67" dur="500"/>
                                        <p:tgtEl>
                                          <p:spTgt spid="53253">
                                            <p:txEl>
                                              <p:pRg st="11" end="11"/>
                                            </p:txEl>
                                          </p:spTgt>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53253">
                                            <p:txEl>
                                              <p:pRg st="13" end="13"/>
                                            </p:txEl>
                                          </p:spTgt>
                                        </p:tgtEl>
                                        <p:attrNameLst>
                                          <p:attrName>style.visibility</p:attrName>
                                        </p:attrNameLst>
                                      </p:cBhvr>
                                      <p:to>
                                        <p:strVal val="visible"/>
                                      </p:to>
                                    </p:set>
                                    <p:animEffect transition="in" filter="fade">
                                      <p:cBhvr>
                                        <p:cTn id="72" dur="500"/>
                                        <p:tgtEl>
                                          <p:spTgt spid="53253">
                                            <p:txEl>
                                              <p:pRg st="13" end="13"/>
                                            </p:txEl>
                                          </p:spTgt>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53253">
                                            <p:txEl>
                                              <p:pRg st="15" end="15"/>
                                            </p:txEl>
                                          </p:spTgt>
                                        </p:tgtEl>
                                        <p:attrNameLst>
                                          <p:attrName>style.visibility</p:attrName>
                                        </p:attrNameLst>
                                      </p:cBhvr>
                                      <p:to>
                                        <p:strVal val="visible"/>
                                      </p:to>
                                    </p:set>
                                    <p:animEffect transition="in" filter="fade">
                                      <p:cBhvr>
                                        <p:cTn id="77" dur="500"/>
                                        <p:tgtEl>
                                          <p:spTgt spid="53253">
                                            <p:txEl>
                                              <p:pRg st="15" end="15"/>
                                            </p:txEl>
                                          </p:spTgt>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53253">
                                            <p:txEl>
                                              <p:pRg st="17" end="17"/>
                                            </p:txEl>
                                          </p:spTgt>
                                        </p:tgtEl>
                                        <p:attrNameLst>
                                          <p:attrName>style.visibility</p:attrName>
                                        </p:attrNameLst>
                                      </p:cBhvr>
                                      <p:to>
                                        <p:strVal val="visible"/>
                                      </p:to>
                                    </p:set>
                                    <p:animEffect transition="in" filter="fade">
                                      <p:cBhvr>
                                        <p:cTn id="82" dur="500"/>
                                        <p:tgtEl>
                                          <p:spTgt spid="53253">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build="p"/>
      <p:bldP spid="5325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Looking at speech</a:t>
            </a:r>
          </a:p>
        </p:txBody>
      </p:sp>
      <p:sp>
        <p:nvSpPr>
          <p:cNvPr id="3" name="Content Placeholder 2"/>
          <p:cNvSpPr>
            <a:spLocks noGrp="1"/>
          </p:cNvSpPr>
          <p:nvPr>
            <p:ph sz="half" idx="1"/>
          </p:nvPr>
        </p:nvSpPr>
        <p:spPr/>
        <p:txBody>
          <a:bodyPr/>
          <a:lstStyle/>
          <a:p>
            <a:r>
              <a:rPr lang="en-GB" dirty="0"/>
              <a:t>How do you make a “d” sound?</a:t>
            </a:r>
          </a:p>
          <a:p>
            <a:r>
              <a:rPr lang="en-GB" dirty="0"/>
              <a:t>Repeat for “t”</a:t>
            </a:r>
          </a:p>
          <a:p>
            <a:r>
              <a:rPr lang="en-GB" dirty="0"/>
              <a:t>Finally “s”</a:t>
            </a:r>
          </a:p>
          <a:p>
            <a:r>
              <a:rPr lang="en-GB" dirty="0"/>
              <a:t>Making a “new” S sound at sound, word and sentence level.</a:t>
            </a:r>
          </a:p>
        </p:txBody>
      </p:sp>
      <p:sp>
        <p:nvSpPr>
          <p:cNvPr id="4" name="Content Placeholder 3"/>
          <p:cNvSpPr>
            <a:spLocks noGrp="1"/>
          </p:cNvSpPr>
          <p:nvPr>
            <p:ph sz="half" idx="2"/>
          </p:nvPr>
        </p:nvSpPr>
        <p:spPr/>
        <p:txBody>
          <a:bodyPr/>
          <a:lstStyle/>
          <a:p>
            <a:endParaRPr lang="en-GB"/>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Head and neck anatomy</a:t>
            </a:r>
          </a:p>
        </p:txBody>
      </p:sp>
      <p:pic>
        <p:nvPicPr>
          <p:cNvPr id="67586" name="Picture 2" descr="M:\My Pictures\ANATOMIC_head.jpg"/>
          <p:cNvPicPr>
            <a:picLocks noGrp="1" noChangeAspect="1" noChangeArrowheads="1"/>
          </p:cNvPicPr>
          <p:nvPr>
            <p:ph sz="half" idx="1"/>
          </p:nvPr>
        </p:nvPicPr>
        <p:blipFill>
          <a:blip r:embed="rId2" cstate="print"/>
          <a:srcRect/>
          <a:stretch>
            <a:fillRect/>
          </a:stretch>
        </p:blipFill>
        <p:spPr bwMode="auto">
          <a:xfrm>
            <a:off x="1907704" y="1484784"/>
            <a:ext cx="4752528" cy="4968552"/>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395288" y="836613"/>
            <a:ext cx="8229600" cy="636587"/>
          </a:xfrm>
        </p:spPr>
        <p:txBody>
          <a:bodyPr>
            <a:normAutofit fontScale="90000"/>
          </a:bodyPr>
          <a:lstStyle/>
          <a:p>
            <a:pPr algn="ctr" eaLnBrk="1" fontAlgn="auto" hangingPunct="1">
              <a:spcAft>
                <a:spcPts val="0"/>
              </a:spcAft>
              <a:defRPr/>
            </a:pPr>
            <a:r>
              <a:rPr lang="en-GB" dirty="0"/>
              <a:t>Unclear Speech</a:t>
            </a:r>
          </a:p>
        </p:txBody>
      </p:sp>
      <p:sp>
        <p:nvSpPr>
          <p:cNvPr id="20483" name="Content Placeholder 2"/>
          <p:cNvSpPr>
            <a:spLocks noGrp="1"/>
          </p:cNvSpPr>
          <p:nvPr>
            <p:ph idx="1"/>
          </p:nvPr>
        </p:nvSpPr>
        <p:spPr>
          <a:xfrm>
            <a:off x="323850" y="1557338"/>
            <a:ext cx="8229600" cy="4387850"/>
          </a:xfrm>
        </p:spPr>
        <p:txBody>
          <a:bodyPr>
            <a:normAutofit fontScale="92500" lnSpcReduction="10000"/>
          </a:bodyPr>
          <a:lstStyle/>
          <a:p>
            <a:pPr marL="274320" indent="-274320" eaLnBrk="1" fontAlgn="auto" hangingPunct="1">
              <a:spcAft>
                <a:spcPts val="0"/>
              </a:spcAft>
              <a:buClr>
                <a:schemeClr val="accent3"/>
              </a:buClr>
              <a:buFont typeface="Wingdings 2"/>
              <a:buChar char=""/>
              <a:defRPr/>
            </a:pPr>
            <a:r>
              <a:rPr lang="en-GB" dirty="0">
                <a:latin typeface="+mj-lt"/>
              </a:rPr>
              <a:t>By the age of 2½ your child’s speech should be understood by his close family.</a:t>
            </a:r>
          </a:p>
          <a:p>
            <a:pPr marL="274320" indent="-274320" eaLnBrk="1" fontAlgn="auto" hangingPunct="1">
              <a:spcAft>
                <a:spcPts val="0"/>
              </a:spcAft>
              <a:buClr>
                <a:schemeClr val="accent3"/>
              </a:buClr>
              <a:buFont typeface="Wingdings 2" charset="2"/>
              <a:buNone/>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dirty="0">
                <a:latin typeface="+mj-lt"/>
              </a:rPr>
              <a:t>By the age of 3 your child’s speech should be understood by familiar adults outside the home but it will not be perfect.</a:t>
            </a:r>
          </a:p>
          <a:p>
            <a:pPr marL="274320" indent="-274320" eaLnBrk="1" fontAlgn="auto" hangingPunct="1">
              <a:spcAft>
                <a:spcPts val="0"/>
              </a:spcAft>
              <a:buClr>
                <a:schemeClr val="accent3"/>
              </a:buClr>
              <a:buFont typeface="Wingdings 2" charset="2"/>
              <a:buNone/>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dirty="0">
                <a:latin typeface="+mj-lt"/>
              </a:rPr>
              <a:t>By the age of 4 your child’s speech should be understood most of the time.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8313" y="765175"/>
            <a:ext cx="8229600" cy="719138"/>
          </a:xfrm>
        </p:spPr>
        <p:txBody>
          <a:bodyPr>
            <a:normAutofit fontScale="90000"/>
          </a:bodyPr>
          <a:lstStyle/>
          <a:p>
            <a:pPr algn="ctr" eaLnBrk="1" fontAlgn="auto" hangingPunct="1">
              <a:spcAft>
                <a:spcPts val="0"/>
              </a:spcAft>
              <a:defRPr/>
            </a:pPr>
            <a:r>
              <a:rPr lang="en-GB" sz="5400" dirty="0"/>
              <a:t> </a:t>
            </a:r>
            <a:r>
              <a:rPr lang="en-GB" sz="4200" dirty="0"/>
              <a:t>What sounds do children say and when?</a:t>
            </a:r>
          </a:p>
        </p:txBody>
      </p:sp>
      <p:graphicFrame>
        <p:nvGraphicFramePr>
          <p:cNvPr id="6" name="Content Placeholder 5"/>
          <p:cNvGraphicFramePr>
            <a:graphicFrameLocks noGrp="1"/>
          </p:cNvGraphicFramePr>
          <p:nvPr>
            <p:ph idx="1"/>
          </p:nvPr>
        </p:nvGraphicFramePr>
        <p:xfrm>
          <a:off x="395288" y="1557338"/>
          <a:ext cx="8229600" cy="4923408"/>
        </p:xfrm>
        <a:graphic>
          <a:graphicData uri="http://schemas.openxmlformats.org/drawingml/2006/table">
            <a:tbl>
              <a:tblPr firstRow="1" bandRow="1">
                <a:tableStyleId>{5C22544A-7EE6-4342-B048-85BDC9FD1C3A}</a:tableStyleId>
              </a:tblPr>
              <a:tblGrid>
                <a:gridCol w="1594520">
                  <a:extLst>
                    <a:ext uri="{9D8B030D-6E8A-4147-A177-3AD203B41FA5}">
                      <a16:colId xmlns:a16="http://schemas.microsoft.com/office/drawing/2014/main" val="20000"/>
                    </a:ext>
                  </a:extLst>
                </a:gridCol>
                <a:gridCol w="6635080">
                  <a:extLst>
                    <a:ext uri="{9D8B030D-6E8A-4147-A177-3AD203B41FA5}">
                      <a16:colId xmlns:a16="http://schemas.microsoft.com/office/drawing/2014/main" val="20001"/>
                    </a:ext>
                  </a:extLst>
                </a:gridCol>
              </a:tblGrid>
              <a:tr h="442848">
                <a:tc>
                  <a:txBody>
                    <a:bodyPr/>
                    <a:lstStyle/>
                    <a:p>
                      <a:r>
                        <a:rPr lang="en-GB" dirty="0">
                          <a:latin typeface="+mj-lt"/>
                        </a:rPr>
                        <a:t>Age</a:t>
                      </a:r>
                    </a:p>
                  </a:txBody>
                  <a:tcPr/>
                </a:tc>
                <a:tc>
                  <a:txBody>
                    <a:bodyPr/>
                    <a:lstStyle/>
                    <a:p>
                      <a:r>
                        <a:rPr lang="en-GB" dirty="0">
                          <a:latin typeface="+mj-lt"/>
                        </a:rPr>
                        <a:t>Your child will probably use these sounds</a:t>
                      </a:r>
                    </a:p>
                  </a:txBody>
                  <a:tcPr/>
                </a:tc>
                <a:extLst>
                  <a:ext uri="{0D108BD9-81ED-4DB2-BD59-A6C34878D82A}">
                    <a16:rowId xmlns:a16="http://schemas.microsoft.com/office/drawing/2014/main" val="10000"/>
                  </a:ext>
                </a:extLst>
              </a:tr>
              <a:tr h="370840">
                <a:tc>
                  <a:txBody>
                    <a:bodyPr/>
                    <a:lstStyle/>
                    <a:p>
                      <a:r>
                        <a:rPr lang="en-GB" b="1" dirty="0">
                          <a:latin typeface="+mj-lt"/>
                        </a:rPr>
                        <a:t>1 ½ - 2 years</a:t>
                      </a:r>
                    </a:p>
                  </a:txBody>
                  <a:tcPr/>
                </a:tc>
                <a:tc>
                  <a:txBody>
                    <a:bodyPr/>
                    <a:lstStyle/>
                    <a:p>
                      <a:r>
                        <a:rPr lang="en-GB" b="1" dirty="0">
                          <a:latin typeface="+mj-lt"/>
                        </a:rPr>
                        <a:t>m, n, </a:t>
                      </a:r>
                    </a:p>
                    <a:p>
                      <a:r>
                        <a:rPr lang="en-GB" b="1" dirty="0">
                          <a:latin typeface="+mj-lt"/>
                        </a:rPr>
                        <a:t>p, b, t, d sounds</a:t>
                      </a:r>
                    </a:p>
                  </a:txBody>
                  <a:tcPr/>
                </a:tc>
                <a:extLst>
                  <a:ext uri="{0D108BD9-81ED-4DB2-BD59-A6C34878D82A}">
                    <a16:rowId xmlns:a16="http://schemas.microsoft.com/office/drawing/2014/main" val="10001"/>
                  </a:ext>
                </a:extLst>
              </a:tr>
              <a:tr h="370840">
                <a:tc>
                  <a:txBody>
                    <a:bodyPr/>
                    <a:lstStyle/>
                    <a:p>
                      <a:r>
                        <a:rPr lang="en-GB" b="1" dirty="0">
                          <a:latin typeface="+mj-lt"/>
                        </a:rPr>
                        <a:t>2</a:t>
                      </a:r>
                      <a:r>
                        <a:rPr lang="en-GB" b="1" baseline="0" dirty="0">
                          <a:latin typeface="+mj-lt"/>
                        </a:rPr>
                        <a:t> ½ - 3 years</a:t>
                      </a:r>
                      <a:endParaRPr lang="en-GB" b="1" dirty="0">
                        <a:latin typeface="+mj-lt"/>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GB" kern="1200" dirty="0">
                          <a:solidFill>
                            <a:schemeClr val="dk1"/>
                          </a:solidFill>
                          <a:latin typeface="+mj-lt"/>
                          <a:ea typeface="+mn-ea"/>
                          <a:cs typeface="+mn-cs"/>
                        </a:rPr>
                        <a:t>m, n, </a:t>
                      </a:r>
                    </a:p>
                    <a:p>
                      <a:pPr marL="0" marR="0" indent="0" algn="l" defTabSz="914400" rtl="0" eaLnBrk="1" fontAlgn="auto" latinLnBrk="0" hangingPunct="1">
                        <a:lnSpc>
                          <a:spcPct val="100000"/>
                        </a:lnSpc>
                        <a:spcBef>
                          <a:spcPts val="0"/>
                        </a:spcBef>
                        <a:spcAft>
                          <a:spcPts val="0"/>
                        </a:spcAft>
                        <a:buClrTx/>
                        <a:buSzTx/>
                        <a:buFontTx/>
                        <a:buNone/>
                        <a:tabLst/>
                        <a:defRPr/>
                      </a:pPr>
                      <a:r>
                        <a:rPr kumimoji="0" lang="en-GB" kern="1200" dirty="0">
                          <a:solidFill>
                            <a:schemeClr val="dk1"/>
                          </a:solidFill>
                          <a:latin typeface="+mj-lt"/>
                          <a:ea typeface="+mn-ea"/>
                          <a:cs typeface="+mn-cs"/>
                        </a:rPr>
                        <a:t>p, b, t, d, </a:t>
                      </a:r>
                    </a:p>
                    <a:p>
                      <a:pPr marL="0" marR="0" indent="0" algn="l" defTabSz="914400" rtl="0" eaLnBrk="1" fontAlgn="auto" latinLnBrk="0" hangingPunct="1">
                        <a:lnSpc>
                          <a:spcPct val="100000"/>
                        </a:lnSpc>
                        <a:spcBef>
                          <a:spcPts val="0"/>
                        </a:spcBef>
                        <a:spcAft>
                          <a:spcPts val="0"/>
                        </a:spcAft>
                        <a:buClrTx/>
                        <a:buSzTx/>
                        <a:buFontTx/>
                        <a:buNone/>
                        <a:tabLst/>
                        <a:defRPr/>
                      </a:pPr>
                      <a:r>
                        <a:rPr kumimoji="0" lang="en-GB" b="1" kern="1200" dirty="0">
                          <a:solidFill>
                            <a:schemeClr val="dk1"/>
                          </a:solidFill>
                          <a:latin typeface="+mj-lt"/>
                          <a:ea typeface="+mn-ea"/>
                          <a:cs typeface="+mn-cs"/>
                        </a:rPr>
                        <a:t>f, s, w, x, y, h sounds</a:t>
                      </a:r>
                      <a:endParaRPr lang="en-GB" b="1" dirty="0">
                        <a:latin typeface="+mj-lt"/>
                      </a:endParaRPr>
                    </a:p>
                  </a:txBody>
                  <a:tcPr/>
                </a:tc>
                <a:extLst>
                  <a:ext uri="{0D108BD9-81ED-4DB2-BD59-A6C34878D82A}">
                    <a16:rowId xmlns:a16="http://schemas.microsoft.com/office/drawing/2014/main" val="10002"/>
                  </a:ext>
                </a:extLst>
              </a:tr>
              <a:tr h="370840">
                <a:tc>
                  <a:txBody>
                    <a:bodyPr/>
                    <a:lstStyle/>
                    <a:p>
                      <a:r>
                        <a:rPr lang="en-GB" b="1" dirty="0">
                          <a:latin typeface="+mj-lt"/>
                        </a:rPr>
                        <a:t>3 - 4 years</a:t>
                      </a:r>
                    </a:p>
                  </a:txBody>
                  <a:tcPr/>
                </a:tc>
                <a:tc>
                  <a:txBody>
                    <a:bodyPr/>
                    <a:lstStyle/>
                    <a:p>
                      <a:r>
                        <a:rPr kumimoji="0" lang="en-GB" kern="1200" dirty="0">
                          <a:solidFill>
                            <a:schemeClr val="dk1"/>
                          </a:solidFill>
                          <a:latin typeface="+mj-lt"/>
                          <a:ea typeface="+mn-ea"/>
                          <a:cs typeface="+mn-cs"/>
                        </a:rPr>
                        <a:t>m, n, </a:t>
                      </a:r>
                    </a:p>
                    <a:p>
                      <a:r>
                        <a:rPr kumimoji="0" lang="en-GB" kern="1200" dirty="0">
                          <a:solidFill>
                            <a:schemeClr val="dk1"/>
                          </a:solidFill>
                          <a:latin typeface="+mj-lt"/>
                          <a:ea typeface="+mn-ea"/>
                          <a:cs typeface="+mn-cs"/>
                        </a:rPr>
                        <a:t>p, b, t</a:t>
                      </a:r>
                      <a:r>
                        <a:rPr kumimoji="0" lang="en-GB" b="0" kern="1200" dirty="0">
                          <a:solidFill>
                            <a:schemeClr val="dk1"/>
                          </a:solidFill>
                          <a:latin typeface="+mj-lt"/>
                          <a:ea typeface="+mn-ea"/>
                          <a:cs typeface="+mn-cs"/>
                        </a:rPr>
                        <a:t>, d, </a:t>
                      </a:r>
                    </a:p>
                    <a:p>
                      <a:r>
                        <a:rPr kumimoji="0" lang="en-GB" b="0" kern="1200" dirty="0">
                          <a:solidFill>
                            <a:schemeClr val="dk1"/>
                          </a:solidFill>
                          <a:latin typeface="+mj-lt"/>
                          <a:ea typeface="+mn-ea"/>
                          <a:cs typeface="+mn-cs"/>
                        </a:rPr>
                        <a:t>f, s,</a:t>
                      </a:r>
                    </a:p>
                    <a:p>
                      <a:r>
                        <a:rPr kumimoji="0" lang="en-GB" b="0" kern="1200" dirty="0">
                          <a:solidFill>
                            <a:schemeClr val="dk1"/>
                          </a:solidFill>
                          <a:latin typeface="+mj-lt"/>
                          <a:ea typeface="+mn-ea"/>
                          <a:cs typeface="+mn-cs"/>
                        </a:rPr>
                        <a:t>w, x, y, h,</a:t>
                      </a:r>
                      <a:r>
                        <a:rPr kumimoji="0" lang="en-GB" b="0" kern="1200" baseline="0" dirty="0">
                          <a:solidFill>
                            <a:schemeClr val="dk1"/>
                          </a:solidFill>
                          <a:latin typeface="+mj-lt"/>
                          <a:ea typeface="+mn-ea"/>
                          <a:cs typeface="+mn-cs"/>
                        </a:rPr>
                        <a:t> </a:t>
                      </a:r>
                    </a:p>
                    <a:p>
                      <a:r>
                        <a:rPr kumimoji="0" lang="en-GB" b="1" kern="1200" baseline="0" dirty="0">
                          <a:solidFill>
                            <a:schemeClr val="dk1"/>
                          </a:solidFill>
                          <a:latin typeface="+mj-lt"/>
                          <a:ea typeface="+mn-ea"/>
                          <a:cs typeface="+mn-cs"/>
                        </a:rPr>
                        <a:t>v, perhaps sh</a:t>
                      </a:r>
                      <a:r>
                        <a:rPr kumimoji="0" lang="en-GB" b="0" kern="1200" baseline="0" dirty="0">
                          <a:solidFill>
                            <a:schemeClr val="dk1"/>
                          </a:solidFill>
                          <a:latin typeface="+mj-lt"/>
                          <a:ea typeface="+mn-ea"/>
                          <a:cs typeface="+mn-cs"/>
                        </a:rPr>
                        <a:t> </a:t>
                      </a:r>
                      <a:r>
                        <a:rPr kumimoji="0" lang="en-GB" b="1" kern="1200" baseline="0" dirty="0">
                          <a:solidFill>
                            <a:schemeClr val="dk1"/>
                          </a:solidFill>
                          <a:latin typeface="+mj-lt"/>
                          <a:ea typeface="+mn-ea"/>
                          <a:cs typeface="+mn-cs"/>
                        </a:rPr>
                        <a:t>sounds</a:t>
                      </a:r>
                      <a:endParaRPr lang="en-GB" b="1" dirty="0">
                        <a:latin typeface="+mj-lt"/>
                      </a:endParaRPr>
                    </a:p>
                  </a:txBody>
                  <a:tcPr/>
                </a:tc>
                <a:extLst>
                  <a:ext uri="{0D108BD9-81ED-4DB2-BD59-A6C34878D82A}">
                    <a16:rowId xmlns:a16="http://schemas.microsoft.com/office/drawing/2014/main" val="10003"/>
                  </a:ext>
                </a:extLst>
              </a:tr>
              <a:tr h="370840">
                <a:tc>
                  <a:txBody>
                    <a:bodyPr/>
                    <a:lstStyle/>
                    <a:p>
                      <a:r>
                        <a:rPr lang="en-GB" b="1" dirty="0">
                          <a:latin typeface="+mj-lt"/>
                        </a:rPr>
                        <a:t>4 – 5 years</a:t>
                      </a:r>
                    </a:p>
                  </a:txBody>
                  <a:tcPr/>
                </a:tc>
                <a:tc>
                  <a:txBody>
                    <a:bodyPr/>
                    <a:lstStyle/>
                    <a:p>
                      <a:r>
                        <a:rPr kumimoji="0" lang="en-GB" kern="1200" dirty="0">
                          <a:solidFill>
                            <a:schemeClr val="dk1"/>
                          </a:solidFill>
                          <a:latin typeface="+mj-lt"/>
                          <a:ea typeface="+mn-ea"/>
                          <a:cs typeface="+mn-cs"/>
                        </a:rPr>
                        <a:t>m, n, </a:t>
                      </a:r>
                    </a:p>
                    <a:p>
                      <a:r>
                        <a:rPr kumimoji="0" lang="en-GB" kern="1200" dirty="0">
                          <a:solidFill>
                            <a:schemeClr val="dk1"/>
                          </a:solidFill>
                          <a:latin typeface="+mj-lt"/>
                          <a:ea typeface="+mn-ea"/>
                          <a:cs typeface="+mn-cs"/>
                        </a:rPr>
                        <a:t>p, b, t</a:t>
                      </a:r>
                      <a:r>
                        <a:rPr kumimoji="0" lang="en-GB" b="0" kern="1200" dirty="0">
                          <a:solidFill>
                            <a:schemeClr val="dk1"/>
                          </a:solidFill>
                          <a:latin typeface="+mj-lt"/>
                          <a:ea typeface="+mn-ea"/>
                          <a:cs typeface="+mn-cs"/>
                        </a:rPr>
                        <a:t>, d,</a:t>
                      </a:r>
                    </a:p>
                    <a:p>
                      <a:r>
                        <a:rPr kumimoji="0" lang="en-GB" b="0" kern="1200" dirty="0">
                          <a:solidFill>
                            <a:schemeClr val="dk1"/>
                          </a:solidFill>
                          <a:latin typeface="+mj-lt"/>
                          <a:ea typeface="+mn-ea"/>
                          <a:cs typeface="+mn-cs"/>
                        </a:rPr>
                        <a:t>f, s, </a:t>
                      </a:r>
                    </a:p>
                    <a:p>
                      <a:r>
                        <a:rPr kumimoji="0" lang="en-GB" b="0" kern="1200" dirty="0">
                          <a:solidFill>
                            <a:schemeClr val="dk1"/>
                          </a:solidFill>
                          <a:latin typeface="+mj-lt"/>
                          <a:ea typeface="+mn-ea"/>
                          <a:cs typeface="+mn-cs"/>
                        </a:rPr>
                        <a:t>w, x, y, h,</a:t>
                      </a:r>
                      <a:r>
                        <a:rPr kumimoji="0" lang="en-GB" b="0" kern="1200" baseline="0" dirty="0">
                          <a:solidFill>
                            <a:schemeClr val="dk1"/>
                          </a:solidFill>
                          <a:latin typeface="+mj-lt"/>
                          <a:ea typeface="+mn-ea"/>
                          <a:cs typeface="+mn-cs"/>
                        </a:rPr>
                        <a:t> v, sh,</a:t>
                      </a:r>
                      <a:r>
                        <a:rPr kumimoji="0" lang="en-GB" b="1" kern="1200" baseline="0" dirty="0">
                          <a:solidFill>
                            <a:schemeClr val="dk1"/>
                          </a:solidFill>
                          <a:latin typeface="+mj-lt"/>
                          <a:ea typeface="+mn-ea"/>
                          <a:cs typeface="+mn-cs"/>
                        </a:rPr>
                        <a:t> </a:t>
                      </a:r>
                    </a:p>
                    <a:p>
                      <a:r>
                        <a:rPr kumimoji="0" lang="en-GB" b="1" kern="1200" baseline="0" dirty="0">
                          <a:solidFill>
                            <a:schemeClr val="dk1"/>
                          </a:solidFill>
                          <a:latin typeface="+mj-lt"/>
                          <a:ea typeface="+mn-ea"/>
                          <a:cs typeface="+mn-cs"/>
                        </a:rPr>
                        <a:t>z, ch, j, l. Blends may start to develop e.g. ‘sp’, ‘st, ‘bl’, ‘cr’</a:t>
                      </a:r>
                      <a:r>
                        <a:rPr kumimoji="0" lang="en-GB" b="0" kern="1200" baseline="0" dirty="0">
                          <a:solidFill>
                            <a:schemeClr val="dk1"/>
                          </a:solidFill>
                          <a:latin typeface="+mj-lt"/>
                          <a:ea typeface="+mn-ea"/>
                          <a:cs typeface="+mn-cs"/>
                        </a:rPr>
                        <a:t> </a:t>
                      </a:r>
                      <a:r>
                        <a:rPr kumimoji="0" lang="en-GB" b="1" kern="1200" baseline="0" dirty="0">
                          <a:solidFill>
                            <a:schemeClr val="dk1"/>
                          </a:solidFill>
                          <a:latin typeface="+mj-lt"/>
                          <a:ea typeface="+mn-ea"/>
                          <a:cs typeface="+mn-cs"/>
                        </a:rPr>
                        <a:t>sounds</a:t>
                      </a:r>
                      <a:endParaRPr kumimoji="0" lang="en-GB" b="1" kern="1200" dirty="0">
                        <a:solidFill>
                          <a:schemeClr val="dk1"/>
                        </a:solidFill>
                        <a:latin typeface="+mj-lt"/>
                        <a:ea typeface="+mn-ea"/>
                        <a:cs typeface="+mn-cs"/>
                      </a:endParaRPr>
                    </a:p>
                  </a:txBody>
                  <a:tcPr/>
                </a:tc>
                <a:extLst>
                  <a:ext uri="{0D108BD9-81ED-4DB2-BD59-A6C34878D82A}">
                    <a16:rowId xmlns:a16="http://schemas.microsoft.com/office/drawing/2014/main" val="10004"/>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Inty</a:t>
            </a:r>
            <a:r>
              <a:rPr lang="en-GB" dirty="0"/>
              <a:t> </a:t>
            </a:r>
            <a:r>
              <a:rPr lang="en-GB" dirty="0" err="1"/>
              <a:t>Winty</a:t>
            </a:r>
            <a:r>
              <a:rPr lang="en-GB" dirty="0"/>
              <a:t> Exercise</a:t>
            </a:r>
          </a:p>
        </p:txBody>
      </p:sp>
      <p:sp>
        <p:nvSpPr>
          <p:cNvPr id="3" name="Content Placeholder 2"/>
          <p:cNvSpPr>
            <a:spLocks noGrp="1"/>
          </p:cNvSpPr>
          <p:nvPr>
            <p:ph idx="1"/>
          </p:nvPr>
        </p:nvSpPr>
        <p:spPr/>
        <p:txBody>
          <a:bodyPr/>
          <a:lstStyle/>
          <a:p>
            <a:r>
              <a:rPr lang="en-GB" dirty="0"/>
              <a:t>Read the paragraph</a:t>
            </a:r>
          </a:p>
          <a:p>
            <a:r>
              <a:rPr lang="en-GB" dirty="0"/>
              <a:t>Can you work out what the child is saying?</a:t>
            </a:r>
          </a:p>
          <a:p>
            <a:r>
              <a:rPr lang="en-GB" dirty="0"/>
              <a:t>Underline each incorrect sound and write the correct sound above it</a:t>
            </a:r>
          </a:p>
          <a:p>
            <a:r>
              <a:rPr lang="en-GB" dirty="0"/>
              <a:t>Can you see a pattern?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Unclear speech</a:t>
            </a:r>
          </a:p>
        </p:txBody>
      </p:sp>
      <p:sp>
        <p:nvSpPr>
          <p:cNvPr id="3" name="Content Placeholder 2"/>
          <p:cNvSpPr>
            <a:spLocks noGrp="1"/>
          </p:cNvSpPr>
          <p:nvPr>
            <p:ph idx="1"/>
          </p:nvPr>
        </p:nvSpPr>
        <p:spPr/>
        <p:txBody>
          <a:bodyPr/>
          <a:lstStyle/>
          <a:p>
            <a:r>
              <a:rPr lang="en-GB" dirty="0"/>
              <a:t>Listen to the child with unclear speech</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fontScale="90000"/>
          </a:bodyPr>
          <a:lstStyle/>
          <a:p>
            <a:pPr algn="ctr" eaLnBrk="1" hangingPunct="1"/>
            <a:r>
              <a:rPr lang="en-GB" sz="3600" dirty="0"/>
              <a:t>What is involved in the development of communication?</a:t>
            </a:r>
          </a:p>
        </p:txBody>
      </p:sp>
      <p:sp>
        <p:nvSpPr>
          <p:cNvPr id="12291" name="Rectangle 3"/>
          <p:cNvSpPr>
            <a:spLocks noGrp="1" noChangeArrowheads="1"/>
          </p:cNvSpPr>
          <p:nvPr>
            <p:ph idx="1"/>
          </p:nvPr>
        </p:nvSpPr>
        <p:spPr>
          <a:xfrm>
            <a:off x="539750" y="1916113"/>
            <a:ext cx="8229600" cy="4389437"/>
          </a:xfrm>
        </p:spPr>
        <p:txBody>
          <a:bodyPr>
            <a:normAutofit/>
          </a:bodyPr>
          <a:lstStyle/>
          <a:p>
            <a:pPr marL="274320" indent="-274320" eaLnBrk="1" fontAlgn="auto" hangingPunct="1">
              <a:spcAft>
                <a:spcPts val="0"/>
              </a:spcAft>
              <a:buClr>
                <a:schemeClr val="accent3"/>
              </a:buClr>
              <a:buFont typeface="Wingdings 2" charset="2"/>
              <a:buNone/>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i="1" dirty="0">
                <a:latin typeface="+mj-lt"/>
              </a:rPr>
              <a:t>Language pyramid activity - </a:t>
            </a:r>
            <a:r>
              <a:rPr lang="en-GB" sz="2000" i="1" dirty="0">
                <a:latin typeface="+mj-lt"/>
              </a:rPr>
              <a:t>Please match up where you think these skills fit into the pyramid provided.</a:t>
            </a:r>
          </a:p>
          <a:p>
            <a:pPr marL="274320" indent="-274320" eaLnBrk="1" fontAlgn="auto" hangingPunct="1">
              <a:spcAft>
                <a:spcPts val="0"/>
              </a:spcAft>
              <a:buClr>
                <a:schemeClr val="accent3"/>
              </a:buClr>
              <a:buFont typeface="Wingdings 2"/>
              <a:buChar char=""/>
              <a:defRPr/>
            </a:pPr>
            <a:endParaRPr lang="en-GB" sz="2000" i="1" dirty="0">
              <a:latin typeface="+mj-lt"/>
            </a:endParaRPr>
          </a:p>
          <a:p>
            <a:pPr marL="274320" indent="-274320" eaLnBrk="1" fontAlgn="auto" hangingPunct="1">
              <a:spcAft>
                <a:spcPts val="0"/>
              </a:spcAft>
              <a:buClr>
                <a:schemeClr val="accent3"/>
              </a:buClr>
              <a:buFont typeface="Wingdings 2" charset="2"/>
              <a:buNone/>
              <a:defRPr/>
            </a:pPr>
            <a:endParaRPr lang="en-GB" sz="2000" i="1" dirty="0">
              <a:latin typeface="+mj-lt"/>
            </a:endParaRPr>
          </a:p>
          <a:p>
            <a:pPr marL="274320" indent="-274320" eaLnBrk="1" fontAlgn="auto" hangingPunct="1">
              <a:spcAft>
                <a:spcPts val="0"/>
              </a:spcAft>
              <a:buClr>
                <a:schemeClr val="accent3"/>
              </a:buClr>
              <a:buFont typeface="Wingdings 2" charset="2"/>
              <a:buNone/>
              <a:defRPr/>
            </a:pPr>
            <a:endParaRPr lang="en-GB" dirty="0"/>
          </a:p>
        </p:txBody>
      </p:sp>
      <p:sp>
        <p:nvSpPr>
          <p:cNvPr id="13316" name="TextBox 10"/>
          <p:cNvSpPr txBox="1">
            <a:spLocks noChangeArrowheads="1"/>
          </p:cNvSpPr>
          <p:nvPr/>
        </p:nvSpPr>
        <p:spPr bwMode="auto">
          <a:xfrm>
            <a:off x="6948488" y="5084763"/>
            <a:ext cx="696912" cy="369887"/>
          </a:xfrm>
          <a:prstGeom prst="rect">
            <a:avLst/>
          </a:prstGeom>
          <a:noFill/>
          <a:ln w="9525">
            <a:noFill/>
            <a:miter lim="800000"/>
            <a:headEnd/>
            <a:tailEnd/>
          </a:ln>
        </p:spPr>
        <p:txBody>
          <a:bodyPr wrap="none">
            <a:spAutoFit/>
          </a:bodyPr>
          <a:lstStyle/>
          <a:p>
            <a:r>
              <a:rPr lang="en-GB" dirty="0"/>
              <a:t>Play </a:t>
            </a:r>
          </a:p>
        </p:txBody>
      </p:sp>
      <p:sp>
        <p:nvSpPr>
          <p:cNvPr id="13317" name="TextBox 12"/>
          <p:cNvSpPr txBox="1">
            <a:spLocks noChangeArrowheads="1"/>
          </p:cNvSpPr>
          <p:nvPr/>
        </p:nvSpPr>
        <p:spPr bwMode="auto">
          <a:xfrm>
            <a:off x="2700338" y="5084763"/>
            <a:ext cx="2595562" cy="369887"/>
          </a:xfrm>
          <a:prstGeom prst="rect">
            <a:avLst/>
          </a:prstGeom>
          <a:noFill/>
          <a:ln w="9525">
            <a:noFill/>
            <a:miter lim="800000"/>
            <a:headEnd/>
            <a:tailEnd/>
          </a:ln>
        </p:spPr>
        <p:txBody>
          <a:bodyPr wrap="none">
            <a:spAutoFit/>
          </a:bodyPr>
          <a:lstStyle/>
          <a:p>
            <a:r>
              <a:rPr lang="en-GB" dirty="0"/>
              <a:t>Attention and Listening </a:t>
            </a:r>
          </a:p>
        </p:txBody>
      </p:sp>
      <p:sp>
        <p:nvSpPr>
          <p:cNvPr id="13318" name="TextBox 14"/>
          <p:cNvSpPr txBox="1">
            <a:spLocks noChangeArrowheads="1"/>
          </p:cNvSpPr>
          <p:nvPr/>
        </p:nvSpPr>
        <p:spPr bwMode="auto">
          <a:xfrm>
            <a:off x="2555875" y="3716338"/>
            <a:ext cx="2774950" cy="369887"/>
          </a:xfrm>
          <a:prstGeom prst="rect">
            <a:avLst/>
          </a:prstGeom>
          <a:noFill/>
          <a:ln w="9525">
            <a:noFill/>
            <a:miter lim="800000"/>
            <a:headEnd/>
            <a:tailEnd/>
          </a:ln>
        </p:spPr>
        <p:txBody>
          <a:bodyPr wrap="none">
            <a:spAutoFit/>
          </a:bodyPr>
          <a:lstStyle/>
          <a:p>
            <a:r>
              <a:rPr lang="en-GB" dirty="0"/>
              <a:t>Understanding Language</a:t>
            </a:r>
          </a:p>
        </p:txBody>
      </p:sp>
      <p:sp>
        <p:nvSpPr>
          <p:cNvPr id="13319" name="TextBox 17"/>
          <p:cNvSpPr txBox="1">
            <a:spLocks noChangeArrowheads="1"/>
          </p:cNvSpPr>
          <p:nvPr/>
        </p:nvSpPr>
        <p:spPr bwMode="auto">
          <a:xfrm>
            <a:off x="1187450" y="4221163"/>
            <a:ext cx="1928813" cy="369887"/>
          </a:xfrm>
          <a:prstGeom prst="rect">
            <a:avLst/>
          </a:prstGeom>
          <a:noFill/>
          <a:ln w="9525">
            <a:noFill/>
            <a:miter lim="800000"/>
            <a:headEnd/>
            <a:tailEnd/>
          </a:ln>
        </p:spPr>
        <p:txBody>
          <a:bodyPr wrap="none">
            <a:spAutoFit/>
          </a:bodyPr>
          <a:lstStyle/>
          <a:p>
            <a:r>
              <a:rPr lang="en-GB" dirty="0"/>
              <a:t>Using Language </a:t>
            </a:r>
          </a:p>
        </p:txBody>
      </p:sp>
      <p:sp>
        <p:nvSpPr>
          <p:cNvPr id="13320" name="TextBox 19"/>
          <p:cNvSpPr txBox="1">
            <a:spLocks noChangeArrowheads="1"/>
          </p:cNvSpPr>
          <p:nvPr/>
        </p:nvSpPr>
        <p:spPr bwMode="auto">
          <a:xfrm>
            <a:off x="5435600" y="4149725"/>
            <a:ext cx="966788" cy="368300"/>
          </a:xfrm>
          <a:prstGeom prst="rect">
            <a:avLst/>
          </a:prstGeom>
          <a:noFill/>
          <a:ln w="9525">
            <a:noFill/>
            <a:miter lim="800000"/>
            <a:headEnd/>
            <a:tailEnd/>
          </a:ln>
        </p:spPr>
        <p:txBody>
          <a:bodyPr wrap="none">
            <a:spAutoFit/>
          </a:bodyPr>
          <a:lstStyle/>
          <a:p>
            <a:r>
              <a:rPr lang="en-GB" dirty="0"/>
              <a:t>Speech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flipV="1">
            <a:off x="468313" y="188913"/>
            <a:ext cx="8229600" cy="71437"/>
          </a:xfrm>
        </p:spPr>
        <p:txBody>
          <a:bodyPr>
            <a:normAutofit fontScale="90000"/>
          </a:bodyPr>
          <a:lstStyle/>
          <a:p>
            <a:pPr eaLnBrk="1" fontAlgn="auto" hangingPunct="1">
              <a:spcAft>
                <a:spcPts val="0"/>
              </a:spcAft>
              <a:defRPr/>
            </a:pPr>
            <a:endParaRPr lang="en-US" sz="4000" dirty="0"/>
          </a:p>
        </p:txBody>
      </p:sp>
      <p:sp>
        <p:nvSpPr>
          <p:cNvPr id="13315" name="Rectangle 3"/>
          <p:cNvSpPr>
            <a:spLocks noGrp="1" noChangeArrowheads="1"/>
          </p:cNvSpPr>
          <p:nvPr>
            <p:ph idx="1"/>
          </p:nvPr>
        </p:nvSpPr>
        <p:spPr>
          <a:xfrm>
            <a:off x="539750" y="333375"/>
            <a:ext cx="8229600" cy="6335713"/>
          </a:xfrm>
        </p:spPr>
        <p:txBody>
          <a:bodyPr>
            <a:normAutofit/>
          </a:bodyPr>
          <a:lstStyle/>
          <a:p>
            <a:pPr marL="274320" indent="-274320" eaLnBrk="1" fontAlgn="auto" hangingPunct="1">
              <a:spcAft>
                <a:spcPts val="0"/>
              </a:spcAft>
              <a:buClr>
                <a:schemeClr val="accent3"/>
              </a:buClr>
              <a:buFont typeface="Wingdings" charset="2"/>
              <a:buNone/>
              <a:defRPr/>
            </a:pPr>
            <a:endParaRPr lang="en-US" dirty="0">
              <a:solidFill>
                <a:schemeClr val="accent3">
                  <a:lumMod val="50000"/>
                </a:schemeClr>
              </a:solidFill>
              <a:latin typeface="+mj-lt"/>
            </a:endParaRPr>
          </a:p>
          <a:p>
            <a:pPr marL="274320" indent="-274320" eaLnBrk="1" fontAlgn="auto" hangingPunct="1">
              <a:spcAft>
                <a:spcPts val="0"/>
              </a:spcAft>
              <a:buClr>
                <a:schemeClr val="accent3"/>
              </a:buClr>
              <a:buFont typeface="Wingdings" charset="2"/>
              <a:buNone/>
              <a:defRPr/>
            </a:pPr>
            <a:r>
              <a:rPr lang="en-US" sz="3200" dirty="0">
                <a:solidFill>
                  <a:schemeClr val="accent3">
                    <a:lumMod val="50000"/>
                  </a:schemeClr>
                </a:solidFill>
                <a:latin typeface="+mj-lt"/>
              </a:rPr>
              <a:t>Language Pyramid</a:t>
            </a:r>
          </a:p>
        </p:txBody>
      </p:sp>
      <p:sp>
        <p:nvSpPr>
          <p:cNvPr id="14340" name="AutoShape 4"/>
          <p:cNvSpPr>
            <a:spLocks noChangeArrowheads="1"/>
          </p:cNvSpPr>
          <p:nvPr/>
        </p:nvSpPr>
        <p:spPr bwMode="auto">
          <a:xfrm>
            <a:off x="1187450" y="692150"/>
            <a:ext cx="6192838" cy="5473700"/>
          </a:xfrm>
          <a:prstGeom prst="triangle">
            <a:avLst>
              <a:gd name="adj" fmla="val 50000"/>
            </a:avLst>
          </a:prstGeom>
          <a:noFill/>
          <a:ln w="9525">
            <a:solidFill>
              <a:schemeClr val="tx1"/>
            </a:solidFill>
            <a:miter lim="800000"/>
            <a:headEnd/>
            <a:tailEnd/>
          </a:ln>
        </p:spPr>
        <p:txBody>
          <a:bodyPr wrap="none" anchor="ctr"/>
          <a:lstStyle/>
          <a:p>
            <a:endParaRPr lang="en-US" dirty="0"/>
          </a:p>
        </p:txBody>
      </p:sp>
      <p:sp>
        <p:nvSpPr>
          <p:cNvPr id="14341" name="Line 5"/>
          <p:cNvSpPr>
            <a:spLocks noChangeShapeType="1"/>
          </p:cNvSpPr>
          <p:nvPr/>
        </p:nvSpPr>
        <p:spPr bwMode="auto">
          <a:xfrm flipV="1">
            <a:off x="4284663" y="333375"/>
            <a:ext cx="1008062" cy="358775"/>
          </a:xfrm>
          <a:prstGeom prst="line">
            <a:avLst/>
          </a:prstGeom>
          <a:noFill/>
          <a:ln w="9525">
            <a:solidFill>
              <a:schemeClr val="tx1"/>
            </a:solidFill>
            <a:round/>
            <a:headEnd/>
            <a:tailEnd/>
          </a:ln>
        </p:spPr>
        <p:txBody>
          <a:bodyPr/>
          <a:lstStyle/>
          <a:p>
            <a:endParaRPr lang="en-GB" dirty="0"/>
          </a:p>
        </p:txBody>
      </p:sp>
      <p:sp>
        <p:nvSpPr>
          <p:cNvPr id="14342" name="Line 6"/>
          <p:cNvSpPr>
            <a:spLocks noChangeShapeType="1"/>
          </p:cNvSpPr>
          <p:nvPr/>
        </p:nvSpPr>
        <p:spPr bwMode="auto">
          <a:xfrm>
            <a:off x="5292725" y="333375"/>
            <a:ext cx="3024188" cy="5256213"/>
          </a:xfrm>
          <a:prstGeom prst="line">
            <a:avLst/>
          </a:prstGeom>
          <a:noFill/>
          <a:ln w="9525">
            <a:solidFill>
              <a:schemeClr val="tx1"/>
            </a:solidFill>
            <a:round/>
            <a:headEnd/>
            <a:tailEnd/>
          </a:ln>
        </p:spPr>
        <p:txBody>
          <a:bodyPr/>
          <a:lstStyle/>
          <a:p>
            <a:endParaRPr lang="en-GB" dirty="0"/>
          </a:p>
        </p:txBody>
      </p:sp>
      <p:sp>
        <p:nvSpPr>
          <p:cNvPr id="14343" name="Line 7"/>
          <p:cNvSpPr>
            <a:spLocks noChangeShapeType="1"/>
          </p:cNvSpPr>
          <p:nvPr/>
        </p:nvSpPr>
        <p:spPr bwMode="auto">
          <a:xfrm flipV="1">
            <a:off x="7380288" y="5589588"/>
            <a:ext cx="936625" cy="576262"/>
          </a:xfrm>
          <a:prstGeom prst="line">
            <a:avLst/>
          </a:prstGeom>
          <a:noFill/>
          <a:ln w="9525">
            <a:solidFill>
              <a:schemeClr val="tx1"/>
            </a:solidFill>
            <a:round/>
            <a:headEnd/>
            <a:tailEnd/>
          </a:ln>
        </p:spPr>
        <p:txBody>
          <a:bodyPr/>
          <a:lstStyle/>
          <a:p>
            <a:endParaRPr lang="en-GB" dirty="0"/>
          </a:p>
        </p:txBody>
      </p:sp>
      <p:sp>
        <p:nvSpPr>
          <p:cNvPr id="14344" name="Line 8"/>
          <p:cNvSpPr>
            <a:spLocks noChangeShapeType="1"/>
          </p:cNvSpPr>
          <p:nvPr/>
        </p:nvSpPr>
        <p:spPr bwMode="auto">
          <a:xfrm>
            <a:off x="1835150" y="5013325"/>
            <a:ext cx="4897438" cy="0"/>
          </a:xfrm>
          <a:prstGeom prst="line">
            <a:avLst/>
          </a:prstGeom>
          <a:noFill/>
          <a:ln w="9525">
            <a:solidFill>
              <a:schemeClr val="tx1"/>
            </a:solidFill>
            <a:round/>
            <a:headEnd/>
            <a:tailEnd/>
          </a:ln>
        </p:spPr>
        <p:txBody>
          <a:bodyPr/>
          <a:lstStyle/>
          <a:p>
            <a:endParaRPr lang="en-GB" dirty="0"/>
          </a:p>
        </p:txBody>
      </p:sp>
      <p:sp>
        <p:nvSpPr>
          <p:cNvPr id="14345" name="Line 9"/>
          <p:cNvSpPr>
            <a:spLocks noChangeShapeType="1"/>
          </p:cNvSpPr>
          <p:nvPr/>
        </p:nvSpPr>
        <p:spPr bwMode="auto">
          <a:xfrm>
            <a:off x="2411413" y="4005263"/>
            <a:ext cx="3744912" cy="0"/>
          </a:xfrm>
          <a:prstGeom prst="line">
            <a:avLst/>
          </a:prstGeom>
          <a:noFill/>
          <a:ln w="9525">
            <a:solidFill>
              <a:schemeClr val="tx1"/>
            </a:solidFill>
            <a:round/>
            <a:headEnd/>
            <a:tailEnd/>
          </a:ln>
        </p:spPr>
        <p:txBody>
          <a:bodyPr/>
          <a:lstStyle/>
          <a:p>
            <a:endParaRPr lang="en-GB" dirty="0"/>
          </a:p>
        </p:txBody>
      </p:sp>
      <p:sp>
        <p:nvSpPr>
          <p:cNvPr id="14346" name="Line 10"/>
          <p:cNvSpPr>
            <a:spLocks noChangeShapeType="1"/>
          </p:cNvSpPr>
          <p:nvPr/>
        </p:nvSpPr>
        <p:spPr bwMode="auto">
          <a:xfrm>
            <a:off x="2987675" y="2997200"/>
            <a:ext cx="2592388" cy="0"/>
          </a:xfrm>
          <a:prstGeom prst="line">
            <a:avLst/>
          </a:prstGeom>
          <a:noFill/>
          <a:ln w="9525">
            <a:solidFill>
              <a:schemeClr val="tx1"/>
            </a:solidFill>
            <a:round/>
            <a:headEnd/>
            <a:tailEnd/>
          </a:ln>
        </p:spPr>
        <p:txBody>
          <a:bodyPr/>
          <a:lstStyle/>
          <a:p>
            <a:endParaRPr lang="en-GB" dirty="0"/>
          </a:p>
        </p:txBody>
      </p:sp>
      <p:sp>
        <p:nvSpPr>
          <p:cNvPr id="14347" name="Line 11"/>
          <p:cNvSpPr>
            <a:spLocks noChangeShapeType="1"/>
          </p:cNvSpPr>
          <p:nvPr/>
        </p:nvSpPr>
        <p:spPr bwMode="auto">
          <a:xfrm>
            <a:off x="3563938" y="1989138"/>
            <a:ext cx="1439862" cy="0"/>
          </a:xfrm>
          <a:prstGeom prst="line">
            <a:avLst/>
          </a:prstGeom>
          <a:noFill/>
          <a:ln w="9525">
            <a:solidFill>
              <a:schemeClr val="tx1"/>
            </a:solidFill>
            <a:round/>
            <a:headEnd/>
            <a:tailEnd/>
          </a:ln>
        </p:spPr>
        <p:txBody>
          <a:bodyPr/>
          <a:lstStyle/>
          <a:p>
            <a:endParaRPr lang="en-GB" dirty="0"/>
          </a:p>
        </p:txBody>
      </p:sp>
      <p:sp>
        <p:nvSpPr>
          <p:cNvPr id="16396" name="Text Box 12"/>
          <p:cNvSpPr txBox="1">
            <a:spLocks noChangeArrowheads="1"/>
          </p:cNvSpPr>
          <p:nvPr/>
        </p:nvSpPr>
        <p:spPr bwMode="auto">
          <a:xfrm>
            <a:off x="2987675" y="5300663"/>
            <a:ext cx="4175125" cy="396875"/>
          </a:xfrm>
          <a:prstGeom prst="rect">
            <a:avLst/>
          </a:prstGeom>
          <a:noFill/>
          <a:ln w="9525">
            <a:noFill/>
            <a:miter lim="800000"/>
            <a:headEnd/>
            <a:tailEnd/>
          </a:ln>
        </p:spPr>
        <p:txBody>
          <a:bodyPr>
            <a:spAutoFit/>
          </a:bodyPr>
          <a:lstStyle/>
          <a:p>
            <a:pPr>
              <a:spcBef>
                <a:spcPct val="50000"/>
              </a:spcBef>
              <a:defRPr/>
            </a:pPr>
            <a:r>
              <a:rPr lang="en-GB" sz="2000" dirty="0">
                <a:latin typeface="+mj-lt"/>
              </a:rPr>
              <a:t>Attention and listening</a:t>
            </a:r>
          </a:p>
        </p:txBody>
      </p:sp>
      <p:sp>
        <p:nvSpPr>
          <p:cNvPr id="14349" name="Text Box 13"/>
          <p:cNvSpPr txBox="1">
            <a:spLocks noChangeArrowheads="1"/>
          </p:cNvSpPr>
          <p:nvPr/>
        </p:nvSpPr>
        <p:spPr bwMode="auto">
          <a:xfrm>
            <a:off x="3419475" y="4221163"/>
            <a:ext cx="1728788" cy="366712"/>
          </a:xfrm>
          <a:prstGeom prst="rect">
            <a:avLst/>
          </a:prstGeom>
          <a:noFill/>
          <a:ln w="9525">
            <a:noFill/>
            <a:miter lim="800000"/>
            <a:headEnd/>
            <a:tailEnd/>
          </a:ln>
        </p:spPr>
        <p:txBody>
          <a:bodyPr>
            <a:spAutoFit/>
          </a:bodyPr>
          <a:lstStyle/>
          <a:p>
            <a:pPr>
              <a:spcBef>
                <a:spcPct val="50000"/>
              </a:spcBef>
            </a:pPr>
            <a:endParaRPr lang="en-US" dirty="0"/>
          </a:p>
        </p:txBody>
      </p:sp>
      <p:sp>
        <p:nvSpPr>
          <p:cNvPr id="16398" name="Text Box 14"/>
          <p:cNvSpPr txBox="1">
            <a:spLocks noChangeArrowheads="1"/>
          </p:cNvSpPr>
          <p:nvPr/>
        </p:nvSpPr>
        <p:spPr bwMode="auto">
          <a:xfrm>
            <a:off x="3995738" y="4292600"/>
            <a:ext cx="1368425" cy="396875"/>
          </a:xfrm>
          <a:prstGeom prst="rect">
            <a:avLst/>
          </a:prstGeom>
          <a:noFill/>
          <a:ln w="9525">
            <a:noFill/>
            <a:miter lim="800000"/>
            <a:headEnd/>
            <a:tailEnd/>
          </a:ln>
        </p:spPr>
        <p:txBody>
          <a:bodyPr>
            <a:spAutoFit/>
          </a:bodyPr>
          <a:lstStyle/>
          <a:p>
            <a:pPr>
              <a:spcBef>
                <a:spcPct val="50000"/>
              </a:spcBef>
              <a:defRPr/>
            </a:pPr>
            <a:r>
              <a:rPr lang="en-GB" sz="2000" dirty="0">
                <a:latin typeface="+mj-lt"/>
              </a:rPr>
              <a:t>Play</a:t>
            </a:r>
          </a:p>
        </p:txBody>
      </p:sp>
      <p:sp>
        <p:nvSpPr>
          <p:cNvPr id="16399" name="Text Box 15"/>
          <p:cNvSpPr txBox="1">
            <a:spLocks noChangeArrowheads="1"/>
          </p:cNvSpPr>
          <p:nvPr/>
        </p:nvSpPr>
        <p:spPr bwMode="auto">
          <a:xfrm>
            <a:off x="2916238" y="3213100"/>
            <a:ext cx="2952750" cy="400050"/>
          </a:xfrm>
          <a:prstGeom prst="rect">
            <a:avLst/>
          </a:prstGeom>
          <a:noFill/>
          <a:ln w="9525">
            <a:noFill/>
            <a:miter lim="800000"/>
            <a:headEnd/>
            <a:tailEnd/>
          </a:ln>
        </p:spPr>
        <p:txBody>
          <a:bodyPr>
            <a:spAutoFit/>
          </a:bodyPr>
          <a:lstStyle/>
          <a:p>
            <a:pPr>
              <a:spcBef>
                <a:spcPct val="50000"/>
              </a:spcBef>
            </a:pPr>
            <a:r>
              <a:rPr lang="en-GB" sz="2000" dirty="0">
                <a:latin typeface="Calibri" charset="0"/>
              </a:rPr>
              <a:t>Understanding Language</a:t>
            </a:r>
          </a:p>
        </p:txBody>
      </p:sp>
      <p:sp>
        <p:nvSpPr>
          <p:cNvPr id="16400" name="Text Box 16"/>
          <p:cNvSpPr txBox="1">
            <a:spLocks noChangeArrowheads="1"/>
          </p:cNvSpPr>
          <p:nvPr/>
        </p:nvSpPr>
        <p:spPr bwMode="auto">
          <a:xfrm>
            <a:off x="3419475" y="2276475"/>
            <a:ext cx="1800225" cy="400050"/>
          </a:xfrm>
          <a:prstGeom prst="rect">
            <a:avLst/>
          </a:prstGeom>
          <a:noFill/>
          <a:ln w="9525">
            <a:noFill/>
            <a:miter lim="800000"/>
            <a:headEnd/>
            <a:tailEnd/>
          </a:ln>
        </p:spPr>
        <p:txBody>
          <a:bodyPr>
            <a:spAutoFit/>
          </a:bodyPr>
          <a:lstStyle/>
          <a:p>
            <a:pPr>
              <a:spcBef>
                <a:spcPct val="50000"/>
              </a:spcBef>
            </a:pPr>
            <a:r>
              <a:rPr lang="en-GB" sz="2000" dirty="0">
                <a:latin typeface="Calibri" charset="0"/>
              </a:rPr>
              <a:t>Using Language</a:t>
            </a:r>
          </a:p>
        </p:txBody>
      </p:sp>
      <p:sp>
        <p:nvSpPr>
          <p:cNvPr id="16401" name="Text Box 17"/>
          <p:cNvSpPr txBox="1">
            <a:spLocks noChangeArrowheads="1"/>
          </p:cNvSpPr>
          <p:nvPr/>
        </p:nvSpPr>
        <p:spPr bwMode="auto">
          <a:xfrm>
            <a:off x="3851275" y="1341438"/>
            <a:ext cx="1223963" cy="396875"/>
          </a:xfrm>
          <a:prstGeom prst="rect">
            <a:avLst/>
          </a:prstGeom>
          <a:noFill/>
          <a:ln w="9525">
            <a:noFill/>
            <a:miter lim="800000"/>
            <a:headEnd/>
            <a:tailEnd/>
          </a:ln>
        </p:spPr>
        <p:txBody>
          <a:bodyPr>
            <a:spAutoFit/>
          </a:bodyPr>
          <a:lstStyle/>
          <a:p>
            <a:pPr>
              <a:spcBef>
                <a:spcPct val="50000"/>
              </a:spcBef>
            </a:pPr>
            <a:r>
              <a:rPr lang="en-GB" sz="2000" dirty="0">
                <a:latin typeface="Calibri" charset="0"/>
              </a:rPr>
              <a:t>Speech</a:t>
            </a:r>
          </a:p>
        </p:txBody>
      </p:sp>
      <p:sp>
        <p:nvSpPr>
          <p:cNvPr id="16402" name="Text Box 18"/>
          <p:cNvSpPr txBox="1">
            <a:spLocks noChangeArrowheads="1"/>
          </p:cNvSpPr>
          <p:nvPr/>
        </p:nvSpPr>
        <p:spPr bwMode="auto">
          <a:xfrm rot="3590047">
            <a:off x="5548312" y="3248026"/>
            <a:ext cx="1978025" cy="400050"/>
          </a:xfrm>
          <a:prstGeom prst="rect">
            <a:avLst/>
          </a:prstGeom>
          <a:noFill/>
          <a:ln w="9525">
            <a:noFill/>
            <a:miter lim="800000"/>
            <a:headEnd/>
            <a:tailEnd/>
          </a:ln>
        </p:spPr>
        <p:txBody>
          <a:bodyPr>
            <a:spAutoFit/>
          </a:bodyPr>
          <a:lstStyle/>
          <a:p>
            <a:pPr>
              <a:spcBef>
                <a:spcPct val="50000"/>
              </a:spcBef>
              <a:defRPr/>
            </a:pPr>
            <a:r>
              <a:rPr lang="en-GB" sz="2000" dirty="0">
                <a:latin typeface="+mj-lt"/>
              </a:rPr>
              <a:t>Social skills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9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398">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6399">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6400">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6401">
                                            <p:txEl>
                                              <p:pRg st="0" end="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640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the child learns to talk</a:t>
            </a:r>
          </a:p>
        </p:txBody>
      </p:sp>
      <p:sp>
        <p:nvSpPr>
          <p:cNvPr id="3" name="Content Placeholder 2"/>
          <p:cNvSpPr>
            <a:spLocks noGrp="1"/>
          </p:cNvSpPr>
          <p:nvPr>
            <p:ph idx="1"/>
          </p:nvPr>
        </p:nvSpPr>
        <p:spPr/>
        <p:txBody>
          <a:bodyPr>
            <a:normAutofit fontScale="77500" lnSpcReduction="20000"/>
          </a:bodyPr>
          <a:lstStyle/>
          <a:p>
            <a:r>
              <a:rPr lang="en-GB" dirty="0"/>
              <a:t>Children need to:</a:t>
            </a:r>
          </a:p>
          <a:p>
            <a:pPr>
              <a:buNone/>
            </a:pPr>
            <a:endParaRPr lang="en-GB" dirty="0"/>
          </a:p>
          <a:p>
            <a:r>
              <a:rPr lang="en-GB" dirty="0"/>
              <a:t>Play</a:t>
            </a:r>
          </a:p>
          <a:p>
            <a:pPr>
              <a:buNone/>
            </a:pPr>
            <a:endParaRPr lang="en-GB" dirty="0"/>
          </a:p>
          <a:p>
            <a:r>
              <a:rPr lang="en-GB" dirty="0"/>
              <a:t>Listen</a:t>
            </a:r>
          </a:p>
          <a:p>
            <a:pPr>
              <a:buNone/>
            </a:pPr>
            <a:endParaRPr lang="en-GB" dirty="0"/>
          </a:p>
          <a:p>
            <a:r>
              <a:rPr lang="en-GB" dirty="0"/>
              <a:t>Understand words and sentences</a:t>
            </a:r>
          </a:p>
          <a:p>
            <a:pPr>
              <a:buNone/>
            </a:pPr>
            <a:endParaRPr lang="en-GB" dirty="0"/>
          </a:p>
          <a:p>
            <a:r>
              <a:rPr lang="en-GB" dirty="0"/>
              <a:t>Then they will start to talk</a:t>
            </a:r>
          </a:p>
          <a:p>
            <a:pPr>
              <a:buNone/>
            </a:pPr>
            <a:endParaRPr lang="en-GB" dirty="0"/>
          </a:p>
          <a:p>
            <a:r>
              <a:rPr lang="en-GB" dirty="0"/>
              <a:t>Finally they will learn to articulate the words correctly</a:t>
            </a:r>
          </a:p>
        </p:txBody>
      </p:sp>
      <p:sp>
        <p:nvSpPr>
          <p:cNvPr id="4" name="Down Arrow 3"/>
          <p:cNvSpPr/>
          <p:nvPr/>
        </p:nvSpPr>
        <p:spPr>
          <a:xfrm>
            <a:off x="1115616" y="2780928"/>
            <a:ext cx="45719" cy="3600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Down Arrow 4"/>
          <p:cNvSpPr/>
          <p:nvPr/>
        </p:nvSpPr>
        <p:spPr>
          <a:xfrm>
            <a:off x="1115616" y="3573016"/>
            <a:ext cx="45719" cy="3600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Down Arrow 5"/>
          <p:cNvSpPr/>
          <p:nvPr/>
        </p:nvSpPr>
        <p:spPr>
          <a:xfrm>
            <a:off x="1115616" y="4293096"/>
            <a:ext cx="45719" cy="3600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Down Arrow 6"/>
          <p:cNvSpPr/>
          <p:nvPr/>
        </p:nvSpPr>
        <p:spPr>
          <a:xfrm>
            <a:off x="1115616" y="5013176"/>
            <a:ext cx="45719" cy="3600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p:txBody>
          <a:bodyPr>
            <a:normAutofit/>
          </a:bodyPr>
          <a:lstStyle/>
          <a:p>
            <a:pPr marL="274320" indent="-274320" eaLnBrk="1" fontAlgn="auto" hangingPunct="1">
              <a:spcAft>
                <a:spcPts val="0"/>
              </a:spcAft>
              <a:buClr>
                <a:schemeClr val="accent3"/>
              </a:buClr>
              <a:buFont typeface="Wingdings 2"/>
              <a:buChar char=""/>
              <a:defRPr/>
            </a:pPr>
            <a:r>
              <a:rPr lang="en-GB" dirty="0">
                <a:latin typeface="+mj-lt"/>
              </a:rPr>
              <a:t>We have talked about what you would expect of a normally developing child.</a:t>
            </a:r>
          </a:p>
          <a:p>
            <a:pPr marL="274320" indent="-274320" eaLnBrk="1" fontAlgn="auto" hangingPunct="1">
              <a:spcAft>
                <a:spcPts val="0"/>
              </a:spcAft>
              <a:buClr>
                <a:schemeClr val="accent3"/>
              </a:buClr>
              <a:buFont typeface="Wingdings 2" charset="2"/>
              <a:buNone/>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i="1" dirty="0">
                <a:latin typeface="+mj-lt"/>
              </a:rPr>
              <a:t>Can you think of any reasons why this might go wrong- where children might not follow this normal pattern of development?</a:t>
            </a:r>
          </a:p>
          <a:p>
            <a:pPr marL="274320" indent="-274320" eaLnBrk="1" fontAlgn="auto" hangingPunct="1">
              <a:spcAft>
                <a:spcPts val="0"/>
              </a:spcAft>
              <a:buClr>
                <a:schemeClr val="accent3"/>
              </a:buClr>
              <a:buFont typeface="Wingdings 2"/>
              <a:buChar char=""/>
              <a:defRPr/>
            </a:pPr>
            <a:r>
              <a:rPr lang="en-GB" i="1" dirty="0">
                <a:latin typeface="+mj-lt"/>
              </a:rPr>
              <a:t>Use the </a:t>
            </a:r>
            <a:r>
              <a:rPr lang="en-GB" i="1" dirty="0" err="1">
                <a:latin typeface="+mj-lt"/>
              </a:rPr>
              <a:t>venn</a:t>
            </a:r>
            <a:r>
              <a:rPr lang="en-GB" i="1" dirty="0">
                <a:latin typeface="+mj-lt"/>
              </a:rPr>
              <a:t> diagram to put your ideas into it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idx="1"/>
          </p:nvPr>
        </p:nvSpPr>
        <p:spPr>
          <a:xfrm>
            <a:off x="457200" y="1341438"/>
            <a:ext cx="8229600" cy="4983162"/>
          </a:xfrm>
        </p:spPr>
        <p:txBody>
          <a:bodyPr>
            <a:normAutofit fontScale="92500" lnSpcReduction="20000"/>
          </a:bodyPr>
          <a:lstStyle/>
          <a:p>
            <a:pPr marL="274320" indent="-274320" eaLnBrk="1" fontAlgn="auto" hangingPunct="1">
              <a:lnSpc>
                <a:spcPct val="80000"/>
              </a:lnSpc>
              <a:spcAft>
                <a:spcPts val="0"/>
              </a:spcAft>
              <a:buClr>
                <a:schemeClr val="accent3"/>
              </a:buClr>
              <a:buFont typeface="Wingdings 2"/>
              <a:buChar char=""/>
              <a:defRPr/>
            </a:pPr>
            <a:r>
              <a:rPr lang="en-GB" sz="2800" dirty="0">
                <a:latin typeface="+mj-lt"/>
              </a:rPr>
              <a:t>Hearing loss</a:t>
            </a:r>
          </a:p>
          <a:p>
            <a:pPr marL="274320" indent="-274320" eaLnBrk="1" fontAlgn="auto" hangingPunct="1">
              <a:lnSpc>
                <a:spcPct val="80000"/>
              </a:lnSpc>
              <a:spcAft>
                <a:spcPts val="0"/>
              </a:spcAft>
              <a:buClr>
                <a:schemeClr val="accent3"/>
              </a:buClr>
              <a:buFont typeface="Wingdings 2"/>
              <a:buChar char=""/>
              <a:defRPr/>
            </a:pPr>
            <a:endParaRPr lang="en-GB" sz="2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2800" dirty="0">
                <a:latin typeface="+mj-lt"/>
              </a:rPr>
              <a:t>Specific Language Impairment</a:t>
            </a:r>
          </a:p>
          <a:p>
            <a:pPr marL="274320" indent="-274320" eaLnBrk="1" fontAlgn="auto" hangingPunct="1">
              <a:lnSpc>
                <a:spcPct val="80000"/>
              </a:lnSpc>
              <a:spcAft>
                <a:spcPts val="0"/>
              </a:spcAft>
              <a:buClr>
                <a:schemeClr val="accent3"/>
              </a:buClr>
              <a:buFont typeface="Wingdings 2"/>
              <a:buChar char=""/>
              <a:defRPr/>
            </a:pPr>
            <a:endParaRPr lang="en-GB" sz="2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2800" dirty="0">
                <a:latin typeface="+mj-lt"/>
              </a:rPr>
              <a:t>Learning Difficulties</a:t>
            </a:r>
          </a:p>
          <a:p>
            <a:pPr marL="274320" indent="-274320" eaLnBrk="1" fontAlgn="auto" hangingPunct="1">
              <a:lnSpc>
                <a:spcPct val="80000"/>
              </a:lnSpc>
              <a:spcAft>
                <a:spcPts val="0"/>
              </a:spcAft>
              <a:buClr>
                <a:schemeClr val="accent3"/>
              </a:buClr>
              <a:buFont typeface="Wingdings 2" charset="2"/>
              <a:buNone/>
              <a:defRPr/>
            </a:pPr>
            <a:endParaRPr lang="en-GB" sz="2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2800" dirty="0">
                <a:latin typeface="+mj-lt"/>
              </a:rPr>
              <a:t>Family history (Dysfluency)</a:t>
            </a:r>
          </a:p>
          <a:p>
            <a:pPr marL="274320" indent="-274320" eaLnBrk="1" fontAlgn="auto" hangingPunct="1">
              <a:lnSpc>
                <a:spcPct val="80000"/>
              </a:lnSpc>
              <a:spcAft>
                <a:spcPts val="0"/>
              </a:spcAft>
              <a:buClr>
                <a:schemeClr val="accent3"/>
              </a:buClr>
              <a:buFont typeface="Wingdings 2"/>
              <a:buChar char=""/>
              <a:defRPr/>
            </a:pPr>
            <a:endParaRPr lang="en-GB" sz="2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2800" dirty="0">
                <a:latin typeface="+mj-lt"/>
              </a:rPr>
              <a:t>Environmental factors</a:t>
            </a:r>
          </a:p>
          <a:p>
            <a:pPr marL="274320" indent="-274320" eaLnBrk="1" fontAlgn="auto" hangingPunct="1">
              <a:lnSpc>
                <a:spcPct val="80000"/>
              </a:lnSpc>
              <a:spcAft>
                <a:spcPts val="0"/>
              </a:spcAft>
              <a:buClr>
                <a:schemeClr val="accent3"/>
              </a:buClr>
              <a:buFont typeface="Wingdings 2"/>
              <a:buChar char=""/>
              <a:defRPr/>
            </a:pPr>
            <a:endParaRPr lang="en-GB" sz="2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2800" dirty="0">
                <a:latin typeface="+mj-lt"/>
              </a:rPr>
              <a:t>Underlying disorder e.g. autism, genetic syndromes</a:t>
            </a:r>
          </a:p>
          <a:p>
            <a:pPr marL="274320" indent="-274320" eaLnBrk="1" fontAlgn="auto" hangingPunct="1">
              <a:lnSpc>
                <a:spcPct val="80000"/>
              </a:lnSpc>
              <a:spcAft>
                <a:spcPts val="0"/>
              </a:spcAft>
              <a:buClr>
                <a:schemeClr val="accent3"/>
              </a:buClr>
              <a:buFont typeface="Wingdings 2"/>
              <a:buChar char=""/>
              <a:defRPr/>
            </a:pPr>
            <a:endParaRPr lang="en-GB" sz="2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2800" dirty="0">
                <a:latin typeface="+mj-lt"/>
              </a:rPr>
              <a:t>Structural abnormalities (cleft lip/palate, VPI)</a:t>
            </a:r>
          </a:p>
          <a:p>
            <a:pPr marL="274320" indent="-274320" eaLnBrk="1" fontAlgn="auto" hangingPunct="1">
              <a:lnSpc>
                <a:spcPct val="80000"/>
              </a:lnSpc>
              <a:spcAft>
                <a:spcPts val="0"/>
              </a:spcAft>
              <a:buClr>
                <a:schemeClr val="accent3"/>
              </a:buClr>
              <a:buFont typeface="Wingdings 2"/>
              <a:buChar char=""/>
              <a:defRPr/>
            </a:pPr>
            <a:endParaRPr lang="en-GB" sz="2800" dirty="0">
              <a:latin typeface="+mj-lt"/>
            </a:endParaRPr>
          </a:p>
          <a:p>
            <a:pPr marL="274320" indent="-274320" eaLnBrk="1" fontAlgn="auto" hangingPunct="1">
              <a:lnSpc>
                <a:spcPct val="80000"/>
              </a:lnSpc>
              <a:spcAft>
                <a:spcPts val="0"/>
              </a:spcAft>
              <a:buClr>
                <a:schemeClr val="accent3"/>
              </a:buClr>
              <a:buFont typeface="Wingdings 2"/>
              <a:buChar char=""/>
              <a:defRPr/>
            </a:pPr>
            <a:r>
              <a:rPr lang="en-GB" sz="2800" dirty="0">
                <a:latin typeface="+mj-lt"/>
              </a:rPr>
              <a:t>Coordination difficulties (DCD)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animEffect transition="in" filter="fade">
                                      <p:cBhvr>
                                        <p:cTn id="7" dur="500"/>
                                        <p:tgtEl>
                                          <p:spTgt spid="583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8371">
                                            <p:txEl>
                                              <p:pRg st="2" end="2"/>
                                            </p:txEl>
                                          </p:spTgt>
                                        </p:tgtEl>
                                        <p:attrNameLst>
                                          <p:attrName>style.visibility</p:attrName>
                                        </p:attrNameLst>
                                      </p:cBhvr>
                                      <p:to>
                                        <p:strVal val="visible"/>
                                      </p:to>
                                    </p:set>
                                    <p:animEffect transition="in" filter="fade">
                                      <p:cBhvr>
                                        <p:cTn id="12" dur="500"/>
                                        <p:tgtEl>
                                          <p:spTgt spid="58371">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8371">
                                            <p:txEl>
                                              <p:pRg st="4" end="4"/>
                                            </p:txEl>
                                          </p:spTgt>
                                        </p:tgtEl>
                                        <p:attrNameLst>
                                          <p:attrName>style.visibility</p:attrName>
                                        </p:attrNameLst>
                                      </p:cBhvr>
                                      <p:to>
                                        <p:strVal val="visible"/>
                                      </p:to>
                                    </p:set>
                                    <p:animEffect transition="in" filter="fade">
                                      <p:cBhvr>
                                        <p:cTn id="17" dur="500"/>
                                        <p:tgtEl>
                                          <p:spTgt spid="5837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8371">
                                            <p:txEl>
                                              <p:pRg st="6" end="6"/>
                                            </p:txEl>
                                          </p:spTgt>
                                        </p:tgtEl>
                                        <p:attrNameLst>
                                          <p:attrName>style.visibility</p:attrName>
                                        </p:attrNameLst>
                                      </p:cBhvr>
                                      <p:to>
                                        <p:strVal val="visible"/>
                                      </p:to>
                                    </p:set>
                                    <p:animEffect transition="in" filter="fade">
                                      <p:cBhvr>
                                        <p:cTn id="22" dur="500"/>
                                        <p:tgtEl>
                                          <p:spTgt spid="58371">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8371">
                                            <p:txEl>
                                              <p:pRg st="8" end="8"/>
                                            </p:txEl>
                                          </p:spTgt>
                                        </p:tgtEl>
                                        <p:attrNameLst>
                                          <p:attrName>style.visibility</p:attrName>
                                        </p:attrNameLst>
                                      </p:cBhvr>
                                      <p:to>
                                        <p:strVal val="visible"/>
                                      </p:to>
                                    </p:set>
                                    <p:animEffect transition="in" filter="fade">
                                      <p:cBhvr>
                                        <p:cTn id="27" dur="500"/>
                                        <p:tgtEl>
                                          <p:spTgt spid="58371">
                                            <p:txEl>
                                              <p:pRg st="8" end="8"/>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8371">
                                            <p:txEl>
                                              <p:pRg st="10" end="10"/>
                                            </p:txEl>
                                          </p:spTgt>
                                        </p:tgtEl>
                                        <p:attrNameLst>
                                          <p:attrName>style.visibility</p:attrName>
                                        </p:attrNameLst>
                                      </p:cBhvr>
                                      <p:to>
                                        <p:strVal val="visible"/>
                                      </p:to>
                                    </p:set>
                                    <p:animEffect transition="in" filter="fade">
                                      <p:cBhvr>
                                        <p:cTn id="32" dur="500"/>
                                        <p:tgtEl>
                                          <p:spTgt spid="58371">
                                            <p:txEl>
                                              <p:pRg st="10" end="1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8371">
                                            <p:txEl>
                                              <p:pRg st="12" end="12"/>
                                            </p:txEl>
                                          </p:spTgt>
                                        </p:tgtEl>
                                        <p:attrNameLst>
                                          <p:attrName>style.visibility</p:attrName>
                                        </p:attrNameLst>
                                      </p:cBhvr>
                                      <p:to>
                                        <p:strVal val="visible"/>
                                      </p:to>
                                    </p:set>
                                    <p:animEffect transition="in" filter="fade">
                                      <p:cBhvr>
                                        <p:cTn id="37" dur="500"/>
                                        <p:tgtEl>
                                          <p:spTgt spid="58371">
                                            <p:txEl>
                                              <p:pRg st="12" end="12"/>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8371">
                                            <p:txEl>
                                              <p:pRg st="14" end="14"/>
                                            </p:txEl>
                                          </p:spTgt>
                                        </p:tgtEl>
                                        <p:attrNameLst>
                                          <p:attrName>style.visibility</p:attrName>
                                        </p:attrNameLst>
                                      </p:cBhvr>
                                      <p:to>
                                        <p:strVal val="visible"/>
                                      </p:to>
                                    </p:set>
                                    <p:animEffect transition="in" filter="fade">
                                      <p:cBhvr>
                                        <p:cTn id="42" dur="500"/>
                                        <p:tgtEl>
                                          <p:spTgt spid="58371">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Causes of communication difficulties</a:t>
            </a:r>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C:\Users\ha151808\AppData\Local\Microsoft\Windows\Temporary Internet Files\Content.IE5\O9UN4CDA\talking-voice-[1].png"/>
          <p:cNvPicPr>
            <a:picLocks noChangeAspect="1" noChangeArrowheads="1"/>
          </p:cNvPicPr>
          <p:nvPr/>
        </p:nvPicPr>
        <p:blipFill>
          <a:blip r:embed="rId7" cstate="print"/>
          <a:srcRect/>
          <a:stretch>
            <a:fillRect/>
          </a:stretch>
        </p:blipFill>
        <p:spPr bwMode="auto">
          <a:xfrm>
            <a:off x="2051720" y="3356992"/>
            <a:ext cx="1224136" cy="1221596"/>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DVD examples</a:t>
            </a:r>
          </a:p>
        </p:txBody>
      </p:sp>
      <p:sp>
        <p:nvSpPr>
          <p:cNvPr id="3" name="Content Placeholder 2"/>
          <p:cNvSpPr>
            <a:spLocks noGrp="1"/>
          </p:cNvSpPr>
          <p:nvPr>
            <p:ph idx="1"/>
          </p:nvPr>
        </p:nvSpPr>
        <p:spPr/>
        <p:txBody>
          <a:bodyPr/>
          <a:lstStyle/>
          <a:p>
            <a:r>
              <a:rPr lang="en-GB" dirty="0"/>
              <a:t>Some children with communication difficulties</a:t>
            </a:r>
          </a:p>
          <a:p>
            <a:r>
              <a:rPr lang="en-GB" dirty="0"/>
              <a:t>Can you identify which part of the communication chain/ pyramid is affected?</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Social skills</a:t>
            </a:r>
          </a:p>
        </p:txBody>
      </p:sp>
      <p:sp>
        <p:nvSpPr>
          <p:cNvPr id="3" name="Content Placeholder 2"/>
          <p:cNvSpPr>
            <a:spLocks noGrp="1"/>
          </p:cNvSpPr>
          <p:nvPr>
            <p:ph idx="1"/>
          </p:nvPr>
        </p:nvSpPr>
        <p:spPr/>
        <p:txBody>
          <a:bodyPr/>
          <a:lstStyle/>
          <a:p>
            <a:r>
              <a:rPr lang="en-GB" dirty="0"/>
              <a:t>Using language is as important as understanding and speaking</a:t>
            </a:r>
          </a:p>
          <a:p>
            <a:r>
              <a:rPr lang="en-GB" dirty="0"/>
              <a:t>Engaging in co-operative play</a:t>
            </a:r>
          </a:p>
          <a:p>
            <a:r>
              <a:rPr lang="en-GB" dirty="0" err="1"/>
              <a:t>Turntaking</a:t>
            </a:r>
            <a:endParaRPr lang="en-GB" dirty="0"/>
          </a:p>
          <a:p>
            <a:r>
              <a:rPr lang="en-GB" dirty="0"/>
              <a:t>Eye contact</a:t>
            </a:r>
          </a:p>
          <a:p>
            <a:r>
              <a:rPr lang="en-GB" dirty="0"/>
              <a:t>Withdrawn and uncommunicative</a:t>
            </a:r>
          </a:p>
          <a:p>
            <a:r>
              <a:rPr lang="en-GB" dirty="0"/>
              <a:t>Talking about a topic beyond the here and now</a:t>
            </a:r>
          </a:p>
          <a:p>
            <a:endParaRPr lang="en-GB"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Complex needs- social communication difficulties</a:t>
            </a:r>
          </a:p>
        </p:txBody>
      </p:sp>
      <p:sp>
        <p:nvSpPr>
          <p:cNvPr id="3" name="Content Placeholder 2"/>
          <p:cNvSpPr>
            <a:spLocks noGrp="1"/>
          </p:cNvSpPr>
          <p:nvPr>
            <p:ph idx="1"/>
          </p:nvPr>
        </p:nvSpPr>
        <p:spPr>
          <a:xfrm>
            <a:off x="457200" y="1628800"/>
            <a:ext cx="8229600" cy="4525963"/>
          </a:xfrm>
        </p:spPr>
        <p:txBody>
          <a:bodyPr/>
          <a:lstStyle/>
          <a:p>
            <a:pPr>
              <a:buNone/>
            </a:pPr>
            <a:r>
              <a:rPr lang="en-GB" dirty="0"/>
              <a:t>					</a:t>
            </a:r>
          </a:p>
          <a:p>
            <a:pPr>
              <a:buNone/>
            </a:pPr>
            <a:r>
              <a:rPr lang="en-GB" dirty="0"/>
              <a:t>				Communication</a:t>
            </a:r>
          </a:p>
        </p:txBody>
      </p:sp>
      <p:sp>
        <p:nvSpPr>
          <p:cNvPr id="4" name="Isosceles Triangle 3"/>
          <p:cNvSpPr/>
          <p:nvPr/>
        </p:nvSpPr>
        <p:spPr>
          <a:xfrm>
            <a:off x="3275856" y="2636912"/>
            <a:ext cx="2448272" cy="1634480"/>
          </a:xfrm>
          <a:prstGeom prst="triangle">
            <a:avLst>
              <a:gd name="adj" fmla="val 4808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899592" y="3933056"/>
            <a:ext cx="2232248" cy="584775"/>
          </a:xfrm>
          <a:prstGeom prst="rect">
            <a:avLst/>
          </a:prstGeom>
          <a:noFill/>
        </p:spPr>
        <p:txBody>
          <a:bodyPr wrap="square" rtlCol="0">
            <a:spAutoFit/>
          </a:bodyPr>
          <a:lstStyle/>
          <a:p>
            <a:r>
              <a:rPr lang="en-GB" sz="3200" dirty="0"/>
              <a:t>Interaction</a:t>
            </a:r>
            <a:r>
              <a:rPr lang="en-GB" dirty="0"/>
              <a:t> </a:t>
            </a:r>
          </a:p>
        </p:txBody>
      </p:sp>
      <p:sp>
        <p:nvSpPr>
          <p:cNvPr id="6" name="TextBox 5"/>
          <p:cNvSpPr txBox="1"/>
          <p:nvPr/>
        </p:nvSpPr>
        <p:spPr>
          <a:xfrm>
            <a:off x="5940152" y="3933056"/>
            <a:ext cx="2232248" cy="584775"/>
          </a:xfrm>
          <a:prstGeom prst="rect">
            <a:avLst/>
          </a:prstGeom>
          <a:noFill/>
        </p:spPr>
        <p:txBody>
          <a:bodyPr wrap="square" rtlCol="0">
            <a:spAutoFit/>
          </a:bodyPr>
          <a:lstStyle/>
          <a:p>
            <a:r>
              <a:rPr lang="en-GB" sz="3200" dirty="0"/>
              <a:t>Imagination</a:t>
            </a:r>
            <a:r>
              <a:rPr lang="en-GB" dirty="0"/>
              <a:t>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Stammering</a:t>
            </a:r>
          </a:p>
        </p:txBody>
      </p:sp>
      <p:sp>
        <p:nvSpPr>
          <p:cNvPr id="3" name="Content Placeholder 2"/>
          <p:cNvSpPr>
            <a:spLocks noGrp="1"/>
          </p:cNvSpPr>
          <p:nvPr>
            <p:ph idx="1"/>
          </p:nvPr>
        </p:nvSpPr>
        <p:spPr/>
        <p:txBody>
          <a:bodyPr>
            <a:normAutofit fontScale="92500" lnSpcReduction="10000"/>
          </a:bodyPr>
          <a:lstStyle/>
          <a:p>
            <a:r>
              <a:rPr lang="en-GB" dirty="0"/>
              <a:t>Stammering terminology</a:t>
            </a:r>
          </a:p>
          <a:p>
            <a:r>
              <a:rPr lang="en-GB" dirty="0"/>
              <a:t>5% of under 5yrs are likely to stammer (</a:t>
            </a:r>
            <a:r>
              <a:rPr lang="en-GB" dirty="0" err="1"/>
              <a:t>Conture</a:t>
            </a:r>
            <a:r>
              <a:rPr lang="en-GB" dirty="0"/>
              <a:t>, 1994)</a:t>
            </a:r>
          </a:p>
          <a:p>
            <a:r>
              <a:rPr lang="en-GB" dirty="0"/>
              <a:t>Why?- access to words, sentences</a:t>
            </a:r>
          </a:p>
          <a:p>
            <a:r>
              <a:rPr lang="en-GB" dirty="0"/>
              <a:t>Different patterns (blocks, prolongations, repetitions) </a:t>
            </a:r>
          </a:p>
          <a:p>
            <a:r>
              <a:rPr lang="en-GB" dirty="0"/>
              <a:t>Episodes of non-fluency under 4yrs</a:t>
            </a:r>
          </a:p>
          <a:p>
            <a:r>
              <a:rPr lang="en-GB" dirty="0"/>
              <a:t>Risk factors</a:t>
            </a:r>
          </a:p>
          <a:p>
            <a:r>
              <a:rPr lang="en-GB" dirty="0"/>
              <a:t>Helpful and non-helpful strategies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Strategies- how to help</a:t>
            </a:r>
          </a:p>
        </p:txBody>
      </p:sp>
      <p:sp>
        <p:nvSpPr>
          <p:cNvPr id="3" name="Content Placeholder 2"/>
          <p:cNvSpPr>
            <a:spLocks noGrp="1"/>
          </p:cNvSpPr>
          <p:nvPr>
            <p:ph idx="1"/>
          </p:nvPr>
        </p:nvSpPr>
        <p:spPr/>
        <p:txBody>
          <a:bodyPr/>
          <a:lstStyle/>
          <a:p>
            <a:endParaRPr lang="en-GB"/>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GB"/>
              <a:t>Natural Language Modelling</a:t>
            </a:r>
          </a:p>
        </p:txBody>
      </p:sp>
      <p:sp>
        <p:nvSpPr>
          <p:cNvPr id="3" name="Content Placeholder 2"/>
          <p:cNvSpPr>
            <a:spLocks noGrp="1"/>
          </p:cNvSpPr>
          <p:nvPr>
            <p:ph idx="1"/>
          </p:nvPr>
        </p:nvSpPr>
        <p:spPr/>
        <p:txBody>
          <a:bodyPr/>
          <a:lstStyle/>
          <a:p>
            <a:pPr marL="641033" lvl="1" indent="-274320" eaLnBrk="1" fontAlgn="auto" hangingPunct="1">
              <a:spcAft>
                <a:spcPts val="0"/>
              </a:spcAft>
              <a:buClr>
                <a:schemeClr val="accent3"/>
              </a:buClr>
              <a:buFont typeface="Wingdings 2"/>
              <a:buChar char=""/>
              <a:defRPr/>
            </a:pPr>
            <a:r>
              <a:rPr lang="en-GB" sz="1600" b="1" dirty="0">
                <a:latin typeface="+mj-lt"/>
              </a:rPr>
              <a:t>Repeat</a:t>
            </a:r>
            <a:r>
              <a:rPr lang="en-GB" sz="1600" dirty="0">
                <a:latin typeface="+mj-lt"/>
              </a:rPr>
              <a:t>   </a:t>
            </a:r>
          </a:p>
          <a:p>
            <a:pPr marL="915670" lvl="2" indent="-274320" eaLnBrk="1" fontAlgn="auto" hangingPunct="1">
              <a:spcAft>
                <a:spcPts val="0"/>
              </a:spcAft>
              <a:buClr>
                <a:schemeClr val="accent3"/>
              </a:buClr>
              <a:buFont typeface="Wingdings 2"/>
              <a:buChar char=""/>
              <a:defRPr/>
            </a:pPr>
            <a:r>
              <a:rPr lang="en-GB" sz="1600" dirty="0">
                <a:latin typeface="+mj-lt"/>
              </a:rPr>
              <a:t>Simply imitate their words and sentences</a:t>
            </a:r>
          </a:p>
          <a:p>
            <a:pPr marL="915670" lvl="2" indent="-274320" eaLnBrk="1" fontAlgn="auto" hangingPunct="1">
              <a:spcAft>
                <a:spcPts val="0"/>
              </a:spcAft>
              <a:buClr>
                <a:schemeClr val="accent3"/>
              </a:buClr>
              <a:buFont typeface="Wingdings 2"/>
              <a:buChar char=""/>
              <a:defRPr/>
            </a:pPr>
            <a:r>
              <a:rPr lang="en-GB" sz="1600" dirty="0">
                <a:latin typeface="+mj-lt"/>
              </a:rPr>
              <a:t>This will show them that your valuing their words and will encourage them to keep on talking</a:t>
            </a:r>
          </a:p>
          <a:p>
            <a:pPr marL="915670" lvl="2" indent="-274320" eaLnBrk="1" fontAlgn="auto" hangingPunct="1">
              <a:spcAft>
                <a:spcPts val="0"/>
              </a:spcAft>
              <a:buClr>
                <a:schemeClr val="accent3"/>
              </a:buClr>
              <a:buFont typeface="Wingdings 2" charset="2"/>
              <a:buNone/>
              <a:defRPr/>
            </a:pPr>
            <a:endParaRPr lang="en-GB" sz="1600" dirty="0">
              <a:latin typeface="+mj-lt"/>
            </a:endParaRPr>
          </a:p>
          <a:p>
            <a:pPr marL="640080" lvl="1" indent="-246888" eaLnBrk="1" fontAlgn="auto" hangingPunct="1">
              <a:spcAft>
                <a:spcPts val="0"/>
              </a:spcAft>
              <a:buFont typeface="Wingdings 2"/>
              <a:buChar char=""/>
              <a:defRPr/>
            </a:pPr>
            <a:r>
              <a:rPr lang="en-GB" sz="1600" b="1" dirty="0">
                <a:latin typeface="+mj-lt"/>
              </a:rPr>
              <a:t>Expand</a:t>
            </a:r>
          </a:p>
          <a:p>
            <a:pPr marL="914717" lvl="2" indent="-246888" eaLnBrk="1" fontAlgn="auto" hangingPunct="1">
              <a:spcAft>
                <a:spcPts val="0"/>
              </a:spcAft>
              <a:buFont typeface="Wingdings 2"/>
              <a:buChar char=""/>
              <a:defRPr/>
            </a:pPr>
            <a:r>
              <a:rPr lang="en-GB" sz="1600" dirty="0">
                <a:latin typeface="+mj-lt"/>
              </a:rPr>
              <a:t>Talking very clearly, add more words to the child’s sentence.</a:t>
            </a:r>
          </a:p>
          <a:p>
            <a:pPr marL="914717" lvl="2" indent="-246888" eaLnBrk="1" fontAlgn="auto" hangingPunct="1">
              <a:spcAft>
                <a:spcPts val="0"/>
              </a:spcAft>
              <a:buFont typeface="Wingdings 2"/>
              <a:buChar char=""/>
              <a:defRPr/>
            </a:pPr>
            <a:r>
              <a:rPr lang="en-GB" sz="1600" dirty="0">
                <a:latin typeface="+mj-lt"/>
              </a:rPr>
              <a:t>Build on what they say , child: “on”                          adult: “okay, lets turn the </a:t>
            </a:r>
            <a:r>
              <a:rPr lang="en-GB" sz="1600" b="1" dirty="0">
                <a:latin typeface="+mj-lt"/>
              </a:rPr>
              <a:t>water</a:t>
            </a:r>
            <a:r>
              <a:rPr lang="en-GB" sz="1600" dirty="0">
                <a:latin typeface="+mj-lt"/>
              </a:rPr>
              <a:t> on”</a:t>
            </a:r>
          </a:p>
          <a:p>
            <a:pPr marL="914717" lvl="2" indent="-246888" eaLnBrk="1" fontAlgn="auto" hangingPunct="1">
              <a:spcAft>
                <a:spcPts val="0"/>
              </a:spcAft>
              <a:buFont typeface="Wingdings 2" charset="2"/>
              <a:buNone/>
              <a:defRPr/>
            </a:pPr>
            <a:r>
              <a:rPr lang="en-GB" sz="1600" dirty="0">
                <a:latin typeface="+mj-lt"/>
              </a:rPr>
              <a:t>	                                          child: “mammy apple”      adult: “</a:t>
            </a:r>
            <a:r>
              <a:rPr lang="en-GB" sz="1600" b="1" dirty="0">
                <a:latin typeface="+mj-lt"/>
              </a:rPr>
              <a:t>mammy’s</a:t>
            </a:r>
            <a:r>
              <a:rPr lang="en-GB" sz="1600" dirty="0">
                <a:latin typeface="+mj-lt"/>
              </a:rPr>
              <a:t> </a:t>
            </a:r>
            <a:r>
              <a:rPr lang="en-GB" sz="1600" b="1" dirty="0">
                <a:latin typeface="+mj-lt"/>
              </a:rPr>
              <a:t>eating</a:t>
            </a:r>
            <a:r>
              <a:rPr lang="en-GB" sz="1600" dirty="0">
                <a:latin typeface="+mj-lt"/>
              </a:rPr>
              <a:t> an </a:t>
            </a:r>
            <a:r>
              <a:rPr lang="en-GB" sz="1600" b="1" dirty="0">
                <a:latin typeface="+mj-lt"/>
              </a:rPr>
              <a:t>apple</a:t>
            </a:r>
            <a:endParaRPr lang="en-GB" sz="1600" dirty="0">
              <a:latin typeface="+mj-lt"/>
            </a:endParaRPr>
          </a:p>
          <a:p>
            <a:pPr marL="1462405" lvl="4" indent="-246888" eaLnBrk="1" fontAlgn="auto" hangingPunct="1">
              <a:spcAft>
                <a:spcPts val="0"/>
              </a:spcAft>
              <a:buFont typeface="Wingdings 2"/>
              <a:buChar char=""/>
              <a:defRPr/>
            </a:pPr>
            <a:r>
              <a:rPr lang="en-GB" sz="1600" dirty="0">
                <a:latin typeface="+mj-lt"/>
              </a:rPr>
              <a:t>Stress keywords but include correct grammar</a:t>
            </a:r>
          </a:p>
          <a:p>
            <a:pPr marL="914717" lvl="2" indent="-246888" eaLnBrk="1" fontAlgn="auto" hangingPunct="1">
              <a:spcAft>
                <a:spcPts val="0"/>
              </a:spcAft>
              <a:buFont typeface="Wingdings 2"/>
              <a:buChar char=""/>
              <a:defRPr/>
            </a:pPr>
            <a:endParaRPr lang="en-GB" sz="1600" dirty="0">
              <a:latin typeface="+mj-lt"/>
            </a:endParaRPr>
          </a:p>
          <a:p>
            <a:pPr marL="640080" lvl="1" indent="-246888" eaLnBrk="1" fontAlgn="auto" hangingPunct="1">
              <a:spcAft>
                <a:spcPts val="0"/>
              </a:spcAft>
              <a:buFont typeface="Wingdings 2"/>
              <a:buChar char=""/>
              <a:defRPr/>
            </a:pPr>
            <a:r>
              <a:rPr lang="en-GB" sz="1600" b="1" dirty="0">
                <a:latin typeface="+mj-lt"/>
              </a:rPr>
              <a:t>Comment/explain</a:t>
            </a:r>
          </a:p>
          <a:p>
            <a:pPr marL="914717" lvl="2" indent="-246888" eaLnBrk="1" fontAlgn="auto" hangingPunct="1">
              <a:spcAft>
                <a:spcPts val="0"/>
              </a:spcAft>
              <a:buFont typeface="Wingdings 2"/>
              <a:buChar char=""/>
              <a:defRPr/>
            </a:pPr>
            <a:r>
              <a:rPr lang="en-GB" sz="1600" dirty="0">
                <a:latin typeface="+mj-lt"/>
              </a:rPr>
              <a:t>Comment on their and your actions, things you see, etc</a:t>
            </a:r>
          </a:p>
          <a:p>
            <a:pPr>
              <a:defRPr/>
            </a:pPr>
            <a:endParaRPr lang="en-GB"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457200" y="704850"/>
            <a:ext cx="8229600" cy="779463"/>
          </a:xfrm>
        </p:spPr>
        <p:txBody>
          <a:bodyPr>
            <a:normAutofit/>
          </a:bodyPr>
          <a:lstStyle/>
          <a:p>
            <a:pPr algn="ctr" eaLnBrk="1" fontAlgn="auto" hangingPunct="1">
              <a:spcAft>
                <a:spcPts val="0"/>
              </a:spcAft>
              <a:defRPr/>
            </a:pPr>
            <a:r>
              <a:rPr lang="en-GB" dirty="0"/>
              <a:t>Be careful with questions</a:t>
            </a:r>
          </a:p>
        </p:txBody>
      </p:sp>
      <p:sp>
        <p:nvSpPr>
          <p:cNvPr id="44035" name="Rectangle 3"/>
          <p:cNvSpPr>
            <a:spLocks noGrp="1" noChangeArrowheads="1"/>
          </p:cNvSpPr>
          <p:nvPr>
            <p:ph idx="1"/>
          </p:nvPr>
        </p:nvSpPr>
        <p:spPr/>
        <p:txBody>
          <a:bodyPr>
            <a:normAutofit fontScale="77500" lnSpcReduction="20000"/>
          </a:bodyPr>
          <a:lstStyle/>
          <a:p>
            <a:pPr marL="274320" indent="-274320" eaLnBrk="1" fontAlgn="auto" hangingPunct="1">
              <a:lnSpc>
                <a:spcPct val="90000"/>
              </a:lnSpc>
              <a:spcAft>
                <a:spcPts val="0"/>
              </a:spcAft>
              <a:buClr>
                <a:schemeClr val="accent3"/>
              </a:buClr>
              <a:buFont typeface="Wingdings 2"/>
              <a:buChar char=""/>
              <a:defRPr/>
            </a:pPr>
            <a:r>
              <a:rPr lang="en-GB" dirty="0">
                <a:latin typeface="+mj-lt"/>
              </a:rPr>
              <a:t>Try not to ask too many questions, especially ones that sound like you are constantly testing the child. </a:t>
            </a:r>
          </a:p>
          <a:p>
            <a:pPr marL="274320" indent="-274320" eaLnBrk="1" fontAlgn="auto" hangingPunct="1">
              <a:lnSpc>
                <a:spcPct val="90000"/>
              </a:lnSpc>
              <a:spcAft>
                <a:spcPts val="0"/>
              </a:spcAft>
              <a:buClr>
                <a:schemeClr val="accent3"/>
              </a:buClr>
              <a:buFont typeface="Wingdings 2"/>
              <a:buChar char=""/>
              <a:defRPr/>
            </a:pPr>
            <a:r>
              <a:rPr lang="en-GB" dirty="0">
                <a:latin typeface="+mj-lt"/>
              </a:rPr>
              <a:t>More comments – less questions </a:t>
            </a:r>
          </a:p>
          <a:p>
            <a:pPr marL="274320" indent="-274320" eaLnBrk="1" fontAlgn="auto" hangingPunct="1">
              <a:lnSpc>
                <a:spcPct val="90000"/>
              </a:lnSpc>
              <a:spcAft>
                <a:spcPts val="0"/>
              </a:spcAft>
              <a:buClr>
                <a:schemeClr val="accent3"/>
              </a:buClr>
              <a:buFont typeface="Wingdings 2"/>
              <a:buChar char=""/>
              <a:defRPr/>
            </a:pPr>
            <a:r>
              <a:rPr lang="en-GB" dirty="0">
                <a:latin typeface="+mj-lt"/>
              </a:rPr>
              <a:t>The best questions are those that challenge the child to think rather then give an instant answer, like yes or no. </a:t>
            </a:r>
          </a:p>
          <a:p>
            <a:pPr marL="274320" indent="-274320" eaLnBrk="1" fontAlgn="auto" hangingPunct="1">
              <a:lnSpc>
                <a:spcPct val="90000"/>
              </a:lnSpc>
              <a:spcAft>
                <a:spcPts val="0"/>
              </a:spcAft>
              <a:buClr>
                <a:schemeClr val="accent3"/>
              </a:buClr>
              <a:buFont typeface="Wingdings 2"/>
              <a:buChar char=""/>
              <a:defRPr/>
            </a:pPr>
            <a:r>
              <a:rPr lang="en-GB" dirty="0">
                <a:latin typeface="+mj-lt"/>
              </a:rPr>
              <a:t>Too many questions can easily block the flow of natural conversation.</a:t>
            </a:r>
          </a:p>
          <a:p>
            <a:pPr marL="274320" indent="-274320" eaLnBrk="1" fontAlgn="auto" hangingPunct="1">
              <a:lnSpc>
                <a:spcPct val="90000"/>
              </a:lnSpc>
              <a:spcAft>
                <a:spcPts val="0"/>
              </a:spcAft>
              <a:buClr>
                <a:schemeClr val="accent3"/>
              </a:buClr>
              <a:buFont typeface="Wingdings 2"/>
              <a:buChar char=""/>
              <a:defRPr/>
            </a:pPr>
            <a:r>
              <a:rPr lang="en-GB" dirty="0">
                <a:latin typeface="+mj-lt"/>
              </a:rPr>
              <a:t>Levels of difficulty:</a:t>
            </a:r>
          </a:p>
          <a:p>
            <a:pPr marL="641033" lvl="1" indent="-274320" eaLnBrk="1" fontAlgn="auto" hangingPunct="1">
              <a:lnSpc>
                <a:spcPct val="90000"/>
              </a:lnSpc>
              <a:spcAft>
                <a:spcPts val="0"/>
              </a:spcAft>
              <a:buClr>
                <a:schemeClr val="accent3"/>
              </a:buClr>
              <a:buFont typeface="Wingdings 2"/>
              <a:buChar char=""/>
              <a:defRPr/>
            </a:pPr>
            <a:r>
              <a:rPr lang="en-GB" dirty="0">
                <a:latin typeface="+mj-lt"/>
              </a:rPr>
              <a:t>What</a:t>
            </a:r>
          </a:p>
          <a:p>
            <a:pPr marL="641033" lvl="1" indent="-274320" eaLnBrk="1" fontAlgn="auto" hangingPunct="1">
              <a:lnSpc>
                <a:spcPct val="90000"/>
              </a:lnSpc>
              <a:spcAft>
                <a:spcPts val="0"/>
              </a:spcAft>
              <a:buClr>
                <a:schemeClr val="accent3"/>
              </a:buClr>
              <a:buFont typeface="Wingdings 2"/>
              <a:buChar char=""/>
              <a:defRPr/>
            </a:pPr>
            <a:r>
              <a:rPr lang="en-GB" dirty="0">
                <a:latin typeface="+mj-lt"/>
              </a:rPr>
              <a:t>Where</a:t>
            </a:r>
          </a:p>
          <a:p>
            <a:pPr marL="641033" lvl="1" indent="-274320" eaLnBrk="1" fontAlgn="auto" hangingPunct="1">
              <a:lnSpc>
                <a:spcPct val="90000"/>
              </a:lnSpc>
              <a:spcAft>
                <a:spcPts val="0"/>
              </a:spcAft>
              <a:buClr>
                <a:schemeClr val="accent3"/>
              </a:buClr>
              <a:buFont typeface="Wingdings 2"/>
              <a:buChar char=""/>
              <a:defRPr/>
            </a:pPr>
            <a:r>
              <a:rPr lang="en-GB" dirty="0">
                <a:latin typeface="+mj-lt"/>
              </a:rPr>
              <a:t>Who</a:t>
            </a:r>
          </a:p>
          <a:p>
            <a:pPr marL="641033" lvl="1" indent="-274320" eaLnBrk="1" fontAlgn="auto" hangingPunct="1">
              <a:lnSpc>
                <a:spcPct val="90000"/>
              </a:lnSpc>
              <a:spcAft>
                <a:spcPts val="0"/>
              </a:spcAft>
              <a:buClr>
                <a:schemeClr val="accent3"/>
              </a:buClr>
              <a:buFont typeface="Wingdings 2"/>
              <a:buChar char=""/>
              <a:defRPr/>
            </a:pPr>
            <a:r>
              <a:rPr lang="en-GB" dirty="0">
                <a:latin typeface="+mj-lt"/>
              </a:rPr>
              <a:t>When</a:t>
            </a:r>
          </a:p>
          <a:p>
            <a:pPr marL="641033" lvl="1" indent="-274320" eaLnBrk="1" fontAlgn="auto" hangingPunct="1">
              <a:lnSpc>
                <a:spcPct val="90000"/>
              </a:lnSpc>
              <a:spcAft>
                <a:spcPts val="0"/>
              </a:spcAft>
              <a:buClr>
                <a:schemeClr val="accent3"/>
              </a:buClr>
              <a:buFont typeface="Wingdings 2"/>
              <a:buChar char=""/>
              <a:defRPr/>
            </a:pPr>
            <a:r>
              <a:rPr lang="en-GB" dirty="0">
                <a:latin typeface="+mj-lt"/>
              </a:rPr>
              <a:t>Why</a:t>
            </a:r>
          </a:p>
          <a:p>
            <a:pPr marL="641033" lvl="1" indent="-274320" eaLnBrk="1" fontAlgn="auto" hangingPunct="1">
              <a:lnSpc>
                <a:spcPct val="90000"/>
              </a:lnSpc>
              <a:spcAft>
                <a:spcPts val="0"/>
              </a:spcAft>
              <a:buClr>
                <a:schemeClr val="accent3"/>
              </a:buClr>
              <a:buFont typeface="Wingdings 2"/>
              <a:buChar char=""/>
              <a:defRPr/>
            </a:pPr>
            <a:r>
              <a:rPr lang="en-GB" dirty="0">
                <a:latin typeface="+mj-lt"/>
              </a:rPr>
              <a:t>How</a:t>
            </a:r>
          </a:p>
          <a:p>
            <a:pPr marL="274320" indent="-274320" eaLnBrk="1" fontAlgn="auto" hangingPunct="1">
              <a:lnSpc>
                <a:spcPct val="90000"/>
              </a:lnSpc>
              <a:spcAft>
                <a:spcPts val="0"/>
              </a:spcAft>
              <a:buClr>
                <a:schemeClr val="accent3"/>
              </a:buClr>
              <a:buFont typeface="Wingdings 2"/>
              <a:buChar char=""/>
              <a:defRPr/>
            </a:pPr>
            <a:endParaRPr lang="en-GB" dirty="0">
              <a:latin typeface="+mj-lt"/>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non-verbal communication</a:t>
            </a:r>
          </a:p>
        </p:txBody>
      </p:sp>
      <p:sp>
        <p:nvSpPr>
          <p:cNvPr id="3" name="Content Placeholder 2"/>
          <p:cNvSpPr>
            <a:spLocks noGrp="1"/>
          </p:cNvSpPr>
          <p:nvPr>
            <p:ph idx="1"/>
          </p:nvPr>
        </p:nvSpPr>
        <p:spPr/>
        <p:txBody>
          <a:bodyPr/>
          <a:lstStyle/>
          <a:p>
            <a:r>
              <a:rPr lang="en-GB" dirty="0"/>
              <a:t>To support understanding</a:t>
            </a:r>
          </a:p>
          <a:p>
            <a:r>
              <a:rPr lang="en-GB" dirty="0"/>
              <a:t>Using visual aids alongside the words to increase understanding</a:t>
            </a:r>
          </a:p>
          <a:p>
            <a:r>
              <a:rPr lang="en-GB" dirty="0"/>
              <a:t>Using gestures</a:t>
            </a:r>
          </a:p>
          <a:p>
            <a:r>
              <a:rPr lang="en-GB" dirty="0"/>
              <a:t>Can help to understand a routine or can ask a positive motivator </a:t>
            </a:r>
          </a:p>
          <a:p>
            <a:r>
              <a:rPr lang="en-GB" dirty="0"/>
              <a:t>Some examples</a:t>
            </a:r>
          </a:p>
          <a:p>
            <a:endParaRPr lang="en-GB" dirty="0"/>
          </a:p>
          <a:p>
            <a:endParaRPr lang="en-GB"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ways to help...</a:t>
            </a:r>
          </a:p>
        </p:txBody>
      </p:sp>
      <p:sp>
        <p:nvSpPr>
          <p:cNvPr id="3" name="Content Placeholder 2"/>
          <p:cNvSpPr>
            <a:spLocks noGrp="1"/>
          </p:cNvSpPr>
          <p:nvPr>
            <p:ph idx="1"/>
          </p:nvPr>
        </p:nvSpPr>
        <p:spPr/>
        <p:txBody>
          <a:bodyPr/>
          <a:lstStyle/>
          <a:p>
            <a:r>
              <a:rPr lang="en-GB" dirty="0"/>
              <a:t>Use “Stop, Observe, Respond”</a:t>
            </a:r>
          </a:p>
          <a:p>
            <a:r>
              <a:rPr lang="en-GB" dirty="0"/>
              <a:t>Use books </a:t>
            </a:r>
          </a:p>
          <a:p>
            <a:r>
              <a:rPr lang="en-GB" dirty="0"/>
              <a:t>Use simple words and sentences</a:t>
            </a:r>
          </a:p>
          <a:p>
            <a:r>
              <a:rPr lang="en-GB" dirty="0"/>
              <a:t>Sing nursery rhymes</a:t>
            </a:r>
          </a:p>
          <a:p>
            <a:r>
              <a:rPr lang="en-GB" dirty="0"/>
              <a:t>Allow for a quiet environment for child to focus on talking</a:t>
            </a:r>
          </a:p>
          <a:p>
            <a:r>
              <a:rPr lang="en-GB"/>
              <a:t>Limit TV</a:t>
            </a:r>
            <a:endParaRPr lang="en-GB" dirty="0"/>
          </a:p>
          <a:p>
            <a:pPr>
              <a:buNone/>
            </a:pPr>
            <a:endParaRPr lang="en-GB" dirty="0"/>
          </a:p>
          <a:p>
            <a:pPr>
              <a:buNone/>
            </a:pPr>
            <a:endParaRPr lang="en-GB"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algn="ctr" eaLnBrk="1" hangingPunct="1"/>
            <a:r>
              <a:rPr lang="en-GB"/>
              <a:t>Quick word about Dummies</a:t>
            </a:r>
          </a:p>
        </p:txBody>
      </p:sp>
      <p:sp>
        <p:nvSpPr>
          <p:cNvPr id="3" name="Content Placeholder 2"/>
          <p:cNvSpPr>
            <a:spLocks noGrp="1"/>
          </p:cNvSpPr>
          <p:nvPr>
            <p:ph idx="1"/>
          </p:nvPr>
        </p:nvSpPr>
        <p:spPr/>
        <p:txBody>
          <a:bodyPr>
            <a:normAutofit/>
          </a:bodyPr>
          <a:lstStyle/>
          <a:p>
            <a:pPr marL="274320" indent="-274320" eaLnBrk="1" fontAlgn="auto" hangingPunct="1">
              <a:spcAft>
                <a:spcPts val="0"/>
              </a:spcAft>
              <a:buClr>
                <a:schemeClr val="accent3"/>
              </a:buClr>
              <a:buFont typeface="Wingdings 2"/>
              <a:buChar char=""/>
              <a:defRPr/>
            </a:pPr>
            <a:r>
              <a:rPr lang="en-GB" dirty="0">
                <a:latin typeface="+mj-lt"/>
              </a:rPr>
              <a:t>Fewer opportunities to babble</a:t>
            </a:r>
          </a:p>
          <a:p>
            <a:pPr marL="274320" indent="-274320" eaLnBrk="1" fontAlgn="auto" hangingPunct="1">
              <a:spcAft>
                <a:spcPts val="0"/>
              </a:spcAft>
              <a:buClr>
                <a:schemeClr val="accent3"/>
              </a:buClr>
              <a:buFont typeface="Wingdings 2"/>
              <a:buChar char=""/>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dirty="0">
                <a:latin typeface="+mj-lt"/>
              </a:rPr>
              <a:t>Talking at the back of the mouth</a:t>
            </a:r>
          </a:p>
          <a:p>
            <a:pPr marL="274320" indent="-274320" eaLnBrk="1" fontAlgn="auto" hangingPunct="1">
              <a:spcAft>
                <a:spcPts val="0"/>
              </a:spcAft>
              <a:buClr>
                <a:schemeClr val="accent3"/>
              </a:buClr>
              <a:buFont typeface="Wingdings 2"/>
              <a:buChar char=""/>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dirty="0">
                <a:latin typeface="+mj-lt"/>
              </a:rPr>
              <a:t>Dental problems</a:t>
            </a:r>
          </a:p>
          <a:p>
            <a:pPr marL="274320" indent="-274320" eaLnBrk="1" fontAlgn="auto" hangingPunct="1">
              <a:spcAft>
                <a:spcPts val="0"/>
              </a:spcAft>
              <a:buClr>
                <a:schemeClr val="accent3"/>
              </a:buClr>
              <a:buFont typeface="Wingdings 2"/>
              <a:buChar char=""/>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dirty="0">
                <a:latin typeface="+mj-lt"/>
              </a:rPr>
              <a:t>Hearing problems</a:t>
            </a:r>
          </a:p>
          <a:p>
            <a:pPr marL="274320" indent="-274320" eaLnBrk="1" fontAlgn="auto" hangingPunct="1">
              <a:spcAft>
                <a:spcPts val="0"/>
              </a:spcAft>
              <a:buClr>
                <a:schemeClr val="accent3"/>
              </a:buClr>
              <a:buFont typeface="Wingdings 2"/>
              <a:buChar char=""/>
              <a:defRPr/>
            </a:pPr>
            <a:endParaRPr lang="en-GB" dirty="0"/>
          </a:p>
        </p:txBody>
      </p:sp>
      <p:pic>
        <p:nvPicPr>
          <p:cNvPr id="5122" name="Picture 2" descr="C:\Users\ha151808\AppData\Local\Microsoft\Windows\Temporary Internet Files\Content.IE5\O9UN4CDA\mini-soother1[1].gif"/>
          <p:cNvPicPr>
            <a:picLocks noChangeAspect="1" noChangeArrowheads="1"/>
          </p:cNvPicPr>
          <p:nvPr/>
        </p:nvPicPr>
        <p:blipFill>
          <a:blip r:embed="rId2" cstate="print"/>
          <a:srcRect/>
          <a:stretch>
            <a:fillRect/>
          </a:stretch>
        </p:blipFill>
        <p:spPr bwMode="auto">
          <a:xfrm>
            <a:off x="6732240" y="1651377"/>
            <a:ext cx="2310011" cy="2111792"/>
          </a:xfrm>
          <a:prstGeom prst="rect">
            <a:avLst/>
          </a:prstGeom>
          <a:noFill/>
        </p:spPr>
      </p:pic>
      <p:pic>
        <p:nvPicPr>
          <p:cNvPr id="5123" name="Picture 3" descr="C:\Users\ha151808\AppData\Local\Microsoft\Windows\Temporary Internet Files\Content.IE5\P9QUM9FP\medium-Baby-bottle-icon-0-12246[1].gif"/>
          <p:cNvPicPr>
            <a:picLocks noChangeAspect="1" noChangeArrowheads="1"/>
          </p:cNvPicPr>
          <p:nvPr/>
        </p:nvPicPr>
        <p:blipFill>
          <a:blip r:embed="rId3" cstate="print"/>
          <a:srcRect/>
          <a:stretch>
            <a:fillRect/>
          </a:stretch>
        </p:blipFill>
        <p:spPr bwMode="auto">
          <a:xfrm>
            <a:off x="5580112" y="4149080"/>
            <a:ext cx="1152128" cy="14280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457200" y="704850"/>
            <a:ext cx="8229600" cy="852488"/>
          </a:xfrm>
        </p:spPr>
        <p:txBody>
          <a:bodyPr>
            <a:normAutofit fontScale="90000"/>
          </a:bodyPr>
          <a:lstStyle/>
          <a:p>
            <a:pPr algn="ctr" eaLnBrk="1" hangingPunct="1"/>
            <a:r>
              <a:rPr lang="en-GB" dirty="0"/>
              <a:t>Advice parents on using a dummy sensibly</a:t>
            </a:r>
          </a:p>
        </p:txBody>
      </p:sp>
      <p:sp>
        <p:nvSpPr>
          <p:cNvPr id="3" name="Content Placeholder 2"/>
          <p:cNvSpPr>
            <a:spLocks noGrp="1"/>
          </p:cNvSpPr>
          <p:nvPr>
            <p:ph idx="1"/>
          </p:nvPr>
        </p:nvSpPr>
        <p:spPr/>
        <p:txBody>
          <a:bodyPr>
            <a:normAutofit/>
          </a:bodyPr>
          <a:lstStyle/>
          <a:p>
            <a:pPr marL="274320" indent="-274320" eaLnBrk="1" fontAlgn="auto" hangingPunct="1">
              <a:spcAft>
                <a:spcPts val="0"/>
              </a:spcAft>
              <a:buClr>
                <a:schemeClr val="accent3"/>
              </a:buClr>
              <a:buFont typeface="Wingdings 2"/>
              <a:buChar char=""/>
              <a:defRPr/>
            </a:pPr>
            <a:r>
              <a:rPr lang="en-GB" dirty="0">
                <a:latin typeface="+mj-lt"/>
              </a:rPr>
              <a:t>Restrict the dummy to when your baby really needs comforting</a:t>
            </a:r>
          </a:p>
          <a:p>
            <a:pPr marL="274320" indent="-274320" eaLnBrk="1" fontAlgn="auto" hangingPunct="1">
              <a:spcAft>
                <a:spcPts val="0"/>
              </a:spcAft>
              <a:buClr>
                <a:schemeClr val="accent3"/>
              </a:buClr>
              <a:buFont typeface="Wingdings 2"/>
              <a:buChar char=""/>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dirty="0">
                <a:latin typeface="+mj-lt"/>
              </a:rPr>
              <a:t>See it as a short term lifesaver</a:t>
            </a:r>
          </a:p>
          <a:p>
            <a:pPr marL="274320" indent="-274320" eaLnBrk="1" fontAlgn="auto" hangingPunct="1">
              <a:spcAft>
                <a:spcPts val="0"/>
              </a:spcAft>
              <a:buClr>
                <a:schemeClr val="accent3"/>
              </a:buClr>
              <a:buFont typeface="Wingdings 2" charset="2"/>
              <a:buNone/>
              <a:defRPr/>
            </a:pPr>
            <a:endParaRPr lang="en-GB" dirty="0">
              <a:latin typeface="+mj-lt"/>
            </a:endParaRPr>
          </a:p>
          <a:p>
            <a:pPr marL="274320" indent="-274320" eaLnBrk="1" fontAlgn="auto" hangingPunct="1">
              <a:spcAft>
                <a:spcPts val="0"/>
              </a:spcAft>
              <a:buClr>
                <a:schemeClr val="accent3"/>
              </a:buClr>
              <a:buFont typeface="Wingdings 2" charset="2"/>
              <a:buNone/>
              <a:defRPr/>
            </a:pPr>
            <a:endParaRPr lang="en-GB" dirty="0">
              <a:latin typeface="+mj-lt"/>
            </a:endParaRPr>
          </a:p>
          <a:p>
            <a:pPr marL="274320" indent="-274320" eaLnBrk="1" fontAlgn="auto" hangingPunct="1">
              <a:spcAft>
                <a:spcPts val="0"/>
              </a:spcAft>
              <a:buClr>
                <a:schemeClr val="accent3"/>
              </a:buClr>
              <a:buFont typeface="Wingdings 2"/>
              <a:buChar char=""/>
              <a:defRPr/>
            </a:pPr>
            <a:r>
              <a:rPr lang="en-GB" dirty="0">
                <a:latin typeface="+mj-lt"/>
              </a:rPr>
              <a:t>Discourage talking with dummy in mouth</a:t>
            </a:r>
          </a:p>
          <a:p>
            <a:pPr marL="274320" indent="-274320" eaLnBrk="1" fontAlgn="auto" hangingPunct="1">
              <a:spcAft>
                <a:spcPts val="0"/>
              </a:spcAft>
              <a:buClr>
                <a:schemeClr val="accent3"/>
              </a:buClr>
              <a:buFont typeface="Wingdings 2"/>
              <a:buChar char=""/>
              <a:defRPr/>
            </a:pPr>
            <a:endParaRPr lang="en-GB" dirty="0"/>
          </a:p>
        </p:txBody>
      </p:sp>
      <p:pic>
        <p:nvPicPr>
          <p:cNvPr id="4098" name="Picture 2" descr="C:\Users\ha151808\AppData\Local\Microsoft\Windows\Temporary Internet Files\Content.IE5\P9QUM9FP\baby-305050_640[1].png"/>
          <p:cNvPicPr>
            <a:picLocks noChangeAspect="1" noChangeArrowheads="1"/>
          </p:cNvPicPr>
          <p:nvPr/>
        </p:nvPicPr>
        <p:blipFill>
          <a:blip r:embed="rId2" cstate="print"/>
          <a:srcRect/>
          <a:stretch>
            <a:fillRect/>
          </a:stretch>
        </p:blipFill>
        <p:spPr bwMode="auto">
          <a:xfrm>
            <a:off x="6444208" y="2276872"/>
            <a:ext cx="2101602" cy="252824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pPr eaLnBrk="1" hangingPunct="1"/>
            <a:r>
              <a:rPr lang="en-GB"/>
              <a:t>Information</a:t>
            </a:r>
          </a:p>
        </p:txBody>
      </p:sp>
      <p:sp>
        <p:nvSpPr>
          <p:cNvPr id="56323" name="Content Placeholder 2"/>
          <p:cNvSpPr>
            <a:spLocks noGrp="1"/>
          </p:cNvSpPr>
          <p:nvPr>
            <p:ph idx="1"/>
          </p:nvPr>
        </p:nvSpPr>
        <p:spPr/>
        <p:txBody>
          <a:bodyPr>
            <a:normAutofit/>
          </a:bodyPr>
          <a:lstStyle/>
          <a:p>
            <a:pPr marL="274320" indent="-274320" eaLnBrk="1" fontAlgn="auto" hangingPunct="1">
              <a:spcAft>
                <a:spcPts val="0"/>
              </a:spcAft>
              <a:buClr>
                <a:schemeClr val="accent3"/>
              </a:buClr>
              <a:buFont typeface="Wingdings 2"/>
              <a:buChar char=""/>
              <a:defRPr/>
            </a:pPr>
            <a:r>
              <a:rPr lang="en-GB" dirty="0">
                <a:latin typeface="+mj-lt"/>
              </a:rPr>
              <a:t>I CAN (</a:t>
            </a:r>
            <a:r>
              <a:rPr lang="en-GB" dirty="0">
                <a:latin typeface="+mj-lt"/>
                <a:hlinkClick r:id="rId2"/>
              </a:rPr>
              <a:t>www.ican.org.uk</a:t>
            </a:r>
            <a:r>
              <a:rPr lang="en-GB" dirty="0">
                <a:latin typeface="+mj-lt"/>
              </a:rPr>
              <a:t>)</a:t>
            </a:r>
          </a:p>
          <a:p>
            <a:pPr marL="274320" indent="-274320" eaLnBrk="1" fontAlgn="auto" hangingPunct="1">
              <a:spcAft>
                <a:spcPts val="0"/>
              </a:spcAft>
              <a:buClr>
                <a:schemeClr val="accent3"/>
              </a:buClr>
              <a:buFont typeface="Wingdings 2"/>
              <a:buChar char=""/>
              <a:defRPr/>
            </a:pPr>
            <a:r>
              <a:rPr lang="en-GB" dirty="0">
                <a:latin typeface="+mj-lt"/>
              </a:rPr>
              <a:t>AFASIC</a:t>
            </a:r>
          </a:p>
          <a:p>
            <a:pPr marL="274320" indent="-274320" eaLnBrk="1" fontAlgn="auto" hangingPunct="1">
              <a:spcAft>
                <a:spcPts val="0"/>
              </a:spcAft>
              <a:buClr>
                <a:schemeClr val="accent3"/>
              </a:buClr>
              <a:buFont typeface="Wingdings 2"/>
              <a:buChar char=""/>
              <a:defRPr/>
            </a:pPr>
            <a:r>
              <a:rPr lang="en-GB" dirty="0">
                <a:latin typeface="+mj-lt"/>
                <a:hlinkClick r:id="rId3"/>
              </a:rPr>
              <a:t>www.earlysupport.org.uk</a:t>
            </a:r>
            <a:endParaRPr lang="en-GB" dirty="0">
              <a:latin typeface="+mj-lt"/>
            </a:endParaRPr>
          </a:p>
          <a:p>
            <a:pPr marL="274320" indent="-274320" eaLnBrk="1" fontAlgn="auto" hangingPunct="1">
              <a:spcAft>
                <a:spcPts val="0"/>
              </a:spcAft>
              <a:buClr>
                <a:schemeClr val="accent3"/>
              </a:buClr>
              <a:buFont typeface="Wingdings 2"/>
              <a:buChar char=""/>
              <a:defRPr/>
            </a:pPr>
            <a:endParaRPr lang="en-GB" dirty="0">
              <a:latin typeface="+mj-lt"/>
            </a:endParaRPr>
          </a:p>
          <a:p>
            <a:pPr marL="274320" indent="-274320" eaLnBrk="1" fontAlgn="auto" hangingPunct="1">
              <a:spcAft>
                <a:spcPts val="0"/>
              </a:spcAft>
              <a:buClr>
                <a:schemeClr val="accent3"/>
              </a:buClr>
              <a:buFont typeface="Wingdings 2"/>
              <a:buChar char=""/>
              <a:defRPr/>
            </a:pPr>
            <a:endParaRPr lang="en-GB" dirty="0">
              <a:latin typeface="+mj-l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TotalTime>
  <Words>3118</Words>
  <Application>Microsoft Office PowerPoint</Application>
  <PresentationFormat>On-screen Show (4:3)</PresentationFormat>
  <Paragraphs>468</Paragraphs>
  <Slides>54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54</vt:i4>
      </vt:variant>
    </vt:vector>
  </HeadingPairs>
  <TitlesOfParts>
    <vt:vector size="59" baseType="lpstr">
      <vt:lpstr>Arial</vt:lpstr>
      <vt:lpstr>Calibri</vt:lpstr>
      <vt:lpstr>Wingdings</vt:lpstr>
      <vt:lpstr>Wingdings 2</vt:lpstr>
      <vt:lpstr>Office Theme</vt:lpstr>
      <vt:lpstr>Speech and Language Therapy- working with pre-school children</vt:lpstr>
      <vt:lpstr>What do SLT’s do?</vt:lpstr>
      <vt:lpstr>Paediatric SLT work with:</vt:lpstr>
      <vt:lpstr>Why – is SALT provision so important within Flying Start areas?</vt:lpstr>
      <vt:lpstr>Role of SALT within Flying Start</vt:lpstr>
      <vt:lpstr>What is communication?</vt:lpstr>
      <vt:lpstr>PowerPoint Presentation</vt:lpstr>
      <vt:lpstr>Terminology</vt:lpstr>
      <vt:lpstr>What skills do we  use to understand spoken language?</vt:lpstr>
      <vt:lpstr>looking</vt:lpstr>
      <vt:lpstr>hearing</vt:lpstr>
      <vt:lpstr>Listening and concentrating</vt:lpstr>
      <vt:lpstr>remembering</vt:lpstr>
      <vt:lpstr>Understanding words</vt:lpstr>
      <vt:lpstr>Understanding sentences</vt:lpstr>
      <vt:lpstr>What skills do we  use to use spoken language?</vt:lpstr>
      <vt:lpstr>Having ideas and deciding what to say</vt:lpstr>
      <vt:lpstr>Finding the right words</vt:lpstr>
      <vt:lpstr>Putting words into sentences</vt:lpstr>
      <vt:lpstr>Saying words clearly</vt:lpstr>
      <vt:lpstr>Speaking appropriately</vt:lpstr>
      <vt:lpstr>Common Confusion</vt:lpstr>
      <vt:lpstr>Communication chain</vt:lpstr>
      <vt:lpstr>The Communication Chain</vt:lpstr>
      <vt:lpstr>How children acquire Speech and Language</vt:lpstr>
      <vt:lpstr>Developmental norms</vt:lpstr>
      <vt:lpstr>Twelve months</vt:lpstr>
      <vt:lpstr>Eighteen Months</vt:lpstr>
      <vt:lpstr>2 ½ years old</vt:lpstr>
      <vt:lpstr>Three Years</vt:lpstr>
      <vt:lpstr>Looking at speech</vt:lpstr>
      <vt:lpstr>Head and neck anatomy</vt:lpstr>
      <vt:lpstr>Unclear Speech</vt:lpstr>
      <vt:lpstr> What sounds do children say and when?</vt:lpstr>
      <vt:lpstr>Inty Winty Exercise</vt:lpstr>
      <vt:lpstr>Unclear speech</vt:lpstr>
      <vt:lpstr>What is involved in the development of communication?</vt:lpstr>
      <vt:lpstr>PowerPoint Presentation</vt:lpstr>
      <vt:lpstr>How the child learns to talk</vt:lpstr>
      <vt:lpstr>PowerPoint Presentation</vt:lpstr>
      <vt:lpstr>PowerPoint Presentation</vt:lpstr>
      <vt:lpstr>Causes of communication difficulties</vt:lpstr>
      <vt:lpstr>DVD examples</vt:lpstr>
      <vt:lpstr>Social skills</vt:lpstr>
      <vt:lpstr>Complex needs- social communication difficulties</vt:lpstr>
      <vt:lpstr>Stammering</vt:lpstr>
      <vt:lpstr>Strategies- how to help</vt:lpstr>
      <vt:lpstr>Natural Language Modelling</vt:lpstr>
      <vt:lpstr>Be careful with questions</vt:lpstr>
      <vt:lpstr>Using non-verbal communication</vt:lpstr>
      <vt:lpstr>Other ways to help...</vt:lpstr>
      <vt:lpstr>Quick word about Dummies</vt:lpstr>
      <vt:lpstr>Advice parents on using a dummy sensibly</vt:lpstr>
      <vt:lpstr>Information</vt:lpstr>
    </vt:vector>
  </TitlesOfParts>
  <Company>ABMU NHS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ha151808</dc:creator>
  <cp:lastModifiedBy>Karen Hudson</cp:lastModifiedBy>
  <cp:revision>20</cp:revision>
  <dcterms:created xsi:type="dcterms:W3CDTF">2016-01-04T10:42:11Z</dcterms:created>
  <dcterms:modified xsi:type="dcterms:W3CDTF">2017-02-18T10:56:41Z</dcterms:modified>
</cp:coreProperties>
</file>