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3" autoAdjust="0"/>
    <p:restoredTop sz="94343" autoAdjust="0"/>
  </p:normalViewPr>
  <p:slideViewPr>
    <p:cSldViewPr snapToGrid="0">
      <p:cViewPr>
        <p:scale>
          <a:sx n="77" d="100"/>
          <a:sy n="77" d="100"/>
        </p:scale>
        <p:origin x="-378" y="19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2A5066C-9F9E-4C9B-AAA0-7B4A85764FF0}"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296B42-BE2D-4B9E-B1FD-88B0ED813FD9}" type="slidenum">
              <a:rPr lang="en-GB" smtClean="0"/>
              <a:t>‹#›</a:t>
            </a:fld>
            <a:endParaRPr lang="en-GB"/>
          </a:p>
        </p:txBody>
      </p:sp>
    </p:spTree>
    <p:extLst>
      <p:ext uri="{BB962C8B-B14F-4D97-AF65-F5344CB8AC3E}">
        <p14:creationId xmlns:p14="http://schemas.microsoft.com/office/powerpoint/2010/main" val="15616298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2A5066C-9F9E-4C9B-AAA0-7B4A85764FF0}"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296B42-BE2D-4B9E-B1FD-88B0ED813FD9}" type="slidenum">
              <a:rPr lang="en-GB" smtClean="0"/>
              <a:t>‹#›</a:t>
            </a:fld>
            <a:endParaRPr lang="en-GB"/>
          </a:p>
        </p:txBody>
      </p:sp>
    </p:spTree>
    <p:extLst>
      <p:ext uri="{BB962C8B-B14F-4D97-AF65-F5344CB8AC3E}">
        <p14:creationId xmlns:p14="http://schemas.microsoft.com/office/powerpoint/2010/main" val="3985911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2A5066C-9F9E-4C9B-AAA0-7B4A85764FF0}"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296B42-BE2D-4B9E-B1FD-88B0ED813FD9}" type="slidenum">
              <a:rPr lang="en-GB" smtClean="0"/>
              <a:t>‹#›</a:t>
            </a:fld>
            <a:endParaRPr lang="en-GB"/>
          </a:p>
        </p:txBody>
      </p:sp>
    </p:spTree>
    <p:extLst>
      <p:ext uri="{BB962C8B-B14F-4D97-AF65-F5344CB8AC3E}">
        <p14:creationId xmlns:p14="http://schemas.microsoft.com/office/powerpoint/2010/main" val="4172318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2A5066C-9F9E-4C9B-AAA0-7B4A85764FF0}" type="datetimeFigureOut">
              <a:rPr lang="en-GB" smtClean="0"/>
              <a:t>02/06/2023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296B42-BE2D-4B9E-B1FD-88B0ED813FD9}" type="slidenum">
              <a:rPr lang="en-GB" smtClean="0"/>
              <a:t>‹#›</a:t>
            </a:fld>
            <a:endParaRPr lang="en-GB"/>
          </a:p>
        </p:txBody>
      </p:sp>
    </p:spTree>
    <p:extLst>
      <p:ext uri="{BB962C8B-B14F-4D97-AF65-F5344CB8AC3E}">
        <p14:creationId xmlns:p14="http://schemas.microsoft.com/office/powerpoint/2010/main" val="3727043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2A5066C-9F9E-4C9B-AAA0-7B4A85764FF0}" type="datetimeFigureOut">
              <a:rPr lang="en-GB" smtClean="0"/>
              <a:t>02/06/2023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7296B42-BE2D-4B9E-B1FD-88B0ED813FD9}" type="slidenum">
              <a:rPr lang="en-GB" smtClean="0"/>
              <a:t>‹#›</a:t>
            </a:fld>
            <a:endParaRPr lang="en-GB"/>
          </a:p>
        </p:txBody>
      </p:sp>
    </p:spTree>
    <p:extLst>
      <p:ext uri="{BB962C8B-B14F-4D97-AF65-F5344CB8AC3E}">
        <p14:creationId xmlns:p14="http://schemas.microsoft.com/office/powerpoint/2010/main" val="949382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2A5066C-9F9E-4C9B-AAA0-7B4A85764FF0}" type="datetimeFigureOut">
              <a:rPr lang="en-GB" smtClean="0"/>
              <a:t>02/06/2023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7296B42-BE2D-4B9E-B1FD-88B0ED813FD9}" type="slidenum">
              <a:rPr lang="en-GB" smtClean="0"/>
              <a:t>‹#›</a:t>
            </a:fld>
            <a:endParaRPr lang="en-GB"/>
          </a:p>
        </p:txBody>
      </p:sp>
    </p:spTree>
    <p:extLst>
      <p:ext uri="{BB962C8B-B14F-4D97-AF65-F5344CB8AC3E}">
        <p14:creationId xmlns:p14="http://schemas.microsoft.com/office/powerpoint/2010/main" val="3377577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5066C-9F9E-4C9B-AAA0-7B4A85764FF0}" type="datetimeFigureOut">
              <a:rPr lang="en-GB" smtClean="0"/>
              <a:t>02/06/2023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7296B42-BE2D-4B9E-B1FD-88B0ED813FD9}" type="slidenum">
              <a:rPr lang="en-GB" smtClean="0"/>
              <a:t>‹#›</a:t>
            </a:fld>
            <a:endParaRPr lang="en-GB"/>
          </a:p>
        </p:txBody>
      </p:sp>
    </p:spTree>
    <p:extLst>
      <p:ext uri="{BB962C8B-B14F-4D97-AF65-F5344CB8AC3E}">
        <p14:creationId xmlns:p14="http://schemas.microsoft.com/office/powerpoint/2010/main" val="1610606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2A5066C-9F9E-4C9B-AAA0-7B4A85764FF0}" type="datetimeFigureOut">
              <a:rPr lang="en-GB" smtClean="0"/>
              <a:t>02/06/2023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296B42-BE2D-4B9E-B1FD-88B0ED813FD9}" type="slidenum">
              <a:rPr lang="en-GB" smtClean="0"/>
              <a:t>‹#›</a:t>
            </a:fld>
            <a:endParaRPr lang="en-GB"/>
          </a:p>
        </p:txBody>
      </p:sp>
    </p:spTree>
    <p:extLst>
      <p:ext uri="{BB962C8B-B14F-4D97-AF65-F5344CB8AC3E}">
        <p14:creationId xmlns:p14="http://schemas.microsoft.com/office/powerpoint/2010/main" val="1638814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2A5066C-9F9E-4C9B-AAA0-7B4A85764FF0}" type="datetimeFigureOut">
              <a:rPr lang="en-GB" smtClean="0"/>
              <a:t>02/06/2023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296B42-BE2D-4B9E-B1FD-88B0ED813FD9}" type="slidenum">
              <a:rPr lang="en-GB" smtClean="0"/>
              <a:t>‹#›</a:t>
            </a:fld>
            <a:endParaRPr lang="en-GB"/>
          </a:p>
        </p:txBody>
      </p:sp>
    </p:spTree>
    <p:extLst>
      <p:ext uri="{BB962C8B-B14F-4D97-AF65-F5344CB8AC3E}">
        <p14:creationId xmlns:p14="http://schemas.microsoft.com/office/powerpoint/2010/main" val="3685533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2A5066C-9F9E-4C9B-AAA0-7B4A85764FF0}"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296B42-BE2D-4B9E-B1FD-88B0ED813FD9}" type="slidenum">
              <a:rPr lang="en-GB" smtClean="0"/>
              <a:t>‹#›</a:t>
            </a:fld>
            <a:endParaRPr lang="en-GB"/>
          </a:p>
        </p:txBody>
      </p:sp>
    </p:spTree>
    <p:extLst>
      <p:ext uri="{BB962C8B-B14F-4D97-AF65-F5344CB8AC3E}">
        <p14:creationId xmlns:p14="http://schemas.microsoft.com/office/powerpoint/2010/main" val="3545160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2A5066C-9F9E-4C9B-AAA0-7B4A85764FF0}" type="datetimeFigureOut">
              <a:rPr lang="en-GB" smtClean="0"/>
              <a:t>02/06/2023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296B42-BE2D-4B9E-B1FD-88B0ED813FD9}" type="slidenum">
              <a:rPr lang="en-GB" smtClean="0"/>
              <a:t>‹#›</a:t>
            </a:fld>
            <a:endParaRPr lang="en-GB"/>
          </a:p>
        </p:txBody>
      </p:sp>
    </p:spTree>
    <p:extLst>
      <p:ext uri="{BB962C8B-B14F-4D97-AF65-F5344CB8AC3E}">
        <p14:creationId xmlns:p14="http://schemas.microsoft.com/office/powerpoint/2010/main" val="70852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5066C-9F9E-4C9B-AAA0-7B4A85764FF0}" type="datetimeFigureOut">
              <a:rPr lang="en-GB" smtClean="0"/>
              <a:t>02/06/2023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296B42-BE2D-4B9E-B1FD-88B0ED813FD9}" type="slidenum">
              <a:rPr lang="en-GB" smtClean="0"/>
              <a:t>‹#›</a:t>
            </a:fld>
            <a:endParaRPr lang="en-GB"/>
          </a:p>
        </p:txBody>
      </p:sp>
    </p:spTree>
    <p:extLst>
      <p:ext uri="{BB962C8B-B14F-4D97-AF65-F5344CB8AC3E}">
        <p14:creationId xmlns:p14="http://schemas.microsoft.com/office/powerpoint/2010/main" val="27108643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0020" y="793431"/>
            <a:ext cx="2697480" cy="2844799"/>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zh-CN" sz="1400" b="1" dirty="0">
                <a:solidFill>
                  <a:schemeClr val="bg1">
                    <a:lumMod val="10000"/>
                  </a:schemeClr>
                </a:solidFill>
              </a:rPr>
              <a:t>举办活动</a:t>
            </a:r>
            <a:endParaRPr lang="en-GB" sz="1400" b="1" dirty="0">
              <a:solidFill>
                <a:schemeClr val="bg1">
                  <a:lumMod val="10000"/>
                </a:schemeClr>
              </a:solidFill>
            </a:endParaRPr>
          </a:p>
          <a:p>
            <a:pPr algn="just"/>
            <a:endParaRPr lang="en-GB" sz="1400" b="1" dirty="0">
              <a:solidFill>
                <a:schemeClr val="bg1">
                  <a:lumMod val="10000"/>
                </a:schemeClr>
              </a:solidFill>
            </a:endParaRPr>
          </a:p>
          <a:p>
            <a:pPr algn="just"/>
            <a:r>
              <a:rPr lang="zh-CN" sz="1050" dirty="0">
                <a:solidFill>
                  <a:schemeClr val="bg1">
                    <a:lumMod val="10000"/>
                  </a:schemeClr>
                </a:solidFill>
              </a:rPr>
              <a:t>酒店中的活动管理是影响酒店客户体验的关键操作。迫切需要考虑有效管理事件的适当方法，以便首先减轻与事件相关的风险（Richards，2022）。北京文华东方酒店是大陆连锁中心的领先酒店，提供多种服务。酒店将举办一场婚礼，重点是通过提供各种服务确保客户的客人获得美好的体验和享受。</a:t>
            </a:r>
            <a:endParaRPr lang="en-GB" sz="1050" dirty="0">
              <a:solidFill>
                <a:schemeClr val="bg1">
                  <a:lumMod val="10000"/>
                </a:schemeClr>
              </a:solidFill>
            </a:endParaRPr>
          </a:p>
        </p:txBody>
      </p:sp>
      <p:sp>
        <p:nvSpPr>
          <p:cNvPr id="5" name="Rectangle 4"/>
          <p:cNvSpPr/>
          <p:nvPr/>
        </p:nvSpPr>
        <p:spPr>
          <a:xfrm>
            <a:off x="2994660" y="3239447"/>
            <a:ext cx="3291840" cy="3399473"/>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zh-CN" sz="1400" b="1" dirty="0">
                <a:solidFill>
                  <a:schemeClr val="tx1"/>
                </a:solidFill>
              </a:rPr>
              <a:t>早餐和晚餐</a:t>
            </a:r>
            <a:endParaRPr lang="en-GB" altLang="zh-CN" sz="1400" b="1" dirty="0">
              <a:solidFill>
                <a:schemeClr val="tx1"/>
              </a:solidFill>
            </a:endParaRPr>
          </a:p>
          <a:p>
            <a:pPr algn="just"/>
            <a:endParaRPr lang="en-GB" sz="1400" b="1" dirty="0">
              <a:solidFill>
                <a:schemeClr val="tx1"/>
              </a:solidFill>
            </a:endParaRPr>
          </a:p>
          <a:p>
            <a:pPr algn="just"/>
            <a:r>
              <a:rPr lang="zh-CN" sz="1200" dirty="0">
                <a:solidFill>
                  <a:schemeClr val="tx1"/>
                </a:solidFill>
              </a:rPr>
              <a:t>在酒店中，食品是影响客人感知形象的关键产品，因此需要将核心重点放在食品和饮料上。然而，研究发现，一顿丰盛的早餐和晚餐是提供出色体验和提升酒店士气的一种方式（Mandarinoriental.com，2023）。话虽如此，北京文华东方酒店将提供面条、饺子、粥、包子等中式早餐。两人份早餐的价格从 100 英镑到 200 英镑不等。另一方面，酒店还将提供宫保鸡丁、麻婆豆腐、云吞汤、中式火锅和春卷等晚餐，两人份价格从 400 英镑到 600 英镑不等。</a:t>
            </a:r>
            <a:endParaRPr lang="en-GB" sz="1200" dirty="0">
              <a:solidFill>
                <a:schemeClr val="tx1"/>
              </a:solidFill>
            </a:endParaRPr>
          </a:p>
        </p:txBody>
      </p:sp>
      <p:sp>
        <p:nvSpPr>
          <p:cNvPr id="6" name="Rectangle 5"/>
          <p:cNvSpPr/>
          <p:nvPr/>
        </p:nvSpPr>
        <p:spPr>
          <a:xfrm>
            <a:off x="8823960" y="758979"/>
            <a:ext cx="3177540" cy="2159635"/>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zh-CN" sz="1400" b="1" dirty="0">
                <a:solidFill>
                  <a:schemeClr val="tx1"/>
                </a:solidFill>
              </a:rPr>
              <a:t>语言文化</a:t>
            </a:r>
            <a:endParaRPr lang="en-GB" altLang="zh-CN" sz="1400" b="1" dirty="0">
              <a:solidFill>
                <a:schemeClr val="tx1"/>
              </a:solidFill>
            </a:endParaRPr>
          </a:p>
          <a:p>
            <a:pPr algn="just"/>
            <a:endParaRPr lang="en-GB" sz="1400" b="1" dirty="0">
              <a:solidFill>
                <a:schemeClr val="tx1"/>
              </a:solidFill>
            </a:endParaRPr>
          </a:p>
          <a:p>
            <a:pPr algn="just"/>
            <a:r>
              <a:rPr lang="zh-CN" sz="1000" dirty="0">
                <a:solidFill>
                  <a:schemeClr val="tx1"/>
                </a:solidFill>
              </a:rPr>
              <a:t>尊重地理位置的文化会使活动变得非常愉快并丰富体验（Sullivan 和 Liu-Sullivan，2021）。中国婚礼文化不鼓励使用某些颜色，如黑色、红色和白色，因此这些是需要保持的一些限制，以便为客户提供更好的体验并以高度的方式开展活动愉快的方式。除此之外，客人需要在尊重文化的同时考虑交换个人观点和意见，以保持和谐与和平。</a:t>
            </a:r>
            <a:endParaRPr lang="en-GB" sz="1000" dirty="0">
              <a:solidFill>
                <a:schemeClr val="tx1"/>
              </a:solidFill>
            </a:endParaRPr>
          </a:p>
        </p:txBody>
      </p:sp>
      <p:sp>
        <p:nvSpPr>
          <p:cNvPr id="7" name="Rectangle 6"/>
          <p:cNvSpPr/>
          <p:nvPr/>
        </p:nvSpPr>
        <p:spPr>
          <a:xfrm>
            <a:off x="8961120" y="4389120"/>
            <a:ext cx="3040380" cy="2305686"/>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b="1">
                <a:solidFill>
                  <a:schemeClr val="tx1"/>
                </a:solidFill>
              </a:rPr>
              <a:t>References:</a:t>
            </a:r>
            <a:endParaRPr lang="en-GB" sz="1400" b="1" dirty="0">
              <a:solidFill>
                <a:schemeClr val="tx1"/>
              </a:solidFill>
            </a:endParaRPr>
          </a:p>
          <a:p>
            <a:pPr marL="171450" indent="-171450" algn="just">
              <a:buFont typeface="Arial" panose="020B0604020202020204" pitchFamily="34" charset="0"/>
              <a:buChar char="•"/>
            </a:pPr>
            <a:r>
              <a:rPr lang="en-GB" sz="800" dirty="0">
                <a:solidFill>
                  <a:schemeClr val="tx1"/>
                </a:solidFill>
              </a:rPr>
              <a:t>La Ragione, T., (2019). China-Italy destination wedding: new opportunities for the luxury tourism market.</a:t>
            </a:r>
          </a:p>
          <a:p>
            <a:pPr marL="171450" indent="-171450" algn="just">
              <a:buFont typeface="Arial" panose="020B0604020202020204" pitchFamily="34" charset="0"/>
              <a:buChar char="•"/>
            </a:pPr>
            <a:r>
              <a:rPr lang="en-US" sz="800" dirty="0">
                <a:solidFill>
                  <a:schemeClr val="tx1"/>
                </a:solidFill>
              </a:rPr>
              <a:t>Mandarinoriental.com. (2023). Mandarin Oriental Beijing. [online] Available at: &lt;https://www.mandarinoriental.com/en/beijing/wangfujing&gt; [Accessed: 25 May 2023]. </a:t>
            </a:r>
          </a:p>
          <a:p>
            <a:pPr marL="171450" indent="-171450" algn="just">
              <a:buFont typeface="Arial" panose="020B0604020202020204" pitchFamily="34" charset="0"/>
              <a:buChar char="•"/>
            </a:pPr>
            <a:r>
              <a:rPr lang="en-GB" sz="800" dirty="0">
                <a:solidFill>
                  <a:schemeClr val="tx1"/>
                </a:solidFill>
              </a:rPr>
              <a:t>Richards, G., (2022). Pulling the long tail of event management research. </a:t>
            </a:r>
            <a:r>
              <a:rPr lang="en-GB" sz="800" i="1" dirty="0">
                <a:solidFill>
                  <a:schemeClr val="tx1"/>
                </a:solidFill>
              </a:rPr>
              <a:t>Journal of Policy Research in Tourism, Leisure and Events</a:t>
            </a:r>
            <a:r>
              <a:rPr lang="en-GB" sz="800" dirty="0">
                <a:solidFill>
                  <a:schemeClr val="tx1"/>
                </a:solidFill>
              </a:rPr>
              <a:t>, </a:t>
            </a:r>
            <a:r>
              <a:rPr lang="en-GB" sz="800" i="1" dirty="0">
                <a:solidFill>
                  <a:schemeClr val="tx1"/>
                </a:solidFill>
              </a:rPr>
              <a:t>14</a:t>
            </a:r>
            <a:r>
              <a:rPr lang="en-GB" sz="800" dirty="0">
                <a:solidFill>
                  <a:schemeClr val="tx1"/>
                </a:solidFill>
              </a:rPr>
              <a:t>(2), pp.215-218.</a:t>
            </a:r>
          </a:p>
          <a:p>
            <a:pPr marL="171450" indent="-171450" algn="just">
              <a:buFont typeface="Arial" panose="020B0604020202020204" pitchFamily="34" charset="0"/>
              <a:buChar char="•"/>
            </a:pPr>
            <a:r>
              <a:rPr lang="en-GB" sz="800" dirty="0">
                <a:solidFill>
                  <a:schemeClr val="tx1"/>
                </a:solidFill>
              </a:rPr>
              <a:t>Sullivan, L.R. and Liu-Sullivan, N.Y., (2021). </a:t>
            </a:r>
            <a:r>
              <a:rPr lang="en-GB" sz="800" i="1" dirty="0">
                <a:solidFill>
                  <a:schemeClr val="tx1"/>
                </a:solidFill>
              </a:rPr>
              <a:t>Historical Dictionary of Chinese Culture</a:t>
            </a:r>
            <a:r>
              <a:rPr lang="en-GB" sz="800" dirty="0">
                <a:solidFill>
                  <a:schemeClr val="tx1"/>
                </a:solidFill>
              </a:rPr>
              <a:t>. Rowman &amp; Littlefield Publishers.</a:t>
            </a:r>
          </a:p>
          <a:p>
            <a:pPr marL="171450" indent="-171450" algn="just">
              <a:buFont typeface="Arial" panose="020B0604020202020204" pitchFamily="34" charset="0"/>
              <a:buChar char="•"/>
            </a:pPr>
            <a:r>
              <a:rPr lang="en-GB" sz="800" dirty="0">
                <a:solidFill>
                  <a:schemeClr val="tx1"/>
                </a:solidFill>
              </a:rPr>
              <a:t>Trimble, D.G., Yu, L., Welding, K., Smith, K.C. and Cohen, J.E., (2022). Analysis of wedding appeals on cigarette packs in China. </a:t>
            </a:r>
            <a:r>
              <a:rPr lang="en-GB" sz="800" i="1" dirty="0">
                <a:solidFill>
                  <a:schemeClr val="tx1"/>
                </a:solidFill>
              </a:rPr>
              <a:t>Tobacco control</a:t>
            </a:r>
            <a:r>
              <a:rPr lang="en-GB" sz="800" dirty="0">
                <a:solidFill>
                  <a:schemeClr val="tx1"/>
                </a:solidFill>
              </a:rPr>
              <a:t>, </a:t>
            </a:r>
            <a:r>
              <a:rPr lang="en-GB" sz="800" i="1" dirty="0">
                <a:solidFill>
                  <a:schemeClr val="tx1"/>
                </a:solidFill>
              </a:rPr>
              <a:t>31</a:t>
            </a:r>
            <a:r>
              <a:rPr lang="en-GB" sz="800" dirty="0">
                <a:solidFill>
                  <a:schemeClr val="tx1"/>
                </a:solidFill>
              </a:rPr>
              <a:t>(6), pp.770-772.</a:t>
            </a:r>
          </a:p>
        </p:txBody>
      </p:sp>
      <p:sp>
        <p:nvSpPr>
          <p:cNvPr id="8" name="Rectangle 7"/>
          <p:cNvSpPr/>
          <p:nvPr/>
        </p:nvSpPr>
        <p:spPr>
          <a:xfrm>
            <a:off x="6355080" y="768093"/>
            <a:ext cx="2400300" cy="2729866"/>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zh-CN" sz="1400" b="1" dirty="0">
                <a:solidFill>
                  <a:schemeClr val="tx1"/>
                </a:solidFill>
              </a:rPr>
              <a:t>便利设施</a:t>
            </a:r>
            <a:endParaRPr lang="en-GB" altLang="zh-CN" sz="1400" b="1" dirty="0">
              <a:solidFill>
                <a:schemeClr val="tx1"/>
              </a:solidFill>
            </a:endParaRPr>
          </a:p>
          <a:p>
            <a:pPr algn="just"/>
            <a:endParaRPr lang="en-GB" sz="1400" b="1" dirty="0">
              <a:solidFill>
                <a:schemeClr val="tx1"/>
              </a:solidFill>
            </a:endParaRPr>
          </a:p>
          <a:p>
            <a:pPr algn="just"/>
            <a:r>
              <a:rPr lang="zh-CN" sz="1050" dirty="0">
                <a:solidFill>
                  <a:schemeClr val="tx1"/>
                </a:solidFill>
              </a:rPr>
              <a:t>酒店需要确保他们拥有不同的设施和设施，以便客人与他们互动，从而丰富他们的体验（Trimble 等人，2022）。享受某项活动时，娱乐是非常重要的，因此会提供音乐和不同的活动，如交换戒指、分享草春茶等。因此，这些设施和娱乐设施的应用将使客人更好地融入上述活动。</a:t>
            </a:r>
            <a:endParaRPr lang="en-GB" sz="1050" dirty="0">
              <a:solidFill>
                <a:schemeClr val="tx1"/>
              </a:solidFill>
            </a:endParaRPr>
          </a:p>
        </p:txBody>
      </p:sp>
      <p:sp>
        <p:nvSpPr>
          <p:cNvPr id="9" name="Rectangle 8"/>
          <p:cNvSpPr/>
          <p:nvPr/>
        </p:nvSpPr>
        <p:spPr>
          <a:xfrm>
            <a:off x="160020" y="3794122"/>
            <a:ext cx="2697480" cy="28447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zh-CN" sz="1400" b="1" dirty="0">
                <a:solidFill>
                  <a:schemeClr val="tx1"/>
                </a:solidFill>
              </a:rPr>
              <a:t>房间类型</a:t>
            </a:r>
            <a:endParaRPr lang="en-GB" altLang="zh-CN" sz="1400" b="1" dirty="0">
              <a:solidFill>
                <a:schemeClr val="tx1"/>
              </a:solidFill>
            </a:endParaRPr>
          </a:p>
          <a:p>
            <a:pPr algn="just"/>
            <a:endParaRPr lang="en-GB" sz="1400" b="1" dirty="0">
              <a:solidFill>
                <a:schemeClr val="tx1"/>
              </a:solidFill>
            </a:endParaRPr>
          </a:p>
          <a:p>
            <a:pPr algn="just"/>
            <a:r>
              <a:rPr lang="zh-CN" sz="1100" dirty="0">
                <a:solidFill>
                  <a:schemeClr val="tx1"/>
                </a:solidFill>
              </a:rPr>
              <a:t>活动管理需要维护不同类型房间等服务的可用性，这对于为酒店客人提供更好的体验非常重要（La Ragione，2019）。北京文华东方酒店将确保为客人提供单人单人间、情侣双人间和家庭间等各种房型。这将是酒店确保客人放心并能够通过有效的参与和宁静的居所充分享受活动的一种方式。</a:t>
            </a:r>
            <a:endParaRPr lang="en-GB" sz="1100" dirty="0">
              <a:solidFill>
                <a:schemeClr val="tx1"/>
              </a:solidFill>
            </a:endParaRPr>
          </a:p>
        </p:txBody>
      </p:sp>
      <p:sp>
        <p:nvSpPr>
          <p:cNvPr id="10" name="Rectangle 9"/>
          <p:cNvSpPr/>
          <p:nvPr/>
        </p:nvSpPr>
        <p:spPr>
          <a:xfrm>
            <a:off x="160020" y="111125"/>
            <a:ext cx="11841480" cy="574675"/>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sz="3600" b="1" dirty="0">
                <a:solidFill>
                  <a:schemeClr val="tx1"/>
                </a:solidFill>
              </a:rPr>
              <a:t>酒店活动广告海报</a:t>
            </a:r>
            <a:endParaRPr lang="en-GB" sz="3600" b="1" dirty="0">
              <a:solidFill>
                <a:schemeClr val="tx1"/>
              </a:solidFill>
            </a:endParaRPr>
          </a:p>
        </p:txBody>
      </p:sp>
      <p:pic>
        <p:nvPicPr>
          <p:cNvPr id="1026" name="Picture 2" descr="The Peninsula Beijing, Beijing – Updated 2023 Price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94660" y="777621"/>
            <a:ext cx="3291840" cy="234658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Kung Pao Chicken - Cafe Delit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23660" y="3580252"/>
            <a:ext cx="2400300" cy="311455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 guide to Chinese weddings in Hong Kong for the clueless guest – what to  do, what not to do, and how to make sense of what is happening | South China"/>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49690" y="2967534"/>
            <a:ext cx="3051810" cy="13726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5083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TotalTime>
  <Words>728</Words>
  <Application>Microsoft Office PowerPoint</Application>
  <PresentationFormat>Widescreen</PresentationFormat>
  <Paragraphs>17</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Rasel</dc:creator>
  <cp:lastModifiedBy>Sumaiya Islam</cp:lastModifiedBy>
  <cp:revision>3</cp:revision>
  <dcterms:created xsi:type="dcterms:W3CDTF">2023-05-22T09:57:10Z</dcterms:created>
  <dcterms:modified xsi:type="dcterms:W3CDTF">2023-06-02T23:04:05Z</dcterms:modified>
</cp:coreProperties>
</file>