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3" r:id="rId6"/>
    <p:sldId id="264"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3" autoAdjust="0"/>
    <p:restoredTop sz="94280" autoAdjust="0"/>
  </p:normalViewPr>
  <p:slideViewPr>
    <p:cSldViewPr snapToGrid="0">
      <p:cViewPr varScale="1">
        <p:scale>
          <a:sx n="68" d="100"/>
          <a:sy n="68" d="100"/>
        </p:scale>
        <p:origin x="732" y="72"/>
      </p:cViewPr>
      <p:guideLst/>
    </p:cSldViewPr>
  </p:slideViewPr>
  <p:outlineViewPr>
    <p:cViewPr>
      <p:scale>
        <a:sx n="33" d="100"/>
        <a:sy n="33" d="100"/>
      </p:scale>
      <p:origin x="0" y="-2154"/>
    </p:cViewPr>
  </p:outlineViewPr>
  <p:notesTextViewPr>
    <p:cViewPr>
      <p:scale>
        <a:sx n="1" d="1"/>
        <a:sy n="1" d="1"/>
      </p:scale>
      <p:origin x="0" y="0"/>
    </p:cViewPr>
  </p:notesTextViewPr>
  <p:sorterViewPr>
    <p:cViewPr>
      <p:scale>
        <a:sx n="100" d="100"/>
        <a:sy n="100" d="100"/>
      </p:scale>
      <p:origin x="0" y="-2466"/>
    </p:cViewPr>
  </p:sorterViewPr>
  <p:notesViewPr>
    <p:cSldViewPr snapToGrid="0">
      <p:cViewPr varScale="1">
        <p:scale>
          <a:sx n="55" d="100"/>
          <a:sy n="55" d="100"/>
        </p:scale>
        <p:origin x="202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4FECAF-99F9-470C-AB3A-D2036A2B10FC}" type="datetimeFigureOut">
              <a:rPr lang="en-GB" smtClean="0"/>
              <a:t>23/01/2018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F8FC8D-E188-4705-98BC-335CD671DC7D}" type="slidenum">
              <a:rPr lang="en-GB" smtClean="0"/>
              <a:t>‹#›</a:t>
            </a:fld>
            <a:endParaRPr lang="en-GB"/>
          </a:p>
        </p:txBody>
      </p:sp>
    </p:spTree>
    <p:extLst>
      <p:ext uri="{BB962C8B-B14F-4D97-AF65-F5344CB8AC3E}">
        <p14:creationId xmlns:p14="http://schemas.microsoft.com/office/powerpoint/2010/main" val="248184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AF8FC8D-E188-4705-98BC-335CD671DC7D}" type="slidenum">
              <a:rPr lang="en-GB" smtClean="0"/>
              <a:t>7</a:t>
            </a:fld>
            <a:endParaRPr lang="en-GB"/>
          </a:p>
        </p:txBody>
      </p:sp>
    </p:spTree>
    <p:extLst>
      <p:ext uri="{BB962C8B-B14F-4D97-AF65-F5344CB8AC3E}">
        <p14:creationId xmlns:p14="http://schemas.microsoft.com/office/powerpoint/2010/main" val="3658448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F8FC8D-E188-4705-98BC-335CD671DC7D}" type="slidenum">
              <a:rPr lang="en-GB" smtClean="0"/>
              <a:t>8</a:t>
            </a:fld>
            <a:endParaRPr lang="en-GB"/>
          </a:p>
        </p:txBody>
      </p:sp>
    </p:spTree>
    <p:extLst>
      <p:ext uri="{BB962C8B-B14F-4D97-AF65-F5344CB8AC3E}">
        <p14:creationId xmlns:p14="http://schemas.microsoft.com/office/powerpoint/2010/main" val="1151131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81FCD-4038-41A5-A5BF-CF9513F33F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DD62E7-924C-4101-BF51-524B4DB412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BDFCCC-682A-4CBA-B3AD-8CE97193D686}"/>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5" name="Footer Placeholder 4">
            <a:extLst>
              <a:ext uri="{FF2B5EF4-FFF2-40B4-BE49-F238E27FC236}">
                <a16:creationId xmlns:a16="http://schemas.microsoft.com/office/drawing/2014/main" id="{DE2B54DC-B3B7-4F31-8ECE-C4B36F0078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A0830D-C62E-440A-8B88-F257BC286074}"/>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2945045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F263-CE03-4D87-9A5F-20A2D66404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6104BE-E8A7-462C-8222-9590EAD8B81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29A8D-7131-438F-8C66-23930A9D4EC7}"/>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5" name="Footer Placeholder 4">
            <a:extLst>
              <a:ext uri="{FF2B5EF4-FFF2-40B4-BE49-F238E27FC236}">
                <a16:creationId xmlns:a16="http://schemas.microsoft.com/office/drawing/2014/main" id="{04B8967D-F38F-449D-A9AC-590F3D91E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36A59B-B68A-41DD-B72E-B6E1919719C5}"/>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2815149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3C756-6CB7-46CB-8459-D2211AB228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B4C4D0-D91C-46E6-80DC-D73A681E51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4086117-401A-483E-B8C7-BABB248906ED}"/>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5" name="Footer Placeholder 4">
            <a:extLst>
              <a:ext uri="{FF2B5EF4-FFF2-40B4-BE49-F238E27FC236}">
                <a16:creationId xmlns:a16="http://schemas.microsoft.com/office/drawing/2014/main" id="{73203323-D5FD-4688-9945-51569F30CA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4FE24-B567-4D10-98AB-38335CAEBF04}"/>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2188848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3423-8D51-44E1-A133-AEB2167B12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79F975-5C78-4A56-9C38-55E9D60A4D8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E05797-0A2C-420A-A41D-CDAC62D972F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45DBC-B719-4602-9B48-F88EE32EA05F}"/>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6" name="Footer Placeholder 5">
            <a:extLst>
              <a:ext uri="{FF2B5EF4-FFF2-40B4-BE49-F238E27FC236}">
                <a16:creationId xmlns:a16="http://schemas.microsoft.com/office/drawing/2014/main" id="{6642178D-CE67-4B3B-816A-4F616A6703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A6740-F6BC-4DAB-AAD8-0BCA0CDAE79D}"/>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716459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6B07-DF31-4BFF-A362-086410F863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EDDF79-D273-4052-943C-AC2F0B4028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E002496-3171-4A42-B14C-3A9D335B537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CB068D-F2EB-4FDB-8527-FF61C07FE4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19EBCA8-8ABD-4449-B428-1F45934CBC0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C2EBA0-386E-4A4C-9F2A-6366474974C9}"/>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8" name="Footer Placeholder 7">
            <a:extLst>
              <a:ext uri="{FF2B5EF4-FFF2-40B4-BE49-F238E27FC236}">
                <a16:creationId xmlns:a16="http://schemas.microsoft.com/office/drawing/2014/main" id="{A2BF079B-3B78-470F-8287-DD94AD3DBD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CC1784-AD3B-4D26-A62F-313066244BBD}"/>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2221255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D723C-A9C5-4A30-A8AF-261EE01B91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E38AF5-9DF0-41DE-ADFF-CA38C85FA399}"/>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4" name="Footer Placeholder 3">
            <a:extLst>
              <a:ext uri="{FF2B5EF4-FFF2-40B4-BE49-F238E27FC236}">
                <a16:creationId xmlns:a16="http://schemas.microsoft.com/office/drawing/2014/main" id="{11A48F53-DC4E-4B70-943F-F040C1A5BB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2F528A-3C2A-403C-8750-68E05C7B5799}"/>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2672409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9BCF84-06B6-427D-BE47-7C5174A97510}"/>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3" name="Footer Placeholder 2">
            <a:extLst>
              <a:ext uri="{FF2B5EF4-FFF2-40B4-BE49-F238E27FC236}">
                <a16:creationId xmlns:a16="http://schemas.microsoft.com/office/drawing/2014/main" id="{108A035B-C60E-4F6E-A4C2-DD95AD8F1A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D8D25B-5058-4EF9-808E-4F76FF624352}"/>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300878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405DC-7DF3-4BB1-A138-644D56A131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311198-DDB6-40F7-B0EC-30270431AB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EC4BFB-1CD5-41CB-A1AD-16E1455B3A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9B156B8-F347-4FE8-B61C-74C039D73D06}"/>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6" name="Footer Placeholder 5">
            <a:extLst>
              <a:ext uri="{FF2B5EF4-FFF2-40B4-BE49-F238E27FC236}">
                <a16:creationId xmlns:a16="http://schemas.microsoft.com/office/drawing/2014/main" id="{DDF3D880-85B0-4DD1-84E8-EBD268CF03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067583-31C6-4D3A-8C13-48997D8F78FB}"/>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968760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54996-5945-4E9C-BC36-F4C66A6D7A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C8C0D8-7249-4B66-A65D-449623E03E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5A1E83-37B1-40A0-83A3-94FB7BF367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CEA80DE-9BF7-47AE-BB70-56FD0CAE8DB3}"/>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6" name="Footer Placeholder 5">
            <a:extLst>
              <a:ext uri="{FF2B5EF4-FFF2-40B4-BE49-F238E27FC236}">
                <a16:creationId xmlns:a16="http://schemas.microsoft.com/office/drawing/2014/main" id="{2E3EBFCC-3273-454F-B2A8-4E59DF6961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A8E0DF-36EA-46CE-9E13-93B689640C96}"/>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1754257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F714A-50C6-4374-9843-FA776720B2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0300E2-7873-49F1-8C8E-2BE50E4EE38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6CDB6E-6323-4DDF-85F4-11F0E1C73D20}"/>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5" name="Footer Placeholder 4">
            <a:extLst>
              <a:ext uri="{FF2B5EF4-FFF2-40B4-BE49-F238E27FC236}">
                <a16:creationId xmlns:a16="http://schemas.microsoft.com/office/drawing/2014/main" id="{EE4F88B7-4022-44D1-93BB-355DE900F3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7B7259-E1A2-4384-9D61-8B12A40EB4BB}"/>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3581135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553F2F-2EA2-46B6-B801-64AF270FB2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DBFA56-D03D-4B79-8B7F-EACE6796749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88BAA8-441D-4EFA-90ED-2CD4BC86396F}"/>
              </a:ext>
            </a:extLst>
          </p:cNvPr>
          <p:cNvSpPr>
            <a:spLocks noGrp="1"/>
          </p:cNvSpPr>
          <p:nvPr>
            <p:ph type="dt" sz="half" idx="10"/>
          </p:nvPr>
        </p:nvSpPr>
        <p:spPr/>
        <p:txBody>
          <a:bodyPr/>
          <a:lstStyle/>
          <a:p>
            <a:fld id="{33D20873-003F-46E3-99BF-B8D2D1B5F1D9}" type="datetimeFigureOut">
              <a:rPr lang="en-GB" smtClean="0"/>
              <a:t>23/01/2018</a:t>
            </a:fld>
            <a:endParaRPr lang="en-GB"/>
          </a:p>
        </p:txBody>
      </p:sp>
      <p:sp>
        <p:nvSpPr>
          <p:cNvPr id="5" name="Footer Placeholder 4">
            <a:extLst>
              <a:ext uri="{FF2B5EF4-FFF2-40B4-BE49-F238E27FC236}">
                <a16:creationId xmlns:a16="http://schemas.microsoft.com/office/drawing/2014/main" id="{C984773F-460E-41B9-A699-3972624E1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6E5A9-89DE-4F16-84EE-532BAED25B5D}"/>
              </a:ext>
            </a:extLst>
          </p:cNvPr>
          <p:cNvSpPr>
            <a:spLocks noGrp="1"/>
          </p:cNvSpPr>
          <p:nvPr>
            <p:ph type="sldNum" sz="quarter" idx="12"/>
          </p:nvPr>
        </p:nvSpPr>
        <p:spPr/>
        <p:txBody>
          <a:bodyPr/>
          <a:lstStyle/>
          <a:p>
            <a:fld id="{27B80708-60E8-4AC8-9A03-71BE0EC4B528}" type="slidenum">
              <a:rPr lang="en-GB" smtClean="0"/>
              <a:t>‹#›</a:t>
            </a:fld>
            <a:endParaRPr lang="en-GB"/>
          </a:p>
        </p:txBody>
      </p:sp>
    </p:spTree>
    <p:extLst>
      <p:ext uri="{BB962C8B-B14F-4D97-AF65-F5344CB8AC3E}">
        <p14:creationId xmlns:p14="http://schemas.microsoft.com/office/powerpoint/2010/main" val="2969881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83E7E-6E29-418C-BC50-D6271D2442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8B0D70-B163-4BE0-9DC6-9B3535AB45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2262A-5E24-41A6-8B1B-4CB5CFB950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D20873-003F-46E3-99BF-B8D2D1B5F1D9}" type="datetimeFigureOut">
              <a:rPr lang="en-GB" smtClean="0"/>
              <a:t>23/01/2018</a:t>
            </a:fld>
            <a:endParaRPr lang="en-GB"/>
          </a:p>
        </p:txBody>
      </p:sp>
      <p:sp>
        <p:nvSpPr>
          <p:cNvPr id="5" name="Footer Placeholder 4">
            <a:extLst>
              <a:ext uri="{FF2B5EF4-FFF2-40B4-BE49-F238E27FC236}">
                <a16:creationId xmlns:a16="http://schemas.microsoft.com/office/drawing/2014/main" id="{E140B3BB-1037-44E3-B619-944F817DED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DBEF7D-3635-4C5C-A76E-81A3827F0F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B80708-60E8-4AC8-9A03-71BE0EC4B528}" type="slidenum">
              <a:rPr lang="en-GB" smtClean="0"/>
              <a:t>‹#›</a:t>
            </a:fld>
            <a:endParaRPr lang="en-GB"/>
          </a:p>
        </p:txBody>
      </p:sp>
    </p:spTree>
    <p:extLst>
      <p:ext uri="{BB962C8B-B14F-4D97-AF65-F5344CB8AC3E}">
        <p14:creationId xmlns:p14="http://schemas.microsoft.com/office/powerpoint/2010/main" val="1607968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theguardian.com/politics/2014/oct/03/thatcher-labour-miners-enemy-within-brighton-bomb" TargetMode="External"/><Relationship Id="rId3" Type="http://schemas.openxmlformats.org/officeDocument/2006/relationships/hyperlink" Target="https://makinghistoryatmacquarie.wordpress.com/2014/11/14/rife-with-racism-the-1981-brixton-riots/" TargetMode="External"/><Relationship Id="rId7" Type="http://schemas.openxmlformats.org/officeDocument/2006/relationships/hyperlink" Target="http://www.dailymail.co.uk/news/article-2778566/The-Margaret-Thatcher-speech-buried-Brighton-bomb.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dailymail.co.uk/news/article-2571744/The-miners-strike-30-years-Amazing-photographs-industrial-dispute-tore-Britain-apart.html" TargetMode="External"/><Relationship Id="rId5" Type="http://schemas.openxmlformats.org/officeDocument/2006/relationships/hyperlink" Target="http://www.dailymail.co.uk/news/article-1160059/The-mad-sad-world-Scargill-pariah-How-25-years-led-miners-defeat-hes-convinced-beat-Thatcher.html" TargetMode="External"/><Relationship Id="rId4" Type="http://schemas.openxmlformats.org/officeDocument/2006/relationships/hyperlink" Target="http://www.bbc.co.uk/wales/history/sites/themes/society/politics_neil_kinnock.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93EF0C2-EE57-40DD-B754-BF1477FAB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0"/>
            <a:ext cx="4072130"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1FF4B-A4BD-4749-85F5-5721F26371EB}"/>
              </a:ext>
            </a:extLst>
          </p:cNvPr>
          <p:cNvSpPr>
            <a:spLocks noGrp="1"/>
          </p:cNvSpPr>
          <p:nvPr>
            <p:ph type="ctrTitle"/>
          </p:nvPr>
        </p:nvSpPr>
        <p:spPr>
          <a:xfrm>
            <a:off x="1023257" y="965198"/>
            <a:ext cx="6766078" cy="4927601"/>
          </a:xfrm>
        </p:spPr>
        <p:txBody>
          <a:bodyPr anchor="ctr">
            <a:normAutofit/>
          </a:bodyPr>
          <a:lstStyle/>
          <a:p>
            <a:pPr algn="r"/>
            <a:r>
              <a:rPr lang="en-GB" sz="3300" dirty="0"/>
              <a:t>In 1984, Margaret Thatcher warned of the threat posed to British society by what she called “the enemy within.” Which individuals or social groups do you think Thatcher had in mind, and in what ways did state authorities seek to redress their supposed threat? </a:t>
            </a:r>
            <a:br>
              <a:rPr lang="en-GB" sz="3300" dirty="0"/>
            </a:br>
            <a:endParaRPr lang="en-GB" sz="3300" dirty="0"/>
          </a:p>
        </p:txBody>
      </p:sp>
      <p:sp>
        <p:nvSpPr>
          <p:cNvPr id="4" name="Rectangle 3">
            <a:extLst>
              <a:ext uri="{FF2B5EF4-FFF2-40B4-BE49-F238E27FC236}">
                <a16:creationId xmlns:a16="http://schemas.microsoft.com/office/drawing/2014/main" id="{B17DE50D-7C1E-40E1-B5A9-F697CF5820D7}"/>
              </a:ext>
            </a:extLst>
          </p:cNvPr>
          <p:cNvSpPr/>
          <p:nvPr/>
        </p:nvSpPr>
        <p:spPr>
          <a:xfrm>
            <a:off x="8119870" y="0"/>
            <a:ext cx="407213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4F8AF328-371D-4580-983D-77C558A6D77D}"/>
              </a:ext>
            </a:extLst>
          </p:cNvPr>
          <p:cNvSpPr>
            <a:spLocks noGrp="1"/>
          </p:cNvSpPr>
          <p:nvPr>
            <p:ph type="subTitle" idx="1"/>
          </p:nvPr>
        </p:nvSpPr>
        <p:spPr>
          <a:xfrm>
            <a:off x="8454570" y="965199"/>
            <a:ext cx="3093963" cy="4927602"/>
          </a:xfrm>
        </p:spPr>
        <p:txBody>
          <a:bodyPr anchor="ctr">
            <a:normAutofit/>
          </a:bodyPr>
          <a:lstStyle/>
          <a:p>
            <a:pPr algn="l"/>
            <a:r>
              <a:rPr lang="en-GB" sz="2000" dirty="0">
                <a:solidFill>
                  <a:srgbClr val="FFFFFF"/>
                </a:solidFill>
              </a:rPr>
              <a:t>Jack Purdie</a:t>
            </a:r>
          </a:p>
          <a:p>
            <a:pPr algn="l"/>
            <a:r>
              <a:rPr lang="en-GB" sz="2000" dirty="0">
                <a:solidFill>
                  <a:srgbClr val="FFFFFF"/>
                </a:solidFill>
              </a:rPr>
              <a:t>AHHI6013</a:t>
            </a:r>
          </a:p>
        </p:txBody>
      </p:sp>
    </p:spTree>
    <p:extLst>
      <p:ext uri="{BB962C8B-B14F-4D97-AF65-F5344CB8AC3E}">
        <p14:creationId xmlns:p14="http://schemas.microsoft.com/office/powerpoint/2010/main" val="35093551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3207CC6-EAA1-4BFF-A48A-DECAD89727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3">
            <a:extLst>
              <a:ext uri="{FF2B5EF4-FFF2-40B4-BE49-F238E27FC236}">
                <a16:creationId xmlns:a16="http://schemas.microsoft.com/office/drawing/2014/main" id="{B234A3DD-923D-4166-8B19-7DD589908C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F6ACA5AC-3C5D-4994-B40F-FC8349E4D6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A5A5C-1B3F-4626-B43B-FCE5880CC5EB}"/>
              </a:ext>
            </a:extLst>
          </p:cNvPr>
          <p:cNvSpPr>
            <a:spLocks noGrp="1"/>
          </p:cNvSpPr>
          <p:nvPr>
            <p:ph type="title"/>
          </p:nvPr>
        </p:nvSpPr>
        <p:spPr>
          <a:xfrm>
            <a:off x="411672" y="544031"/>
            <a:ext cx="6405753" cy="3277961"/>
          </a:xfrm>
        </p:spPr>
        <p:txBody>
          <a:bodyPr vert="horz" lIns="91440" tIns="45720" rIns="91440" bIns="45720" rtlCol="0" anchor="t">
            <a:normAutofit/>
          </a:bodyPr>
          <a:lstStyle/>
          <a:p>
            <a:r>
              <a:rPr lang="en-US" sz="5400" kern="1200" dirty="0">
                <a:solidFill>
                  <a:schemeClr val="tx1"/>
                </a:solidFill>
                <a:latin typeface="+mj-lt"/>
                <a:ea typeface="+mj-ea"/>
                <a:cs typeface="+mj-cs"/>
              </a:rPr>
              <a:t>Origins- pre 1984</a:t>
            </a:r>
          </a:p>
        </p:txBody>
      </p:sp>
      <p:sp>
        <p:nvSpPr>
          <p:cNvPr id="3" name="Content Placeholder 2">
            <a:extLst>
              <a:ext uri="{FF2B5EF4-FFF2-40B4-BE49-F238E27FC236}">
                <a16:creationId xmlns:a16="http://schemas.microsoft.com/office/drawing/2014/main" id="{44D6D7AF-5954-4ADA-9D4B-9414D2B764CE}"/>
              </a:ext>
            </a:extLst>
          </p:cNvPr>
          <p:cNvSpPr>
            <a:spLocks noGrp="1"/>
          </p:cNvSpPr>
          <p:nvPr>
            <p:ph idx="1"/>
          </p:nvPr>
        </p:nvSpPr>
        <p:spPr>
          <a:xfrm>
            <a:off x="211686" y="1434375"/>
            <a:ext cx="4899761" cy="3985926"/>
          </a:xfrm>
        </p:spPr>
        <p:txBody>
          <a:bodyPr vert="horz" lIns="91440" tIns="45720" rIns="91440" bIns="45720" rtlCol="0" anchor="b">
            <a:normAutofit/>
          </a:bodyPr>
          <a:lstStyle/>
          <a:p>
            <a:r>
              <a:rPr lang="en-US" sz="2400" kern="1200" dirty="0">
                <a:solidFill>
                  <a:schemeClr val="tx1"/>
                </a:solidFill>
                <a:latin typeface="+mn-lt"/>
                <a:ea typeface="+mn-ea"/>
                <a:cs typeface="+mn-cs"/>
              </a:rPr>
              <a:t>Back bench Speech, July 1983 </a:t>
            </a:r>
          </a:p>
          <a:p>
            <a:r>
              <a:rPr lang="en-US" sz="2400" dirty="0"/>
              <a:t>Race riots of 1981</a:t>
            </a:r>
          </a:p>
          <a:p>
            <a:r>
              <a:rPr lang="en-US" sz="2400" kern="1200" dirty="0">
                <a:solidFill>
                  <a:schemeClr val="tx1"/>
                </a:solidFill>
                <a:latin typeface="+mn-lt"/>
                <a:ea typeface="+mn-ea"/>
                <a:cs typeface="+mn-cs"/>
              </a:rPr>
              <a:t>Early Strikes</a:t>
            </a:r>
          </a:p>
          <a:p>
            <a:pPr>
              <a:buFontTx/>
              <a:buChar char="-"/>
            </a:pPr>
            <a:r>
              <a:rPr lang="en-US" sz="2400" dirty="0"/>
              <a:t>National steel workers</a:t>
            </a:r>
          </a:p>
          <a:p>
            <a:pPr>
              <a:buFontTx/>
              <a:buChar char="-"/>
            </a:pPr>
            <a:r>
              <a:rPr lang="en-US" sz="2400" kern="1200" dirty="0">
                <a:solidFill>
                  <a:schemeClr val="tx1"/>
                </a:solidFill>
                <a:latin typeface="+mn-lt"/>
                <a:ea typeface="+mn-ea"/>
                <a:cs typeface="+mn-cs"/>
              </a:rPr>
              <a:t>Miners threaten </a:t>
            </a:r>
          </a:p>
          <a:p>
            <a:pPr>
              <a:buFontTx/>
              <a:buChar char="-"/>
            </a:pPr>
            <a:r>
              <a:rPr lang="en-US" sz="2400" dirty="0"/>
              <a:t>Civil servants </a:t>
            </a:r>
          </a:p>
          <a:p>
            <a:pPr>
              <a:buFontTx/>
              <a:buChar char="-"/>
            </a:pPr>
            <a:r>
              <a:rPr lang="en-US" sz="2400" kern="1200" dirty="0">
                <a:solidFill>
                  <a:schemeClr val="tx1"/>
                </a:solidFill>
                <a:latin typeface="+mn-lt"/>
                <a:ea typeface="+mn-ea"/>
                <a:cs typeface="+mn-cs"/>
              </a:rPr>
              <a:t>Automotive industry </a:t>
            </a:r>
          </a:p>
          <a:p>
            <a:pPr marL="0" indent="0">
              <a:buNone/>
            </a:pPr>
            <a:r>
              <a:rPr lang="en-US" sz="2400" dirty="0"/>
              <a:t> </a:t>
            </a:r>
            <a:endParaRPr lang="en-US" sz="2400" kern="1200" dirty="0">
              <a:solidFill>
                <a:schemeClr val="tx1"/>
              </a:solidFill>
              <a:latin typeface="+mn-lt"/>
              <a:ea typeface="+mn-ea"/>
              <a:cs typeface="+mn-cs"/>
            </a:endParaRPr>
          </a:p>
        </p:txBody>
      </p:sp>
      <p:pic>
        <p:nvPicPr>
          <p:cNvPr id="2052" name="Picture 4" descr="Image result for 1981 race riots police clash">
            <a:extLst>
              <a:ext uri="{FF2B5EF4-FFF2-40B4-BE49-F238E27FC236}">
                <a16:creationId xmlns:a16="http://schemas.microsoft.com/office/drawing/2014/main" id="{2FEDE84A-E9F4-4454-80D5-79536A080B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1447" y="1434374"/>
            <a:ext cx="6795506" cy="38224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4CC18C6-1721-4AEA-A5DC-6A163A53F0E2}"/>
              </a:ext>
            </a:extLst>
          </p:cNvPr>
          <p:cNvSpPr txBox="1"/>
          <p:nvPr/>
        </p:nvSpPr>
        <p:spPr>
          <a:xfrm>
            <a:off x="5323133" y="5345373"/>
            <a:ext cx="5936566" cy="369332"/>
          </a:xfrm>
          <a:prstGeom prst="rect">
            <a:avLst/>
          </a:prstGeom>
          <a:noFill/>
        </p:spPr>
        <p:txBody>
          <a:bodyPr wrap="square" rtlCol="0">
            <a:spAutoFit/>
          </a:bodyPr>
          <a:lstStyle/>
          <a:p>
            <a:r>
              <a:rPr lang="en-GB" dirty="0"/>
              <a:t>Police at the Brixton riots 1981 (P1)</a:t>
            </a:r>
          </a:p>
        </p:txBody>
      </p:sp>
      <p:sp>
        <p:nvSpPr>
          <p:cNvPr id="5" name="TextBox 4">
            <a:extLst>
              <a:ext uri="{FF2B5EF4-FFF2-40B4-BE49-F238E27FC236}">
                <a16:creationId xmlns:a16="http://schemas.microsoft.com/office/drawing/2014/main" id="{073FF3CF-92E5-45B7-93A4-DDFFE5DBBE19}"/>
              </a:ext>
            </a:extLst>
          </p:cNvPr>
          <p:cNvSpPr txBox="1"/>
          <p:nvPr/>
        </p:nvSpPr>
        <p:spPr>
          <a:xfrm>
            <a:off x="211686" y="6386732"/>
            <a:ext cx="716782"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2769121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207CC6-EAA1-4BFF-A48A-DECAD89727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3">
            <a:extLst>
              <a:ext uri="{FF2B5EF4-FFF2-40B4-BE49-F238E27FC236}">
                <a16:creationId xmlns:a16="http://schemas.microsoft.com/office/drawing/2014/main" id="{B234A3DD-923D-4166-8B19-7DD589908C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6">
            <a:extLst>
              <a:ext uri="{FF2B5EF4-FFF2-40B4-BE49-F238E27FC236}">
                <a16:creationId xmlns:a16="http://schemas.microsoft.com/office/drawing/2014/main" id="{F6ACA5AC-3C5D-4994-B40F-FC8349E4D6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5CFFA-3C19-4E9F-9F69-30C4E268E000}"/>
              </a:ext>
            </a:extLst>
          </p:cNvPr>
          <p:cNvSpPr>
            <a:spLocks noGrp="1"/>
          </p:cNvSpPr>
          <p:nvPr>
            <p:ph type="title"/>
          </p:nvPr>
        </p:nvSpPr>
        <p:spPr>
          <a:xfrm>
            <a:off x="411672" y="282093"/>
            <a:ext cx="6405753" cy="3277961"/>
          </a:xfrm>
        </p:spPr>
        <p:txBody>
          <a:bodyPr vert="horz" lIns="91440" tIns="45720" rIns="91440" bIns="45720" rtlCol="0" anchor="t">
            <a:normAutofit/>
          </a:bodyPr>
          <a:lstStyle/>
          <a:p>
            <a:r>
              <a:rPr lang="en-US" sz="5400" kern="1200" dirty="0" err="1">
                <a:solidFill>
                  <a:schemeClr val="tx1"/>
                </a:solidFill>
                <a:latin typeface="+mj-lt"/>
                <a:ea typeface="+mj-ea"/>
                <a:cs typeface="+mj-cs"/>
              </a:rPr>
              <a:t>Labour</a:t>
            </a:r>
            <a:r>
              <a:rPr lang="en-US" sz="5400" kern="1200" dirty="0">
                <a:solidFill>
                  <a:schemeClr val="tx1"/>
                </a:solidFill>
                <a:latin typeface="+mj-lt"/>
                <a:ea typeface="+mj-ea"/>
                <a:cs typeface="+mj-cs"/>
              </a:rPr>
              <a:t> </a:t>
            </a:r>
          </a:p>
        </p:txBody>
      </p:sp>
      <p:sp>
        <p:nvSpPr>
          <p:cNvPr id="3" name="Content Placeholder 2">
            <a:extLst>
              <a:ext uri="{FF2B5EF4-FFF2-40B4-BE49-F238E27FC236}">
                <a16:creationId xmlns:a16="http://schemas.microsoft.com/office/drawing/2014/main" id="{B9798BAE-5A39-42FC-9073-D22F0C774845}"/>
              </a:ext>
            </a:extLst>
          </p:cNvPr>
          <p:cNvSpPr>
            <a:spLocks noGrp="1"/>
          </p:cNvSpPr>
          <p:nvPr>
            <p:ph idx="1"/>
          </p:nvPr>
        </p:nvSpPr>
        <p:spPr>
          <a:xfrm>
            <a:off x="411672" y="3679260"/>
            <a:ext cx="4167376" cy="4050753"/>
          </a:xfrm>
        </p:spPr>
        <p:txBody>
          <a:bodyPr vert="horz" lIns="91440" tIns="45720" rIns="91440" bIns="45720" rtlCol="0" anchor="b">
            <a:noAutofit/>
          </a:bodyPr>
          <a:lstStyle/>
          <a:p>
            <a:r>
              <a:rPr lang="en-US" sz="2400" kern="1200" dirty="0">
                <a:solidFill>
                  <a:schemeClr val="tx1"/>
                </a:solidFill>
                <a:latin typeface="+mn-lt"/>
                <a:ea typeface="+mn-ea"/>
                <a:cs typeface="+mn-cs"/>
              </a:rPr>
              <a:t>Political </a:t>
            </a:r>
            <a:r>
              <a:rPr lang="en-US" sz="2400" dirty="0"/>
              <a:t>ideological differences </a:t>
            </a:r>
          </a:p>
          <a:p>
            <a:pPr marL="0" indent="0">
              <a:buNone/>
            </a:pPr>
            <a:r>
              <a:rPr lang="en-US" sz="2400" dirty="0"/>
              <a:t>  </a:t>
            </a:r>
          </a:p>
          <a:p>
            <a:r>
              <a:rPr lang="en-US" sz="2400" dirty="0"/>
              <a:t>Public gains</a:t>
            </a:r>
          </a:p>
          <a:p>
            <a:pPr marL="0" indent="0">
              <a:buNone/>
            </a:pPr>
            <a:endParaRPr lang="en-US" sz="2400" dirty="0"/>
          </a:p>
          <a:p>
            <a:r>
              <a:rPr lang="en-US" sz="2400" dirty="0"/>
              <a:t>‘Threat to democracy’ </a:t>
            </a:r>
          </a:p>
          <a:p>
            <a:pPr marL="0" indent="0">
              <a:buNone/>
            </a:pPr>
            <a:endParaRPr lang="en-US" sz="2400" dirty="0"/>
          </a:p>
          <a:p>
            <a:r>
              <a:rPr lang="en-US" sz="2400" dirty="0"/>
              <a:t>Neil Kinnock  </a:t>
            </a:r>
          </a:p>
          <a:p>
            <a:pPr marL="0" indent="0">
              <a:buNone/>
            </a:pPr>
            <a:r>
              <a:rPr lang="en-US" sz="2400" dirty="0"/>
              <a:t> -Rise of the SDP</a:t>
            </a:r>
          </a:p>
          <a:p>
            <a:pPr marL="0" indent="0">
              <a:buNone/>
            </a:pPr>
            <a:r>
              <a:rPr lang="en-US" sz="2400" dirty="0"/>
              <a:t> -Influence on the Miners strike</a:t>
            </a:r>
          </a:p>
          <a:p>
            <a:pPr marL="0" indent="0">
              <a:buNone/>
            </a:pPr>
            <a:r>
              <a:rPr lang="en-US" sz="2400" dirty="0"/>
              <a:t> -Nuclear enemy, mutual disarmament </a:t>
            </a:r>
          </a:p>
          <a:p>
            <a:pPr marL="0" indent="0">
              <a:buNone/>
            </a:pPr>
            <a:r>
              <a:rPr lang="en-US" sz="2400" dirty="0"/>
              <a:t>(2,4)</a:t>
            </a:r>
          </a:p>
          <a:p>
            <a:endParaRPr lang="en-US" sz="2400" dirty="0"/>
          </a:p>
          <a:p>
            <a:pPr marL="0" indent="0">
              <a:buNone/>
            </a:pPr>
            <a:endParaRPr lang="en-US" sz="2400" kern="1200" dirty="0">
              <a:solidFill>
                <a:schemeClr val="tx1"/>
              </a:solidFill>
              <a:latin typeface="+mn-lt"/>
              <a:ea typeface="+mn-ea"/>
              <a:cs typeface="+mn-cs"/>
            </a:endParaRPr>
          </a:p>
        </p:txBody>
      </p:sp>
      <p:pic>
        <p:nvPicPr>
          <p:cNvPr id="1026" name="Picture 2" descr="Image result for Neil kinnock 1984">
            <a:extLst>
              <a:ext uri="{FF2B5EF4-FFF2-40B4-BE49-F238E27FC236}">
                <a16:creationId xmlns:a16="http://schemas.microsoft.com/office/drawing/2014/main" id="{F6525BBB-95E1-4947-B226-0266FC48EF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7290" y="275429"/>
            <a:ext cx="5829300" cy="38195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535EDF7-DAFB-4290-B462-E0D52E614918}"/>
              </a:ext>
            </a:extLst>
          </p:cNvPr>
          <p:cNvSpPr txBox="1"/>
          <p:nvPr/>
        </p:nvSpPr>
        <p:spPr>
          <a:xfrm flipH="1">
            <a:off x="5981275" y="4370862"/>
            <a:ext cx="5116684" cy="646331"/>
          </a:xfrm>
          <a:prstGeom prst="rect">
            <a:avLst/>
          </a:prstGeom>
          <a:noFill/>
        </p:spPr>
        <p:txBody>
          <a:bodyPr wrap="square" rtlCol="0">
            <a:spAutoFit/>
          </a:bodyPr>
          <a:lstStyle/>
          <a:p>
            <a:r>
              <a:rPr lang="en-GB" dirty="0"/>
              <a:t>Neil Kinnock Labour party leader between 1983-1992. (P2)</a:t>
            </a:r>
          </a:p>
        </p:txBody>
      </p:sp>
    </p:spTree>
    <p:extLst>
      <p:ext uri="{BB962C8B-B14F-4D97-AF65-F5344CB8AC3E}">
        <p14:creationId xmlns:p14="http://schemas.microsoft.com/office/powerpoint/2010/main" val="25365023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207CC6-EAA1-4BFF-A48A-DECAD89727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3">
            <a:extLst>
              <a:ext uri="{FF2B5EF4-FFF2-40B4-BE49-F238E27FC236}">
                <a16:creationId xmlns:a16="http://schemas.microsoft.com/office/drawing/2014/main" id="{B234A3DD-923D-4166-8B19-7DD589908C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6">
            <a:extLst>
              <a:ext uri="{FF2B5EF4-FFF2-40B4-BE49-F238E27FC236}">
                <a16:creationId xmlns:a16="http://schemas.microsoft.com/office/drawing/2014/main" id="{F6ACA5AC-3C5D-4994-B40F-FC8349E4D6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FDC4F-4421-4061-8FDF-7F388B1F2A5D}"/>
              </a:ext>
            </a:extLst>
          </p:cNvPr>
          <p:cNvSpPr>
            <a:spLocks noGrp="1"/>
          </p:cNvSpPr>
          <p:nvPr>
            <p:ph type="title"/>
          </p:nvPr>
        </p:nvSpPr>
        <p:spPr>
          <a:xfrm>
            <a:off x="362835" y="340654"/>
            <a:ext cx="6405753" cy="1277641"/>
          </a:xfrm>
        </p:spPr>
        <p:txBody>
          <a:bodyPr vert="horz" lIns="91440" tIns="45720" rIns="91440" bIns="45720" rtlCol="0" anchor="t">
            <a:normAutofit/>
          </a:bodyPr>
          <a:lstStyle/>
          <a:p>
            <a:r>
              <a:rPr lang="en-US" sz="5400" kern="1200" dirty="0">
                <a:solidFill>
                  <a:schemeClr val="tx1"/>
                </a:solidFill>
                <a:latin typeface="+mj-lt"/>
                <a:ea typeface="+mj-ea"/>
                <a:cs typeface="+mj-cs"/>
              </a:rPr>
              <a:t>Miners</a:t>
            </a:r>
          </a:p>
        </p:txBody>
      </p:sp>
      <p:sp>
        <p:nvSpPr>
          <p:cNvPr id="3" name="Content Placeholder 2">
            <a:extLst>
              <a:ext uri="{FF2B5EF4-FFF2-40B4-BE49-F238E27FC236}">
                <a16:creationId xmlns:a16="http://schemas.microsoft.com/office/drawing/2014/main" id="{2B1781B9-75C9-4A7C-85DC-D5C234AE26C1}"/>
              </a:ext>
            </a:extLst>
          </p:cNvPr>
          <p:cNvSpPr>
            <a:spLocks noGrp="1"/>
          </p:cNvSpPr>
          <p:nvPr>
            <p:ph idx="1"/>
          </p:nvPr>
        </p:nvSpPr>
        <p:spPr>
          <a:xfrm>
            <a:off x="443386" y="959820"/>
            <a:ext cx="4167376" cy="5367400"/>
          </a:xfrm>
        </p:spPr>
        <p:txBody>
          <a:bodyPr vert="horz" lIns="91440" tIns="45720" rIns="91440" bIns="45720" rtlCol="0" anchor="b">
            <a:normAutofit lnSpcReduction="10000"/>
          </a:bodyPr>
          <a:lstStyle/>
          <a:p>
            <a:pPr marL="0" indent="0">
              <a:buNone/>
            </a:pPr>
            <a:endParaRPr lang="en-US" sz="2400" dirty="0"/>
          </a:p>
          <a:p>
            <a:r>
              <a:rPr lang="en-US" dirty="0"/>
              <a:t>Genuine threat </a:t>
            </a:r>
          </a:p>
          <a:p>
            <a:pPr marL="0" indent="0">
              <a:buNone/>
            </a:pPr>
            <a:r>
              <a:rPr lang="en-US" sz="2400" dirty="0"/>
              <a:t> </a:t>
            </a:r>
            <a:r>
              <a:rPr lang="en-US" sz="2200" dirty="0"/>
              <a:t>-Organized on a large scale</a:t>
            </a:r>
          </a:p>
          <a:p>
            <a:pPr marL="0" indent="0">
              <a:buNone/>
            </a:pPr>
            <a:r>
              <a:rPr lang="en-US" sz="2200" dirty="0"/>
              <a:t> -Largest strike since 1922 </a:t>
            </a:r>
          </a:p>
          <a:p>
            <a:pPr marL="0" indent="0">
              <a:buNone/>
            </a:pPr>
            <a:endParaRPr lang="en-US" sz="2400" dirty="0"/>
          </a:p>
          <a:p>
            <a:r>
              <a:rPr lang="en-US" dirty="0"/>
              <a:t>Arthur Scargill</a:t>
            </a:r>
          </a:p>
          <a:p>
            <a:pPr marL="0" indent="0">
              <a:buNone/>
            </a:pPr>
            <a:r>
              <a:rPr lang="en-US" sz="2200" dirty="0"/>
              <a:t> - Publicly opposed to the conservative government </a:t>
            </a:r>
          </a:p>
          <a:p>
            <a:pPr marL="0" indent="0">
              <a:buNone/>
            </a:pPr>
            <a:r>
              <a:rPr lang="en-US" sz="2200" dirty="0"/>
              <a:t> - “Scargill’s Strike”</a:t>
            </a:r>
          </a:p>
          <a:p>
            <a:pPr marL="0" indent="0">
              <a:buNone/>
            </a:pPr>
            <a:endParaRPr lang="en-US" sz="2400" dirty="0"/>
          </a:p>
          <a:p>
            <a:r>
              <a:rPr lang="en-US" dirty="0"/>
              <a:t>Danger to Conservative future</a:t>
            </a:r>
          </a:p>
          <a:p>
            <a:pPr marL="0" indent="0">
              <a:buNone/>
            </a:pPr>
            <a:r>
              <a:rPr lang="en-US" sz="2400" dirty="0"/>
              <a:t>(1,3,5)</a:t>
            </a:r>
          </a:p>
        </p:txBody>
      </p:sp>
      <p:sp>
        <p:nvSpPr>
          <p:cNvPr id="4" name="Rectangle 3">
            <a:extLst>
              <a:ext uri="{FF2B5EF4-FFF2-40B4-BE49-F238E27FC236}">
                <a16:creationId xmlns:a16="http://schemas.microsoft.com/office/drawing/2014/main" id="{0FFF3CC8-4FE1-4981-BEB3-64D3890EF09D}"/>
              </a:ext>
            </a:extLst>
          </p:cNvPr>
          <p:cNvSpPr/>
          <p:nvPr/>
        </p:nvSpPr>
        <p:spPr>
          <a:xfrm>
            <a:off x="5586083" y="258271"/>
            <a:ext cx="6096000" cy="2677656"/>
          </a:xfrm>
          <a:prstGeom prst="rect">
            <a:avLst/>
          </a:prstGeom>
        </p:spPr>
        <p:txBody>
          <a:bodyPr>
            <a:spAutoFit/>
          </a:bodyPr>
          <a:lstStyle/>
          <a:p>
            <a:r>
              <a:rPr lang="en-GB" sz="2800" dirty="0"/>
              <a:t>"We had to fight the enemy without in the Falklands. We always have to be aware of the enemy within, which is much more difficult to fight and more dangerous to liberty." </a:t>
            </a:r>
            <a:r>
              <a:rPr lang="en-GB" sz="2800" b="1" dirty="0"/>
              <a:t>On the 1984-85 miners' strike (7)</a:t>
            </a:r>
            <a:endParaRPr lang="en-GB" sz="2800" dirty="0"/>
          </a:p>
        </p:txBody>
      </p:sp>
      <p:pic>
        <p:nvPicPr>
          <p:cNvPr id="6" name="Picture 5">
            <a:extLst>
              <a:ext uri="{FF2B5EF4-FFF2-40B4-BE49-F238E27FC236}">
                <a16:creationId xmlns:a16="http://schemas.microsoft.com/office/drawing/2014/main" id="{F1900A80-B654-4B4D-8747-445A67979F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7209" y="2933265"/>
            <a:ext cx="5461645" cy="3337672"/>
          </a:xfrm>
          <a:prstGeom prst="rect">
            <a:avLst/>
          </a:prstGeom>
        </p:spPr>
      </p:pic>
      <p:sp>
        <p:nvSpPr>
          <p:cNvPr id="7" name="TextBox 6">
            <a:extLst>
              <a:ext uri="{FF2B5EF4-FFF2-40B4-BE49-F238E27FC236}">
                <a16:creationId xmlns:a16="http://schemas.microsoft.com/office/drawing/2014/main" id="{B9E80C15-6BF4-42FB-80B0-038A58D55000}"/>
              </a:ext>
            </a:extLst>
          </p:cNvPr>
          <p:cNvSpPr txBox="1"/>
          <p:nvPr/>
        </p:nvSpPr>
        <p:spPr>
          <a:xfrm>
            <a:off x="10488984" y="6314462"/>
            <a:ext cx="643219" cy="369332"/>
          </a:xfrm>
          <a:prstGeom prst="rect">
            <a:avLst/>
          </a:prstGeom>
          <a:noFill/>
        </p:spPr>
        <p:txBody>
          <a:bodyPr wrap="square" rtlCol="0">
            <a:spAutoFit/>
          </a:bodyPr>
          <a:lstStyle/>
          <a:p>
            <a:r>
              <a:rPr lang="en-GB" dirty="0"/>
              <a:t>(P3)</a:t>
            </a:r>
          </a:p>
        </p:txBody>
      </p:sp>
      <p:sp>
        <p:nvSpPr>
          <p:cNvPr id="5" name="Rectangle 4">
            <a:extLst>
              <a:ext uri="{FF2B5EF4-FFF2-40B4-BE49-F238E27FC236}">
                <a16:creationId xmlns:a16="http://schemas.microsoft.com/office/drawing/2014/main" id="{AA133073-9313-44B6-96D0-FAB0956B53D8}"/>
              </a:ext>
            </a:extLst>
          </p:cNvPr>
          <p:cNvSpPr/>
          <p:nvPr/>
        </p:nvSpPr>
        <p:spPr>
          <a:xfrm>
            <a:off x="5703254" y="6314463"/>
            <a:ext cx="4919295" cy="369332"/>
          </a:xfrm>
          <a:prstGeom prst="rect">
            <a:avLst/>
          </a:prstGeom>
        </p:spPr>
        <p:txBody>
          <a:bodyPr wrap="none">
            <a:spAutoFit/>
          </a:bodyPr>
          <a:lstStyle/>
          <a:p>
            <a:r>
              <a:rPr lang="en-US" dirty="0"/>
              <a:t>Miners striking in Mansfield 1984, The mail online.</a:t>
            </a:r>
            <a:endParaRPr lang="en-GB" dirty="0"/>
          </a:p>
        </p:txBody>
      </p:sp>
    </p:spTree>
    <p:extLst>
      <p:ext uri="{BB962C8B-B14F-4D97-AF65-F5344CB8AC3E}">
        <p14:creationId xmlns:p14="http://schemas.microsoft.com/office/powerpoint/2010/main" val="311614781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207CC6-EAA1-4BFF-A48A-DECAD89727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3">
            <a:extLst>
              <a:ext uri="{FF2B5EF4-FFF2-40B4-BE49-F238E27FC236}">
                <a16:creationId xmlns:a16="http://schemas.microsoft.com/office/drawing/2014/main" id="{B234A3DD-923D-4166-8B19-7DD589908C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6">
            <a:extLst>
              <a:ext uri="{FF2B5EF4-FFF2-40B4-BE49-F238E27FC236}">
                <a16:creationId xmlns:a16="http://schemas.microsoft.com/office/drawing/2014/main" id="{F6ACA5AC-3C5D-4994-B40F-FC8349E4D6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F78E7-D07A-4182-A08D-B9894D0895DB}"/>
              </a:ext>
            </a:extLst>
          </p:cNvPr>
          <p:cNvSpPr>
            <a:spLocks noGrp="1"/>
          </p:cNvSpPr>
          <p:nvPr>
            <p:ph type="title"/>
          </p:nvPr>
        </p:nvSpPr>
        <p:spPr>
          <a:xfrm>
            <a:off x="411672" y="314325"/>
            <a:ext cx="6405753" cy="807894"/>
          </a:xfrm>
        </p:spPr>
        <p:txBody>
          <a:bodyPr vert="horz" lIns="91440" tIns="45720" rIns="91440" bIns="45720" rtlCol="0" anchor="t">
            <a:normAutofit fontScale="90000"/>
          </a:bodyPr>
          <a:lstStyle/>
          <a:p>
            <a:r>
              <a:rPr lang="en-US" sz="5400" kern="1200" dirty="0">
                <a:solidFill>
                  <a:schemeClr val="tx1"/>
                </a:solidFill>
                <a:latin typeface="+mj-lt"/>
                <a:ea typeface="+mj-ea"/>
                <a:cs typeface="+mj-cs"/>
              </a:rPr>
              <a:t>Police state? </a:t>
            </a:r>
            <a:r>
              <a:rPr lang="en-US" sz="1200" kern="1200" dirty="0">
                <a:solidFill>
                  <a:schemeClr val="tx1"/>
                </a:solidFill>
                <a:latin typeface="+mj-lt"/>
                <a:ea typeface="+mj-ea"/>
                <a:cs typeface="+mj-cs"/>
              </a:rPr>
              <a:t>6</a:t>
            </a:r>
          </a:p>
        </p:txBody>
      </p:sp>
      <p:sp>
        <p:nvSpPr>
          <p:cNvPr id="3" name="Content Placeholder 2">
            <a:extLst>
              <a:ext uri="{FF2B5EF4-FFF2-40B4-BE49-F238E27FC236}">
                <a16:creationId xmlns:a16="http://schemas.microsoft.com/office/drawing/2014/main" id="{951E6F66-4A4A-4AE7-B9E6-762F85675E1B}"/>
              </a:ext>
            </a:extLst>
          </p:cNvPr>
          <p:cNvSpPr>
            <a:spLocks noGrp="1"/>
          </p:cNvSpPr>
          <p:nvPr>
            <p:ph idx="1"/>
          </p:nvPr>
        </p:nvSpPr>
        <p:spPr>
          <a:xfrm>
            <a:off x="184414" y="611308"/>
            <a:ext cx="4167376" cy="5632059"/>
          </a:xfrm>
        </p:spPr>
        <p:txBody>
          <a:bodyPr vert="horz" lIns="91440" tIns="45720" rIns="91440" bIns="45720" rtlCol="0" anchor="b">
            <a:normAutofit fontScale="85000" lnSpcReduction="20000"/>
          </a:bodyPr>
          <a:lstStyle/>
          <a:p>
            <a:pPr marL="0" indent="0">
              <a:buNone/>
            </a:pPr>
            <a:endParaRPr lang="en-US" dirty="0"/>
          </a:p>
          <a:p>
            <a:r>
              <a:rPr lang="en-US" dirty="0"/>
              <a:t>The great police presence was necessary to match the number of strikers </a:t>
            </a:r>
          </a:p>
          <a:p>
            <a:endParaRPr lang="en-US" kern="1200" dirty="0">
              <a:solidFill>
                <a:schemeClr val="tx1"/>
              </a:solidFill>
              <a:latin typeface="+mn-lt"/>
              <a:ea typeface="+mn-ea"/>
              <a:cs typeface="+mn-cs"/>
            </a:endParaRPr>
          </a:p>
          <a:p>
            <a:r>
              <a:rPr lang="en-US" dirty="0"/>
              <a:t>The race riots of 1981 saw a greater police presence in the areas of trouble, therefore preemptive action by the government is understandable.</a:t>
            </a:r>
            <a:endParaRPr lang="en-US" kern="1200" dirty="0">
              <a:solidFill>
                <a:schemeClr val="tx1"/>
              </a:solidFill>
              <a:latin typeface="+mn-lt"/>
              <a:ea typeface="+mn-ea"/>
              <a:cs typeface="+mn-cs"/>
            </a:endParaRPr>
          </a:p>
          <a:p>
            <a:endParaRPr lang="en-US" dirty="0"/>
          </a:p>
          <a:p>
            <a:r>
              <a:rPr lang="en-US" kern="1200" dirty="0">
                <a:solidFill>
                  <a:schemeClr val="tx1"/>
                </a:solidFill>
                <a:latin typeface="+mn-lt"/>
                <a:ea typeface="+mn-ea"/>
                <a:cs typeface="+mn-cs"/>
              </a:rPr>
              <a:t>Despite violent out brakes between police and striking men, did the ends justify the means?</a:t>
            </a:r>
          </a:p>
          <a:p>
            <a:r>
              <a:rPr lang="en-US" kern="1200" dirty="0">
                <a:solidFill>
                  <a:schemeClr val="tx1"/>
                </a:solidFill>
                <a:latin typeface="+mn-lt"/>
                <a:ea typeface="+mn-ea"/>
                <a:cs typeface="+mn-cs"/>
              </a:rPr>
              <a:t>(5,6)</a:t>
            </a:r>
          </a:p>
        </p:txBody>
      </p:sp>
      <p:pic>
        <p:nvPicPr>
          <p:cNvPr id="7" name="Picture 6">
            <a:extLst>
              <a:ext uri="{FF2B5EF4-FFF2-40B4-BE49-F238E27FC236}">
                <a16:creationId xmlns:a16="http://schemas.microsoft.com/office/drawing/2014/main" id="{BCF4E7C6-05E3-4343-B8CD-1E5E23C109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4495" y="76894"/>
            <a:ext cx="4648710" cy="3419020"/>
          </a:xfrm>
          <a:prstGeom prst="rect">
            <a:avLst/>
          </a:prstGeom>
        </p:spPr>
      </p:pic>
      <p:sp>
        <p:nvSpPr>
          <p:cNvPr id="9" name="TextBox 8">
            <a:extLst>
              <a:ext uri="{FF2B5EF4-FFF2-40B4-BE49-F238E27FC236}">
                <a16:creationId xmlns:a16="http://schemas.microsoft.com/office/drawing/2014/main" id="{BAF12AA5-B8E2-45F7-8831-F9F960202B3E}"/>
              </a:ext>
            </a:extLst>
          </p:cNvPr>
          <p:cNvSpPr txBox="1"/>
          <p:nvPr/>
        </p:nvSpPr>
        <p:spPr>
          <a:xfrm>
            <a:off x="10478081" y="1601738"/>
            <a:ext cx="734407" cy="369332"/>
          </a:xfrm>
          <a:prstGeom prst="rect">
            <a:avLst/>
          </a:prstGeom>
          <a:noFill/>
        </p:spPr>
        <p:txBody>
          <a:bodyPr wrap="square" rtlCol="0">
            <a:spAutoFit/>
          </a:bodyPr>
          <a:lstStyle/>
          <a:p>
            <a:r>
              <a:rPr lang="en-GB" dirty="0"/>
              <a:t>(P4)</a:t>
            </a:r>
          </a:p>
        </p:txBody>
      </p:sp>
      <p:pic>
        <p:nvPicPr>
          <p:cNvPr id="11" name="Picture 4" descr="Image result for 1981 race riots police clash">
            <a:extLst>
              <a:ext uri="{FF2B5EF4-FFF2-40B4-BE49-F238E27FC236}">
                <a16:creationId xmlns:a16="http://schemas.microsoft.com/office/drawing/2014/main" id="{64D5395D-1427-49DC-BF22-3AD5FD3971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5126" y="3614655"/>
            <a:ext cx="5554849" cy="312460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83FBA449-360D-4019-9EDB-4EAEFBB71E1D}"/>
              </a:ext>
            </a:extLst>
          </p:cNvPr>
          <p:cNvSpPr txBox="1"/>
          <p:nvPr/>
        </p:nvSpPr>
        <p:spPr>
          <a:xfrm>
            <a:off x="11247554" y="5070915"/>
            <a:ext cx="734407" cy="369332"/>
          </a:xfrm>
          <a:prstGeom prst="rect">
            <a:avLst/>
          </a:prstGeom>
          <a:noFill/>
        </p:spPr>
        <p:txBody>
          <a:bodyPr wrap="square" rtlCol="0">
            <a:spAutoFit/>
          </a:bodyPr>
          <a:lstStyle/>
          <a:p>
            <a:r>
              <a:rPr lang="en-GB" dirty="0"/>
              <a:t>(P1)</a:t>
            </a:r>
          </a:p>
        </p:txBody>
      </p:sp>
      <p:sp>
        <p:nvSpPr>
          <p:cNvPr id="4" name="Rectangle 3">
            <a:extLst>
              <a:ext uri="{FF2B5EF4-FFF2-40B4-BE49-F238E27FC236}">
                <a16:creationId xmlns:a16="http://schemas.microsoft.com/office/drawing/2014/main" id="{4FEE9C3F-1E07-4384-B4CE-00A16327A541}"/>
              </a:ext>
            </a:extLst>
          </p:cNvPr>
          <p:cNvSpPr/>
          <p:nvPr/>
        </p:nvSpPr>
        <p:spPr>
          <a:xfrm>
            <a:off x="9724147" y="804730"/>
            <a:ext cx="1709208" cy="1200329"/>
          </a:xfrm>
          <a:prstGeom prst="rect">
            <a:avLst/>
          </a:prstGeom>
        </p:spPr>
        <p:txBody>
          <a:bodyPr wrap="square">
            <a:spAutoFit/>
          </a:bodyPr>
          <a:lstStyle/>
          <a:p>
            <a:r>
              <a:rPr lang="en-US" dirty="0"/>
              <a:t>Police in riot gear stationed near to striking minors</a:t>
            </a:r>
            <a:endParaRPr lang="en-GB" dirty="0"/>
          </a:p>
        </p:txBody>
      </p:sp>
      <p:sp>
        <p:nvSpPr>
          <p:cNvPr id="5" name="Rectangle 4">
            <a:extLst>
              <a:ext uri="{FF2B5EF4-FFF2-40B4-BE49-F238E27FC236}">
                <a16:creationId xmlns:a16="http://schemas.microsoft.com/office/drawing/2014/main" id="{ACC2BE69-5C0E-4BFC-8793-A2DE745EAACF}"/>
              </a:ext>
            </a:extLst>
          </p:cNvPr>
          <p:cNvSpPr/>
          <p:nvPr/>
        </p:nvSpPr>
        <p:spPr>
          <a:xfrm>
            <a:off x="10715626" y="4516917"/>
            <a:ext cx="1581150" cy="923330"/>
          </a:xfrm>
          <a:prstGeom prst="rect">
            <a:avLst/>
          </a:prstGeom>
        </p:spPr>
        <p:txBody>
          <a:bodyPr wrap="square">
            <a:spAutoFit/>
          </a:bodyPr>
          <a:lstStyle/>
          <a:p>
            <a:r>
              <a:rPr lang="en-GB" dirty="0"/>
              <a:t>Police at the Brixton riots 1981</a:t>
            </a:r>
          </a:p>
        </p:txBody>
      </p:sp>
    </p:spTree>
    <p:extLst>
      <p:ext uri="{BB962C8B-B14F-4D97-AF65-F5344CB8AC3E}">
        <p14:creationId xmlns:p14="http://schemas.microsoft.com/office/powerpoint/2010/main" val="299074398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420D68-644F-4BF7-B4F3-34ABFE703236}"/>
              </a:ext>
            </a:extLst>
          </p:cNvPr>
          <p:cNvSpPr>
            <a:spLocks noGrp="1"/>
          </p:cNvSpPr>
          <p:nvPr>
            <p:ph type="title"/>
          </p:nvPr>
        </p:nvSpPr>
        <p:spPr>
          <a:xfrm>
            <a:off x="833002" y="365125"/>
            <a:ext cx="10520702" cy="1325563"/>
          </a:xfrm>
        </p:spPr>
        <p:txBody>
          <a:bodyPr>
            <a:normAutofit/>
          </a:bodyPr>
          <a:lstStyle/>
          <a:p>
            <a:r>
              <a:rPr lang="en-GB" dirty="0"/>
              <a:t>Modern interpretations </a:t>
            </a:r>
          </a:p>
        </p:txBody>
      </p:sp>
      <p:sp>
        <p:nvSpPr>
          <p:cNvPr id="9" name="Content Placeholder 2">
            <a:extLst>
              <a:ext uri="{FF2B5EF4-FFF2-40B4-BE49-F238E27FC236}">
                <a16:creationId xmlns:a16="http://schemas.microsoft.com/office/drawing/2014/main" id="{EB9301DF-C4C7-4668-8C38-B4A0B009C342}"/>
              </a:ext>
            </a:extLst>
          </p:cNvPr>
          <p:cNvSpPr txBox="1">
            <a:spLocks/>
          </p:cNvSpPr>
          <p:nvPr/>
        </p:nvSpPr>
        <p:spPr>
          <a:xfrm>
            <a:off x="635577" y="1690688"/>
            <a:ext cx="10515600" cy="4808586"/>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Legitimising political actions  </a:t>
            </a:r>
          </a:p>
          <a:p>
            <a:pPr marL="0" indent="0">
              <a:buFont typeface="Arial" panose="020B0604020202020204" pitchFamily="34" charset="0"/>
              <a:buNone/>
            </a:pPr>
            <a:r>
              <a:rPr lang="en-GB" dirty="0"/>
              <a:t> -Strikes induced the closure of mines </a:t>
            </a:r>
          </a:p>
          <a:p>
            <a:pPr marL="0" indent="0">
              <a:buFont typeface="Arial" panose="020B0604020202020204" pitchFamily="34" charset="0"/>
              <a:buNone/>
            </a:pPr>
            <a:r>
              <a:rPr lang="en-GB" dirty="0"/>
              <a:t> </a:t>
            </a:r>
          </a:p>
          <a:p>
            <a:r>
              <a:rPr lang="en-GB" dirty="0"/>
              <a:t>Abandoned speech.</a:t>
            </a:r>
          </a:p>
          <a:p>
            <a:pPr marL="0" indent="0">
              <a:buFont typeface="Arial" panose="020B0604020202020204" pitchFamily="34" charset="0"/>
              <a:buNone/>
            </a:pPr>
            <a:r>
              <a:rPr lang="en-GB" dirty="0"/>
              <a:t> -Required public support </a:t>
            </a:r>
          </a:p>
          <a:p>
            <a:pPr marL="0" indent="0">
              <a:buFont typeface="Arial" panose="020B0604020202020204" pitchFamily="34" charset="0"/>
              <a:buNone/>
            </a:pPr>
            <a:r>
              <a:rPr lang="en-GB" dirty="0"/>
              <a:t> </a:t>
            </a:r>
          </a:p>
          <a:p>
            <a:r>
              <a:rPr lang="en-GB" dirty="0"/>
              <a:t>The dangers of retrospect</a:t>
            </a:r>
          </a:p>
          <a:p>
            <a:pPr marL="0" indent="0">
              <a:buFont typeface="Arial" panose="020B0604020202020204" pitchFamily="34" charset="0"/>
              <a:buNone/>
            </a:pPr>
            <a:r>
              <a:rPr lang="en-GB" dirty="0"/>
              <a:t> - Does modern opinion make the statement “enemy within” sound more sinister.</a:t>
            </a:r>
          </a:p>
          <a:p>
            <a:pPr marL="0" indent="0">
              <a:buFont typeface="Arial" panose="020B0604020202020204" pitchFamily="34" charset="0"/>
              <a:buNone/>
            </a:pPr>
            <a:r>
              <a:rPr lang="en-GB" dirty="0"/>
              <a:t> - In modern scholarship and publication the phrase is focussed on by the left particular in journalism. </a:t>
            </a:r>
          </a:p>
          <a:p>
            <a:pPr marL="0" indent="0">
              <a:buFont typeface="Arial" panose="020B0604020202020204" pitchFamily="34" charset="0"/>
              <a:buNone/>
            </a:pPr>
            <a:r>
              <a:rPr lang="en-GB" dirty="0"/>
              <a:t>(2,5,7)</a:t>
            </a:r>
          </a:p>
          <a:p>
            <a:endParaRPr lang="en-GB" dirty="0"/>
          </a:p>
        </p:txBody>
      </p:sp>
      <p:pic>
        <p:nvPicPr>
          <p:cNvPr id="11" name="Picture 2" descr="Image result for Margaret thatcher 1984">
            <a:extLst>
              <a:ext uri="{FF2B5EF4-FFF2-40B4-BE49-F238E27FC236}">
                <a16:creationId xmlns:a16="http://schemas.microsoft.com/office/drawing/2014/main" id="{112A7371-1F9D-429B-9A1D-34C22E13DD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3439" y="227889"/>
            <a:ext cx="5378313" cy="34718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7A3C9E6-C40D-4512-81B6-EF6481287167}"/>
              </a:ext>
            </a:extLst>
          </p:cNvPr>
          <p:cNvSpPr txBox="1"/>
          <p:nvPr/>
        </p:nvSpPr>
        <p:spPr>
          <a:xfrm>
            <a:off x="6724650" y="4038600"/>
            <a:ext cx="3790950" cy="3693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C5300DF0-0B60-48CB-A8E4-7B06B1D583CA}"/>
              </a:ext>
            </a:extLst>
          </p:cNvPr>
          <p:cNvSpPr txBox="1"/>
          <p:nvPr/>
        </p:nvSpPr>
        <p:spPr>
          <a:xfrm>
            <a:off x="6431250" y="3699752"/>
            <a:ext cx="4719927" cy="646331"/>
          </a:xfrm>
          <a:prstGeom prst="rect">
            <a:avLst/>
          </a:prstGeom>
          <a:noFill/>
        </p:spPr>
        <p:txBody>
          <a:bodyPr wrap="square" rtlCol="0">
            <a:spAutoFit/>
          </a:bodyPr>
          <a:lstStyle/>
          <a:p>
            <a:r>
              <a:rPr lang="en-GB" dirty="0"/>
              <a:t>Margret Thatcher at the 1984 conservative conference. (P5)</a:t>
            </a:r>
          </a:p>
        </p:txBody>
      </p:sp>
    </p:spTree>
    <p:extLst>
      <p:ext uri="{BB962C8B-B14F-4D97-AF65-F5344CB8AC3E}">
        <p14:creationId xmlns:p14="http://schemas.microsoft.com/office/powerpoint/2010/main" val="320269860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207CC6-EAA1-4BFF-A48A-DECAD89727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3">
            <a:extLst>
              <a:ext uri="{FF2B5EF4-FFF2-40B4-BE49-F238E27FC236}">
                <a16:creationId xmlns:a16="http://schemas.microsoft.com/office/drawing/2014/main" id="{B234A3DD-923D-4166-8B19-7DD589908C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6">
            <a:extLst>
              <a:ext uri="{FF2B5EF4-FFF2-40B4-BE49-F238E27FC236}">
                <a16:creationId xmlns:a16="http://schemas.microsoft.com/office/drawing/2014/main" id="{F6ACA5AC-3C5D-4994-B40F-FC8349E4D6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0DA4B-A61F-4D6D-A32D-C6D1F928A40D}"/>
              </a:ext>
            </a:extLst>
          </p:cNvPr>
          <p:cNvSpPr>
            <a:spLocks noGrp="1"/>
          </p:cNvSpPr>
          <p:nvPr>
            <p:ph type="title"/>
          </p:nvPr>
        </p:nvSpPr>
        <p:spPr>
          <a:xfrm>
            <a:off x="411672" y="239231"/>
            <a:ext cx="6405753" cy="3277961"/>
          </a:xfrm>
        </p:spPr>
        <p:txBody>
          <a:bodyPr vert="horz" lIns="91440" tIns="45720" rIns="91440" bIns="45720" rtlCol="0" anchor="t">
            <a:normAutofit/>
          </a:bodyPr>
          <a:lstStyle/>
          <a:p>
            <a:r>
              <a:rPr lang="en-US" sz="5400" kern="1200" dirty="0">
                <a:solidFill>
                  <a:schemeClr val="tx1"/>
                </a:solidFill>
                <a:latin typeface="+mj-lt"/>
                <a:ea typeface="+mj-ea"/>
                <a:cs typeface="+mj-cs"/>
              </a:rPr>
              <a:t>Conclusion</a:t>
            </a:r>
          </a:p>
        </p:txBody>
      </p:sp>
      <p:sp>
        <p:nvSpPr>
          <p:cNvPr id="3" name="Content Placeholder 2">
            <a:extLst>
              <a:ext uri="{FF2B5EF4-FFF2-40B4-BE49-F238E27FC236}">
                <a16:creationId xmlns:a16="http://schemas.microsoft.com/office/drawing/2014/main" id="{DE0C2810-872D-4102-979B-EA508F81E57D}"/>
              </a:ext>
            </a:extLst>
          </p:cNvPr>
          <p:cNvSpPr>
            <a:spLocks noGrp="1"/>
          </p:cNvSpPr>
          <p:nvPr>
            <p:ph idx="1"/>
          </p:nvPr>
        </p:nvSpPr>
        <p:spPr>
          <a:xfrm>
            <a:off x="243515" y="895153"/>
            <a:ext cx="8084558" cy="5064369"/>
          </a:xfrm>
        </p:spPr>
        <p:txBody>
          <a:bodyPr vert="horz" lIns="91440" tIns="45720" rIns="91440" bIns="45720" rtlCol="0" anchor="b">
            <a:normAutofit/>
          </a:bodyPr>
          <a:lstStyle/>
          <a:p>
            <a:r>
              <a:rPr lang="en-US" sz="2400" dirty="0"/>
              <a:t>The perceived threat was somewhat legitimate.</a:t>
            </a:r>
          </a:p>
          <a:p>
            <a:pPr marL="0" indent="0">
              <a:buNone/>
            </a:pPr>
            <a:r>
              <a:rPr lang="en-US" sz="2400" kern="1200" dirty="0">
                <a:solidFill>
                  <a:schemeClr val="tx1"/>
                </a:solidFill>
                <a:latin typeface="+mn-lt"/>
                <a:ea typeface="+mn-ea"/>
                <a:cs typeface="+mn-cs"/>
              </a:rPr>
              <a:t>  </a:t>
            </a:r>
            <a:r>
              <a:rPr lang="en-US" sz="2400" dirty="0"/>
              <a:t>- </a:t>
            </a:r>
            <a:r>
              <a:rPr lang="en-US" sz="2400" dirty="0" err="1"/>
              <a:t>Labour</a:t>
            </a:r>
            <a:r>
              <a:rPr lang="en-US" sz="2400" dirty="0"/>
              <a:t> was a direct threat to the Conservative party at the time, particularly due to approval ratings.</a:t>
            </a:r>
            <a:endParaRPr lang="en-US" sz="2400" kern="1200" dirty="0">
              <a:solidFill>
                <a:schemeClr val="tx1"/>
              </a:solidFill>
              <a:latin typeface="+mn-lt"/>
              <a:ea typeface="+mn-ea"/>
              <a:cs typeface="+mn-cs"/>
            </a:endParaRPr>
          </a:p>
          <a:p>
            <a:endParaRPr lang="en-US" sz="2400" dirty="0"/>
          </a:p>
          <a:p>
            <a:r>
              <a:rPr lang="en-US" sz="2400" dirty="0"/>
              <a:t>Better phrasing could of move had the same impact on MP’s and senior officials without alienating the public.</a:t>
            </a:r>
          </a:p>
          <a:p>
            <a:pPr marL="0" indent="0">
              <a:buNone/>
            </a:pPr>
            <a:r>
              <a:rPr lang="en-US" sz="2400" dirty="0"/>
              <a:t> </a:t>
            </a:r>
          </a:p>
          <a:p>
            <a:r>
              <a:rPr lang="en-US" sz="2400" dirty="0"/>
              <a:t>The comment was possibly never meant to have been received by the public as a negative, it was more likely to have initially been a passive comment.</a:t>
            </a:r>
          </a:p>
          <a:p>
            <a:pPr marL="0" indent="0">
              <a:buNone/>
            </a:pPr>
            <a:r>
              <a:rPr lang="en-US" sz="2400" kern="1200">
                <a:solidFill>
                  <a:schemeClr val="tx1"/>
                </a:solidFill>
                <a:latin typeface="+mn-lt"/>
                <a:ea typeface="+mn-ea"/>
                <a:cs typeface="+mn-cs"/>
              </a:rPr>
              <a:t>(1,2,7</a:t>
            </a:r>
            <a:r>
              <a:rPr lang="en-US" sz="2400" kern="1200" dirty="0">
                <a:solidFill>
                  <a:schemeClr val="tx1"/>
                </a:solidFill>
                <a:latin typeface="+mn-lt"/>
                <a:ea typeface="+mn-ea"/>
                <a:cs typeface="+mn-cs"/>
              </a:rPr>
              <a:t>)</a:t>
            </a:r>
          </a:p>
        </p:txBody>
      </p:sp>
    </p:spTree>
    <p:extLst>
      <p:ext uri="{BB962C8B-B14F-4D97-AF65-F5344CB8AC3E}">
        <p14:creationId xmlns:p14="http://schemas.microsoft.com/office/powerpoint/2010/main" val="33944714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207CC6-EAA1-4BFF-A48A-DECAD89727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3">
            <a:extLst>
              <a:ext uri="{FF2B5EF4-FFF2-40B4-BE49-F238E27FC236}">
                <a16:creationId xmlns:a16="http://schemas.microsoft.com/office/drawing/2014/main" id="{B234A3DD-923D-4166-8B19-7DD589908C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6">
            <a:extLst>
              <a:ext uri="{FF2B5EF4-FFF2-40B4-BE49-F238E27FC236}">
                <a16:creationId xmlns:a16="http://schemas.microsoft.com/office/drawing/2014/main" id="{F6ACA5AC-3C5D-4994-B40F-FC8349E4D6F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39073-887F-4D9E-BBF8-B68C7ADF445F}"/>
              </a:ext>
            </a:extLst>
          </p:cNvPr>
          <p:cNvSpPr>
            <a:spLocks noGrp="1"/>
          </p:cNvSpPr>
          <p:nvPr>
            <p:ph type="title"/>
          </p:nvPr>
        </p:nvSpPr>
        <p:spPr>
          <a:xfrm>
            <a:off x="411672" y="239231"/>
            <a:ext cx="6405753" cy="1546707"/>
          </a:xfrm>
        </p:spPr>
        <p:txBody>
          <a:bodyPr vert="horz" lIns="91440" tIns="45720" rIns="91440" bIns="45720" rtlCol="0" anchor="t">
            <a:normAutofit/>
          </a:bodyPr>
          <a:lstStyle/>
          <a:p>
            <a:r>
              <a:rPr lang="en-US" sz="5400" kern="1200" dirty="0">
                <a:solidFill>
                  <a:schemeClr val="tx1"/>
                </a:solidFill>
                <a:latin typeface="+mj-lt"/>
                <a:ea typeface="+mj-ea"/>
                <a:cs typeface="+mj-cs"/>
              </a:rPr>
              <a:t>Bibliography</a:t>
            </a:r>
          </a:p>
        </p:txBody>
      </p:sp>
      <p:sp>
        <p:nvSpPr>
          <p:cNvPr id="3" name="Content Placeholder 2">
            <a:extLst>
              <a:ext uri="{FF2B5EF4-FFF2-40B4-BE49-F238E27FC236}">
                <a16:creationId xmlns:a16="http://schemas.microsoft.com/office/drawing/2014/main" id="{36962A93-85BC-4345-BF68-83640C5A305C}"/>
              </a:ext>
            </a:extLst>
          </p:cNvPr>
          <p:cNvSpPr>
            <a:spLocks noGrp="1"/>
          </p:cNvSpPr>
          <p:nvPr>
            <p:ph idx="1"/>
          </p:nvPr>
        </p:nvSpPr>
        <p:spPr>
          <a:xfrm>
            <a:off x="346450" y="1701302"/>
            <a:ext cx="4167376" cy="5128485"/>
          </a:xfrm>
        </p:spPr>
        <p:txBody>
          <a:bodyPr vert="horz" lIns="91440" tIns="45720" rIns="91440" bIns="45720" rtlCol="0" anchor="b">
            <a:noAutofit/>
          </a:bodyPr>
          <a:lstStyle/>
          <a:p>
            <a:pPr marL="0" indent="0">
              <a:buNone/>
            </a:pPr>
            <a:r>
              <a:rPr lang="en-US" sz="1400" kern="1200" dirty="0">
                <a:solidFill>
                  <a:schemeClr val="tx1"/>
                </a:solidFill>
                <a:latin typeface="+mn-lt"/>
                <a:ea typeface="+mn-ea"/>
                <a:cs typeface="+mn-cs"/>
              </a:rPr>
              <a:t>P1 </a:t>
            </a:r>
            <a:r>
              <a:rPr lang="en-GB" sz="1400" dirty="0"/>
              <a:t>P. Kaye, Police at the Brixton riots 1981, Making history at </a:t>
            </a:r>
            <a:r>
              <a:rPr lang="en-GB" sz="1400" dirty="0" err="1"/>
              <a:t>macguire</a:t>
            </a:r>
            <a:r>
              <a:rPr lang="en-GB" sz="1400" dirty="0"/>
              <a:t>, </a:t>
            </a:r>
            <a:r>
              <a:rPr lang="en-GB" sz="1400" dirty="0">
                <a:hlinkClick r:id="rId3"/>
              </a:rPr>
              <a:t>https://makinghistoryatmacquarie.wordpress.com/2014/11/14/rife-with-racism-the-1981-brixton-riots/</a:t>
            </a:r>
            <a:r>
              <a:rPr lang="en-GB" sz="1400" dirty="0"/>
              <a:t> [20/01/2018].</a:t>
            </a:r>
          </a:p>
          <a:p>
            <a:pPr marL="0" indent="0">
              <a:buNone/>
            </a:pPr>
            <a:r>
              <a:rPr lang="en-GB" sz="1400" dirty="0"/>
              <a:t>P2 The BBC, Neil Kinnock Labour party leader between 1983-1992, BBC Wales history, </a:t>
            </a:r>
            <a:r>
              <a:rPr lang="en-GB" sz="1400" dirty="0">
                <a:hlinkClick r:id="rId4"/>
              </a:rPr>
              <a:t>http://www.bbc.co.uk/wales/history/sites/themes/society/politics_neil_kinnock.shtml</a:t>
            </a:r>
            <a:r>
              <a:rPr lang="en-GB" sz="1400" dirty="0"/>
              <a:t> [20/01/2018].</a:t>
            </a:r>
          </a:p>
          <a:p>
            <a:pPr marL="0" indent="0">
              <a:buNone/>
            </a:pPr>
            <a:r>
              <a:rPr lang="en-US" sz="1400" kern="1200" dirty="0">
                <a:solidFill>
                  <a:schemeClr val="tx1"/>
                </a:solidFill>
                <a:latin typeface="+mn-lt"/>
                <a:ea typeface="+mn-ea"/>
                <a:cs typeface="+mn-cs"/>
              </a:rPr>
              <a:t>P3 D. Jones, Miners striking in Mansfield 1984, The </a:t>
            </a:r>
            <a:r>
              <a:rPr lang="en-US" sz="1400" dirty="0"/>
              <a:t>mail online, </a:t>
            </a:r>
            <a:r>
              <a:rPr lang="en-US" sz="1400" dirty="0">
                <a:hlinkClick r:id="rId5"/>
              </a:rPr>
              <a:t>http://www.dailymail.co.uk/news/article-1160059/The-mad-sad-world-Scargill-pariah-How-25-years-led-miners-defeat-hes-convinced-beat-Thatcher.html</a:t>
            </a:r>
            <a:r>
              <a:rPr lang="en-US" sz="1400" dirty="0"/>
              <a:t> [20/01/2018].</a:t>
            </a:r>
          </a:p>
          <a:p>
            <a:pPr marL="0" indent="0">
              <a:buNone/>
            </a:pPr>
            <a:r>
              <a:rPr lang="en-US" sz="1400" kern="1200" dirty="0">
                <a:solidFill>
                  <a:schemeClr val="tx1"/>
                </a:solidFill>
                <a:latin typeface="+mn-lt"/>
                <a:ea typeface="+mn-ea"/>
                <a:cs typeface="+mn-cs"/>
              </a:rPr>
              <a:t>P4 K. Lyons, Police in riot gear stationed near to striking minors, The </a:t>
            </a:r>
            <a:r>
              <a:rPr lang="en-US" sz="1400" dirty="0"/>
              <a:t>Mail online, </a:t>
            </a:r>
            <a:r>
              <a:rPr lang="en-US" sz="1400" dirty="0">
                <a:hlinkClick r:id="rId6"/>
              </a:rPr>
              <a:t>http://www.dailymail.co.uk/news/article-2571744/The-miners-strike-30-years-Amazing-photographs-industrial-dispute-tore-Britain-apart.html</a:t>
            </a:r>
            <a:r>
              <a:rPr lang="en-US" sz="1400" dirty="0"/>
              <a:t> [20/01/2018].</a:t>
            </a:r>
          </a:p>
          <a:p>
            <a:pPr marL="0" indent="0">
              <a:buNone/>
            </a:pPr>
            <a:r>
              <a:rPr lang="en-GB" sz="1400" dirty="0"/>
              <a:t>P5 C. Ellicott, Margret Thatcher at the 1984 conservative conference, The mail online, </a:t>
            </a:r>
            <a:r>
              <a:rPr lang="en-GB" sz="1400" dirty="0">
                <a:hlinkClick r:id="rId7"/>
              </a:rPr>
              <a:t>http://www.dailymail.co.uk/news/article-2778566/The-Margaret-Thatcher-speech-buried-Brighton-bomb.html</a:t>
            </a:r>
            <a:r>
              <a:rPr lang="en-GB" sz="1400" dirty="0"/>
              <a:t> [20/01/2018] </a:t>
            </a:r>
          </a:p>
          <a:p>
            <a:pPr marL="0" indent="0">
              <a:buNone/>
            </a:pPr>
            <a:endParaRPr lang="en-US" sz="1400" kern="1200" dirty="0">
              <a:solidFill>
                <a:schemeClr val="tx1"/>
              </a:solidFill>
              <a:latin typeface="+mn-lt"/>
              <a:ea typeface="+mn-ea"/>
              <a:cs typeface="+mn-cs"/>
            </a:endParaRPr>
          </a:p>
        </p:txBody>
      </p:sp>
      <p:sp>
        <p:nvSpPr>
          <p:cNvPr id="5" name="TextBox 4">
            <a:extLst>
              <a:ext uri="{FF2B5EF4-FFF2-40B4-BE49-F238E27FC236}">
                <a16:creationId xmlns:a16="http://schemas.microsoft.com/office/drawing/2014/main" id="{36291A62-470D-410B-8ED1-F0411CB21D8E}"/>
              </a:ext>
            </a:extLst>
          </p:cNvPr>
          <p:cNvSpPr txBox="1"/>
          <p:nvPr/>
        </p:nvSpPr>
        <p:spPr>
          <a:xfrm>
            <a:off x="6229051" y="112701"/>
            <a:ext cx="4811150" cy="7478970"/>
          </a:xfrm>
          <a:prstGeom prst="rect">
            <a:avLst/>
          </a:prstGeom>
          <a:noFill/>
        </p:spPr>
        <p:txBody>
          <a:bodyPr wrap="square" rtlCol="0">
            <a:spAutoFit/>
          </a:bodyPr>
          <a:lstStyle/>
          <a:p>
            <a:r>
              <a:rPr lang="en-GB" sz="1600" dirty="0"/>
              <a:t>(1) D. </a:t>
            </a:r>
            <a:r>
              <a:rPr lang="en-GB" sz="1600" dirty="0" err="1"/>
              <a:t>Hencke</a:t>
            </a:r>
            <a:r>
              <a:rPr lang="en-GB" sz="1600" dirty="0"/>
              <a:t>, F. </a:t>
            </a:r>
            <a:r>
              <a:rPr lang="en-GB" sz="1600" dirty="0" err="1"/>
              <a:t>Beckette</a:t>
            </a:r>
            <a:r>
              <a:rPr lang="en-GB" sz="1600" dirty="0"/>
              <a:t>, </a:t>
            </a:r>
            <a:r>
              <a:rPr lang="en-GB" sz="1600" i="1" dirty="0"/>
              <a:t>Marching to the fault line, </a:t>
            </a:r>
            <a:r>
              <a:rPr lang="en-GB" sz="1600" dirty="0"/>
              <a:t>Constable &amp; Robinson ltd, 2009.</a:t>
            </a:r>
          </a:p>
          <a:p>
            <a:endParaRPr lang="en-GB" sz="1600" dirty="0"/>
          </a:p>
          <a:p>
            <a:r>
              <a:rPr lang="en-GB" sz="1600" dirty="0"/>
              <a:t>(2) J. Aitken, </a:t>
            </a:r>
            <a:r>
              <a:rPr lang="en-GB" sz="1600" i="1" dirty="0"/>
              <a:t>Margaret Thatcher Power and Personality, </a:t>
            </a:r>
            <a:r>
              <a:rPr lang="en-GB" sz="1600" dirty="0"/>
              <a:t>London: Bloomsbury press, 2013.</a:t>
            </a:r>
          </a:p>
          <a:p>
            <a:endParaRPr lang="en-GB" sz="1600" dirty="0"/>
          </a:p>
          <a:p>
            <a:r>
              <a:rPr lang="en-GB" sz="1600" dirty="0"/>
              <a:t>(3) J. </a:t>
            </a:r>
            <a:r>
              <a:rPr lang="en-GB" sz="1600" dirty="0" err="1"/>
              <a:t>Winterton</a:t>
            </a:r>
            <a:r>
              <a:rPr lang="en-GB" sz="1600" dirty="0"/>
              <a:t>, R. </a:t>
            </a:r>
            <a:r>
              <a:rPr lang="en-GB" sz="1600" dirty="0" err="1"/>
              <a:t>Winterton</a:t>
            </a:r>
            <a:r>
              <a:rPr lang="en-GB" sz="1600" dirty="0"/>
              <a:t>,  </a:t>
            </a:r>
            <a:r>
              <a:rPr lang="en-GB" sz="1600" i="1" dirty="0"/>
              <a:t>Coal, crisis and conflict the 1984-85 Miners strike in Yorkshire </a:t>
            </a:r>
            <a:r>
              <a:rPr lang="en-GB" sz="1600" dirty="0"/>
              <a:t>(Manchester: Manchester university press, 1989.</a:t>
            </a:r>
          </a:p>
          <a:p>
            <a:endParaRPr lang="en-GB" sz="1600" dirty="0"/>
          </a:p>
          <a:p>
            <a:r>
              <a:rPr lang="en-GB" sz="1600" dirty="0"/>
              <a:t>(4) R. Heffernan, M. </a:t>
            </a:r>
            <a:r>
              <a:rPr lang="en-GB" sz="1600" dirty="0" err="1"/>
              <a:t>Marqusee</a:t>
            </a:r>
            <a:r>
              <a:rPr lang="en-GB" sz="1600" dirty="0"/>
              <a:t>, </a:t>
            </a:r>
            <a:r>
              <a:rPr lang="en-GB" sz="1600" i="1" dirty="0"/>
              <a:t>Defeat from the jaws of victory inside Kinnocks Labour party, </a:t>
            </a:r>
            <a:r>
              <a:rPr lang="en-GB" sz="1600" dirty="0"/>
              <a:t>London Verso press, 1992.</a:t>
            </a:r>
          </a:p>
          <a:p>
            <a:endParaRPr lang="en-GB" sz="1600" dirty="0"/>
          </a:p>
          <a:p>
            <a:r>
              <a:rPr lang="en-GB" sz="1600" dirty="0"/>
              <a:t>(5) S. Milne, </a:t>
            </a:r>
            <a:r>
              <a:rPr lang="en-GB" sz="1600" i="1" dirty="0"/>
              <a:t>The Enemy within Thatcher's secret war against the miners, </a:t>
            </a:r>
            <a:r>
              <a:rPr lang="en-GB" sz="1600" dirty="0"/>
              <a:t>London: Verso Books, 2004.</a:t>
            </a:r>
          </a:p>
          <a:p>
            <a:endParaRPr lang="en-GB" sz="1600" dirty="0"/>
          </a:p>
          <a:p>
            <a:r>
              <a:rPr lang="en-GB" sz="1600" dirty="0"/>
              <a:t>(6) T. Brain, </a:t>
            </a:r>
            <a:r>
              <a:rPr lang="en-GB" sz="1600" i="1" dirty="0"/>
              <a:t>A History of policing in England and Wales from 1974 a turbulent journey, </a:t>
            </a:r>
            <a:r>
              <a:rPr lang="en-GB" sz="1600" dirty="0"/>
              <a:t>Oxford: Oxford university press, 2010.</a:t>
            </a:r>
          </a:p>
          <a:p>
            <a:endParaRPr lang="en-GB" sz="1600" dirty="0"/>
          </a:p>
          <a:p>
            <a:r>
              <a:rPr lang="en-GB" sz="1600" dirty="0"/>
              <a:t>(7) The Guardian, </a:t>
            </a:r>
            <a:r>
              <a:rPr lang="en-GB" sz="1600" i="1" dirty="0"/>
              <a:t>Thatcher was to call Labour and Miners’  ‘enemy within’ in abandoned speech, </a:t>
            </a:r>
            <a:r>
              <a:rPr lang="en-GB" sz="1600" dirty="0"/>
              <a:t>The Guardian, </a:t>
            </a:r>
            <a:r>
              <a:rPr lang="en-GB" sz="1600" dirty="0">
                <a:hlinkClick r:id="rId8"/>
              </a:rPr>
              <a:t>https://www.theguardian.com/politics/2014/oct/03/thatcher-labour-miners-enemy-within-brighton-bomb</a:t>
            </a:r>
            <a:r>
              <a:rPr lang="en-GB" sz="1600" dirty="0"/>
              <a:t> [14/01/2018].</a:t>
            </a:r>
          </a:p>
          <a:p>
            <a:endParaRPr lang="en-GB" sz="1600" dirty="0"/>
          </a:p>
          <a:p>
            <a:endParaRPr lang="en-GB" sz="1600" dirty="0"/>
          </a:p>
          <a:p>
            <a:endParaRPr lang="en-GB" sz="1600" dirty="0"/>
          </a:p>
        </p:txBody>
      </p:sp>
    </p:spTree>
    <p:extLst>
      <p:ext uri="{BB962C8B-B14F-4D97-AF65-F5344CB8AC3E}">
        <p14:creationId xmlns:p14="http://schemas.microsoft.com/office/powerpoint/2010/main" val="3042907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545</TotalTime>
  <Words>866</Words>
  <Application>Microsoft Office PowerPoint</Application>
  <PresentationFormat>Widescreen</PresentationFormat>
  <Paragraphs>96</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In 1984, Margaret Thatcher warned of the threat posed to British society by what she called “the enemy within.” Which individuals or social groups do you think Thatcher had in mind, and in what ways did state authorities seek to redress their supposed threat?  </vt:lpstr>
      <vt:lpstr>Origins- pre 1984</vt:lpstr>
      <vt:lpstr>Labour </vt:lpstr>
      <vt:lpstr>Miners</vt:lpstr>
      <vt:lpstr>Police state? 6</vt:lpstr>
      <vt:lpstr>Modern interpretations </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1984, Margaret Thatcher warned of the threat posed to British society by what she called “the enemy within.” Which individuals or social groups do you think Thatcher had in mind, and in what ways did state authorities seek to redress their supposed threat?</dc:title>
  <dc:creator>Elizabeth Cawdell (1602192)</dc:creator>
  <cp:lastModifiedBy>Elizabeth Cawdell (1602192)</cp:lastModifiedBy>
  <cp:revision>46</cp:revision>
  <dcterms:created xsi:type="dcterms:W3CDTF">2018-01-22T21:19:44Z</dcterms:created>
  <dcterms:modified xsi:type="dcterms:W3CDTF">2018-01-23T23:07:33Z</dcterms:modified>
</cp:coreProperties>
</file>