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7"/>
  </p:notesMasterIdLst>
  <p:sldIdLst>
    <p:sldId id="256" r:id="rId2"/>
    <p:sldId id="270" r:id="rId3"/>
    <p:sldId id="259" r:id="rId4"/>
    <p:sldId id="257" r:id="rId5"/>
    <p:sldId id="258" r:id="rId6"/>
    <p:sldId id="261" r:id="rId7"/>
    <p:sldId id="272" r:id="rId8"/>
    <p:sldId id="268" r:id="rId9"/>
    <p:sldId id="267" r:id="rId10"/>
    <p:sldId id="262" r:id="rId11"/>
    <p:sldId id="264" r:id="rId12"/>
    <p:sldId id="265" r:id="rId13"/>
    <p:sldId id="266" r:id="rId14"/>
    <p:sldId id="269"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2E7A9"/>
    <a:srgbClr val="B0EE9A"/>
    <a:srgbClr val="E3DE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D79807-D0A3-4562-8BC9-FAB0EBE5BBC8}"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8D5E8-7499-4075-A087-671D783876C1}" type="slidenum">
              <a:rPr lang="en-GB" smtClean="0"/>
              <a:t>‹#›</a:t>
            </a:fld>
            <a:endParaRPr lang="en-GB"/>
          </a:p>
        </p:txBody>
      </p:sp>
    </p:spTree>
    <p:extLst>
      <p:ext uri="{BB962C8B-B14F-4D97-AF65-F5344CB8AC3E}">
        <p14:creationId xmlns:p14="http://schemas.microsoft.com/office/powerpoint/2010/main" val="818940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Freedom to be creative and develop thinking skills. Gross and fine motor opportunities. Undirected play encourages chance, risk and resilience growth.</a:t>
            </a:r>
          </a:p>
        </p:txBody>
      </p:sp>
      <p:sp>
        <p:nvSpPr>
          <p:cNvPr id="4" name="Slide Number Placeholder 3"/>
          <p:cNvSpPr>
            <a:spLocks noGrp="1"/>
          </p:cNvSpPr>
          <p:nvPr>
            <p:ph type="sldNum" sz="quarter" idx="5"/>
          </p:nvPr>
        </p:nvSpPr>
        <p:spPr/>
        <p:txBody>
          <a:bodyPr/>
          <a:lstStyle/>
          <a:p>
            <a:fld id="{A268D5E8-7499-4075-A087-671D783876C1}" type="slidenum">
              <a:rPr lang="en-GB" smtClean="0"/>
              <a:t>3</a:t>
            </a:fld>
            <a:endParaRPr lang="en-GB"/>
          </a:p>
        </p:txBody>
      </p:sp>
    </p:spTree>
    <p:extLst>
      <p:ext uri="{BB962C8B-B14F-4D97-AF65-F5344CB8AC3E}">
        <p14:creationId xmlns:p14="http://schemas.microsoft.com/office/powerpoint/2010/main" val="786964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ability to sort, stack, topple, collect encourages fine motor skills important for writing and dexterous activities. hands on experience allows children to strengthen those thinking and problem solving skills.</a:t>
            </a:r>
          </a:p>
        </p:txBody>
      </p:sp>
      <p:sp>
        <p:nvSpPr>
          <p:cNvPr id="4" name="Slide Number Placeholder 3"/>
          <p:cNvSpPr>
            <a:spLocks noGrp="1"/>
          </p:cNvSpPr>
          <p:nvPr>
            <p:ph type="sldNum" sz="quarter" idx="10"/>
          </p:nvPr>
        </p:nvSpPr>
        <p:spPr/>
        <p:txBody>
          <a:bodyPr/>
          <a:lstStyle/>
          <a:p>
            <a:fld id="{A268D5E8-7499-4075-A087-671D783876C1}" type="slidenum">
              <a:rPr lang="en-GB" smtClean="0"/>
              <a:t>4</a:t>
            </a:fld>
            <a:endParaRPr lang="en-GB"/>
          </a:p>
        </p:txBody>
      </p:sp>
    </p:spTree>
    <p:extLst>
      <p:ext uri="{BB962C8B-B14F-4D97-AF65-F5344CB8AC3E}">
        <p14:creationId xmlns:p14="http://schemas.microsoft.com/office/powerpoint/2010/main" val="3589232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gain confidence that transfers to tackling challenges in their learning.it is inevitable and important children are part of the technological world ,but must not be at the detriment of their free play and outdoor experiences.</a:t>
            </a:r>
          </a:p>
        </p:txBody>
      </p:sp>
      <p:sp>
        <p:nvSpPr>
          <p:cNvPr id="4" name="Slide Number Placeholder 3"/>
          <p:cNvSpPr>
            <a:spLocks noGrp="1"/>
          </p:cNvSpPr>
          <p:nvPr>
            <p:ph type="sldNum" sz="quarter" idx="5"/>
          </p:nvPr>
        </p:nvSpPr>
        <p:spPr/>
        <p:txBody>
          <a:bodyPr/>
          <a:lstStyle/>
          <a:p>
            <a:fld id="{A268D5E8-7499-4075-A087-671D783876C1}" type="slidenum">
              <a:rPr lang="en-GB" smtClean="0"/>
              <a:t>5</a:t>
            </a:fld>
            <a:endParaRPr lang="en-GB"/>
          </a:p>
        </p:txBody>
      </p:sp>
    </p:spTree>
    <p:extLst>
      <p:ext uri="{BB962C8B-B14F-4D97-AF65-F5344CB8AC3E}">
        <p14:creationId xmlns:p14="http://schemas.microsoft.com/office/powerpoint/2010/main" val="148945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Undertook training 6yrs ago have worked in setting since. Progressed to running the setting. Thrive training next step and has been successful. Gave me understanding of the brain and how it works . Made me more confident in my practice. Opportunities for training </a:t>
            </a:r>
            <a:r>
              <a:rPr lang="en-GB" dirty="0" err="1"/>
              <a:t>ive</a:t>
            </a:r>
            <a:r>
              <a:rPr lang="en-GB" dirty="0"/>
              <a:t> received from being a TA. Skills </a:t>
            </a:r>
            <a:r>
              <a:rPr lang="en-GB" dirty="0" err="1"/>
              <a:t>ive</a:t>
            </a:r>
            <a:r>
              <a:rPr lang="en-GB" dirty="0"/>
              <a:t> gained from BA.</a:t>
            </a:r>
          </a:p>
        </p:txBody>
      </p:sp>
      <p:sp>
        <p:nvSpPr>
          <p:cNvPr id="4" name="Slide Number Placeholder 3"/>
          <p:cNvSpPr>
            <a:spLocks noGrp="1"/>
          </p:cNvSpPr>
          <p:nvPr>
            <p:ph type="sldNum" sz="quarter" idx="5"/>
          </p:nvPr>
        </p:nvSpPr>
        <p:spPr/>
        <p:txBody>
          <a:bodyPr/>
          <a:lstStyle/>
          <a:p>
            <a:fld id="{A268D5E8-7499-4075-A087-671D783876C1}" type="slidenum">
              <a:rPr lang="en-GB" smtClean="0"/>
              <a:t>6</a:t>
            </a:fld>
            <a:endParaRPr lang="en-GB"/>
          </a:p>
        </p:txBody>
      </p:sp>
    </p:spTree>
    <p:extLst>
      <p:ext uri="{BB962C8B-B14F-4D97-AF65-F5344CB8AC3E}">
        <p14:creationId xmlns:p14="http://schemas.microsoft.com/office/powerpoint/2010/main" val="2399886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by reassessing my timetable. </a:t>
            </a:r>
            <a:r>
              <a:rPr lang="en-GB" dirty="0" err="1"/>
              <a:t>Driscolls</a:t>
            </a:r>
            <a:r>
              <a:rPr lang="en-GB" dirty="0"/>
              <a:t> reflective </a:t>
            </a:r>
            <a:r>
              <a:rPr lang="en-GB" dirty="0" err="1"/>
              <a:t>questioning.Thrive</a:t>
            </a:r>
            <a:r>
              <a:rPr lang="en-GB" dirty="0"/>
              <a:t>, </a:t>
            </a:r>
            <a:r>
              <a:rPr lang="en-GB" dirty="0" err="1"/>
              <a:t>mapa</a:t>
            </a:r>
            <a:r>
              <a:rPr lang="en-GB" dirty="0"/>
              <a:t> and next steps. Aces led to Well being toolkit. Staff notice board, yoga sessions. Cuppa and a </a:t>
            </a:r>
            <a:r>
              <a:rPr lang="en-GB" dirty="0" err="1"/>
              <a:t>cwtsh</a:t>
            </a:r>
            <a:r>
              <a:rPr lang="en-GB" dirty="0"/>
              <a:t> for adults and children.</a:t>
            </a:r>
          </a:p>
        </p:txBody>
      </p:sp>
      <p:sp>
        <p:nvSpPr>
          <p:cNvPr id="4" name="Slide Number Placeholder 3"/>
          <p:cNvSpPr>
            <a:spLocks noGrp="1"/>
          </p:cNvSpPr>
          <p:nvPr>
            <p:ph type="sldNum" sz="quarter" idx="5"/>
          </p:nvPr>
        </p:nvSpPr>
        <p:spPr/>
        <p:txBody>
          <a:bodyPr/>
          <a:lstStyle/>
          <a:p>
            <a:fld id="{A268D5E8-7499-4075-A087-671D783876C1}" type="slidenum">
              <a:rPr lang="en-GB" smtClean="0"/>
              <a:t>8</a:t>
            </a:fld>
            <a:endParaRPr lang="en-GB"/>
          </a:p>
        </p:txBody>
      </p:sp>
    </p:spTree>
    <p:extLst>
      <p:ext uri="{BB962C8B-B14F-4D97-AF65-F5344CB8AC3E}">
        <p14:creationId xmlns:p14="http://schemas.microsoft.com/office/powerpoint/2010/main" val="1751070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isn’t what we teach but how we develop thinking skills to encourage self learning. 7m injection on improving services. To build resilience we must facilitate the child to discover how. To let them fall etc experience for </a:t>
            </a:r>
            <a:r>
              <a:rPr lang="en-GB" dirty="0" err="1"/>
              <a:t>themelves</a:t>
            </a:r>
            <a:r>
              <a:rPr lang="en-GB" dirty="0"/>
              <a:t>.</a:t>
            </a:r>
          </a:p>
        </p:txBody>
      </p:sp>
      <p:sp>
        <p:nvSpPr>
          <p:cNvPr id="4" name="Slide Number Placeholder 3"/>
          <p:cNvSpPr>
            <a:spLocks noGrp="1"/>
          </p:cNvSpPr>
          <p:nvPr>
            <p:ph type="sldNum" sz="quarter" idx="5"/>
          </p:nvPr>
        </p:nvSpPr>
        <p:spPr/>
        <p:txBody>
          <a:bodyPr/>
          <a:lstStyle/>
          <a:p>
            <a:fld id="{A268D5E8-7499-4075-A087-671D783876C1}" type="slidenum">
              <a:rPr lang="en-GB" smtClean="0"/>
              <a:t>9</a:t>
            </a:fld>
            <a:endParaRPr lang="en-GB"/>
          </a:p>
        </p:txBody>
      </p:sp>
    </p:spTree>
    <p:extLst>
      <p:ext uri="{BB962C8B-B14F-4D97-AF65-F5344CB8AC3E}">
        <p14:creationId xmlns:p14="http://schemas.microsoft.com/office/powerpoint/2010/main" val="1672206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setting is in a poverty and deprivation area. The benefits to urban children are abundant and studies by </a:t>
            </a:r>
            <a:r>
              <a:rPr lang="en-GB" dirty="0" err="1"/>
              <a:t>Sindermann</a:t>
            </a:r>
            <a:r>
              <a:rPr lang="en-GB" dirty="0"/>
              <a:t> et al (2017) show that rural children who have more outdoor opportunities are far more likely to become successful adults.</a:t>
            </a:r>
          </a:p>
        </p:txBody>
      </p:sp>
      <p:sp>
        <p:nvSpPr>
          <p:cNvPr id="4" name="Slide Number Placeholder 3"/>
          <p:cNvSpPr>
            <a:spLocks noGrp="1"/>
          </p:cNvSpPr>
          <p:nvPr>
            <p:ph type="sldNum" sz="quarter" idx="5"/>
          </p:nvPr>
        </p:nvSpPr>
        <p:spPr/>
        <p:txBody>
          <a:bodyPr/>
          <a:lstStyle/>
          <a:p>
            <a:fld id="{A268D5E8-7499-4075-A087-671D783876C1}" type="slidenum">
              <a:rPr lang="en-GB" smtClean="0"/>
              <a:t>10</a:t>
            </a:fld>
            <a:endParaRPr lang="en-GB"/>
          </a:p>
        </p:txBody>
      </p:sp>
    </p:spTree>
    <p:extLst>
      <p:ext uri="{BB962C8B-B14F-4D97-AF65-F5344CB8AC3E}">
        <p14:creationId xmlns:p14="http://schemas.microsoft.com/office/powerpoint/2010/main" val="2324196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Staffing is kept to minimum as child is parents responsibility. Insurance stick point but overcome by disclaimer land gifted by council on a 12month trial. Material outlay is initial. </a:t>
            </a:r>
          </a:p>
        </p:txBody>
      </p:sp>
      <p:sp>
        <p:nvSpPr>
          <p:cNvPr id="4" name="Slide Number Placeholder 3"/>
          <p:cNvSpPr>
            <a:spLocks noGrp="1"/>
          </p:cNvSpPr>
          <p:nvPr>
            <p:ph type="sldNum" sz="quarter" idx="5"/>
          </p:nvPr>
        </p:nvSpPr>
        <p:spPr/>
        <p:txBody>
          <a:bodyPr/>
          <a:lstStyle/>
          <a:p>
            <a:fld id="{A268D5E8-7499-4075-A087-671D783876C1}" type="slidenum">
              <a:rPr lang="en-GB" smtClean="0"/>
              <a:t>11</a:t>
            </a:fld>
            <a:endParaRPr lang="en-GB"/>
          </a:p>
        </p:txBody>
      </p:sp>
    </p:spTree>
    <p:extLst>
      <p:ext uri="{BB962C8B-B14F-4D97-AF65-F5344CB8AC3E}">
        <p14:creationId xmlns:p14="http://schemas.microsoft.com/office/powerpoint/2010/main" val="1270777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revenue will accrue from the hire of wet weather gear and onsite café. All sessions will have incidental supervised sessions such as fire building. Teen session remains same price as more supervision needed and specialist skills teaching required. Timetable to change in school hols.</a:t>
            </a:r>
          </a:p>
        </p:txBody>
      </p:sp>
      <p:sp>
        <p:nvSpPr>
          <p:cNvPr id="4" name="Slide Number Placeholder 3"/>
          <p:cNvSpPr>
            <a:spLocks noGrp="1"/>
          </p:cNvSpPr>
          <p:nvPr>
            <p:ph type="sldNum" sz="quarter" idx="5"/>
          </p:nvPr>
        </p:nvSpPr>
        <p:spPr/>
        <p:txBody>
          <a:bodyPr/>
          <a:lstStyle/>
          <a:p>
            <a:fld id="{A268D5E8-7499-4075-A087-671D783876C1}" type="slidenum">
              <a:rPr lang="en-GB" smtClean="0"/>
              <a:t>12</a:t>
            </a:fld>
            <a:endParaRPr lang="en-GB"/>
          </a:p>
        </p:txBody>
      </p:sp>
    </p:spTree>
    <p:extLst>
      <p:ext uri="{BB962C8B-B14F-4D97-AF65-F5344CB8AC3E}">
        <p14:creationId xmlns:p14="http://schemas.microsoft.com/office/powerpoint/2010/main" val="3043069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Forest school training for myself .</a:t>
            </a:r>
          </a:p>
        </p:txBody>
      </p:sp>
      <p:sp>
        <p:nvSpPr>
          <p:cNvPr id="4" name="Slide Number Placeholder 3"/>
          <p:cNvSpPr>
            <a:spLocks noGrp="1"/>
          </p:cNvSpPr>
          <p:nvPr>
            <p:ph type="sldNum" sz="quarter" idx="5"/>
          </p:nvPr>
        </p:nvSpPr>
        <p:spPr/>
        <p:txBody>
          <a:bodyPr/>
          <a:lstStyle/>
          <a:p>
            <a:fld id="{A268D5E8-7499-4075-A087-671D783876C1}" type="slidenum">
              <a:rPr lang="en-GB" smtClean="0"/>
              <a:t>13</a:t>
            </a:fld>
            <a:endParaRPr lang="en-GB"/>
          </a:p>
        </p:txBody>
      </p:sp>
    </p:spTree>
    <p:extLst>
      <p:ext uri="{BB962C8B-B14F-4D97-AF65-F5344CB8AC3E}">
        <p14:creationId xmlns:p14="http://schemas.microsoft.com/office/powerpoint/2010/main" val="1742576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1/17/2020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1/17/2020</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1/17/2020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1/17/2020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80">
          <a:fgClr>
            <a:schemeClr val="accent1">
              <a:lumMod val="75000"/>
            </a:schemeClr>
          </a:fgClr>
          <a:bgClr>
            <a:schemeClr val="bg1"/>
          </a:bgClr>
        </a:patt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1/17/2020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g"/><Relationship Id="rId1" Type="http://schemas.openxmlformats.org/officeDocument/2006/relationships/slideLayout" Target="../slideLayouts/slideLayout6.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file:///C:\Users\hp\Pictures\mud.jpg" TargetMode="External"/><Relationship Id="rId5" Type="http://schemas.openxmlformats.org/officeDocument/2006/relationships/image" Target="../media/image12.jpeg"/><Relationship Id="rId4" Type="http://schemas.openxmlformats.org/officeDocument/2006/relationships/hyperlink" Target="https://www.flickr.com/photos/lesliesciencenaturecenter/61830210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hyperlink" Target="https://www.flickr.com/photos/lesliesciencenaturecenter/6183021002"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nytimes.com/2018/03/10/world/europe/britain-playgrounds-risk.html" TargetMode="External"/><Relationship Id="rId2" Type="http://schemas.openxmlformats.org/officeDocument/2006/relationships/image" Target="../media/image10.jpeg"/><Relationship Id="rId1" Type="http://schemas.openxmlformats.org/officeDocument/2006/relationships/slideLayout" Target="../slideLayouts/slideLayout6.xml"/><Relationship Id="rId5" Type="http://schemas.openxmlformats.org/officeDocument/2006/relationships/hyperlink" Target="https://www.nurseryworld.co.uk/nursery-world/news/1166762/experts-divided-over-screen-time-limits" TargetMode="External"/><Relationship Id="rId4" Type="http://schemas.openxmlformats.org/officeDocument/2006/relationships/hyperlink" Target="https://www.nytimes.com/2019/05/20/well/family/is-digital-addiction-a-real-threat-to-kid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pmc/articles/PMC5618068/" TargetMode="External"/><Relationship Id="rId2" Type="http://schemas.openxmlformats.org/officeDocument/2006/relationships/image" Target="../media/image10.jpeg"/><Relationship Id="rId1" Type="http://schemas.openxmlformats.org/officeDocument/2006/relationships/slideLayout" Target="../slideLayouts/slideLayout6.xml"/><Relationship Id="rId5" Type="http://schemas.openxmlformats.org/officeDocument/2006/relationships/hyperlink" Target="https://www.npr.org/sections/ed/2015/04/03/395797459/the-value-of-wild-risky-play-fire-mud-hammers-and-nails" TargetMode="External"/><Relationship Id="rId4" Type="http://schemas.openxmlformats.org/officeDocument/2006/relationships/hyperlink" Target="https://www.thriveapproach.com/the-thrive-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F5BC-AC75-4A02-AE95-CFB8518520D6}"/>
              </a:ext>
            </a:extLst>
          </p:cNvPr>
          <p:cNvSpPr>
            <a:spLocks noGrp="1"/>
          </p:cNvSpPr>
          <p:nvPr>
            <p:ph type="ctrTitle"/>
          </p:nvPr>
        </p:nvSpPr>
        <p:spPr/>
        <p:txBody>
          <a:bodyPr/>
          <a:lstStyle/>
          <a:p>
            <a:r>
              <a:rPr lang="en-GB" sz="3600" dirty="0">
                <a:solidFill>
                  <a:schemeClr val="accent1">
                    <a:lumMod val="50000"/>
                  </a:schemeClr>
                </a:solidFill>
              </a:rPr>
              <a:t>Skills for life: employability and future pathways</a:t>
            </a:r>
            <a:br>
              <a:rPr lang="en-GB" sz="3600" dirty="0">
                <a:solidFill>
                  <a:schemeClr val="accent1">
                    <a:lumMod val="50000"/>
                  </a:schemeClr>
                </a:solidFill>
              </a:rPr>
            </a:br>
            <a:r>
              <a:rPr lang="en-GB" sz="3600" dirty="0">
                <a:solidFill>
                  <a:schemeClr val="accent1">
                    <a:lumMod val="50000"/>
                  </a:schemeClr>
                </a:solidFill>
              </a:rPr>
              <a:t>ecge6001</a:t>
            </a:r>
          </a:p>
        </p:txBody>
      </p:sp>
      <p:sp>
        <p:nvSpPr>
          <p:cNvPr id="3" name="Subtitle 2">
            <a:extLst>
              <a:ext uri="{FF2B5EF4-FFF2-40B4-BE49-F238E27FC236}">
                <a16:creationId xmlns:a16="http://schemas.microsoft.com/office/drawing/2014/main" id="{BD748F64-8C67-43F8-8B3D-D35752A2C873}"/>
              </a:ext>
            </a:extLst>
          </p:cNvPr>
          <p:cNvSpPr>
            <a:spLocks noGrp="1"/>
          </p:cNvSpPr>
          <p:nvPr>
            <p:ph type="subTitle" idx="1"/>
          </p:nvPr>
        </p:nvSpPr>
        <p:spPr/>
        <p:txBody>
          <a:bodyPr>
            <a:noAutofit/>
          </a:bodyPr>
          <a:lstStyle/>
          <a:p>
            <a:r>
              <a:rPr lang="en-GB" sz="2000" dirty="0">
                <a:solidFill>
                  <a:schemeClr val="accent1">
                    <a:lumMod val="50000"/>
                  </a:schemeClr>
                </a:solidFill>
                <a:latin typeface="Arial" panose="020B0604020202020204" pitchFamily="34" charset="0"/>
                <a:cs typeface="Arial" panose="020B0604020202020204" pitchFamily="34" charset="0"/>
              </a:rPr>
              <a:t>Nicola Morley</a:t>
            </a:r>
          </a:p>
          <a:p>
            <a:r>
              <a:rPr lang="en-GB" sz="2000" dirty="0">
                <a:solidFill>
                  <a:schemeClr val="accent1">
                    <a:lumMod val="50000"/>
                  </a:schemeClr>
                </a:solidFill>
                <a:latin typeface="Arial" panose="020B0604020202020204" pitchFamily="34" charset="0"/>
                <a:cs typeface="Arial" panose="020B0604020202020204" pitchFamily="34" charset="0"/>
              </a:rPr>
              <a:t>1707508</a:t>
            </a:r>
          </a:p>
        </p:txBody>
      </p:sp>
    </p:spTree>
    <p:extLst>
      <p:ext uri="{BB962C8B-B14F-4D97-AF65-F5344CB8AC3E}">
        <p14:creationId xmlns:p14="http://schemas.microsoft.com/office/powerpoint/2010/main" val="413745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38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800" u="sng" dirty="0">
                <a:solidFill>
                  <a:schemeClr val="accent1">
                    <a:lumMod val="50000"/>
                  </a:schemeClr>
                </a:solidFill>
                <a:latin typeface="Arial" panose="020B0604020202020204" pitchFamily="34" charset="0"/>
                <a:cs typeface="Arial" panose="020B0604020202020204" pitchFamily="34" charset="0"/>
              </a:rPr>
              <a:t>Wild Wood</a:t>
            </a:r>
          </a:p>
        </p:txBody>
      </p:sp>
      <p:pic>
        <p:nvPicPr>
          <p:cNvPr id="1026" name="Picture 2" descr="Image result for children on mud slide in wellies">
            <a:extLst>
              <a:ext uri="{FF2B5EF4-FFF2-40B4-BE49-F238E27FC236}">
                <a16:creationId xmlns:a16="http://schemas.microsoft.com/office/drawing/2014/main" id="{1D23BBF5-1CB7-49B0-88EC-37AF3B13A9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5063" y="2227898"/>
            <a:ext cx="3443697" cy="2225040"/>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28" name="Picture 4" descr="Image result for children on mud slide in wellies">
            <a:extLst>
              <a:ext uri="{FF2B5EF4-FFF2-40B4-BE49-F238E27FC236}">
                <a16:creationId xmlns:a16="http://schemas.microsoft.com/office/drawing/2014/main" id="{0B6C0856-B88C-4B95-A22B-D12EA3DD31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8681" y="450282"/>
            <a:ext cx="1584960" cy="2116004"/>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0" name="Picture 6" descr="Image result for children dancing in rain">
            <a:extLst>
              <a:ext uri="{FF2B5EF4-FFF2-40B4-BE49-F238E27FC236}">
                <a16:creationId xmlns:a16="http://schemas.microsoft.com/office/drawing/2014/main" id="{54579F66-2D7B-4C5C-B4C0-14EEB7B9F5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4855" y="2455001"/>
            <a:ext cx="3246663" cy="1947997"/>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2" name="Picture 8" descr="Image result for children in risk playground">
            <a:extLst>
              <a:ext uri="{FF2B5EF4-FFF2-40B4-BE49-F238E27FC236}">
                <a16:creationId xmlns:a16="http://schemas.microsoft.com/office/drawing/2014/main" id="{42DBA14B-62C8-44A7-BBEF-B98089F5A9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529" y="4291715"/>
            <a:ext cx="3973286" cy="2303622"/>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4" name="Picture 10" descr="Image result for children in risk playground">
            <a:extLst>
              <a:ext uri="{FF2B5EF4-FFF2-40B4-BE49-F238E27FC236}">
                <a16:creationId xmlns:a16="http://schemas.microsoft.com/office/drawing/2014/main" id="{DBCE628F-D16E-478B-857B-81A85BD087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42170" y="437556"/>
            <a:ext cx="1771650" cy="2581275"/>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4F8E2004-C841-434A-884F-AB9FC779F0AD}"/>
              </a:ext>
            </a:extLst>
          </p:cNvPr>
          <p:cNvSpPr/>
          <p:nvPr/>
        </p:nvSpPr>
        <p:spPr>
          <a:xfrm>
            <a:off x="5654040" y="4843807"/>
            <a:ext cx="6107431" cy="1751530"/>
          </a:xfrm>
          <a:prstGeom prst="roundRect">
            <a:avLst/>
          </a:prstGeom>
          <a:solidFill>
            <a:schemeClr val="accent1">
              <a:lumMod val="60000"/>
              <a:lumOff val="40000"/>
            </a:schemeClr>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5C0EB2D-8957-4326-8B9A-23EF2C7AFFDB}"/>
              </a:ext>
            </a:extLst>
          </p:cNvPr>
          <p:cNvSpPr txBox="1"/>
          <p:nvPr/>
        </p:nvSpPr>
        <p:spPr>
          <a:xfrm>
            <a:off x="5937885" y="4947971"/>
            <a:ext cx="5539740" cy="1754326"/>
          </a:xfrm>
          <a:prstGeom prst="rect">
            <a:avLst/>
          </a:prstGeom>
          <a:noFill/>
        </p:spPr>
        <p:txBody>
          <a:bodyPr wrap="square" rtlCol="0">
            <a:spAutoFit/>
          </a:bodyPr>
          <a:lstStyle/>
          <a:p>
            <a:r>
              <a:rPr lang="en-GB" dirty="0">
                <a:solidFill>
                  <a:schemeClr val="accent1">
                    <a:lumMod val="50000"/>
                  </a:schemeClr>
                </a:solidFill>
              </a:rPr>
              <a:t>Wild Wood ,an innovative new adventure playground that allows children to direct their own play whilst engaging in risk taking activities. Wild wood offers learning opportunities alongside boundless fun in a safe environment.</a:t>
            </a:r>
          </a:p>
          <a:p>
            <a:endParaRPr lang="en-GB" dirty="0"/>
          </a:p>
        </p:txBody>
      </p:sp>
    </p:spTree>
    <p:extLst>
      <p:ext uri="{BB962C8B-B14F-4D97-AF65-F5344CB8AC3E}">
        <p14:creationId xmlns:p14="http://schemas.microsoft.com/office/powerpoint/2010/main" val="1014059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eaf border corner">
            <a:extLst>
              <a:ext uri="{FF2B5EF4-FFF2-40B4-BE49-F238E27FC236}">
                <a16:creationId xmlns:a16="http://schemas.microsoft.com/office/drawing/2014/main" id="{5CB9191A-A66C-4611-8668-9728E9828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000" y="0"/>
            <a:ext cx="6350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8F34A9C-8E6B-40A3-8E45-A44F94ABBF68}"/>
              </a:ext>
            </a:extLst>
          </p:cNvPr>
          <p:cNvSpPr txBox="1"/>
          <p:nvPr/>
        </p:nvSpPr>
        <p:spPr>
          <a:xfrm>
            <a:off x="1" y="0"/>
            <a:ext cx="12191999" cy="6858000"/>
          </a:xfrm>
          <a:prstGeom prst="rect">
            <a:avLst/>
          </a:prstGeom>
          <a:blipFill>
            <a:blip r:embed="rId4"/>
            <a:tile tx="0" ty="0" sx="100000" sy="100000" flip="none" algn="tl"/>
          </a:blipFill>
          <a:ln w="317500" cmpd="tri">
            <a:solidFill>
              <a:schemeClr val="accent1">
                <a:lumMod val="75000"/>
              </a:schemeClr>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029D9D6A-92B3-4F59-B471-A9F66CE41F99}"/>
              </a:ext>
            </a:extLst>
          </p:cNvPr>
          <p:cNvSpPr txBox="1"/>
          <p:nvPr/>
        </p:nvSpPr>
        <p:spPr>
          <a:xfrm>
            <a:off x="4039891" y="401297"/>
            <a:ext cx="4112217" cy="584775"/>
          </a:xfrm>
          <a:prstGeom prst="rect">
            <a:avLst/>
          </a:prstGeom>
          <a:noFill/>
        </p:spPr>
        <p:txBody>
          <a:bodyPr wrap="square" rtlCol="0">
            <a:spAutoFit/>
          </a:bodyPr>
          <a:lstStyle/>
          <a:p>
            <a:r>
              <a:rPr lang="en-GB" sz="3200" u="sng" dirty="0">
                <a:solidFill>
                  <a:schemeClr val="accent1">
                    <a:lumMod val="50000"/>
                  </a:schemeClr>
                </a:solidFill>
                <a:latin typeface="Arial" panose="020B0604020202020204" pitchFamily="34" charset="0"/>
                <a:cs typeface="Arial" panose="020B0604020202020204" pitchFamily="34" charset="0"/>
              </a:rPr>
              <a:t>What is Wild Wood ?</a:t>
            </a:r>
          </a:p>
        </p:txBody>
      </p:sp>
      <p:sp useBgFill="1">
        <p:nvSpPr>
          <p:cNvPr id="5" name="TextBox 4">
            <a:extLst>
              <a:ext uri="{FF2B5EF4-FFF2-40B4-BE49-F238E27FC236}">
                <a16:creationId xmlns:a16="http://schemas.microsoft.com/office/drawing/2014/main" id="{C536D561-5B0C-4AAF-873E-E24133359568}"/>
              </a:ext>
            </a:extLst>
          </p:cNvPr>
          <p:cNvSpPr txBox="1"/>
          <p:nvPr/>
        </p:nvSpPr>
        <p:spPr>
          <a:xfrm>
            <a:off x="-1971582" y="593926"/>
            <a:ext cx="438574" cy="688440"/>
          </a:xfrm>
          <a:prstGeom prst="rect">
            <a:avLst/>
          </a:prstGeom>
        </p:spPr>
        <p:txBody>
          <a:bodyPr wrap="square" rtlCol="0">
            <a:spAutoFit/>
          </a:bodyPr>
          <a:lstStyle/>
          <a:p>
            <a:endParaRPr lang="en-GB"/>
          </a:p>
        </p:txBody>
      </p:sp>
      <p:sp>
        <p:nvSpPr>
          <p:cNvPr id="6" name="Oval 5">
            <a:extLst>
              <a:ext uri="{FF2B5EF4-FFF2-40B4-BE49-F238E27FC236}">
                <a16:creationId xmlns:a16="http://schemas.microsoft.com/office/drawing/2014/main" id="{AED90C94-A1CC-4B8E-8E4F-EE9F579EEFA8}"/>
              </a:ext>
            </a:extLst>
          </p:cNvPr>
          <p:cNvSpPr/>
          <p:nvPr/>
        </p:nvSpPr>
        <p:spPr>
          <a:xfrm>
            <a:off x="9142689" y="276780"/>
            <a:ext cx="1864961" cy="1694066"/>
          </a:xfrm>
          <a:prstGeom prst="ellipse">
            <a:avLst/>
          </a:prstGeom>
          <a:gradFill>
            <a:gsLst>
              <a:gs pos="61932">
                <a:srgbClr val="BAE1AB"/>
              </a:gs>
              <a:gs pos="39812">
                <a:srgbClr val="CFEAC5"/>
              </a:gs>
              <a:gs pos="0">
                <a:schemeClr val="accent1">
                  <a:lumMod val="5000"/>
                  <a:lumOff val="95000"/>
                </a:schemeClr>
              </a:gs>
              <a:gs pos="74000">
                <a:schemeClr val="accent1">
                  <a:lumMod val="45000"/>
                  <a:lumOff val="55000"/>
                </a:schemeClr>
              </a:gs>
              <a:gs pos="83000">
                <a:schemeClr val="accent1">
                  <a:lumMod val="45000"/>
                  <a:lumOff val="55000"/>
                </a:schemeClr>
              </a:gs>
              <a:gs pos="92920">
                <a:schemeClr val="accent1">
                  <a:lumMod val="30000"/>
                  <a:lumOff val="70000"/>
                </a:schemeClr>
              </a:gs>
              <a:gs pos="85000">
                <a:schemeClr val="accent1">
                  <a:lumMod val="30000"/>
                  <a:lumOff val="70000"/>
                </a:schemeClr>
              </a:gs>
            </a:gsLst>
            <a:lin ang="5400000" scaled="1"/>
          </a:gra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2BD0AD2-A9FB-4231-8DB1-AD94F5A374E8}"/>
              </a:ext>
            </a:extLst>
          </p:cNvPr>
          <p:cNvSpPr/>
          <p:nvPr/>
        </p:nvSpPr>
        <p:spPr>
          <a:xfrm>
            <a:off x="9855090" y="4846394"/>
            <a:ext cx="1864961" cy="1694065"/>
          </a:xfrm>
          <a:prstGeom prst="ellipse">
            <a:avLst/>
          </a:prstGeom>
          <a:pattFill prst="pct50">
            <a:fgClr>
              <a:schemeClr val="accent1"/>
            </a:fgClr>
            <a:bgClr>
              <a:schemeClr val="bg1"/>
            </a:bgClr>
          </a:patt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ADF3AC48-4263-4BBE-A4A4-11783B981B0F}"/>
              </a:ext>
            </a:extLst>
          </p:cNvPr>
          <p:cNvSpPr/>
          <p:nvPr/>
        </p:nvSpPr>
        <p:spPr>
          <a:xfrm>
            <a:off x="5359006" y="4374203"/>
            <a:ext cx="1864961" cy="1694065"/>
          </a:xfrm>
          <a:prstGeom prst="ellipse">
            <a:avLst/>
          </a:prstGeom>
          <a:pattFill prst="pct5">
            <a:fgClr>
              <a:schemeClr val="accent1"/>
            </a:fgClr>
            <a:bgClr>
              <a:schemeClr val="bg1"/>
            </a:bgClr>
          </a:patt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530E37E7-673F-4BF8-97DA-8945F5885A77}"/>
              </a:ext>
            </a:extLst>
          </p:cNvPr>
          <p:cNvSpPr/>
          <p:nvPr/>
        </p:nvSpPr>
        <p:spPr>
          <a:xfrm>
            <a:off x="9298330" y="2853326"/>
            <a:ext cx="1864961" cy="1694065"/>
          </a:xfrm>
          <a:prstGeom prst="ellipse">
            <a:avLst/>
          </a:prstGeom>
          <a:pattFill prst="pct5">
            <a:fgClr>
              <a:schemeClr val="accent1"/>
            </a:fgClr>
            <a:bgClr>
              <a:schemeClr val="bg1"/>
            </a:bgClr>
          </a:patt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DF9BD8C1-16B8-4CC3-8F3D-329BDA762795}"/>
              </a:ext>
            </a:extLst>
          </p:cNvPr>
          <p:cNvSpPr/>
          <p:nvPr/>
        </p:nvSpPr>
        <p:spPr>
          <a:xfrm>
            <a:off x="321652" y="2581967"/>
            <a:ext cx="1864961" cy="1694065"/>
          </a:xfrm>
          <a:prstGeom prst="ellipse">
            <a:avLst/>
          </a:prstGeom>
          <a:pattFill prst="pct5">
            <a:fgClr>
              <a:schemeClr val="accent1"/>
            </a:fgClr>
            <a:bgClr>
              <a:schemeClr val="bg1"/>
            </a:bgClr>
          </a:patt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B0580B17-AE89-4934-AB77-7C57DEEA0845}"/>
              </a:ext>
            </a:extLst>
          </p:cNvPr>
          <p:cNvSpPr/>
          <p:nvPr/>
        </p:nvSpPr>
        <p:spPr>
          <a:xfrm>
            <a:off x="7064382" y="1636764"/>
            <a:ext cx="1864961" cy="1694065"/>
          </a:xfrm>
          <a:prstGeom prst="ellipse">
            <a:avLst/>
          </a:prstGeom>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9BE1563-CBEB-4593-87C4-C20507A9B23F}"/>
              </a:ext>
            </a:extLst>
          </p:cNvPr>
          <p:cNvSpPr/>
          <p:nvPr/>
        </p:nvSpPr>
        <p:spPr>
          <a:xfrm>
            <a:off x="702068" y="4835628"/>
            <a:ext cx="1864961" cy="1694065"/>
          </a:xfrm>
          <a:prstGeom prst="ellipse">
            <a:avLst/>
          </a:prstGeom>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62CA5E4B-DDC8-48D9-842C-CE7B8FD7D132}"/>
              </a:ext>
            </a:extLst>
          </p:cNvPr>
          <p:cNvSpPr/>
          <p:nvPr/>
        </p:nvSpPr>
        <p:spPr>
          <a:xfrm>
            <a:off x="4739973" y="1123814"/>
            <a:ext cx="1864961" cy="1694065"/>
          </a:xfrm>
          <a:prstGeom prst="ellipse">
            <a:avLst/>
          </a:prstGeom>
          <a:gradFill>
            <a:gsLst>
              <a:gs pos="61932">
                <a:srgbClr val="BAE1AB"/>
              </a:gs>
              <a:gs pos="39812">
                <a:srgbClr val="CFEAC5"/>
              </a:gs>
              <a:gs pos="0">
                <a:schemeClr val="accent1">
                  <a:lumMod val="5000"/>
                  <a:lumOff val="95000"/>
                </a:schemeClr>
              </a:gs>
              <a:gs pos="74000">
                <a:schemeClr val="accent1">
                  <a:lumMod val="45000"/>
                  <a:lumOff val="55000"/>
                </a:schemeClr>
              </a:gs>
              <a:gs pos="83000">
                <a:schemeClr val="accent1">
                  <a:lumMod val="45000"/>
                  <a:lumOff val="55000"/>
                </a:schemeClr>
              </a:gs>
              <a:gs pos="92920">
                <a:schemeClr val="accent1">
                  <a:lumMod val="30000"/>
                  <a:lumOff val="70000"/>
                </a:schemeClr>
              </a:gs>
              <a:gs pos="85000">
                <a:schemeClr val="accent1">
                  <a:lumMod val="30000"/>
                  <a:lumOff val="70000"/>
                </a:schemeClr>
              </a:gs>
            </a:gsLst>
            <a:lin ang="5400000" scaled="1"/>
          </a:gra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E803128A-5AF2-43E5-9967-6E7B0E4956AC}"/>
              </a:ext>
            </a:extLst>
          </p:cNvPr>
          <p:cNvSpPr/>
          <p:nvPr/>
        </p:nvSpPr>
        <p:spPr>
          <a:xfrm>
            <a:off x="3060183" y="4000506"/>
            <a:ext cx="1864961" cy="1694065"/>
          </a:xfrm>
          <a:prstGeom prst="ellipse">
            <a:avLst/>
          </a:prstGeom>
          <a:pattFill prst="pct50">
            <a:fgClr>
              <a:schemeClr val="accent1"/>
            </a:fgClr>
            <a:bgClr>
              <a:schemeClr val="bg1"/>
            </a:bgClr>
          </a:patt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03C13D32-B266-484D-81BA-FA21B0D5C3E7}"/>
              </a:ext>
            </a:extLst>
          </p:cNvPr>
          <p:cNvSpPr/>
          <p:nvPr/>
        </p:nvSpPr>
        <p:spPr>
          <a:xfrm>
            <a:off x="2487138" y="1684428"/>
            <a:ext cx="1864961" cy="1694065"/>
          </a:xfrm>
          <a:prstGeom prst="ellipse">
            <a:avLst/>
          </a:prstGeom>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a:extLst>
              <a:ext uri="{FF2B5EF4-FFF2-40B4-BE49-F238E27FC236}">
                <a16:creationId xmlns:a16="http://schemas.microsoft.com/office/drawing/2014/main" id="{7B9BD5A3-07D9-4850-8166-4DEBA83AF7BD}"/>
              </a:ext>
            </a:extLst>
          </p:cNvPr>
          <p:cNvSpPr/>
          <p:nvPr/>
        </p:nvSpPr>
        <p:spPr>
          <a:xfrm>
            <a:off x="328520" y="454507"/>
            <a:ext cx="1864961" cy="1694065"/>
          </a:xfrm>
          <a:prstGeom prst="ellipse">
            <a:avLst/>
          </a:prstGeom>
          <a:gradFill>
            <a:gsLst>
              <a:gs pos="61932">
                <a:srgbClr val="BAE1AB"/>
              </a:gs>
              <a:gs pos="39812">
                <a:srgbClr val="CFEAC5"/>
              </a:gs>
              <a:gs pos="0">
                <a:schemeClr val="accent1">
                  <a:lumMod val="5000"/>
                  <a:lumOff val="95000"/>
                </a:schemeClr>
              </a:gs>
              <a:gs pos="74000">
                <a:schemeClr val="accent1">
                  <a:lumMod val="45000"/>
                  <a:lumOff val="55000"/>
                </a:schemeClr>
              </a:gs>
              <a:gs pos="83000">
                <a:schemeClr val="accent1">
                  <a:lumMod val="45000"/>
                  <a:lumOff val="55000"/>
                </a:schemeClr>
              </a:gs>
              <a:gs pos="92920">
                <a:schemeClr val="accent1">
                  <a:lumMod val="30000"/>
                  <a:lumOff val="70000"/>
                </a:schemeClr>
              </a:gs>
              <a:gs pos="85000">
                <a:schemeClr val="accent1">
                  <a:lumMod val="30000"/>
                  <a:lumOff val="70000"/>
                </a:schemeClr>
              </a:gs>
            </a:gsLst>
            <a:lin ang="5400000" scaled="1"/>
          </a:grad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F42E012C-8354-4A54-AFA6-F1ED790ECE19}"/>
              </a:ext>
            </a:extLst>
          </p:cNvPr>
          <p:cNvSpPr txBox="1"/>
          <p:nvPr/>
        </p:nvSpPr>
        <p:spPr>
          <a:xfrm>
            <a:off x="693137" y="845670"/>
            <a:ext cx="1297942" cy="923330"/>
          </a:xfrm>
          <a:prstGeom prst="rect">
            <a:avLst/>
          </a:prstGeom>
          <a:noFill/>
        </p:spPr>
        <p:txBody>
          <a:bodyPr wrap="square" rtlCol="0">
            <a:spAutoFit/>
          </a:bodyPr>
          <a:lstStyle/>
          <a:p>
            <a:r>
              <a:rPr lang="en-GB" dirty="0"/>
              <a:t>Mud pit, slide and </a:t>
            </a:r>
          </a:p>
          <a:p>
            <a:r>
              <a:rPr lang="en-GB" dirty="0"/>
              <a:t>kitchen</a:t>
            </a:r>
          </a:p>
        </p:txBody>
      </p:sp>
      <p:sp>
        <p:nvSpPr>
          <p:cNvPr id="19" name="TextBox 18">
            <a:extLst>
              <a:ext uri="{FF2B5EF4-FFF2-40B4-BE49-F238E27FC236}">
                <a16:creationId xmlns:a16="http://schemas.microsoft.com/office/drawing/2014/main" id="{BD829E78-F0AA-4E63-9EA1-429C1681E12C}"/>
              </a:ext>
            </a:extLst>
          </p:cNvPr>
          <p:cNvSpPr txBox="1"/>
          <p:nvPr/>
        </p:nvSpPr>
        <p:spPr>
          <a:xfrm>
            <a:off x="3036524" y="1918934"/>
            <a:ext cx="1229052" cy="1200329"/>
          </a:xfrm>
          <a:prstGeom prst="rect">
            <a:avLst/>
          </a:prstGeom>
          <a:noFill/>
          <a:ln>
            <a:noFill/>
          </a:ln>
        </p:spPr>
        <p:txBody>
          <a:bodyPr wrap="square" rtlCol="0">
            <a:spAutoFit/>
          </a:bodyPr>
          <a:lstStyle/>
          <a:p>
            <a:r>
              <a:rPr lang="en-GB" dirty="0"/>
              <a:t>Water and sand play</a:t>
            </a:r>
          </a:p>
        </p:txBody>
      </p:sp>
      <p:sp>
        <p:nvSpPr>
          <p:cNvPr id="20" name="TextBox 19">
            <a:extLst>
              <a:ext uri="{FF2B5EF4-FFF2-40B4-BE49-F238E27FC236}">
                <a16:creationId xmlns:a16="http://schemas.microsoft.com/office/drawing/2014/main" id="{65ECA9C4-BBD5-434C-A516-9B17AB8F43A8}"/>
              </a:ext>
            </a:extLst>
          </p:cNvPr>
          <p:cNvSpPr txBox="1"/>
          <p:nvPr/>
        </p:nvSpPr>
        <p:spPr>
          <a:xfrm>
            <a:off x="5136435" y="1232182"/>
            <a:ext cx="1352327" cy="1477328"/>
          </a:xfrm>
          <a:prstGeom prst="rect">
            <a:avLst/>
          </a:prstGeom>
          <a:noFill/>
          <a:ln w="38100">
            <a:noFill/>
          </a:ln>
        </p:spPr>
        <p:txBody>
          <a:bodyPr wrap="square" rtlCol="0">
            <a:spAutoFit/>
          </a:bodyPr>
          <a:lstStyle/>
          <a:p>
            <a:r>
              <a:rPr lang="en-GB" dirty="0"/>
              <a:t>Loose parts for building and invention</a:t>
            </a:r>
          </a:p>
        </p:txBody>
      </p:sp>
      <p:sp>
        <p:nvSpPr>
          <p:cNvPr id="21" name="TextBox 20">
            <a:extLst>
              <a:ext uri="{FF2B5EF4-FFF2-40B4-BE49-F238E27FC236}">
                <a16:creationId xmlns:a16="http://schemas.microsoft.com/office/drawing/2014/main" id="{1C194598-9B4F-4096-B67A-925A7C08E3F5}"/>
              </a:ext>
            </a:extLst>
          </p:cNvPr>
          <p:cNvSpPr txBox="1"/>
          <p:nvPr/>
        </p:nvSpPr>
        <p:spPr>
          <a:xfrm>
            <a:off x="7431402" y="1883557"/>
            <a:ext cx="1656693" cy="1200329"/>
          </a:xfrm>
          <a:prstGeom prst="rect">
            <a:avLst/>
          </a:prstGeom>
          <a:noFill/>
        </p:spPr>
        <p:txBody>
          <a:bodyPr wrap="square" rtlCol="0">
            <a:spAutoFit/>
          </a:bodyPr>
          <a:lstStyle/>
          <a:p>
            <a:r>
              <a:rPr lang="en-GB" dirty="0"/>
              <a:t>Sensory area, smells ,sounds, textures</a:t>
            </a:r>
          </a:p>
        </p:txBody>
      </p:sp>
      <p:sp>
        <p:nvSpPr>
          <p:cNvPr id="23" name="TextBox 22">
            <a:extLst>
              <a:ext uri="{FF2B5EF4-FFF2-40B4-BE49-F238E27FC236}">
                <a16:creationId xmlns:a16="http://schemas.microsoft.com/office/drawing/2014/main" id="{CEA68B1C-3699-47AD-AE7C-774987FCCBCD}"/>
              </a:ext>
            </a:extLst>
          </p:cNvPr>
          <p:cNvSpPr txBox="1"/>
          <p:nvPr/>
        </p:nvSpPr>
        <p:spPr>
          <a:xfrm>
            <a:off x="9329101" y="741038"/>
            <a:ext cx="1864960" cy="646331"/>
          </a:xfrm>
          <a:prstGeom prst="rect">
            <a:avLst/>
          </a:prstGeom>
          <a:noFill/>
        </p:spPr>
        <p:txBody>
          <a:bodyPr wrap="square" rtlCol="0">
            <a:spAutoFit/>
          </a:bodyPr>
          <a:lstStyle/>
          <a:p>
            <a:r>
              <a:rPr lang="en-GB" dirty="0"/>
              <a:t>Climbing opportunities </a:t>
            </a:r>
          </a:p>
        </p:txBody>
      </p:sp>
      <p:sp>
        <p:nvSpPr>
          <p:cNvPr id="25" name="Oval 24">
            <a:extLst>
              <a:ext uri="{FF2B5EF4-FFF2-40B4-BE49-F238E27FC236}">
                <a16:creationId xmlns:a16="http://schemas.microsoft.com/office/drawing/2014/main" id="{6AEF4280-600E-4C82-84EE-005865AE6299}"/>
              </a:ext>
            </a:extLst>
          </p:cNvPr>
          <p:cNvSpPr/>
          <p:nvPr/>
        </p:nvSpPr>
        <p:spPr>
          <a:xfrm>
            <a:off x="7514504" y="4664331"/>
            <a:ext cx="1864961" cy="1694065"/>
          </a:xfrm>
          <a:prstGeom prst="ellipse">
            <a:avLst/>
          </a:prstGeom>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720A4812-0039-4F4F-A8CD-2FE6E2AFAAF9}"/>
              </a:ext>
            </a:extLst>
          </p:cNvPr>
          <p:cNvSpPr txBox="1"/>
          <p:nvPr/>
        </p:nvSpPr>
        <p:spPr>
          <a:xfrm>
            <a:off x="9624971" y="3377193"/>
            <a:ext cx="1382679" cy="646331"/>
          </a:xfrm>
          <a:prstGeom prst="rect">
            <a:avLst/>
          </a:prstGeom>
          <a:noFill/>
        </p:spPr>
        <p:txBody>
          <a:bodyPr wrap="square" rtlCol="0">
            <a:spAutoFit/>
          </a:bodyPr>
          <a:lstStyle/>
          <a:p>
            <a:r>
              <a:rPr lang="en-GB" dirty="0"/>
              <a:t>Assorted terrains</a:t>
            </a:r>
          </a:p>
        </p:txBody>
      </p:sp>
      <p:sp>
        <p:nvSpPr>
          <p:cNvPr id="26" name="TextBox 25">
            <a:extLst>
              <a:ext uri="{FF2B5EF4-FFF2-40B4-BE49-F238E27FC236}">
                <a16:creationId xmlns:a16="http://schemas.microsoft.com/office/drawing/2014/main" id="{6BC71785-32F9-4B04-BC4C-55EE78564197}"/>
              </a:ext>
            </a:extLst>
          </p:cNvPr>
          <p:cNvSpPr txBox="1"/>
          <p:nvPr/>
        </p:nvSpPr>
        <p:spPr>
          <a:xfrm>
            <a:off x="10075169" y="5277011"/>
            <a:ext cx="1494687" cy="923330"/>
          </a:xfrm>
          <a:prstGeom prst="rect">
            <a:avLst/>
          </a:prstGeom>
          <a:noFill/>
        </p:spPr>
        <p:txBody>
          <a:bodyPr wrap="square" rtlCol="0">
            <a:spAutoFit/>
          </a:bodyPr>
          <a:lstStyle/>
          <a:p>
            <a:r>
              <a:rPr lang="en-GB" dirty="0"/>
              <a:t>Allotment to grow, dig, eat </a:t>
            </a:r>
          </a:p>
        </p:txBody>
      </p:sp>
      <p:sp>
        <p:nvSpPr>
          <p:cNvPr id="27" name="TextBox 26">
            <a:extLst>
              <a:ext uri="{FF2B5EF4-FFF2-40B4-BE49-F238E27FC236}">
                <a16:creationId xmlns:a16="http://schemas.microsoft.com/office/drawing/2014/main" id="{68AA9C54-3D33-40BC-97FF-A947ECCEF2F9}"/>
              </a:ext>
            </a:extLst>
          </p:cNvPr>
          <p:cNvSpPr txBox="1"/>
          <p:nvPr/>
        </p:nvSpPr>
        <p:spPr>
          <a:xfrm>
            <a:off x="7786847" y="5127385"/>
            <a:ext cx="1497802" cy="646331"/>
          </a:xfrm>
          <a:prstGeom prst="rect">
            <a:avLst/>
          </a:prstGeom>
          <a:noFill/>
          <a:ln>
            <a:noFill/>
          </a:ln>
        </p:spPr>
        <p:txBody>
          <a:bodyPr wrap="square" rtlCol="0">
            <a:spAutoFit/>
          </a:bodyPr>
          <a:lstStyle/>
          <a:p>
            <a:r>
              <a:rPr lang="en-GB" dirty="0"/>
              <a:t>Supervised fire building</a:t>
            </a:r>
          </a:p>
        </p:txBody>
      </p:sp>
      <p:sp>
        <p:nvSpPr>
          <p:cNvPr id="28" name="TextBox 27">
            <a:extLst>
              <a:ext uri="{FF2B5EF4-FFF2-40B4-BE49-F238E27FC236}">
                <a16:creationId xmlns:a16="http://schemas.microsoft.com/office/drawing/2014/main" id="{7BD9FDA8-4901-4760-BE6A-5D88D184FDB5}"/>
              </a:ext>
            </a:extLst>
          </p:cNvPr>
          <p:cNvSpPr txBox="1"/>
          <p:nvPr/>
        </p:nvSpPr>
        <p:spPr>
          <a:xfrm>
            <a:off x="5561623" y="4819981"/>
            <a:ext cx="1801527" cy="646331"/>
          </a:xfrm>
          <a:prstGeom prst="rect">
            <a:avLst/>
          </a:prstGeom>
          <a:noFill/>
        </p:spPr>
        <p:txBody>
          <a:bodyPr wrap="square" rtlCol="0">
            <a:spAutoFit/>
          </a:bodyPr>
          <a:lstStyle/>
          <a:p>
            <a:r>
              <a:rPr lang="en-GB" dirty="0"/>
              <a:t>Den building materials</a:t>
            </a:r>
          </a:p>
        </p:txBody>
      </p:sp>
      <p:sp>
        <p:nvSpPr>
          <p:cNvPr id="29" name="TextBox 28">
            <a:extLst>
              <a:ext uri="{FF2B5EF4-FFF2-40B4-BE49-F238E27FC236}">
                <a16:creationId xmlns:a16="http://schemas.microsoft.com/office/drawing/2014/main" id="{E93D9514-19C6-40F9-9F32-48EB6E0573C1}"/>
              </a:ext>
            </a:extLst>
          </p:cNvPr>
          <p:cNvSpPr txBox="1"/>
          <p:nvPr/>
        </p:nvSpPr>
        <p:spPr>
          <a:xfrm>
            <a:off x="3466667" y="4329603"/>
            <a:ext cx="1445425" cy="923330"/>
          </a:xfrm>
          <a:prstGeom prst="rect">
            <a:avLst/>
          </a:prstGeom>
          <a:noFill/>
        </p:spPr>
        <p:txBody>
          <a:bodyPr wrap="square" rtlCol="0">
            <a:spAutoFit/>
          </a:bodyPr>
          <a:lstStyle/>
          <a:p>
            <a:r>
              <a:rPr lang="en-GB" dirty="0"/>
              <a:t>Covered seating area</a:t>
            </a:r>
          </a:p>
        </p:txBody>
      </p:sp>
      <p:sp>
        <p:nvSpPr>
          <p:cNvPr id="30" name="TextBox 29">
            <a:extLst>
              <a:ext uri="{FF2B5EF4-FFF2-40B4-BE49-F238E27FC236}">
                <a16:creationId xmlns:a16="http://schemas.microsoft.com/office/drawing/2014/main" id="{0DED455D-ACAE-4C64-B12F-AE0019E47E24}"/>
              </a:ext>
            </a:extLst>
          </p:cNvPr>
          <p:cNvSpPr txBox="1"/>
          <p:nvPr/>
        </p:nvSpPr>
        <p:spPr>
          <a:xfrm>
            <a:off x="509575" y="2958421"/>
            <a:ext cx="1770743" cy="923330"/>
          </a:xfrm>
          <a:prstGeom prst="rect">
            <a:avLst/>
          </a:prstGeom>
          <a:noFill/>
        </p:spPr>
        <p:txBody>
          <a:bodyPr wrap="square" rtlCol="0">
            <a:spAutoFit/>
          </a:bodyPr>
          <a:lstStyle/>
          <a:p>
            <a:r>
              <a:rPr lang="en-GB" dirty="0"/>
              <a:t>Café offering drinks and snacks</a:t>
            </a:r>
          </a:p>
        </p:txBody>
      </p:sp>
      <p:sp>
        <p:nvSpPr>
          <p:cNvPr id="31" name="TextBox 30">
            <a:extLst>
              <a:ext uri="{FF2B5EF4-FFF2-40B4-BE49-F238E27FC236}">
                <a16:creationId xmlns:a16="http://schemas.microsoft.com/office/drawing/2014/main" id="{E6CF68C0-5740-45BB-9C7D-4C4BE12E66DE}"/>
              </a:ext>
            </a:extLst>
          </p:cNvPr>
          <p:cNvSpPr txBox="1"/>
          <p:nvPr/>
        </p:nvSpPr>
        <p:spPr>
          <a:xfrm>
            <a:off x="1166304" y="5047049"/>
            <a:ext cx="1260497" cy="1200329"/>
          </a:xfrm>
          <a:prstGeom prst="rect">
            <a:avLst/>
          </a:prstGeom>
          <a:noFill/>
        </p:spPr>
        <p:txBody>
          <a:bodyPr wrap="square" rtlCol="0">
            <a:spAutoFit/>
          </a:bodyPr>
          <a:lstStyle/>
          <a:p>
            <a:r>
              <a:rPr lang="en-GB" dirty="0"/>
              <a:t>Hire of wet weather gear</a:t>
            </a:r>
          </a:p>
        </p:txBody>
      </p:sp>
    </p:spTree>
    <p:extLst>
      <p:ext uri="{BB962C8B-B14F-4D97-AF65-F5344CB8AC3E}">
        <p14:creationId xmlns:p14="http://schemas.microsoft.com/office/powerpoint/2010/main" val="288705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8000"/>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9B947F1-FEF4-4DF5-B686-05EEE6DB0D6E}"/>
              </a:ext>
            </a:extLst>
          </p:cNvPr>
          <p:cNvSpPr>
            <a:spLocks noGrp="1"/>
          </p:cNvSpPr>
          <p:nvPr>
            <p:ph type="title"/>
          </p:nvPr>
        </p:nvSpPr>
        <p:spPr>
          <a:xfrm>
            <a:off x="5571108" y="-57912"/>
            <a:ext cx="3314851" cy="591312"/>
          </a:xfrm>
        </p:spPr>
        <p:txBody>
          <a:bodyPr/>
          <a:lstStyle/>
          <a:p>
            <a:r>
              <a:rPr lang="en-GB" sz="2000" u="sng" dirty="0">
                <a:solidFill>
                  <a:schemeClr val="accent1">
                    <a:lumMod val="50000"/>
                  </a:schemeClr>
                </a:solidFill>
                <a:latin typeface="Arial" panose="020B0604020202020204" pitchFamily="34" charset="0"/>
                <a:cs typeface="Arial" panose="020B0604020202020204" pitchFamily="34" charset="0"/>
              </a:rPr>
              <a:t>Benefits of Outdoor Play</a:t>
            </a:r>
          </a:p>
        </p:txBody>
      </p:sp>
      <p:pic>
        <p:nvPicPr>
          <p:cNvPr id="6" name="Picture Placeholder 5">
            <a:extLst>
              <a:ext uri="{FF2B5EF4-FFF2-40B4-BE49-F238E27FC236}">
                <a16:creationId xmlns:a16="http://schemas.microsoft.com/office/drawing/2014/main" id="{C5A09F2D-175E-4263-B1A0-6B1A8C056FA9}"/>
              </a:ext>
            </a:extLst>
          </p:cNvPr>
          <p:cNvPicPr>
            <a:picLocks noGrp="1" noChangeAspect="1"/>
          </p:cNvPicPr>
          <p:nvPr>
            <p:ph type="pic" idx="1"/>
          </p:nvPr>
        </p:nvPicPr>
        <p:blipFill>
          <a:blip r:embed="rId5" r:link="rId6"/>
          <a:srcRect l="9385" r="9385"/>
          <a:stretch>
            <a:fillRect/>
          </a:stretch>
        </p:blipFill>
        <p:spPr>
          <a:xfrm>
            <a:off x="228599" y="237744"/>
            <a:ext cx="5086880" cy="3805619"/>
          </a:xfrm>
        </p:spPr>
      </p:pic>
      <p:pic>
        <p:nvPicPr>
          <p:cNvPr id="8" name="Picture 7">
            <a:extLst>
              <a:ext uri="{FF2B5EF4-FFF2-40B4-BE49-F238E27FC236}">
                <a16:creationId xmlns:a16="http://schemas.microsoft.com/office/drawing/2014/main" id="{CA3CFE09-6407-480C-B899-5611F473CBFB}"/>
              </a:ext>
            </a:extLst>
          </p:cNvPr>
          <p:cNvPicPr>
            <a:picLocks noChangeAspect="1"/>
          </p:cNvPicPr>
          <p:nvPr/>
        </p:nvPicPr>
        <p:blipFill>
          <a:blip r:embed="rId7"/>
          <a:stretch>
            <a:fillRect/>
          </a:stretch>
        </p:blipFill>
        <p:spPr>
          <a:xfrm>
            <a:off x="3627200" y="2947054"/>
            <a:ext cx="5258759" cy="3499466"/>
          </a:xfrm>
          <a:prstGeom prst="rect">
            <a:avLst/>
          </a:prstGeom>
        </p:spPr>
      </p:pic>
      <p:sp>
        <p:nvSpPr>
          <p:cNvPr id="2" name="Rounded Rectangle 1"/>
          <p:cNvSpPr/>
          <p:nvPr/>
        </p:nvSpPr>
        <p:spPr>
          <a:xfrm>
            <a:off x="360218" y="4378036"/>
            <a:ext cx="2951018" cy="2068484"/>
          </a:xfrm>
          <a:prstGeom prst="roundRect">
            <a:avLst/>
          </a:prstGeom>
          <a:solidFill>
            <a:schemeClr val="accent1">
              <a:lumMod val="60000"/>
              <a:lumOff val="4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accent1">
                    <a:lumMod val="50000"/>
                  </a:schemeClr>
                </a:solidFill>
                <a:latin typeface="Arial" panose="020B0604020202020204" pitchFamily="34" charset="0"/>
                <a:cs typeface="Arial" panose="020B0604020202020204" pitchFamily="34" charset="0"/>
              </a:rPr>
              <a:t>According to White and Stoecklein,( 2011) children require hands on engagement.</a:t>
            </a:r>
          </a:p>
        </p:txBody>
      </p:sp>
      <p:sp>
        <p:nvSpPr>
          <p:cNvPr id="4" name="Rounded Rectangle 3"/>
          <p:cNvSpPr/>
          <p:nvPr/>
        </p:nvSpPr>
        <p:spPr>
          <a:xfrm>
            <a:off x="5749636" y="872836"/>
            <a:ext cx="6096000" cy="1690255"/>
          </a:xfrm>
          <a:prstGeom prst="roundRect">
            <a:avLst/>
          </a:prstGeom>
          <a:solidFill>
            <a:schemeClr val="accent1">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971309" y="1025236"/>
            <a:ext cx="5757395" cy="1323439"/>
          </a:xfrm>
          <a:prstGeom prst="rect">
            <a:avLst/>
          </a:prstGeom>
          <a:noFill/>
          <a:ln>
            <a:noFill/>
          </a:ln>
        </p:spPr>
        <p:txBody>
          <a:bodyPr wrap="square" rtlCol="0">
            <a:spAutoFit/>
          </a:bodyPr>
          <a:lstStyle/>
          <a:p>
            <a:r>
              <a:rPr lang="en-GB" sz="2000" dirty="0">
                <a:solidFill>
                  <a:schemeClr val="accent1">
                    <a:lumMod val="50000"/>
                  </a:schemeClr>
                </a:solidFill>
                <a:latin typeface="Arial" panose="020B0604020202020204" pitchFamily="34" charset="0"/>
                <a:cs typeface="Arial" panose="020B0604020202020204" pitchFamily="34" charset="0"/>
              </a:rPr>
              <a:t>Allowing children to play with loose parts such as stones shells and twigs, not only offers limitless play opportunities, but fosters a creative and inventive thinking approach (Nicholson,1971).</a:t>
            </a:r>
          </a:p>
        </p:txBody>
      </p:sp>
      <p:sp>
        <p:nvSpPr>
          <p:cNvPr id="3" name="Rectangle: Rounded Corners 2">
            <a:extLst>
              <a:ext uri="{FF2B5EF4-FFF2-40B4-BE49-F238E27FC236}">
                <a16:creationId xmlns:a16="http://schemas.microsoft.com/office/drawing/2014/main" id="{69FC7568-85D3-4F74-AD93-A9D18E4A81FD}"/>
              </a:ext>
            </a:extLst>
          </p:cNvPr>
          <p:cNvSpPr/>
          <p:nvPr/>
        </p:nvSpPr>
        <p:spPr>
          <a:xfrm>
            <a:off x="9311640" y="3215640"/>
            <a:ext cx="2255520" cy="3230880"/>
          </a:xfrm>
          <a:prstGeom prst="roundRect">
            <a:avLst/>
          </a:prstGeom>
          <a:solidFill>
            <a:schemeClr val="accent1">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accent1">
                    <a:lumMod val="50000"/>
                  </a:schemeClr>
                </a:solidFill>
                <a:latin typeface="Arial" panose="020B0604020202020204" pitchFamily="34" charset="0"/>
                <a:cs typeface="Arial" panose="020B0604020202020204" pitchFamily="34" charset="0"/>
              </a:rPr>
              <a:t>Unstructured play is the basis for children enriching their experiences. This directly correlates to academic success, developing skills for problem solving, social skills, creativity and emergent literacy (Fisher et al,2008).</a:t>
            </a:r>
          </a:p>
          <a:p>
            <a:endParaRPr lang="en-GB"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9276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80">
          <a:fgClr>
            <a:schemeClr val="accent1">
              <a:lumMod val="75000"/>
            </a:schemeClr>
          </a:fgClr>
          <a:bgClr>
            <a:schemeClr val="bg1"/>
          </a:bgClr>
        </a:pattFill>
        <a:effectLst/>
      </p:bgPr>
    </p:bg>
    <p:spTree>
      <p:nvGrpSpPr>
        <p:cNvPr id="1" name=""/>
        <p:cNvGrpSpPr/>
        <p:nvPr/>
      </p:nvGrpSpPr>
      <p:grpSpPr>
        <a:xfrm>
          <a:off x="0" y="0"/>
          <a:ext cx="0" cy="0"/>
          <a:chOff x="0" y="0"/>
          <a:chExt cx="0" cy="0"/>
        </a:xfrm>
      </p:grpSpPr>
      <p:pic>
        <p:nvPicPr>
          <p:cNvPr id="8" name="Picture 2" descr="Image result for child on ipad">
            <a:extLst>
              <a:ext uri="{FF2B5EF4-FFF2-40B4-BE49-F238E27FC236}">
                <a16:creationId xmlns:a16="http://schemas.microsoft.com/office/drawing/2014/main" id="{0FA83431-9C81-4BDF-B069-F8CA301B63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45" t="-1" b="-5313"/>
          <a:stretch/>
        </p:blipFill>
        <p:spPr bwMode="auto">
          <a:xfrm>
            <a:off x="975360" y="1097281"/>
            <a:ext cx="6751321" cy="4876799"/>
          </a:xfrm>
          <a:prstGeom prst="rect">
            <a:avLst/>
          </a:prstGeom>
          <a:ln>
            <a:noFill/>
          </a:ln>
          <a:effectLst>
            <a:softEdge rad="112500"/>
          </a:effectLst>
        </p:spPr>
      </p:pic>
      <p:sp>
        <p:nvSpPr>
          <p:cNvPr id="6" name="Rectangle: Rounded Corners 5">
            <a:extLst>
              <a:ext uri="{FF2B5EF4-FFF2-40B4-BE49-F238E27FC236}">
                <a16:creationId xmlns:a16="http://schemas.microsoft.com/office/drawing/2014/main" id="{57A67848-B4A0-4295-8C9A-F6A96ED98762}"/>
              </a:ext>
            </a:extLst>
          </p:cNvPr>
          <p:cNvSpPr/>
          <p:nvPr/>
        </p:nvSpPr>
        <p:spPr>
          <a:xfrm>
            <a:off x="304800" y="1173481"/>
            <a:ext cx="3566160" cy="1685211"/>
          </a:xfrm>
          <a:prstGeom prst="roundRect">
            <a:avLst/>
          </a:prstGeom>
          <a:solidFill>
            <a:schemeClr val="accent1">
              <a:lumMod val="60000"/>
              <a:lumOff val="40000"/>
            </a:schemeClr>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75000"/>
                  </a:schemeClr>
                </a:solidFill>
              </a:rPr>
              <a:t>Risk taking allows children to make choices and learn cause and effect (Lamb,2011).</a:t>
            </a:r>
          </a:p>
        </p:txBody>
      </p:sp>
      <p:sp>
        <p:nvSpPr>
          <p:cNvPr id="7" name="Rectangle: Rounded Corners 6">
            <a:extLst>
              <a:ext uri="{FF2B5EF4-FFF2-40B4-BE49-F238E27FC236}">
                <a16:creationId xmlns:a16="http://schemas.microsoft.com/office/drawing/2014/main" id="{B4D36385-CFA8-4509-9221-692F566E7713}"/>
              </a:ext>
            </a:extLst>
          </p:cNvPr>
          <p:cNvSpPr/>
          <p:nvPr/>
        </p:nvSpPr>
        <p:spPr>
          <a:xfrm>
            <a:off x="7345681" y="1097281"/>
            <a:ext cx="3749040" cy="4554736"/>
          </a:xfrm>
          <a:prstGeom prst="roundRect">
            <a:avLst/>
          </a:prstGeom>
          <a:solidFill>
            <a:schemeClr val="accent1">
              <a:lumMod val="60000"/>
              <a:lumOff val="40000"/>
            </a:scheme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solidFill>
                  <a:schemeClr val="accent1">
                    <a:lumMod val="75000"/>
                  </a:schemeClr>
                </a:solidFill>
                <a:latin typeface="Arial" panose="020B0604020202020204" pitchFamily="34" charset="0"/>
                <a:cs typeface="Arial" panose="020B0604020202020204" pitchFamily="34" charset="0"/>
              </a:rPr>
              <a:t>Klass</a:t>
            </a:r>
            <a:r>
              <a:rPr lang="en-GB" sz="2000" dirty="0">
                <a:solidFill>
                  <a:schemeClr val="accent1">
                    <a:lumMod val="75000"/>
                  </a:schemeClr>
                </a:solidFill>
                <a:latin typeface="Arial" panose="020B0604020202020204" pitchFamily="34" charset="0"/>
                <a:cs typeface="Arial" panose="020B0604020202020204" pitchFamily="34" charset="0"/>
              </a:rPr>
              <a:t> (2019) queries the rise of technology and its detrimental effect on young children. Studies undertaken by Morton, (2019) support this, stating that prolonged screen time limits children’s mental and physical growth.</a:t>
            </a:r>
          </a:p>
        </p:txBody>
      </p:sp>
    </p:spTree>
    <p:extLst>
      <p:ext uri="{BB962C8B-B14F-4D97-AF65-F5344CB8AC3E}">
        <p14:creationId xmlns:p14="http://schemas.microsoft.com/office/powerpoint/2010/main" val="2844645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7BE42A-0291-484A-9B40-72E233B4222F}"/>
              </a:ext>
            </a:extLst>
          </p:cNvPr>
          <p:cNvSpPr txBox="1"/>
          <p:nvPr/>
        </p:nvSpPr>
        <p:spPr>
          <a:xfrm>
            <a:off x="263388" y="3107534"/>
            <a:ext cx="3569054" cy="3553120"/>
          </a:xfrm>
          <a:prstGeom prst="rect">
            <a:avLst/>
          </a:prstGeom>
          <a:blipFill>
            <a:blip r:embed="rId3"/>
            <a:tile tx="0" ty="0" sx="100000" sy="100000" flip="none" algn="tl"/>
          </a:blipFill>
          <a:ln w="57150">
            <a:solidFill>
              <a:schemeClr val="accent1">
                <a:lumMod val="75000"/>
              </a:schemeClr>
            </a:solidFill>
          </a:ln>
        </p:spPr>
        <p:txBody>
          <a:bodyPr wrap="square" rtlCol="0">
            <a:spAutoFit/>
          </a:bodyPr>
          <a:lstStyle/>
          <a:p>
            <a:endParaRPr lang="en-GB" dirty="0"/>
          </a:p>
        </p:txBody>
      </p:sp>
      <p:sp>
        <p:nvSpPr>
          <p:cNvPr id="2" name="TextBox 1">
            <a:extLst>
              <a:ext uri="{FF2B5EF4-FFF2-40B4-BE49-F238E27FC236}">
                <a16:creationId xmlns:a16="http://schemas.microsoft.com/office/drawing/2014/main" id="{DE9D23DB-3425-4799-9869-1205658652E9}"/>
              </a:ext>
            </a:extLst>
          </p:cNvPr>
          <p:cNvSpPr txBox="1"/>
          <p:nvPr/>
        </p:nvSpPr>
        <p:spPr>
          <a:xfrm>
            <a:off x="252248" y="221279"/>
            <a:ext cx="3569054" cy="2862322"/>
          </a:xfrm>
          <a:prstGeom prst="rect">
            <a:avLst/>
          </a:prstGeom>
          <a:blipFill>
            <a:blip r:embed="rId3"/>
            <a:tile tx="0" ty="0" sx="100000" sy="100000" flip="none" algn="tl"/>
          </a:blipFill>
          <a:ln w="76200">
            <a:solidFill>
              <a:schemeClr val="accent2">
                <a:lumMod val="75000"/>
              </a:schemeClr>
            </a:solidFill>
          </a:ln>
        </p:spPr>
        <p:txBody>
          <a:bodyPr wrap="square" rtlCol="0">
            <a:spAutoFit/>
          </a:bodyPr>
          <a:lstStyle/>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Nurture trained</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Thrive trained</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TA experience of 10yrs</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BA student</a:t>
            </a:r>
          </a:p>
          <a:p>
            <a:endParaRPr lang="en-GB" dirty="0"/>
          </a:p>
          <a:p>
            <a:r>
              <a:rPr lang="en-GB" dirty="0"/>
              <a:t>             </a:t>
            </a:r>
          </a:p>
        </p:txBody>
      </p:sp>
      <p:sp>
        <p:nvSpPr>
          <p:cNvPr id="3" name="TextBox 2">
            <a:extLst>
              <a:ext uri="{FF2B5EF4-FFF2-40B4-BE49-F238E27FC236}">
                <a16:creationId xmlns:a16="http://schemas.microsoft.com/office/drawing/2014/main" id="{69A4B82A-86B5-4C2D-89C1-68C1C05C036C}"/>
              </a:ext>
            </a:extLst>
          </p:cNvPr>
          <p:cNvSpPr txBox="1"/>
          <p:nvPr/>
        </p:nvSpPr>
        <p:spPr>
          <a:xfrm>
            <a:off x="3843582" y="197346"/>
            <a:ext cx="8255428" cy="6463308"/>
          </a:xfrm>
          <a:prstGeom prst="rect">
            <a:avLst/>
          </a:prstGeom>
          <a:blipFill>
            <a:blip r:embed="rId3"/>
            <a:tile tx="0" ty="0" sx="100000" sy="100000" flip="none" algn="tl"/>
          </a:blipFill>
          <a:ln w="76200">
            <a:solidFill>
              <a:schemeClr val="accent2">
                <a:lumMod val="75000"/>
              </a:schemeClr>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9A108D73-F9F8-4018-9CF5-12C4B050A613}"/>
              </a:ext>
            </a:extLst>
          </p:cNvPr>
          <p:cNvSpPr txBox="1"/>
          <p:nvPr/>
        </p:nvSpPr>
        <p:spPr>
          <a:xfrm>
            <a:off x="10992738" y="5176950"/>
            <a:ext cx="3134551" cy="2007438"/>
          </a:xfrm>
          <a:prstGeom prst="rect">
            <a:avLst/>
          </a:prstGeom>
          <a:noFill/>
        </p:spPr>
        <p:txBody>
          <a:bodyPr wrap="square" rtlCol="0">
            <a:spAutoFit/>
          </a:bodyPr>
          <a:lstStyle/>
          <a:p>
            <a:endParaRPr lang="en-GB"/>
          </a:p>
        </p:txBody>
      </p:sp>
      <p:pic>
        <p:nvPicPr>
          <p:cNvPr id="3076" name="Picture 4" descr="Image result for thrive logo">
            <a:extLst>
              <a:ext uri="{FF2B5EF4-FFF2-40B4-BE49-F238E27FC236}">
                <a16:creationId xmlns:a16="http://schemas.microsoft.com/office/drawing/2014/main" id="{2AE080EB-1152-429A-9701-70E1D0B73E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084" y="4960776"/>
            <a:ext cx="2681206" cy="97041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nurture group logo">
            <a:extLst>
              <a:ext uri="{FF2B5EF4-FFF2-40B4-BE49-F238E27FC236}">
                <a16:creationId xmlns:a16="http://schemas.microsoft.com/office/drawing/2014/main" id="{846C01C1-9242-432F-8DD8-DA1266E1F9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441" y="3570474"/>
            <a:ext cx="2916668" cy="8504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CE5AA18-EA9C-47EC-9FB1-A0256BB3B843}"/>
              </a:ext>
            </a:extLst>
          </p:cNvPr>
          <p:cNvSpPr txBox="1"/>
          <p:nvPr/>
        </p:nvSpPr>
        <p:spPr>
          <a:xfrm>
            <a:off x="4153546" y="1813302"/>
            <a:ext cx="46495"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49A23064-0E25-4040-B322-E1A5D955AC02}"/>
              </a:ext>
            </a:extLst>
          </p:cNvPr>
          <p:cNvSpPr txBox="1"/>
          <p:nvPr/>
        </p:nvSpPr>
        <p:spPr>
          <a:xfrm>
            <a:off x="4254138" y="404245"/>
            <a:ext cx="7798377" cy="5786199"/>
          </a:xfrm>
          <a:prstGeom prst="rect">
            <a:avLst/>
          </a:prstGeom>
          <a:noFill/>
        </p:spPr>
        <p:txBody>
          <a:bodyPr wrap="square" rtlCol="0">
            <a:spAutoFit/>
          </a:bodyPr>
          <a:lstStyle/>
          <a:p>
            <a:r>
              <a:rPr lang="en-GB" dirty="0"/>
              <a:t>  </a:t>
            </a:r>
            <a:r>
              <a:rPr lang="en-GB" sz="2800" u="sng" dirty="0">
                <a:solidFill>
                  <a:schemeClr val="accent1">
                    <a:lumMod val="50000"/>
                  </a:schemeClr>
                </a:solidFill>
                <a:latin typeface="Arial" panose="020B0604020202020204" pitchFamily="34" charset="0"/>
                <a:cs typeface="Arial" panose="020B0604020202020204" pitchFamily="34" charset="0"/>
              </a:rPr>
              <a:t>Training</a:t>
            </a:r>
          </a:p>
          <a:p>
            <a:r>
              <a:rPr lang="en-GB" dirty="0"/>
              <a:t>QCF</a:t>
            </a:r>
            <a:r>
              <a:rPr lang="en-GB" dirty="0">
                <a:solidFill>
                  <a:schemeClr val="accent1">
                    <a:lumMod val="50000"/>
                  </a:schemeClr>
                </a:solidFill>
                <a:latin typeface="Arial" panose="020B0604020202020204" pitchFamily="34" charset="0"/>
                <a:cs typeface="Arial" panose="020B0604020202020204" pitchFamily="34" charset="0"/>
              </a:rPr>
              <a:t> Level 3 Childcare Learning and Development – (Employment Training)</a:t>
            </a:r>
          </a:p>
          <a:p>
            <a:r>
              <a:rPr lang="en-GB" dirty="0">
                <a:solidFill>
                  <a:schemeClr val="accent1">
                    <a:lumMod val="50000"/>
                  </a:schemeClr>
                </a:solidFill>
                <a:latin typeface="Arial" panose="020B0604020202020204" pitchFamily="34" charset="0"/>
                <a:cs typeface="Arial" panose="020B0604020202020204" pitchFamily="34" charset="0"/>
              </a:rPr>
              <a:t>3 A-Levels (West Thames College)</a:t>
            </a:r>
          </a:p>
          <a:p>
            <a:r>
              <a:rPr lang="en-GB" dirty="0">
                <a:solidFill>
                  <a:schemeClr val="accent1">
                    <a:lumMod val="50000"/>
                  </a:schemeClr>
                </a:solidFill>
                <a:latin typeface="Arial" panose="020B0604020202020204" pitchFamily="34" charset="0"/>
                <a:cs typeface="Arial" panose="020B0604020202020204" pitchFamily="34" charset="0"/>
              </a:rPr>
              <a:t>Emotional play training</a:t>
            </a:r>
          </a:p>
          <a:p>
            <a:r>
              <a:rPr lang="en-GB" dirty="0">
                <a:solidFill>
                  <a:schemeClr val="accent1">
                    <a:lumMod val="50000"/>
                  </a:schemeClr>
                </a:solidFill>
                <a:latin typeface="Arial" panose="020B0604020202020204" pitchFamily="34" charset="0"/>
                <a:cs typeface="Arial" panose="020B0604020202020204" pitchFamily="34" charset="0"/>
              </a:rPr>
              <a:t>Guided reading training</a:t>
            </a:r>
          </a:p>
          <a:p>
            <a:r>
              <a:rPr lang="en-GB" dirty="0">
                <a:solidFill>
                  <a:schemeClr val="accent1">
                    <a:lumMod val="50000"/>
                  </a:schemeClr>
                </a:solidFill>
                <a:latin typeface="Arial" panose="020B0604020202020204" pitchFamily="34" charset="0"/>
                <a:cs typeface="Arial" panose="020B0604020202020204" pitchFamily="34" charset="0"/>
              </a:rPr>
              <a:t>Safe Guarding training</a:t>
            </a:r>
          </a:p>
          <a:p>
            <a:r>
              <a:rPr lang="en-GB" dirty="0">
                <a:solidFill>
                  <a:schemeClr val="accent1">
                    <a:lumMod val="50000"/>
                  </a:schemeClr>
                </a:solidFill>
                <a:latin typeface="Arial" panose="020B0604020202020204" pitchFamily="34" charset="0"/>
                <a:cs typeface="Arial" panose="020B0604020202020204" pitchFamily="34" charset="0"/>
              </a:rPr>
              <a:t>Child protection training</a:t>
            </a:r>
          </a:p>
          <a:p>
            <a:r>
              <a:rPr lang="en-GB" dirty="0">
                <a:solidFill>
                  <a:schemeClr val="accent1">
                    <a:lumMod val="50000"/>
                  </a:schemeClr>
                </a:solidFill>
                <a:latin typeface="Arial" panose="020B0604020202020204" pitchFamily="34" charset="0"/>
                <a:cs typeface="Arial" panose="020B0604020202020204" pitchFamily="34" charset="0"/>
              </a:rPr>
              <a:t>Nurture training</a:t>
            </a:r>
          </a:p>
          <a:p>
            <a:r>
              <a:rPr lang="en-GB" dirty="0">
                <a:solidFill>
                  <a:schemeClr val="accent1">
                    <a:lumMod val="50000"/>
                  </a:schemeClr>
                </a:solidFill>
                <a:latin typeface="Arial" panose="020B0604020202020204" pitchFamily="34" charset="0"/>
                <a:cs typeface="Arial" panose="020B0604020202020204" pitchFamily="34" charset="0"/>
              </a:rPr>
              <a:t>Emotional intelligence training</a:t>
            </a:r>
          </a:p>
          <a:p>
            <a:r>
              <a:rPr lang="en-GB" dirty="0">
                <a:solidFill>
                  <a:schemeClr val="accent1">
                    <a:lumMod val="50000"/>
                  </a:schemeClr>
                </a:solidFill>
                <a:latin typeface="Arial" panose="020B0604020202020204" pitchFamily="34" charset="0"/>
                <a:cs typeface="Arial" panose="020B0604020202020204" pitchFamily="34" charset="0"/>
              </a:rPr>
              <a:t>Fire safety training</a:t>
            </a:r>
          </a:p>
          <a:p>
            <a:r>
              <a:rPr lang="en-GB" dirty="0">
                <a:solidFill>
                  <a:schemeClr val="accent1">
                    <a:lumMod val="50000"/>
                  </a:schemeClr>
                </a:solidFill>
                <a:latin typeface="Arial" panose="020B0604020202020204" pitchFamily="34" charset="0"/>
                <a:cs typeface="Arial" panose="020B0604020202020204" pitchFamily="34" charset="0"/>
              </a:rPr>
              <a:t>My Concern training</a:t>
            </a:r>
          </a:p>
          <a:p>
            <a:r>
              <a:rPr lang="en-GB" dirty="0">
                <a:solidFill>
                  <a:schemeClr val="accent1">
                    <a:lumMod val="50000"/>
                  </a:schemeClr>
                </a:solidFill>
                <a:latin typeface="Arial" panose="020B0604020202020204" pitchFamily="34" charset="0"/>
                <a:cs typeface="Arial" panose="020B0604020202020204" pitchFamily="34" charset="0"/>
              </a:rPr>
              <a:t>DCF training</a:t>
            </a:r>
          </a:p>
          <a:p>
            <a:r>
              <a:rPr lang="en-GB" dirty="0">
                <a:solidFill>
                  <a:schemeClr val="accent1">
                    <a:lumMod val="50000"/>
                  </a:schemeClr>
                </a:solidFill>
                <a:latin typeface="Arial" panose="020B0604020202020204" pitchFamily="34" charset="0"/>
                <a:cs typeface="Arial" panose="020B0604020202020204" pitchFamily="34" charset="0"/>
              </a:rPr>
              <a:t>Numicon training</a:t>
            </a:r>
          </a:p>
          <a:p>
            <a:r>
              <a:rPr lang="en-GB" dirty="0">
                <a:solidFill>
                  <a:schemeClr val="accent1">
                    <a:lumMod val="50000"/>
                  </a:schemeClr>
                </a:solidFill>
                <a:latin typeface="Arial" panose="020B0604020202020204" pitchFamily="34" charset="0"/>
                <a:cs typeface="Arial" panose="020B0604020202020204" pitchFamily="34" charset="0"/>
              </a:rPr>
              <a:t>Data protection training</a:t>
            </a:r>
          </a:p>
          <a:p>
            <a:r>
              <a:rPr lang="en-GB" dirty="0">
                <a:solidFill>
                  <a:schemeClr val="accent1">
                    <a:lumMod val="50000"/>
                  </a:schemeClr>
                </a:solidFill>
                <a:latin typeface="Arial" panose="020B0604020202020204" pitchFamily="34" charset="0"/>
                <a:cs typeface="Arial" panose="020B0604020202020204" pitchFamily="34" charset="0"/>
              </a:rPr>
              <a:t>Food hygiene certificate</a:t>
            </a:r>
          </a:p>
          <a:p>
            <a:r>
              <a:rPr lang="en-GB" dirty="0">
                <a:solidFill>
                  <a:schemeClr val="accent1">
                    <a:lumMod val="50000"/>
                  </a:schemeClr>
                </a:solidFill>
                <a:latin typeface="Arial" panose="020B0604020202020204" pitchFamily="34" charset="0"/>
                <a:cs typeface="Arial" panose="020B0604020202020204" pitchFamily="34" charset="0"/>
              </a:rPr>
              <a:t>Radicalisation training</a:t>
            </a:r>
          </a:p>
          <a:p>
            <a:r>
              <a:rPr lang="en-GB" dirty="0">
                <a:solidFill>
                  <a:schemeClr val="accent1">
                    <a:lumMod val="50000"/>
                  </a:schemeClr>
                </a:solidFill>
                <a:latin typeface="Arial" panose="020B0604020202020204" pitchFamily="34" charset="0"/>
                <a:cs typeface="Arial" panose="020B0604020202020204" pitchFamily="34" charset="0"/>
              </a:rPr>
              <a:t>Thrive whole school training</a:t>
            </a:r>
          </a:p>
          <a:p>
            <a:r>
              <a:rPr lang="en-GB" dirty="0" err="1">
                <a:solidFill>
                  <a:schemeClr val="accent1">
                    <a:lumMod val="50000"/>
                  </a:schemeClr>
                </a:solidFill>
                <a:latin typeface="Arial" panose="020B0604020202020204" pitchFamily="34" charset="0"/>
                <a:cs typeface="Arial" panose="020B0604020202020204" pitchFamily="34" charset="0"/>
              </a:rPr>
              <a:t>Mapa</a:t>
            </a:r>
            <a:r>
              <a:rPr lang="en-GB" dirty="0">
                <a:solidFill>
                  <a:schemeClr val="accent1">
                    <a:lumMod val="50000"/>
                  </a:schemeClr>
                </a:solidFill>
                <a:latin typeface="Arial" panose="020B0604020202020204" pitchFamily="34" charset="0"/>
                <a:cs typeface="Arial" panose="020B0604020202020204" pitchFamily="34" charset="0"/>
              </a:rPr>
              <a:t> training</a:t>
            </a:r>
          </a:p>
          <a:p>
            <a:r>
              <a:rPr lang="en-GB" dirty="0">
                <a:solidFill>
                  <a:schemeClr val="accent1">
                    <a:lumMod val="50000"/>
                  </a:schemeClr>
                </a:solidFill>
                <a:latin typeface="Arial" panose="020B0604020202020204" pitchFamily="34" charset="0"/>
                <a:cs typeface="Arial" panose="020B0604020202020204" pitchFamily="34" charset="0"/>
              </a:rPr>
              <a:t>Thrive training</a:t>
            </a:r>
            <a:endParaRPr lang="en-GB" dirty="0"/>
          </a:p>
        </p:txBody>
      </p:sp>
    </p:spTree>
    <p:extLst>
      <p:ext uri="{BB962C8B-B14F-4D97-AF65-F5344CB8AC3E}">
        <p14:creationId xmlns:p14="http://schemas.microsoft.com/office/powerpoint/2010/main" val="345630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pattFill prst="pct80">
          <a:fgClr>
            <a:schemeClr val="accent1">
              <a:lumMod val="75000"/>
            </a:schemeClr>
          </a:fgClr>
          <a:bgClr>
            <a:schemeClr val="bg1"/>
          </a:bgClr>
        </a:pattFill>
        <a:effectLst/>
      </p:bgPr>
    </p:bg>
    <p:spTree>
      <p:nvGrpSpPr>
        <p:cNvPr id="1" name=""/>
        <p:cNvGrpSpPr/>
        <p:nvPr/>
      </p:nvGrpSpPr>
      <p:grpSpPr>
        <a:xfrm>
          <a:off x="0" y="0"/>
          <a:ext cx="0" cy="0"/>
          <a:chOff x="0" y="0"/>
          <a:chExt cx="0" cy="0"/>
        </a:xfrm>
      </p:grpSpPr>
      <p:pic>
        <p:nvPicPr>
          <p:cNvPr id="2050" name="Picture 2" descr="A picture containing animal, map, necklace&#10;&#10;Description automatically generated">
            <a:extLst>
              <a:ext uri="{FF2B5EF4-FFF2-40B4-BE49-F238E27FC236}">
                <a16:creationId xmlns:a16="http://schemas.microsoft.com/office/drawing/2014/main" id="{A60B856A-DD37-44EC-881F-D86375FEF8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60" y="789833"/>
            <a:ext cx="4607718" cy="5064973"/>
          </a:xfrm>
          <a:prstGeom prst="rect">
            <a:avLst/>
          </a:prstGeom>
          <a:solidFill>
            <a:srgbClr val="D2E7A9"/>
          </a:solidFill>
          <a:ln w="76200">
            <a:solidFill>
              <a:schemeClr val="accent1">
                <a:lumMod val="75000"/>
              </a:schemeClr>
            </a:solidFill>
          </a:ln>
        </p:spPr>
      </p:pic>
      <p:sp>
        <p:nvSpPr>
          <p:cNvPr id="2" name="Rectangle: Rounded Corners 1">
            <a:extLst>
              <a:ext uri="{FF2B5EF4-FFF2-40B4-BE49-F238E27FC236}">
                <a16:creationId xmlns:a16="http://schemas.microsoft.com/office/drawing/2014/main" id="{3CB7E404-75BF-47E6-A870-67BF33C6D094}"/>
              </a:ext>
            </a:extLst>
          </p:cNvPr>
          <p:cNvSpPr/>
          <p:nvPr/>
        </p:nvSpPr>
        <p:spPr>
          <a:xfrm>
            <a:off x="6309360" y="741467"/>
            <a:ext cx="5273040" cy="506497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4E77B092-30DA-4A7A-9CD7-4C87D212E21C}"/>
              </a:ext>
            </a:extLst>
          </p:cNvPr>
          <p:cNvSpPr txBox="1"/>
          <p:nvPr/>
        </p:nvSpPr>
        <p:spPr>
          <a:xfrm>
            <a:off x="6659880" y="1005840"/>
            <a:ext cx="4607718" cy="5078313"/>
          </a:xfrm>
          <a:prstGeom prst="rect">
            <a:avLst/>
          </a:prstGeom>
          <a:noFill/>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●Creativity                                                             ●Flexibility </a:t>
            </a:r>
          </a:p>
          <a:p>
            <a:r>
              <a:rPr lang="en-GB" dirty="0">
                <a:solidFill>
                  <a:schemeClr val="accent1">
                    <a:lumMod val="50000"/>
                  </a:schemeClr>
                </a:solidFill>
                <a:latin typeface="Arial" panose="020B0604020202020204" pitchFamily="34" charset="0"/>
                <a:cs typeface="Arial" panose="020B0604020202020204" pitchFamily="34" charset="0"/>
              </a:rPr>
              <a:t>●Enthusiasm                                                         ●Team work</a:t>
            </a:r>
          </a:p>
          <a:p>
            <a:r>
              <a:rPr lang="en-GB" dirty="0">
                <a:solidFill>
                  <a:schemeClr val="accent1">
                    <a:lumMod val="50000"/>
                  </a:schemeClr>
                </a:solidFill>
                <a:latin typeface="Arial" panose="020B0604020202020204" pitchFamily="34" charset="0"/>
                <a:cs typeface="Arial" panose="020B0604020202020204" pitchFamily="34" charset="0"/>
              </a:rPr>
              <a:t>●Confidence                                                          ●Leadership role                              </a:t>
            </a:r>
          </a:p>
          <a:p>
            <a:r>
              <a:rPr lang="en-GB" dirty="0">
                <a:solidFill>
                  <a:schemeClr val="accent1">
                    <a:lumMod val="50000"/>
                  </a:schemeClr>
                </a:solidFill>
                <a:latin typeface="Arial" panose="020B0604020202020204" pitchFamily="34" charset="0"/>
                <a:cs typeface="Arial" panose="020B0604020202020204" pitchFamily="34" charset="0"/>
              </a:rPr>
              <a:t>●Effective communication skills                             ● Restorative Practice</a:t>
            </a:r>
          </a:p>
          <a:p>
            <a:r>
              <a:rPr lang="en-GB" dirty="0">
                <a:solidFill>
                  <a:schemeClr val="accent1">
                    <a:lumMod val="50000"/>
                  </a:schemeClr>
                </a:solidFill>
                <a:latin typeface="Arial" panose="020B0604020202020204" pitchFamily="34" charset="0"/>
                <a:cs typeface="Arial" panose="020B0604020202020204" pitchFamily="34" charset="0"/>
              </a:rPr>
              <a:t>●Adaptability                                                          ●Teaching wellbeing</a:t>
            </a:r>
          </a:p>
          <a:p>
            <a:r>
              <a:rPr lang="en-GB" dirty="0">
                <a:solidFill>
                  <a:schemeClr val="accent1">
                    <a:lumMod val="50000"/>
                  </a:schemeClr>
                </a:solidFill>
                <a:latin typeface="Arial" panose="020B0604020202020204" pitchFamily="34" charset="0"/>
                <a:cs typeface="Arial" panose="020B0604020202020204" pitchFamily="34" charset="0"/>
              </a:rPr>
              <a:t>●Behaviour Management</a:t>
            </a:r>
            <a:endParaRPr lang="en-GB" u="sng" dirty="0">
              <a:solidFill>
                <a:schemeClr val="accent1">
                  <a:lumMod val="50000"/>
                </a:schemeClr>
              </a:solidFill>
              <a:latin typeface="Arial" panose="020B0604020202020204" pitchFamily="34" charset="0"/>
              <a:cs typeface="Arial" panose="020B0604020202020204" pitchFamily="34" charset="0"/>
            </a:endParaRPr>
          </a:p>
          <a:p>
            <a:r>
              <a:rPr lang="en-GB" dirty="0">
                <a:solidFill>
                  <a:schemeClr val="accent1">
                    <a:lumMod val="50000"/>
                  </a:schemeClr>
                </a:solidFill>
                <a:latin typeface="Arial" panose="020B0604020202020204" pitchFamily="34" charset="0"/>
                <a:cs typeface="Arial" panose="020B0604020202020204" pitchFamily="34" charset="0"/>
              </a:rPr>
              <a:t>●Time Management Skills </a:t>
            </a:r>
          </a:p>
          <a:p>
            <a:r>
              <a:rPr lang="en-GB" dirty="0">
                <a:solidFill>
                  <a:schemeClr val="accent1">
                    <a:lumMod val="50000"/>
                  </a:schemeClr>
                </a:solidFill>
                <a:latin typeface="Arial" panose="020B0604020202020204" pitchFamily="34" charset="0"/>
                <a:cs typeface="Arial" panose="020B0604020202020204" pitchFamily="34" charset="0"/>
              </a:rPr>
              <a:t>●Harvard Referencing Skills </a:t>
            </a:r>
          </a:p>
          <a:p>
            <a:r>
              <a:rPr lang="en-GB" dirty="0">
                <a:solidFill>
                  <a:schemeClr val="accent1">
                    <a:lumMod val="50000"/>
                  </a:schemeClr>
                </a:solidFill>
                <a:latin typeface="Arial" panose="020B0604020202020204" pitchFamily="34" charset="0"/>
                <a:cs typeface="Arial" panose="020B0604020202020204" pitchFamily="34" charset="0"/>
              </a:rPr>
              <a:t>●Adaptability  </a:t>
            </a:r>
          </a:p>
          <a:p>
            <a:r>
              <a:rPr lang="en-GB" dirty="0">
                <a:solidFill>
                  <a:schemeClr val="accent1">
                    <a:lumMod val="50000"/>
                  </a:schemeClr>
                </a:solidFill>
                <a:latin typeface="Arial" panose="020B0604020202020204" pitchFamily="34" charset="0"/>
                <a:cs typeface="Arial" panose="020B0604020202020204" pitchFamily="34" charset="0"/>
              </a:rPr>
              <a:t>●Enhanced ICT Skills </a:t>
            </a:r>
          </a:p>
          <a:p>
            <a:r>
              <a:rPr lang="en-GB" dirty="0">
                <a:solidFill>
                  <a:schemeClr val="accent1">
                    <a:lumMod val="50000"/>
                  </a:schemeClr>
                </a:solidFill>
                <a:latin typeface="Arial" panose="020B0604020202020204" pitchFamily="34" charset="0"/>
                <a:cs typeface="Arial" panose="020B0604020202020204" pitchFamily="34" charset="0"/>
              </a:rPr>
              <a:t>●Adaptability                              </a:t>
            </a:r>
          </a:p>
          <a:p>
            <a:r>
              <a:rPr lang="en-GB" dirty="0">
                <a:solidFill>
                  <a:schemeClr val="accent1">
                    <a:lumMod val="50000"/>
                  </a:schemeClr>
                </a:solidFill>
                <a:latin typeface="Arial" panose="020B0604020202020204" pitchFamily="34" charset="0"/>
                <a:cs typeface="Arial" panose="020B0604020202020204" pitchFamily="34" charset="0"/>
              </a:rPr>
              <a:t>    </a:t>
            </a:r>
            <a:r>
              <a:rPr lang="en-GB" dirty="0"/>
              <a:t>                                </a:t>
            </a:r>
          </a:p>
          <a:p>
            <a:endParaRPr lang="en-GB" dirty="0"/>
          </a:p>
        </p:txBody>
      </p:sp>
    </p:spTree>
    <p:extLst>
      <p:ext uri="{BB962C8B-B14F-4D97-AF65-F5344CB8AC3E}">
        <p14:creationId xmlns:p14="http://schemas.microsoft.com/office/powerpoint/2010/main" val="812243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13C29E-E304-456A-90A0-32BF554E7B88}"/>
              </a:ext>
            </a:extLst>
          </p:cNvPr>
          <p:cNvSpPr txBox="1"/>
          <p:nvPr/>
        </p:nvSpPr>
        <p:spPr>
          <a:xfrm>
            <a:off x="562708" y="482990"/>
            <a:ext cx="10930597" cy="584775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w="76200">
            <a:solidFill>
              <a:schemeClr val="accent1">
                <a:lumMod val="75000"/>
              </a:schemeClr>
            </a:solidFill>
          </a:ln>
        </p:spPr>
        <p:txBody>
          <a:bodyPr wrap="square" rtlCol="0">
            <a:spAutoFit/>
          </a:bodyPr>
          <a:lstStyle/>
          <a:p>
            <a:pPr algn="ctr"/>
            <a:r>
              <a:rPr lang="en-GB" sz="2200" u="sng" dirty="0">
                <a:solidFill>
                  <a:schemeClr val="accent1">
                    <a:lumMod val="75000"/>
                  </a:schemeClr>
                </a:solidFill>
                <a:latin typeface="Arial" panose="020B0604020202020204" pitchFamily="34" charset="0"/>
                <a:cs typeface="Arial" panose="020B0604020202020204" pitchFamily="34" charset="0"/>
              </a:rPr>
              <a:t>Personal Development</a:t>
            </a:r>
          </a:p>
          <a:p>
            <a:pPr algn="ctr"/>
            <a:endParaRPr lang="en-GB" sz="2200" dirty="0"/>
          </a:p>
          <a:p>
            <a:pPr algn="ctr"/>
            <a:r>
              <a:rPr lang="en-GB" sz="2200" dirty="0">
                <a:solidFill>
                  <a:schemeClr val="accent1">
                    <a:lumMod val="75000"/>
                  </a:schemeClr>
                </a:solidFill>
                <a:latin typeface="Arial" panose="020B0604020202020204" pitchFamily="34" charset="0"/>
                <a:cs typeface="Arial" panose="020B0604020202020204" pitchFamily="34" charset="0"/>
              </a:rPr>
              <a:t> To be more reflective on my practice and critically analyse my work</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To develop a personal development plan for future goals and identify opportunities for further training</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Consider well being within my setting for both children and adults and how I could use my experience to promote the topic.</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To use my creativity in developing therapeutic tasks for children, utilising the outdoor area where possible.</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Strengthened my understanding of and working with multi agencies.</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Produce and record relevant data and understand the impact of data collection and how it can inform my practice.</a:t>
            </a:r>
          </a:p>
        </p:txBody>
      </p:sp>
    </p:spTree>
    <p:extLst>
      <p:ext uri="{BB962C8B-B14F-4D97-AF65-F5344CB8AC3E}">
        <p14:creationId xmlns:p14="http://schemas.microsoft.com/office/powerpoint/2010/main" val="116839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3AD1A2-7E74-4691-9486-C59FD1533478}"/>
              </a:ext>
            </a:extLst>
          </p:cNvPr>
          <p:cNvSpPr txBox="1"/>
          <p:nvPr/>
        </p:nvSpPr>
        <p:spPr>
          <a:xfrm>
            <a:off x="304800" y="335845"/>
            <a:ext cx="11582399" cy="6186309"/>
          </a:xfrm>
          <a:prstGeom prst="rect">
            <a:avLst/>
          </a:prstGeom>
          <a:blipFill>
            <a:blip r:embed="rId3"/>
            <a:tile tx="0" ty="0" sx="100000" sy="100000" flip="none" algn="tl"/>
          </a:blipFill>
        </p:spPr>
        <p:txBody>
          <a:bodyPr wrap="square" rtlCol="0">
            <a:spAutoFit/>
          </a:bodyPr>
          <a:lstStyle/>
          <a:p>
            <a:endParaRPr lang="en-GB" dirty="0"/>
          </a:p>
          <a:p>
            <a:pPr algn="ctr"/>
            <a:r>
              <a:rPr lang="en-GB" sz="3600" u="sng" dirty="0">
                <a:solidFill>
                  <a:schemeClr val="accent1">
                    <a:lumMod val="75000"/>
                  </a:schemeClr>
                </a:solidFill>
                <a:latin typeface="Arial" panose="020B0604020202020204" pitchFamily="34" charset="0"/>
                <a:cs typeface="Arial" panose="020B0604020202020204" pitchFamily="34" charset="0"/>
              </a:rPr>
              <a:t>How Is This Relevant?</a:t>
            </a:r>
          </a:p>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Donaldson (2015) states in his Successful Futures Report, that health and well-being is an integral part of a child’s education and demands that this underpins all teaching and learning across the curriculum and supports the Four Purposes which are to provide an education that produces, ambitious, capable learners, healthy, confident individuals, creative contributors and ethically informed citizens.</a:t>
            </a:r>
          </a:p>
          <a:p>
            <a:endParaRPr lang="en-GB" dirty="0">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Modern society has many demands on children and particularly for those who have encountered childhood aces. The Welsh Government is committed to improving services in this field (DCELLS,2019)</a:t>
            </a:r>
            <a:endParaRPr lang="en-GB" dirty="0"/>
          </a:p>
          <a:p>
            <a:endParaRPr lang="en-GB" dirty="0"/>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Southwick, et al (2011) state that the stronger the resilience is built from an earlier age, the more un likely it is an adult will suffer a mental health issue.</a:t>
            </a:r>
          </a:p>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The ESGDC promotes children’s understanding on the impact of their choices on the environment and by becoming familiar with the outdoors children are more likely to care for it (DCELLS, 2017). </a:t>
            </a:r>
          </a:p>
          <a:p>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1335404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6FA1EC7-E092-46A1-9C84-71B3C8E526B2}"/>
              </a:ext>
            </a:extLst>
          </p:cNvPr>
          <p:cNvSpPr/>
          <p:nvPr/>
        </p:nvSpPr>
        <p:spPr>
          <a:xfrm>
            <a:off x="1021080" y="4211876"/>
            <a:ext cx="10439400" cy="19652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B2AE2D75-7685-430D-B853-CFA4DA8CC440}"/>
              </a:ext>
            </a:extLst>
          </p:cNvPr>
          <p:cNvSpPr/>
          <p:nvPr/>
        </p:nvSpPr>
        <p:spPr>
          <a:xfrm>
            <a:off x="4998720" y="2362200"/>
            <a:ext cx="6629400" cy="14935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D35D3B3-8C61-450C-AC0D-9588F9253A00}"/>
              </a:ext>
            </a:extLst>
          </p:cNvPr>
          <p:cNvSpPr txBox="1"/>
          <p:nvPr/>
        </p:nvSpPr>
        <p:spPr>
          <a:xfrm>
            <a:off x="350520" y="111562"/>
            <a:ext cx="11780520" cy="6065520"/>
          </a:xfrm>
          <a:prstGeom prst="rect">
            <a:avLst/>
          </a:prstGeom>
          <a:blipFill dpi="0" rotWithShape="1">
            <a:blip r:embed="rId3">
              <a:alphaModFix amt="30000"/>
              <a:extLst>
                <a:ext uri="{837473B0-CC2E-450A-ABE3-18F120FF3D39}">
                  <a1611:picAttrSrcUrl xmlns:a1611="http://schemas.microsoft.com/office/drawing/2016/11/main" r:id="rId4"/>
                </a:ext>
              </a:extLst>
            </a:blip>
            <a:srcRect/>
            <a:stretch>
              <a:fillRect/>
            </a:stretch>
          </a:blipFill>
        </p:spPr>
        <p:txBody>
          <a:bodyPr wrap="square" rtlCol="0">
            <a:spAutoFit/>
          </a:bodyPr>
          <a:lstStyle/>
          <a:p>
            <a:endParaRPr lang="en-GB" dirty="0"/>
          </a:p>
        </p:txBody>
      </p:sp>
      <p:pic>
        <p:nvPicPr>
          <p:cNvPr id="1026" name="Picture 2" descr="Britain is one of a number of countries where educators say that safety precautions have gone too far, leaching healthy risks out of childhood.">
            <a:extLst>
              <a:ext uri="{FF2B5EF4-FFF2-40B4-BE49-F238E27FC236}">
                <a16:creationId xmlns:a16="http://schemas.microsoft.com/office/drawing/2014/main" id="{D6A248B6-58CF-4040-A2E9-24DFD7B1D8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7709" y="805994"/>
            <a:ext cx="3924697" cy="2623006"/>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BAC7BA5-E310-41DC-B789-C90194773DB1}"/>
              </a:ext>
            </a:extLst>
          </p:cNvPr>
          <p:cNvSpPr txBox="1"/>
          <p:nvPr/>
        </p:nvSpPr>
        <p:spPr>
          <a:xfrm>
            <a:off x="5212080" y="2465259"/>
            <a:ext cx="6248400" cy="1200329"/>
          </a:xfrm>
          <a:prstGeom prst="rect">
            <a:avLst/>
          </a:prstGeom>
          <a:solidFill>
            <a:schemeClr val="accent1">
              <a:lumMod val="60000"/>
              <a:lumOff val="40000"/>
            </a:schemeClr>
          </a:solidFill>
          <a:ln w="38100">
            <a:noFill/>
          </a:ln>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Richmond School in Shoeburyness. Their model has been commented on by the New York Times as a desirable asset to urban children (Barry, 2018).</a:t>
            </a:r>
          </a:p>
          <a:p>
            <a:endParaRPr lang="en-GB" dirty="0">
              <a:solidFill>
                <a:schemeClr val="accent1">
                  <a:lumMod val="50000"/>
                </a:schemeClr>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A76A390-C5A4-4500-A3E2-612CC4F30C0B}"/>
              </a:ext>
            </a:extLst>
          </p:cNvPr>
          <p:cNvSpPr txBox="1"/>
          <p:nvPr/>
        </p:nvSpPr>
        <p:spPr>
          <a:xfrm>
            <a:off x="4228838" y="994549"/>
            <a:ext cx="9906000" cy="584775"/>
          </a:xfrm>
          <a:prstGeom prst="rect">
            <a:avLst/>
          </a:prstGeom>
          <a:noFill/>
        </p:spPr>
        <p:txBody>
          <a:bodyPr wrap="square" rtlCol="0">
            <a:spAutoFit/>
          </a:bodyPr>
          <a:lstStyle/>
          <a:p>
            <a:r>
              <a:rPr lang="en-GB" sz="3200" dirty="0">
                <a:solidFill>
                  <a:schemeClr val="accent1">
                    <a:lumMod val="50000"/>
                  </a:schemeClr>
                </a:solidFill>
                <a:latin typeface="Arial" panose="020B0604020202020204" pitchFamily="34" charset="0"/>
                <a:cs typeface="Arial" panose="020B0604020202020204" pitchFamily="34" charset="0"/>
              </a:rPr>
              <a:t>                      </a:t>
            </a:r>
            <a:r>
              <a:rPr lang="en-GB" sz="3200" u="sng" dirty="0">
                <a:solidFill>
                  <a:schemeClr val="accent1">
                    <a:lumMod val="50000"/>
                  </a:schemeClr>
                </a:solidFill>
                <a:latin typeface="Arial" panose="020B0604020202020204" pitchFamily="34" charset="0"/>
                <a:cs typeface="Arial" panose="020B0604020202020204" pitchFamily="34" charset="0"/>
              </a:rPr>
              <a:t> Similar Models</a:t>
            </a:r>
          </a:p>
        </p:txBody>
      </p:sp>
      <p:sp>
        <p:nvSpPr>
          <p:cNvPr id="9" name="TextBox 8">
            <a:extLst>
              <a:ext uri="{FF2B5EF4-FFF2-40B4-BE49-F238E27FC236}">
                <a16:creationId xmlns:a16="http://schemas.microsoft.com/office/drawing/2014/main" id="{CD570A4C-9E5E-4514-ADF8-69778C17541C}"/>
              </a:ext>
            </a:extLst>
          </p:cNvPr>
          <p:cNvSpPr txBox="1"/>
          <p:nvPr/>
        </p:nvSpPr>
        <p:spPr>
          <a:xfrm>
            <a:off x="1230630" y="4297680"/>
            <a:ext cx="10062210" cy="1754326"/>
          </a:xfrm>
          <a:prstGeom prst="rect">
            <a:avLst/>
          </a:prstGeom>
          <a:solidFill>
            <a:schemeClr val="accent1">
              <a:lumMod val="60000"/>
              <a:lumOff val="40000"/>
            </a:schemeClr>
          </a:solidFill>
          <a:ln w="38100">
            <a:noFill/>
          </a:ln>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The Land in North Wales was the brain child of Claire Griffiths. A successful venture since 2014 , it offers children freedom to play explore and experiment without pre-conceptions, adult input or judgement. Allowing creativity and independence no boundaries. The land is based in an area of social deprivation which was a serious consideration when choosing its location. The concept echoes the ethos of  the Swedish education system which is largely based outdoors and channels building resilience ( Westervelt, 2015).</a:t>
            </a:r>
          </a:p>
        </p:txBody>
      </p:sp>
    </p:spTree>
    <p:extLst>
      <p:ext uri="{BB962C8B-B14F-4D97-AF65-F5344CB8AC3E}">
        <p14:creationId xmlns:p14="http://schemas.microsoft.com/office/powerpoint/2010/main" val="811682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1533-3B5F-4431-B3F9-35994AA1FF7D}"/>
              </a:ext>
            </a:extLst>
          </p:cNvPr>
          <p:cNvSpPr>
            <a:spLocks noGrp="1"/>
          </p:cNvSpPr>
          <p:nvPr>
            <p:ph type="title"/>
          </p:nvPr>
        </p:nvSpPr>
        <p:spPr>
          <a:blipFill>
            <a:blip r:embed="rId3"/>
            <a:tile tx="0" ty="0" sx="100000" sy="100000" flip="none" algn="tl"/>
          </a:blipFill>
          <a:ln w="76200">
            <a:solidFill>
              <a:schemeClr val="accent1">
                <a:lumMod val="75000"/>
              </a:schemeClr>
            </a:solidFill>
          </a:ln>
        </p:spPr>
        <p:txBody>
          <a:bodyPr/>
          <a:lstStyle/>
          <a:p>
            <a:r>
              <a:rPr lang="en-GB" dirty="0"/>
              <a:t>           </a:t>
            </a:r>
            <a:r>
              <a:rPr lang="en-GB" dirty="0">
                <a:solidFill>
                  <a:schemeClr val="accent1">
                    <a:lumMod val="75000"/>
                  </a:schemeClr>
                </a:solidFill>
              </a:rPr>
              <a:t>HOW WILL IT WORK ?</a:t>
            </a:r>
          </a:p>
        </p:txBody>
      </p:sp>
      <p:sp>
        <p:nvSpPr>
          <p:cNvPr id="3" name="Content Placeholder 2">
            <a:extLst>
              <a:ext uri="{FF2B5EF4-FFF2-40B4-BE49-F238E27FC236}">
                <a16:creationId xmlns:a16="http://schemas.microsoft.com/office/drawing/2014/main" id="{3E5B023E-FBE5-4344-A473-227460F567A8}"/>
              </a:ext>
            </a:extLst>
          </p:cNvPr>
          <p:cNvSpPr>
            <a:spLocks noGrp="1"/>
          </p:cNvSpPr>
          <p:nvPr>
            <p:ph idx="1"/>
          </p:nvPr>
        </p:nvSpPr>
        <p:spPr>
          <a:xfrm>
            <a:off x="1066800" y="2055661"/>
            <a:ext cx="10058400" cy="4159745"/>
          </a:xfrm>
          <a:blipFill>
            <a:blip r:embed="rId3"/>
            <a:tile tx="0" ty="0" sx="100000" sy="100000" flip="none" algn="tl"/>
          </a:blipFill>
          <a:ln w="76200">
            <a:solidFill>
              <a:schemeClr val="accent1">
                <a:lumMod val="75000"/>
              </a:schemeClr>
            </a:solidFill>
          </a:ln>
        </p:spPr>
        <p:txBody>
          <a:bodyPr/>
          <a:lstStyle/>
          <a:p>
            <a:endParaRPr lang="en-GB" dirty="0"/>
          </a:p>
          <a:p>
            <a:r>
              <a:rPr lang="en-GB" dirty="0">
                <a:solidFill>
                  <a:schemeClr val="accent1">
                    <a:lumMod val="75000"/>
                  </a:schemeClr>
                </a:solidFill>
              </a:rPr>
              <a:t>Staffing </a:t>
            </a:r>
          </a:p>
          <a:p>
            <a:r>
              <a:rPr lang="en-GB" dirty="0">
                <a:solidFill>
                  <a:schemeClr val="accent1">
                    <a:lumMod val="75000"/>
                  </a:schemeClr>
                </a:solidFill>
              </a:rPr>
              <a:t>Insurance</a:t>
            </a:r>
          </a:p>
          <a:p>
            <a:r>
              <a:rPr lang="en-GB" dirty="0">
                <a:solidFill>
                  <a:schemeClr val="accent1">
                    <a:lumMod val="75000"/>
                  </a:schemeClr>
                </a:solidFill>
              </a:rPr>
              <a:t>Upkeep of training</a:t>
            </a:r>
          </a:p>
          <a:p>
            <a:r>
              <a:rPr lang="en-GB" dirty="0">
                <a:solidFill>
                  <a:schemeClr val="accent1">
                    <a:lumMod val="75000"/>
                  </a:schemeClr>
                </a:solidFill>
              </a:rPr>
              <a:t>Land</a:t>
            </a:r>
          </a:p>
          <a:p>
            <a:r>
              <a:rPr lang="en-GB" dirty="0">
                <a:solidFill>
                  <a:schemeClr val="accent1">
                    <a:lumMod val="75000"/>
                  </a:schemeClr>
                </a:solidFill>
              </a:rPr>
              <a:t>Materials</a:t>
            </a:r>
          </a:p>
          <a:p>
            <a:r>
              <a:rPr lang="en-GB" dirty="0">
                <a:solidFill>
                  <a:schemeClr val="accent1">
                    <a:lumMod val="75000"/>
                  </a:schemeClr>
                </a:solidFill>
              </a:rPr>
              <a:t>Equipment</a:t>
            </a:r>
          </a:p>
          <a:p>
            <a:r>
              <a:rPr lang="en-GB" dirty="0">
                <a:solidFill>
                  <a:schemeClr val="accent1">
                    <a:lumMod val="75000"/>
                  </a:schemeClr>
                </a:solidFill>
              </a:rPr>
              <a:t>Costings</a:t>
            </a:r>
          </a:p>
        </p:txBody>
      </p:sp>
    </p:spTree>
    <p:extLst>
      <p:ext uri="{BB962C8B-B14F-4D97-AF65-F5344CB8AC3E}">
        <p14:creationId xmlns:p14="http://schemas.microsoft.com/office/powerpoint/2010/main" val="267456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B060C1-8483-4FA3-B156-68E7B7D5B712}"/>
              </a:ext>
            </a:extLst>
          </p:cNvPr>
          <p:cNvSpPr>
            <a:spLocks noGrp="1"/>
          </p:cNvSpPr>
          <p:nvPr>
            <p:ph type="title"/>
          </p:nvPr>
        </p:nvSpPr>
        <p:spPr>
          <a:xfrm>
            <a:off x="9759696" y="0"/>
            <a:ext cx="2432304" cy="1645920"/>
          </a:xfrm>
        </p:spPr>
        <p:txBody>
          <a:bodyPr/>
          <a:lstStyle/>
          <a:p>
            <a:r>
              <a:rPr lang="en-GB" u="sng" dirty="0">
                <a:latin typeface="Arial" panose="020B0604020202020204" pitchFamily="34" charset="0"/>
                <a:cs typeface="Arial" panose="020B0604020202020204" pitchFamily="34" charset="0"/>
              </a:rPr>
              <a:t>Sessions</a:t>
            </a:r>
          </a:p>
        </p:txBody>
      </p:sp>
      <p:sp>
        <p:nvSpPr>
          <p:cNvPr id="5" name="Picture Placeholder 4">
            <a:extLst>
              <a:ext uri="{FF2B5EF4-FFF2-40B4-BE49-F238E27FC236}">
                <a16:creationId xmlns:a16="http://schemas.microsoft.com/office/drawing/2014/main" id="{600909C9-61A0-44DC-A7E5-BDB3425F9F7C}"/>
              </a:ext>
            </a:extLst>
          </p:cNvPr>
          <p:cNvSpPr>
            <a:spLocks noGrp="1"/>
          </p:cNvSpPr>
          <p:nvPr>
            <p:ph type="pic" idx="1"/>
          </p:nvPr>
        </p:nvSpPr>
        <p:spPr>
          <a:xfrm>
            <a:off x="289559" y="237744"/>
            <a:ext cx="8776856" cy="6382512"/>
          </a:xfrm>
          <a:pattFill prst="dkUpDiag">
            <a:fgClr>
              <a:schemeClr val="accent1">
                <a:lumMod val="60000"/>
                <a:lumOff val="40000"/>
              </a:schemeClr>
            </a:fgClr>
            <a:bgClr>
              <a:schemeClr val="bg1"/>
            </a:bgClr>
          </a:pattFill>
        </p:spPr>
      </p:sp>
      <p:sp>
        <p:nvSpPr>
          <p:cNvPr id="6" name="Text Placeholder 5">
            <a:extLst>
              <a:ext uri="{FF2B5EF4-FFF2-40B4-BE49-F238E27FC236}">
                <a16:creationId xmlns:a16="http://schemas.microsoft.com/office/drawing/2014/main" id="{96588D89-08BE-4B44-B0D7-2DB2ABF37D07}"/>
              </a:ext>
            </a:extLst>
          </p:cNvPr>
          <p:cNvSpPr>
            <a:spLocks noGrp="1"/>
          </p:cNvSpPr>
          <p:nvPr>
            <p:ph type="body" sz="half" idx="2"/>
          </p:nvPr>
        </p:nvSpPr>
        <p:spPr/>
        <p:txBody>
          <a:bodyPr>
            <a:normAutofit/>
          </a:bodyPr>
          <a:lstStyle/>
          <a:p>
            <a:r>
              <a:rPr lang="en-GB" sz="1600" dirty="0">
                <a:latin typeface="Arial" panose="020B0604020202020204" pitchFamily="34" charset="0"/>
                <a:cs typeface="Arial" panose="020B0604020202020204" pitchFamily="34" charset="0"/>
              </a:rPr>
              <a:t>Morning Tots sessions</a:t>
            </a:r>
          </a:p>
          <a:p>
            <a:r>
              <a:rPr lang="en-GB" sz="1600" dirty="0">
                <a:latin typeface="Arial" panose="020B0604020202020204" pitchFamily="34" charset="0"/>
                <a:cs typeface="Arial" panose="020B0604020202020204" pitchFamily="34" charset="0"/>
              </a:rPr>
              <a:t>£5.50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Afternoon sessions</a:t>
            </a:r>
          </a:p>
          <a:p>
            <a:r>
              <a:rPr lang="en-GB" sz="1600" dirty="0">
                <a:latin typeface="Arial" panose="020B0604020202020204" pitchFamily="34" charset="0"/>
                <a:cs typeface="Arial" panose="020B0604020202020204" pitchFamily="34" charset="0"/>
              </a:rPr>
              <a:t>£5.50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Teen Time Sessions</a:t>
            </a:r>
          </a:p>
          <a:p>
            <a:r>
              <a:rPr lang="en-GB" sz="1600" dirty="0">
                <a:latin typeface="Arial" panose="020B0604020202020204" pitchFamily="34" charset="0"/>
                <a:cs typeface="Arial" panose="020B0604020202020204" pitchFamily="34" charset="0"/>
              </a:rPr>
              <a:t>£5.50 </a:t>
            </a:r>
          </a:p>
        </p:txBody>
      </p:sp>
      <p:graphicFrame>
        <p:nvGraphicFramePr>
          <p:cNvPr id="2" name="Table 2">
            <a:extLst>
              <a:ext uri="{FF2B5EF4-FFF2-40B4-BE49-F238E27FC236}">
                <a16:creationId xmlns:a16="http://schemas.microsoft.com/office/drawing/2014/main" id="{90CE10EB-7325-4B0F-AF83-71F0C72CAAD2}"/>
              </a:ext>
            </a:extLst>
          </p:cNvPr>
          <p:cNvGraphicFramePr>
            <a:graphicFrameLocks noGrp="1"/>
          </p:cNvGraphicFramePr>
          <p:nvPr>
            <p:extLst>
              <p:ext uri="{D42A27DB-BD31-4B8C-83A1-F6EECF244321}">
                <p14:modId xmlns:p14="http://schemas.microsoft.com/office/powerpoint/2010/main" val="2501926942"/>
              </p:ext>
            </p:extLst>
          </p:nvPr>
        </p:nvGraphicFramePr>
        <p:xfrm>
          <a:off x="463296" y="982134"/>
          <a:ext cx="8128001" cy="5321130"/>
        </p:xfrm>
        <a:graphic>
          <a:graphicData uri="http://schemas.openxmlformats.org/drawingml/2006/table">
            <a:tbl>
              <a:tblPr firstRow="1" bandRow="1">
                <a:tableStyleId>{5C22544A-7EE6-4342-B048-85BDC9FD1C3A}</a:tableStyleId>
              </a:tblPr>
              <a:tblGrid>
                <a:gridCol w="1161143">
                  <a:extLst>
                    <a:ext uri="{9D8B030D-6E8A-4147-A177-3AD203B41FA5}">
                      <a16:colId xmlns:a16="http://schemas.microsoft.com/office/drawing/2014/main" val="2225871786"/>
                    </a:ext>
                  </a:extLst>
                </a:gridCol>
                <a:gridCol w="1161143">
                  <a:extLst>
                    <a:ext uri="{9D8B030D-6E8A-4147-A177-3AD203B41FA5}">
                      <a16:colId xmlns:a16="http://schemas.microsoft.com/office/drawing/2014/main" val="3559242534"/>
                    </a:ext>
                  </a:extLst>
                </a:gridCol>
                <a:gridCol w="1161143">
                  <a:extLst>
                    <a:ext uri="{9D8B030D-6E8A-4147-A177-3AD203B41FA5}">
                      <a16:colId xmlns:a16="http://schemas.microsoft.com/office/drawing/2014/main" val="2705812954"/>
                    </a:ext>
                  </a:extLst>
                </a:gridCol>
                <a:gridCol w="1161143">
                  <a:extLst>
                    <a:ext uri="{9D8B030D-6E8A-4147-A177-3AD203B41FA5}">
                      <a16:colId xmlns:a16="http://schemas.microsoft.com/office/drawing/2014/main" val="875436313"/>
                    </a:ext>
                  </a:extLst>
                </a:gridCol>
                <a:gridCol w="1161143">
                  <a:extLst>
                    <a:ext uri="{9D8B030D-6E8A-4147-A177-3AD203B41FA5}">
                      <a16:colId xmlns:a16="http://schemas.microsoft.com/office/drawing/2014/main" val="1974654239"/>
                    </a:ext>
                  </a:extLst>
                </a:gridCol>
                <a:gridCol w="1161143">
                  <a:extLst>
                    <a:ext uri="{9D8B030D-6E8A-4147-A177-3AD203B41FA5}">
                      <a16:colId xmlns:a16="http://schemas.microsoft.com/office/drawing/2014/main" val="2951102045"/>
                    </a:ext>
                  </a:extLst>
                </a:gridCol>
                <a:gridCol w="1161143">
                  <a:extLst>
                    <a:ext uri="{9D8B030D-6E8A-4147-A177-3AD203B41FA5}">
                      <a16:colId xmlns:a16="http://schemas.microsoft.com/office/drawing/2014/main" val="1592235570"/>
                    </a:ext>
                  </a:extLst>
                </a:gridCol>
              </a:tblGrid>
              <a:tr h="383370">
                <a:tc>
                  <a:txBody>
                    <a:bodyPr/>
                    <a:lstStyle/>
                    <a:p>
                      <a:r>
                        <a:rPr lang="en-GB" dirty="0"/>
                        <a:t>Mon</a:t>
                      </a:r>
                    </a:p>
                  </a:txBody>
                  <a:tcPr/>
                </a:tc>
                <a:tc>
                  <a:txBody>
                    <a:bodyPr/>
                    <a:lstStyle/>
                    <a:p>
                      <a:r>
                        <a:rPr lang="en-GB" dirty="0"/>
                        <a:t>Tues</a:t>
                      </a:r>
                    </a:p>
                  </a:txBody>
                  <a:tcPr/>
                </a:tc>
                <a:tc>
                  <a:txBody>
                    <a:bodyPr/>
                    <a:lstStyle/>
                    <a:p>
                      <a:r>
                        <a:rPr lang="en-GB" dirty="0"/>
                        <a:t>Wed</a:t>
                      </a:r>
                    </a:p>
                  </a:txBody>
                  <a:tcPr/>
                </a:tc>
                <a:tc>
                  <a:txBody>
                    <a:bodyPr/>
                    <a:lstStyle/>
                    <a:p>
                      <a:r>
                        <a:rPr lang="en-GB" dirty="0"/>
                        <a:t>Thurs</a:t>
                      </a:r>
                    </a:p>
                  </a:txBody>
                  <a:tcPr/>
                </a:tc>
                <a:tc>
                  <a:txBody>
                    <a:bodyPr/>
                    <a:lstStyle/>
                    <a:p>
                      <a:r>
                        <a:rPr lang="en-GB" dirty="0"/>
                        <a:t>Fri</a:t>
                      </a:r>
                    </a:p>
                  </a:txBody>
                  <a:tcPr/>
                </a:tc>
                <a:tc>
                  <a:txBody>
                    <a:bodyPr/>
                    <a:lstStyle/>
                    <a:p>
                      <a:r>
                        <a:rPr lang="en-GB" dirty="0"/>
                        <a:t>Sat</a:t>
                      </a:r>
                    </a:p>
                  </a:txBody>
                  <a:tcPr/>
                </a:tc>
                <a:tc>
                  <a:txBody>
                    <a:bodyPr/>
                    <a:lstStyle/>
                    <a:p>
                      <a:r>
                        <a:rPr lang="en-GB" dirty="0"/>
                        <a:t>Sun</a:t>
                      </a:r>
                    </a:p>
                  </a:txBody>
                  <a:tcPr/>
                </a:tc>
                <a:extLst>
                  <a:ext uri="{0D108BD9-81ED-4DB2-BD59-A6C34878D82A}">
                    <a16:rowId xmlns:a16="http://schemas.microsoft.com/office/drawing/2014/main" val="2514286560"/>
                  </a:ext>
                </a:extLst>
              </a:tr>
              <a:tr h="370840">
                <a:tc>
                  <a:txBody>
                    <a:bodyPr/>
                    <a:lstStyle/>
                    <a:p>
                      <a:r>
                        <a:rPr lang="en-GB" dirty="0">
                          <a:solidFill>
                            <a:schemeClr val="accent1">
                              <a:lumMod val="75000"/>
                            </a:schemeClr>
                          </a:solidFill>
                          <a:latin typeface="Arial" panose="020B0604020202020204" pitchFamily="34" charset="0"/>
                          <a:cs typeface="Arial" panose="020B0604020202020204" pitchFamily="34" charset="0"/>
                        </a:rPr>
                        <a:t>Tots 11.30-3.30pm</a:t>
                      </a:r>
                    </a:p>
                    <a:p>
                      <a:r>
                        <a:rPr lang="en-GB" dirty="0">
                          <a:solidFill>
                            <a:schemeClr val="accent1">
                              <a:lumMod val="75000"/>
                            </a:schemeClr>
                          </a:solidFill>
                          <a:latin typeface="Arial" panose="020B0604020202020204" pitchFamily="34" charset="0"/>
                          <a:cs typeface="Arial" panose="020B0604020202020204" pitchFamily="34" charset="0"/>
                        </a:rPr>
                        <a:t>(2hr session)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Tots 11.30-3.30pm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Tots 11.30-3.30pm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Tots 11.30-3.30pm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Tots 11.30-3.30pm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Open to ages up to 12yrs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endParaRPr lang="en-GB" dirty="0">
                        <a:solidFill>
                          <a:schemeClr val="accent1">
                            <a:lumMod val="7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Open to ages up to 12yrs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(2hr session)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4112303669"/>
                  </a:ext>
                </a:extLst>
              </a:tr>
              <a:tr h="370840">
                <a:tc>
                  <a:txBody>
                    <a:bodyPr/>
                    <a:lstStyle/>
                    <a:p>
                      <a:r>
                        <a:rPr lang="en-GB" dirty="0">
                          <a:solidFill>
                            <a:schemeClr val="accent1">
                              <a:lumMod val="75000"/>
                            </a:schemeClr>
                          </a:solidFill>
                          <a:latin typeface="Arial" panose="020B0604020202020204" pitchFamily="34" charset="0"/>
                          <a:cs typeface="Arial" panose="020B0604020202020204" pitchFamily="34" charset="0"/>
                        </a:rPr>
                        <a:t>Up to 12yrs</a:t>
                      </a:r>
                    </a:p>
                    <a:p>
                      <a:r>
                        <a:rPr lang="en-GB" dirty="0">
                          <a:solidFill>
                            <a:schemeClr val="accent1">
                              <a:lumMod val="75000"/>
                            </a:schemeClr>
                          </a:solidFill>
                          <a:latin typeface="Arial" panose="020B0604020202020204" pitchFamily="34" charset="0"/>
                          <a:cs typeface="Arial" panose="020B0604020202020204" pitchFamily="34" charset="0"/>
                        </a:rPr>
                        <a:t>3.30pm-5.30pm</a:t>
                      </a:r>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Up to 12yrs</a:t>
                      </a:r>
                    </a:p>
                    <a:p>
                      <a:r>
                        <a:rPr lang="en-GB" dirty="0">
                          <a:solidFill>
                            <a:schemeClr val="accent1">
                              <a:lumMod val="75000"/>
                            </a:schemeClr>
                          </a:solidFill>
                          <a:latin typeface="Arial" panose="020B0604020202020204" pitchFamily="34" charset="0"/>
                          <a:cs typeface="Arial" panose="020B0604020202020204" pitchFamily="34" charset="0"/>
                        </a:rPr>
                        <a:t>3.30pm-5.30pm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Up to 12yrs</a:t>
                      </a:r>
                    </a:p>
                    <a:p>
                      <a:r>
                        <a:rPr lang="en-GB" dirty="0">
                          <a:solidFill>
                            <a:schemeClr val="accent1">
                              <a:lumMod val="75000"/>
                            </a:schemeClr>
                          </a:solidFill>
                          <a:latin typeface="Arial" panose="020B0604020202020204" pitchFamily="34" charset="0"/>
                          <a:cs typeface="Arial" panose="020B0604020202020204" pitchFamily="34" charset="0"/>
                        </a:rPr>
                        <a:t>3.30pm-5.30pm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Up to 12yrs</a:t>
                      </a:r>
                    </a:p>
                    <a:p>
                      <a:r>
                        <a:rPr lang="en-GB" dirty="0">
                          <a:solidFill>
                            <a:schemeClr val="accent1">
                              <a:lumMod val="75000"/>
                            </a:schemeClr>
                          </a:solidFill>
                          <a:latin typeface="Arial" panose="020B0604020202020204" pitchFamily="34" charset="0"/>
                          <a:cs typeface="Arial" panose="020B0604020202020204" pitchFamily="34" charset="0"/>
                        </a:rPr>
                        <a:t>3.30pm-5.30pm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Up to 12yrs</a:t>
                      </a:r>
                    </a:p>
                    <a:p>
                      <a:r>
                        <a:rPr lang="en-GB" dirty="0">
                          <a:solidFill>
                            <a:schemeClr val="accent1">
                              <a:lumMod val="75000"/>
                            </a:schemeClr>
                          </a:solidFill>
                          <a:latin typeface="Arial" panose="020B0604020202020204" pitchFamily="34" charset="0"/>
                          <a:cs typeface="Arial" panose="020B0604020202020204" pitchFamily="34" charset="0"/>
                        </a:rPr>
                        <a:t>3.30pm-5.30pm</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Open to ages up to 12yrs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latin typeface="Arial" panose="020B0604020202020204" pitchFamily="34" charset="0"/>
                          <a:cs typeface="Arial" panose="020B0604020202020204" pitchFamily="34" charset="0"/>
                        </a:rPr>
                        <a:t>Open to ages up to 12yrs</a:t>
                      </a:r>
                    </a:p>
                    <a:p>
                      <a:endParaRPr lang="en-GB" dirty="0"/>
                    </a:p>
                  </a:txBody>
                  <a:tcPr/>
                </a:tc>
                <a:extLst>
                  <a:ext uri="{0D108BD9-81ED-4DB2-BD59-A6C34878D82A}">
                    <a16:rowId xmlns:a16="http://schemas.microsoft.com/office/drawing/2014/main" val="3891329039"/>
                  </a:ext>
                </a:extLst>
              </a:tr>
              <a:tr h="370840">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tc>
                  <a:txBody>
                    <a:bodyPr/>
                    <a:lstStyle/>
                    <a:p>
                      <a:r>
                        <a:rPr lang="en-GB" dirty="0">
                          <a:solidFill>
                            <a:schemeClr val="accent1">
                              <a:lumMod val="75000"/>
                            </a:schemeClr>
                          </a:solidFill>
                          <a:latin typeface="Arial" panose="020B0604020202020204" pitchFamily="34" charset="0"/>
                          <a:cs typeface="Arial" panose="020B0604020202020204" pitchFamily="34" charset="0"/>
                        </a:rPr>
                        <a:t>Teen Time</a:t>
                      </a:r>
                    </a:p>
                    <a:p>
                      <a:r>
                        <a:rPr lang="en-GB" dirty="0">
                          <a:solidFill>
                            <a:schemeClr val="accent1">
                              <a:lumMod val="75000"/>
                            </a:schemeClr>
                          </a:solidFill>
                          <a:latin typeface="Arial" panose="020B0604020202020204" pitchFamily="34" charset="0"/>
                          <a:cs typeface="Arial" panose="020B0604020202020204" pitchFamily="34" charset="0"/>
                        </a:rPr>
                        <a:t>5.30pm-7pm</a:t>
                      </a:r>
                    </a:p>
                    <a:p>
                      <a:endParaRPr lang="en-GB" dirty="0"/>
                    </a:p>
                  </a:txBody>
                  <a:tcPr/>
                </a:tc>
                <a:extLst>
                  <a:ext uri="{0D108BD9-81ED-4DB2-BD59-A6C34878D82A}">
                    <a16:rowId xmlns:a16="http://schemas.microsoft.com/office/drawing/2014/main" val="968757244"/>
                  </a:ext>
                </a:extLst>
              </a:tr>
            </a:tbl>
          </a:graphicData>
        </a:graphic>
      </p:graphicFrame>
    </p:spTree>
    <p:extLst>
      <p:ext uri="{BB962C8B-B14F-4D97-AF65-F5344CB8AC3E}">
        <p14:creationId xmlns:p14="http://schemas.microsoft.com/office/powerpoint/2010/main" val="3584402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8E615A73-2965-444F-A4D5-49E1BEC04DED}"/>
              </a:ext>
            </a:extLst>
          </p:cNvPr>
          <p:cNvSpPr>
            <a:spLocks noGrp="1"/>
          </p:cNvSpPr>
          <p:nvPr>
            <p:ph type="body" idx="1"/>
          </p:nvPr>
        </p:nvSpPr>
        <p:spPr>
          <a:xfrm>
            <a:off x="1563624" y="1447800"/>
            <a:ext cx="9070848" cy="3691462"/>
          </a:xfrm>
        </p:spPr>
        <p:txBody>
          <a:bodyPr>
            <a:normAutofit/>
          </a:bodyPr>
          <a:lstStyle/>
          <a:p>
            <a:endParaRPr lang="en-GB" dirty="0"/>
          </a:p>
          <a:p>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E192FD81-2D1D-4FDB-97E1-0C88BD678053}"/>
              </a:ext>
            </a:extLst>
          </p:cNvPr>
          <p:cNvSpPr txBox="1"/>
          <p:nvPr/>
        </p:nvSpPr>
        <p:spPr>
          <a:xfrm>
            <a:off x="1667256" y="2103120"/>
            <a:ext cx="9070848" cy="3785652"/>
          </a:xfrm>
          <a:prstGeom prst="rect">
            <a:avLst/>
          </a:prstGeom>
          <a:noFill/>
        </p:spPr>
        <p:txBody>
          <a:bodyPr wrap="square" rtlCol="0">
            <a:spAutoFit/>
          </a:bodyPr>
          <a:lstStyle/>
          <a:p>
            <a:pPr algn="ctr"/>
            <a:r>
              <a:rPr lang="en-GB" sz="2400" u="sng" dirty="0">
                <a:solidFill>
                  <a:schemeClr val="accent1">
                    <a:lumMod val="75000"/>
                  </a:schemeClr>
                </a:solidFill>
                <a:latin typeface="Arial" panose="020B0604020202020204" pitchFamily="34" charset="0"/>
                <a:cs typeface="Arial" panose="020B0604020202020204" pitchFamily="34" charset="0"/>
              </a:rPr>
              <a:t>Future Opportunities</a:t>
            </a:r>
          </a:p>
          <a:p>
            <a:pPr algn="just"/>
            <a:endParaRPr lang="en-GB" sz="2400" u="sng" dirty="0">
              <a:solidFill>
                <a:schemeClr val="accent1">
                  <a:lumMod val="75000"/>
                </a:schemeClr>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Potential for parties</a:t>
            </a: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Skills based guests</a:t>
            </a: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Adults only evening</a:t>
            </a: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Wild camping events</a:t>
            </a: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Summer BBQ</a:t>
            </a:r>
          </a:p>
          <a:p>
            <a:pPr marL="342900" indent="-342900" algn="ctr">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Rental to corporate events</a:t>
            </a:r>
          </a:p>
          <a:p>
            <a:pPr marL="342900" indent="-342900" algn="ctr">
              <a:buFont typeface="Arial" panose="020B0604020202020204" pitchFamily="34" charset="0"/>
              <a:buChar char="•"/>
            </a:pPr>
            <a:endParaRPr lang="en-GB" sz="2400" dirty="0">
              <a:solidFill>
                <a:schemeClr val="accent1">
                  <a:lumMod val="75000"/>
                </a:schemeClr>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endParaRPr lang="en-GB" sz="2400" u="sng"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5977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E205D0-6CBC-4B68-A14F-34440DA0F326}"/>
              </a:ext>
            </a:extLst>
          </p:cNvPr>
          <p:cNvSpPr txBox="1"/>
          <p:nvPr/>
        </p:nvSpPr>
        <p:spPr>
          <a:xfrm>
            <a:off x="213360" y="274320"/>
            <a:ext cx="11765280" cy="6278642"/>
          </a:xfrm>
          <a:prstGeom prst="rect">
            <a:avLst/>
          </a:prstGeom>
          <a:blipFill>
            <a:blip r:embed="rId2"/>
            <a:tile tx="0" ty="0" sx="100000" sy="100000" flip="none" algn="tl"/>
          </a:blipFill>
        </p:spPr>
        <p:txBody>
          <a:bodyPr wrap="square" rtlCol="0">
            <a:spAutoFit/>
          </a:bodyPr>
          <a:lstStyle/>
          <a:p>
            <a:pPr algn="ctr"/>
            <a:r>
              <a:rPr lang="en-GB" sz="2400" u="sng" dirty="0">
                <a:solidFill>
                  <a:schemeClr val="accent1">
                    <a:lumMod val="50000"/>
                  </a:schemeClr>
                </a:solidFill>
                <a:latin typeface="Arial" panose="020B0604020202020204" pitchFamily="34" charset="0"/>
                <a:cs typeface="Arial" panose="020B0604020202020204" pitchFamily="34" charset="0"/>
              </a:rPr>
              <a:t>References</a:t>
            </a:r>
            <a:endParaRPr lang="en-GB" u="sng" dirty="0">
              <a:solidFill>
                <a:schemeClr val="accent1">
                  <a:lumMod val="75000"/>
                </a:schemeClr>
              </a:solidFill>
              <a:latin typeface="Arial" panose="020B0604020202020204" pitchFamily="34" charset="0"/>
              <a:cs typeface="Arial" panose="020B0604020202020204" pitchFamily="34" charset="0"/>
            </a:endParaRPr>
          </a:p>
          <a:p>
            <a:r>
              <a:rPr lang="en-GB" dirty="0" err="1">
                <a:solidFill>
                  <a:schemeClr val="accent1">
                    <a:lumMod val="75000"/>
                  </a:schemeClr>
                </a:solidFill>
                <a:latin typeface="Arial" panose="020B0604020202020204" pitchFamily="34" charset="0"/>
                <a:cs typeface="Arial" panose="020B0604020202020204" pitchFamily="34" charset="0"/>
              </a:rPr>
              <a:t>Axford</a:t>
            </a:r>
            <a:r>
              <a:rPr lang="en-GB" dirty="0">
                <a:solidFill>
                  <a:schemeClr val="accent1">
                    <a:lumMod val="75000"/>
                  </a:schemeClr>
                </a:solidFill>
                <a:latin typeface="Arial" panose="020B0604020202020204" pitchFamily="34" charset="0"/>
                <a:cs typeface="Arial" panose="020B0604020202020204" pitchFamily="34" charset="0"/>
              </a:rPr>
              <a:t>, N. (2012) ‘</a:t>
            </a:r>
            <a:r>
              <a:rPr lang="en-GB" i="1" dirty="0">
                <a:solidFill>
                  <a:schemeClr val="accent1">
                    <a:lumMod val="75000"/>
                  </a:schemeClr>
                </a:solidFill>
                <a:latin typeface="Arial" panose="020B0604020202020204" pitchFamily="34" charset="0"/>
                <a:cs typeface="Arial" panose="020B0604020202020204" pitchFamily="34" charset="0"/>
              </a:rPr>
              <a:t>Exploring Concepts of Child Wellbeing’</a:t>
            </a:r>
            <a:r>
              <a:rPr lang="en-GB" dirty="0">
                <a:solidFill>
                  <a:schemeClr val="accent1">
                    <a:lumMod val="75000"/>
                  </a:schemeClr>
                </a:solidFill>
                <a:latin typeface="Arial" panose="020B0604020202020204" pitchFamily="34" charset="0"/>
                <a:cs typeface="Arial" panose="020B0604020202020204" pitchFamily="34" charset="0"/>
              </a:rPr>
              <a:t>. Bristol: The Policy Press.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Barry,  E. (2018) ‘</a:t>
            </a:r>
            <a:r>
              <a:rPr lang="en-GB" dirty="0" err="1">
                <a:solidFill>
                  <a:schemeClr val="accent1">
                    <a:lumMod val="75000"/>
                  </a:schemeClr>
                </a:solidFill>
                <a:latin typeface="Arial" panose="020B0604020202020204" pitchFamily="34" charset="0"/>
                <a:cs typeface="Arial" panose="020B0604020202020204" pitchFamily="34" charset="0"/>
              </a:rPr>
              <a:t>Britains</a:t>
            </a:r>
            <a:r>
              <a:rPr lang="en-GB" dirty="0">
                <a:solidFill>
                  <a:schemeClr val="accent1">
                    <a:lumMod val="75000"/>
                  </a:schemeClr>
                </a:solidFill>
                <a:latin typeface="Arial" panose="020B0604020202020204" pitchFamily="34" charset="0"/>
                <a:cs typeface="Arial" panose="020B0604020202020204" pitchFamily="34" charset="0"/>
              </a:rPr>
              <a:t> Playgrounds, Bringing in Risk to Build Resilience’. </a:t>
            </a:r>
            <a:r>
              <a:rPr lang="en-GB" dirty="0">
                <a:solidFill>
                  <a:schemeClr val="accent1">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https://www.nytimes.com/2018/03/10/world/europe/britain-playgrounds-risk.html</a:t>
            </a:r>
            <a:r>
              <a:rPr lang="en-GB" dirty="0">
                <a:solidFill>
                  <a:schemeClr val="accent1">
                    <a:lumMod val="75000"/>
                  </a:schemeClr>
                </a:solidFill>
                <a:latin typeface="Arial" panose="020B0604020202020204" pitchFamily="34" charset="0"/>
                <a:cs typeface="Arial" panose="020B0604020202020204" pitchFamily="34" charset="0"/>
              </a:rPr>
              <a:t> [Accessed 15</a:t>
            </a:r>
            <a:r>
              <a:rPr lang="en-GB" baseline="30000" dirty="0">
                <a:solidFill>
                  <a:schemeClr val="accent1">
                    <a:lumMod val="75000"/>
                  </a:schemeClr>
                </a:solidFill>
                <a:latin typeface="Arial" panose="020B0604020202020204" pitchFamily="34" charset="0"/>
                <a:cs typeface="Arial" panose="020B0604020202020204" pitchFamily="34" charset="0"/>
              </a:rPr>
              <a:t>th</a:t>
            </a:r>
            <a:r>
              <a:rPr lang="en-GB" dirty="0">
                <a:solidFill>
                  <a:schemeClr val="accent1">
                    <a:lumMod val="75000"/>
                  </a:schemeClr>
                </a:solidFill>
                <a:latin typeface="Arial" panose="020B0604020202020204" pitchFamily="34" charset="0"/>
                <a:cs typeface="Arial" panose="020B0604020202020204" pitchFamily="34" charset="0"/>
              </a:rPr>
              <a:t> January 2020].</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Department of Children’s Education, Lifelong Learning and Skills.  (2019) </a:t>
            </a:r>
            <a:r>
              <a:rPr lang="en-GB" i="1" dirty="0">
                <a:solidFill>
                  <a:schemeClr val="accent1">
                    <a:lumMod val="75000"/>
                  </a:schemeClr>
                </a:solidFill>
                <a:latin typeface="Arial" panose="020B0604020202020204" pitchFamily="34" charset="0"/>
                <a:cs typeface="Arial" panose="020B0604020202020204" pitchFamily="34" charset="0"/>
              </a:rPr>
              <a:t>7m to improve child and adolescent mental health.</a:t>
            </a:r>
            <a:r>
              <a:rPr lang="en-GB" dirty="0">
                <a:solidFill>
                  <a:schemeClr val="accent1">
                    <a:lumMod val="75000"/>
                  </a:schemeClr>
                </a:solidFill>
                <a:latin typeface="Arial" panose="020B0604020202020204" pitchFamily="34" charset="0"/>
                <a:cs typeface="Arial" panose="020B0604020202020204" pitchFamily="34" charset="0"/>
              </a:rPr>
              <a:t> Cardiff: Welsh Assembly Government.</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Department of Children’s Education, Lifelong Learning and Skills.  (2017) </a:t>
            </a:r>
            <a:r>
              <a:rPr lang="en-GB" i="1" dirty="0">
                <a:solidFill>
                  <a:schemeClr val="accent1">
                    <a:lumMod val="75000"/>
                  </a:schemeClr>
                </a:solidFill>
                <a:latin typeface="Arial" panose="020B0604020202020204" pitchFamily="34" charset="0"/>
                <a:cs typeface="Arial" panose="020B0604020202020204" pitchFamily="34" charset="0"/>
              </a:rPr>
              <a:t>Evaluation of Pupil Deprivation Grant.</a:t>
            </a:r>
            <a:r>
              <a:rPr lang="en-GB" dirty="0">
                <a:solidFill>
                  <a:schemeClr val="accent1">
                    <a:lumMod val="75000"/>
                  </a:schemeClr>
                </a:solidFill>
                <a:latin typeface="Arial" panose="020B0604020202020204" pitchFamily="34" charset="0"/>
                <a:cs typeface="Arial" panose="020B0604020202020204" pitchFamily="34" charset="0"/>
              </a:rPr>
              <a:t> Cardiff: Welsh Assembly Government.</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err="1">
                <a:solidFill>
                  <a:schemeClr val="accent1">
                    <a:lumMod val="75000"/>
                  </a:schemeClr>
                </a:solidFill>
                <a:latin typeface="Arial" panose="020B0604020202020204" pitchFamily="34" charset="0"/>
                <a:cs typeface="Arial" panose="020B0604020202020204" pitchFamily="34" charset="0"/>
              </a:rPr>
              <a:t>Klass</a:t>
            </a:r>
            <a:r>
              <a:rPr lang="en-GB" dirty="0">
                <a:solidFill>
                  <a:schemeClr val="accent1">
                    <a:lumMod val="75000"/>
                  </a:schemeClr>
                </a:solidFill>
                <a:latin typeface="Arial" panose="020B0604020202020204" pitchFamily="34" charset="0"/>
                <a:cs typeface="Arial" panose="020B0604020202020204" pitchFamily="34" charset="0"/>
              </a:rPr>
              <a:t>,  P. (2019) ‘Is digital Addiction a real Threat to Kids?’</a:t>
            </a:r>
            <a:r>
              <a:rPr lang="en-GB" dirty="0">
                <a:solidFill>
                  <a:schemeClr val="accent1">
                    <a:lumMod val="75000"/>
                  </a:schemeClr>
                </a:solidFill>
                <a:hlinkClick r:id="rId4">
                  <a:extLst>
                    <a:ext uri="{A12FA001-AC4F-418D-AE19-62706E023703}">
                      <ahyp:hlinkClr xmlns:ahyp="http://schemas.microsoft.com/office/drawing/2018/hyperlinkcolor" val="tx"/>
                    </a:ext>
                  </a:extLst>
                </a:hlinkClick>
              </a:rPr>
              <a:t> https://www.nytimes.com/2019/05/20/well/family/is-digital-addiction-a-real-threat-to-kids.html</a:t>
            </a:r>
            <a:r>
              <a:rPr lang="en-GB" dirty="0">
                <a:solidFill>
                  <a:schemeClr val="accent1">
                    <a:lumMod val="75000"/>
                  </a:schemeClr>
                </a:solidFill>
              </a:rPr>
              <a:t> [Accessed 16th January 2020].</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Knight, S. (2011) ‘</a:t>
            </a:r>
            <a:r>
              <a:rPr lang="en-GB" i="1" dirty="0">
                <a:solidFill>
                  <a:schemeClr val="accent1">
                    <a:lumMod val="75000"/>
                  </a:schemeClr>
                </a:solidFill>
                <a:latin typeface="Arial" panose="020B0604020202020204" pitchFamily="34" charset="0"/>
                <a:cs typeface="Arial" panose="020B0604020202020204" pitchFamily="34" charset="0"/>
              </a:rPr>
              <a:t>Risk and Adventure in Early Years Outdoor Play’</a:t>
            </a:r>
            <a:r>
              <a:rPr lang="en-GB" dirty="0">
                <a:solidFill>
                  <a:schemeClr val="accent1">
                    <a:lumMod val="75000"/>
                  </a:schemeClr>
                </a:solidFill>
                <a:latin typeface="Arial" panose="020B0604020202020204" pitchFamily="34" charset="0"/>
                <a:cs typeface="Arial" panose="020B0604020202020204" pitchFamily="34" charset="0"/>
              </a:rPr>
              <a:t>. London: Sage Publications Ltd.</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Lamb, C. (2011) ‘</a:t>
            </a:r>
            <a:r>
              <a:rPr lang="en-GB" i="1" dirty="0">
                <a:solidFill>
                  <a:schemeClr val="accent1">
                    <a:lumMod val="75000"/>
                  </a:schemeClr>
                </a:solidFill>
                <a:latin typeface="Arial" panose="020B0604020202020204" pitchFamily="34" charset="0"/>
                <a:cs typeface="Arial" panose="020B0604020202020204" pitchFamily="34" charset="0"/>
              </a:rPr>
              <a:t>Forest School for All’</a:t>
            </a:r>
            <a:r>
              <a:rPr lang="en-GB" dirty="0">
                <a:solidFill>
                  <a:schemeClr val="accent1">
                    <a:lumMod val="75000"/>
                  </a:schemeClr>
                </a:solidFill>
                <a:latin typeface="Arial" panose="020B0604020202020204" pitchFamily="34" charset="0"/>
                <a:cs typeface="Arial" panose="020B0604020202020204" pitchFamily="34" charset="0"/>
              </a:rPr>
              <a:t>. London: Sage Publications Ltd.</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rPr>
              <a:t>Morton, K. (2019) Experts Divided Over Screen Time. </a:t>
            </a:r>
            <a:r>
              <a:rPr lang="en-GB" u="sng" dirty="0">
                <a:solidFill>
                  <a:schemeClr val="accent1">
                    <a:lumMod val="75000"/>
                  </a:schemeClr>
                </a:solidFill>
                <a:hlinkClick r:id="rId5">
                  <a:extLst>
                    <a:ext uri="{A12FA001-AC4F-418D-AE19-62706E023703}">
                      <ahyp:hlinkClr xmlns:ahyp="http://schemas.microsoft.com/office/drawing/2018/hyperlinkcolor" val="tx"/>
                    </a:ext>
                  </a:extLst>
                </a:hlinkClick>
              </a:rPr>
              <a:t>https://www.nurseryworld.co.uk/nursery-world/news/1166762/experts-divided-over-screen-time-limits</a:t>
            </a:r>
            <a:r>
              <a:rPr lang="en-GB" dirty="0">
                <a:solidFill>
                  <a:schemeClr val="accent1">
                    <a:lumMod val="75000"/>
                  </a:schemeClr>
                </a:solidFill>
              </a:rPr>
              <a:t> [Accessed 10th January 2020].</a:t>
            </a:r>
            <a:endParaRPr lang="en-GB" sz="1400"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7615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230254-0B52-44CF-884D-A2FC0EBDA20C}"/>
              </a:ext>
            </a:extLst>
          </p:cNvPr>
          <p:cNvSpPr txBox="1"/>
          <p:nvPr/>
        </p:nvSpPr>
        <p:spPr>
          <a:xfrm>
            <a:off x="259080" y="274320"/>
            <a:ext cx="11673840" cy="6463308"/>
          </a:xfrm>
          <a:prstGeom prst="rect">
            <a:avLst/>
          </a:prstGeom>
          <a:blipFill>
            <a:blip r:embed="rId2"/>
            <a:tile tx="0" ty="0" sx="100000" sy="100000" flip="none" algn="tl"/>
          </a:blipFill>
        </p:spPr>
        <p:txBody>
          <a:bodyPr wrap="square" rtlCol="0">
            <a:spAutoFit/>
          </a:bodyPr>
          <a:lstStyle/>
          <a:p>
            <a:r>
              <a:rPr lang="en-GB" dirty="0" err="1">
                <a:solidFill>
                  <a:schemeClr val="accent1">
                    <a:lumMod val="75000"/>
                  </a:schemeClr>
                </a:solidFill>
                <a:latin typeface="Arial" panose="020B0604020202020204" pitchFamily="34" charset="0"/>
                <a:cs typeface="Arial" panose="020B0604020202020204" pitchFamily="34" charset="0"/>
              </a:rPr>
              <a:t>Sindermann</a:t>
            </a:r>
            <a:r>
              <a:rPr lang="en-GB" dirty="0">
                <a:solidFill>
                  <a:schemeClr val="accent1">
                    <a:lumMod val="75000"/>
                  </a:schemeClr>
                </a:solidFill>
                <a:latin typeface="Arial" panose="020B0604020202020204" pitchFamily="34" charset="0"/>
                <a:cs typeface="Arial" panose="020B0604020202020204" pitchFamily="34" charset="0"/>
              </a:rPr>
              <a:t>,  C. and Kendrick,  K. and Becker,  B. and Li, M. and Li,  S. and Montag,  C. (2017) Does Growing up in Urban Compared to Rural Area’s Shape Primary Emotional Traits?</a:t>
            </a:r>
            <a:r>
              <a:rPr lang="en-GB" dirty="0">
                <a:solidFill>
                  <a:schemeClr val="accent1">
                    <a:lumMod val="75000"/>
                  </a:schemeClr>
                </a:solidFill>
                <a:hlinkClick r:id="rId3">
                  <a:extLst>
                    <a:ext uri="{A12FA001-AC4F-418D-AE19-62706E023703}">
                      <ahyp:hlinkClr xmlns:ahyp="http://schemas.microsoft.com/office/drawing/2018/hyperlinkcolor" val="tx"/>
                    </a:ext>
                  </a:extLst>
                </a:hlinkClick>
              </a:rPr>
              <a:t> https://www.ncbi.nlm.nih.gov/pmc/articles/PMC5618068/</a:t>
            </a:r>
            <a:r>
              <a:rPr lang="en-GB" dirty="0">
                <a:solidFill>
                  <a:schemeClr val="accent1">
                    <a:lumMod val="75000"/>
                  </a:schemeClr>
                </a:solidFill>
              </a:rPr>
              <a:t> [Accessed 15</a:t>
            </a:r>
            <a:r>
              <a:rPr lang="en-GB" baseline="30000" dirty="0">
                <a:solidFill>
                  <a:schemeClr val="accent1">
                    <a:lumMod val="75000"/>
                  </a:schemeClr>
                </a:solidFill>
              </a:rPr>
              <a:t>th</a:t>
            </a:r>
            <a:r>
              <a:rPr lang="en-GB" dirty="0">
                <a:solidFill>
                  <a:schemeClr val="accent1">
                    <a:lumMod val="75000"/>
                  </a:schemeClr>
                </a:solidFill>
              </a:rPr>
              <a:t> January 2020].</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Tarrant,  P.  (2013)  ‘</a:t>
            </a:r>
            <a:r>
              <a:rPr lang="en-GB" i="1" dirty="0">
                <a:solidFill>
                  <a:schemeClr val="accent1">
                    <a:lumMod val="75000"/>
                  </a:schemeClr>
                </a:solidFill>
                <a:latin typeface="Arial" panose="020B0604020202020204" pitchFamily="34" charset="0"/>
                <a:cs typeface="Arial" panose="020B0604020202020204" pitchFamily="34" charset="0"/>
              </a:rPr>
              <a:t>Reflective Practice and Professional Development’</a:t>
            </a:r>
            <a:r>
              <a:rPr lang="en-GB" dirty="0">
                <a:solidFill>
                  <a:schemeClr val="accent1">
                    <a:lumMod val="75000"/>
                  </a:schemeClr>
                </a:solidFill>
                <a:latin typeface="Arial" panose="020B0604020202020204" pitchFamily="34" charset="0"/>
                <a:cs typeface="Arial" panose="020B0604020202020204" pitchFamily="34" charset="0"/>
              </a:rPr>
              <a:t>. London: Sage Publications Ltd.</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The Thrive Approach.  (2019) ‘The Thrive Approach, Neuroscience’ </a:t>
            </a:r>
            <a:r>
              <a:rPr lang="en-GB" u="sng" dirty="0">
                <a:solidFill>
                  <a:schemeClr val="accent1">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https://www.thriveapproach.com/the-thrive-approach/</a:t>
            </a:r>
            <a:r>
              <a:rPr lang="en-GB" dirty="0">
                <a:solidFill>
                  <a:schemeClr val="accent1">
                    <a:lumMod val="75000"/>
                  </a:schemeClr>
                </a:solidFill>
                <a:latin typeface="Arial" panose="020B0604020202020204" pitchFamily="34" charset="0"/>
                <a:cs typeface="Arial" panose="020B0604020202020204" pitchFamily="34" charset="0"/>
              </a:rPr>
              <a:t> [Accessed 5</a:t>
            </a:r>
            <a:r>
              <a:rPr lang="en-GB" baseline="30000" dirty="0">
                <a:solidFill>
                  <a:schemeClr val="accent1">
                    <a:lumMod val="75000"/>
                  </a:schemeClr>
                </a:solidFill>
                <a:latin typeface="Arial" panose="020B0604020202020204" pitchFamily="34" charset="0"/>
                <a:cs typeface="Arial" panose="020B0604020202020204" pitchFamily="34" charset="0"/>
              </a:rPr>
              <a:t>th</a:t>
            </a:r>
            <a:r>
              <a:rPr lang="en-GB" dirty="0">
                <a:solidFill>
                  <a:schemeClr val="accent1">
                    <a:lumMod val="75000"/>
                  </a:schemeClr>
                </a:solidFill>
                <a:latin typeface="Arial" panose="020B0604020202020204" pitchFamily="34" charset="0"/>
                <a:cs typeface="Arial" panose="020B0604020202020204" pitchFamily="34" charset="0"/>
              </a:rPr>
              <a:t> January 2020].</a:t>
            </a:r>
          </a:p>
          <a:p>
            <a:endParaRPr lang="en-GB" dirty="0">
              <a:solidFill>
                <a:schemeClr val="accent1">
                  <a:lumMod val="75000"/>
                </a:schemeClr>
              </a:solidFill>
            </a:endParaRP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Waite,  S. (2017)  ‘</a:t>
            </a:r>
            <a:r>
              <a:rPr lang="en-GB" i="1" dirty="0">
                <a:solidFill>
                  <a:schemeClr val="accent1">
                    <a:lumMod val="75000"/>
                  </a:schemeClr>
                </a:solidFill>
                <a:latin typeface="Arial" panose="020B0604020202020204" pitchFamily="34" charset="0"/>
                <a:cs typeface="Arial" panose="020B0604020202020204" pitchFamily="34" charset="0"/>
              </a:rPr>
              <a:t>Children Learning Outside the Classroom’ </a:t>
            </a:r>
            <a:r>
              <a:rPr lang="en-GB" dirty="0">
                <a:solidFill>
                  <a:schemeClr val="accent1">
                    <a:lumMod val="75000"/>
                  </a:schemeClr>
                </a:solidFill>
                <a:latin typeface="Arial" panose="020B0604020202020204" pitchFamily="34" charset="0"/>
                <a:cs typeface="Arial" panose="020B0604020202020204" pitchFamily="34" charset="0"/>
              </a:rPr>
              <a:t>(2</a:t>
            </a:r>
            <a:r>
              <a:rPr lang="en-GB" baseline="30000" dirty="0">
                <a:solidFill>
                  <a:schemeClr val="accent1">
                    <a:lumMod val="75000"/>
                  </a:schemeClr>
                </a:solidFill>
                <a:latin typeface="Arial" panose="020B0604020202020204" pitchFamily="34" charset="0"/>
                <a:cs typeface="Arial" panose="020B0604020202020204" pitchFamily="34" charset="0"/>
              </a:rPr>
              <a:t>nd</a:t>
            </a:r>
            <a:r>
              <a:rPr lang="en-GB" dirty="0">
                <a:solidFill>
                  <a:schemeClr val="accent1">
                    <a:lumMod val="75000"/>
                  </a:schemeClr>
                </a:solidFill>
                <a:latin typeface="Arial" panose="020B0604020202020204" pitchFamily="34" charset="0"/>
                <a:cs typeface="Arial" panose="020B0604020202020204" pitchFamily="34" charset="0"/>
              </a:rPr>
              <a:t> ed). London: Sage Publications Ltd. </a:t>
            </a:r>
          </a:p>
          <a:p>
            <a:endParaRPr lang="en-GB" dirty="0">
              <a:solidFill>
                <a:schemeClr val="accent1">
                  <a:lumMod val="75000"/>
                </a:schemeClr>
              </a:solidFill>
            </a:endParaRPr>
          </a:p>
          <a:p>
            <a:r>
              <a:rPr lang="en-GB" dirty="0">
                <a:solidFill>
                  <a:schemeClr val="accent1">
                    <a:lumMod val="75000"/>
                  </a:schemeClr>
                </a:solidFill>
                <a:latin typeface="Arial" panose="020B0604020202020204" pitchFamily="34" charset="0"/>
                <a:cs typeface="Arial" panose="020B0604020202020204" pitchFamily="34" charset="0"/>
              </a:rPr>
              <a:t>Westervelt,  E (2015)  ‘Value of Wild and Risky Play: Mud, Fire, Hammers and Nails.</a:t>
            </a:r>
            <a:r>
              <a:rPr lang="en-GB" dirty="0">
                <a:solidFill>
                  <a:schemeClr val="accent1">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https://www.npr.org/sections/ed/2015/04/03/395797459/the-value-of-wild-risky-play-fire-mud-hammers-and-nails</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 [Accessed 10th January 2020].</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White, R. and </a:t>
            </a:r>
            <a:r>
              <a:rPr lang="en-GB" dirty="0" err="1">
                <a:solidFill>
                  <a:schemeClr val="accent1">
                    <a:lumMod val="75000"/>
                  </a:schemeClr>
                </a:solidFill>
                <a:latin typeface="Arial" panose="020B0604020202020204" pitchFamily="34" charset="0"/>
                <a:cs typeface="Arial" panose="020B0604020202020204" pitchFamily="34" charset="0"/>
              </a:rPr>
              <a:t>Stoecklin</a:t>
            </a:r>
            <a:r>
              <a:rPr lang="en-GB" dirty="0">
                <a:solidFill>
                  <a:schemeClr val="accent1">
                    <a:lumMod val="75000"/>
                  </a:schemeClr>
                </a:solidFill>
                <a:latin typeface="Arial" panose="020B0604020202020204" pitchFamily="34" charset="0"/>
                <a:cs typeface="Arial" panose="020B0604020202020204" pitchFamily="34" charset="0"/>
              </a:rPr>
              <a:t>, V.  (2011)’ Children’s Outdoor Play and learning Environment’s-Returning to Nature’. </a:t>
            </a:r>
            <a:r>
              <a:rPr lang="en-GB" i="1" dirty="0">
                <a:solidFill>
                  <a:schemeClr val="accent1">
                    <a:lumMod val="75000"/>
                  </a:schemeClr>
                </a:solidFill>
                <a:latin typeface="Arial" panose="020B0604020202020204" pitchFamily="34" charset="0"/>
                <a:cs typeface="Arial" panose="020B0604020202020204" pitchFamily="34" charset="0"/>
              </a:rPr>
              <a:t>Early Childhood News</a:t>
            </a:r>
            <a:r>
              <a:rPr lang="en-GB" dirty="0">
                <a:solidFill>
                  <a:schemeClr val="accent1">
                    <a:lumMod val="75000"/>
                  </a:schemeClr>
                </a:solidFill>
                <a:latin typeface="Arial" panose="020B0604020202020204" pitchFamily="34" charset="0"/>
                <a:cs typeface="Arial" panose="020B0604020202020204" pitchFamily="34" charset="0"/>
              </a:rPr>
              <a:t>. Volume 69, Issue 2, pp271-286.</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39727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6648</TotalTime>
  <Words>1770</Words>
  <Application>Microsoft Office PowerPoint</Application>
  <PresentationFormat>Widescreen</PresentationFormat>
  <Paragraphs>223</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Garamond</vt:lpstr>
      <vt:lpstr>Savon</vt:lpstr>
      <vt:lpstr>Skills for life: employability and future pathways ecge6001</vt:lpstr>
      <vt:lpstr>Wild Wood</vt:lpstr>
      <vt:lpstr>PowerPoint Presentation</vt:lpstr>
      <vt:lpstr>Benefits of Outdoor Play</vt:lpstr>
      <vt:lpstr>PowerPoint Presentation</vt:lpstr>
      <vt:lpstr>PowerPoint Presentation</vt:lpstr>
      <vt:lpstr>PowerPoint Presentation</vt:lpstr>
      <vt:lpstr>PowerPoint Presentation</vt:lpstr>
      <vt:lpstr>PowerPoint Presentation</vt:lpstr>
      <vt:lpstr>PowerPoint Presentation</vt:lpstr>
      <vt:lpstr>           HOW WILL IT WORK ?</vt:lpstr>
      <vt:lpstr>Sessions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104</cp:revision>
  <dcterms:created xsi:type="dcterms:W3CDTF">2020-01-11T13:52:18Z</dcterms:created>
  <dcterms:modified xsi:type="dcterms:W3CDTF">2020-01-17T23:21:13Z</dcterms:modified>
</cp:coreProperties>
</file>