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19"/>
  </p:notesMasterIdLst>
  <p:sldIdLst>
    <p:sldId id="256" r:id="rId2"/>
    <p:sldId id="261" r:id="rId3"/>
    <p:sldId id="263" r:id="rId4"/>
    <p:sldId id="264" r:id="rId5"/>
    <p:sldId id="259" r:id="rId6"/>
    <p:sldId id="265" r:id="rId7"/>
    <p:sldId id="266" r:id="rId8"/>
    <p:sldId id="267" r:id="rId9"/>
    <p:sldId id="268" r:id="rId10"/>
    <p:sldId id="269" r:id="rId11"/>
    <p:sldId id="270" r:id="rId12"/>
    <p:sldId id="271" r:id="rId13"/>
    <p:sldId id="272" r:id="rId14"/>
    <p:sldId id="273" r:id="rId15"/>
    <p:sldId id="274" r:id="rId16"/>
    <p:sldId id="260"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91CEFF7A-1CBE-440F-9635-0F34F81D4342}">
          <p14:sldIdLst>
            <p14:sldId id="256"/>
            <p14:sldId id="261"/>
            <p14:sldId id="263"/>
            <p14:sldId id="264"/>
            <p14:sldId id="259"/>
            <p14:sldId id="265"/>
            <p14:sldId id="266"/>
            <p14:sldId id="267"/>
            <p14:sldId id="268"/>
            <p14:sldId id="269"/>
            <p14:sldId id="270"/>
            <p14:sldId id="271"/>
            <p14:sldId id="272"/>
            <p14:sldId id="273"/>
            <p14:sldId id="274"/>
            <p14:sldId id="260"/>
            <p14:sldId id="275"/>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66"/>
    <a:srgbClr val="FF3399"/>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62" autoAdjust="0"/>
    <p:restoredTop sz="94660"/>
  </p:normalViewPr>
  <p:slideViewPr>
    <p:cSldViewPr snapToGrid="0">
      <p:cViewPr varScale="1">
        <p:scale>
          <a:sx n="65" d="100"/>
          <a:sy n="65" d="100"/>
        </p:scale>
        <p:origin x="102"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213F6E-0F5F-41E6-8D4F-186F9B6FE663}" type="doc">
      <dgm:prSet loTypeId="urn:microsoft.com/office/officeart/2005/8/layout/default" loCatId="list" qsTypeId="urn:microsoft.com/office/officeart/2005/8/quickstyle/simple3" qsCatId="simple" csTypeId="urn:microsoft.com/office/officeart/2005/8/colors/accent5_3" csCatId="accent5"/>
      <dgm:spPr/>
      <dgm:t>
        <a:bodyPr/>
        <a:lstStyle/>
        <a:p>
          <a:endParaRPr lang="en-US"/>
        </a:p>
      </dgm:t>
    </dgm:pt>
    <dgm:pt modelId="{48C3F35F-868F-48B6-80CA-76358EFCD405}">
      <dgm:prSet/>
      <dgm:spPr/>
      <dgm:t>
        <a:bodyPr/>
        <a:lstStyle/>
        <a:p>
          <a:r>
            <a:rPr lang="en-GB" b="1" i="0" dirty="0"/>
            <a:t>Marketing plan and marketing analysis. Abdul Aziz  </a:t>
          </a:r>
          <a:endParaRPr lang="en-US" dirty="0"/>
        </a:p>
      </dgm:t>
    </dgm:pt>
    <dgm:pt modelId="{8D2148C9-A4BB-4888-908D-81CBDD609039}" type="parTrans" cxnId="{EC2AFF2E-E045-4872-A10B-0CC3BFFA33E0}">
      <dgm:prSet/>
      <dgm:spPr/>
      <dgm:t>
        <a:bodyPr/>
        <a:lstStyle/>
        <a:p>
          <a:endParaRPr lang="en-US"/>
        </a:p>
      </dgm:t>
    </dgm:pt>
    <dgm:pt modelId="{C1684215-AF83-4F45-9CE6-6E7E8DF0B6A2}" type="sibTrans" cxnId="{EC2AFF2E-E045-4872-A10B-0CC3BFFA33E0}">
      <dgm:prSet/>
      <dgm:spPr/>
      <dgm:t>
        <a:bodyPr/>
        <a:lstStyle/>
        <a:p>
          <a:endParaRPr lang="en-US"/>
        </a:p>
      </dgm:t>
    </dgm:pt>
    <dgm:pt modelId="{768380A3-6685-4CED-ABA7-9AD9A35AE224}">
      <dgm:prSet/>
      <dgm:spPr/>
      <dgm:t>
        <a:bodyPr/>
        <a:lstStyle/>
        <a:p>
          <a:r>
            <a:rPr lang="en-GB" b="1" i="0"/>
            <a:t>Executive summary and Competition. Mabota romio</a:t>
          </a:r>
          <a:endParaRPr lang="en-US"/>
        </a:p>
      </dgm:t>
    </dgm:pt>
    <dgm:pt modelId="{459D7529-E061-4BC7-974C-8D11BE656BB4}" type="parTrans" cxnId="{29948906-A9AE-40F1-BF7E-AB6EF44B931D}">
      <dgm:prSet/>
      <dgm:spPr/>
      <dgm:t>
        <a:bodyPr/>
        <a:lstStyle/>
        <a:p>
          <a:endParaRPr lang="en-US"/>
        </a:p>
      </dgm:t>
    </dgm:pt>
    <dgm:pt modelId="{16631B49-C29A-4D69-8B15-838C8C0E5E41}" type="sibTrans" cxnId="{29948906-A9AE-40F1-BF7E-AB6EF44B931D}">
      <dgm:prSet/>
      <dgm:spPr/>
      <dgm:t>
        <a:bodyPr/>
        <a:lstStyle/>
        <a:p>
          <a:endParaRPr lang="en-US"/>
        </a:p>
      </dgm:t>
    </dgm:pt>
    <dgm:pt modelId="{A7746422-E72F-4C05-9851-83410C9E74F0}">
      <dgm:prSet/>
      <dgm:spPr/>
      <dgm:t>
        <a:bodyPr/>
        <a:lstStyle/>
        <a:p>
          <a:r>
            <a:rPr lang="en-GB" b="1" i="0"/>
            <a:t>Financial data. J.JACQUE </a:t>
          </a:r>
          <a:endParaRPr lang="en-US"/>
        </a:p>
      </dgm:t>
    </dgm:pt>
    <dgm:pt modelId="{A9EAAFD1-A7DB-43BB-8D3B-BDD5181CF28C}" type="parTrans" cxnId="{3FD15AE4-7DFC-40D9-A5D9-E188DBC5F9C2}">
      <dgm:prSet/>
      <dgm:spPr/>
      <dgm:t>
        <a:bodyPr/>
        <a:lstStyle/>
        <a:p>
          <a:endParaRPr lang="en-US"/>
        </a:p>
      </dgm:t>
    </dgm:pt>
    <dgm:pt modelId="{C31730E5-79B7-4A89-A172-E817FE18728A}" type="sibTrans" cxnId="{3FD15AE4-7DFC-40D9-A5D9-E188DBC5F9C2}">
      <dgm:prSet/>
      <dgm:spPr/>
      <dgm:t>
        <a:bodyPr/>
        <a:lstStyle/>
        <a:p>
          <a:endParaRPr lang="en-US"/>
        </a:p>
      </dgm:t>
    </dgm:pt>
    <dgm:pt modelId="{EFB81807-31A8-4A8C-B6F3-025FF389A579}">
      <dgm:prSet/>
      <dgm:spPr/>
      <dgm:t>
        <a:bodyPr/>
        <a:lstStyle/>
        <a:p>
          <a:r>
            <a:rPr lang="en-GB" b="1" i="0"/>
            <a:t>Description of business. Lambart</a:t>
          </a:r>
          <a:endParaRPr lang="en-US"/>
        </a:p>
      </dgm:t>
    </dgm:pt>
    <dgm:pt modelId="{1B7062DD-32E5-4737-A21B-6C4DABA392DC}" type="parTrans" cxnId="{A73538E2-D86E-4038-8F6D-63C9B2A954F7}">
      <dgm:prSet/>
      <dgm:spPr/>
      <dgm:t>
        <a:bodyPr/>
        <a:lstStyle/>
        <a:p>
          <a:endParaRPr lang="en-US"/>
        </a:p>
      </dgm:t>
    </dgm:pt>
    <dgm:pt modelId="{8A0C3D50-1DC9-4526-B7A0-611448BED2CC}" type="sibTrans" cxnId="{A73538E2-D86E-4038-8F6D-63C9B2A954F7}">
      <dgm:prSet/>
      <dgm:spPr/>
      <dgm:t>
        <a:bodyPr/>
        <a:lstStyle/>
        <a:p>
          <a:endParaRPr lang="en-US"/>
        </a:p>
      </dgm:t>
    </dgm:pt>
    <dgm:pt modelId="{E1907202-3FF4-4EEF-8949-8370583C9C97}">
      <dgm:prSet/>
      <dgm:spPr/>
      <dgm:t>
        <a:bodyPr/>
        <a:lstStyle/>
        <a:p>
          <a:r>
            <a:rPr lang="en-GB" b="1" i="0"/>
            <a:t>Location and management. J.ANDRE</a:t>
          </a:r>
          <a:endParaRPr lang="en-US"/>
        </a:p>
      </dgm:t>
    </dgm:pt>
    <dgm:pt modelId="{A2A8BB1A-1071-4983-B519-8D5FB65EA812}" type="parTrans" cxnId="{461FC69F-0C42-4579-B456-CEFC94570328}">
      <dgm:prSet/>
      <dgm:spPr/>
      <dgm:t>
        <a:bodyPr/>
        <a:lstStyle/>
        <a:p>
          <a:endParaRPr lang="en-US"/>
        </a:p>
      </dgm:t>
    </dgm:pt>
    <dgm:pt modelId="{569DE1AC-C769-483C-892B-7C7816E5D521}" type="sibTrans" cxnId="{461FC69F-0C42-4579-B456-CEFC94570328}">
      <dgm:prSet/>
      <dgm:spPr/>
      <dgm:t>
        <a:bodyPr/>
        <a:lstStyle/>
        <a:p>
          <a:endParaRPr lang="en-US"/>
        </a:p>
      </dgm:t>
    </dgm:pt>
    <dgm:pt modelId="{E1D186FD-A396-4BA4-9428-DAB806ECDAF7}" type="pres">
      <dgm:prSet presAssocID="{A4213F6E-0F5F-41E6-8D4F-186F9B6FE663}" presName="diagram" presStyleCnt="0">
        <dgm:presLayoutVars>
          <dgm:dir/>
          <dgm:resizeHandles val="exact"/>
        </dgm:presLayoutVars>
      </dgm:prSet>
      <dgm:spPr/>
    </dgm:pt>
    <dgm:pt modelId="{80ED96C1-F169-4A14-AF49-16EFC4164035}" type="pres">
      <dgm:prSet presAssocID="{48C3F35F-868F-48B6-80CA-76358EFCD405}" presName="node" presStyleLbl="node1" presStyleIdx="0" presStyleCnt="5">
        <dgm:presLayoutVars>
          <dgm:bulletEnabled val="1"/>
        </dgm:presLayoutVars>
      </dgm:prSet>
      <dgm:spPr/>
    </dgm:pt>
    <dgm:pt modelId="{8022AB29-5BD3-4523-A9F4-7D7704B294F6}" type="pres">
      <dgm:prSet presAssocID="{C1684215-AF83-4F45-9CE6-6E7E8DF0B6A2}" presName="sibTrans" presStyleCnt="0"/>
      <dgm:spPr/>
    </dgm:pt>
    <dgm:pt modelId="{1E08C5BC-3E36-4E30-8579-321B49FB5843}" type="pres">
      <dgm:prSet presAssocID="{768380A3-6685-4CED-ABA7-9AD9A35AE224}" presName="node" presStyleLbl="node1" presStyleIdx="1" presStyleCnt="5">
        <dgm:presLayoutVars>
          <dgm:bulletEnabled val="1"/>
        </dgm:presLayoutVars>
      </dgm:prSet>
      <dgm:spPr/>
    </dgm:pt>
    <dgm:pt modelId="{E1371098-0AAD-4572-902F-87C569BED633}" type="pres">
      <dgm:prSet presAssocID="{16631B49-C29A-4D69-8B15-838C8C0E5E41}" presName="sibTrans" presStyleCnt="0"/>
      <dgm:spPr/>
    </dgm:pt>
    <dgm:pt modelId="{B65E51FA-C8F6-49D1-855A-947A6314D512}" type="pres">
      <dgm:prSet presAssocID="{A7746422-E72F-4C05-9851-83410C9E74F0}" presName="node" presStyleLbl="node1" presStyleIdx="2" presStyleCnt="5">
        <dgm:presLayoutVars>
          <dgm:bulletEnabled val="1"/>
        </dgm:presLayoutVars>
      </dgm:prSet>
      <dgm:spPr/>
    </dgm:pt>
    <dgm:pt modelId="{4B330A0B-3CCA-4468-929E-E78D574BC1FB}" type="pres">
      <dgm:prSet presAssocID="{C31730E5-79B7-4A89-A172-E817FE18728A}" presName="sibTrans" presStyleCnt="0"/>
      <dgm:spPr/>
    </dgm:pt>
    <dgm:pt modelId="{DF01F140-705C-4D24-8A39-270ACA40665F}" type="pres">
      <dgm:prSet presAssocID="{EFB81807-31A8-4A8C-B6F3-025FF389A579}" presName="node" presStyleLbl="node1" presStyleIdx="3" presStyleCnt="5">
        <dgm:presLayoutVars>
          <dgm:bulletEnabled val="1"/>
        </dgm:presLayoutVars>
      </dgm:prSet>
      <dgm:spPr/>
    </dgm:pt>
    <dgm:pt modelId="{3C77CF00-D643-4861-A632-9ACF031F0918}" type="pres">
      <dgm:prSet presAssocID="{8A0C3D50-1DC9-4526-B7A0-611448BED2CC}" presName="sibTrans" presStyleCnt="0"/>
      <dgm:spPr/>
    </dgm:pt>
    <dgm:pt modelId="{1A52C120-D14F-4183-8B35-ACD514CC6081}" type="pres">
      <dgm:prSet presAssocID="{E1907202-3FF4-4EEF-8949-8370583C9C97}" presName="node" presStyleLbl="node1" presStyleIdx="4" presStyleCnt="5">
        <dgm:presLayoutVars>
          <dgm:bulletEnabled val="1"/>
        </dgm:presLayoutVars>
      </dgm:prSet>
      <dgm:spPr/>
    </dgm:pt>
  </dgm:ptLst>
  <dgm:cxnLst>
    <dgm:cxn modelId="{29948906-A9AE-40F1-BF7E-AB6EF44B931D}" srcId="{A4213F6E-0F5F-41E6-8D4F-186F9B6FE663}" destId="{768380A3-6685-4CED-ABA7-9AD9A35AE224}" srcOrd="1" destOrd="0" parTransId="{459D7529-E061-4BC7-974C-8D11BE656BB4}" sibTransId="{16631B49-C29A-4D69-8B15-838C8C0E5E41}"/>
    <dgm:cxn modelId="{EC2AFF2E-E045-4872-A10B-0CC3BFFA33E0}" srcId="{A4213F6E-0F5F-41E6-8D4F-186F9B6FE663}" destId="{48C3F35F-868F-48B6-80CA-76358EFCD405}" srcOrd="0" destOrd="0" parTransId="{8D2148C9-A4BB-4888-908D-81CBDD609039}" sibTransId="{C1684215-AF83-4F45-9CE6-6E7E8DF0B6A2}"/>
    <dgm:cxn modelId="{3DA13C77-1837-4C6A-B8CB-98B5381C67C5}" type="presOf" srcId="{48C3F35F-868F-48B6-80CA-76358EFCD405}" destId="{80ED96C1-F169-4A14-AF49-16EFC4164035}" srcOrd="0" destOrd="0" presId="urn:microsoft.com/office/officeart/2005/8/layout/default"/>
    <dgm:cxn modelId="{1577847C-0C4F-4DAF-BAB3-A207D5EC3EEF}" type="presOf" srcId="{A4213F6E-0F5F-41E6-8D4F-186F9B6FE663}" destId="{E1D186FD-A396-4BA4-9428-DAB806ECDAF7}" srcOrd="0" destOrd="0" presId="urn:microsoft.com/office/officeart/2005/8/layout/default"/>
    <dgm:cxn modelId="{B719027F-46A0-422A-89FC-466CAA6900AC}" type="presOf" srcId="{A7746422-E72F-4C05-9851-83410C9E74F0}" destId="{B65E51FA-C8F6-49D1-855A-947A6314D512}" srcOrd="0" destOrd="0" presId="urn:microsoft.com/office/officeart/2005/8/layout/default"/>
    <dgm:cxn modelId="{12686E95-39C0-48A4-9CD5-E7C4E6184A51}" type="presOf" srcId="{EFB81807-31A8-4A8C-B6F3-025FF389A579}" destId="{DF01F140-705C-4D24-8A39-270ACA40665F}" srcOrd="0" destOrd="0" presId="urn:microsoft.com/office/officeart/2005/8/layout/default"/>
    <dgm:cxn modelId="{461FC69F-0C42-4579-B456-CEFC94570328}" srcId="{A4213F6E-0F5F-41E6-8D4F-186F9B6FE663}" destId="{E1907202-3FF4-4EEF-8949-8370583C9C97}" srcOrd="4" destOrd="0" parTransId="{A2A8BB1A-1071-4983-B519-8D5FB65EA812}" sibTransId="{569DE1AC-C769-483C-892B-7C7816E5D521}"/>
    <dgm:cxn modelId="{A7878AC4-D006-4AE5-A735-1E9B7E7F7ABA}" type="presOf" srcId="{E1907202-3FF4-4EEF-8949-8370583C9C97}" destId="{1A52C120-D14F-4183-8B35-ACD514CC6081}" srcOrd="0" destOrd="0" presId="urn:microsoft.com/office/officeart/2005/8/layout/default"/>
    <dgm:cxn modelId="{959D17C9-2B88-4B23-BF31-91100562E08B}" type="presOf" srcId="{768380A3-6685-4CED-ABA7-9AD9A35AE224}" destId="{1E08C5BC-3E36-4E30-8579-321B49FB5843}" srcOrd="0" destOrd="0" presId="urn:microsoft.com/office/officeart/2005/8/layout/default"/>
    <dgm:cxn modelId="{A73538E2-D86E-4038-8F6D-63C9B2A954F7}" srcId="{A4213F6E-0F5F-41E6-8D4F-186F9B6FE663}" destId="{EFB81807-31A8-4A8C-B6F3-025FF389A579}" srcOrd="3" destOrd="0" parTransId="{1B7062DD-32E5-4737-A21B-6C4DABA392DC}" sibTransId="{8A0C3D50-1DC9-4526-B7A0-611448BED2CC}"/>
    <dgm:cxn modelId="{3FD15AE4-7DFC-40D9-A5D9-E188DBC5F9C2}" srcId="{A4213F6E-0F5F-41E6-8D4F-186F9B6FE663}" destId="{A7746422-E72F-4C05-9851-83410C9E74F0}" srcOrd="2" destOrd="0" parTransId="{A9EAAFD1-A7DB-43BB-8D3B-BDD5181CF28C}" sibTransId="{C31730E5-79B7-4A89-A172-E817FE18728A}"/>
    <dgm:cxn modelId="{943FFB0B-13C3-4CF8-93F9-331F3D3683D5}" type="presParOf" srcId="{E1D186FD-A396-4BA4-9428-DAB806ECDAF7}" destId="{80ED96C1-F169-4A14-AF49-16EFC4164035}" srcOrd="0" destOrd="0" presId="urn:microsoft.com/office/officeart/2005/8/layout/default"/>
    <dgm:cxn modelId="{77118371-17E5-4621-A0AC-105F7E566D31}" type="presParOf" srcId="{E1D186FD-A396-4BA4-9428-DAB806ECDAF7}" destId="{8022AB29-5BD3-4523-A9F4-7D7704B294F6}" srcOrd="1" destOrd="0" presId="urn:microsoft.com/office/officeart/2005/8/layout/default"/>
    <dgm:cxn modelId="{CBC9A13D-A90E-40A1-85BE-7D4CC4F12CF8}" type="presParOf" srcId="{E1D186FD-A396-4BA4-9428-DAB806ECDAF7}" destId="{1E08C5BC-3E36-4E30-8579-321B49FB5843}" srcOrd="2" destOrd="0" presId="urn:microsoft.com/office/officeart/2005/8/layout/default"/>
    <dgm:cxn modelId="{BF7488A0-6D8C-412A-B98B-FCA0D8691B6B}" type="presParOf" srcId="{E1D186FD-A396-4BA4-9428-DAB806ECDAF7}" destId="{E1371098-0AAD-4572-902F-87C569BED633}" srcOrd="3" destOrd="0" presId="urn:microsoft.com/office/officeart/2005/8/layout/default"/>
    <dgm:cxn modelId="{E983957A-A36A-485B-AF6A-CC578E7045AB}" type="presParOf" srcId="{E1D186FD-A396-4BA4-9428-DAB806ECDAF7}" destId="{B65E51FA-C8F6-49D1-855A-947A6314D512}" srcOrd="4" destOrd="0" presId="urn:microsoft.com/office/officeart/2005/8/layout/default"/>
    <dgm:cxn modelId="{201510FB-4E66-471B-B6F6-AC0E16F6F2B6}" type="presParOf" srcId="{E1D186FD-A396-4BA4-9428-DAB806ECDAF7}" destId="{4B330A0B-3CCA-4468-929E-E78D574BC1FB}" srcOrd="5" destOrd="0" presId="urn:microsoft.com/office/officeart/2005/8/layout/default"/>
    <dgm:cxn modelId="{A890B170-82A7-4AD0-B381-DBA7A69E9163}" type="presParOf" srcId="{E1D186FD-A396-4BA4-9428-DAB806ECDAF7}" destId="{DF01F140-705C-4D24-8A39-270ACA40665F}" srcOrd="6" destOrd="0" presId="urn:microsoft.com/office/officeart/2005/8/layout/default"/>
    <dgm:cxn modelId="{1B496282-0089-40A0-87DC-BD6C2CBDF2EF}" type="presParOf" srcId="{E1D186FD-A396-4BA4-9428-DAB806ECDAF7}" destId="{3C77CF00-D643-4861-A632-9ACF031F0918}" srcOrd="7" destOrd="0" presId="urn:microsoft.com/office/officeart/2005/8/layout/default"/>
    <dgm:cxn modelId="{226A0F86-1317-44CA-B7CF-A469767A614D}" type="presParOf" srcId="{E1D186FD-A396-4BA4-9428-DAB806ECDAF7}" destId="{1A52C120-D14F-4183-8B35-ACD514CC608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D96C1-F169-4A14-AF49-16EFC4164035}">
      <dsp:nvSpPr>
        <dsp:cNvPr id="0" name=""/>
        <dsp:cNvSpPr/>
      </dsp:nvSpPr>
      <dsp:spPr>
        <a:xfrm>
          <a:off x="1108166" y="12"/>
          <a:ext cx="2542919" cy="1525751"/>
        </a:xfrm>
        <a:prstGeom prst="rect">
          <a:avLst/>
        </a:prstGeom>
        <a:gradFill rotWithShape="0">
          <a:gsLst>
            <a:gs pos="0">
              <a:schemeClr val="accent5">
                <a:shade val="80000"/>
                <a:hueOff val="0"/>
                <a:satOff val="0"/>
                <a:lumOff val="0"/>
                <a:alphaOff val="0"/>
                <a:tint val="48000"/>
                <a:satMod val="105000"/>
                <a:lumMod val="110000"/>
              </a:schemeClr>
            </a:gs>
            <a:gs pos="100000">
              <a:schemeClr val="accent5">
                <a:shade val="80000"/>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Marketing plan and marketing analysis. Abdul Aziz  </a:t>
          </a:r>
          <a:endParaRPr lang="en-US" sz="2400" kern="1200" dirty="0"/>
        </a:p>
      </dsp:txBody>
      <dsp:txXfrm>
        <a:off x="1108166" y="12"/>
        <a:ext cx="2542919" cy="1525751"/>
      </dsp:txXfrm>
    </dsp:sp>
    <dsp:sp modelId="{1E08C5BC-3E36-4E30-8579-321B49FB5843}">
      <dsp:nvSpPr>
        <dsp:cNvPr id="0" name=""/>
        <dsp:cNvSpPr/>
      </dsp:nvSpPr>
      <dsp:spPr>
        <a:xfrm>
          <a:off x="3905377" y="12"/>
          <a:ext cx="2542919" cy="1525751"/>
        </a:xfrm>
        <a:prstGeom prst="rect">
          <a:avLst/>
        </a:prstGeom>
        <a:gradFill rotWithShape="0">
          <a:gsLst>
            <a:gs pos="0">
              <a:schemeClr val="accent5">
                <a:shade val="80000"/>
                <a:hueOff val="15979"/>
                <a:satOff val="440"/>
                <a:lumOff val="5137"/>
                <a:alphaOff val="0"/>
                <a:tint val="48000"/>
                <a:satMod val="105000"/>
                <a:lumMod val="110000"/>
              </a:schemeClr>
            </a:gs>
            <a:gs pos="100000">
              <a:schemeClr val="accent5">
                <a:shade val="80000"/>
                <a:hueOff val="15979"/>
                <a:satOff val="440"/>
                <a:lumOff val="5137"/>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a:t>Executive summary and Competition. Mabota romio</a:t>
          </a:r>
          <a:endParaRPr lang="en-US" sz="2400" kern="1200"/>
        </a:p>
      </dsp:txBody>
      <dsp:txXfrm>
        <a:off x="3905377" y="12"/>
        <a:ext cx="2542919" cy="1525751"/>
      </dsp:txXfrm>
    </dsp:sp>
    <dsp:sp modelId="{B65E51FA-C8F6-49D1-855A-947A6314D512}">
      <dsp:nvSpPr>
        <dsp:cNvPr id="0" name=""/>
        <dsp:cNvSpPr/>
      </dsp:nvSpPr>
      <dsp:spPr>
        <a:xfrm>
          <a:off x="6702589" y="12"/>
          <a:ext cx="2542919" cy="1525751"/>
        </a:xfrm>
        <a:prstGeom prst="rect">
          <a:avLst/>
        </a:prstGeom>
        <a:gradFill rotWithShape="0">
          <a:gsLst>
            <a:gs pos="0">
              <a:schemeClr val="accent5">
                <a:shade val="80000"/>
                <a:hueOff val="31958"/>
                <a:satOff val="881"/>
                <a:lumOff val="10273"/>
                <a:alphaOff val="0"/>
                <a:tint val="48000"/>
                <a:satMod val="105000"/>
                <a:lumMod val="110000"/>
              </a:schemeClr>
            </a:gs>
            <a:gs pos="100000">
              <a:schemeClr val="accent5">
                <a:shade val="80000"/>
                <a:hueOff val="31958"/>
                <a:satOff val="881"/>
                <a:lumOff val="10273"/>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a:t>Financial data. J.JACQUE </a:t>
          </a:r>
          <a:endParaRPr lang="en-US" sz="2400" kern="1200"/>
        </a:p>
      </dsp:txBody>
      <dsp:txXfrm>
        <a:off x="6702589" y="12"/>
        <a:ext cx="2542919" cy="1525751"/>
      </dsp:txXfrm>
    </dsp:sp>
    <dsp:sp modelId="{DF01F140-705C-4D24-8A39-270ACA40665F}">
      <dsp:nvSpPr>
        <dsp:cNvPr id="0" name=""/>
        <dsp:cNvSpPr/>
      </dsp:nvSpPr>
      <dsp:spPr>
        <a:xfrm>
          <a:off x="2506772" y="1780055"/>
          <a:ext cx="2542919" cy="1525751"/>
        </a:xfrm>
        <a:prstGeom prst="rect">
          <a:avLst/>
        </a:prstGeom>
        <a:gradFill rotWithShape="0">
          <a:gsLst>
            <a:gs pos="0">
              <a:schemeClr val="accent5">
                <a:shade val="80000"/>
                <a:hueOff val="47937"/>
                <a:satOff val="1321"/>
                <a:lumOff val="15410"/>
                <a:alphaOff val="0"/>
                <a:tint val="48000"/>
                <a:satMod val="105000"/>
                <a:lumMod val="110000"/>
              </a:schemeClr>
            </a:gs>
            <a:gs pos="100000">
              <a:schemeClr val="accent5">
                <a:shade val="80000"/>
                <a:hueOff val="47937"/>
                <a:satOff val="1321"/>
                <a:lumOff val="1541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a:t>Description of business. Lambart</a:t>
          </a:r>
          <a:endParaRPr lang="en-US" sz="2400" kern="1200"/>
        </a:p>
      </dsp:txBody>
      <dsp:txXfrm>
        <a:off x="2506772" y="1780055"/>
        <a:ext cx="2542919" cy="1525751"/>
      </dsp:txXfrm>
    </dsp:sp>
    <dsp:sp modelId="{1A52C120-D14F-4183-8B35-ACD514CC6081}">
      <dsp:nvSpPr>
        <dsp:cNvPr id="0" name=""/>
        <dsp:cNvSpPr/>
      </dsp:nvSpPr>
      <dsp:spPr>
        <a:xfrm>
          <a:off x="5303983" y="1780055"/>
          <a:ext cx="2542919" cy="1525751"/>
        </a:xfrm>
        <a:prstGeom prst="rect">
          <a:avLst/>
        </a:prstGeom>
        <a:gradFill rotWithShape="0">
          <a:gsLst>
            <a:gs pos="0">
              <a:schemeClr val="accent5">
                <a:shade val="80000"/>
                <a:hueOff val="63917"/>
                <a:satOff val="1762"/>
                <a:lumOff val="20546"/>
                <a:alphaOff val="0"/>
                <a:tint val="48000"/>
                <a:satMod val="105000"/>
                <a:lumMod val="110000"/>
              </a:schemeClr>
            </a:gs>
            <a:gs pos="100000">
              <a:schemeClr val="accent5">
                <a:shade val="80000"/>
                <a:hueOff val="63917"/>
                <a:satOff val="1762"/>
                <a:lumOff val="20546"/>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a:t>Location and management. J.ANDRE</a:t>
          </a:r>
          <a:endParaRPr lang="en-US" sz="2400" kern="1200"/>
        </a:p>
      </dsp:txBody>
      <dsp:txXfrm>
        <a:off x="5303983" y="1780055"/>
        <a:ext cx="2542919" cy="152575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9FE94D-0E4B-4D85-AA26-5C5317E67931}" type="datetimeFigureOut">
              <a:rPr lang="en-US"/>
              <a:pPr/>
              <a:t>12/11/2017</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DA64B-63E8-402D-883B-8A7D2876AE6B}" type="slidenum">
              <a:rPr lang="en-US"/>
              <a:pPr/>
              <a:t>‹#›</a:t>
            </a:fld>
            <a:endParaRPr lang="en-US" dirty="0"/>
          </a:p>
        </p:txBody>
      </p:sp>
    </p:spTree>
    <p:extLst>
      <p:ext uri="{BB962C8B-B14F-4D97-AF65-F5344CB8AC3E}">
        <p14:creationId xmlns:p14="http://schemas.microsoft.com/office/powerpoint/2010/main" val="614361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45539669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525028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6556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138519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45735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665005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73563434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5600410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52935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760824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420493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97703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08041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136856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25213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40390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531085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B02557A-7053-4340-A874-8AB926A8EDA1}" type="datetimeFigureOut">
              <a:rPr lang="en-US" smtClean="0"/>
              <a:pPr/>
              <a:t>12/11/2017</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528098751"/>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pic>
        <p:nvPicPr>
          <p:cNvPr id="6" name="Picture 5" descr="A close up of a logo&#10;&#10;Description generated with very high confidence">
            <a:extLst>
              <a:ext uri="{FF2B5EF4-FFF2-40B4-BE49-F238E27FC236}">
                <a16:creationId xmlns:a16="http://schemas.microsoft.com/office/drawing/2014/main" id="{66CC8268-EF66-4B84-AA06-AB83A5A3841C}"/>
              </a:ext>
            </a:extLst>
          </p:cNvPr>
          <p:cNvPicPr>
            <a:picLocks noChangeAspect="1"/>
          </p:cNvPicPr>
          <p:nvPr/>
        </p:nvPicPr>
        <p:blipFill>
          <a:blip r:embed="rId3"/>
          <a:stretch>
            <a:fillRect/>
          </a:stretch>
        </p:blipFill>
        <p:spPr>
          <a:xfrm>
            <a:off x="1044702" y="442390"/>
            <a:ext cx="8514603" cy="2558907"/>
          </a:xfrm>
          <a:prstGeom prst="rect">
            <a:avLst/>
          </a:prstGeom>
          <a:scene3d>
            <a:camera prst="perspectiveContrastingLeftFacing">
              <a:rot lat="300000" lon="19800000" rev="0"/>
            </a:camera>
            <a:lightRig rig="threePt" dir="t">
              <a:rot lat="0" lon="0" rev="2700000"/>
            </a:lightRig>
          </a:scene3d>
          <a:sp3d>
            <a:bevelT w="63500" h="50800"/>
          </a:sp3d>
        </p:spPr>
      </p:pic>
      <p:sp>
        <p:nvSpPr>
          <p:cNvPr id="2" name="Title 1"/>
          <p:cNvSpPr>
            <a:spLocks noGrp="1"/>
          </p:cNvSpPr>
          <p:nvPr>
            <p:ph type="title"/>
          </p:nvPr>
        </p:nvSpPr>
        <p:spPr/>
        <p:txBody>
          <a:bodyPr vert="horz" lIns="91440" tIns="45720" rIns="91440" bIns="45720" rtlCol="0" anchor="b">
            <a:normAutofit/>
          </a:bodyPr>
          <a:lstStyle/>
          <a:p>
            <a:r>
              <a:rPr lang="en-US" sz="3400" dirty="0">
                <a:ln w="0">
                  <a:solidFill>
                    <a:schemeClr val="bg1">
                      <a:lumMod val="95000"/>
                      <a:lumOff val="5000"/>
                    </a:schemeClr>
                  </a:solidFill>
                </a:ln>
              </a:rPr>
              <a:t>Pathway two group presentation </a:t>
            </a:r>
            <a:br>
              <a:rPr lang="en-US" sz="3400" dirty="0">
                <a:ln w="0">
                  <a:solidFill>
                    <a:schemeClr val="bg1">
                      <a:lumMod val="95000"/>
                      <a:lumOff val="5000"/>
                    </a:schemeClr>
                  </a:solidFill>
                </a:ln>
              </a:rPr>
            </a:br>
            <a:endParaRPr lang="en-US" sz="3400" dirty="0">
              <a:ln w="0">
                <a:solidFill>
                  <a:schemeClr val="bg1">
                    <a:lumMod val="95000"/>
                    <a:lumOff val="5000"/>
                  </a:schemeClr>
                </a:solidFill>
              </a:ln>
            </a:endParaRPr>
          </a:p>
        </p:txBody>
      </p:sp>
      <p:sp>
        <p:nvSpPr>
          <p:cNvPr id="3" name="Text Placeholder 2">
            <a:extLst>
              <a:ext uri="{FF2B5EF4-FFF2-40B4-BE49-F238E27FC236}">
                <a16:creationId xmlns:a16="http://schemas.microsoft.com/office/drawing/2014/main" id="{EDF99F35-1EA9-4A65-80AD-CDFC05C506B4}"/>
              </a:ext>
            </a:extLst>
          </p:cNvPr>
          <p:cNvSpPr>
            <a:spLocks noGrp="1"/>
          </p:cNvSpPr>
          <p:nvPr>
            <p:ph type="body" sz="half" idx="2"/>
          </p:nvPr>
        </p:nvSpPr>
        <p:spPr/>
        <p:txBody>
          <a:bodyPr>
            <a:normAutofit/>
          </a:bodyPr>
          <a:lstStyle/>
          <a:p>
            <a:r>
              <a:rPr lang="en-GB" sz="2800" b="1" dirty="0"/>
              <a:t>Teacher : Anita Nan</a:t>
            </a:r>
          </a:p>
        </p:txBody>
      </p:sp>
    </p:spTree>
    <p:extLst>
      <p:ext uri="{BB962C8B-B14F-4D97-AF65-F5344CB8AC3E}">
        <p14:creationId xmlns:p14="http://schemas.microsoft.com/office/powerpoint/2010/main" val="1664967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D204-28E9-4D2F-832F-7FD1ABE2E674}"/>
              </a:ext>
            </a:extLst>
          </p:cNvPr>
          <p:cNvSpPr>
            <a:spLocks noGrp="1"/>
          </p:cNvSpPr>
          <p:nvPr>
            <p:ph type="title"/>
          </p:nvPr>
        </p:nvSpPr>
        <p:spPr/>
        <p:txBody>
          <a:bodyPr>
            <a:normAutofit/>
          </a:bodyPr>
          <a:lstStyle/>
          <a:p>
            <a:r>
              <a:rPr lang="en-GB" b="1" dirty="0">
                <a:ln w="9525">
                  <a:solidFill>
                    <a:schemeClr val="bg2">
                      <a:lumMod val="25000"/>
                    </a:schemeClr>
                  </a:solidFill>
                  <a:prstDash val="solid"/>
                </a:ln>
                <a:effectLst>
                  <a:outerShdw blurRad="12700" dist="38100" dir="2700000" algn="tl" rotWithShape="0">
                    <a:schemeClr val="bg1">
                      <a:lumMod val="50000"/>
                    </a:schemeClr>
                  </a:outerShdw>
                </a:effectLst>
              </a:rPr>
              <a:t>Global Travel agency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136680817"/>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018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DFF9-8642-4691-9A99-19BC61F1315F}"/>
              </a:ext>
            </a:extLst>
          </p:cNvPr>
          <p:cNvSpPr>
            <a:spLocks noGrp="1"/>
          </p:cNvSpPr>
          <p:nvPr>
            <p:ph type="title"/>
          </p:nvPr>
        </p:nvSpPr>
        <p:spPr/>
        <p:txBody>
          <a:bodyPr>
            <a:normAutofit fontScale="90000"/>
          </a:bodyPr>
          <a:lstStyle/>
          <a:p>
            <a:r>
              <a:rPr lang="en-GB" dirty="0"/>
              <a:t>Marketing plan and analysis </a:t>
            </a:r>
            <a:r>
              <a:rPr lang="en-GB" sz="3200" dirty="0"/>
              <a:t>Customer segmentation, targeting and positioning </a:t>
            </a:r>
          </a:p>
        </p:txBody>
      </p:sp>
      <p:sp>
        <p:nvSpPr>
          <p:cNvPr id="3" name="Content Placeholder 2">
            <a:extLst>
              <a:ext uri="{FF2B5EF4-FFF2-40B4-BE49-F238E27FC236}">
                <a16:creationId xmlns:a16="http://schemas.microsoft.com/office/drawing/2014/main" id="{73B77116-650E-43EB-8771-AA594A6F2782}"/>
              </a:ext>
            </a:extLst>
          </p:cNvPr>
          <p:cNvSpPr>
            <a:spLocks noGrp="1"/>
          </p:cNvSpPr>
          <p:nvPr>
            <p:ph idx="1"/>
          </p:nvPr>
        </p:nvSpPr>
        <p:spPr>
          <a:xfrm>
            <a:off x="1046922" y="2186609"/>
            <a:ext cx="9117495" cy="4061790"/>
          </a:xfrm>
        </p:spPr>
        <p:txBody>
          <a:bodyPr>
            <a:normAutofit fontScale="85000" lnSpcReduction="10000"/>
          </a:bodyPr>
          <a:lstStyle/>
          <a:p>
            <a:r>
              <a:rPr lang="en-GB" dirty="0"/>
              <a:t>The travel  agency is based in London bridge . The organisation would  offer services primarily to the residents  of London in the initial years of its operation  (</a:t>
            </a:r>
            <a:r>
              <a:rPr lang="en-GB" dirty="0" err="1"/>
              <a:t>Pyo</a:t>
            </a:r>
            <a:r>
              <a:rPr lang="en-GB" dirty="0"/>
              <a:t>, 2015)</a:t>
            </a:r>
          </a:p>
          <a:p>
            <a:r>
              <a:rPr lang="en-GB" dirty="0"/>
              <a:t>Segmentation -  Global travel agency  would segment the market based on psycho-demographic segmentation, which would allow the organisation to attract those people who love to travel. Moreover, people from all income group would be attracted  to increase the customer base</a:t>
            </a:r>
          </a:p>
          <a:p>
            <a:r>
              <a:rPr lang="en-GB" dirty="0"/>
              <a:t>Targeting - Global travel agency would target people who are 16 and above. Apart from that, target customers would include college students who travels for educational purpose, tourists (leisure, business and medical tourists) mainly (</a:t>
            </a:r>
            <a:r>
              <a:rPr lang="en-GB" dirty="0" err="1"/>
              <a:t>Pyo</a:t>
            </a:r>
            <a:r>
              <a:rPr lang="en-GB" dirty="0"/>
              <a:t>, 2015)</a:t>
            </a:r>
          </a:p>
          <a:p>
            <a:r>
              <a:rPr lang="en-GB" dirty="0"/>
              <a:t>Positioning -  Global travel agency would use attractive taglines like- ‘wander, explore, discover’; ‘the hidden charm of the UK’  to position the company in the minds of people </a:t>
            </a:r>
          </a:p>
          <a:p>
            <a:endParaRPr lang="en-GB" dirty="0"/>
          </a:p>
        </p:txBody>
      </p:sp>
    </p:spTree>
    <p:extLst>
      <p:ext uri="{BB962C8B-B14F-4D97-AF65-F5344CB8AC3E}">
        <p14:creationId xmlns:p14="http://schemas.microsoft.com/office/powerpoint/2010/main" val="2450062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2D3E-727F-4C7A-A2AC-771E1447AB8C}"/>
              </a:ext>
            </a:extLst>
          </p:cNvPr>
          <p:cNvSpPr>
            <a:spLocks noGrp="1"/>
          </p:cNvSpPr>
          <p:nvPr>
            <p:ph type="title"/>
          </p:nvPr>
        </p:nvSpPr>
        <p:spPr>
          <a:xfrm>
            <a:off x="538318" y="299884"/>
            <a:ext cx="10131425" cy="1456267"/>
          </a:xfrm>
        </p:spPr>
        <p:txBody>
          <a:bodyPr/>
          <a:lstStyle/>
          <a:p>
            <a:r>
              <a:rPr lang="en-GB" dirty="0"/>
              <a:t>Marketing mix </a:t>
            </a:r>
          </a:p>
        </p:txBody>
      </p:sp>
      <p:sp>
        <p:nvSpPr>
          <p:cNvPr id="3" name="Content Placeholder 2">
            <a:extLst>
              <a:ext uri="{FF2B5EF4-FFF2-40B4-BE49-F238E27FC236}">
                <a16:creationId xmlns:a16="http://schemas.microsoft.com/office/drawing/2014/main" id="{051B8433-E8B2-4349-8E3E-29964C4BF37A}"/>
              </a:ext>
            </a:extLst>
          </p:cNvPr>
          <p:cNvSpPr>
            <a:spLocks noGrp="1"/>
          </p:cNvSpPr>
          <p:nvPr>
            <p:ph idx="1"/>
          </p:nvPr>
        </p:nvSpPr>
        <p:spPr>
          <a:xfrm>
            <a:off x="538318" y="1623826"/>
            <a:ext cx="8947522" cy="4934290"/>
          </a:xfrm>
        </p:spPr>
        <p:txBody>
          <a:bodyPr>
            <a:normAutofit fontScale="25000" lnSpcReduction="20000"/>
          </a:bodyPr>
          <a:lstStyle/>
          <a:p>
            <a:pPr fontAlgn="t"/>
            <a:r>
              <a:rPr lang="en-GB" sz="6400" b="1" dirty="0"/>
              <a:t>Product </a:t>
            </a:r>
            <a:endParaRPr lang="en-GB" sz="6400" dirty="0"/>
          </a:p>
          <a:p>
            <a:pPr fontAlgn="t"/>
            <a:r>
              <a:rPr lang="en-IN" sz="6400" b="1" dirty="0"/>
              <a:t>Global travel agency would offer services like:</a:t>
            </a:r>
            <a:endParaRPr lang="en-GB" sz="6400" dirty="0"/>
          </a:p>
          <a:p>
            <a:r>
              <a:rPr lang="en-GB" sz="6400" b="1" dirty="0"/>
              <a:t>-Providing high quality accommodation in  attractive places  (</a:t>
            </a:r>
            <a:r>
              <a:rPr lang="en-GB" sz="6400" b="1" dirty="0" err="1"/>
              <a:t>Hanssens</a:t>
            </a:r>
            <a:r>
              <a:rPr lang="en-GB" sz="6400" b="1" dirty="0"/>
              <a:t>, </a:t>
            </a:r>
            <a:r>
              <a:rPr lang="en-GB" sz="6400" b="1" i="1" dirty="0"/>
              <a:t>et al.,</a:t>
            </a:r>
            <a:r>
              <a:rPr lang="en-GB" sz="6400" b="1" dirty="0"/>
              <a:t> 2014)</a:t>
            </a:r>
            <a:endParaRPr lang="en-GB" sz="6400" dirty="0"/>
          </a:p>
          <a:p>
            <a:pPr fontAlgn="t"/>
            <a:r>
              <a:rPr lang="en-GB" sz="6400" b="1" dirty="0"/>
              <a:t>-Transportation facilities</a:t>
            </a:r>
            <a:endParaRPr lang="en-GB" sz="6400" dirty="0"/>
          </a:p>
          <a:p>
            <a:pPr fontAlgn="t"/>
            <a:r>
              <a:rPr lang="en-GB" sz="6400" b="1" dirty="0"/>
              <a:t>-Complimentary accommodation for children </a:t>
            </a:r>
            <a:endParaRPr lang="en-GB" sz="6400" dirty="0"/>
          </a:p>
          <a:p>
            <a:pPr fontAlgn="t"/>
            <a:r>
              <a:rPr lang="en-GB" sz="6400" b="1" dirty="0"/>
              <a:t>Place </a:t>
            </a:r>
            <a:endParaRPr lang="en-GB" sz="6400" dirty="0"/>
          </a:p>
          <a:p>
            <a:pPr fontAlgn="t"/>
            <a:r>
              <a:rPr lang="en-GB" sz="6400" b="1" dirty="0"/>
              <a:t>-The services of </a:t>
            </a:r>
            <a:r>
              <a:rPr lang="en-IN" sz="6400" b="1" dirty="0"/>
              <a:t>Global travel agency  would be mainly in London, at first</a:t>
            </a:r>
            <a:endParaRPr lang="en-GB" sz="6400" dirty="0"/>
          </a:p>
          <a:p>
            <a:pPr fontAlgn="t"/>
            <a:r>
              <a:rPr lang="en-GB" sz="6400" b="1" dirty="0"/>
              <a:t>-Attractive destinations in the UK </a:t>
            </a:r>
            <a:endParaRPr lang="en-GB" sz="6400" dirty="0"/>
          </a:p>
          <a:p>
            <a:pPr fontAlgn="t"/>
            <a:r>
              <a:rPr lang="en-GB" sz="6400" b="1" dirty="0"/>
              <a:t>Price </a:t>
            </a:r>
            <a:endParaRPr lang="en-GB" sz="6400" dirty="0"/>
          </a:p>
          <a:p>
            <a:pPr fontAlgn="t"/>
            <a:r>
              <a:rPr lang="en-GB" sz="6400" b="1" dirty="0"/>
              <a:t>-Affordable price for students</a:t>
            </a:r>
            <a:endParaRPr lang="en-GB" sz="6400" dirty="0"/>
          </a:p>
          <a:p>
            <a:pPr fontAlgn="t"/>
            <a:r>
              <a:rPr lang="en-GB" sz="6400" b="1" dirty="0"/>
              <a:t>-Attractive package tours for all income groups</a:t>
            </a:r>
            <a:endParaRPr lang="en-GB" sz="6400" dirty="0"/>
          </a:p>
          <a:p>
            <a:pPr fontAlgn="t"/>
            <a:r>
              <a:rPr lang="en-GB" sz="6400" b="1" dirty="0"/>
              <a:t>-Discounts for regular customers </a:t>
            </a:r>
            <a:endParaRPr lang="en-GB" sz="6400" dirty="0"/>
          </a:p>
          <a:p>
            <a:pPr fontAlgn="t"/>
            <a:r>
              <a:rPr lang="en-GB" sz="6400" b="1" dirty="0"/>
              <a:t>-Discounts for new </a:t>
            </a:r>
            <a:r>
              <a:rPr lang="en-GB" sz="6400" b="1" dirty="0" err="1"/>
              <a:t>joinees</a:t>
            </a:r>
            <a:r>
              <a:rPr lang="en-GB" sz="6400" b="1" dirty="0"/>
              <a:t> </a:t>
            </a:r>
            <a:endParaRPr lang="en-GB" sz="6400" dirty="0"/>
          </a:p>
          <a:p>
            <a:pPr fontAlgn="t"/>
            <a:r>
              <a:rPr lang="en-GB" sz="6400" b="1" dirty="0"/>
              <a:t>Promotion</a:t>
            </a:r>
            <a:endParaRPr lang="en-GB" sz="6400" dirty="0"/>
          </a:p>
          <a:p>
            <a:r>
              <a:rPr lang="en-GB" sz="6400" b="1" dirty="0"/>
              <a:t>-Promotions would be done through social media like Facebook, Twitter and Instagram  (</a:t>
            </a:r>
            <a:r>
              <a:rPr lang="en-GB" sz="6400" b="1" dirty="0" err="1"/>
              <a:t>Hanssens</a:t>
            </a:r>
            <a:r>
              <a:rPr lang="en-GB" sz="6400" b="1" dirty="0"/>
              <a:t> et al., 2014) </a:t>
            </a:r>
            <a:endParaRPr lang="en-GB" sz="6400" dirty="0"/>
          </a:p>
          <a:p>
            <a:pPr fontAlgn="t"/>
            <a:r>
              <a:rPr lang="en-GB" sz="6400" b="1" dirty="0"/>
              <a:t>-Promotion through print media by using leaflets and newspaper  </a:t>
            </a:r>
            <a:endParaRPr lang="en-GB" sz="6400" dirty="0"/>
          </a:p>
          <a:p>
            <a:endParaRPr lang="en-GB" dirty="0"/>
          </a:p>
        </p:txBody>
      </p:sp>
    </p:spTree>
    <p:extLst>
      <p:ext uri="{BB962C8B-B14F-4D97-AF65-F5344CB8AC3E}">
        <p14:creationId xmlns:p14="http://schemas.microsoft.com/office/powerpoint/2010/main" val="1680634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b="1" dirty="0">
                <a:solidFill>
                  <a:srgbClr val="FF3399"/>
                </a:solidFill>
              </a:rPr>
              <a:t>Start up and Marketing cost </a:t>
            </a:r>
            <a:endParaRPr lang="en-IN" b="1" dirty="0">
              <a:solidFill>
                <a:srgbClr val="FF3399"/>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5302316"/>
              </p:ext>
            </p:extLst>
          </p:nvPr>
        </p:nvGraphicFramePr>
        <p:xfrm>
          <a:off x="6048103" y="2346961"/>
          <a:ext cx="5421085" cy="4027714"/>
        </p:xfrm>
        <a:graphic>
          <a:graphicData uri="http://schemas.openxmlformats.org/drawingml/2006/table">
            <a:tbl>
              <a:tblPr firstRow="1" bandRow="1">
                <a:tableStyleId>{D27102A9-8310-4765-A935-A1911B00CA55}</a:tableStyleId>
              </a:tblPr>
              <a:tblGrid>
                <a:gridCol w="4180786">
                  <a:extLst>
                    <a:ext uri="{9D8B030D-6E8A-4147-A177-3AD203B41FA5}">
                      <a16:colId xmlns:a16="http://schemas.microsoft.com/office/drawing/2014/main" val="20000"/>
                    </a:ext>
                  </a:extLst>
                </a:gridCol>
                <a:gridCol w="1240299">
                  <a:extLst>
                    <a:ext uri="{9D8B030D-6E8A-4147-A177-3AD203B41FA5}">
                      <a16:colId xmlns:a16="http://schemas.microsoft.com/office/drawing/2014/main" val="20001"/>
                    </a:ext>
                  </a:extLst>
                </a:gridCol>
              </a:tblGrid>
              <a:tr h="442825">
                <a:tc>
                  <a:txBody>
                    <a:bodyPr/>
                    <a:lstStyle/>
                    <a:p>
                      <a:r>
                        <a:rPr lang="en-GB" sz="2000" dirty="0"/>
                        <a:t>Items </a:t>
                      </a:r>
                      <a:endParaRPr lang="en-IN" sz="2000" b="1" dirty="0">
                        <a:solidFill>
                          <a:srgbClr val="003366"/>
                        </a:solidFill>
                      </a:endParaRPr>
                    </a:p>
                  </a:txBody>
                  <a:tcPr/>
                </a:tc>
                <a:tc>
                  <a:txBody>
                    <a:bodyPr/>
                    <a:lstStyle/>
                    <a:p>
                      <a:r>
                        <a:rPr lang="en-GB" sz="2000" dirty="0"/>
                        <a:t>Cost  (£)</a:t>
                      </a:r>
                      <a:endParaRPr lang="en-IN" sz="2000" b="1" dirty="0">
                        <a:solidFill>
                          <a:srgbClr val="003366"/>
                        </a:solidFill>
                      </a:endParaRPr>
                    </a:p>
                  </a:txBody>
                  <a:tcPr/>
                </a:tc>
                <a:extLst>
                  <a:ext uri="{0D108BD9-81ED-4DB2-BD59-A6C34878D82A}">
                    <a16:rowId xmlns:a16="http://schemas.microsoft.com/office/drawing/2014/main" val="10000"/>
                  </a:ext>
                </a:extLst>
              </a:tr>
              <a:tr h="442825">
                <a:tc>
                  <a:txBody>
                    <a:bodyPr/>
                    <a:lstStyle/>
                    <a:p>
                      <a:r>
                        <a:rPr lang="en-GB" dirty="0"/>
                        <a:t>Office</a:t>
                      </a:r>
                      <a:r>
                        <a:rPr lang="en-GB" baseline="0" dirty="0"/>
                        <a:t> Floor </a:t>
                      </a:r>
                      <a:endParaRPr lang="en-IN" b="1" dirty="0">
                        <a:solidFill>
                          <a:srgbClr val="003366"/>
                        </a:solidFill>
                      </a:endParaRPr>
                    </a:p>
                  </a:txBody>
                  <a:tcPr/>
                </a:tc>
                <a:tc>
                  <a:txBody>
                    <a:bodyPr/>
                    <a:lstStyle/>
                    <a:p>
                      <a:pPr algn="r"/>
                      <a:r>
                        <a:rPr lang="en-GB" dirty="0"/>
                        <a:t>30,000</a:t>
                      </a:r>
                      <a:endParaRPr lang="en-IN" b="1" dirty="0">
                        <a:solidFill>
                          <a:srgbClr val="003366"/>
                        </a:solidFill>
                      </a:endParaRPr>
                    </a:p>
                  </a:txBody>
                  <a:tcPr/>
                </a:tc>
                <a:extLst>
                  <a:ext uri="{0D108BD9-81ED-4DB2-BD59-A6C34878D82A}">
                    <a16:rowId xmlns:a16="http://schemas.microsoft.com/office/drawing/2014/main" val="10001"/>
                  </a:ext>
                </a:extLst>
              </a:tr>
              <a:tr h="442825">
                <a:tc>
                  <a:txBody>
                    <a:bodyPr/>
                    <a:lstStyle/>
                    <a:p>
                      <a:r>
                        <a:rPr lang="en-GB" dirty="0"/>
                        <a:t>Electricity</a:t>
                      </a:r>
                      <a:r>
                        <a:rPr lang="en-GB" baseline="0" dirty="0"/>
                        <a:t> </a:t>
                      </a:r>
                      <a:endParaRPr lang="en-IN" b="1" dirty="0">
                        <a:solidFill>
                          <a:srgbClr val="003366"/>
                        </a:solidFill>
                      </a:endParaRPr>
                    </a:p>
                  </a:txBody>
                  <a:tcPr/>
                </a:tc>
                <a:tc>
                  <a:txBody>
                    <a:bodyPr/>
                    <a:lstStyle/>
                    <a:p>
                      <a:pPr algn="r"/>
                      <a:r>
                        <a:rPr lang="en-GB" dirty="0"/>
                        <a:t>4,000</a:t>
                      </a:r>
                      <a:endParaRPr lang="en-IN" b="1" dirty="0">
                        <a:solidFill>
                          <a:srgbClr val="003366"/>
                        </a:solidFill>
                      </a:endParaRPr>
                    </a:p>
                  </a:txBody>
                  <a:tcPr/>
                </a:tc>
                <a:extLst>
                  <a:ext uri="{0D108BD9-81ED-4DB2-BD59-A6C34878D82A}">
                    <a16:rowId xmlns:a16="http://schemas.microsoft.com/office/drawing/2014/main" val="10002"/>
                  </a:ext>
                </a:extLst>
              </a:tr>
              <a:tr h="442825">
                <a:tc>
                  <a:txBody>
                    <a:bodyPr/>
                    <a:lstStyle/>
                    <a:p>
                      <a:r>
                        <a:rPr lang="en-GB" dirty="0"/>
                        <a:t>Advertisements  in print media</a:t>
                      </a:r>
                      <a:endParaRPr lang="en-IN" b="1" dirty="0">
                        <a:solidFill>
                          <a:srgbClr val="003366"/>
                        </a:solidFill>
                      </a:endParaRPr>
                    </a:p>
                  </a:txBody>
                  <a:tcPr/>
                </a:tc>
                <a:tc>
                  <a:txBody>
                    <a:bodyPr/>
                    <a:lstStyle/>
                    <a:p>
                      <a:pPr algn="r"/>
                      <a:r>
                        <a:rPr lang="en-GB" dirty="0"/>
                        <a:t>10,000</a:t>
                      </a:r>
                      <a:endParaRPr lang="en-IN" b="1" dirty="0">
                        <a:solidFill>
                          <a:srgbClr val="003366"/>
                        </a:solidFill>
                      </a:endParaRPr>
                    </a:p>
                  </a:txBody>
                  <a:tcPr/>
                </a:tc>
                <a:extLst>
                  <a:ext uri="{0D108BD9-81ED-4DB2-BD59-A6C34878D82A}">
                    <a16:rowId xmlns:a16="http://schemas.microsoft.com/office/drawing/2014/main" val="10003"/>
                  </a:ext>
                </a:extLst>
              </a:tr>
              <a:tr h="442825">
                <a:tc>
                  <a:txBody>
                    <a:bodyPr/>
                    <a:lstStyle/>
                    <a:p>
                      <a:r>
                        <a:rPr lang="en-GB" dirty="0"/>
                        <a:t>Employees’ salary</a:t>
                      </a:r>
                      <a:r>
                        <a:rPr lang="en-GB" baseline="0" dirty="0"/>
                        <a:t> </a:t>
                      </a:r>
                      <a:endParaRPr lang="en-IN" b="1" dirty="0">
                        <a:solidFill>
                          <a:srgbClr val="003366"/>
                        </a:solidFill>
                      </a:endParaRPr>
                    </a:p>
                  </a:txBody>
                  <a:tcPr/>
                </a:tc>
                <a:tc>
                  <a:txBody>
                    <a:bodyPr/>
                    <a:lstStyle/>
                    <a:p>
                      <a:pPr algn="r"/>
                      <a:r>
                        <a:rPr lang="en-GB" dirty="0"/>
                        <a:t>4,000</a:t>
                      </a:r>
                      <a:endParaRPr lang="en-IN" b="1" dirty="0">
                        <a:solidFill>
                          <a:srgbClr val="003366"/>
                        </a:solidFill>
                      </a:endParaRPr>
                    </a:p>
                  </a:txBody>
                  <a:tcPr/>
                </a:tc>
                <a:extLst>
                  <a:ext uri="{0D108BD9-81ED-4DB2-BD59-A6C34878D82A}">
                    <a16:rowId xmlns:a16="http://schemas.microsoft.com/office/drawing/2014/main" val="10004"/>
                  </a:ext>
                </a:extLst>
              </a:tr>
              <a:tr h="442825">
                <a:tc>
                  <a:txBody>
                    <a:bodyPr/>
                    <a:lstStyle/>
                    <a:p>
                      <a:r>
                        <a:rPr lang="en-GB" dirty="0"/>
                        <a:t>Administration</a:t>
                      </a:r>
                      <a:r>
                        <a:rPr lang="en-GB" baseline="0" dirty="0"/>
                        <a:t> cost </a:t>
                      </a:r>
                      <a:endParaRPr lang="en-IN" b="1" dirty="0">
                        <a:solidFill>
                          <a:srgbClr val="003366"/>
                        </a:solidFill>
                      </a:endParaRPr>
                    </a:p>
                  </a:txBody>
                  <a:tcPr/>
                </a:tc>
                <a:tc>
                  <a:txBody>
                    <a:bodyPr/>
                    <a:lstStyle/>
                    <a:p>
                      <a:pPr algn="r"/>
                      <a:r>
                        <a:rPr lang="en-GB" dirty="0"/>
                        <a:t>2,000</a:t>
                      </a:r>
                      <a:endParaRPr lang="en-IN" b="1" dirty="0">
                        <a:solidFill>
                          <a:srgbClr val="003366"/>
                        </a:solidFill>
                      </a:endParaRPr>
                    </a:p>
                  </a:txBody>
                  <a:tcPr/>
                </a:tc>
                <a:extLst>
                  <a:ext uri="{0D108BD9-81ED-4DB2-BD59-A6C34878D82A}">
                    <a16:rowId xmlns:a16="http://schemas.microsoft.com/office/drawing/2014/main" val="10005"/>
                  </a:ext>
                </a:extLst>
              </a:tr>
              <a:tr h="442825">
                <a:tc>
                  <a:txBody>
                    <a:bodyPr/>
                    <a:lstStyle/>
                    <a:p>
                      <a:r>
                        <a:rPr lang="en-GB" dirty="0"/>
                        <a:t>Hiring</a:t>
                      </a:r>
                      <a:r>
                        <a:rPr lang="en-GB" baseline="0" dirty="0"/>
                        <a:t> vehicles </a:t>
                      </a:r>
                      <a:endParaRPr lang="en-IN" b="1" dirty="0">
                        <a:solidFill>
                          <a:srgbClr val="003366"/>
                        </a:solidFill>
                      </a:endParaRPr>
                    </a:p>
                  </a:txBody>
                  <a:tcPr/>
                </a:tc>
                <a:tc>
                  <a:txBody>
                    <a:bodyPr/>
                    <a:lstStyle/>
                    <a:p>
                      <a:pPr algn="r"/>
                      <a:r>
                        <a:rPr lang="en-GB" dirty="0"/>
                        <a:t>20,000</a:t>
                      </a:r>
                      <a:endParaRPr lang="en-IN" b="1" dirty="0">
                        <a:solidFill>
                          <a:srgbClr val="003366"/>
                        </a:solidFill>
                      </a:endParaRPr>
                    </a:p>
                  </a:txBody>
                  <a:tcPr/>
                </a:tc>
                <a:extLst>
                  <a:ext uri="{0D108BD9-81ED-4DB2-BD59-A6C34878D82A}">
                    <a16:rowId xmlns:a16="http://schemas.microsoft.com/office/drawing/2014/main" val="10006"/>
                  </a:ext>
                </a:extLst>
              </a:tr>
              <a:tr h="442825">
                <a:tc>
                  <a:txBody>
                    <a:bodyPr/>
                    <a:lstStyle/>
                    <a:p>
                      <a:r>
                        <a:rPr lang="en-GB" dirty="0"/>
                        <a:t>Contingency</a:t>
                      </a:r>
                      <a:r>
                        <a:rPr lang="en-GB" baseline="0" dirty="0"/>
                        <a:t> </a:t>
                      </a:r>
                      <a:endParaRPr lang="en-IN" b="1" dirty="0">
                        <a:solidFill>
                          <a:srgbClr val="003366"/>
                        </a:solidFill>
                      </a:endParaRPr>
                    </a:p>
                  </a:txBody>
                  <a:tcPr/>
                </a:tc>
                <a:tc>
                  <a:txBody>
                    <a:bodyPr/>
                    <a:lstStyle/>
                    <a:p>
                      <a:pPr algn="r"/>
                      <a:r>
                        <a:rPr lang="en-GB" dirty="0"/>
                        <a:t>30,000</a:t>
                      </a:r>
                      <a:endParaRPr lang="en-IN" b="1" dirty="0">
                        <a:solidFill>
                          <a:srgbClr val="003366"/>
                        </a:solidFill>
                      </a:endParaRPr>
                    </a:p>
                  </a:txBody>
                  <a:tcPr/>
                </a:tc>
                <a:extLst>
                  <a:ext uri="{0D108BD9-81ED-4DB2-BD59-A6C34878D82A}">
                    <a16:rowId xmlns:a16="http://schemas.microsoft.com/office/drawing/2014/main" val="10007"/>
                  </a:ext>
                </a:extLst>
              </a:tr>
              <a:tr h="485114">
                <a:tc>
                  <a:txBody>
                    <a:bodyPr/>
                    <a:lstStyle/>
                    <a:p>
                      <a:r>
                        <a:rPr lang="en-GB" dirty="0"/>
                        <a:t>Total </a:t>
                      </a:r>
                      <a:endParaRPr lang="en-IN" b="1" dirty="0">
                        <a:solidFill>
                          <a:srgbClr val="003366"/>
                        </a:solidFill>
                      </a:endParaRPr>
                    </a:p>
                  </a:txBody>
                  <a:tcPr/>
                </a:tc>
                <a:tc>
                  <a:txBody>
                    <a:bodyPr/>
                    <a:lstStyle/>
                    <a:p>
                      <a:pPr algn="r"/>
                      <a:r>
                        <a:rPr lang="en-GB" dirty="0"/>
                        <a:t>100,000</a:t>
                      </a:r>
                      <a:endParaRPr lang="en-IN" b="1" dirty="0">
                        <a:solidFill>
                          <a:srgbClr val="003366"/>
                        </a:solidFill>
                      </a:endParaRP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2DF27-756C-4D8E-A63C-DEFBF5C58B3F}"/>
              </a:ext>
            </a:extLst>
          </p:cNvPr>
          <p:cNvSpPr>
            <a:spLocks noGrp="1"/>
          </p:cNvSpPr>
          <p:nvPr>
            <p:ph type="title"/>
          </p:nvPr>
        </p:nvSpPr>
        <p:spPr/>
        <p:txBody>
          <a:bodyPr/>
          <a:lstStyle/>
          <a:p>
            <a:r>
              <a:rPr lang="en-GB" dirty="0"/>
              <a:t>1. Executive Summary</a:t>
            </a:r>
            <a:br>
              <a:rPr lang="en-GB" dirty="0"/>
            </a:br>
            <a:r>
              <a:rPr lang="en-GB" dirty="0"/>
              <a:t>Presented by </a:t>
            </a:r>
            <a:r>
              <a:rPr lang="en-GB" dirty="0" err="1"/>
              <a:t>Mabouta</a:t>
            </a:r>
            <a:endParaRPr lang="en-GB" dirty="0"/>
          </a:p>
        </p:txBody>
      </p:sp>
      <p:sp>
        <p:nvSpPr>
          <p:cNvPr id="3" name="Content Placeholder 2">
            <a:extLst>
              <a:ext uri="{FF2B5EF4-FFF2-40B4-BE49-F238E27FC236}">
                <a16:creationId xmlns:a16="http://schemas.microsoft.com/office/drawing/2014/main" id="{C821D495-D11F-4C75-A411-4B75711A3C3E}"/>
              </a:ext>
            </a:extLst>
          </p:cNvPr>
          <p:cNvSpPr>
            <a:spLocks noGrp="1"/>
          </p:cNvSpPr>
          <p:nvPr>
            <p:ph idx="1"/>
          </p:nvPr>
        </p:nvSpPr>
        <p:spPr/>
        <p:txBody>
          <a:bodyPr>
            <a:normAutofit fontScale="92500"/>
          </a:bodyPr>
          <a:lstStyle/>
          <a:p>
            <a:r>
              <a:rPr lang="en-GB" dirty="0"/>
              <a:t>The Global Travel Agency mission is to encourage, respect the customers and quality of the services. We seek fair and responsible profit to keep the company for the short and long term.</a:t>
            </a:r>
          </a:p>
          <a:p>
            <a:r>
              <a:rPr lang="en-GB" dirty="0"/>
              <a:t>Our strategy will revolve around the need to provide quality services to our various target customers.</a:t>
            </a:r>
          </a:p>
          <a:p>
            <a:r>
              <a:rPr lang="en-GB" dirty="0"/>
              <a:t>The company target costumers high income ,health –conscious individuals interested in popular hard adventure .</a:t>
            </a:r>
          </a:p>
          <a:p>
            <a:r>
              <a:rPr lang="en-GB" dirty="0"/>
              <a:t>The global travel agency will provide its services at the top of the market ,with prestige values ,our prices will be out of reach for the majority of adventure travellers.</a:t>
            </a:r>
          </a:p>
          <a:p>
            <a:endParaRPr lang="en-GB" dirty="0"/>
          </a:p>
          <a:p>
            <a:endParaRPr lang="en-GB" dirty="0"/>
          </a:p>
        </p:txBody>
      </p:sp>
    </p:spTree>
    <p:extLst>
      <p:ext uri="{BB962C8B-B14F-4D97-AF65-F5344CB8AC3E}">
        <p14:creationId xmlns:p14="http://schemas.microsoft.com/office/powerpoint/2010/main" val="708939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0038-08E3-4FD5-8287-C5B93BB908E5}"/>
              </a:ext>
            </a:extLst>
          </p:cNvPr>
          <p:cNvSpPr>
            <a:spLocks noGrp="1"/>
          </p:cNvSpPr>
          <p:nvPr>
            <p:ph type="title"/>
          </p:nvPr>
        </p:nvSpPr>
        <p:spPr/>
        <p:txBody>
          <a:bodyPr/>
          <a:lstStyle/>
          <a:p>
            <a:r>
              <a:rPr lang="en-GB" dirty="0"/>
              <a:t>4. Financial Information</a:t>
            </a:r>
            <a:br>
              <a:rPr lang="en-GB" dirty="0"/>
            </a:br>
            <a:r>
              <a:rPr lang="en-GB" dirty="0"/>
              <a:t>Presented by Jean</a:t>
            </a:r>
          </a:p>
        </p:txBody>
      </p:sp>
      <p:sp>
        <p:nvSpPr>
          <p:cNvPr id="3" name="Content Placeholder 2">
            <a:extLst>
              <a:ext uri="{FF2B5EF4-FFF2-40B4-BE49-F238E27FC236}">
                <a16:creationId xmlns:a16="http://schemas.microsoft.com/office/drawing/2014/main" id="{D9490EA2-7F49-4BD8-8176-3DABA9EA6B36}"/>
              </a:ext>
            </a:extLst>
          </p:cNvPr>
          <p:cNvSpPr>
            <a:spLocks noGrp="1"/>
          </p:cNvSpPr>
          <p:nvPr>
            <p:ph idx="1"/>
          </p:nvPr>
        </p:nvSpPr>
        <p:spPr/>
        <p:txBody>
          <a:bodyPr>
            <a:normAutofit fontScale="92500" lnSpcReduction="20000"/>
          </a:bodyPr>
          <a:lstStyle/>
          <a:p>
            <a:r>
              <a:rPr lang="en-GB" dirty="0"/>
              <a:t>Preliminary estimates suggest that GTA will experience slow growth in the first two quarter of operation this is partly due to GTA status is a start up company and seasonal factors.</a:t>
            </a:r>
          </a:p>
          <a:p>
            <a:r>
              <a:rPr lang="en-GB" dirty="0"/>
              <a:t>Income estimates are based ,in part ,on anticipated revenues from accounts that were secured by GTA employees prior.</a:t>
            </a:r>
          </a:p>
          <a:p>
            <a:r>
              <a:rPr lang="en-GB" dirty="0"/>
              <a:t>GTA assume the following ; Market growth projections for the travel industry and for adventure travel are accurate.</a:t>
            </a:r>
          </a:p>
          <a:p>
            <a:r>
              <a:rPr lang="en-GB" dirty="0"/>
              <a:t>National economic conditions ,which are favourable to the travel industry.</a:t>
            </a:r>
          </a:p>
          <a:p>
            <a:r>
              <a:rPr lang="en-GB" dirty="0"/>
              <a:t>International conditions will remain favourable for service provide us and GTA will be able to maintain relationship</a:t>
            </a:r>
          </a:p>
        </p:txBody>
      </p:sp>
    </p:spTree>
    <p:extLst>
      <p:ext uri="{BB962C8B-B14F-4D97-AF65-F5344CB8AC3E}">
        <p14:creationId xmlns:p14="http://schemas.microsoft.com/office/powerpoint/2010/main" val="2221408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59E2-62A3-4FE4-8D0D-0EC548FE3730}"/>
              </a:ext>
            </a:extLst>
          </p:cNvPr>
          <p:cNvSpPr>
            <a:spLocks noGrp="1"/>
          </p:cNvSpPr>
          <p:nvPr>
            <p:ph type="title"/>
          </p:nvPr>
        </p:nvSpPr>
        <p:spPr/>
        <p:txBody>
          <a:bodyPr/>
          <a:lstStyle/>
          <a:p>
            <a:r>
              <a:rPr lang="en-GB" dirty="0"/>
              <a:t>Location and Services</a:t>
            </a:r>
            <a:br>
              <a:rPr lang="en-GB" dirty="0"/>
            </a:br>
            <a:r>
              <a:rPr lang="en-GB" dirty="0"/>
              <a:t>Presented by Andrey</a:t>
            </a:r>
          </a:p>
        </p:txBody>
      </p:sp>
      <p:sp>
        <p:nvSpPr>
          <p:cNvPr id="3" name="Content Placeholder 2">
            <a:extLst>
              <a:ext uri="{FF2B5EF4-FFF2-40B4-BE49-F238E27FC236}">
                <a16:creationId xmlns:a16="http://schemas.microsoft.com/office/drawing/2014/main" id="{C7FCAAA8-A37E-4E95-A454-6F9F3BC05CB2}"/>
              </a:ext>
            </a:extLst>
          </p:cNvPr>
          <p:cNvSpPr>
            <a:spLocks noGrp="1"/>
          </p:cNvSpPr>
          <p:nvPr>
            <p:ph idx="1"/>
          </p:nvPr>
        </p:nvSpPr>
        <p:spPr/>
        <p:txBody>
          <a:bodyPr/>
          <a:lstStyle/>
          <a:p>
            <a:r>
              <a:rPr lang="en-GB" dirty="0"/>
              <a:t>The Global Travel Agency is located near London Bridge with the post code: SE1 1 NX. </a:t>
            </a:r>
          </a:p>
          <a:p>
            <a:r>
              <a:rPr lang="en-GB" dirty="0"/>
              <a:t>To be accessible to the customers and attractive more offices in the areas.</a:t>
            </a:r>
          </a:p>
          <a:p>
            <a:r>
              <a:rPr lang="en-GB" dirty="0"/>
              <a:t>The fact is ours business is not depending on office location size.</a:t>
            </a:r>
          </a:p>
          <a:p>
            <a:r>
              <a:rPr lang="en-GB" dirty="0"/>
              <a:t>Services: The Global Travel Agency is to deliver leisure travel excursions to customers. Our criteria based on users profiles set by consumer, includes preferences such as : Budget, Activities, Destination and Time of Travel.</a:t>
            </a:r>
          </a:p>
          <a:p>
            <a:endParaRPr lang="en-GB" dirty="0"/>
          </a:p>
        </p:txBody>
      </p:sp>
    </p:spTree>
    <p:extLst>
      <p:ext uri="{BB962C8B-B14F-4D97-AF65-F5344CB8AC3E}">
        <p14:creationId xmlns:p14="http://schemas.microsoft.com/office/powerpoint/2010/main" val="2488504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F85F-7E60-426C-9410-3909E8F0D617}"/>
              </a:ext>
            </a:extLst>
          </p:cNvPr>
          <p:cNvSpPr>
            <a:spLocks noGrp="1"/>
          </p:cNvSpPr>
          <p:nvPr>
            <p:ph type="title"/>
          </p:nvPr>
        </p:nvSpPr>
        <p:spPr/>
        <p:txBody>
          <a:bodyPr/>
          <a:lstStyle/>
          <a:p>
            <a:r>
              <a:rPr lang="en-GB" dirty="0"/>
              <a:t>General Type of Business</a:t>
            </a:r>
            <a:br>
              <a:rPr lang="en-GB" dirty="0"/>
            </a:br>
            <a:endParaRPr lang="en-GB" dirty="0"/>
          </a:p>
        </p:txBody>
      </p:sp>
      <p:sp>
        <p:nvSpPr>
          <p:cNvPr id="3" name="Content Placeholder 2">
            <a:extLst>
              <a:ext uri="{FF2B5EF4-FFF2-40B4-BE49-F238E27FC236}">
                <a16:creationId xmlns:a16="http://schemas.microsoft.com/office/drawing/2014/main" id="{0C8F45CC-04DF-46E3-A77E-39FB99F8AD2D}"/>
              </a:ext>
            </a:extLst>
          </p:cNvPr>
          <p:cNvSpPr>
            <a:spLocks noGrp="1"/>
          </p:cNvSpPr>
          <p:nvPr>
            <p:ph idx="1"/>
          </p:nvPr>
        </p:nvSpPr>
        <p:spPr/>
        <p:txBody>
          <a:bodyPr>
            <a:normAutofit lnSpcReduction="10000"/>
          </a:bodyPr>
          <a:lstStyle/>
          <a:p>
            <a:r>
              <a:rPr lang="en-GB" dirty="0"/>
              <a:t>The type of business is travel agency that is wanted to start as per making plan. The proposed business name is “Global Travel Agency”. </a:t>
            </a:r>
          </a:p>
          <a:p>
            <a:r>
              <a:rPr lang="en-GB" dirty="0"/>
              <a:t>The cause of choosing this business is this is more popular business sector at present.</a:t>
            </a:r>
          </a:p>
          <a:p>
            <a:r>
              <a:rPr lang="en-GB" dirty="0"/>
              <a:t>The travel agency provides to travel and tour related service to the travellers and tourist. It is included to service industry. </a:t>
            </a:r>
          </a:p>
          <a:p>
            <a:r>
              <a:rPr lang="en-GB" dirty="0"/>
              <a:t>It would give travelling service by lunching the various tour packages to various destination, travellers help to manage air ticket, accommodation service, car rent, insurance for travel and other service. </a:t>
            </a:r>
          </a:p>
          <a:p>
            <a:endParaRPr lang="en-GB" dirty="0"/>
          </a:p>
        </p:txBody>
      </p:sp>
    </p:spTree>
    <p:extLst>
      <p:ext uri="{BB962C8B-B14F-4D97-AF65-F5344CB8AC3E}">
        <p14:creationId xmlns:p14="http://schemas.microsoft.com/office/powerpoint/2010/main" val="758983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0FA2E-44BB-4C41-B6FA-B433955B9D3D}"/>
              </a:ext>
            </a:extLst>
          </p:cNvPr>
          <p:cNvSpPr>
            <a:spLocks noGrp="1"/>
          </p:cNvSpPr>
          <p:nvPr>
            <p:ph type="title"/>
          </p:nvPr>
        </p:nvSpPr>
        <p:spPr/>
        <p:txBody>
          <a:bodyPr/>
          <a:lstStyle/>
          <a:p>
            <a:r>
              <a:rPr lang="en-GB" dirty="0"/>
              <a:t>Exactly will do the business</a:t>
            </a:r>
            <a:br>
              <a:rPr lang="en-GB" dirty="0"/>
            </a:br>
            <a:endParaRPr lang="en-GB" dirty="0"/>
          </a:p>
        </p:txBody>
      </p:sp>
      <p:sp>
        <p:nvSpPr>
          <p:cNvPr id="3" name="Content Placeholder 2">
            <a:extLst>
              <a:ext uri="{FF2B5EF4-FFF2-40B4-BE49-F238E27FC236}">
                <a16:creationId xmlns:a16="http://schemas.microsoft.com/office/drawing/2014/main" id="{06343A63-542F-4887-9604-7CCB9D885504}"/>
              </a:ext>
            </a:extLst>
          </p:cNvPr>
          <p:cNvSpPr>
            <a:spLocks noGrp="1"/>
          </p:cNvSpPr>
          <p:nvPr>
            <p:ph idx="1"/>
          </p:nvPr>
        </p:nvSpPr>
        <p:spPr/>
        <p:txBody>
          <a:bodyPr>
            <a:normAutofit fontScale="92500" lnSpcReduction="10000"/>
          </a:bodyPr>
          <a:lstStyle/>
          <a:p>
            <a:r>
              <a:rPr lang="en-GB" dirty="0"/>
              <a:t>Objective- The main objective of the business is to provide best travel service with high quality at cheap rate.  </a:t>
            </a:r>
          </a:p>
          <a:p>
            <a:r>
              <a:rPr lang="en-GB" dirty="0"/>
              <a:t>Mission- The mission of the business is to gain profit through cheap rate with the best service quality and client satisfaction. </a:t>
            </a:r>
          </a:p>
          <a:p>
            <a:r>
              <a:rPr lang="en-GB" dirty="0"/>
              <a:t>Target- Capture to national and international market clients, promote the business within short time and quick client service. </a:t>
            </a:r>
          </a:p>
          <a:p>
            <a:r>
              <a:rPr lang="en-GB" dirty="0"/>
              <a:t>Keys to Success- The keys to success are effective service to the large target market of travellers with adventure traveling package. Make a market place as introducing ourselves as adventure travel agency. Divarication of service and communicating with the service receiver </a:t>
            </a:r>
          </a:p>
        </p:txBody>
      </p:sp>
    </p:spTree>
    <p:extLst>
      <p:ext uri="{BB962C8B-B14F-4D97-AF65-F5344CB8AC3E}">
        <p14:creationId xmlns:p14="http://schemas.microsoft.com/office/powerpoint/2010/main" val="515152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D264-D977-4631-85D5-69C825DC14AD}"/>
              </a:ext>
            </a:extLst>
          </p:cNvPr>
          <p:cNvSpPr>
            <a:spLocks noGrp="1"/>
          </p:cNvSpPr>
          <p:nvPr>
            <p:ph type="title"/>
          </p:nvPr>
        </p:nvSpPr>
        <p:spPr/>
        <p:txBody>
          <a:bodyPr/>
          <a:lstStyle/>
          <a:p>
            <a:r>
              <a:rPr lang="en-GB" dirty="0"/>
              <a:t>Status of the Business</a:t>
            </a:r>
            <a:br>
              <a:rPr lang="en-GB" dirty="0"/>
            </a:br>
            <a:endParaRPr lang="en-GB" dirty="0"/>
          </a:p>
        </p:txBody>
      </p:sp>
      <p:sp>
        <p:nvSpPr>
          <p:cNvPr id="3" name="Content Placeholder 2">
            <a:extLst>
              <a:ext uri="{FF2B5EF4-FFF2-40B4-BE49-F238E27FC236}">
                <a16:creationId xmlns:a16="http://schemas.microsoft.com/office/drawing/2014/main" id="{20A34BB5-8240-4076-94C7-34E170CA4DAA}"/>
              </a:ext>
            </a:extLst>
          </p:cNvPr>
          <p:cNvSpPr>
            <a:spLocks noGrp="1"/>
          </p:cNvSpPr>
          <p:nvPr>
            <p:ph idx="1"/>
          </p:nvPr>
        </p:nvSpPr>
        <p:spPr/>
        <p:txBody>
          <a:bodyPr>
            <a:normAutofit/>
          </a:bodyPr>
          <a:lstStyle/>
          <a:p>
            <a:r>
              <a:rPr lang="en-GB" dirty="0"/>
              <a:t>At present, this “Global Travel agency” is the initial level where this is at start-up level with partnership business setting. </a:t>
            </a:r>
          </a:p>
          <a:p>
            <a:r>
              <a:rPr lang="en-GB" dirty="0"/>
              <a:t>With the help of five people this business is start up where the starting capital is £100,000. The business finance is arranged with the help personal investment of every partner in the business. </a:t>
            </a:r>
          </a:p>
          <a:p>
            <a:r>
              <a:rPr lang="en-GB" dirty="0"/>
              <a:t>The </a:t>
            </a:r>
            <a:r>
              <a:rPr lang="en-GB" dirty="0" err="1"/>
              <a:t>startup</a:t>
            </a:r>
            <a:r>
              <a:rPr lang="en-GB" dirty="0"/>
              <a:t> expense of the business is to rent an office building, make insurance, equipment and others. </a:t>
            </a:r>
          </a:p>
          <a:p>
            <a:r>
              <a:rPr lang="en-GB" dirty="0"/>
              <a:t>The primary cash collected from partners where every partner eager to give. </a:t>
            </a:r>
          </a:p>
          <a:p>
            <a:endParaRPr lang="en-GB" dirty="0"/>
          </a:p>
        </p:txBody>
      </p:sp>
    </p:spTree>
    <p:extLst>
      <p:ext uri="{BB962C8B-B14F-4D97-AF65-F5344CB8AC3E}">
        <p14:creationId xmlns:p14="http://schemas.microsoft.com/office/powerpoint/2010/main" val="2361783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FD32E-F775-4C7B-A23E-B71127DFEA14}"/>
              </a:ext>
            </a:extLst>
          </p:cNvPr>
          <p:cNvSpPr>
            <a:spLocks noGrp="1"/>
          </p:cNvSpPr>
          <p:nvPr>
            <p:ph type="title"/>
          </p:nvPr>
        </p:nvSpPr>
        <p:spPr/>
        <p:txBody>
          <a:bodyPr/>
          <a:lstStyle/>
          <a:p>
            <a:r>
              <a:rPr lang="en-GB" dirty="0"/>
              <a:t>Business Form</a:t>
            </a:r>
            <a:br>
              <a:rPr lang="en-GB" dirty="0"/>
            </a:br>
            <a:endParaRPr lang="en-GB" dirty="0"/>
          </a:p>
        </p:txBody>
      </p:sp>
      <p:sp>
        <p:nvSpPr>
          <p:cNvPr id="3" name="Content Placeholder 2">
            <a:extLst>
              <a:ext uri="{FF2B5EF4-FFF2-40B4-BE49-F238E27FC236}">
                <a16:creationId xmlns:a16="http://schemas.microsoft.com/office/drawing/2014/main" id="{A3CD4D71-C720-42C6-A50C-D59F8C278383}"/>
              </a:ext>
            </a:extLst>
          </p:cNvPr>
          <p:cNvSpPr>
            <a:spLocks noGrp="1"/>
          </p:cNvSpPr>
          <p:nvPr>
            <p:ph idx="1"/>
          </p:nvPr>
        </p:nvSpPr>
        <p:spPr/>
        <p:txBody>
          <a:bodyPr/>
          <a:lstStyle/>
          <a:p>
            <a:r>
              <a:rPr lang="en-GB" dirty="0"/>
              <a:t>The Global travel agency is partnership business where there are five partners to form the business. Due to lack of finance this business started with partnership business. The profit and loss of the business is distributed to equal share. If the business is gone to most effective business then it would be turn into Limited Liability Company or Public Limited Company. </a:t>
            </a:r>
          </a:p>
          <a:p>
            <a:r>
              <a:rPr lang="en-GB" dirty="0"/>
              <a:t>The business is located to London Bridge because this is the great place where effective service can be provided. </a:t>
            </a:r>
          </a:p>
          <a:p>
            <a:endParaRPr lang="en-GB" dirty="0"/>
          </a:p>
        </p:txBody>
      </p:sp>
    </p:spTree>
    <p:extLst>
      <p:ext uri="{BB962C8B-B14F-4D97-AF65-F5344CB8AC3E}">
        <p14:creationId xmlns:p14="http://schemas.microsoft.com/office/powerpoint/2010/main" val="1749857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1F3F-2A3B-48A5-89C3-9C421AC8D5A8}"/>
              </a:ext>
            </a:extLst>
          </p:cNvPr>
          <p:cNvSpPr>
            <a:spLocks noGrp="1"/>
          </p:cNvSpPr>
          <p:nvPr>
            <p:ph type="title"/>
          </p:nvPr>
        </p:nvSpPr>
        <p:spPr/>
        <p:txBody>
          <a:bodyPr/>
          <a:lstStyle/>
          <a:p>
            <a:r>
              <a:rPr lang="en-GB" dirty="0"/>
              <a:t>Business License or Permission</a:t>
            </a:r>
            <a:br>
              <a:rPr lang="en-GB" dirty="0"/>
            </a:br>
            <a:endParaRPr lang="en-GB" dirty="0"/>
          </a:p>
        </p:txBody>
      </p:sp>
      <p:sp>
        <p:nvSpPr>
          <p:cNvPr id="3" name="Content Placeholder 2">
            <a:extLst>
              <a:ext uri="{FF2B5EF4-FFF2-40B4-BE49-F238E27FC236}">
                <a16:creationId xmlns:a16="http://schemas.microsoft.com/office/drawing/2014/main" id="{FA5ACAE9-76B7-4AF0-934E-436647DA6074}"/>
              </a:ext>
            </a:extLst>
          </p:cNvPr>
          <p:cNvSpPr>
            <a:spLocks noGrp="1"/>
          </p:cNvSpPr>
          <p:nvPr>
            <p:ph idx="1"/>
          </p:nvPr>
        </p:nvSpPr>
        <p:spPr/>
        <p:txBody>
          <a:bodyPr/>
          <a:lstStyle/>
          <a:p>
            <a:r>
              <a:rPr lang="en-GB" dirty="0"/>
              <a:t>According to UK business law and regulation, a partnership business must register for self-assessment with customer and revenue in case of selecting as a partner. This refers a partner has to responsible for giving partnership tax return (</a:t>
            </a:r>
            <a:r>
              <a:rPr lang="en-GB" dirty="0" err="1"/>
              <a:t>Gov</a:t>
            </a:r>
            <a:r>
              <a:rPr lang="en-GB" dirty="0"/>
              <a:t>, 2017). </a:t>
            </a:r>
          </a:p>
          <a:p>
            <a:r>
              <a:rPr lang="en-GB" dirty="0"/>
              <a:t>Rather partners have to give individual revenue. This business also takes registration if the annual turnover is more than £85,000. The registration of the partnership can be happen through manual and online process by following SA400 or SA401 (</a:t>
            </a:r>
            <a:r>
              <a:rPr lang="en-GB" dirty="0" err="1"/>
              <a:t>Gov</a:t>
            </a:r>
            <a:r>
              <a:rPr lang="en-GB" dirty="0"/>
              <a:t>, 2017). </a:t>
            </a:r>
          </a:p>
          <a:p>
            <a:endParaRPr lang="en-GB" dirty="0"/>
          </a:p>
        </p:txBody>
      </p:sp>
    </p:spTree>
    <p:extLst>
      <p:ext uri="{BB962C8B-B14F-4D97-AF65-F5344CB8AC3E}">
        <p14:creationId xmlns:p14="http://schemas.microsoft.com/office/powerpoint/2010/main" val="135839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DACE-C2CE-40D1-94BD-CF60EAB72E6F}"/>
              </a:ext>
            </a:extLst>
          </p:cNvPr>
          <p:cNvSpPr>
            <a:spLocks noGrp="1"/>
          </p:cNvSpPr>
          <p:nvPr>
            <p:ph type="title"/>
          </p:nvPr>
        </p:nvSpPr>
        <p:spPr/>
        <p:txBody>
          <a:bodyPr/>
          <a:lstStyle/>
          <a:p>
            <a:r>
              <a:rPr lang="en-GB" dirty="0"/>
              <a:t>Cost of the starting business</a:t>
            </a:r>
            <a:br>
              <a:rPr lang="en-GB" dirty="0"/>
            </a:br>
            <a:endParaRPr lang="en-GB" dirty="0"/>
          </a:p>
        </p:txBody>
      </p:sp>
      <p:sp>
        <p:nvSpPr>
          <p:cNvPr id="3" name="Content Placeholder 2">
            <a:extLst>
              <a:ext uri="{FF2B5EF4-FFF2-40B4-BE49-F238E27FC236}">
                <a16:creationId xmlns:a16="http://schemas.microsoft.com/office/drawing/2014/main" id="{2B8D7E38-E41B-4963-AD9B-BA92E82FFC76}"/>
              </a:ext>
            </a:extLst>
          </p:cNvPr>
          <p:cNvSpPr>
            <a:spLocks noGrp="1"/>
          </p:cNvSpPr>
          <p:nvPr>
            <p:ph idx="1"/>
          </p:nvPr>
        </p:nvSpPr>
        <p:spPr/>
        <p:txBody>
          <a:bodyPr>
            <a:normAutofit/>
          </a:bodyPr>
          <a:lstStyle/>
          <a:p>
            <a:r>
              <a:rPr lang="en-GB" dirty="0"/>
              <a:t>The business cost of this business is managed from the capital or investment finance of the customer. The partners will give particularly £20,000 where the total finance of the “Global Travel Agency” is £100,000. </a:t>
            </a:r>
          </a:p>
          <a:p>
            <a:r>
              <a:rPr lang="en-GB" dirty="0"/>
              <a:t>From this total investment, the primary cost of the business can be managed. The primary cost of the business is office rent, registration cost, employees appointed, office equipment, promoting activities and others. All of these happened through primary investment. </a:t>
            </a:r>
          </a:p>
          <a:p>
            <a:r>
              <a:rPr lang="en-GB" dirty="0"/>
              <a:t>Rather the partnership business can take loan from local bank or financial investor in local level where every partner is responsible for the loan. </a:t>
            </a:r>
          </a:p>
          <a:p>
            <a:endParaRPr lang="en-GB" dirty="0"/>
          </a:p>
        </p:txBody>
      </p:sp>
    </p:spTree>
    <p:extLst>
      <p:ext uri="{BB962C8B-B14F-4D97-AF65-F5344CB8AC3E}">
        <p14:creationId xmlns:p14="http://schemas.microsoft.com/office/powerpoint/2010/main" val="2525744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F06-F603-4A51-9B82-40F1CB7797DC}"/>
              </a:ext>
            </a:extLst>
          </p:cNvPr>
          <p:cNvSpPr>
            <a:spLocks noGrp="1"/>
          </p:cNvSpPr>
          <p:nvPr>
            <p:ph type="title"/>
          </p:nvPr>
        </p:nvSpPr>
        <p:spPr/>
        <p:txBody>
          <a:bodyPr/>
          <a:lstStyle/>
          <a:p>
            <a:r>
              <a:rPr lang="en-GB" dirty="0"/>
              <a:t>Personal Budget</a:t>
            </a:r>
            <a:br>
              <a:rPr lang="en-GB" dirty="0"/>
            </a:br>
            <a:endParaRPr lang="en-GB" dirty="0"/>
          </a:p>
        </p:txBody>
      </p:sp>
      <p:sp>
        <p:nvSpPr>
          <p:cNvPr id="3" name="Content Placeholder 2">
            <a:extLst>
              <a:ext uri="{FF2B5EF4-FFF2-40B4-BE49-F238E27FC236}">
                <a16:creationId xmlns:a16="http://schemas.microsoft.com/office/drawing/2014/main" id="{1F53876E-CB88-4AE6-950D-FC1E5B0BE1C3}"/>
              </a:ext>
            </a:extLst>
          </p:cNvPr>
          <p:cNvSpPr>
            <a:spLocks noGrp="1"/>
          </p:cNvSpPr>
          <p:nvPr>
            <p:ph idx="1"/>
          </p:nvPr>
        </p:nvSpPr>
        <p:spPr/>
        <p:txBody>
          <a:bodyPr/>
          <a:lstStyle/>
          <a:p>
            <a:r>
              <a:rPr lang="en-GB" dirty="0"/>
              <a:t>The personal budget of the partnership business is £20,000 where the total budget of the partnership business is £100,000. The capital and cash flow can be increase through taking loan from various financial investors or organisations. </a:t>
            </a:r>
          </a:p>
          <a:p>
            <a:endParaRPr lang="en-GB" dirty="0"/>
          </a:p>
        </p:txBody>
      </p:sp>
    </p:spTree>
    <p:extLst>
      <p:ext uri="{BB962C8B-B14F-4D97-AF65-F5344CB8AC3E}">
        <p14:creationId xmlns:p14="http://schemas.microsoft.com/office/powerpoint/2010/main" val="353205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tx1">
                    <a:lumMod val="95000"/>
                  </a:schemeClr>
                </a:solidFill>
              </a:rPr>
              <a:t>References </a:t>
            </a:r>
            <a:endParaRPr lang="en-IN" sz="3600" dirty="0">
              <a:solidFill>
                <a:schemeClr val="tx1">
                  <a:lumMod val="95000"/>
                </a:schemeClr>
              </a:solidFill>
            </a:endParaRPr>
          </a:p>
        </p:txBody>
      </p:sp>
      <p:sp>
        <p:nvSpPr>
          <p:cNvPr id="3" name="Content Placeholder 2"/>
          <p:cNvSpPr>
            <a:spLocks noGrp="1"/>
          </p:cNvSpPr>
          <p:nvPr>
            <p:ph idx="1"/>
          </p:nvPr>
        </p:nvSpPr>
        <p:spPr>
          <a:xfrm>
            <a:off x="809898" y="2255520"/>
            <a:ext cx="10842122" cy="3651504"/>
          </a:xfrm>
        </p:spPr>
        <p:txBody>
          <a:bodyPr/>
          <a:lstStyle/>
          <a:p>
            <a:r>
              <a:rPr lang="en-IN" sz="2400" b="1" dirty="0">
                <a:solidFill>
                  <a:schemeClr val="tx1">
                    <a:lumMod val="95000"/>
                  </a:schemeClr>
                </a:solidFill>
              </a:rPr>
              <a:t>Hanssens, D.M. et al., 2014. Consumer attitude metrics for guiding marketing mix decisions.. </a:t>
            </a:r>
            <a:r>
              <a:rPr lang="en-IN" sz="2400" b="1" i="1" dirty="0">
                <a:solidFill>
                  <a:schemeClr val="tx1">
                    <a:lumMod val="95000"/>
                  </a:schemeClr>
                </a:solidFill>
              </a:rPr>
              <a:t>Marketing Science,</a:t>
            </a:r>
            <a:r>
              <a:rPr lang="en-IN" sz="2400" b="1" dirty="0">
                <a:solidFill>
                  <a:schemeClr val="tx1">
                    <a:lumMod val="95000"/>
                  </a:schemeClr>
                </a:solidFill>
              </a:rPr>
              <a:t> 33(4), pp.534-550.</a:t>
            </a:r>
          </a:p>
          <a:p>
            <a:r>
              <a:rPr lang="en-IN" sz="2400" b="1" dirty="0">
                <a:solidFill>
                  <a:schemeClr val="tx1">
                    <a:lumMod val="95000"/>
                  </a:schemeClr>
                </a:solidFill>
              </a:rPr>
              <a:t>Pyo, S., 2015. Integrating tourist market segmentation, targeting, and positioning using association rules. </a:t>
            </a:r>
            <a:r>
              <a:rPr lang="en-IN" sz="2400" b="1" i="1" dirty="0">
                <a:solidFill>
                  <a:schemeClr val="tx1">
                    <a:lumMod val="95000"/>
                  </a:schemeClr>
                </a:solidFill>
              </a:rPr>
              <a:t>Information Technology &amp; Tourism, </a:t>
            </a:r>
            <a:r>
              <a:rPr lang="en-IN" sz="2400" b="1" dirty="0">
                <a:solidFill>
                  <a:schemeClr val="tx1">
                    <a:lumMod val="95000"/>
                  </a:schemeClr>
                </a:solidFill>
              </a:rPr>
              <a:t>, 15(3), pp.253-281.</a:t>
            </a:r>
          </a:p>
          <a:p>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73A8B-8F76-410D-B376-94D2FDC69624}"/>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27C9E5DD-2AFC-4138-B80D-AC3F0229E284}"/>
              </a:ext>
            </a:extLst>
          </p:cNvPr>
          <p:cNvSpPr>
            <a:spLocks noGrp="1"/>
          </p:cNvSpPr>
          <p:nvPr>
            <p:ph idx="1"/>
          </p:nvPr>
        </p:nvSpPr>
        <p:spPr>
          <a:xfrm>
            <a:off x="913796" y="2153265"/>
            <a:ext cx="10029508" cy="3637934"/>
          </a:xfrm>
        </p:spPr>
        <p:txBody>
          <a:bodyPr>
            <a:normAutofit fontScale="92500" lnSpcReduction="20000"/>
          </a:bodyPr>
          <a:lstStyle/>
          <a:p>
            <a:pPr marL="0" indent="0">
              <a:buNone/>
            </a:pPr>
            <a:endParaRPr lang="en-GB" dirty="0"/>
          </a:p>
          <a:p>
            <a:r>
              <a:rPr lang="en-GB" dirty="0"/>
              <a:t>Business Plan (2017). International Travel Agency Business Plan Sample - Strategy and Implementation | </a:t>
            </a:r>
            <a:r>
              <a:rPr lang="en-GB" dirty="0" err="1"/>
              <a:t>Bplans</a:t>
            </a:r>
            <a:r>
              <a:rPr lang="en-GB" dirty="0"/>
              <a:t> . [online] Bplans.com. Available at: https://www.bplans.com/international_travel_agency_business_plan/strategy_and_implementation_summary_fc.php [Accessed 26 Nov. 2017].</a:t>
            </a:r>
          </a:p>
          <a:p>
            <a:r>
              <a:rPr lang="en-GB" dirty="0"/>
              <a:t>Gov. (2017). Set up a business partnership: Register the partnership - GOV.UK . [online] Available at: https://www.gov.uk/set-up-business-partnership/register-partnership-with-hmrc [Accessed 22 Nov. 2017].</a:t>
            </a:r>
          </a:p>
          <a:p>
            <a:r>
              <a:rPr lang="en-GB" dirty="0"/>
              <a:t>Munch, S. (2012). Improving the benefit corporation: How traditional governance mechanisms can enhance the innovative new business form. Nw. JL &amp; Soc. </a:t>
            </a:r>
            <a:r>
              <a:rPr lang="en-GB" dirty="0" err="1"/>
              <a:t>Pol'y</a:t>
            </a:r>
            <a:r>
              <a:rPr lang="en-GB" dirty="0"/>
              <a:t>, 7, </a:t>
            </a:r>
            <a:r>
              <a:rPr lang="en-GB" dirty="0" err="1"/>
              <a:t>i</a:t>
            </a:r>
            <a:r>
              <a:rPr lang="en-GB" dirty="0"/>
              <a:t>.</a:t>
            </a:r>
          </a:p>
          <a:p>
            <a:endParaRPr lang="en-GB" dirty="0"/>
          </a:p>
        </p:txBody>
      </p:sp>
    </p:spTree>
    <p:extLst>
      <p:ext uri="{BB962C8B-B14F-4D97-AF65-F5344CB8AC3E}">
        <p14:creationId xmlns:p14="http://schemas.microsoft.com/office/powerpoint/2010/main" val="2016245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232</TotalTime>
  <Words>1360</Words>
  <Application>Microsoft Office PowerPoint</Application>
  <PresentationFormat>Widescreen</PresentationFormat>
  <Paragraphs>100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Bookman Old Style</vt:lpstr>
      <vt:lpstr>Calibri</vt:lpstr>
      <vt:lpstr>Rockwell</vt:lpstr>
      <vt:lpstr>Damask</vt:lpstr>
      <vt:lpstr>Pathway two group presentation  </vt:lpstr>
      <vt:lpstr>Global Travel agency</vt:lpstr>
      <vt:lpstr>Marketing plan and analysis Customer segmentation, targeting and positioning </vt:lpstr>
      <vt:lpstr>Marketing mix </vt:lpstr>
      <vt:lpstr>Start up and Marketing cost </vt:lpstr>
      <vt:lpstr>1. Executive Summary Presented by Mabouta</vt:lpstr>
      <vt:lpstr>4. Financial Information Presented by Jean</vt:lpstr>
      <vt:lpstr>Location and Services Presented by Andrey</vt:lpstr>
      <vt:lpstr>General Type of Business </vt:lpstr>
      <vt:lpstr>Exactly will do the business </vt:lpstr>
      <vt:lpstr>Status of the Business </vt:lpstr>
      <vt:lpstr>Business Form </vt:lpstr>
      <vt:lpstr>Business License or Permission </vt:lpstr>
      <vt:lpstr>Cost of the starting business </vt:lpstr>
      <vt:lpstr>Personal Budget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31</cp:revision>
  <dcterms:created xsi:type="dcterms:W3CDTF">2015-09-18T21:25:58Z</dcterms:created>
  <dcterms:modified xsi:type="dcterms:W3CDTF">2017-12-11T22:53:27Z</dcterms:modified>
</cp:coreProperties>
</file>