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58" r:id="rId5"/>
  </p:sldMasterIdLst>
  <p:notesMasterIdLst>
    <p:notesMasterId r:id="rId43"/>
  </p:notesMasterIdLst>
  <p:sldIdLst>
    <p:sldId id="266" r:id="rId6"/>
    <p:sldId id="268" r:id="rId7"/>
    <p:sldId id="269" r:id="rId8"/>
    <p:sldId id="295" r:id="rId9"/>
    <p:sldId id="270" r:id="rId10"/>
    <p:sldId id="302" r:id="rId11"/>
    <p:sldId id="303" r:id="rId12"/>
    <p:sldId id="304" r:id="rId13"/>
    <p:sldId id="305" r:id="rId14"/>
    <p:sldId id="271" r:id="rId15"/>
    <p:sldId id="273" r:id="rId16"/>
    <p:sldId id="276" r:id="rId17"/>
    <p:sldId id="277" r:id="rId18"/>
    <p:sldId id="296" r:id="rId19"/>
    <p:sldId id="278" r:id="rId20"/>
    <p:sldId id="297" r:id="rId21"/>
    <p:sldId id="279" r:id="rId22"/>
    <p:sldId id="298" r:id="rId23"/>
    <p:sldId id="280" r:id="rId24"/>
    <p:sldId id="281" r:id="rId25"/>
    <p:sldId id="282" r:id="rId26"/>
    <p:sldId id="283" r:id="rId27"/>
    <p:sldId id="299" r:id="rId28"/>
    <p:sldId id="293" r:id="rId29"/>
    <p:sldId id="300" r:id="rId30"/>
    <p:sldId id="284" r:id="rId31"/>
    <p:sldId id="285" r:id="rId32"/>
    <p:sldId id="286" r:id="rId33"/>
    <p:sldId id="290" r:id="rId34"/>
    <p:sldId id="287" r:id="rId35"/>
    <p:sldId id="288" r:id="rId36"/>
    <p:sldId id="274" r:id="rId37"/>
    <p:sldId id="289" r:id="rId38"/>
    <p:sldId id="291" r:id="rId39"/>
    <p:sldId id="294" r:id="rId40"/>
    <p:sldId id="275" r:id="rId41"/>
    <p:sldId id="292"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3EF804-0A8A-4CAC-91A9-EEF2CEE749A8}" v="6" dt="2026-01-29T12:07:04.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1" autoAdjust="0"/>
    <p:restoredTop sz="68983" autoAdjust="0"/>
  </p:normalViewPr>
  <p:slideViewPr>
    <p:cSldViewPr snapToGrid="0">
      <p:cViewPr varScale="1">
        <p:scale>
          <a:sx n="58" d="100"/>
          <a:sy n="58" d="100"/>
        </p:scale>
        <p:origin x="1162"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00722E61-A757-4134-8CBB-8B7208677708}"/>
    <pc:docChg chg="undo custSel delSld modSld">
      <pc:chgData name="Stalin Jacob Wilson Packia Dhas" userId="050d7d71-3621-4503-95e8-1c9a9d962492" providerId="ADAL" clId="{00722E61-A757-4134-8CBB-8B7208677708}" dt="2026-01-29T12:31:55.401" v="25" actId="47"/>
      <pc:docMkLst>
        <pc:docMk/>
      </pc:docMkLst>
      <pc:sldChg chg="del">
        <pc:chgData name="Stalin Jacob Wilson Packia Dhas" userId="050d7d71-3621-4503-95e8-1c9a9d962492" providerId="ADAL" clId="{00722E61-A757-4134-8CBB-8B7208677708}" dt="2026-01-29T12:31:54.589" v="24" actId="47"/>
        <pc:sldMkLst>
          <pc:docMk/>
          <pc:sldMk cId="3462850165" sldId="272"/>
        </pc:sldMkLst>
      </pc:sldChg>
      <pc:sldChg chg="modNotesTx">
        <pc:chgData name="Stalin Jacob Wilson Packia Dhas" userId="050d7d71-3621-4503-95e8-1c9a9d962492" providerId="ADAL" clId="{00722E61-A757-4134-8CBB-8B7208677708}" dt="2026-01-29T11:50:39.938" v="1" actId="20577"/>
        <pc:sldMkLst>
          <pc:docMk/>
          <pc:sldMk cId="883124210" sldId="276"/>
        </pc:sldMkLst>
      </pc:sldChg>
      <pc:sldChg chg="modNotesTx">
        <pc:chgData name="Stalin Jacob Wilson Packia Dhas" userId="050d7d71-3621-4503-95e8-1c9a9d962492" providerId="ADAL" clId="{00722E61-A757-4134-8CBB-8B7208677708}" dt="2026-01-29T11:58:48.863" v="10" actId="113"/>
        <pc:sldMkLst>
          <pc:docMk/>
          <pc:sldMk cId="4169944812" sldId="277"/>
        </pc:sldMkLst>
      </pc:sldChg>
      <pc:sldChg chg="modSp mod">
        <pc:chgData name="Stalin Jacob Wilson Packia Dhas" userId="050d7d71-3621-4503-95e8-1c9a9d962492" providerId="ADAL" clId="{00722E61-A757-4134-8CBB-8B7208677708}" dt="2026-01-29T12:31:47.117" v="22" actId="20577"/>
        <pc:sldMkLst>
          <pc:docMk/>
          <pc:sldMk cId="585187957" sldId="294"/>
        </pc:sldMkLst>
        <pc:spChg chg="mod">
          <ac:chgData name="Stalin Jacob Wilson Packia Dhas" userId="050d7d71-3621-4503-95e8-1c9a9d962492" providerId="ADAL" clId="{00722E61-A757-4134-8CBB-8B7208677708}" dt="2026-01-29T12:31:47.117" v="22" actId="20577"/>
          <ac:spMkLst>
            <pc:docMk/>
            <pc:sldMk cId="585187957" sldId="294"/>
            <ac:spMk id="3" creationId="{7E30A228-3ADE-DBB6-C1BB-10C84C4A76D0}"/>
          </ac:spMkLst>
        </pc:spChg>
      </pc:sldChg>
      <pc:sldChg chg="modSp mod modNotesTx">
        <pc:chgData name="Stalin Jacob Wilson Packia Dhas" userId="050d7d71-3621-4503-95e8-1c9a9d962492" providerId="ADAL" clId="{00722E61-A757-4134-8CBB-8B7208677708}" dt="2026-01-29T12:07:15.614" v="19" actId="20577"/>
        <pc:sldMkLst>
          <pc:docMk/>
          <pc:sldMk cId="4257310145" sldId="296"/>
        </pc:sldMkLst>
        <pc:spChg chg="mod">
          <ac:chgData name="Stalin Jacob Wilson Packia Dhas" userId="050d7d71-3621-4503-95e8-1c9a9d962492" providerId="ADAL" clId="{00722E61-A757-4134-8CBB-8B7208677708}" dt="2026-01-29T11:59:56.320" v="12" actId="113"/>
          <ac:spMkLst>
            <pc:docMk/>
            <pc:sldMk cId="4257310145" sldId="296"/>
            <ac:spMk id="3" creationId="{22FEA023-325E-AF0D-AE92-18D618527514}"/>
          </ac:spMkLst>
        </pc:spChg>
      </pc:sldChg>
      <pc:sldChg chg="del">
        <pc:chgData name="Stalin Jacob Wilson Packia Dhas" userId="050d7d71-3621-4503-95e8-1c9a9d962492" providerId="ADAL" clId="{00722E61-A757-4134-8CBB-8B7208677708}" dt="2026-01-29T12:31:55.401" v="25" actId="47"/>
        <pc:sldMkLst>
          <pc:docMk/>
          <pc:sldMk cId="2327317293" sldId="301"/>
        </pc:sldMkLst>
      </pc:sldChg>
      <pc:sldChg chg="modSp mod">
        <pc:chgData name="Stalin Jacob Wilson Packia Dhas" userId="050d7d71-3621-4503-95e8-1c9a9d962492" providerId="ADAL" clId="{00722E61-A757-4134-8CBB-8B7208677708}" dt="2026-01-29T11:38:13.105" v="0" actId="20577"/>
        <pc:sldMkLst>
          <pc:docMk/>
          <pc:sldMk cId="1064200059" sldId="302"/>
        </pc:sldMkLst>
        <pc:spChg chg="mod">
          <ac:chgData name="Stalin Jacob Wilson Packia Dhas" userId="050d7d71-3621-4503-95e8-1c9a9d962492" providerId="ADAL" clId="{00722E61-A757-4134-8CBB-8B7208677708}" dt="2026-01-29T11:38:13.105" v="0" actId="20577"/>
          <ac:spMkLst>
            <pc:docMk/>
            <pc:sldMk cId="1064200059" sldId="302"/>
            <ac:spMk id="5" creationId="{6DCD7B69-38CF-4FFA-A170-AE7762B213D4}"/>
          </ac:spMkLst>
        </pc:spChg>
      </pc:sldChg>
      <pc:sldChg chg="del">
        <pc:chgData name="Stalin Jacob Wilson Packia Dhas" userId="050d7d71-3621-4503-95e8-1c9a9d962492" providerId="ADAL" clId="{00722E61-A757-4134-8CBB-8B7208677708}" dt="2026-01-29T12:31:53.945" v="23" actId="47"/>
        <pc:sldMkLst>
          <pc:docMk/>
          <pc:sldMk cId="1831394112" sldId="30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C9B59C-FF1A-4A64-9D36-09B6CD3B09AC}" type="datetimeFigureOut">
              <a:rPr lang="en-GB" smtClean="0"/>
              <a:t>29/01/2026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8235D1-05DA-4CFC-AF69-6820F04CDC24}" type="slidenum">
              <a:rPr lang="en-GB" smtClean="0"/>
              <a:t>‹#›</a:t>
            </a:fld>
            <a:endParaRPr lang="en-GB"/>
          </a:p>
        </p:txBody>
      </p:sp>
    </p:spTree>
    <p:extLst>
      <p:ext uri="{BB962C8B-B14F-4D97-AF65-F5344CB8AC3E}">
        <p14:creationId xmlns:p14="http://schemas.microsoft.com/office/powerpoint/2010/main" val="548356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Usually, you start with a very broad statement of the problem and refine that down to more specific items. Unless yours is a problem area with which all readers of your report will be familiar (very unlikely), you will want to describe the problem in some detail and give sufficient background information so that everyone can understand it.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should then describe the objectives, aims or goals of your particular piece of work. Your overall aim was presumably to solve a particular problem or to answer a particular question. This could be broken down into a number of specific objectives that together work towards achieving the aim.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introduction should end with a section that leads the reader in to the rest of the report. The important thing is to give your reader a clear picture of what your report is setting out to do. </a:t>
            </a:r>
          </a:p>
          <a:p>
            <a:r>
              <a:rPr lang="en-US" sz="1800" b="1" dirty="0"/>
              <a:t>Aim</a:t>
            </a:r>
          </a:p>
          <a:p>
            <a:r>
              <a:rPr lang="en-US" sz="1800" dirty="0"/>
              <a:t>To design and develop a microcontroller-based system capable of measuring and displaying ambient temperature in real time.</a:t>
            </a:r>
          </a:p>
          <a:p>
            <a:r>
              <a:rPr lang="en-US" sz="1800" b="1" dirty="0"/>
              <a:t>Objectives</a:t>
            </a:r>
          </a:p>
          <a:p>
            <a:r>
              <a:rPr lang="en-US" sz="1800" dirty="0"/>
              <a:t>To research suitable temperature sensors and microcontroller platforms.</a:t>
            </a:r>
          </a:p>
          <a:p>
            <a:r>
              <a:rPr lang="en-US" sz="1800" dirty="0"/>
              <a:t>To design the sensor interface and signal conditioning circuit.</a:t>
            </a:r>
          </a:p>
          <a:p>
            <a:r>
              <a:rPr lang="en-US" sz="1800" dirty="0"/>
              <a:t>To write embedded software to acquire and process temperature data.</a:t>
            </a:r>
          </a:p>
          <a:p>
            <a:r>
              <a:rPr lang="en-US" sz="1800" dirty="0"/>
              <a:t>To display temperature readings using an LCD or serial interface.</a:t>
            </a:r>
          </a:p>
          <a:p>
            <a:r>
              <a:rPr lang="en-US" sz="1800" dirty="0"/>
              <a:t>To test system accuracy under different temperature conditions.</a:t>
            </a:r>
          </a:p>
          <a:p>
            <a:r>
              <a:rPr lang="en-US" sz="1800" dirty="0"/>
              <a:t>To </a:t>
            </a:r>
            <a:r>
              <a:rPr lang="en-US" sz="1800" dirty="0" err="1"/>
              <a:t>analyse</a:t>
            </a:r>
            <a:r>
              <a:rPr lang="en-US" sz="1800" dirty="0"/>
              <a:t> system performance and identify limitations.</a:t>
            </a:r>
          </a:p>
          <a:p>
            <a:pPr algn="just"/>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12</a:t>
            </a:fld>
            <a:endParaRPr lang="en-GB"/>
          </a:p>
        </p:txBody>
      </p:sp>
    </p:spTree>
    <p:extLst>
      <p:ext uri="{BB962C8B-B14F-4D97-AF65-F5344CB8AC3E}">
        <p14:creationId xmlns:p14="http://schemas.microsoft.com/office/powerpoint/2010/main" val="3797383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Literature Review gives your </a:t>
            </a: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reader sufficient background knowledge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for them to be able to appreciate later </a:t>
            </a: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 the approach you took was valid or best. </a:t>
            </a: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Since they may not be familiar with either the problem or the possible solutions or both, you need to provide them with a basic grounding in the important and relevant material. This does not, however, mean that you should include a detailed tutorial.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also need to the </a:t>
            </a: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demonstrate that you considered all possible solutions to the problem and that you took all available material into account</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This part of the review usually summarises quite succinctly approaches that have been taken by other people in similar situations. Some will have been successful and some not, and this should be indicated. It is perfectly all right to express justified disagreement with something you’ve read - “criticism” is often an excellent feature of a review.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most important attribute that your review should possess is relevance.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strongly recommended that a first draft of this section is developed as soon as possible. You will also need to present your literature review at the Viva.</a:t>
            </a:r>
            <a:endParaRPr lang="en-GB" sz="1800" b="1"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13</a:t>
            </a:fld>
            <a:endParaRPr lang="en-GB"/>
          </a:p>
        </p:txBody>
      </p:sp>
    </p:spTree>
    <p:extLst>
      <p:ext uri="{BB962C8B-B14F-4D97-AF65-F5344CB8AC3E}">
        <p14:creationId xmlns:p14="http://schemas.microsoft.com/office/powerpoint/2010/main" val="1034854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2.1 Soil Moisture Sensing Techniques</a:t>
            </a:r>
          </a:p>
          <a:p>
            <a:r>
              <a:rPr lang="en-US" dirty="0"/>
              <a:t>This section reviews existing research on soil moisture sensors, including resistive and capacitive sensors. Studies comparing accuracy, durability, and cost are discussed to justify the selection of an appropriate sensing method for the proposed system.</a:t>
            </a:r>
          </a:p>
          <a:p>
            <a:r>
              <a:rPr lang="en-US" b="1" dirty="0"/>
              <a:t>2.2 Microcontroller Platforms for IoT Applications</a:t>
            </a:r>
          </a:p>
          <a:p>
            <a:r>
              <a:rPr lang="en-US" dirty="0"/>
              <a:t>This section examines commonly used microcontrollers such as Arduino, ESP32, and PIC microcontrollers. Previous research is </a:t>
            </a:r>
            <a:r>
              <a:rPr lang="en-US" dirty="0" err="1"/>
              <a:t>analysed</a:t>
            </a:r>
            <a:r>
              <a:rPr lang="en-US" dirty="0"/>
              <a:t> to compare processing capability, power consumption, connectivity, and suitability for real-time monitoring systems.</a:t>
            </a:r>
          </a:p>
          <a:p>
            <a:r>
              <a:rPr lang="en-US" b="1" dirty="0"/>
              <a:t>2.3 Wireless Communication Technologies</a:t>
            </a:r>
          </a:p>
          <a:p>
            <a:r>
              <a:rPr lang="en-US" dirty="0"/>
              <a:t>This section reviews wireless communication methods used in smart irrigation systems, including Wi-Fi, Bluetooth, and LoRa. Literature comparing range, data rate, power consumption, and reliability is evaluated.</a:t>
            </a: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14</a:t>
            </a:fld>
            <a:endParaRPr lang="en-GB"/>
          </a:p>
        </p:txBody>
      </p:sp>
    </p:spTree>
    <p:extLst>
      <p:ext uri="{BB962C8B-B14F-4D97-AF65-F5344CB8AC3E}">
        <p14:creationId xmlns:p14="http://schemas.microsoft.com/office/powerpoint/2010/main" val="3271976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Here you explain in detail the what, why and how of the procedures you used in order to generate the solution to the idea.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rule is to describe your method in sufficient detail to allow the reader to replicate your study. What research methodology/methodologies did you use - experimental (hypothesis testing), investigative, action, survey, case-study etc? Do not include a review of all possible methods that could be used – the reader is interested in what method you chose and why.</a:t>
            </a:r>
            <a:endParaRPr lang="en-GB" sz="1800" dirty="0">
              <a:effectLst/>
              <a:latin typeface="Times New Roman" panose="02020603050405020304" pitchFamily="18" charset="0"/>
              <a:ea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Also indicated what evaluation criteria are to be used? What methods of testing and statistical analysis are to be used?</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15</a:t>
            </a:fld>
            <a:endParaRPr lang="en-GB"/>
          </a:p>
        </p:txBody>
      </p:sp>
    </p:spTree>
    <p:extLst>
      <p:ext uri="{BB962C8B-B14F-4D97-AF65-F5344CB8AC3E}">
        <p14:creationId xmlns:p14="http://schemas.microsoft.com/office/powerpoint/2010/main" val="2845203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Here you explain in detail the what, why and how of the procedures you used in order to generate the solution to the idea.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rule is to describe your method in sufficient detail to allow the reader to replicate your study. What research methodology/methodologies did you use - experimental (hypothesis testing), investigative, action, survey, case-study etc? Do not include a review of all possible methods that could be used – the reader is interested in what method you chose and why.</a:t>
            </a:r>
            <a:endParaRPr lang="en-GB" sz="1800" dirty="0">
              <a:effectLst/>
              <a:latin typeface="Times New Roman" panose="02020603050405020304" pitchFamily="18" charset="0"/>
              <a:ea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Also indicated what evaluation criteria are to be used? What methods of testing and statistical analysis are to be used?</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16</a:t>
            </a:fld>
            <a:endParaRPr lang="en-GB"/>
          </a:p>
        </p:txBody>
      </p:sp>
    </p:spTree>
    <p:extLst>
      <p:ext uri="{BB962C8B-B14F-4D97-AF65-F5344CB8AC3E}">
        <p14:creationId xmlns:p14="http://schemas.microsoft.com/office/powerpoint/2010/main" val="340419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you’ve built something to solve a problem, you had to make some design decisions along the way. Why did you choose to do something one way rather than another? Why did you choose to include one thing but leave out something else? Which factors did you think were most important and which did you choose to ignore?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Don’t just list your decisions; place them in a context. It should be possible for the reader to understand how your design decisions contributed to meeting your objectives. Also important is that you show the method by which you accomplished your design - “process” is as important as “product” to an engineer.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processes did you use?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 did they contribute to ensuring that what you did was complete/consistent/correct?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should be possible for the reader to understand how your design decisions contributed to meeting your objectives. Also important is that you show the method by which you accomplished your design - “process” is as important as “product” to an engineer. What processes did you use? How did they contribute to ensuring that what you did was complete/consistent/correct? Don’t just write about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or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is most important. </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 pos="-914400" algn="l"/>
                <a:tab pos="-457200" algn="l"/>
                <a:tab pos="121666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starting point for your design is, of course, your requirements. In some projects the requirements are specified in advance. The customer provides a document that (in more or less detail) specifies the behaviour of the item to be constructed. More commonly, the customer has a more vague “need” for something, and it is part of the project itself to refine that into a more detailed set of requirements. 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discussion of how you elicited, analysed and specified the requirements is necessary, (for “necessary”, read interesting and relevant), it could be a separate chapter before this one.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discussion of how you elicited, analysed and specified the requirements is necessary, (for “necessary”, read interesting and relevant), it could be a separate chapter before this one.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“design” stage is often held to be the key stage of your project. It is certainly the part of project reports that is most closely looked at by external examiners! It is the one where you can show off your ability to apply your engineering and commercial knowledge and skills to best advantage. This is precisely what you will be doing in your working life if your chosen career is in any way related to your degree.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28235D1-05DA-4CFC-AF69-6820F04CDC24}" type="slidenum">
              <a:rPr lang="en-GB" smtClean="0"/>
              <a:t>17</a:t>
            </a:fld>
            <a:endParaRPr lang="en-GB"/>
          </a:p>
        </p:txBody>
      </p:sp>
    </p:spTree>
    <p:extLst>
      <p:ext uri="{BB962C8B-B14F-4D97-AF65-F5344CB8AC3E}">
        <p14:creationId xmlns:p14="http://schemas.microsoft.com/office/powerpoint/2010/main" val="2970552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you’ve built something to solve a problem, you had to make some design decisions along the way. Why did you choose to do something one way rather than another? Why did you choose to include one thing but leave out something else? Which factors did you think were most important and which did you choose to ignore?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Don’t just list your decisions; place them in a context. It should be possible for the reader to understand how your design decisions contributed to meeting your objectives. Also important is that you show the method by which you accomplished your design - “process” is as important as “product” to an engineer.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processes did you use?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 did they contribute to ensuring that what you did was complete/consistent/correct?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should be possible for the reader to understand how your design decisions contributed to meeting your objectives. Also important is that you show the method by which you accomplished your design - “process” is as important as “product” to an engineer. What processes did you use? How did they contribute to ensuring that what you did was complete/consistent/correct? Don’t just write about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or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how</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Why</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you did it is most important. </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 pos="-914400" algn="l"/>
                <a:tab pos="-457200" algn="l"/>
                <a:tab pos="121666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starting point for your design is, of course, your requirements. In some projects the requirements are specified in advance. The customer provides a document that (in more or less detail) specifies the behaviour of the item to be constructed. More commonly, the customer has a more vague “need” for something, and it is part of the project itself to refine that into a more detailed set of requirements. 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b="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a:t>
            </a: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discussion of how you elicited, analysed and specified the requirements is necessary, (for “necessary”, read interesting and relevant), it could be a separate chapter before this one.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project that doesn’t have a written set of requirements is not a very good one, though it would not be normal to describe the requirements in much detail in the body of the report. It is better to include the requirements specification document as an appendix to your report. If a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detailed </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discussion of how you elicited, analysed and specified the requirements is necessary, (for “necessary”, read interesting and relevant), it could be a separate chapter before this one.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“design” stage is often held to be the key stage of your project. It is certainly the part of project reports that is most closely looked at by external examiners! It is the one where you can show off your ability to apply your engineering and commercial knowledge and skills to best advantage. This is precisely what you will be doing in your working life if your chosen career is in any way related to your degree.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28235D1-05DA-4CFC-AF69-6820F04CDC24}" type="slidenum">
              <a:rPr lang="en-GB" smtClean="0"/>
              <a:t>18</a:t>
            </a:fld>
            <a:endParaRPr lang="en-GB"/>
          </a:p>
        </p:txBody>
      </p:sp>
    </p:spTree>
    <p:extLst>
      <p:ext uri="{BB962C8B-B14F-4D97-AF65-F5344CB8AC3E}">
        <p14:creationId xmlns:p14="http://schemas.microsoft.com/office/powerpoint/2010/main" val="3375060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After you designed your solution to your problem, you implemented it. This section normally describes how you did that. What tools and techniques did you use? What difficulties did you encounter, and how did you overcome them?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of your report should only address issues that are </a:t>
            </a:r>
            <a:r>
              <a:rPr lang="en-GB" sz="18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interesting</a:t>
            </a: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Mundane details about how the program is structured should be left out. On the other hand, if you developed a new algorithm or applied an old technique in a new way, then that is of interest and should be included.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23190" algn="just">
              <a:lnSpc>
                <a:spcPts val="1200"/>
              </a:lnSpc>
              <a:tabLst>
                <a:tab pos="-914400" algn="l"/>
                <a:tab pos="-457200" algn="l"/>
              </a:tabLst>
            </a:pPr>
            <a:r>
              <a:rPr lang="en-GB" sz="1800" b="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Do not include all or significant amounts of code in your report, only include code fragments to illustrate a technique that was used. Focus on why you have implemented the system, application, program, etc, in the way you have to achieve the results you have obtained.</a:t>
            </a:r>
            <a:endParaRPr lang="en-GB" sz="1800" b="1" dirty="0">
              <a:effectLst/>
              <a:latin typeface="Times New Roman" panose="02020603050405020304" pitchFamily="18" charset="0"/>
              <a:ea typeface="Times New Roman" panose="02020603050405020304" pitchFamily="18" charset="0"/>
            </a:endParaRPr>
          </a:p>
          <a:p>
            <a:pPr marL="457200" marR="123190" indent="-457200" algn="just">
              <a:lnSpc>
                <a:spcPts val="1200"/>
              </a:lnSpc>
              <a:spcAft>
                <a:spcPts val="0"/>
              </a:spcAft>
              <a:tabLst>
                <a:tab pos="-914400" algn="l"/>
                <a:tab pos="-457200" algn="l"/>
              </a:tabLst>
            </a:pPr>
            <a:r>
              <a:rPr lang="en-GB" sz="1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If, in your project, you designed something but did not build it, there may still be scope for an equivalent to this chapter, in that you could discuss issues that would probably arise during future implementation and provide advice on how potential problems could best be prevented or solved.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Involving potential users of the system in the evaluation is always a good idea. If this can be done in a simulation of the real environment, then so much the better. Feedback from users which is structured is more useful than their verbal comments.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You do not want to give lots of boring, mundane detail here. So, for example, you would not normally describe in excruciating detail exactly what tests you conducted and their results, but you would describe in general terms what you did (your strategy) and what results you obtained.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19</a:t>
            </a:fld>
            <a:endParaRPr lang="en-GB"/>
          </a:p>
        </p:txBody>
      </p:sp>
    </p:spTree>
    <p:extLst>
      <p:ext uri="{BB962C8B-B14F-4D97-AF65-F5344CB8AC3E}">
        <p14:creationId xmlns:p14="http://schemas.microsoft.com/office/powerpoint/2010/main" val="2126740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20</a:t>
            </a:fld>
            <a:endParaRPr lang="en-GB"/>
          </a:p>
        </p:txBody>
      </p:sp>
    </p:spTree>
    <p:extLst>
      <p:ext uri="{BB962C8B-B14F-4D97-AF65-F5344CB8AC3E}">
        <p14:creationId xmlns:p14="http://schemas.microsoft.com/office/powerpoint/2010/main" val="3773894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21</a:t>
            </a:fld>
            <a:endParaRPr lang="en-GB"/>
          </a:p>
        </p:txBody>
      </p:sp>
    </p:spTree>
    <p:extLst>
      <p:ext uri="{BB962C8B-B14F-4D97-AF65-F5344CB8AC3E}">
        <p14:creationId xmlns:p14="http://schemas.microsoft.com/office/powerpoint/2010/main" val="4959338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is where you tie up all the loose ends in the previous chapters. It is most important that it relates to what you have described previously, and that it does so in a relevant and concise fashion.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perfectly OK to have some loose ends left at the end of a project. Sometimes there will be aspects you simply did not have time to address. Other times there will be things that you were unable to do because of force of circumstances. Above all, there will have been pointers raised during the course of the project that you did not anticipate and were not within your scope to tackle. All these things can be discussed in this chapter and, where further work can be identified, a distinct sub-section, “Suggestions for further work”, should be included.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22</a:t>
            </a:fld>
            <a:endParaRPr lang="en-GB"/>
          </a:p>
        </p:txBody>
      </p:sp>
    </p:spTree>
    <p:extLst>
      <p:ext uri="{BB962C8B-B14F-4D97-AF65-F5344CB8AC3E}">
        <p14:creationId xmlns:p14="http://schemas.microsoft.com/office/powerpoint/2010/main" val="1815047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This chapter is where you tie up all the loose ends in the previous chapters. It is most important that it relates to what you have described previously, and that it does so in a relevant and concise fashion.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It is perfectly OK to have some loose ends left at the end of a project. Sometimes there will be aspects you simply did not have time to address. Other times there will be things that you were unable to do because of force of circumstances. Above all, there will have been pointers raised during the course of the project that you did not anticipate and were not within your scope to tackle. All these things can be discussed in this chapter and, where further work can be identified, a distinct sub-section, “Suggestions for further work”, should be included.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23</a:t>
            </a:fld>
            <a:endParaRPr lang="en-GB"/>
          </a:p>
        </p:txBody>
      </p:sp>
    </p:spTree>
    <p:extLst>
      <p:ext uri="{BB962C8B-B14F-4D97-AF65-F5344CB8AC3E}">
        <p14:creationId xmlns:p14="http://schemas.microsoft.com/office/powerpoint/2010/main" val="28402620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26</a:t>
            </a:fld>
            <a:endParaRPr lang="en-GB"/>
          </a:p>
        </p:txBody>
      </p:sp>
    </p:spTree>
    <p:extLst>
      <p:ext uri="{BB962C8B-B14F-4D97-AF65-F5344CB8AC3E}">
        <p14:creationId xmlns:p14="http://schemas.microsoft.com/office/powerpoint/2010/main" val="11834389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key word here is “occasionally”. If it is crucial to read something in order to understand some point being made in the report, then that “something” should be replicated in the body of the report.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All data used in the development of the project.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Annotated code for any programs developed.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Examples of questionnaires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summary of questionnaire results.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Test data used to evaluate the product.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Tables too detailed for the main text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Technical notes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Times New Roman" panose="02020603050405020304" pitchFamily="18" charset="0"/>
              <a:buChar cha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Copies of documents not generally available but referred to in the report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28</a:t>
            </a:fld>
            <a:endParaRPr lang="en-GB"/>
          </a:p>
        </p:txBody>
      </p:sp>
    </p:spTree>
    <p:extLst>
      <p:ext uri="{BB962C8B-B14F-4D97-AF65-F5344CB8AC3E}">
        <p14:creationId xmlns:p14="http://schemas.microsoft.com/office/powerpoint/2010/main" val="3404759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29</a:t>
            </a:fld>
            <a:endParaRPr lang="en-GB"/>
          </a:p>
        </p:txBody>
      </p:sp>
    </p:spTree>
    <p:extLst>
      <p:ext uri="{BB962C8B-B14F-4D97-AF65-F5344CB8AC3E}">
        <p14:creationId xmlns:p14="http://schemas.microsoft.com/office/powerpoint/2010/main" val="1489528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30</a:t>
            </a:fld>
            <a:endParaRPr lang="en-GB"/>
          </a:p>
        </p:txBody>
      </p:sp>
    </p:spTree>
    <p:extLst>
      <p:ext uri="{BB962C8B-B14F-4D97-AF65-F5344CB8AC3E}">
        <p14:creationId xmlns:p14="http://schemas.microsoft.com/office/powerpoint/2010/main" val="19254435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8235D1-05DA-4CFC-AF69-6820F04CDC24}" type="slidenum">
              <a:rPr lang="en-GB" smtClean="0"/>
              <a:t>31</a:t>
            </a:fld>
            <a:endParaRPr lang="en-GB"/>
          </a:p>
        </p:txBody>
      </p:sp>
    </p:spTree>
    <p:extLst>
      <p:ext uri="{BB962C8B-B14F-4D97-AF65-F5344CB8AC3E}">
        <p14:creationId xmlns:p14="http://schemas.microsoft.com/office/powerpoint/2010/main" val="3432492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94560"/>
            <a:ext cx="4535079" cy="3141010"/>
          </a:xfrm>
        </p:spPr>
        <p:txBody>
          <a:bodyPr/>
          <a:lstStyle/>
          <a:p>
            <a:r>
              <a:rPr lang="en-US" sz="4800" dirty="0"/>
              <a:t>ACDA5017</a:t>
            </a:r>
          </a:p>
          <a:p>
            <a:r>
              <a:rPr lang="en-US" sz="4800" dirty="0"/>
              <a:t>Group Project</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93A4F-7CB9-4879-BC08-5DB3998135D9}"/>
              </a:ext>
            </a:extLst>
          </p:cNvPr>
          <p:cNvSpPr>
            <a:spLocks noGrp="1"/>
          </p:cNvSpPr>
          <p:nvPr>
            <p:ph type="title"/>
          </p:nvPr>
        </p:nvSpPr>
        <p:spPr>
          <a:xfrm>
            <a:off x="355076" y="481726"/>
            <a:ext cx="11481847" cy="1325563"/>
          </a:xfrm>
        </p:spPr>
        <p:txBody>
          <a:bodyPr>
            <a:normAutofit/>
          </a:bodyPr>
          <a:lstStyle/>
          <a:p>
            <a:r>
              <a:rPr lang="en-GB" sz="3200" b="1" dirty="0">
                <a:latin typeface="Cambria" panose="02040503050406030204" pitchFamily="18" charset="0"/>
                <a:ea typeface="Cambria" panose="02040503050406030204" pitchFamily="18" charset="0"/>
              </a:rPr>
              <a:t>Module Aims</a:t>
            </a:r>
          </a:p>
        </p:txBody>
      </p:sp>
      <p:sp>
        <p:nvSpPr>
          <p:cNvPr id="3" name="Content Placeholder 2">
            <a:extLst>
              <a:ext uri="{FF2B5EF4-FFF2-40B4-BE49-F238E27FC236}">
                <a16:creationId xmlns:a16="http://schemas.microsoft.com/office/drawing/2014/main" id="{79E7DEAF-EB44-47E7-87AF-D1538B8BC3BA}"/>
              </a:ext>
            </a:extLst>
          </p:cNvPr>
          <p:cNvSpPr>
            <a:spLocks noGrp="1"/>
          </p:cNvSpPr>
          <p:nvPr>
            <p:ph idx="1"/>
          </p:nvPr>
        </p:nvSpPr>
        <p:spPr>
          <a:xfrm>
            <a:off x="935089" y="1966849"/>
            <a:ext cx="9657223" cy="3575934"/>
          </a:xfrm>
        </p:spPr>
        <p:txBody>
          <a:bodyPr>
            <a:normAutofit/>
          </a:bodyPr>
          <a:lstStyle/>
          <a:p>
            <a:pPr algn="just">
              <a:lnSpc>
                <a:spcPct val="150000"/>
              </a:lnSpc>
            </a:pPr>
            <a:r>
              <a:rPr lang="en-GB" sz="2400" dirty="0">
                <a:latin typeface="Cambria" panose="02040503050406030204" pitchFamily="18" charset="0"/>
                <a:ea typeface="Cambria" panose="02040503050406030204" pitchFamily="18" charset="0"/>
              </a:rPr>
              <a:t> To apply engineering principles and skills to the cost-effective solution of technical problems with due regard to specification, design, cost and methods of production, working in a team, and developing effective team skills. </a:t>
            </a:r>
          </a:p>
        </p:txBody>
      </p:sp>
    </p:spTree>
    <p:extLst>
      <p:ext uri="{BB962C8B-B14F-4D97-AF65-F5344CB8AC3E}">
        <p14:creationId xmlns:p14="http://schemas.microsoft.com/office/powerpoint/2010/main" val="2893571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3934-8897-05EC-0BB9-B08D932A9BE4}"/>
              </a:ext>
            </a:extLst>
          </p:cNvPr>
          <p:cNvSpPr>
            <a:spLocks noGrp="1"/>
          </p:cNvSpPr>
          <p:nvPr>
            <p:ph type="title"/>
          </p:nvPr>
        </p:nvSpPr>
        <p:spPr>
          <a:xfrm>
            <a:off x="186385" y="125711"/>
            <a:ext cx="11481847" cy="1325563"/>
          </a:xfrm>
        </p:spPr>
        <p:txBody>
          <a:bodyPr>
            <a:normAutofit/>
          </a:bodyPr>
          <a:lstStyle/>
          <a:p>
            <a:r>
              <a:rPr lang="en-GB" sz="3200" b="1" dirty="0">
                <a:latin typeface="Cambria" panose="02040503050406030204" pitchFamily="18" charset="0"/>
                <a:ea typeface="Cambria" panose="02040503050406030204" pitchFamily="18" charset="0"/>
              </a:rPr>
              <a:t>Learning Outcomes</a:t>
            </a:r>
          </a:p>
        </p:txBody>
      </p:sp>
      <p:sp>
        <p:nvSpPr>
          <p:cNvPr id="3" name="Content Placeholder 2">
            <a:extLst>
              <a:ext uri="{FF2B5EF4-FFF2-40B4-BE49-F238E27FC236}">
                <a16:creationId xmlns:a16="http://schemas.microsoft.com/office/drawing/2014/main" id="{68359F5F-A10C-6577-4E5A-7ABB7AC62137}"/>
              </a:ext>
            </a:extLst>
          </p:cNvPr>
          <p:cNvSpPr>
            <a:spLocks noGrp="1"/>
          </p:cNvSpPr>
          <p:nvPr>
            <p:ph idx="1"/>
          </p:nvPr>
        </p:nvSpPr>
        <p:spPr>
          <a:xfrm>
            <a:off x="591423" y="1451274"/>
            <a:ext cx="10485706" cy="3575934"/>
          </a:xfrm>
        </p:spPr>
        <p:txBody>
          <a:bodyPr>
            <a:noAutofit/>
          </a:bodyPr>
          <a:lstStyle/>
          <a:p>
            <a:pPr marL="0" indent="0" algn="just">
              <a:lnSpc>
                <a:spcPct val="150000"/>
              </a:lnSpc>
              <a:buNone/>
            </a:pPr>
            <a:r>
              <a:rPr lang="en-GB" sz="2400" dirty="0">
                <a:latin typeface="Cambria" panose="02040503050406030204" pitchFamily="18" charset="0"/>
                <a:ea typeface="Cambria" panose="02040503050406030204" pitchFamily="18" charset="0"/>
              </a:rPr>
              <a:t>Upon the successful completion of this module, the student should be able to: </a:t>
            </a:r>
          </a:p>
          <a:p>
            <a:pPr marL="311150" indent="0" algn="just">
              <a:lnSpc>
                <a:spcPct val="150000"/>
              </a:lnSpc>
              <a:buNone/>
            </a:pPr>
            <a:r>
              <a:rPr lang="en-GB" sz="2400" dirty="0">
                <a:latin typeface="Cambria" panose="02040503050406030204" pitchFamily="18" charset="0"/>
                <a:ea typeface="Cambria" panose="02040503050406030204" pitchFamily="18" charset="0"/>
              </a:rPr>
              <a:t>1. Select, specify and plan a project, as part of a team, and to verbally present the design and development concepts and implementation stages. </a:t>
            </a:r>
          </a:p>
          <a:p>
            <a:pPr marL="311150" indent="0" algn="just">
              <a:lnSpc>
                <a:spcPct val="150000"/>
              </a:lnSpc>
              <a:buNone/>
            </a:pPr>
            <a:r>
              <a:rPr lang="en-GB" sz="2400" dirty="0">
                <a:latin typeface="Cambria" panose="02040503050406030204" pitchFamily="18" charset="0"/>
                <a:ea typeface="Cambria" panose="02040503050406030204" pitchFamily="18" charset="0"/>
              </a:rPr>
              <a:t>2. Select appropriate design methodology and development an artefact from initial concept to final realisation, including references to the project specification, research, implementation and achievements etc. </a:t>
            </a:r>
          </a:p>
        </p:txBody>
      </p:sp>
    </p:spTree>
    <p:extLst>
      <p:ext uri="{BB962C8B-B14F-4D97-AF65-F5344CB8AC3E}">
        <p14:creationId xmlns:p14="http://schemas.microsoft.com/office/powerpoint/2010/main" val="1858253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3934-8897-05EC-0BB9-B08D932A9BE4}"/>
              </a:ext>
            </a:extLst>
          </p:cNvPr>
          <p:cNvSpPr>
            <a:spLocks noGrp="1"/>
          </p:cNvSpPr>
          <p:nvPr>
            <p:ph type="title"/>
          </p:nvPr>
        </p:nvSpPr>
        <p:spPr>
          <a:xfrm>
            <a:off x="186385" y="125711"/>
            <a:ext cx="11481847" cy="1325563"/>
          </a:xfrm>
        </p:spPr>
        <p:txBody>
          <a:bodyPr>
            <a:normAutofit/>
          </a:bodyPr>
          <a:lstStyle/>
          <a:p>
            <a:r>
              <a:rPr lang="en-GB" sz="3200" b="1" dirty="0">
                <a:latin typeface="Cambria" panose="02040503050406030204" pitchFamily="18" charset="0"/>
                <a:ea typeface="Cambria" panose="02040503050406030204" pitchFamily="18" charset="0"/>
              </a:rPr>
              <a:t>Learning Outcomes</a:t>
            </a:r>
          </a:p>
        </p:txBody>
      </p:sp>
      <p:sp>
        <p:nvSpPr>
          <p:cNvPr id="3" name="Content Placeholder 2">
            <a:extLst>
              <a:ext uri="{FF2B5EF4-FFF2-40B4-BE49-F238E27FC236}">
                <a16:creationId xmlns:a16="http://schemas.microsoft.com/office/drawing/2014/main" id="{68359F5F-A10C-6577-4E5A-7ABB7AC62137}"/>
              </a:ext>
            </a:extLst>
          </p:cNvPr>
          <p:cNvSpPr>
            <a:spLocks noGrp="1"/>
          </p:cNvSpPr>
          <p:nvPr>
            <p:ph idx="1"/>
          </p:nvPr>
        </p:nvSpPr>
        <p:spPr>
          <a:xfrm>
            <a:off x="853147" y="1641033"/>
            <a:ext cx="10485706" cy="3575934"/>
          </a:xfrm>
        </p:spPr>
        <p:txBody>
          <a:bodyPr>
            <a:noAutofit/>
          </a:bodyPr>
          <a:lstStyle/>
          <a:p>
            <a:pPr marL="0" indent="0" algn="just">
              <a:lnSpc>
                <a:spcPct val="150000"/>
              </a:lnSpc>
              <a:buNone/>
            </a:pPr>
            <a:r>
              <a:rPr lang="en-GB" sz="2400" dirty="0">
                <a:latin typeface="Cambria" panose="02040503050406030204" pitchFamily="18" charset="0"/>
                <a:ea typeface="Cambria" panose="02040503050406030204" pitchFamily="18" charset="0"/>
              </a:rPr>
              <a:t>Upon the successful completion of this module, the student should be able to: </a:t>
            </a:r>
          </a:p>
          <a:p>
            <a:pPr marL="311150" indent="0" algn="just">
              <a:lnSpc>
                <a:spcPct val="150000"/>
              </a:lnSpc>
              <a:buNone/>
            </a:pPr>
            <a:r>
              <a:rPr lang="en-GB" sz="2400" dirty="0">
                <a:latin typeface="Cambria" panose="02040503050406030204" pitchFamily="18" charset="0"/>
                <a:ea typeface="Cambria" panose="02040503050406030204" pitchFamily="18" charset="0"/>
              </a:rPr>
              <a:t>3. Implement the design and development, as part of a team, and demonstrate its operation and also demonstrate an ability to produce the design on time and within budget. </a:t>
            </a:r>
          </a:p>
        </p:txBody>
      </p:sp>
    </p:spTree>
    <p:extLst>
      <p:ext uri="{BB962C8B-B14F-4D97-AF65-F5344CB8AC3E}">
        <p14:creationId xmlns:p14="http://schemas.microsoft.com/office/powerpoint/2010/main" val="2765200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Indicative Content</a:t>
            </a:r>
          </a:p>
        </p:txBody>
      </p:sp>
      <p:sp>
        <p:nvSpPr>
          <p:cNvPr id="3" name="Content Placeholder 2">
            <a:extLst>
              <a:ext uri="{FF2B5EF4-FFF2-40B4-BE49-F238E27FC236}">
                <a16:creationId xmlns:a16="http://schemas.microsoft.com/office/drawing/2014/main" id="{E55EF254-FDFE-4715-A25E-2DA86B793C4B}"/>
              </a:ext>
            </a:extLst>
          </p:cNvPr>
          <p:cNvSpPr>
            <a:spLocks noGrp="1"/>
          </p:cNvSpPr>
          <p:nvPr>
            <p:ph idx="1"/>
          </p:nvPr>
        </p:nvSpPr>
        <p:spPr>
          <a:xfrm>
            <a:off x="1198976" y="1322397"/>
            <a:ext cx="11481847" cy="3575934"/>
          </a:xfrm>
        </p:spPr>
        <p:txBody>
          <a:bodyPr>
            <a:noAutofit/>
          </a:bodyPr>
          <a:lstStyle/>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Systematic design procedures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Objective design selection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Project Planning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Cost prediction, manufacturing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Quality and reliability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Technical report writing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Group working and management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Communication skills </a:t>
            </a:r>
          </a:p>
          <a:p>
            <a:pPr algn="l" rtl="0" fontAlgn="base">
              <a:lnSpc>
                <a:spcPct val="100000"/>
              </a:lnSpc>
              <a:buFont typeface="Arial" panose="020B0604020202020204" pitchFamily="34" charset="0"/>
              <a:buChar char="•"/>
            </a:pPr>
            <a:r>
              <a:rPr lang="en-GB" sz="2200" b="0" i="0" dirty="0">
                <a:solidFill>
                  <a:srgbClr val="000000"/>
                </a:solidFill>
                <a:effectLst/>
                <a:latin typeface="Cambria" panose="02040503050406030204" pitchFamily="18" charset="0"/>
                <a:ea typeface="Cambria" panose="02040503050406030204" pitchFamily="18" charset="0"/>
              </a:rPr>
              <a:t>Legal, social, and ethical and entrepreneurial aspects of projects </a:t>
            </a:r>
          </a:p>
          <a:p>
            <a:pPr>
              <a:lnSpc>
                <a:spcPct val="100000"/>
              </a:lnSpc>
            </a:pPr>
            <a:endParaRPr lang="en-GB" sz="22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35285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AHEP Learning Outcomes for the Report</a:t>
            </a:r>
          </a:p>
        </p:txBody>
      </p:sp>
      <p:sp>
        <p:nvSpPr>
          <p:cNvPr id="5" name="Content Placeholder 4">
            <a:extLst>
              <a:ext uri="{FF2B5EF4-FFF2-40B4-BE49-F238E27FC236}">
                <a16:creationId xmlns:a16="http://schemas.microsoft.com/office/drawing/2014/main" id="{6DCD7B69-38CF-4FFA-A170-AE7762B213D4}"/>
              </a:ext>
            </a:extLst>
          </p:cNvPr>
          <p:cNvSpPr>
            <a:spLocks noGrp="1"/>
          </p:cNvSpPr>
          <p:nvPr>
            <p:ph idx="1"/>
          </p:nvPr>
        </p:nvSpPr>
        <p:spPr>
          <a:xfrm>
            <a:off x="251748" y="1149218"/>
            <a:ext cx="11416247" cy="4424863"/>
          </a:xfrm>
        </p:spPr>
        <p:txBody>
          <a:bodyPr>
            <a:normAutofit fontScale="70000" lnSpcReduction="20000"/>
          </a:bodyPr>
          <a:lstStyle/>
          <a:p>
            <a:pPr marL="0" indent="0" algn="just">
              <a:buNone/>
            </a:pPr>
            <a:r>
              <a:rPr lang="en-GB" b="1" dirty="0">
                <a:latin typeface="Cambria" panose="02040503050406030204" pitchFamily="18" charset="0"/>
                <a:ea typeface="Cambria" panose="02040503050406030204" pitchFamily="18" charset="0"/>
              </a:rPr>
              <a:t>You MUST demonstrate the following to pass this assessment</a:t>
            </a:r>
          </a:p>
          <a:p>
            <a:pPr marL="444500" algn="just">
              <a:lnSpc>
                <a:spcPct val="160000"/>
              </a:lnSpc>
            </a:pPr>
            <a:r>
              <a:rPr lang="en-GB" dirty="0">
                <a:latin typeface="Cambria" panose="02040503050406030204" pitchFamily="18" charset="0"/>
                <a:ea typeface="Cambria" panose="02040503050406030204" pitchFamily="18" charset="0"/>
              </a:rPr>
              <a:t>B5 : Design solutions for broadly-defined problems that meet a combination of societal, user, business and customer needs as appropriate. This will involve consideration of applicable health &amp; safety, diversity, inclusion, cultural, societal, environmental and commercial matters, codes of practice and industry standards</a:t>
            </a:r>
          </a:p>
          <a:p>
            <a:pPr marL="444500" algn="just">
              <a:lnSpc>
                <a:spcPct val="160000"/>
              </a:lnSpc>
            </a:pPr>
            <a:r>
              <a:rPr lang="en-GB" dirty="0">
                <a:latin typeface="Cambria" panose="02040503050406030204" pitchFamily="18" charset="0"/>
                <a:ea typeface="Cambria" panose="02040503050406030204" pitchFamily="18" charset="0"/>
              </a:rPr>
              <a:t>B12 : Use practical laboratory and workshop skills to investigate broadly-defined problems</a:t>
            </a:r>
          </a:p>
          <a:p>
            <a:pPr marL="444500" algn="just">
              <a:lnSpc>
                <a:spcPct val="160000"/>
              </a:lnSpc>
            </a:pPr>
            <a:r>
              <a:rPr lang="en-GB" dirty="0">
                <a:latin typeface="Cambria" panose="02040503050406030204" pitchFamily="18" charset="0"/>
                <a:ea typeface="Cambria" panose="02040503050406030204" pitchFamily="18" charset="0"/>
              </a:rPr>
              <a:t>B13 : Select and apply appropriate materials, equipment, engineering technologies and processes</a:t>
            </a:r>
          </a:p>
          <a:p>
            <a:pPr marL="444500" algn="just">
              <a:lnSpc>
                <a:spcPct val="160000"/>
              </a:lnSpc>
            </a:pPr>
            <a:r>
              <a:rPr lang="en-GB" dirty="0">
                <a:latin typeface="Cambria" panose="02040503050406030204" pitchFamily="18" charset="0"/>
                <a:ea typeface="Cambria" panose="02040503050406030204" pitchFamily="18" charset="0"/>
              </a:rPr>
              <a:t>B16 : Function effectively as an individual, and as a member or leader of a team</a:t>
            </a:r>
          </a:p>
          <a:p>
            <a:pPr marL="0" indent="0" algn="just">
              <a:buNone/>
            </a:pPr>
            <a:endParaRPr lang="en-GB" dirty="0">
              <a:latin typeface="Cambria" panose="02040503050406030204" pitchFamily="18" charset="0"/>
              <a:ea typeface="Cambria" panose="02040503050406030204" pitchFamily="18" charset="0"/>
            </a:endParaRPr>
          </a:p>
          <a:p>
            <a:pPr marL="0" indent="0" algn="just">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064200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AHEP Learning Outcomes for the Report</a:t>
            </a:r>
          </a:p>
        </p:txBody>
      </p:sp>
      <p:sp>
        <p:nvSpPr>
          <p:cNvPr id="5" name="Content Placeholder 4">
            <a:extLst>
              <a:ext uri="{FF2B5EF4-FFF2-40B4-BE49-F238E27FC236}">
                <a16:creationId xmlns:a16="http://schemas.microsoft.com/office/drawing/2014/main" id="{6DCD7B69-38CF-4FFA-A170-AE7762B213D4}"/>
              </a:ext>
            </a:extLst>
          </p:cNvPr>
          <p:cNvSpPr>
            <a:spLocks noGrp="1"/>
          </p:cNvSpPr>
          <p:nvPr>
            <p:ph idx="1"/>
          </p:nvPr>
        </p:nvSpPr>
        <p:spPr>
          <a:xfrm>
            <a:off x="251749" y="1149218"/>
            <a:ext cx="10476794" cy="4424863"/>
          </a:xfrm>
        </p:spPr>
        <p:txBody>
          <a:bodyPr>
            <a:normAutofit fontScale="32500" lnSpcReduction="20000"/>
          </a:bodyPr>
          <a:lstStyle/>
          <a:p>
            <a:pPr marL="0" indent="0" algn="just">
              <a:lnSpc>
                <a:spcPct val="170000"/>
              </a:lnSpc>
              <a:buNone/>
            </a:pPr>
            <a:r>
              <a:rPr lang="en-GB" sz="6000" b="1" dirty="0">
                <a:latin typeface="Cambria" panose="02040503050406030204" pitchFamily="18" charset="0"/>
                <a:ea typeface="Cambria" panose="02040503050406030204" pitchFamily="18" charset="0"/>
              </a:rPr>
              <a:t>The following Learning outcomes are developed in this </a:t>
            </a:r>
            <a:r>
              <a:rPr lang="en-GB" sz="7400" b="1" dirty="0">
                <a:latin typeface="Cambria" panose="02040503050406030204" pitchFamily="18" charset="0"/>
                <a:ea typeface="Cambria" panose="02040503050406030204" pitchFamily="18" charset="0"/>
              </a:rPr>
              <a:t>assessment</a:t>
            </a:r>
          </a:p>
          <a:p>
            <a:pPr marL="444500" indent="-263525" algn="just">
              <a:lnSpc>
                <a:spcPct val="170000"/>
              </a:lnSpc>
            </a:pPr>
            <a:r>
              <a:rPr lang="en-GB" sz="5500" dirty="0">
                <a:latin typeface="Cambria" panose="02040503050406030204" pitchFamily="18" charset="0"/>
                <a:ea typeface="Cambria" panose="02040503050406030204" pitchFamily="18" charset="0"/>
              </a:rPr>
              <a:t>B1: Apply knowledge of mathematics, statistics, natural science and engineering principles to broadly-defined problems. Some of the knowledge will be informed by current developments in the subject of study</a:t>
            </a:r>
          </a:p>
          <a:p>
            <a:pPr marL="444500" indent="-263525" algn="just">
              <a:lnSpc>
                <a:spcPct val="170000"/>
              </a:lnSpc>
            </a:pPr>
            <a:r>
              <a:rPr lang="en-GB" sz="5500" dirty="0">
                <a:latin typeface="Cambria" panose="02040503050406030204" pitchFamily="18" charset="0"/>
                <a:ea typeface="Cambria" panose="02040503050406030204" pitchFamily="18" charset="0"/>
              </a:rPr>
              <a:t>B2: Analyse broadly-defined problems reaching substantiated conclusions using first principles of mathematics, statistics, natural science and engineering principles</a:t>
            </a:r>
          </a:p>
          <a:p>
            <a:pPr marL="444500" indent="-263525" algn="just">
              <a:lnSpc>
                <a:spcPct val="170000"/>
              </a:lnSpc>
            </a:pPr>
            <a:r>
              <a:rPr lang="en-GB" sz="5500" dirty="0">
                <a:latin typeface="Cambria" panose="02040503050406030204" pitchFamily="18" charset="0"/>
                <a:ea typeface="Cambria" panose="02040503050406030204" pitchFamily="18" charset="0"/>
              </a:rPr>
              <a:t>B3: Select and apply appropriate computational and analytical techniques to model broadly-defined problems, recognising the limitations of the techniques employed</a:t>
            </a:r>
          </a:p>
          <a:p>
            <a:pPr marL="0" indent="0" algn="just">
              <a:lnSpc>
                <a:spcPct val="170000"/>
              </a:lnSpc>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957024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AHEP Learning Outcomes for the Report</a:t>
            </a:r>
          </a:p>
        </p:txBody>
      </p:sp>
      <p:sp>
        <p:nvSpPr>
          <p:cNvPr id="5" name="Content Placeholder 4">
            <a:extLst>
              <a:ext uri="{FF2B5EF4-FFF2-40B4-BE49-F238E27FC236}">
                <a16:creationId xmlns:a16="http://schemas.microsoft.com/office/drawing/2014/main" id="{6DCD7B69-38CF-4FFA-A170-AE7762B213D4}"/>
              </a:ext>
            </a:extLst>
          </p:cNvPr>
          <p:cNvSpPr>
            <a:spLocks noGrp="1"/>
          </p:cNvSpPr>
          <p:nvPr>
            <p:ph idx="1"/>
          </p:nvPr>
        </p:nvSpPr>
        <p:spPr>
          <a:xfrm>
            <a:off x="251749" y="1149218"/>
            <a:ext cx="10476794" cy="4424863"/>
          </a:xfrm>
        </p:spPr>
        <p:txBody>
          <a:bodyPr>
            <a:normAutofit fontScale="32500" lnSpcReduction="20000"/>
          </a:bodyPr>
          <a:lstStyle/>
          <a:p>
            <a:pPr marL="0" indent="0" algn="just">
              <a:lnSpc>
                <a:spcPct val="170000"/>
              </a:lnSpc>
              <a:buNone/>
            </a:pPr>
            <a:r>
              <a:rPr lang="en-GB" sz="6000" b="1" dirty="0">
                <a:latin typeface="Cambria" panose="02040503050406030204" pitchFamily="18" charset="0"/>
                <a:ea typeface="Cambria" panose="02040503050406030204" pitchFamily="18" charset="0"/>
              </a:rPr>
              <a:t>The following Learning outcomes are developed in this </a:t>
            </a:r>
            <a:r>
              <a:rPr lang="en-GB" sz="7400" b="1" dirty="0">
                <a:latin typeface="Cambria" panose="02040503050406030204" pitchFamily="18" charset="0"/>
                <a:ea typeface="Cambria" panose="02040503050406030204" pitchFamily="18" charset="0"/>
              </a:rPr>
              <a:t>assessment (continuation..)</a:t>
            </a:r>
          </a:p>
          <a:p>
            <a:pPr marL="538163" indent="-357188" algn="just">
              <a:lnSpc>
                <a:spcPct val="170000"/>
              </a:lnSpc>
            </a:pPr>
            <a:r>
              <a:rPr lang="en-GB" sz="5500" dirty="0">
                <a:latin typeface="Cambria" panose="02040503050406030204" pitchFamily="18" charset="0"/>
                <a:ea typeface="Cambria" panose="02040503050406030204" pitchFamily="18" charset="0"/>
              </a:rPr>
              <a:t>B4: Select and evaluate technical literature and other sources of information to address broadly-defined problems</a:t>
            </a:r>
          </a:p>
          <a:p>
            <a:pPr marL="538163" indent="-357188" algn="just">
              <a:lnSpc>
                <a:spcPct val="170000"/>
              </a:lnSpc>
            </a:pPr>
            <a:r>
              <a:rPr lang="en-GB" sz="5500" dirty="0">
                <a:latin typeface="Cambria" panose="02040503050406030204" pitchFamily="18" charset="0"/>
                <a:ea typeface="Cambria" panose="02040503050406030204" pitchFamily="18" charset="0"/>
              </a:rPr>
              <a:t>B6: Apply an integrated or systems approach to the solution of broadly-defined problems </a:t>
            </a:r>
          </a:p>
          <a:p>
            <a:pPr marL="538163" indent="-357188" algn="just">
              <a:lnSpc>
                <a:spcPct val="170000"/>
              </a:lnSpc>
            </a:pPr>
            <a:r>
              <a:rPr lang="en-GB" sz="5500" dirty="0">
                <a:latin typeface="Cambria" panose="02040503050406030204" pitchFamily="18" charset="0"/>
                <a:ea typeface="Cambria" panose="02040503050406030204" pitchFamily="18" charset="0"/>
              </a:rPr>
              <a:t>B7: Evaluate the environmental and societal impact of solutions to broadly-defined problems</a:t>
            </a:r>
          </a:p>
          <a:p>
            <a:pPr marL="538163" indent="-357188" algn="just">
              <a:lnSpc>
                <a:spcPct val="170000"/>
              </a:lnSpc>
            </a:pPr>
            <a:r>
              <a:rPr lang="en-GB" sz="5500" dirty="0">
                <a:latin typeface="Cambria" panose="02040503050406030204" pitchFamily="18" charset="0"/>
                <a:ea typeface="Cambria" panose="02040503050406030204" pitchFamily="18" charset="0"/>
              </a:rPr>
              <a:t> B15: Apply knowledge of engineering management principles, commercial context, project management and relevant legal matters</a:t>
            </a:r>
          </a:p>
          <a:p>
            <a:pPr algn="just">
              <a:lnSpc>
                <a:spcPct val="170000"/>
              </a:lnSpc>
            </a:pPr>
            <a:endParaRPr lang="en-GB" sz="5500" dirty="0">
              <a:latin typeface="Cambria" panose="02040503050406030204" pitchFamily="18" charset="0"/>
              <a:ea typeface="Cambria" panose="02040503050406030204" pitchFamily="18" charset="0"/>
            </a:endParaRPr>
          </a:p>
          <a:p>
            <a:pPr marL="0" indent="0" algn="just">
              <a:lnSpc>
                <a:spcPct val="170000"/>
              </a:lnSpc>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762950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A543-33E7-E2B8-B6DB-C3E9C401D611}"/>
              </a:ext>
            </a:extLst>
          </p:cNvPr>
          <p:cNvSpPr>
            <a:spLocks noGrp="1"/>
          </p:cNvSpPr>
          <p:nvPr>
            <p:ph type="title"/>
          </p:nvPr>
        </p:nvSpPr>
        <p:spPr>
          <a:xfrm>
            <a:off x="94332" y="70553"/>
            <a:ext cx="11481847" cy="1325563"/>
          </a:xfrm>
        </p:spPr>
        <p:txBody>
          <a:bodyPr>
            <a:normAutofit/>
          </a:bodyPr>
          <a:lstStyle/>
          <a:p>
            <a:r>
              <a:rPr lang="en-GB" sz="3200" b="1" dirty="0">
                <a:latin typeface="Cambria" panose="02040503050406030204" pitchFamily="18" charset="0"/>
                <a:ea typeface="Cambria" panose="02040503050406030204" pitchFamily="18" charset="0"/>
              </a:rPr>
              <a:t>AHEP Learning Outcomes for the Presentation</a:t>
            </a:r>
          </a:p>
        </p:txBody>
      </p:sp>
      <p:sp>
        <p:nvSpPr>
          <p:cNvPr id="5" name="Content Placeholder 4">
            <a:extLst>
              <a:ext uri="{FF2B5EF4-FFF2-40B4-BE49-F238E27FC236}">
                <a16:creationId xmlns:a16="http://schemas.microsoft.com/office/drawing/2014/main" id="{6DCD7B69-38CF-4FFA-A170-AE7762B213D4}"/>
              </a:ext>
            </a:extLst>
          </p:cNvPr>
          <p:cNvSpPr>
            <a:spLocks noGrp="1"/>
          </p:cNvSpPr>
          <p:nvPr>
            <p:ph idx="1"/>
          </p:nvPr>
        </p:nvSpPr>
        <p:spPr>
          <a:xfrm>
            <a:off x="395798" y="1474895"/>
            <a:ext cx="10971572" cy="4424863"/>
          </a:xfrm>
        </p:spPr>
        <p:txBody>
          <a:bodyPr>
            <a:normAutofit/>
          </a:bodyPr>
          <a:lstStyle/>
          <a:p>
            <a:pPr marL="0" indent="0" algn="just">
              <a:lnSpc>
                <a:spcPct val="170000"/>
              </a:lnSpc>
              <a:buNone/>
            </a:pPr>
            <a:r>
              <a:rPr lang="en-GB" sz="2400" b="1" dirty="0">
                <a:latin typeface="Cambria" panose="02040503050406030204" pitchFamily="18" charset="0"/>
                <a:ea typeface="Cambria" panose="02040503050406030204" pitchFamily="18" charset="0"/>
              </a:rPr>
              <a:t>You MUST demonstrate the following to pass this assessment</a:t>
            </a:r>
          </a:p>
          <a:p>
            <a:pPr marL="444500" indent="-263525" algn="just">
              <a:lnSpc>
                <a:spcPct val="170000"/>
              </a:lnSpc>
            </a:pPr>
            <a:r>
              <a:rPr lang="en-GB" sz="2400" dirty="0">
                <a:latin typeface="Cambria" panose="02040503050406030204" pitchFamily="18" charset="0"/>
                <a:ea typeface="Cambria" panose="02040503050406030204" pitchFamily="18" charset="0"/>
              </a:rPr>
              <a:t>B16 Function effectively as an individual, and as a member or leader of a team</a:t>
            </a:r>
          </a:p>
          <a:p>
            <a:pPr marL="444500" indent="-263525" algn="just">
              <a:lnSpc>
                <a:spcPct val="170000"/>
              </a:lnSpc>
            </a:pPr>
            <a:r>
              <a:rPr lang="en-GB" sz="2400" dirty="0">
                <a:latin typeface="Cambria" panose="02040503050406030204" pitchFamily="18" charset="0"/>
                <a:ea typeface="Cambria" panose="02040503050406030204" pitchFamily="18" charset="0"/>
              </a:rPr>
              <a:t>B17 Communicate effectively with technical and non-technical audiences</a:t>
            </a:r>
          </a:p>
          <a:p>
            <a:pPr marL="0" indent="0" algn="just">
              <a:lnSpc>
                <a:spcPct val="170000"/>
              </a:lnSpc>
              <a:buNone/>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046037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CF36-D990-185F-F71F-AE3FAAAA34D0}"/>
              </a:ext>
            </a:extLst>
          </p:cNvPr>
          <p:cNvSpPr>
            <a:spLocks noGrp="1"/>
          </p:cNvSpPr>
          <p:nvPr>
            <p:ph type="title"/>
          </p:nvPr>
        </p:nvSpPr>
        <p:spPr>
          <a:xfrm>
            <a:off x="198660" y="291482"/>
            <a:ext cx="11481847" cy="1325563"/>
          </a:xfrm>
        </p:spPr>
        <p:txBody>
          <a:bodyPr>
            <a:normAutofit/>
          </a:bodyPr>
          <a:lstStyle/>
          <a:p>
            <a:r>
              <a:rPr lang="en-GB" sz="3200" b="1" dirty="0">
                <a:latin typeface="Cambria" panose="02040503050406030204" pitchFamily="18" charset="0"/>
                <a:ea typeface="Cambria" panose="02040503050406030204" pitchFamily="18" charset="0"/>
              </a:rPr>
              <a:t>Assessment</a:t>
            </a:r>
          </a:p>
        </p:txBody>
      </p:sp>
      <p:sp>
        <p:nvSpPr>
          <p:cNvPr id="3" name="Content Placeholder 2">
            <a:extLst>
              <a:ext uri="{FF2B5EF4-FFF2-40B4-BE49-F238E27FC236}">
                <a16:creationId xmlns:a16="http://schemas.microsoft.com/office/drawing/2014/main" id="{CF52CCBB-E229-1644-2CFF-F4D720BAC280}"/>
              </a:ext>
            </a:extLst>
          </p:cNvPr>
          <p:cNvSpPr>
            <a:spLocks noGrp="1"/>
          </p:cNvSpPr>
          <p:nvPr>
            <p:ph idx="1"/>
          </p:nvPr>
        </p:nvSpPr>
        <p:spPr>
          <a:xfrm>
            <a:off x="904405" y="1358735"/>
            <a:ext cx="9927247" cy="3575934"/>
          </a:xfrm>
        </p:spPr>
        <p:txBody>
          <a:bodyPr>
            <a:normAutofit fontScale="85000" lnSpcReduction="10000"/>
          </a:bodyPr>
          <a:lstStyle/>
          <a:p>
            <a:pPr marL="0" indent="0" algn="just" rtl="0" fontAlgn="base">
              <a:lnSpc>
                <a:spcPct val="150000"/>
              </a:lnSpc>
              <a:buNone/>
            </a:pPr>
            <a:r>
              <a:rPr lang="en-GB" sz="2400" b="0" i="0" dirty="0">
                <a:solidFill>
                  <a:srgbClr val="000000"/>
                </a:solidFill>
                <a:effectLst/>
                <a:latin typeface="Cambria" panose="02040503050406030204" pitchFamily="18" charset="0"/>
                <a:ea typeface="Cambria" panose="02040503050406030204" pitchFamily="18" charset="0"/>
              </a:rPr>
              <a:t>Students will produce a portfolio of work appropriate to the nature of their project. Portfolio elements will include a selection of the following, totalling 5000 words (equivalent):  </a:t>
            </a:r>
          </a:p>
          <a:p>
            <a:pPr marL="447675" indent="-269875" algn="l" rtl="0"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Written Report </a:t>
            </a:r>
          </a:p>
          <a:p>
            <a:pPr marL="447675" indent="-269875" algn="l" rtl="0"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Presentation slides </a:t>
            </a:r>
          </a:p>
          <a:p>
            <a:pPr marL="447675" indent="-269875" algn="l" rtl="0"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Demonstration of work </a:t>
            </a:r>
          </a:p>
          <a:p>
            <a:pPr marL="447675" indent="-269875" algn="l" rtl="0"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Ethical approval form </a:t>
            </a:r>
          </a:p>
        </p:txBody>
      </p:sp>
    </p:spTree>
    <p:extLst>
      <p:ext uri="{BB962C8B-B14F-4D97-AF65-F5344CB8AC3E}">
        <p14:creationId xmlns:p14="http://schemas.microsoft.com/office/powerpoint/2010/main" val="139501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3814D-BE70-C8C4-B8A5-4EBDC9E76D02}"/>
              </a:ext>
            </a:extLst>
          </p:cNvPr>
          <p:cNvSpPr>
            <a:spLocks noGrp="1"/>
          </p:cNvSpPr>
          <p:nvPr>
            <p:ph type="title"/>
          </p:nvPr>
        </p:nvSpPr>
        <p:spPr>
          <a:xfrm>
            <a:off x="216922" y="95101"/>
            <a:ext cx="11481847" cy="1325563"/>
          </a:xfrm>
        </p:spPr>
        <p:txBody>
          <a:bodyPr>
            <a:normAutofit/>
          </a:bodyPr>
          <a:lstStyle/>
          <a:p>
            <a:r>
              <a:rPr lang="en-GB" sz="3200" b="1" dirty="0">
                <a:latin typeface="Cambria" panose="02040503050406030204" pitchFamily="18" charset="0"/>
                <a:ea typeface="Cambria" panose="02040503050406030204" pitchFamily="18" charset="0"/>
              </a:rPr>
              <a:t>The Report</a:t>
            </a:r>
          </a:p>
        </p:txBody>
      </p:sp>
      <p:sp>
        <p:nvSpPr>
          <p:cNvPr id="3" name="Content Placeholder 2">
            <a:extLst>
              <a:ext uri="{FF2B5EF4-FFF2-40B4-BE49-F238E27FC236}">
                <a16:creationId xmlns:a16="http://schemas.microsoft.com/office/drawing/2014/main" id="{E626A5E4-E50F-5531-628C-4AC8E00CBF13}"/>
              </a:ext>
            </a:extLst>
          </p:cNvPr>
          <p:cNvSpPr>
            <a:spLocks noGrp="1"/>
          </p:cNvSpPr>
          <p:nvPr>
            <p:ph idx="1"/>
          </p:nvPr>
        </p:nvSpPr>
        <p:spPr>
          <a:xfrm>
            <a:off x="683475" y="1261028"/>
            <a:ext cx="10424337" cy="4550627"/>
          </a:xfrm>
        </p:spPr>
        <p:txBody>
          <a:bodyPr>
            <a:normAutofit fontScale="92500" lnSpcReduction="10000"/>
          </a:bodyPr>
          <a:lstStyle/>
          <a:p>
            <a:pPr marL="447675" indent="-269875">
              <a:lnSpc>
                <a:spcPct val="150000"/>
              </a:lnSpc>
            </a:pPr>
            <a:r>
              <a:rPr lang="en-GB" sz="2400" dirty="0">
                <a:latin typeface="Cambria" panose="02040503050406030204" pitchFamily="18" charset="0"/>
                <a:ea typeface="Cambria" panose="02040503050406030204" pitchFamily="18" charset="0"/>
              </a:rPr>
              <a:t>As this is a group project, this will be a group report.  </a:t>
            </a:r>
          </a:p>
          <a:p>
            <a:pPr marL="447675" indent="-269875">
              <a:lnSpc>
                <a:spcPct val="150000"/>
              </a:lnSpc>
            </a:pPr>
            <a:r>
              <a:rPr lang="en-GB" sz="2400" dirty="0">
                <a:latin typeface="Cambria" panose="02040503050406030204" pitchFamily="18" charset="0"/>
                <a:ea typeface="Cambria" panose="02040503050406030204" pitchFamily="18" charset="0"/>
              </a:rPr>
              <a:t>You elect one member of the group who will take responsibility and submit the jointly written report.</a:t>
            </a:r>
          </a:p>
          <a:p>
            <a:pPr marL="447675" indent="-269875">
              <a:lnSpc>
                <a:spcPct val="150000"/>
              </a:lnSpc>
            </a:pPr>
            <a:r>
              <a:rPr lang="en-GB" sz="2400" dirty="0">
                <a:latin typeface="Cambria" panose="02040503050406030204" pitchFamily="18" charset="0"/>
                <a:ea typeface="Cambria" panose="02040503050406030204" pitchFamily="18" charset="0"/>
              </a:rPr>
              <a:t>YOU MAY NOT ALL GET THE SAME MARK!</a:t>
            </a:r>
          </a:p>
          <a:p>
            <a:pPr marL="447675" indent="-269875">
              <a:lnSpc>
                <a:spcPct val="150000"/>
              </a:lnSpc>
            </a:pPr>
            <a:r>
              <a:rPr lang="en-GB" sz="2400" dirty="0">
                <a:latin typeface="Cambria" panose="02040503050406030204" pitchFamily="18" charset="0"/>
                <a:ea typeface="Cambria" panose="02040503050406030204" pitchFamily="18" charset="0"/>
              </a:rPr>
              <a:t>You need to agree a fair division of labour between you (technical delivery AND report)</a:t>
            </a:r>
          </a:p>
          <a:p>
            <a:pPr marL="447675" indent="-269875">
              <a:lnSpc>
                <a:spcPct val="150000"/>
              </a:lnSpc>
            </a:pPr>
            <a:r>
              <a:rPr lang="en-GB" sz="2400" dirty="0">
                <a:latin typeface="Cambria" panose="02040503050406030204" pitchFamily="18" charset="0"/>
                <a:ea typeface="Cambria" panose="02040503050406030204" pitchFamily="18" charset="0"/>
              </a:rPr>
              <a:t>You will need to put your initials against the sections which you have contributed to the report.</a:t>
            </a:r>
          </a:p>
        </p:txBody>
      </p:sp>
    </p:spTree>
    <p:extLst>
      <p:ext uri="{BB962C8B-B14F-4D97-AF65-F5344CB8AC3E}">
        <p14:creationId xmlns:p14="http://schemas.microsoft.com/office/powerpoint/2010/main" val="2329816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7E83A-3A3D-C86C-0B3E-8905325942E2}"/>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Report Structure</a:t>
            </a:r>
          </a:p>
        </p:txBody>
      </p:sp>
      <p:sp>
        <p:nvSpPr>
          <p:cNvPr id="3" name="Content Placeholder 2">
            <a:extLst>
              <a:ext uri="{FF2B5EF4-FFF2-40B4-BE49-F238E27FC236}">
                <a16:creationId xmlns:a16="http://schemas.microsoft.com/office/drawing/2014/main" id="{E3FBDD37-9795-78CC-8D33-1F98A8C2C596}"/>
              </a:ext>
            </a:extLst>
          </p:cNvPr>
          <p:cNvSpPr>
            <a:spLocks noGrp="1"/>
          </p:cNvSpPr>
          <p:nvPr>
            <p:ph idx="1"/>
          </p:nvPr>
        </p:nvSpPr>
        <p:spPr>
          <a:xfrm>
            <a:off x="843035" y="1524917"/>
            <a:ext cx="11481847" cy="3575934"/>
          </a:xfrm>
        </p:spPr>
        <p:txBody>
          <a:bodyPr>
            <a:normAutofit/>
          </a:bodyPr>
          <a:lstStyle/>
          <a:p>
            <a:pPr marL="0" indent="0">
              <a:lnSpc>
                <a:spcPct val="150000"/>
              </a:lnSpc>
              <a:buNone/>
            </a:pPr>
            <a:r>
              <a:rPr lang="en-GB" sz="2400" dirty="0">
                <a:latin typeface="Cambria" panose="02040503050406030204" pitchFamily="18" charset="0"/>
                <a:ea typeface="Cambria" panose="02040503050406030204" pitchFamily="18" charset="0"/>
              </a:rPr>
              <a:t>1. Introduction</a:t>
            </a:r>
          </a:p>
          <a:p>
            <a:pPr marL="803275" lvl="1" indent="-346075">
              <a:lnSpc>
                <a:spcPct val="150000"/>
              </a:lnSpc>
            </a:pPr>
            <a:r>
              <a:rPr lang="en-GB" dirty="0">
                <a:latin typeface="Cambria" panose="02040503050406030204" pitchFamily="18" charset="0"/>
                <a:ea typeface="Cambria" panose="02040503050406030204" pitchFamily="18" charset="0"/>
              </a:rPr>
              <a:t>What is the project about?</a:t>
            </a:r>
          </a:p>
          <a:p>
            <a:pPr marL="803275" lvl="1" indent="-346075">
              <a:lnSpc>
                <a:spcPct val="150000"/>
              </a:lnSpc>
            </a:pPr>
            <a:r>
              <a:rPr lang="en-GB" dirty="0">
                <a:latin typeface="Cambria" panose="02040503050406030204" pitchFamily="18" charset="0"/>
                <a:ea typeface="Cambria" panose="02040503050406030204" pitchFamily="18" charset="0"/>
              </a:rPr>
              <a:t>Aim – What is the overall research question you’re trying to answer?</a:t>
            </a:r>
          </a:p>
          <a:p>
            <a:pPr marL="803275" lvl="1" indent="-346075">
              <a:lnSpc>
                <a:spcPct val="150000"/>
              </a:lnSpc>
            </a:pPr>
            <a:r>
              <a:rPr lang="en-GB" dirty="0">
                <a:latin typeface="Cambria" panose="02040503050406030204" pitchFamily="18" charset="0"/>
                <a:ea typeface="Cambria" panose="02040503050406030204" pitchFamily="18" charset="0"/>
              </a:rPr>
              <a:t>Objectives – What are the actions you’re going to take to try to satisfy the aim?</a:t>
            </a:r>
          </a:p>
          <a:p>
            <a:pPr marL="803275" lvl="1" indent="-346075">
              <a:lnSpc>
                <a:spcPct val="150000"/>
              </a:lnSpc>
            </a:pPr>
            <a:r>
              <a:rPr lang="en-GB" dirty="0">
                <a:latin typeface="Cambria" panose="02040503050406030204" pitchFamily="18" charset="0"/>
                <a:ea typeface="Cambria" panose="02040503050406030204" pitchFamily="18" charset="0"/>
              </a:rPr>
              <a:t>A brief description of what is coming up in the following chapters</a:t>
            </a:r>
          </a:p>
          <a:p>
            <a:pPr lvl="1">
              <a:lnSpc>
                <a:spcPct val="150000"/>
              </a:lnSpc>
            </a:pPr>
            <a:endParaRPr lang="en-GB" dirty="0">
              <a:latin typeface="Cambria" panose="02040503050406030204" pitchFamily="18" charset="0"/>
              <a:ea typeface="Cambria" panose="02040503050406030204" pitchFamily="18" charset="0"/>
            </a:endParaRPr>
          </a:p>
          <a:p>
            <a:pPr lvl="1">
              <a:lnSpc>
                <a:spcPct val="150000"/>
              </a:lnSpc>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883124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34E9-372F-45B1-4BB4-5DB15BB65AC6}"/>
              </a:ext>
            </a:extLst>
          </p:cNvPr>
          <p:cNvSpPr>
            <a:spLocks noGrp="1"/>
          </p:cNvSpPr>
          <p:nvPr>
            <p:ph type="title"/>
          </p:nvPr>
        </p:nvSpPr>
        <p:spPr>
          <a:xfrm>
            <a:off x="88194" y="0"/>
            <a:ext cx="11481847" cy="1325563"/>
          </a:xfrm>
        </p:spPr>
        <p:txBody>
          <a:bodyPr>
            <a:normAutofit/>
          </a:bodyPr>
          <a:lstStyle/>
          <a:p>
            <a:r>
              <a:rPr lang="en-GB" sz="3200" b="1" dirty="0">
                <a:latin typeface="Cambria" panose="02040503050406030204" pitchFamily="18" charset="0"/>
                <a:ea typeface="Cambria" panose="02040503050406030204" pitchFamily="18" charset="0"/>
              </a:rPr>
              <a:t>2. Background Research &amp; Literature Review</a:t>
            </a:r>
          </a:p>
        </p:txBody>
      </p:sp>
      <p:sp>
        <p:nvSpPr>
          <p:cNvPr id="3" name="Content Placeholder 2">
            <a:extLst>
              <a:ext uri="{FF2B5EF4-FFF2-40B4-BE49-F238E27FC236}">
                <a16:creationId xmlns:a16="http://schemas.microsoft.com/office/drawing/2014/main" id="{22FEA023-325E-AF0D-AE92-18D618527514}"/>
              </a:ext>
            </a:extLst>
          </p:cNvPr>
          <p:cNvSpPr>
            <a:spLocks noGrp="1"/>
          </p:cNvSpPr>
          <p:nvPr>
            <p:ph idx="1"/>
          </p:nvPr>
        </p:nvSpPr>
        <p:spPr>
          <a:xfrm>
            <a:off x="1055665" y="1021690"/>
            <a:ext cx="10203408" cy="3575934"/>
          </a:xfrm>
        </p:spPr>
        <p:txBody>
          <a:bodyPr>
            <a:noAutofit/>
          </a:bodyPr>
          <a:lstStyle/>
          <a:p>
            <a:pPr marL="0" indent="0">
              <a:lnSpc>
                <a:spcPct val="150000"/>
              </a:lnSpc>
              <a:buNone/>
            </a:pPr>
            <a:r>
              <a:rPr lang="en-GB" sz="2400" dirty="0">
                <a:latin typeface="Cambria" panose="02040503050406030204" pitchFamily="18" charset="0"/>
                <a:ea typeface="Cambria" panose="02040503050406030204" pitchFamily="18" charset="0"/>
              </a:rPr>
              <a:t>This section should contain a comprehensive element of review and scholarly research</a:t>
            </a:r>
          </a:p>
          <a:p>
            <a:pPr marL="803275" indent="-447675">
              <a:lnSpc>
                <a:spcPct val="150000"/>
              </a:lnSpc>
            </a:pPr>
            <a:r>
              <a:rPr lang="en-GB" sz="2400" dirty="0">
                <a:latin typeface="Cambria" panose="02040503050406030204" pitchFamily="18" charset="0"/>
                <a:ea typeface="Cambria" panose="02040503050406030204" pitchFamily="18" charset="0"/>
              </a:rPr>
              <a:t>What other research has been done in your field?</a:t>
            </a:r>
          </a:p>
          <a:p>
            <a:pPr marL="803275" indent="-447675">
              <a:lnSpc>
                <a:spcPct val="150000"/>
              </a:lnSpc>
            </a:pPr>
            <a:r>
              <a:rPr lang="en-GB" sz="2400" dirty="0">
                <a:latin typeface="Cambria" panose="02040503050406030204" pitchFamily="18" charset="0"/>
                <a:ea typeface="Cambria" panose="02040503050406030204" pitchFamily="18" charset="0"/>
              </a:rPr>
              <a:t>Who did this research?</a:t>
            </a:r>
          </a:p>
          <a:p>
            <a:pPr marL="803275" indent="-447675">
              <a:lnSpc>
                <a:spcPct val="150000"/>
              </a:lnSpc>
            </a:pPr>
            <a:r>
              <a:rPr lang="en-GB" sz="2400" dirty="0">
                <a:latin typeface="Cambria" panose="02040503050406030204" pitchFamily="18" charset="0"/>
                <a:ea typeface="Cambria" panose="02040503050406030204" pitchFamily="18" charset="0"/>
              </a:rPr>
              <a:t>What were their results?</a:t>
            </a:r>
          </a:p>
          <a:p>
            <a:pPr marL="803275" indent="-447675">
              <a:lnSpc>
                <a:spcPct val="150000"/>
              </a:lnSpc>
            </a:pPr>
            <a:r>
              <a:rPr lang="en-GB" sz="2400" dirty="0">
                <a:latin typeface="Cambria" panose="02040503050406030204" pitchFamily="18" charset="0"/>
                <a:ea typeface="Cambria" panose="02040503050406030204" pitchFamily="18" charset="0"/>
              </a:rPr>
              <a:t>How do these results relate to other researchers' work in the field?</a:t>
            </a: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169944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34E9-372F-45B1-4BB4-5DB15BB65AC6}"/>
              </a:ext>
            </a:extLst>
          </p:cNvPr>
          <p:cNvSpPr>
            <a:spLocks noGrp="1"/>
          </p:cNvSpPr>
          <p:nvPr>
            <p:ph type="title"/>
          </p:nvPr>
        </p:nvSpPr>
        <p:spPr>
          <a:xfrm>
            <a:off x="88194" y="168670"/>
            <a:ext cx="11481847" cy="1325563"/>
          </a:xfrm>
        </p:spPr>
        <p:txBody>
          <a:bodyPr>
            <a:normAutofit/>
          </a:bodyPr>
          <a:lstStyle/>
          <a:p>
            <a:r>
              <a:rPr lang="en-GB" sz="3200" b="1" dirty="0">
                <a:latin typeface="Cambria" panose="02040503050406030204" pitchFamily="18" charset="0"/>
                <a:ea typeface="Cambria" panose="02040503050406030204" pitchFamily="18" charset="0"/>
              </a:rPr>
              <a:t>2. Background Research &amp; Literature Review</a:t>
            </a:r>
          </a:p>
        </p:txBody>
      </p:sp>
      <p:sp>
        <p:nvSpPr>
          <p:cNvPr id="3" name="Content Placeholder 2">
            <a:extLst>
              <a:ext uri="{FF2B5EF4-FFF2-40B4-BE49-F238E27FC236}">
                <a16:creationId xmlns:a16="http://schemas.microsoft.com/office/drawing/2014/main" id="{22FEA023-325E-AF0D-AE92-18D618527514}"/>
              </a:ext>
            </a:extLst>
          </p:cNvPr>
          <p:cNvSpPr>
            <a:spLocks noGrp="1"/>
          </p:cNvSpPr>
          <p:nvPr>
            <p:ph idx="1"/>
          </p:nvPr>
        </p:nvSpPr>
        <p:spPr>
          <a:xfrm>
            <a:off x="1282731" y="1494233"/>
            <a:ext cx="10203408" cy="3575934"/>
          </a:xfrm>
        </p:spPr>
        <p:txBody>
          <a:bodyPr>
            <a:noAutofit/>
          </a:bodyPr>
          <a:lstStyle/>
          <a:p>
            <a:pPr marL="803275" indent="-406400">
              <a:lnSpc>
                <a:spcPct val="150000"/>
              </a:lnSpc>
            </a:pPr>
            <a:r>
              <a:rPr lang="en-GB" sz="2400" dirty="0">
                <a:latin typeface="Cambria" panose="02040503050406030204" pitchFamily="18" charset="0"/>
                <a:ea typeface="Cambria" panose="02040503050406030204" pitchFamily="18" charset="0"/>
              </a:rPr>
              <a:t>Split the </a:t>
            </a:r>
            <a:r>
              <a:rPr lang="en-GB" sz="2400" b="1" dirty="0">
                <a:latin typeface="Cambria" panose="02040503050406030204" pitchFamily="18" charset="0"/>
                <a:ea typeface="Cambria" panose="02040503050406030204" pitchFamily="18" charset="0"/>
              </a:rPr>
              <a:t>literature review into sections</a:t>
            </a:r>
            <a:r>
              <a:rPr lang="en-GB" sz="2400" dirty="0">
                <a:latin typeface="Cambria" panose="02040503050406030204" pitchFamily="18" charset="0"/>
                <a:ea typeface="Cambria" panose="02040503050406030204" pitchFamily="18" charset="0"/>
              </a:rPr>
              <a:t>, each looking at a </a:t>
            </a:r>
            <a:r>
              <a:rPr lang="en-GB" sz="2400" b="1" dirty="0">
                <a:latin typeface="Cambria" panose="02040503050406030204" pitchFamily="18" charset="0"/>
                <a:ea typeface="Cambria" panose="02040503050406030204" pitchFamily="18" charset="0"/>
              </a:rPr>
              <a:t>different part of the research problem</a:t>
            </a:r>
          </a:p>
          <a:p>
            <a:pPr marL="803275" indent="-406400">
              <a:lnSpc>
                <a:spcPct val="150000"/>
              </a:lnSpc>
            </a:pPr>
            <a:r>
              <a:rPr lang="en-GB" sz="2400" dirty="0">
                <a:latin typeface="Cambria" panose="02040503050406030204" pitchFamily="18" charset="0"/>
                <a:ea typeface="Cambria" panose="02040503050406030204" pitchFamily="18" charset="0"/>
              </a:rPr>
              <a:t>Write an introductory paragraph at the start of the chapter that </a:t>
            </a:r>
            <a:r>
              <a:rPr lang="en-GB" sz="2400" b="1" dirty="0">
                <a:latin typeface="Cambria" panose="02040503050406030204" pitchFamily="18" charset="0"/>
                <a:ea typeface="Cambria" panose="02040503050406030204" pitchFamily="18" charset="0"/>
              </a:rPr>
              <a:t>briefly</a:t>
            </a:r>
            <a:r>
              <a:rPr lang="en-GB" sz="2400" dirty="0">
                <a:latin typeface="Cambria" panose="02040503050406030204" pitchFamily="18" charset="0"/>
                <a:ea typeface="Cambria" panose="02040503050406030204" pitchFamily="18" charset="0"/>
              </a:rPr>
              <a:t> describes the sections</a:t>
            </a:r>
          </a:p>
          <a:p>
            <a:pPr marL="803275" indent="-406400">
              <a:lnSpc>
                <a:spcPct val="150000"/>
              </a:lnSpc>
            </a:pPr>
            <a:r>
              <a:rPr lang="en-GB" sz="2400" dirty="0">
                <a:latin typeface="Cambria" panose="02040503050406030204" pitchFamily="18" charset="0"/>
                <a:ea typeface="Cambria" panose="02040503050406030204" pitchFamily="18" charset="0"/>
              </a:rPr>
              <a:t>Write a concluding paragraph at the end of the chapter that </a:t>
            </a:r>
            <a:r>
              <a:rPr lang="en-GB" sz="2400" b="1" dirty="0">
                <a:latin typeface="Cambria" panose="02040503050406030204" pitchFamily="18" charset="0"/>
                <a:ea typeface="Cambria" panose="02040503050406030204" pitchFamily="18" charset="0"/>
              </a:rPr>
              <a:t>briefly</a:t>
            </a:r>
            <a:r>
              <a:rPr lang="en-GB" sz="2400" dirty="0">
                <a:latin typeface="Cambria" panose="02040503050406030204" pitchFamily="18" charset="0"/>
                <a:ea typeface="Cambria" panose="02040503050406030204" pitchFamily="18" charset="0"/>
              </a:rPr>
              <a:t> sums up the most important points.</a:t>
            </a: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257310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951C8-59D5-C6A4-0724-A37362DB74A0}"/>
              </a:ext>
            </a:extLst>
          </p:cNvPr>
          <p:cNvSpPr>
            <a:spLocks noGrp="1"/>
          </p:cNvSpPr>
          <p:nvPr>
            <p:ph type="title"/>
          </p:nvPr>
        </p:nvSpPr>
        <p:spPr>
          <a:xfrm>
            <a:off x="143427" y="-119691"/>
            <a:ext cx="11481847" cy="1325563"/>
          </a:xfrm>
        </p:spPr>
        <p:txBody>
          <a:bodyPr>
            <a:normAutofit/>
          </a:bodyPr>
          <a:lstStyle/>
          <a:p>
            <a:r>
              <a:rPr lang="en-GB" sz="3200" b="1" dirty="0">
                <a:latin typeface="Cambria" panose="02040503050406030204" pitchFamily="18" charset="0"/>
                <a:ea typeface="Cambria" panose="02040503050406030204" pitchFamily="18" charset="0"/>
              </a:rPr>
              <a:t>3. Research and/or Development Methodology</a:t>
            </a:r>
          </a:p>
        </p:txBody>
      </p:sp>
      <p:sp>
        <p:nvSpPr>
          <p:cNvPr id="3" name="Content Placeholder 2">
            <a:extLst>
              <a:ext uri="{FF2B5EF4-FFF2-40B4-BE49-F238E27FC236}">
                <a16:creationId xmlns:a16="http://schemas.microsoft.com/office/drawing/2014/main" id="{E2DD91D1-DE61-6757-B64D-2044BC402BDC}"/>
              </a:ext>
            </a:extLst>
          </p:cNvPr>
          <p:cNvSpPr>
            <a:spLocks noGrp="1"/>
          </p:cNvSpPr>
          <p:nvPr>
            <p:ph idx="1"/>
          </p:nvPr>
        </p:nvSpPr>
        <p:spPr>
          <a:xfrm>
            <a:off x="480957" y="1205872"/>
            <a:ext cx="11481847" cy="4014066"/>
          </a:xfrm>
        </p:spPr>
        <p:txBody>
          <a:bodyPr>
            <a:noAutofit/>
          </a:bodyPr>
          <a:lstStyle/>
          <a:p>
            <a:pPr marL="0" indent="0">
              <a:lnSpc>
                <a:spcPct val="150000"/>
              </a:lnSpc>
              <a:buNone/>
            </a:pPr>
            <a:r>
              <a:rPr lang="en-GB" sz="2400" dirty="0">
                <a:latin typeface="Cambria" panose="02040503050406030204" pitchFamily="18" charset="0"/>
                <a:ea typeface="Cambria" panose="02040503050406030204" pitchFamily="18" charset="0"/>
              </a:rPr>
              <a:t>Here you explain in detail the what, why and how of the procedures you used in order to generate the solution to the idea. </a:t>
            </a:r>
          </a:p>
          <a:p>
            <a:pPr>
              <a:lnSpc>
                <a:spcPct val="150000"/>
              </a:lnSpc>
            </a:pPr>
            <a:r>
              <a:rPr lang="en-GB" sz="2400" dirty="0">
                <a:latin typeface="Cambria" panose="02040503050406030204" pitchFamily="18" charset="0"/>
                <a:ea typeface="Cambria" panose="02040503050406030204" pitchFamily="18" charset="0"/>
              </a:rPr>
              <a:t>For your chosen development methodology explain:</a:t>
            </a:r>
          </a:p>
          <a:p>
            <a:pPr marL="1074738" lvl="1" indent="-357188">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Why you have chosen that method</a:t>
            </a:r>
          </a:p>
          <a:p>
            <a:pPr marL="1074738" lvl="1" indent="-357188">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What are the advantages of that method to your project</a:t>
            </a:r>
          </a:p>
          <a:p>
            <a:pPr marL="1074738" lvl="1" indent="-357188">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If there are any disadvantages to the method then how you will work around them.</a:t>
            </a:r>
          </a:p>
          <a:p>
            <a:pPr marL="0" indent="0">
              <a:lnSpc>
                <a:spcPct val="150000"/>
              </a:lnSpc>
              <a:buNone/>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668473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951C8-59D5-C6A4-0724-A37362DB74A0}"/>
              </a:ext>
            </a:extLst>
          </p:cNvPr>
          <p:cNvSpPr>
            <a:spLocks noGrp="1"/>
          </p:cNvSpPr>
          <p:nvPr>
            <p:ph type="title"/>
          </p:nvPr>
        </p:nvSpPr>
        <p:spPr>
          <a:xfrm>
            <a:off x="0" y="346715"/>
            <a:ext cx="11481847" cy="1325563"/>
          </a:xfrm>
        </p:spPr>
        <p:txBody>
          <a:bodyPr>
            <a:normAutofit/>
          </a:bodyPr>
          <a:lstStyle/>
          <a:p>
            <a:r>
              <a:rPr lang="en-GB" sz="3200" b="1" dirty="0">
                <a:latin typeface="Cambria" panose="02040503050406030204" pitchFamily="18" charset="0"/>
                <a:ea typeface="Cambria" panose="02040503050406030204" pitchFamily="18" charset="0"/>
              </a:rPr>
              <a:t>3. Research and/or Development Methodology</a:t>
            </a:r>
          </a:p>
        </p:txBody>
      </p:sp>
      <p:sp>
        <p:nvSpPr>
          <p:cNvPr id="3" name="Content Placeholder 2">
            <a:extLst>
              <a:ext uri="{FF2B5EF4-FFF2-40B4-BE49-F238E27FC236}">
                <a16:creationId xmlns:a16="http://schemas.microsoft.com/office/drawing/2014/main" id="{E2DD91D1-DE61-6757-B64D-2044BC402BDC}"/>
              </a:ext>
            </a:extLst>
          </p:cNvPr>
          <p:cNvSpPr>
            <a:spLocks noGrp="1"/>
          </p:cNvSpPr>
          <p:nvPr>
            <p:ph idx="1"/>
          </p:nvPr>
        </p:nvSpPr>
        <p:spPr>
          <a:xfrm>
            <a:off x="710153" y="1494307"/>
            <a:ext cx="11481847" cy="4014066"/>
          </a:xfrm>
        </p:spPr>
        <p:txBody>
          <a:bodyPr>
            <a:noAutofit/>
          </a:bodyPr>
          <a:lstStyle/>
          <a:p>
            <a:pPr>
              <a:lnSpc>
                <a:spcPct val="150000"/>
              </a:lnSpc>
            </a:pPr>
            <a:r>
              <a:rPr lang="en-GB" sz="2400" dirty="0">
                <a:latin typeface="Cambria" panose="02040503050406030204" pitchFamily="18" charset="0"/>
                <a:ea typeface="Cambria" panose="02040503050406030204" pitchFamily="18" charset="0"/>
              </a:rPr>
              <a:t>What hardware are you going to use, and why is it appropriate for the project?</a:t>
            </a:r>
          </a:p>
          <a:p>
            <a:pPr>
              <a:lnSpc>
                <a:spcPct val="150000"/>
              </a:lnSpc>
            </a:pPr>
            <a:r>
              <a:rPr lang="en-GB" sz="2400" dirty="0">
                <a:latin typeface="Cambria" panose="02040503050406030204" pitchFamily="18" charset="0"/>
                <a:ea typeface="Cambria" panose="02040503050406030204" pitchFamily="18" charset="0"/>
              </a:rPr>
              <a:t>What software are you going to use, and why is it appropriate for the project?</a:t>
            </a:r>
          </a:p>
          <a:p>
            <a:pPr>
              <a:lnSpc>
                <a:spcPct val="150000"/>
              </a:lnSpc>
            </a:pPr>
            <a:r>
              <a:rPr lang="en-GB" sz="2400" dirty="0">
                <a:latin typeface="Cambria" panose="02040503050406030204" pitchFamily="18" charset="0"/>
                <a:ea typeface="Cambria" panose="02040503050406030204" pitchFamily="18" charset="0"/>
              </a:rPr>
              <a:t>Materials and Tools. </a:t>
            </a:r>
            <a:r>
              <a:rPr lang="en-GB" sz="2400" dirty="0" err="1">
                <a:latin typeface="Cambria" panose="02040503050406030204" pitchFamily="18" charset="0"/>
                <a:ea typeface="Cambria" panose="02040503050406030204" pitchFamily="18" charset="0"/>
              </a:rPr>
              <a:t>eg</a:t>
            </a:r>
            <a:r>
              <a:rPr lang="en-GB" sz="2400" dirty="0">
                <a:latin typeface="Cambria" panose="02040503050406030204" pitchFamily="18" charset="0"/>
                <a:ea typeface="Cambria" panose="02040503050406030204" pitchFamily="18" charset="0"/>
              </a:rPr>
              <a:t> why are you using a particular package or language to design and develop your software?</a:t>
            </a:r>
          </a:p>
          <a:p>
            <a:pPr>
              <a:lnSpc>
                <a:spcPct val="150000"/>
              </a:lnSpc>
            </a:pPr>
            <a:r>
              <a:rPr lang="en-GB" sz="2400" dirty="0">
                <a:latin typeface="Cambria" panose="02040503050406030204" pitchFamily="18" charset="0"/>
                <a:ea typeface="Cambria" panose="02040503050406030204" pitchFamily="18" charset="0"/>
              </a:rPr>
              <a:t>How are you going to evaluate success? What methods of testing are you going to use?</a:t>
            </a:r>
          </a:p>
          <a:p>
            <a:pPr marL="0" indent="0">
              <a:lnSpc>
                <a:spcPct val="150000"/>
              </a:lnSpc>
              <a:buNone/>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569553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DCC6-B9BC-1AAF-8872-BE6CB6C38EDD}"/>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4. Design and Implementation</a:t>
            </a:r>
          </a:p>
        </p:txBody>
      </p:sp>
      <p:sp>
        <p:nvSpPr>
          <p:cNvPr id="3" name="Content Placeholder 2">
            <a:extLst>
              <a:ext uri="{FF2B5EF4-FFF2-40B4-BE49-F238E27FC236}">
                <a16:creationId xmlns:a16="http://schemas.microsoft.com/office/drawing/2014/main" id="{AD668051-437C-D5D7-9B30-F35AB89DBA85}"/>
              </a:ext>
            </a:extLst>
          </p:cNvPr>
          <p:cNvSpPr>
            <a:spLocks noGrp="1"/>
          </p:cNvSpPr>
          <p:nvPr>
            <p:ph idx="1"/>
          </p:nvPr>
        </p:nvSpPr>
        <p:spPr>
          <a:xfrm>
            <a:off x="710153" y="1641033"/>
            <a:ext cx="11481847" cy="3575934"/>
          </a:xfrm>
        </p:spPr>
        <p:txBody>
          <a:bodyPr>
            <a:noAutofit/>
          </a:bodyPr>
          <a:lstStyle/>
          <a:p>
            <a:pPr marL="539750" indent="-361950">
              <a:lnSpc>
                <a:spcPct val="150000"/>
              </a:lnSpc>
            </a:pPr>
            <a:r>
              <a:rPr lang="en-GB" sz="2400" dirty="0">
                <a:latin typeface="Cambria" panose="02040503050406030204" pitchFamily="18" charset="0"/>
                <a:ea typeface="Cambria" panose="02040503050406030204" pitchFamily="18" charset="0"/>
              </a:rPr>
              <a:t>This is a major section which describes the thing you’ve made.</a:t>
            </a:r>
          </a:p>
          <a:p>
            <a:pPr marL="539750" indent="-361950">
              <a:lnSpc>
                <a:spcPct val="150000"/>
              </a:lnSpc>
            </a:pPr>
            <a:r>
              <a:rPr lang="en-GB" sz="2400" dirty="0">
                <a:latin typeface="Cambria" panose="02040503050406030204" pitchFamily="18" charset="0"/>
                <a:ea typeface="Cambria" panose="02040503050406030204" pitchFamily="18" charset="0"/>
              </a:rPr>
              <a:t>This may span more than one chapter and will have title(s) which reflect its content. </a:t>
            </a:r>
          </a:p>
          <a:p>
            <a:pPr marL="539750" indent="-361950">
              <a:lnSpc>
                <a:spcPct val="150000"/>
              </a:lnSpc>
            </a:pPr>
            <a:r>
              <a:rPr lang="en-GB" sz="2400" dirty="0">
                <a:latin typeface="Cambria" panose="02040503050406030204" pitchFamily="18" charset="0"/>
                <a:ea typeface="Cambria" panose="02040503050406030204" pitchFamily="18" charset="0"/>
              </a:rPr>
              <a:t>Design Requirements</a:t>
            </a:r>
          </a:p>
        </p:txBody>
      </p:sp>
    </p:spTree>
    <p:extLst>
      <p:ext uri="{BB962C8B-B14F-4D97-AF65-F5344CB8AC3E}">
        <p14:creationId xmlns:p14="http://schemas.microsoft.com/office/powerpoint/2010/main" val="3331757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DCC6-B9BC-1AAF-8872-BE6CB6C38EDD}"/>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4. Design and Implementation</a:t>
            </a:r>
          </a:p>
        </p:txBody>
      </p:sp>
      <p:sp>
        <p:nvSpPr>
          <p:cNvPr id="3" name="Content Placeholder 2">
            <a:extLst>
              <a:ext uri="{FF2B5EF4-FFF2-40B4-BE49-F238E27FC236}">
                <a16:creationId xmlns:a16="http://schemas.microsoft.com/office/drawing/2014/main" id="{AD668051-437C-D5D7-9B30-F35AB89DBA85}"/>
              </a:ext>
            </a:extLst>
          </p:cNvPr>
          <p:cNvSpPr>
            <a:spLocks noGrp="1"/>
          </p:cNvSpPr>
          <p:nvPr>
            <p:ph idx="1"/>
          </p:nvPr>
        </p:nvSpPr>
        <p:spPr>
          <a:xfrm>
            <a:off x="425725" y="1531053"/>
            <a:ext cx="11481847" cy="3575934"/>
          </a:xfrm>
        </p:spPr>
        <p:txBody>
          <a:bodyPr>
            <a:noAutofit/>
          </a:bodyPr>
          <a:lstStyle/>
          <a:p>
            <a:pPr>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Design decisions -</a:t>
            </a:r>
          </a:p>
          <a:p>
            <a:pPr marL="895350" lvl="1" indent="-269875">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Why did you choose to do something one way rather than another? </a:t>
            </a:r>
          </a:p>
          <a:p>
            <a:pPr marL="895350" lvl="1" indent="-269875">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Why did you choose to include one thing but leave out something else? </a:t>
            </a:r>
          </a:p>
          <a:p>
            <a:pPr marL="895350" lvl="1" indent="-269875">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Which factors did you think were most important and which did you choose to ignore?</a:t>
            </a:r>
          </a:p>
          <a:p>
            <a:pPr lvl="1">
              <a:lnSpc>
                <a:spcPct val="150000"/>
              </a:lnSpc>
            </a:pPr>
            <a:r>
              <a:rPr lang="en-GB" dirty="0">
                <a:solidFill>
                  <a:srgbClr val="000000"/>
                </a:solidFill>
                <a:latin typeface="Cambria" panose="02040503050406030204" pitchFamily="18" charset="0"/>
                <a:ea typeface="Cambria" panose="02040503050406030204" pitchFamily="18" charset="0"/>
                <a:cs typeface="Times New Roman" panose="02020603050405020304" pitchFamily="18" charset="0"/>
              </a:rPr>
              <a:t>Place them in context. – Tell the story</a:t>
            </a: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419376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5E1EB-AB5D-DC35-C857-37FB6075D61E}"/>
              </a:ext>
            </a:extLst>
          </p:cNvPr>
          <p:cNvSpPr>
            <a:spLocks noGrp="1"/>
          </p:cNvSpPr>
          <p:nvPr>
            <p:ph type="title"/>
          </p:nvPr>
        </p:nvSpPr>
        <p:spPr>
          <a:xfrm>
            <a:off x="266165" y="0"/>
            <a:ext cx="11481847" cy="1325563"/>
          </a:xfrm>
        </p:spPr>
        <p:txBody>
          <a:bodyPr>
            <a:normAutofit/>
          </a:bodyPr>
          <a:lstStyle/>
          <a:p>
            <a:r>
              <a:rPr lang="en-GB" sz="3200" b="1" dirty="0">
                <a:latin typeface="Cambria" panose="02040503050406030204" pitchFamily="18" charset="0"/>
                <a:ea typeface="Cambria" panose="02040503050406030204" pitchFamily="18" charset="0"/>
              </a:rPr>
              <a:t>5. Implementation</a:t>
            </a:r>
          </a:p>
        </p:txBody>
      </p:sp>
      <p:sp>
        <p:nvSpPr>
          <p:cNvPr id="3" name="Content Placeholder 2">
            <a:extLst>
              <a:ext uri="{FF2B5EF4-FFF2-40B4-BE49-F238E27FC236}">
                <a16:creationId xmlns:a16="http://schemas.microsoft.com/office/drawing/2014/main" id="{2481DA5C-7451-24D6-FC17-D73BD6629830}"/>
              </a:ext>
            </a:extLst>
          </p:cNvPr>
          <p:cNvSpPr>
            <a:spLocks noGrp="1"/>
          </p:cNvSpPr>
          <p:nvPr>
            <p:ph idx="1"/>
          </p:nvPr>
        </p:nvSpPr>
        <p:spPr>
          <a:xfrm>
            <a:off x="564913" y="1076921"/>
            <a:ext cx="11691684" cy="4495395"/>
          </a:xfrm>
        </p:spPr>
        <p:txBody>
          <a:bodyPr>
            <a:normAutofit fontScale="92500" lnSpcReduction="10000"/>
          </a:bodyPr>
          <a:lstStyle/>
          <a:p>
            <a:pPr marL="447675" indent="-447675">
              <a:lnSpc>
                <a:spcPct val="150000"/>
              </a:lnSpc>
            </a:pPr>
            <a:r>
              <a:rPr lang="en-GB" sz="2400" dirty="0">
                <a:latin typeface="Cambria" panose="02040503050406030204" pitchFamily="18" charset="0"/>
                <a:ea typeface="Cambria" panose="02040503050406030204" pitchFamily="18" charset="0"/>
              </a:rPr>
              <a:t>After you have designed your device, you’ll need to build it</a:t>
            </a:r>
          </a:p>
          <a:p>
            <a:pPr marL="447675" indent="-447675">
              <a:lnSpc>
                <a:spcPct val="150000"/>
              </a:lnSpc>
            </a:pPr>
            <a:r>
              <a:rPr lang="en-GB" sz="2400" dirty="0">
                <a:latin typeface="Cambria" panose="02040503050406030204" pitchFamily="18" charset="0"/>
                <a:ea typeface="Cambria" panose="02040503050406030204" pitchFamily="18" charset="0"/>
              </a:rPr>
              <a:t>This section describes how this was done	</a:t>
            </a:r>
          </a:p>
          <a:p>
            <a:pPr marL="803275" lvl="1">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What specialist tools were used (don’t list things like hand tools, list software tools like Proteus, CCS Pic C, Easy-PC, MPLAB X, MATLAB etc)</a:t>
            </a:r>
          </a:p>
          <a:p>
            <a:pPr marL="803275" lvl="1">
              <a:lnSpc>
                <a:spcPct val="150000"/>
              </a:lnSpc>
              <a:buFont typeface="Cambria" panose="02040503050406030204" pitchFamily="18" charset="0"/>
              <a:buChar char="­"/>
            </a:pPr>
            <a:r>
              <a:rPr lang="en-GB" dirty="0">
                <a:latin typeface="Cambria" panose="02040503050406030204" pitchFamily="18" charset="0"/>
                <a:ea typeface="Cambria" panose="02040503050406030204" pitchFamily="18" charset="0"/>
              </a:rPr>
              <a:t>How did you build it? - Did you use breadboard? Veroboard? PCB? – why?</a:t>
            </a:r>
          </a:p>
          <a:p>
            <a:pPr marL="447675" indent="-447675">
              <a:lnSpc>
                <a:spcPct val="150000"/>
              </a:lnSpc>
            </a:pPr>
            <a:r>
              <a:rPr lang="en-GB" sz="2400" dirty="0">
                <a:latin typeface="Cambria" panose="02040503050406030204" pitchFamily="18" charset="0"/>
                <a:ea typeface="Cambria" panose="02040503050406030204" pitchFamily="18" charset="0"/>
              </a:rPr>
              <a:t>How did the software function? – Flowcharts, code segments (NOT entire listings), did you use any internal peripherals? </a:t>
            </a:r>
          </a:p>
          <a:p>
            <a:pPr marL="447675" indent="-447675">
              <a:lnSpc>
                <a:spcPct val="150000"/>
              </a:lnSpc>
            </a:pPr>
            <a:r>
              <a:rPr lang="en-GB" sz="2400" dirty="0">
                <a:latin typeface="Cambria" panose="02040503050406030204" pitchFamily="18" charset="0"/>
                <a:ea typeface="Cambria" panose="02040503050406030204" pitchFamily="18" charset="0"/>
              </a:rPr>
              <a:t>What difficulties did you encounter, and how did you overcome them? </a:t>
            </a:r>
          </a:p>
        </p:txBody>
      </p:sp>
    </p:spTree>
    <p:extLst>
      <p:ext uri="{BB962C8B-B14F-4D97-AF65-F5344CB8AC3E}">
        <p14:creationId xmlns:p14="http://schemas.microsoft.com/office/powerpoint/2010/main" val="664232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790B-81FA-EA7F-3B89-2AA35220F4D8}"/>
              </a:ext>
            </a:extLst>
          </p:cNvPr>
          <p:cNvSpPr>
            <a:spLocks noGrp="1"/>
          </p:cNvSpPr>
          <p:nvPr>
            <p:ph type="title"/>
          </p:nvPr>
        </p:nvSpPr>
        <p:spPr>
          <a:xfrm>
            <a:off x="137290" y="58279"/>
            <a:ext cx="11481847" cy="1325563"/>
          </a:xfrm>
        </p:spPr>
        <p:txBody>
          <a:bodyPr>
            <a:normAutofit/>
          </a:bodyPr>
          <a:lstStyle/>
          <a:p>
            <a:r>
              <a:rPr lang="en-GB" sz="3200" b="1" dirty="0">
                <a:latin typeface="Cambria" panose="02040503050406030204" pitchFamily="18" charset="0"/>
                <a:ea typeface="Cambria" panose="02040503050406030204" pitchFamily="18" charset="0"/>
              </a:rPr>
              <a:t>6. Results and Analysis</a:t>
            </a:r>
          </a:p>
        </p:txBody>
      </p:sp>
      <p:sp>
        <p:nvSpPr>
          <p:cNvPr id="3" name="Content Placeholder 2">
            <a:extLst>
              <a:ext uri="{FF2B5EF4-FFF2-40B4-BE49-F238E27FC236}">
                <a16:creationId xmlns:a16="http://schemas.microsoft.com/office/drawing/2014/main" id="{92DB3576-8977-DFFE-EAAF-3466B7BFCC27}"/>
              </a:ext>
            </a:extLst>
          </p:cNvPr>
          <p:cNvSpPr>
            <a:spLocks noGrp="1"/>
          </p:cNvSpPr>
          <p:nvPr>
            <p:ph idx="1"/>
          </p:nvPr>
        </p:nvSpPr>
        <p:spPr>
          <a:xfrm>
            <a:off x="918344" y="1107659"/>
            <a:ext cx="11430938" cy="4642681"/>
          </a:xfrm>
        </p:spPr>
        <p:txBody>
          <a:bodyPr>
            <a:normAutofit/>
          </a:bodyPr>
          <a:lstStyle/>
          <a:p>
            <a:pPr marL="447675" indent="-447675">
              <a:lnSpc>
                <a:spcPct val="160000"/>
              </a:lnSpc>
            </a:pPr>
            <a:r>
              <a:rPr lang="en-GB" sz="2200" dirty="0">
                <a:latin typeface="Cambria" panose="02040503050406030204" pitchFamily="18" charset="0"/>
                <a:ea typeface="Cambria" panose="02040503050406030204" pitchFamily="18" charset="0"/>
              </a:rPr>
              <a:t>For each of the tests you have performed,</a:t>
            </a:r>
          </a:p>
          <a:p>
            <a:pPr marL="803275" lvl="1" indent="-263525">
              <a:lnSpc>
                <a:spcPct val="160000"/>
              </a:lnSpc>
            </a:pPr>
            <a:r>
              <a:rPr lang="en-GB" sz="2200" dirty="0">
                <a:latin typeface="Cambria" panose="02040503050406030204" pitchFamily="18" charset="0"/>
                <a:ea typeface="Cambria" panose="02040503050406030204" pitchFamily="18" charset="0"/>
              </a:rPr>
              <a:t>What were the results?</a:t>
            </a:r>
          </a:p>
          <a:p>
            <a:pPr marL="803275" lvl="1" indent="-263525">
              <a:lnSpc>
                <a:spcPct val="160000"/>
              </a:lnSpc>
            </a:pPr>
            <a:r>
              <a:rPr lang="en-GB" sz="2200" dirty="0">
                <a:latin typeface="Cambria" panose="02040503050406030204" pitchFamily="18" charset="0"/>
                <a:ea typeface="Cambria" panose="02040503050406030204" pitchFamily="18" charset="0"/>
              </a:rPr>
              <a:t>Were they what was expected? – If not, why not?</a:t>
            </a:r>
          </a:p>
          <a:p>
            <a:pPr marL="803275" lvl="1" indent="-263525">
              <a:lnSpc>
                <a:spcPct val="160000"/>
              </a:lnSpc>
            </a:pPr>
            <a:r>
              <a:rPr lang="en-GB" sz="2200" dirty="0">
                <a:latin typeface="Cambria" panose="02040503050406030204" pitchFamily="18" charset="0"/>
                <a:ea typeface="Cambria" panose="02040503050406030204" pitchFamily="18" charset="0"/>
              </a:rPr>
              <a:t>How does this link to your literature review?</a:t>
            </a:r>
          </a:p>
          <a:p>
            <a:pPr marL="803275" lvl="1" indent="-263525">
              <a:lnSpc>
                <a:spcPct val="160000"/>
              </a:lnSpc>
            </a:pPr>
            <a:r>
              <a:rPr lang="en-GB" sz="2200" dirty="0">
                <a:latin typeface="Cambria" panose="02040503050406030204" pitchFamily="18" charset="0"/>
                <a:ea typeface="Cambria" panose="02040503050406030204" pitchFamily="18" charset="0"/>
              </a:rPr>
              <a:t>Do the results fit against the project requirements?</a:t>
            </a:r>
          </a:p>
          <a:p>
            <a:pPr marL="447675">
              <a:lnSpc>
                <a:spcPct val="160000"/>
              </a:lnSpc>
            </a:pPr>
            <a:r>
              <a:rPr lang="en-GB" sz="2200" dirty="0">
                <a:latin typeface="Cambria" panose="02040503050406030204" pitchFamily="18" charset="0"/>
                <a:ea typeface="Cambria" panose="02040503050406030204" pitchFamily="18" charset="0"/>
              </a:rPr>
              <a:t>Use graphs and/or tables, where possible, to support your words</a:t>
            </a:r>
          </a:p>
          <a:p>
            <a:pPr marL="447675">
              <a:lnSpc>
                <a:spcPct val="160000"/>
              </a:lnSpc>
            </a:pPr>
            <a:r>
              <a:rPr lang="en-GB" sz="2200" dirty="0">
                <a:latin typeface="Cambria" panose="02040503050406030204" pitchFamily="18" charset="0"/>
                <a:ea typeface="Cambria" panose="02040503050406030204" pitchFamily="18" charset="0"/>
              </a:rPr>
              <a:t>Further data may be included in the appendices</a:t>
            </a:r>
          </a:p>
        </p:txBody>
      </p:sp>
    </p:spTree>
    <p:extLst>
      <p:ext uri="{BB962C8B-B14F-4D97-AF65-F5344CB8AC3E}">
        <p14:creationId xmlns:p14="http://schemas.microsoft.com/office/powerpoint/2010/main" val="3217211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3369C-952D-2EB5-5D55-05558B8DA4C3}"/>
              </a:ext>
            </a:extLst>
          </p:cNvPr>
          <p:cNvSpPr>
            <a:spLocks noGrp="1"/>
          </p:cNvSpPr>
          <p:nvPr>
            <p:ph type="title"/>
          </p:nvPr>
        </p:nvSpPr>
        <p:spPr>
          <a:xfrm>
            <a:off x="204647" y="0"/>
            <a:ext cx="11481847" cy="1325563"/>
          </a:xfrm>
        </p:spPr>
        <p:txBody>
          <a:bodyPr>
            <a:normAutofit/>
          </a:bodyPr>
          <a:lstStyle/>
          <a:p>
            <a:r>
              <a:rPr lang="en-GB" sz="3200" b="1" dirty="0">
                <a:latin typeface="Cambria" panose="02040503050406030204" pitchFamily="18" charset="0"/>
                <a:ea typeface="Cambria" panose="02040503050406030204" pitchFamily="18" charset="0"/>
              </a:rPr>
              <a:t>7. Evaluation</a:t>
            </a:r>
          </a:p>
        </p:txBody>
      </p:sp>
      <p:sp>
        <p:nvSpPr>
          <p:cNvPr id="3" name="Content Placeholder 2">
            <a:extLst>
              <a:ext uri="{FF2B5EF4-FFF2-40B4-BE49-F238E27FC236}">
                <a16:creationId xmlns:a16="http://schemas.microsoft.com/office/drawing/2014/main" id="{761EED5D-D661-DD1E-B31C-448CD147779C}"/>
              </a:ext>
            </a:extLst>
          </p:cNvPr>
          <p:cNvSpPr>
            <a:spLocks noGrp="1"/>
          </p:cNvSpPr>
          <p:nvPr>
            <p:ph idx="1"/>
          </p:nvPr>
        </p:nvSpPr>
        <p:spPr>
          <a:xfrm>
            <a:off x="505506" y="1000317"/>
            <a:ext cx="10700498" cy="4714300"/>
          </a:xfrm>
        </p:spPr>
        <p:txBody>
          <a:bodyPr>
            <a:normAutofit fontScale="70000" lnSpcReduction="20000"/>
          </a:bodyPr>
          <a:lstStyle/>
          <a:p>
            <a:pPr marL="85725" indent="0">
              <a:lnSpc>
                <a:spcPct val="170000"/>
              </a:lnSpc>
              <a:buNone/>
            </a:pPr>
            <a:r>
              <a:rPr lang="en-GB" dirty="0">
                <a:latin typeface="Cambria" panose="02040503050406030204" pitchFamily="18" charset="0"/>
                <a:ea typeface="Cambria" panose="02040503050406030204" pitchFamily="18" charset="0"/>
              </a:rPr>
              <a:t>Evaluation usually comes in one of two forms: either you compare what you did with your objectives, or you can compare what you did with what someone else did. </a:t>
            </a:r>
          </a:p>
          <a:p>
            <a:pPr marL="717550" indent="-361950">
              <a:lnSpc>
                <a:spcPct val="170000"/>
              </a:lnSpc>
            </a:pPr>
            <a:r>
              <a:rPr lang="en-GB" dirty="0">
                <a:latin typeface="Cambria" panose="02040503050406030204" pitchFamily="18" charset="0"/>
                <a:ea typeface="Cambria" panose="02040503050406030204" pitchFamily="18" charset="0"/>
              </a:rPr>
              <a:t>What conclusions can be drawn from your data?</a:t>
            </a:r>
          </a:p>
          <a:p>
            <a:pPr marL="717550" indent="-361950">
              <a:lnSpc>
                <a:spcPct val="170000"/>
              </a:lnSpc>
            </a:pPr>
            <a:r>
              <a:rPr lang="en-GB" dirty="0">
                <a:latin typeface="Cambria" panose="02040503050406030204" pitchFamily="18" charset="0"/>
                <a:ea typeface="Cambria" panose="02040503050406030204" pitchFamily="18" charset="0"/>
              </a:rPr>
              <a:t>Did your data back up the research in your literature review or disagree with it? </a:t>
            </a:r>
          </a:p>
          <a:p>
            <a:pPr marL="717550" indent="-361950">
              <a:lnSpc>
                <a:spcPct val="170000"/>
              </a:lnSpc>
            </a:pPr>
            <a:r>
              <a:rPr lang="en-GB" dirty="0">
                <a:latin typeface="Cambria" panose="02040503050406030204" pitchFamily="18" charset="0"/>
                <a:ea typeface="Cambria" panose="02040503050406030204" pitchFamily="18" charset="0"/>
              </a:rPr>
              <a:t>Did you meet your objectives? If not, why not?</a:t>
            </a:r>
          </a:p>
          <a:p>
            <a:pPr marL="717550" indent="-361950">
              <a:lnSpc>
                <a:spcPct val="170000"/>
              </a:lnSpc>
            </a:pPr>
            <a:r>
              <a:rPr lang="en-GB" dirty="0">
                <a:latin typeface="Cambria" panose="02040503050406030204" pitchFamily="18" charset="0"/>
                <a:ea typeface="Cambria" panose="02040503050406030204" pitchFamily="18" charset="0"/>
              </a:rPr>
              <a:t>Did you meet your aim? If not, why not?</a:t>
            </a:r>
          </a:p>
          <a:p>
            <a:pPr marL="717550" indent="-361950">
              <a:lnSpc>
                <a:spcPct val="170000"/>
              </a:lnSpc>
            </a:pPr>
            <a:r>
              <a:rPr lang="en-GB" dirty="0">
                <a:latin typeface="Cambria" panose="02040503050406030204" pitchFamily="18" charset="0"/>
                <a:ea typeface="Cambria" panose="02040503050406030204" pitchFamily="18" charset="0"/>
              </a:rPr>
              <a:t>Overall, are the answers what you would expect? If not then why not?</a:t>
            </a:r>
          </a:p>
          <a:p>
            <a:pPr marL="717550" indent="-361950">
              <a:lnSpc>
                <a:spcPct val="170000"/>
              </a:lnSpc>
            </a:pPr>
            <a:r>
              <a:rPr lang="en-GB" dirty="0">
                <a:latin typeface="Cambria" panose="02040503050406030204" pitchFamily="18" charset="0"/>
                <a:ea typeface="Cambria" panose="02040503050406030204" pitchFamily="18" charset="0"/>
              </a:rPr>
              <a:t>If you were to do it again, what would you do differently?</a:t>
            </a:r>
          </a:p>
          <a:p>
            <a:pPr marL="447675" indent="-361950">
              <a:lnSpc>
                <a:spcPct val="170000"/>
              </a:lnSpc>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488476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179B3-55E6-456A-92FA-B107061697BE}"/>
              </a:ext>
            </a:extLst>
          </p:cNvPr>
          <p:cNvSpPr>
            <a:spLocks noGrp="1"/>
          </p:cNvSpPr>
          <p:nvPr>
            <p:ph type="title"/>
          </p:nvPr>
        </p:nvSpPr>
        <p:spPr>
          <a:xfrm>
            <a:off x="192522" y="0"/>
            <a:ext cx="11481847" cy="1325563"/>
          </a:xfrm>
        </p:spPr>
        <p:txBody>
          <a:bodyPr>
            <a:normAutofit/>
          </a:bodyPr>
          <a:lstStyle/>
          <a:p>
            <a:r>
              <a:rPr lang="en-GB" sz="3200" b="1" dirty="0">
                <a:latin typeface="Cambria" panose="02040503050406030204" pitchFamily="18" charset="0"/>
                <a:ea typeface="Cambria" panose="02040503050406030204" pitchFamily="18" charset="0"/>
              </a:rPr>
              <a:t>8. Conclusions and Recommendations</a:t>
            </a:r>
          </a:p>
        </p:txBody>
      </p:sp>
      <p:sp>
        <p:nvSpPr>
          <p:cNvPr id="3" name="Content Placeholder 2">
            <a:extLst>
              <a:ext uri="{FF2B5EF4-FFF2-40B4-BE49-F238E27FC236}">
                <a16:creationId xmlns:a16="http://schemas.microsoft.com/office/drawing/2014/main" id="{8E6AB2C8-00A1-FC94-21AB-437D9ABFE795}"/>
              </a:ext>
            </a:extLst>
          </p:cNvPr>
          <p:cNvSpPr>
            <a:spLocks noGrp="1"/>
          </p:cNvSpPr>
          <p:nvPr>
            <p:ph idx="1"/>
          </p:nvPr>
        </p:nvSpPr>
        <p:spPr>
          <a:xfrm>
            <a:off x="431862" y="1488095"/>
            <a:ext cx="11481847" cy="3575934"/>
          </a:xfrm>
        </p:spPr>
        <p:txBody>
          <a:bodyPr>
            <a:noAutofit/>
          </a:bodyPr>
          <a:lstStyle/>
          <a:p>
            <a:pPr marL="625475" indent="-447675">
              <a:lnSpc>
                <a:spcPct val="150000"/>
              </a:lnSpc>
            </a:pPr>
            <a:r>
              <a:rPr lang="en-GB" sz="2400" dirty="0">
                <a:latin typeface="Cambria" panose="02040503050406030204" pitchFamily="18" charset="0"/>
                <a:ea typeface="Cambria" panose="02040503050406030204" pitchFamily="18" charset="0"/>
              </a:rPr>
              <a:t>This section should concisely summarise everything you've done.</a:t>
            </a:r>
          </a:p>
          <a:p>
            <a:pPr marL="625475" indent="-447675">
              <a:lnSpc>
                <a:spcPct val="150000"/>
              </a:lnSpc>
            </a:pPr>
            <a:r>
              <a:rPr lang="en-GB" sz="2400" dirty="0">
                <a:latin typeface="Cambria" panose="02040503050406030204" pitchFamily="18" charset="0"/>
                <a:ea typeface="Cambria" panose="02040503050406030204" pitchFamily="18" charset="0"/>
              </a:rPr>
              <a:t>Tie up loose ends / suggest further work</a:t>
            </a:r>
          </a:p>
          <a:p>
            <a:pPr marL="625475" indent="-447675" algn="just">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In your summing-up, you need to show how what you did contributed to meeting the objectives you set in the introduction. In doing so, it is appropriate to repeat (in summary form) key points from your review, design, implementation and evaluation as necessary.</a:t>
            </a:r>
            <a:endParaRPr lang="en-GB" sz="2400" dirty="0">
              <a:effectLst/>
              <a:latin typeface="Cambria" panose="02040503050406030204" pitchFamily="18" charset="0"/>
              <a:ea typeface="Cambria" panose="02040503050406030204" pitchFamily="18" charset="0"/>
            </a:endParaRP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9147279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179B3-55E6-456A-92FA-B107061697BE}"/>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8. Conclusions and Recommendations</a:t>
            </a:r>
          </a:p>
        </p:txBody>
      </p:sp>
      <p:sp>
        <p:nvSpPr>
          <p:cNvPr id="3" name="Content Placeholder 2">
            <a:extLst>
              <a:ext uri="{FF2B5EF4-FFF2-40B4-BE49-F238E27FC236}">
                <a16:creationId xmlns:a16="http://schemas.microsoft.com/office/drawing/2014/main" id="{8E6AB2C8-00A1-FC94-21AB-437D9ABFE795}"/>
              </a:ext>
            </a:extLst>
          </p:cNvPr>
          <p:cNvSpPr>
            <a:spLocks noGrp="1"/>
          </p:cNvSpPr>
          <p:nvPr>
            <p:ph idx="1"/>
          </p:nvPr>
        </p:nvSpPr>
        <p:spPr>
          <a:xfrm>
            <a:off x="468684" y="1764256"/>
            <a:ext cx="10522527" cy="3575934"/>
          </a:xfrm>
        </p:spPr>
        <p:txBody>
          <a:bodyPr>
            <a:noAutofit/>
          </a:bodyPr>
          <a:lstStyle/>
          <a:p>
            <a:pPr marL="625475" indent="-447675" algn="just">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Any further work that can, or should, be undertaken to expand upon your work is to be highlighted, fully explained and justified. </a:t>
            </a:r>
          </a:p>
          <a:p>
            <a:pPr marL="625475" indent="-447675" algn="just">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benefits gained from your work should be identified (these are </a:t>
            </a:r>
            <a:r>
              <a:rPr lang="en-GB" sz="2400" b="1" u="sng"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not</a:t>
            </a:r>
            <a:r>
              <a:rPr lang="en-GB" sz="2400" b="1"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a:t>
            </a: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to include personal benefits). Also, any recommendations should be included here. </a:t>
            </a:r>
            <a:endParaRPr lang="en-GB" sz="2400" dirty="0">
              <a:effectLst/>
              <a:latin typeface="Cambria" panose="02040503050406030204" pitchFamily="18" charset="0"/>
              <a:ea typeface="Cambria" panose="02040503050406030204" pitchFamily="18" charset="0"/>
            </a:endParaRPr>
          </a:p>
          <a:p>
            <a:pPr marL="625475" indent="-447675">
              <a:lnSpc>
                <a:spcPct val="150000"/>
              </a:lnSpc>
            </a:pPr>
            <a:endParaRPr lang="en-GB" sz="2400" dirty="0">
              <a:latin typeface="Cambria" panose="02040503050406030204" pitchFamily="18" charset="0"/>
              <a:ea typeface="Cambria" panose="02040503050406030204" pitchFamily="18" charset="0"/>
            </a:endParaRP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9607854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A5231-75C1-85E4-17D5-8E7D9F71E531}"/>
              </a:ext>
            </a:extLst>
          </p:cNvPr>
          <p:cNvSpPr>
            <a:spLocks noGrp="1"/>
          </p:cNvSpPr>
          <p:nvPr>
            <p:ph type="title"/>
          </p:nvPr>
        </p:nvSpPr>
        <p:spPr>
          <a:xfrm>
            <a:off x="106606" y="0"/>
            <a:ext cx="11481847" cy="1325563"/>
          </a:xfrm>
        </p:spPr>
        <p:txBody>
          <a:bodyPr>
            <a:normAutofit/>
          </a:bodyPr>
          <a:lstStyle/>
          <a:p>
            <a:r>
              <a:rPr lang="en-GB" sz="3200" b="1" dirty="0">
                <a:latin typeface="Cambria" panose="02040503050406030204" pitchFamily="18" charset="0"/>
                <a:ea typeface="Cambria" panose="02040503050406030204" pitchFamily="18" charset="0"/>
              </a:rPr>
              <a:t>9. Reflection</a:t>
            </a:r>
          </a:p>
        </p:txBody>
      </p:sp>
      <p:sp>
        <p:nvSpPr>
          <p:cNvPr id="3" name="Content Placeholder 2">
            <a:extLst>
              <a:ext uri="{FF2B5EF4-FFF2-40B4-BE49-F238E27FC236}">
                <a16:creationId xmlns:a16="http://schemas.microsoft.com/office/drawing/2014/main" id="{71DD1387-83DF-F006-EBBA-971523946731}"/>
              </a:ext>
            </a:extLst>
          </p:cNvPr>
          <p:cNvSpPr>
            <a:spLocks noGrp="1"/>
          </p:cNvSpPr>
          <p:nvPr>
            <p:ph idx="1"/>
          </p:nvPr>
        </p:nvSpPr>
        <p:spPr>
          <a:xfrm>
            <a:off x="206188" y="1373180"/>
            <a:ext cx="11018225" cy="3575934"/>
          </a:xfrm>
        </p:spPr>
        <p:txBody>
          <a:bodyPr>
            <a:noAutofit/>
          </a:bodyPr>
          <a:lstStyle/>
          <a:p>
            <a:pPr marL="0" indent="0" algn="just">
              <a:lnSpc>
                <a:spcPct val="150000"/>
              </a:lnSpc>
              <a:buNone/>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key question here is:</a:t>
            </a:r>
            <a:endParaRPr lang="en-GB" sz="2400" dirty="0">
              <a:effectLst/>
              <a:latin typeface="Cambria" panose="02040503050406030204" pitchFamily="18" charset="0"/>
              <a:ea typeface="Cambria" panose="02040503050406030204" pitchFamily="18" charset="0"/>
            </a:endParaRPr>
          </a:p>
          <a:p>
            <a:pPr marL="539750" indent="-361950" algn="just">
              <a:lnSpc>
                <a:spcPct val="150000"/>
              </a:lnSpc>
            </a:pPr>
            <a:r>
              <a:rPr lang="en-GB" sz="2400" b="1"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a:t>
            </a: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What did you learn while doing the project? How did it change you as a person?</a:t>
            </a:r>
            <a:endParaRPr lang="en-GB" sz="2400" dirty="0">
              <a:effectLst/>
              <a:latin typeface="Cambria" panose="02040503050406030204" pitchFamily="18" charset="0"/>
              <a:ea typeface="Cambria" panose="02040503050406030204" pitchFamily="18" charset="0"/>
            </a:endParaRPr>
          </a:p>
          <a:p>
            <a:pPr marL="996950" lvl="1" indent="-361950" algn="just">
              <a:lnSpc>
                <a:spcPct val="150000"/>
              </a:lnSpc>
              <a:buFont typeface="Cambria" panose="02040503050406030204" pitchFamily="18" charset="0"/>
              <a:buChar char="­"/>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You will need to reflect upon the work that you’ve done and there is a specific mark allocated to this in the marking scheme. </a:t>
            </a:r>
          </a:p>
          <a:p>
            <a:pPr marL="539750" indent="-361950" algn="just">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Reflection is the process of looking back at something which has happened in order to show what you have learned from it. </a:t>
            </a:r>
          </a:p>
        </p:txBody>
      </p:sp>
    </p:spTree>
    <p:extLst>
      <p:ext uri="{BB962C8B-B14F-4D97-AF65-F5344CB8AC3E}">
        <p14:creationId xmlns:p14="http://schemas.microsoft.com/office/powerpoint/2010/main" val="2589381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A5231-75C1-85E4-17D5-8E7D9F71E531}"/>
              </a:ext>
            </a:extLst>
          </p:cNvPr>
          <p:cNvSpPr>
            <a:spLocks noGrp="1"/>
          </p:cNvSpPr>
          <p:nvPr>
            <p:ph type="title"/>
          </p:nvPr>
        </p:nvSpPr>
        <p:spPr>
          <a:xfrm>
            <a:off x="106606" y="0"/>
            <a:ext cx="11481847" cy="1325563"/>
          </a:xfrm>
        </p:spPr>
        <p:txBody>
          <a:bodyPr>
            <a:normAutofit/>
          </a:bodyPr>
          <a:lstStyle/>
          <a:p>
            <a:r>
              <a:rPr lang="en-GB" sz="3200" b="1" dirty="0">
                <a:latin typeface="Cambria" panose="02040503050406030204" pitchFamily="18" charset="0"/>
                <a:ea typeface="Cambria" panose="02040503050406030204" pitchFamily="18" charset="0"/>
              </a:rPr>
              <a:t>9. Reflection</a:t>
            </a:r>
          </a:p>
        </p:txBody>
      </p:sp>
      <p:sp>
        <p:nvSpPr>
          <p:cNvPr id="3" name="Content Placeholder 2">
            <a:extLst>
              <a:ext uri="{FF2B5EF4-FFF2-40B4-BE49-F238E27FC236}">
                <a16:creationId xmlns:a16="http://schemas.microsoft.com/office/drawing/2014/main" id="{71DD1387-83DF-F006-EBBA-971523946731}"/>
              </a:ext>
            </a:extLst>
          </p:cNvPr>
          <p:cNvSpPr>
            <a:spLocks noGrp="1"/>
          </p:cNvSpPr>
          <p:nvPr>
            <p:ph idx="1"/>
          </p:nvPr>
        </p:nvSpPr>
        <p:spPr>
          <a:xfrm>
            <a:off x="305771" y="1164526"/>
            <a:ext cx="11779623" cy="3575934"/>
          </a:xfrm>
        </p:spPr>
        <p:txBody>
          <a:bodyPr>
            <a:noAutofit/>
          </a:bodyPr>
          <a:lstStyle/>
          <a:p>
            <a:pPr marL="0" indent="0" algn="just">
              <a:lnSpc>
                <a:spcPct val="150000"/>
              </a:lnSpc>
              <a:buNone/>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key question here is:</a:t>
            </a:r>
            <a:endParaRPr lang="en-GB" sz="2400" dirty="0">
              <a:effectLst/>
              <a:latin typeface="Cambria" panose="02040503050406030204" pitchFamily="18" charset="0"/>
              <a:ea typeface="Cambria" panose="02040503050406030204" pitchFamily="18" charset="0"/>
            </a:endParaRPr>
          </a:p>
          <a:p>
            <a:pPr marL="539750" indent="-361950" algn="just">
              <a:lnSpc>
                <a:spcPct val="150000"/>
              </a:lnSpc>
            </a:pPr>
            <a:r>
              <a:rPr lang="en-GB" sz="2400" b="1"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a:t>
            </a: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purpose of reflective writing is to help you learn from a particular practical experience.  It will help you to:</a:t>
            </a:r>
          </a:p>
          <a:p>
            <a:pPr marL="987425" lvl="1" indent="-361950" algn="just">
              <a:lnSpc>
                <a:spcPct val="150000"/>
              </a:lnSpc>
              <a:buFont typeface="Cambria" panose="02040503050406030204" pitchFamily="18" charset="0"/>
              <a:buChar char="­"/>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make connections between the documented theory and what you did in practice. </a:t>
            </a:r>
          </a:p>
          <a:p>
            <a:pPr marL="987425" lvl="1" indent="-361950" algn="just">
              <a:lnSpc>
                <a:spcPct val="150000"/>
              </a:lnSpc>
              <a:buFont typeface="Cambria" panose="02040503050406030204" pitchFamily="18" charset="0"/>
              <a:buChar char="­"/>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make sense of what you did and help yourself to do a better job next time. </a:t>
            </a:r>
          </a:p>
          <a:p>
            <a:pPr marL="987425" indent="-361950" algn="just">
              <a:lnSpc>
                <a:spcPct val="150000"/>
              </a:lnSpc>
              <a:buFont typeface="Cambria" panose="02040503050406030204" pitchFamily="18" charset="0"/>
              <a:buChar char="­"/>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Put simply - could you have done it better and, if so, how?</a:t>
            </a:r>
            <a:endParaRPr lang="en-GB" sz="2400" dirty="0">
              <a:effectLs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672138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CC21B-842E-C618-1A36-AC20AF25B5EB}"/>
              </a:ext>
            </a:extLst>
          </p:cNvPr>
          <p:cNvSpPr>
            <a:spLocks noGrp="1"/>
          </p:cNvSpPr>
          <p:nvPr>
            <p:ph type="title"/>
          </p:nvPr>
        </p:nvSpPr>
        <p:spPr>
          <a:xfrm>
            <a:off x="240637" y="641211"/>
            <a:ext cx="11481847" cy="1325563"/>
          </a:xfrm>
        </p:spPr>
        <p:txBody>
          <a:bodyPr>
            <a:normAutofit/>
          </a:bodyPr>
          <a:lstStyle/>
          <a:p>
            <a:r>
              <a:rPr lang="en-GB" sz="3200" b="1" dirty="0">
                <a:latin typeface="Cambria" panose="02040503050406030204" pitchFamily="18" charset="0"/>
                <a:ea typeface="Cambria" panose="02040503050406030204" pitchFamily="18" charset="0"/>
              </a:rPr>
              <a:t>10. References</a:t>
            </a:r>
          </a:p>
        </p:txBody>
      </p:sp>
      <p:sp>
        <p:nvSpPr>
          <p:cNvPr id="3" name="Content Placeholder 2">
            <a:extLst>
              <a:ext uri="{FF2B5EF4-FFF2-40B4-BE49-F238E27FC236}">
                <a16:creationId xmlns:a16="http://schemas.microsoft.com/office/drawing/2014/main" id="{8F5293B7-2B49-47C9-3123-6D87643631D9}"/>
              </a:ext>
            </a:extLst>
          </p:cNvPr>
          <p:cNvSpPr>
            <a:spLocks noGrp="1"/>
          </p:cNvSpPr>
          <p:nvPr>
            <p:ph idx="1"/>
          </p:nvPr>
        </p:nvSpPr>
        <p:spPr>
          <a:xfrm>
            <a:off x="898268" y="1966774"/>
            <a:ext cx="10166586" cy="3575934"/>
          </a:xfrm>
        </p:spPr>
        <p:txBody>
          <a:bodyPr>
            <a:normAutofit/>
          </a:bodyPr>
          <a:lstStyle/>
          <a:p>
            <a:pPr marL="447675" indent="-361950">
              <a:lnSpc>
                <a:spcPct val="150000"/>
              </a:lnSpc>
            </a:pPr>
            <a:r>
              <a:rPr lang="en-GB" sz="2400" dirty="0">
                <a:latin typeface="Cambria" panose="02040503050406030204" pitchFamily="18" charset="0"/>
                <a:ea typeface="Cambria" panose="02040503050406030204" pitchFamily="18" charset="0"/>
              </a:rPr>
              <a:t>Include a list of work you have directly quoted or paraphrased in your work. </a:t>
            </a:r>
          </a:p>
          <a:p>
            <a:pPr marL="447675" indent="-361950">
              <a:lnSpc>
                <a:spcPct val="150000"/>
              </a:lnSpc>
            </a:pPr>
            <a:r>
              <a:rPr lang="en-GB" sz="2400" dirty="0">
                <a:latin typeface="Cambria" panose="02040503050406030204" pitchFamily="18" charset="0"/>
                <a:ea typeface="Cambria" panose="02040503050406030204" pitchFamily="18" charset="0"/>
              </a:rPr>
              <a:t>This could include journal articles, textbooks, component datasheets, manufacturer application notes etc..</a:t>
            </a:r>
          </a:p>
          <a:p>
            <a:pPr marL="447675" indent="-361950">
              <a:lnSpc>
                <a:spcPct val="150000"/>
              </a:lnSpc>
            </a:pPr>
            <a:r>
              <a:rPr lang="en-GB" sz="2400" dirty="0">
                <a:latin typeface="Cambria" panose="02040503050406030204" pitchFamily="18" charset="0"/>
                <a:ea typeface="Cambria" panose="02040503050406030204" pitchFamily="18" charset="0"/>
              </a:rPr>
              <a:t>Try to use high quality sources. – Peer Reviewed (if possible)</a:t>
            </a:r>
          </a:p>
        </p:txBody>
      </p:sp>
    </p:spTree>
    <p:extLst>
      <p:ext uri="{BB962C8B-B14F-4D97-AF65-F5344CB8AC3E}">
        <p14:creationId xmlns:p14="http://schemas.microsoft.com/office/powerpoint/2010/main" val="2150050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53DF6-4D72-9A64-E378-E5F9F047F635}"/>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11. Bibliography</a:t>
            </a:r>
          </a:p>
        </p:txBody>
      </p:sp>
      <p:sp>
        <p:nvSpPr>
          <p:cNvPr id="3" name="Content Placeholder 2">
            <a:extLst>
              <a:ext uri="{FF2B5EF4-FFF2-40B4-BE49-F238E27FC236}">
                <a16:creationId xmlns:a16="http://schemas.microsoft.com/office/drawing/2014/main" id="{1B78E410-A4F4-FE43-B00A-8FBD2D93DD44}"/>
              </a:ext>
            </a:extLst>
          </p:cNvPr>
          <p:cNvSpPr>
            <a:spLocks noGrp="1"/>
          </p:cNvSpPr>
          <p:nvPr>
            <p:ph idx="1"/>
          </p:nvPr>
        </p:nvSpPr>
        <p:spPr>
          <a:xfrm>
            <a:off x="855310" y="1586285"/>
            <a:ext cx="9951794" cy="3575934"/>
          </a:xfrm>
        </p:spPr>
        <p:txBody>
          <a:bodyPr>
            <a:normAutofit/>
          </a:bodyPr>
          <a:lstStyle/>
          <a:p>
            <a:pPr marL="355600" indent="-355600">
              <a:lnSpc>
                <a:spcPct val="150000"/>
              </a:lnSpc>
            </a:pPr>
            <a:r>
              <a:rPr lang="en-GB" sz="2400" dirty="0">
                <a:latin typeface="Cambria" panose="02040503050406030204" pitchFamily="18" charset="0"/>
                <a:ea typeface="Cambria" panose="02040503050406030204" pitchFamily="18" charset="0"/>
              </a:rPr>
              <a:t>This is a list of background reading you have undertaken as part of this work.</a:t>
            </a:r>
          </a:p>
          <a:p>
            <a:pPr marL="355600" indent="-355600">
              <a:lnSpc>
                <a:spcPct val="150000"/>
              </a:lnSpc>
            </a:pPr>
            <a:r>
              <a:rPr lang="en-GB" sz="2400" dirty="0">
                <a:latin typeface="Cambria" panose="02040503050406030204" pitchFamily="18" charset="0"/>
                <a:ea typeface="Cambria" panose="02040503050406030204" pitchFamily="18" charset="0"/>
              </a:rPr>
              <a:t>This will include all material you have read but not necessarily directly quoted in the text.</a:t>
            </a:r>
          </a:p>
        </p:txBody>
      </p:sp>
    </p:spTree>
    <p:extLst>
      <p:ext uri="{BB962C8B-B14F-4D97-AF65-F5344CB8AC3E}">
        <p14:creationId xmlns:p14="http://schemas.microsoft.com/office/powerpoint/2010/main" val="2548518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63A47-1D41-0DD1-9B29-E0F8EEF83680}"/>
              </a:ext>
            </a:extLst>
          </p:cNvPr>
          <p:cNvSpPr>
            <a:spLocks noGrp="1"/>
          </p:cNvSpPr>
          <p:nvPr>
            <p:ph type="title"/>
          </p:nvPr>
        </p:nvSpPr>
        <p:spPr>
          <a:xfrm>
            <a:off x="180248" y="-89006"/>
            <a:ext cx="11481847" cy="1325563"/>
          </a:xfrm>
        </p:spPr>
        <p:txBody>
          <a:bodyPr>
            <a:normAutofit/>
          </a:bodyPr>
          <a:lstStyle/>
          <a:p>
            <a:r>
              <a:rPr lang="en-GB" sz="3200" b="1" dirty="0">
                <a:latin typeface="Cambria" panose="02040503050406030204" pitchFamily="18" charset="0"/>
                <a:ea typeface="Cambria" panose="02040503050406030204" pitchFamily="18" charset="0"/>
              </a:rPr>
              <a:t>12. Appendices</a:t>
            </a:r>
          </a:p>
        </p:txBody>
      </p:sp>
      <p:sp>
        <p:nvSpPr>
          <p:cNvPr id="3" name="Content Placeholder 2">
            <a:extLst>
              <a:ext uri="{FF2B5EF4-FFF2-40B4-BE49-F238E27FC236}">
                <a16:creationId xmlns:a16="http://schemas.microsoft.com/office/drawing/2014/main" id="{9ED35D2F-8797-F745-F0A9-775431293D16}"/>
              </a:ext>
            </a:extLst>
          </p:cNvPr>
          <p:cNvSpPr>
            <a:spLocks noGrp="1"/>
          </p:cNvSpPr>
          <p:nvPr>
            <p:ph idx="1"/>
          </p:nvPr>
        </p:nvSpPr>
        <p:spPr>
          <a:xfrm>
            <a:off x="583123" y="978816"/>
            <a:ext cx="11025754" cy="5054360"/>
          </a:xfrm>
        </p:spPr>
        <p:txBody>
          <a:bodyPr>
            <a:normAutofit fontScale="92500"/>
          </a:bodyPr>
          <a:lstStyle/>
          <a:p>
            <a:pPr>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Appendices to a report contain information that, while not important or interesting enough to be included in the body of the report, is nevertheless relevant. </a:t>
            </a:r>
          </a:p>
          <a:p>
            <a:pPr>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Common examples include: </a:t>
            </a:r>
          </a:p>
          <a:p>
            <a:pPr marL="803275" lvl="1">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Source Code</a:t>
            </a:r>
          </a:p>
          <a:p>
            <a:pPr marL="803275" lvl="1">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Mathematical Derivations</a:t>
            </a:r>
          </a:p>
          <a:p>
            <a:pPr marL="803275" lvl="1">
              <a:lnSpc>
                <a:spcPct val="150000"/>
              </a:lnSpc>
            </a:pPr>
            <a:r>
              <a:rPr lang="en-GB"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Intermediate Documents. </a:t>
            </a:r>
          </a:p>
          <a:p>
            <a:pPr>
              <a:lnSpc>
                <a:spcPct val="150000"/>
              </a:lnSpc>
            </a:pP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Your report stands alone without these, but the reader may </a:t>
            </a:r>
            <a:r>
              <a:rPr lang="en-GB" sz="2400" i="1"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occasionally</a:t>
            </a:r>
            <a:r>
              <a:rPr lang="en-GB" sz="24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wish to refer to them. </a:t>
            </a:r>
            <a:endParaRPr lang="en-GB" sz="2400" dirty="0">
              <a:effectLst/>
              <a:latin typeface="Cambria" panose="02040503050406030204" pitchFamily="18" charset="0"/>
              <a:ea typeface="Cambria" panose="02040503050406030204" pitchFamily="18" charset="0"/>
            </a:endParaRP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693564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26A3D-D400-1653-494C-6B0F5677F2F9}"/>
              </a:ext>
            </a:extLst>
          </p:cNvPr>
          <p:cNvSpPr>
            <a:spLocks noGrp="1"/>
          </p:cNvSpPr>
          <p:nvPr>
            <p:ph type="title"/>
          </p:nvPr>
        </p:nvSpPr>
        <p:spPr>
          <a:xfrm>
            <a:off x="125016" y="-82869"/>
            <a:ext cx="11481847" cy="1325563"/>
          </a:xfrm>
        </p:spPr>
        <p:txBody>
          <a:bodyPr>
            <a:normAutofit/>
          </a:bodyPr>
          <a:lstStyle/>
          <a:p>
            <a:r>
              <a:rPr lang="en-GB" sz="3200" b="1" dirty="0">
                <a:latin typeface="Cambria" panose="02040503050406030204" pitchFamily="18" charset="0"/>
                <a:ea typeface="Cambria" panose="02040503050406030204" pitchFamily="18" charset="0"/>
              </a:rPr>
              <a:t>Report Marking Scheme </a:t>
            </a:r>
          </a:p>
        </p:txBody>
      </p:sp>
      <p:graphicFrame>
        <p:nvGraphicFramePr>
          <p:cNvPr id="4" name="Content Placeholder 3">
            <a:extLst>
              <a:ext uri="{FF2B5EF4-FFF2-40B4-BE49-F238E27FC236}">
                <a16:creationId xmlns:a16="http://schemas.microsoft.com/office/drawing/2014/main" id="{C349CBE7-FFD5-9706-C1DB-0CE25C33F77B}"/>
              </a:ext>
            </a:extLst>
          </p:cNvPr>
          <p:cNvGraphicFramePr>
            <a:graphicFrameLocks noGrp="1"/>
          </p:cNvGraphicFramePr>
          <p:nvPr>
            <p:ph idx="1"/>
            <p:extLst>
              <p:ext uri="{D42A27DB-BD31-4B8C-83A1-F6EECF244321}">
                <p14:modId xmlns:p14="http://schemas.microsoft.com/office/powerpoint/2010/main" val="3861025169"/>
              </p:ext>
            </p:extLst>
          </p:nvPr>
        </p:nvGraphicFramePr>
        <p:xfrm>
          <a:off x="2358073" y="1033250"/>
          <a:ext cx="6687736" cy="4702958"/>
        </p:xfrm>
        <a:graphic>
          <a:graphicData uri="http://schemas.openxmlformats.org/drawingml/2006/table">
            <a:tbl>
              <a:tblPr firstRow="1" firstCol="1" bandRow="1">
                <a:tableStyleId>{BDBED569-4797-4DF1-A0F4-6AAB3CD982D8}</a:tableStyleId>
              </a:tblPr>
              <a:tblGrid>
                <a:gridCol w="3686786">
                  <a:extLst>
                    <a:ext uri="{9D8B030D-6E8A-4147-A177-3AD203B41FA5}">
                      <a16:colId xmlns:a16="http://schemas.microsoft.com/office/drawing/2014/main" val="907837663"/>
                    </a:ext>
                  </a:extLst>
                </a:gridCol>
                <a:gridCol w="3000950">
                  <a:extLst>
                    <a:ext uri="{9D8B030D-6E8A-4147-A177-3AD203B41FA5}">
                      <a16:colId xmlns:a16="http://schemas.microsoft.com/office/drawing/2014/main" val="1037208425"/>
                    </a:ext>
                  </a:extLst>
                </a:gridCol>
              </a:tblGrid>
              <a:tr h="389324">
                <a:tc>
                  <a:txBody>
                    <a:bodyPr/>
                    <a:lstStyle/>
                    <a:p>
                      <a:pPr algn="just"/>
                      <a:r>
                        <a:rPr lang="en-GB" sz="1400" b="0" dirty="0">
                          <a:effectLst/>
                          <a:latin typeface="+mn-lt"/>
                        </a:rPr>
                        <a:t>Category </a:t>
                      </a:r>
                      <a:endParaRPr lang="en-GB" sz="1400" b="0" dirty="0">
                        <a:effectLst/>
                        <a:latin typeface="+mn-lt"/>
                        <a:ea typeface="Times New Roman" panose="02020603050405020304" pitchFamily="18" charset="0"/>
                      </a:endParaRPr>
                    </a:p>
                  </a:txBody>
                  <a:tcPr marL="47812" marR="47812" marT="0" marB="0" anchor="ctr">
                    <a:solidFill>
                      <a:schemeClr val="accent1">
                        <a:lumMod val="40000"/>
                        <a:lumOff val="60000"/>
                      </a:schemeClr>
                    </a:solidFill>
                  </a:tcPr>
                </a:tc>
                <a:tc>
                  <a:txBody>
                    <a:bodyPr/>
                    <a:lstStyle/>
                    <a:p>
                      <a:pPr algn="ctr"/>
                      <a:r>
                        <a:rPr lang="en-GB" sz="1400" b="0" dirty="0">
                          <a:effectLst/>
                          <a:latin typeface="+mn-lt"/>
                        </a:rPr>
                        <a:t>Marks Available</a:t>
                      </a:r>
                      <a:endParaRPr lang="en-GB" sz="1400" b="0" dirty="0">
                        <a:effectLst/>
                        <a:latin typeface="+mn-lt"/>
                        <a:ea typeface="Times New Roman" panose="02020603050405020304" pitchFamily="18" charset="0"/>
                      </a:endParaRPr>
                    </a:p>
                  </a:txBody>
                  <a:tcPr marL="47812" marR="47812" marT="0" marB="0" anchor="ctr">
                    <a:solidFill>
                      <a:schemeClr val="accent1">
                        <a:lumMod val="40000"/>
                        <a:lumOff val="60000"/>
                      </a:schemeClr>
                    </a:solidFill>
                  </a:tcPr>
                </a:tc>
                <a:extLst>
                  <a:ext uri="{0D108BD9-81ED-4DB2-BD59-A6C34878D82A}">
                    <a16:rowId xmlns:a16="http://schemas.microsoft.com/office/drawing/2014/main" val="363439713"/>
                  </a:ext>
                </a:extLst>
              </a:tr>
              <a:tr h="400089">
                <a:tc gridSpan="2">
                  <a:txBody>
                    <a:bodyPr/>
                    <a:lstStyle/>
                    <a:p>
                      <a:pPr algn="l"/>
                      <a:r>
                        <a:rPr lang="en-GB" sz="1400" b="0" dirty="0">
                          <a:effectLst/>
                          <a:latin typeface="+mn-lt"/>
                        </a:rPr>
                        <a:t>Research-informed Literature</a:t>
                      </a:r>
                      <a:endParaRPr lang="en-GB" sz="1400" b="0" dirty="0">
                        <a:effectLst/>
                        <a:latin typeface="+mn-lt"/>
                        <a:ea typeface="Times New Roman" panose="02020603050405020304" pitchFamily="18" charset="0"/>
                      </a:endParaRPr>
                    </a:p>
                  </a:txBody>
                  <a:tcPr marL="47812" marR="47812" marT="0" marB="0" anchor="ctr">
                    <a:solidFill>
                      <a:schemeClr val="accent1">
                        <a:alpha val="20000"/>
                      </a:schemeClr>
                    </a:solidFill>
                  </a:tcPr>
                </a:tc>
                <a:tc hMerge="1">
                  <a:txBody>
                    <a:bodyPr/>
                    <a:lstStyle/>
                    <a:p>
                      <a:endParaRPr lang="en-GB" sz="1200" b="0" dirty="0">
                        <a:effectLst/>
                        <a:latin typeface="+mn-lt"/>
                      </a:endParaRPr>
                    </a:p>
                  </a:txBody>
                  <a:tcPr marL="47812" marR="47812" marT="0" marB="0" anchor="ctr">
                    <a:solidFill>
                      <a:schemeClr val="accent1">
                        <a:alpha val="20000"/>
                      </a:schemeClr>
                    </a:solidFill>
                  </a:tcPr>
                </a:tc>
                <a:extLst>
                  <a:ext uri="{0D108BD9-81ED-4DB2-BD59-A6C34878D82A}">
                    <a16:rowId xmlns:a16="http://schemas.microsoft.com/office/drawing/2014/main" val="1643445819"/>
                  </a:ext>
                </a:extLst>
              </a:tr>
              <a:tr h="235969">
                <a:tc>
                  <a:txBody>
                    <a:bodyPr/>
                    <a:lstStyle/>
                    <a:p>
                      <a:pPr algn="l"/>
                      <a:r>
                        <a:rPr lang="en-GB" sz="1400" b="0" dirty="0">
                          <a:effectLst/>
                          <a:latin typeface="+mn-lt"/>
                        </a:rPr>
                        <a:t>Introduction</a:t>
                      </a:r>
                      <a:endParaRPr lang="en-GB" sz="1400" b="0" dirty="0">
                        <a:effectLst/>
                        <a:latin typeface="+mn-lt"/>
                        <a:ea typeface="Times New Roman" panose="02020603050405020304" pitchFamily="18" charset="0"/>
                      </a:endParaRPr>
                    </a:p>
                  </a:txBody>
                  <a:tcPr marL="47812" marR="47812" marT="0" marB="0" anchor="ctr"/>
                </a:tc>
                <a:tc>
                  <a:txBody>
                    <a:bodyPr/>
                    <a:lstStyle/>
                    <a:p>
                      <a:pPr algn="ctr"/>
                      <a:r>
                        <a:rPr lang="en-GB" sz="1400" b="0" dirty="0">
                          <a:effectLst/>
                          <a:latin typeface="+mn-lt"/>
                        </a:rPr>
                        <a:t>5</a:t>
                      </a:r>
                      <a:endParaRPr lang="en-GB" sz="1400" b="0" dirty="0">
                        <a:effectLst/>
                        <a:latin typeface="+mn-lt"/>
                        <a:ea typeface="Times New Roman" panose="02020603050405020304" pitchFamily="18" charset="0"/>
                      </a:endParaRPr>
                    </a:p>
                  </a:txBody>
                  <a:tcPr marL="47812" marR="47812" marT="0" marB="0" anchor="ctr"/>
                </a:tc>
                <a:extLst>
                  <a:ext uri="{0D108BD9-81ED-4DB2-BD59-A6C34878D82A}">
                    <a16:rowId xmlns:a16="http://schemas.microsoft.com/office/drawing/2014/main" val="2490403663"/>
                  </a:ext>
                </a:extLst>
              </a:tr>
              <a:tr h="235969">
                <a:tc>
                  <a:txBody>
                    <a:bodyPr/>
                    <a:lstStyle/>
                    <a:p>
                      <a:pPr algn="l"/>
                      <a:r>
                        <a:rPr lang="en-GB" sz="1400" b="0" dirty="0">
                          <a:effectLst/>
                          <a:latin typeface="+mn-lt"/>
                        </a:rPr>
                        <a:t>Literature Review</a:t>
                      </a:r>
                      <a:endParaRPr lang="en-GB" sz="1400" b="0" dirty="0">
                        <a:effectLst/>
                        <a:latin typeface="+mn-lt"/>
                        <a:ea typeface="Times New Roman" panose="02020603050405020304" pitchFamily="18" charset="0"/>
                      </a:endParaRPr>
                    </a:p>
                  </a:txBody>
                  <a:tcPr marL="47812" marR="47812" marT="0" marB="0" anchor="ctr">
                    <a:solidFill>
                      <a:schemeClr val="bg1">
                        <a:alpha val="20000"/>
                      </a:schemeClr>
                    </a:solidFill>
                  </a:tcPr>
                </a:tc>
                <a:tc>
                  <a:txBody>
                    <a:bodyPr/>
                    <a:lstStyle/>
                    <a:p>
                      <a:pPr algn="ctr"/>
                      <a:r>
                        <a:rPr lang="en-GB" sz="1400" b="0" dirty="0">
                          <a:effectLst/>
                          <a:latin typeface="+mn-lt"/>
                        </a:rPr>
                        <a:t>15</a:t>
                      </a:r>
                      <a:endParaRPr lang="en-GB" sz="1400" b="0" dirty="0">
                        <a:effectLst/>
                        <a:latin typeface="+mn-lt"/>
                        <a:ea typeface="Times New Roman" panose="02020603050405020304" pitchFamily="18" charset="0"/>
                      </a:endParaRPr>
                    </a:p>
                  </a:txBody>
                  <a:tcPr marL="47812" marR="47812" marT="0" marB="0" anchor="ctr">
                    <a:solidFill>
                      <a:schemeClr val="bg1">
                        <a:alpha val="20000"/>
                      </a:schemeClr>
                    </a:solidFill>
                  </a:tcPr>
                </a:tc>
                <a:extLst>
                  <a:ext uri="{0D108BD9-81ED-4DB2-BD59-A6C34878D82A}">
                    <a16:rowId xmlns:a16="http://schemas.microsoft.com/office/drawing/2014/main" val="790037363"/>
                  </a:ext>
                </a:extLst>
              </a:tr>
              <a:tr h="388062">
                <a:tc>
                  <a:txBody>
                    <a:bodyPr/>
                    <a:lstStyle/>
                    <a:p>
                      <a:pPr algn="l"/>
                      <a:r>
                        <a:rPr lang="en-GB" sz="1400" b="0" dirty="0">
                          <a:effectLst/>
                          <a:latin typeface="+mn-lt"/>
                        </a:rPr>
                        <a:t>Knowledge and Understanding of Subject</a:t>
                      </a:r>
                      <a:endParaRPr lang="en-GB" sz="1400" b="0" dirty="0">
                        <a:effectLst/>
                        <a:latin typeface="+mn-lt"/>
                        <a:ea typeface="Times New Roman" panose="02020603050405020304" pitchFamily="18" charset="0"/>
                      </a:endParaRPr>
                    </a:p>
                  </a:txBody>
                  <a:tcPr marL="47812" marR="47812" marT="0" marB="0" anchor="ctr">
                    <a:solidFill>
                      <a:schemeClr val="accent1">
                        <a:lumMod val="40000"/>
                        <a:lumOff val="60000"/>
                      </a:schemeClr>
                    </a:solidFill>
                  </a:tcPr>
                </a:tc>
                <a:tc>
                  <a:txBody>
                    <a:bodyPr/>
                    <a:lstStyle/>
                    <a:p>
                      <a:endParaRPr lang="en-GB" sz="1200" b="0" dirty="0">
                        <a:effectLst/>
                        <a:latin typeface="+mn-lt"/>
                      </a:endParaRPr>
                    </a:p>
                  </a:txBody>
                  <a:tcPr marL="47812" marR="47812" marT="0" marB="0" anchor="ctr">
                    <a:solidFill>
                      <a:schemeClr val="accent1">
                        <a:lumMod val="40000"/>
                        <a:lumOff val="60000"/>
                      </a:schemeClr>
                    </a:solidFill>
                  </a:tcPr>
                </a:tc>
                <a:extLst>
                  <a:ext uri="{0D108BD9-81ED-4DB2-BD59-A6C34878D82A}">
                    <a16:rowId xmlns:a16="http://schemas.microsoft.com/office/drawing/2014/main" val="1109204560"/>
                  </a:ext>
                </a:extLst>
              </a:tr>
              <a:tr h="235969">
                <a:tc>
                  <a:txBody>
                    <a:bodyPr/>
                    <a:lstStyle/>
                    <a:p>
                      <a:pPr algn="l"/>
                      <a:r>
                        <a:rPr lang="en-GB" sz="1400" b="0" dirty="0">
                          <a:effectLst/>
                          <a:latin typeface="+mn-lt"/>
                        </a:rPr>
                        <a:t>Methodology</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1282092458"/>
                  </a:ext>
                </a:extLst>
              </a:tr>
              <a:tr h="235741">
                <a:tc>
                  <a:txBody>
                    <a:bodyPr/>
                    <a:lstStyle/>
                    <a:p>
                      <a:pPr algn="l"/>
                      <a:r>
                        <a:rPr lang="en-GB" sz="1400" b="0" dirty="0">
                          <a:effectLst/>
                          <a:latin typeface="+mn-lt"/>
                        </a:rPr>
                        <a:t>Requirements/Design</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3011960028"/>
                  </a:ext>
                </a:extLst>
              </a:tr>
              <a:tr h="235969">
                <a:tc>
                  <a:txBody>
                    <a:bodyPr/>
                    <a:lstStyle/>
                    <a:p>
                      <a:pPr algn="l"/>
                      <a:r>
                        <a:rPr lang="en-GB" sz="1400" b="0" dirty="0">
                          <a:effectLst/>
                          <a:latin typeface="+mn-lt"/>
                        </a:rPr>
                        <a:t>Analysis</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tc>
                  <a:txBody>
                    <a:bodyPr/>
                    <a:lstStyle/>
                    <a:p>
                      <a:endParaRPr lang="en-GB" sz="1200" b="0" dirty="0">
                        <a:effectLst/>
                        <a:latin typeface="+mn-lt"/>
                      </a:endParaRPr>
                    </a:p>
                  </a:txBody>
                  <a:tcPr marL="47812" marR="47812" marT="0" marB="0" anchor="ctr">
                    <a:solidFill>
                      <a:schemeClr val="accent1">
                        <a:lumMod val="60000"/>
                        <a:lumOff val="40000"/>
                      </a:schemeClr>
                    </a:solidFill>
                  </a:tcPr>
                </a:tc>
                <a:extLst>
                  <a:ext uri="{0D108BD9-81ED-4DB2-BD59-A6C34878D82A}">
                    <a16:rowId xmlns:a16="http://schemas.microsoft.com/office/drawing/2014/main" val="1846881839"/>
                  </a:ext>
                </a:extLst>
              </a:tr>
              <a:tr h="235969">
                <a:tc>
                  <a:txBody>
                    <a:bodyPr/>
                    <a:lstStyle/>
                    <a:p>
                      <a:pPr algn="l"/>
                      <a:r>
                        <a:rPr lang="en-GB" sz="1400" b="0" dirty="0">
                          <a:effectLst/>
                          <a:latin typeface="+mn-lt"/>
                        </a:rPr>
                        <a:t>Results &amp; Discussions</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25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874274165"/>
                  </a:ext>
                </a:extLst>
              </a:tr>
              <a:tr h="388062">
                <a:tc>
                  <a:txBody>
                    <a:bodyPr/>
                    <a:lstStyle/>
                    <a:p>
                      <a:pPr algn="l"/>
                      <a:r>
                        <a:rPr lang="en-GB" sz="1400" b="0" dirty="0">
                          <a:effectLst/>
                          <a:latin typeface="+mn-lt"/>
                        </a:rPr>
                        <a:t>Conclusions and Recommendations </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10</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4207260737"/>
                  </a:ext>
                </a:extLst>
              </a:tr>
              <a:tr h="388062">
                <a:tc>
                  <a:txBody>
                    <a:bodyPr/>
                    <a:lstStyle/>
                    <a:p>
                      <a:pPr algn="l"/>
                      <a:r>
                        <a:rPr lang="en-GB" sz="1400" b="0" dirty="0">
                          <a:effectLst/>
                          <a:latin typeface="+mn-lt"/>
                        </a:rPr>
                        <a:t>Practical Application and Deployment</a:t>
                      </a:r>
                      <a:endParaRPr lang="en-GB" sz="1400" b="0" dirty="0">
                        <a:effectLst/>
                        <a:latin typeface="+mn-lt"/>
                        <a:ea typeface="Times New Roman" panose="02020603050405020304" pitchFamily="18" charset="0"/>
                      </a:endParaRPr>
                    </a:p>
                  </a:txBody>
                  <a:tcPr marL="47812" marR="47812" marT="0" marB="0" anchor="ctr">
                    <a:solidFill>
                      <a:schemeClr val="accent1">
                        <a:lumMod val="40000"/>
                        <a:lumOff val="60000"/>
                      </a:schemeClr>
                    </a:solidFill>
                  </a:tcPr>
                </a:tc>
                <a:tc>
                  <a:txBody>
                    <a:bodyPr/>
                    <a:lstStyle/>
                    <a:p>
                      <a:endParaRPr lang="en-GB" sz="1200" b="0" dirty="0">
                        <a:effectLst/>
                        <a:latin typeface="+mn-lt"/>
                      </a:endParaRPr>
                    </a:p>
                  </a:txBody>
                  <a:tcPr marL="47812" marR="47812" marT="0" marB="0" anchor="ctr">
                    <a:solidFill>
                      <a:schemeClr val="accent1">
                        <a:lumMod val="40000"/>
                        <a:lumOff val="60000"/>
                      </a:schemeClr>
                    </a:solidFill>
                  </a:tcPr>
                </a:tc>
                <a:extLst>
                  <a:ext uri="{0D108BD9-81ED-4DB2-BD59-A6C34878D82A}">
                    <a16:rowId xmlns:a16="http://schemas.microsoft.com/office/drawing/2014/main" val="4287338855"/>
                  </a:ext>
                </a:extLst>
              </a:tr>
              <a:tr h="235969">
                <a:tc>
                  <a:txBody>
                    <a:bodyPr/>
                    <a:lstStyle/>
                    <a:p>
                      <a:pPr algn="l"/>
                      <a:r>
                        <a:rPr lang="en-GB" sz="1400" b="0" dirty="0">
                          <a:effectLst/>
                          <a:latin typeface="+mn-lt"/>
                        </a:rPr>
                        <a:t>Development</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15</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1924002879"/>
                  </a:ext>
                </a:extLst>
              </a:tr>
              <a:tr h="388062">
                <a:tc>
                  <a:txBody>
                    <a:bodyPr/>
                    <a:lstStyle/>
                    <a:p>
                      <a:pPr algn="l"/>
                      <a:r>
                        <a:rPr lang="en-GB" sz="1400" b="0" dirty="0">
                          <a:effectLst/>
                          <a:latin typeface="+mn-lt"/>
                        </a:rPr>
                        <a:t>Skills for Professional Practice</a:t>
                      </a:r>
                      <a:endParaRPr lang="en-GB" sz="1400" b="0" dirty="0">
                        <a:effectLst/>
                        <a:latin typeface="+mn-lt"/>
                        <a:ea typeface="Times New Roman" panose="02020603050405020304" pitchFamily="18" charset="0"/>
                      </a:endParaRPr>
                    </a:p>
                  </a:txBody>
                  <a:tcPr marL="47812" marR="47812" marT="0" marB="0" anchor="ctr">
                    <a:solidFill>
                      <a:schemeClr val="accent1">
                        <a:lumMod val="60000"/>
                        <a:lumOff val="40000"/>
                      </a:schemeClr>
                    </a:solidFill>
                  </a:tcPr>
                </a:tc>
                <a:tc>
                  <a:txBody>
                    <a:bodyPr/>
                    <a:lstStyle/>
                    <a:p>
                      <a:endParaRPr lang="en-GB" sz="1200" b="0" dirty="0">
                        <a:effectLst/>
                        <a:latin typeface="+mn-lt"/>
                      </a:endParaRPr>
                    </a:p>
                  </a:txBody>
                  <a:tcPr marL="47812" marR="47812" marT="0" marB="0" anchor="ctr">
                    <a:solidFill>
                      <a:schemeClr val="accent1">
                        <a:lumMod val="60000"/>
                        <a:lumOff val="40000"/>
                      </a:schemeClr>
                    </a:solidFill>
                  </a:tcPr>
                </a:tc>
                <a:extLst>
                  <a:ext uri="{0D108BD9-81ED-4DB2-BD59-A6C34878D82A}">
                    <a16:rowId xmlns:a16="http://schemas.microsoft.com/office/drawing/2014/main" val="709512989"/>
                  </a:ext>
                </a:extLst>
              </a:tr>
              <a:tr h="235969">
                <a:tc>
                  <a:txBody>
                    <a:bodyPr/>
                    <a:lstStyle/>
                    <a:p>
                      <a:pPr algn="l"/>
                      <a:r>
                        <a:rPr lang="en-GB" sz="1400" b="0" dirty="0">
                          <a:effectLst/>
                          <a:latin typeface="+mn-lt"/>
                        </a:rPr>
                        <a:t>Reflection</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10</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4251523910"/>
                  </a:ext>
                </a:extLst>
              </a:tr>
              <a:tr h="235969">
                <a:tc>
                  <a:txBody>
                    <a:bodyPr/>
                    <a:lstStyle/>
                    <a:p>
                      <a:pPr algn="l"/>
                      <a:r>
                        <a:rPr lang="en-GB" sz="1400" b="0" dirty="0">
                          <a:effectLst/>
                          <a:latin typeface="+mn-lt"/>
                        </a:rPr>
                        <a:t>Quality of Report</a:t>
                      </a:r>
                      <a:endParaRPr lang="en-GB" sz="1400" b="0" dirty="0">
                        <a:effectLst/>
                        <a:latin typeface="+mn-lt"/>
                        <a:ea typeface="Times New Roman" panose="02020603050405020304" pitchFamily="18" charset="0"/>
                      </a:endParaRPr>
                    </a:p>
                  </a:txBody>
                  <a:tcPr marL="47812" marR="47812" marT="0" marB="0" anchor="ctr">
                    <a:solidFill>
                      <a:schemeClr val="bg1"/>
                    </a:solidFill>
                  </a:tcPr>
                </a:tc>
                <a:tc>
                  <a:txBody>
                    <a:bodyPr/>
                    <a:lstStyle/>
                    <a:p>
                      <a:pPr algn="ctr"/>
                      <a:r>
                        <a:rPr lang="en-GB" sz="1400" b="0" dirty="0">
                          <a:effectLst/>
                          <a:latin typeface="+mn-lt"/>
                        </a:rPr>
                        <a:t>10</a:t>
                      </a:r>
                      <a:endParaRPr lang="en-GB" sz="1400" b="0" dirty="0">
                        <a:effectLst/>
                        <a:latin typeface="+mn-lt"/>
                        <a:ea typeface="Times New Roman" panose="02020603050405020304" pitchFamily="18" charset="0"/>
                      </a:endParaRPr>
                    </a:p>
                  </a:txBody>
                  <a:tcPr marL="47812" marR="47812" marT="0" marB="0" anchor="ctr">
                    <a:solidFill>
                      <a:schemeClr val="bg1"/>
                    </a:solidFill>
                  </a:tcPr>
                </a:tc>
                <a:extLst>
                  <a:ext uri="{0D108BD9-81ED-4DB2-BD59-A6C34878D82A}">
                    <a16:rowId xmlns:a16="http://schemas.microsoft.com/office/drawing/2014/main" val="2001444164"/>
                  </a:ext>
                </a:extLst>
              </a:tr>
              <a:tr h="237804">
                <a:tc>
                  <a:txBody>
                    <a:bodyPr/>
                    <a:lstStyle/>
                    <a:p>
                      <a:r>
                        <a:rPr lang="en-GB" sz="1400" b="0" dirty="0">
                          <a:effectLst/>
                          <a:latin typeface="+mn-lt"/>
                        </a:rPr>
                        <a:t>TOTAL</a:t>
                      </a:r>
                      <a:endParaRPr lang="en-GB" sz="1400" b="0" dirty="0">
                        <a:effectLst/>
                        <a:latin typeface="+mn-lt"/>
                        <a:ea typeface="Times New Roman" panose="02020603050405020304" pitchFamily="18" charset="0"/>
                      </a:endParaRPr>
                    </a:p>
                  </a:txBody>
                  <a:tcPr marL="47812" marR="47812" marT="0" marB="0" anchor="ctr"/>
                </a:tc>
                <a:tc>
                  <a:txBody>
                    <a:bodyPr/>
                    <a:lstStyle/>
                    <a:p>
                      <a:pPr algn="ctr"/>
                      <a:r>
                        <a:rPr lang="en-GB" sz="1400" b="0" dirty="0">
                          <a:effectLst/>
                          <a:latin typeface="+mn-lt"/>
                        </a:rPr>
                        <a:t>100</a:t>
                      </a:r>
                      <a:endParaRPr lang="en-GB" sz="1400" b="0" dirty="0">
                        <a:effectLst/>
                        <a:latin typeface="+mn-lt"/>
                        <a:ea typeface="Times New Roman" panose="02020603050405020304" pitchFamily="18" charset="0"/>
                      </a:endParaRPr>
                    </a:p>
                  </a:txBody>
                  <a:tcPr marL="47812" marR="47812" marT="0" marB="0" anchor="ctr"/>
                </a:tc>
                <a:extLst>
                  <a:ext uri="{0D108BD9-81ED-4DB2-BD59-A6C34878D82A}">
                    <a16:rowId xmlns:a16="http://schemas.microsoft.com/office/drawing/2014/main" val="3544587351"/>
                  </a:ext>
                </a:extLst>
              </a:tr>
            </a:tbl>
          </a:graphicData>
        </a:graphic>
      </p:graphicFrame>
    </p:spTree>
    <p:extLst>
      <p:ext uri="{BB962C8B-B14F-4D97-AF65-F5344CB8AC3E}">
        <p14:creationId xmlns:p14="http://schemas.microsoft.com/office/powerpoint/2010/main" val="14863982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6FA56-F538-DD8A-2097-FD40216B071B}"/>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General points about the report</a:t>
            </a:r>
          </a:p>
        </p:txBody>
      </p:sp>
      <p:sp>
        <p:nvSpPr>
          <p:cNvPr id="3" name="Content Placeholder 2">
            <a:extLst>
              <a:ext uri="{FF2B5EF4-FFF2-40B4-BE49-F238E27FC236}">
                <a16:creationId xmlns:a16="http://schemas.microsoft.com/office/drawing/2014/main" id="{234A4245-D914-A0E2-7BE4-85263BA0FDA2}"/>
              </a:ext>
            </a:extLst>
          </p:cNvPr>
          <p:cNvSpPr>
            <a:spLocks noGrp="1"/>
          </p:cNvSpPr>
          <p:nvPr>
            <p:ph idx="1"/>
          </p:nvPr>
        </p:nvSpPr>
        <p:spPr>
          <a:xfrm>
            <a:off x="971912" y="1690688"/>
            <a:ext cx="10473432" cy="3575934"/>
          </a:xfrm>
        </p:spPr>
        <p:txBody>
          <a:bodyPr>
            <a:normAutofit lnSpcReduction="10000"/>
          </a:bodyPr>
          <a:lstStyle/>
          <a:p>
            <a:pPr marL="355600" indent="-355600">
              <a:lnSpc>
                <a:spcPct val="150000"/>
              </a:lnSpc>
            </a:pPr>
            <a:r>
              <a:rPr lang="en-GB" sz="2400" dirty="0">
                <a:latin typeface="Cambria" panose="02040503050406030204" pitchFamily="18" charset="0"/>
                <a:ea typeface="Cambria" panose="02040503050406030204" pitchFamily="18" charset="0"/>
              </a:rPr>
              <a:t>You should take care to present your work in an attractive, legible format. </a:t>
            </a:r>
          </a:p>
          <a:p>
            <a:pPr marL="355600" indent="-355600">
              <a:lnSpc>
                <a:spcPct val="150000"/>
              </a:lnSpc>
            </a:pPr>
            <a:r>
              <a:rPr lang="en-GB" sz="2400" dirty="0">
                <a:latin typeface="Cambria" panose="02040503050406030204" pitchFamily="18" charset="0"/>
                <a:ea typeface="Cambria" panose="02040503050406030204" pitchFamily="18" charset="0"/>
              </a:rPr>
              <a:t>Spelling and grammar should always be checked as part of the proof-reading process. </a:t>
            </a:r>
          </a:p>
          <a:p>
            <a:pPr marL="355600" indent="-355600">
              <a:lnSpc>
                <a:spcPct val="150000"/>
              </a:lnSpc>
            </a:pPr>
            <a:r>
              <a:rPr lang="en-GB" sz="2400" dirty="0">
                <a:latin typeface="Cambria" panose="02040503050406030204" pitchFamily="18" charset="0"/>
                <a:ea typeface="Cambria" panose="02040503050406030204" pitchFamily="18" charset="0"/>
              </a:rPr>
              <a:t>A poor standard of spelling / grammar = poor impression to reader = marked down</a:t>
            </a:r>
          </a:p>
          <a:p>
            <a:pPr marL="355600" indent="-355600">
              <a:lnSpc>
                <a:spcPct val="150000"/>
              </a:lnSpc>
            </a:pPr>
            <a:r>
              <a:rPr lang="en-GB" sz="2400" dirty="0">
                <a:latin typeface="Cambria" panose="02040503050406030204" pitchFamily="18" charset="0"/>
                <a:ea typeface="Cambria" panose="02040503050406030204" pitchFamily="18" charset="0"/>
              </a:rPr>
              <a:t>Spell checker set to UK English and not US English</a:t>
            </a:r>
          </a:p>
          <a:p>
            <a:pPr>
              <a:lnSpc>
                <a:spcPct val="150000"/>
              </a:lnSpc>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17280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CACB0-6898-E8E8-273F-DEABD0247005}"/>
              </a:ext>
            </a:extLst>
          </p:cNvPr>
          <p:cNvSpPr>
            <a:spLocks noGrp="1"/>
          </p:cNvSpPr>
          <p:nvPr>
            <p:ph type="title"/>
          </p:nvPr>
        </p:nvSpPr>
        <p:spPr>
          <a:xfrm>
            <a:off x="106606" y="0"/>
            <a:ext cx="11481847" cy="1325563"/>
          </a:xfrm>
        </p:spPr>
        <p:txBody>
          <a:bodyPr>
            <a:normAutofit/>
          </a:bodyPr>
          <a:lstStyle/>
          <a:p>
            <a:r>
              <a:rPr lang="en-GB" sz="3200" b="1" dirty="0">
                <a:latin typeface="Cambria" panose="02040503050406030204" pitchFamily="18" charset="0"/>
                <a:ea typeface="Cambria" panose="02040503050406030204" pitchFamily="18" charset="0"/>
              </a:rPr>
              <a:t>Word Limit</a:t>
            </a:r>
          </a:p>
        </p:txBody>
      </p:sp>
      <p:sp>
        <p:nvSpPr>
          <p:cNvPr id="3" name="Content Placeholder 2">
            <a:extLst>
              <a:ext uri="{FF2B5EF4-FFF2-40B4-BE49-F238E27FC236}">
                <a16:creationId xmlns:a16="http://schemas.microsoft.com/office/drawing/2014/main" id="{BEBA613A-D5B1-AB98-5987-8FEBE770B445}"/>
              </a:ext>
            </a:extLst>
          </p:cNvPr>
          <p:cNvSpPr>
            <a:spLocks noGrp="1"/>
          </p:cNvSpPr>
          <p:nvPr>
            <p:ph idx="1"/>
          </p:nvPr>
        </p:nvSpPr>
        <p:spPr>
          <a:xfrm>
            <a:off x="603547" y="1120983"/>
            <a:ext cx="11230234" cy="4616034"/>
          </a:xfrm>
        </p:spPr>
        <p:txBody>
          <a:bodyPr>
            <a:normAutofit fontScale="92500" lnSpcReduction="10000"/>
          </a:bodyPr>
          <a:lstStyle/>
          <a:p>
            <a:pPr marL="447675" indent="-361950">
              <a:lnSpc>
                <a:spcPct val="150000"/>
              </a:lnSpc>
            </a:pPr>
            <a:r>
              <a:rPr lang="en-GB" sz="2200" dirty="0">
                <a:latin typeface="Cambria" panose="02040503050406030204" pitchFamily="18" charset="0"/>
                <a:ea typeface="Cambria" panose="02040503050406030204" pitchFamily="18" charset="0"/>
              </a:rPr>
              <a:t>The word limit is 5000 words, it </a:t>
            </a: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is set for the following reasons:</a:t>
            </a:r>
            <a:endParaRPr lang="en-GB" sz="2200" dirty="0">
              <a:effectLst/>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The discipline to write at this length is considerable. It is a reasonably substantial piece of academic work, yet it requires good editorial skills to avoid excessive length. </a:t>
            </a:r>
            <a:endParaRPr lang="en-GB" sz="2200" dirty="0">
              <a:effectLst/>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It encourages incisiveness and a good grasp of technical/theoretical issues to bring them into sharp focus. </a:t>
            </a:r>
            <a:endParaRPr lang="en-GB" sz="2200" dirty="0">
              <a:effectLst/>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It necessitates a tight definition of the topic. </a:t>
            </a:r>
            <a:endParaRPr lang="en-GB" sz="2200" dirty="0">
              <a:effectLst/>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It necessitates a meaningful analysis of the relevant literature not a mere listing of sources with brief comments. </a:t>
            </a:r>
            <a:endParaRPr lang="en-GB" sz="2200" dirty="0">
              <a:latin typeface="Cambria" panose="02040503050406030204" pitchFamily="18" charset="0"/>
              <a:ea typeface="Cambria" panose="02040503050406030204" pitchFamily="18" charset="0"/>
            </a:endParaRPr>
          </a:p>
          <a:p>
            <a:pPr marL="447675" indent="-361950" algn="just">
              <a:lnSpc>
                <a:spcPct val="150000"/>
              </a:lnSpc>
            </a:pPr>
            <a:r>
              <a:rPr lang="en-GB" sz="2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It necessitates communication of complex ideas in clear and precise fashion.</a:t>
            </a:r>
            <a:endParaRPr lang="en-GB" sz="2200" dirty="0">
              <a:effectLst/>
              <a:latin typeface="Cambria" panose="02040503050406030204" pitchFamily="18" charset="0"/>
              <a:ea typeface="Cambria" panose="02040503050406030204" pitchFamily="18" charset="0"/>
            </a:endParaRPr>
          </a:p>
          <a:p>
            <a:pPr>
              <a:lnSpc>
                <a:spcPct val="150000"/>
              </a:lnSpc>
            </a:pPr>
            <a:endParaRPr lang="en-GB" sz="22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39051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1F7D-05CC-0C00-A6FD-3E67DDFC9C28}"/>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The presentation</a:t>
            </a:r>
          </a:p>
        </p:txBody>
      </p:sp>
      <p:sp>
        <p:nvSpPr>
          <p:cNvPr id="3" name="Content Placeholder 2">
            <a:extLst>
              <a:ext uri="{FF2B5EF4-FFF2-40B4-BE49-F238E27FC236}">
                <a16:creationId xmlns:a16="http://schemas.microsoft.com/office/drawing/2014/main" id="{A0E99842-99AE-D98C-5CC5-8FCF8C2E2211}"/>
              </a:ext>
            </a:extLst>
          </p:cNvPr>
          <p:cNvSpPr>
            <a:spLocks noGrp="1"/>
          </p:cNvSpPr>
          <p:nvPr>
            <p:ph idx="1"/>
          </p:nvPr>
        </p:nvSpPr>
        <p:spPr>
          <a:xfrm>
            <a:off x="573012" y="1524916"/>
            <a:ext cx="10847784" cy="3575934"/>
          </a:xfrm>
        </p:spPr>
        <p:txBody>
          <a:bodyPr>
            <a:normAutofit fontScale="92500"/>
          </a:bodyPr>
          <a:lstStyle/>
          <a:p>
            <a:pPr marL="447675" indent="-361950" algn="just">
              <a:lnSpc>
                <a:spcPct val="150000"/>
              </a:lnSpc>
            </a:pPr>
            <a:r>
              <a:rPr lang="en-GB" sz="2400" dirty="0">
                <a:latin typeface="Cambria" panose="02040503050406030204" pitchFamily="18" charset="0"/>
                <a:ea typeface="Cambria" panose="02040503050406030204" pitchFamily="18" charset="0"/>
              </a:rPr>
              <a:t>This will be a 10-to-15-minute group presentation.</a:t>
            </a:r>
          </a:p>
          <a:p>
            <a:pPr marL="447675" indent="-361950" algn="just">
              <a:lnSpc>
                <a:spcPct val="150000"/>
              </a:lnSpc>
            </a:pPr>
            <a:r>
              <a:rPr lang="en-GB" sz="2400" dirty="0">
                <a:latin typeface="Cambria" panose="02040503050406030204" pitchFamily="18" charset="0"/>
                <a:ea typeface="Cambria" panose="02040503050406030204" pitchFamily="18" charset="0"/>
              </a:rPr>
              <a:t>This will follow the same storyboard as the report.</a:t>
            </a:r>
          </a:p>
          <a:p>
            <a:pPr marL="447675" indent="-361950" algn="just">
              <a:lnSpc>
                <a:spcPct val="150000"/>
              </a:lnSpc>
            </a:pPr>
            <a:r>
              <a:rPr lang="en-GB" sz="2400" dirty="0">
                <a:latin typeface="Cambria" panose="02040503050406030204" pitchFamily="18" charset="0"/>
                <a:ea typeface="Cambria" panose="02040503050406030204" pitchFamily="18" charset="0"/>
              </a:rPr>
              <a:t>You will each take it in turns to present your contribution to the project</a:t>
            </a:r>
          </a:p>
          <a:p>
            <a:pPr marL="447675" indent="-361950" algn="just">
              <a:lnSpc>
                <a:spcPct val="150000"/>
              </a:lnSpc>
            </a:pPr>
            <a:r>
              <a:rPr lang="en-GB" sz="2400" dirty="0">
                <a:latin typeface="Cambria" panose="02040503050406030204" pitchFamily="18" charset="0"/>
                <a:ea typeface="Cambria" panose="02040503050406030204" pitchFamily="18" charset="0"/>
              </a:rPr>
              <a:t>Your presentation will be followed by a 10-to-15-minute question and answer session</a:t>
            </a:r>
          </a:p>
          <a:p>
            <a:pPr marL="447675" indent="-361950" algn="just">
              <a:lnSpc>
                <a:spcPct val="150000"/>
              </a:lnSpc>
            </a:pPr>
            <a:r>
              <a:rPr lang="en-GB" sz="2400" dirty="0">
                <a:latin typeface="Cambria" panose="02040503050406030204" pitchFamily="18" charset="0"/>
                <a:ea typeface="Cambria" panose="02040503050406030204" pitchFamily="18" charset="0"/>
              </a:rPr>
              <a:t>YOU MAY NOT ALL GET THE SAME MARK!</a:t>
            </a:r>
          </a:p>
          <a:p>
            <a:pPr marL="447675" indent="-361950" algn="just">
              <a:lnSpc>
                <a:spcPct val="150000"/>
              </a:lnSpc>
              <a:buNone/>
            </a:pPr>
            <a:endParaRPr lang="en-GB" sz="24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023952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46877-56E4-6C4B-AD39-31F92AA833E3}"/>
              </a:ext>
            </a:extLst>
          </p:cNvPr>
          <p:cNvSpPr>
            <a:spLocks noGrp="1"/>
          </p:cNvSpPr>
          <p:nvPr>
            <p:ph type="title"/>
          </p:nvPr>
        </p:nvSpPr>
        <p:spPr>
          <a:xfrm>
            <a:off x="118880" y="-107418"/>
            <a:ext cx="11481847" cy="1325563"/>
          </a:xfrm>
        </p:spPr>
        <p:txBody>
          <a:bodyPr>
            <a:normAutofit/>
          </a:bodyPr>
          <a:lstStyle/>
          <a:p>
            <a:r>
              <a:rPr lang="en-GB" sz="3200" b="1" dirty="0">
                <a:latin typeface="Cambria" panose="02040503050406030204" pitchFamily="18" charset="0"/>
                <a:ea typeface="Cambria" panose="02040503050406030204" pitchFamily="18" charset="0"/>
              </a:rPr>
              <a:t>Presentation Marking Scheme</a:t>
            </a:r>
          </a:p>
        </p:txBody>
      </p:sp>
      <p:graphicFrame>
        <p:nvGraphicFramePr>
          <p:cNvPr id="4" name="Content Placeholder 3">
            <a:extLst>
              <a:ext uri="{FF2B5EF4-FFF2-40B4-BE49-F238E27FC236}">
                <a16:creationId xmlns:a16="http://schemas.microsoft.com/office/drawing/2014/main" id="{2B75EA4B-C3BB-6A4C-88F6-084B2A194C87}"/>
              </a:ext>
            </a:extLst>
          </p:cNvPr>
          <p:cNvGraphicFramePr>
            <a:graphicFrameLocks noGrp="1"/>
          </p:cNvGraphicFramePr>
          <p:nvPr>
            <p:ph idx="1"/>
            <p:extLst>
              <p:ext uri="{D42A27DB-BD31-4B8C-83A1-F6EECF244321}">
                <p14:modId xmlns:p14="http://schemas.microsoft.com/office/powerpoint/2010/main" val="2224432862"/>
              </p:ext>
            </p:extLst>
          </p:nvPr>
        </p:nvGraphicFramePr>
        <p:xfrm>
          <a:off x="3155277" y="1324530"/>
          <a:ext cx="4739979" cy="3681165"/>
        </p:xfrm>
        <a:graphic>
          <a:graphicData uri="http://schemas.openxmlformats.org/drawingml/2006/table">
            <a:tbl>
              <a:tblPr firstRow="1" firstCol="1" bandRow="1">
                <a:tableStyleId>{5C22544A-7EE6-4342-B048-85BDC9FD1C3A}</a:tableStyleId>
              </a:tblPr>
              <a:tblGrid>
                <a:gridCol w="3123439">
                  <a:extLst>
                    <a:ext uri="{9D8B030D-6E8A-4147-A177-3AD203B41FA5}">
                      <a16:colId xmlns:a16="http://schemas.microsoft.com/office/drawing/2014/main" val="551295877"/>
                    </a:ext>
                  </a:extLst>
                </a:gridCol>
                <a:gridCol w="1616540">
                  <a:extLst>
                    <a:ext uri="{9D8B030D-6E8A-4147-A177-3AD203B41FA5}">
                      <a16:colId xmlns:a16="http://schemas.microsoft.com/office/drawing/2014/main" val="77182862"/>
                    </a:ext>
                  </a:extLst>
                </a:gridCol>
              </a:tblGrid>
              <a:tr h="674243">
                <a:tc>
                  <a:txBody>
                    <a:bodyPr/>
                    <a:lstStyle/>
                    <a:p>
                      <a:pPr algn="l">
                        <a:spcBef>
                          <a:spcPts val="600"/>
                        </a:spcBef>
                        <a:spcAft>
                          <a:spcPts val="600"/>
                        </a:spcAft>
                      </a:pPr>
                      <a:r>
                        <a:rPr lang="en-GB" sz="2000" dirty="0">
                          <a:effectLst/>
                          <a:latin typeface="+mn-lt"/>
                          <a:ea typeface="Times New Roman" panose="02020603050405020304" pitchFamily="18" charset="0"/>
                        </a:rPr>
                        <a:t>Category</a:t>
                      </a:r>
                    </a:p>
                  </a:txBody>
                  <a:tcPr marL="68580" marR="68580" marT="0" marB="0" anchor="ctr"/>
                </a:tc>
                <a:tc>
                  <a:txBody>
                    <a:bodyPr/>
                    <a:lstStyle/>
                    <a:p>
                      <a:pPr algn="r"/>
                      <a:r>
                        <a:rPr lang="en-GB" sz="2000" dirty="0">
                          <a:effectLst/>
                          <a:latin typeface="+mn-lt"/>
                          <a:cs typeface="Times New Roman" panose="02020603050405020304" pitchFamily="18" charset="0"/>
                        </a:rPr>
                        <a:t>Marks available</a:t>
                      </a:r>
                    </a:p>
                  </a:txBody>
                  <a:tcPr marL="68580" marR="68580" marT="0" marB="0" anchor="ctr"/>
                </a:tc>
                <a:extLst>
                  <a:ext uri="{0D108BD9-81ED-4DB2-BD59-A6C34878D82A}">
                    <a16:rowId xmlns:a16="http://schemas.microsoft.com/office/drawing/2014/main" val="1655303764"/>
                  </a:ext>
                </a:extLst>
              </a:tr>
              <a:tr h="518261">
                <a:tc>
                  <a:txBody>
                    <a:bodyPr/>
                    <a:lstStyle/>
                    <a:p>
                      <a:pPr algn="l"/>
                      <a:r>
                        <a:rPr lang="en-GB" sz="2000" dirty="0">
                          <a:effectLst/>
                        </a:rPr>
                        <a:t>1. Response to Questioning</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/30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201197242"/>
                  </a:ext>
                </a:extLst>
              </a:tr>
              <a:tr h="469957">
                <a:tc>
                  <a:txBody>
                    <a:bodyPr/>
                    <a:lstStyle/>
                    <a:p>
                      <a:pPr algn="l"/>
                      <a:r>
                        <a:rPr lang="en-GB" sz="2000" dirty="0">
                          <a:effectLst/>
                        </a:rPr>
                        <a:t>2. Discussion of Findings</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/25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627019079"/>
                  </a:ext>
                </a:extLst>
              </a:tr>
              <a:tr h="459894">
                <a:tc>
                  <a:txBody>
                    <a:bodyPr/>
                    <a:lstStyle/>
                    <a:p>
                      <a:pPr algn="l"/>
                      <a:r>
                        <a:rPr lang="en-GB" sz="2000">
                          <a:effectLst/>
                        </a:rPr>
                        <a:t>3. Demo</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/25</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54322091"/>
                  </a:ext>
                </a:extLst>
              </a:tr>
              <a:tr h="505179">
                <a:tc>
                  <a:txBody>
                    <a:bodyPr/>
                    <a:lstStyle/>
                    <a:p>
                      <a:pPr algn="l"/>
                      <a:r>
                        <a:rPr lang="en-GB" sz="2000">
                          <a:effectLst/>
                        </a:rPr>
                        <a:t>4. Presentation Style</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127692815"/>
                  </a:ext>
                </a:extLst>
              </a:tr>
              <a:tr h="467945">
                <a:tc>
                  <a:txBody>
                    <a:bodyPr/>
                    <a:lstStyle/>
                    <a:p>
                      <a:pPr algn="l"/>
                      <a:r>
                        <a:rPr lang="en-GB" sz="2000">
                          <a:effectLst/>
                        </a:rPr>
                        <a:t>5. Supporting Materials</a:t>
                      </a:r>
                      <a:endParaRPr lang="en-GB" sz="2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343794759"/>
                  </a:ext>
                </a:extLst>
              </a:tr>
              <a:tr h="585686">
                <a:tc>
                  <a:txBody>
                    <a:bodyPr/>
                    <a:lstStyle/>
                    <a:p>
                      <a:pPr algn="l"/>
                      <a:r>
                        <a:rPr lang="en-GB" sz="2000" dirty="0">
                          <a:effectLst/>
                        </a:rPr>
                        <a:t>TOTAL</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r"/>
                      <a:r>
                        <a:rPr lang="en-GB" sz="2000" dirty="0">
                          <a:effectLst/>
                        </a:rPr>
                        <a:t>/100</a:t>
                      </a:r>
                      <a:endParaRPr lang="en-GB" sz="2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890583422"/>
                  </a:ext>
                </a:extLst>
              </a:tr>
            </a:tbl>
          </a:graphicData>
        </a:graphic>
      </p:graphicFrame>
    </p:spTree>
    <p:extLst>
      <p:ext uri="{BB962C8B-B14F-4D97-AF65-F5344CB8AC3E}">
        <p14:creationId xmlns:p14="http://schemas.microsoft.com/office/powerpoint/2010/main" val="30796843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DC570-7180-3929-5C35-E66EB486D7A2}"/>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Weighting of assessment components</a:t>
            </a:r>
          </a:p>
        </p:txBody>
      </p:sp>
      <p:sp>
        <p:nvSpPr>
          <p:cNvPr id="3" name="Content Placeholder 2">
            <a:extLst>
              <a:ext uri="{FF2B5EF4-FFF2-40B4-BE49-F238E27FC236}">
                <a16:creationId xmlns:a16="http://schemas.microsoft.com/office/drawing/2014/main" id="{4F985906-5628-D580-01D5-DEC269996ED7}"/>
              </a:ext>
            </a:extLst>
          </p:cNvPr>
          <p:cNvSpPr>
            <a:spLocks noGrp="1"/>
          </p:cNvSpPr>
          <p:nvPr>
            <p:ph idx="1"/>
          </p:nvPr>
        </p:nvSpPr>
        <p:spPr>
          <a:xfrm>
            <a:off x="137290" y="1788804"/>
            <a:ext cx="11481847" cy="3575934"/>
          </a:xfrm>
        </p:spPr>
        <p:txBody>
          <a:bodyPr>
            <a:normAutofit/>
          </a:bodyPr>
          <a:lstStyle/>
          <a:p>
            <a:pPr algn="ctr"/>
            <a:endParaRPr lang="en-GB" sz="3200" dirty="0">
              <a:latin typeface="Cambria" panose="02040503050406030204" pitchFamily="18" charset="0"/>
              <a:ea typeface="Cambria" panose="02040503050406030204" pitchFamily="18" charset="0"/>
            </a:endParaRPr>
          </a:p>
          <a:p>
            <a:pPr algn="ctr"/>
            <a:endParaRPr lang="en-GB" sz="3200" dirty="0">
              <a:latin typeface="Cambria" panose="02040503050406030204" pitchFamily="18" charset="0"/>
              <a:ea typeface="Cambria" panose="02040503050406030204" pitchFamily="18" charset="0"/>
            </a:endParaRPr>
          </a:p>
          <a:p>
            <a:pPr marL="0" indent="0" algn="ctr">
              <a:buNone/>
            </a:pPr>
            <a:r>
              <a:rPr lang="en-GB" sz="3200" dirty="0">
                <a:latin typeface="Cambria" panose="02040503050406030204" pitchFamily="18" charset="0"/>
                <a:ea typeface="Cambria" panose="02040503050406030204" pitchFamily="18" charset="0"/>
              </a:rPr>
              <a:t>Report – 70%</a:t>
            </a:r>
          </a:p>
          <a:p>
            <a:pPr marL="0" indent="0" algn="ctr">
              <a:buNone/>
            </a:pPr>
            <a:r>
              <a:rPr lang="en-GB" sz="3200" dirty="0">
                <a:latin typeface="Cambria" panose="02040503050406030204" pitchFamily="18" charset="0"/>
                <a:ea typeface="Cambria" panose="02040503050406030204" pitchFamily="18" charset="0"/>
              </a:rPr>
              <a:t>Viva – 30%</a:t>
            </a:r>
          </a:p>
        </p:txBody>
      </p:sp>
    </p:spTree>
    <p:extLst>
      <p:ext uri="{BB962C8B-B14F-4D97-AF65-F5344CB8AC3E}">
        <p14:creationId xmlns:p14="http://schemas.microsoft.com/office/powerpoint/2010/main" val="4160653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FE7AD-B13E-25B2-695D-C12E286BCBF8}"/>
              </a:ext>
            </a:extLst>
          </p:cNvPr>
          <p:cNvSpPr>
            <a:spLocks noGrp="1"/>
          </p:cNvSpPr>
          <p:nvPr>
            <p:ph type="title"/>
          </p:nvPr>
        </p:nvSpPr>
        <p:spPr/>
        <p:txBody>
          <a:bodyPr>
            <a:normAutofit/>
          </a:bodyPr>
          <a:lstStyle/>
          <a:p>
            <a:r>
              <a:rPr lang="en-GB" sz="3200" b="1" dirty="0">
                <a:latin typeface="Cambria" panose="02040503050406030204" pitchFamily="18" charset="0"/>
                <a:ea typeface="Cambria" panose="02040503050406030204" pitchFamily="18" charset="0"/>
              </a:rPr>
              <a:t>Timings</a:t>
            </a:r>
          </a:p>
        </p:txBody>
      </p:sp>
      <p:sp>
        <p:nvSpPr>
          <p:cNvPr id="3" name="Content Placeholder 2">
            <a:extLst>
              <a:ext uri="{FF2B5EF4-FFF2-40B4-BE49-F238E27FC236}">
                <a16:creationId xmlns:a16="http://schemas.microsoft.com/office/drawing/2014/main" id="{7E30A228-3ADE-DBB6-C1BB-10C84C4A76D0}"/>
              </a:ext>
            </a:extLst>
          </p:cNvPr>
          <p:cNvSpPr>
            <a:spLocks noGrp="1"/>
          </p:cNvSpPr>
          <p:nvPr>
            <p:ph idx="1"/>
          </p:nvPr>
        </p:nvSpPr>
        <p:spPr>
          <a:xfrm>
            <a:off x="941226" y="1690688"/>
            <a:ext cx="11481847" cy="3575934"/>
          </a:xfrm>
        </p:spPr>
        <p:txBody>
          <a:bodyPr/>
          <a:lstStyle/>
          <a:p>
            <a:pPr marL="625475" indent="-447675">
              <a:lnSpc>
                <a:spcPct val="150000"/>
              </a:lnSpc>
            </a:pPr>
            <a:r>
              <a:rPr lang="en-GB" dirty="0">
                <a:latin typeface="Cambria" panose="02040503050406030204" pitchFamily="18" charset="0"/>
                <a:ea typeface="Cambria" panose="02040503050406030204" pitchFamily="18" charset="0"/>
              </a:rPr>
              <a:t>TBC</a:t>
            </a:r>
          </a:p>
        </p:txBody>
      </p:sp>
    </p:spTree>
    <p:extLst>
      <p:ext uri="{BB962C8B-B14F-4D97-AF65-F5344CB8AC3E}">
        <p14:creationId xmlns:p14="http://schemas.microsoft.com/office/powerpoint/2010/main" val="5851879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40F6-3634-3315-9BD7-63A874E10903}"/>
              </a:ext>
            </a:extLst>
          </p:cNvPr>
          <p:cNvSpPr>
            <a:spLocks noGrp="1"/>
          </p:cNvSpPr>
          <p:nvPr>
            <p:ph type="title"/>
          </p:nvPr>
        </p:nvSpPr>
        <p:spPr>
          <a:xfrm>
            <a:off x="0" y="-92044"/>
            <a:ext cx="11481847" cy="1325563"/>
          </a:xfrm>
        </p:spPr>
        <p:txBody>
          <a:bodyPr>
            <a:normAutofit/>
          </a:bodyPr>
          <a:lstStyle/>
          <a:p>
            <a:r>
              <a:rPr lang="en-GB" sz="3200" b="1" dirty="0">
                <a:latin typeface="Cambria" panose="02040503050406030204" pitchFamily="18" charset="0"/>
                <a:ea typeface="Cambria" panose="02040503050406030204" pitchFamily="18" charset="0"/>
              </a:rPr>
              <a:t>Misconceptions</a:t>
            </a:r>
          </a:p>
        </p:txBody>
      </p:sp>
      <p:sp>
        <p:nvSpPr>
          <p:cNvPr id="3" name="Content Placeholder 2">
            <a:extLst>
              <a:ext uri="{FF2B5EF4-FFF2-40B4-BE49-F238E27FC236}">
                <a16:creationId xmlns:a16="http://schemas.microsoft.com/office/drawing/2014/main" id="{542604E2-325D-9FA9-A75E-F501BE7F8BC6}"/>
              </a:ext>
            </a:extLst>
          </p:cNvPr>
          <p:cNvSpPr>
            <a:spLocks noGrp="1"/>
          </p:cNvSpPr>
          <p:nvPr>
            <p:ph idx="1"/>
          </p:nvPr>
        </p:nvSpPr>
        <p:spPr>
          <a:xfrm>
            <a:off x="358219" y="1233519"/>
            <a:ext cx="11481847" cy="4168040"/>
          </a:xfrm>
        </p:spPr>
        <p:txBody>
          <a:bodyPr>
            <a:normAutofit lnSpcReduction="10000"/>
          </a:bodyPr>
          <a:lstStyle/>
          <a:p>
            <a:pPr>
              <a:lnSpc>
                <a:spcPct val="150000"/>
              </a:lnSpc>
            </a:pPr>
            <a:r>
              <a:rPr lang="en-GB" sz="2400" dirty="0">
                <a:latin typeface="Cambria" panose="02040503050406030204" pitchFamily="18" charset="0"/>
                <a:ea typeface="Cambria" panose="02040503050406030204" pitchFamily="18" charset="0"/>
              </a:rPr>
              <a:t>This module is about electronics, I’m worried I don’t know enough yet.</a:t>
            </a:r>
          </a:p>
          <a:p>
            <a:pPr lvl="1">
              <a:lnSpc>
                <a:spcPct val="150000"/>
              </a:lnSpc>
            </a:pPr>
            <a:r>
              <a:rPr lang="en-GB" dirty="0">
                <a:latin typeface="Cambria" panose="02040503050406030204" pitchFamily="18" charset="0"/>
                <a:ea typeface="Cambria" panose="02040503050406030204" pitchFamily="18" charset="0"/>
              </a:rPr>
              <a:t>WRONG – it is about managing and delivering a project while working as a team</a:t>
            </a:r>
          </a:p>
          <a:p>
            <a:pPr>
              <a:lnSpc>
                <a:spcPct val="150000"/>
              </a:lnSpc>
            </a:pPr>
            <a:r>
              <a:rPr lang="en-GB" sz="2400" dirty="0">
                <a:latin typeface="Cambria" panose="02040503050406030204" pitchFamily="18" charset="0"/>
                <a:ea typeface="Cambria" panose="02040503050406030204" pitchFamily="18" charset="0"/>
              </a:rPr>
              <a:t>My design didn’t work, I’m going to fail.</a:t>
            </a:r>
          </a:p>
          <a:p>
            <a:pPr lvl="1">
              <a:lnSpc>
                <a:spcPct val="150000"/>
              </a:lnSpc>
            </a:pPr>
            <a:r>
              <a:rPr lang="en-GB" dirty="0">
                <a:latin typeface="Cambria" panose="02040503050406030204" pitchFamily="18" charset="0"/>
                <a:ea typeface="Cambria" panose="02040503050406030204" pitchFamily="18" charset="0"/>
              </a:rPr>
              <a:t>WRONG – see above.</a:t>
            </a:r>
          </a:p>
          <a:p>
            <a:pPr>
              <a:lnSpc>
                <a:spcPct val="150000"/>
              </a:lnSpc>
            </a:pPr>
            <a:r>
              <a:rPr lang="en-GB" sz="2400" dirty="0">
                <a:latin typeface="Cambria" panose="02040503050406030204" pitchFamily="18" charset="0"/>
                <a:ea typeface="Cambria" panose="02040503050406030204" pitchFamily="18" charset="0"/>
              </a:rPr>
              <a:t>My team-mates are letting me down, I’m going to fail.</a:t>
            </a:r>
          </a:p>
          <a:p>
            <a:pPr lvl="1">
              <a:lnSpc>
                <a:spcPct val="150000"/>
              </a:lnSpc>
            </a:pPr>
            <a:r>
              <a:rPr lang="en-GB" dirty="0">
                <a:latin typeface="Cambria" panose="02040503050406030204" pitchFamily="18" charset="0"/>
                <a:ea typeface="Cambria" panose="02040503050406030204" pitchFamily="18" charset="0"/>
              </a:rPr>
              <a:t>WRONG – take charge of the situation and deliver to the best of your ability while ensuring you gain credit where credit is due.</a:t>
            </a:r>
          </a:p>
        </p:txBody>
      </p:sp>
    </p:spTree>
    <p:extLst>
      <p:ext uri="{BB962C8B-B14F-4D97-AF65-F5344CB8AC3E}">
        <p14:creationId xmlns:p14="http://schemas.microsoft.com/office/powerpoint/2010/main" val="60184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6E519E-BC85-FC7E-8DFA-FCBC01ACA32E}"/>
              </a:ext>
            </a:extLst>
          </p:cNvPr>
          <p:cNvSpPr>
            <a:spLocks noGrp="1"/>
          </p:cNvSpPr>
          <p:nvPr>
            <p:ph idx="1"/>
          </p:nvPr>
        </p:nvSpPr>
        <p:spPr/>
        <p:txBody>
          <a:bodyPr>
            <a:normAutofit/>
          </a:bodyPr>
          <a:lstStyle/>
          <a:p>
            <a:pPr marL="0" indent="0" algn="ctr">
              <a:buNone/>
            </a:pPr>
            <a:r>
              <a:rPr lang="en-GB" sz="6600" dirty="0"/>
              <a:t>Any Questions?</a:t>
            </a:r>
          </a:p>
        </p:txBody>
      </p:sp>
    </p:spTree>
    <p:extLst>
      <p:ext uri="{BB962C8B-B14F-4D97-AF65-F5344CB8AC3E}">
        <p14:creationId xmlns:p14="http://schemas.microsoft.com/office/powerpoint/2010/main" val="3082069393"/>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8A47F369-2795-4F6C-AB66-413EB283C3F7}"/>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ectronics - Next 5 Years.pptx" id="{37863FAF-4964-4AE4-B609-A222C7DE1F80}" vid="{A826747C-99FE-4A7E-9397-9034C85AB2D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New UWTSD PowerPoint Template</Template>
  <TotalTime>56</TotalTime>
  <Words>4924</Words>
  <Application>Microsoft Office PowerPoint</Application>
  <PresentationFormat>Widescreen</PresentationFormat>
  <Paragraphs>332</Paragraphs>
  <Slides>37</Slides>
  <Notes>17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37</vt:i4>
      </vt:variant>
    </vt:vector>
  </HeadingPairs>
  <TitlesOfParts>
    <vt:vector size="44" baseType="lpstr">
      <vt:lpstr>Arial</vt:lpstr>
      <vt:lpstr>Calibri</vt:lpstr>
      <vt:lpstr>Calibri Light</vt:lpstr>
      <vt:lpstr>Cambria</vt:lpstr>
      <vt:lpstr>Times New Roman</vt:lpstr>
      <vt:lpstr>UWTSD 200_Title Page 2</vt:lpstr>
      <vt:lpstr>UWTSD 200_Text 1</vt:lpstr>
      <vt:lpstr>PowerPoint Presentation</vt:lpstr>
      <vt:lpstr>Module Aims</vt:lpstr>
      <vt:lpstr>Learning Outcomes</vt:lpstr>
      <vt:lpstr>Learning Outcomes</vt:lpstr>
      <vt:lpstr>Indicative Content</vt:lpstr>
      <vt:lpstr>AHEP Learning Outcomes for the Report</vt:lpstr>
      <vt:lpstr>AHEP Learning Outcomes for the Report</vt:lpstr>
      <vt:lpstr>AHEP Learning Outcomes for the Report</vt:lpstr>
      <vt:lpstr>AHEP Learning Outcomes for the Presentation</vt:lpstr>
      <vt:lpstr>Assessment</vt:lpstr>
      <vt:lpstr>The Report</vt:lpstr>
      <vt:lpstr>Report Structure</vt:lpstr>
      <vt:lpstr>2. Background Research &amp; Literature Review</vt:lpstr>
      <vt:lpstr>2. Background Research &amp; Literature Review</vt:lpstr>
      <vt:lpstr>3. Research and/or Development Methodology</vt:lpstr>
      <vt:lpstr>3. Research and/or Development Methodology</vt:lpstr>
      <vt:lpstr>4. Design and Implementation</vt:lpstr>
      <vt:lpstr>4. Design and Implementation</vt:lpstr>
      <vt:lpstr>5. Implementation</vt:lpstr>
      <vt:lpstr>6. Results and Analysis</vt:lpstr>
      <vt:lpstr>7. Evaluation</vt:lpstr>
      <vt:lpstr>8. Conclusions and Recommendations</vt:lpstr>
      <vt:lpstr>8. Conclusions and Recommendations</vt:lpstr>
      <vt:lpstr>9. Reflection</vt:lpstr>
      <vt:lpstr>9. Reflection</vt:lpstr>
      <vt:lpstr>10. References</vt:lpstr>
      <vt:lpstr>11. Bibliography</vt:lpstr>
      <vt:lpstr>12. Appendices</vt:lpstr>
      <vt:lpstr>Report Marking Scheme </vt:lpstr>
      <vt:lpstr>General points about the report</vt:lpstr>
      <vt:lpstr>Word Limit</vt:lpstr>
      <vt:lpstr>The presentation</vt:lpstr>
      <vt:lpstr>Presentation Marking Scheme</vt:lpstr>
      <vt:lpstr>Weighting of assessment components</vt:lpstr>
      <vt:lpstr>Timings</vt:lpstr>
      <vt:lpstr>Misconceptions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Mosey</dc:creator>
  <cp:lastModifiedBy>Stalin Jacob Wilson Packia Dhas</cp:lastModifiedBy>
  <cp:revision>1</cp:revision>
  <dcterms:created xsi:type="dcterms:W3CDTF">2023-03-28T20:15:02Z</dcterms:created>
  <dcterms:modified xsi:type="dcterms:W3CDTF">2026-01-29T12:32:06Z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