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5143500" cx="9144000"/>
  <p:notesSz cx="6858000" cy="9144000"/>
  <p:embeddedFontLst>
    <p:embeddedFont>
      <p:font typeface="Nunito"/>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Nunito-bold.fntdata"/><Relationship Id="rId16" Type="http://schemas.openxmlformats.org/officeDocument/2006/relationships/font" Target="fonts/Nunito-regular.fntdata"/><Relationship Id="rId5" Type="http://schemas.openxmlformats.org/officeDocument/2006/relationships/notesMaster" Target="notesMasters/notesMaster1.xml"/><Relationship Id="rId19" Type="http://schemas.openxmlformats.org/officeDocument/2006/relationships/font" Target="fonts/Nunito-boldItalic.fntdata"/><Relationship Id="rId6" Type="http://schemas.openxmlformats.org/officeDocument/2006/relationships/slide" Target="slides/slide1.xml"/><Relationship Id="rId18" Type="http://schemas.openxmlformats.org/officeDocument/2006/relationships/font" Target="fonts/Nunito-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232a648f154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232a648f154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232a648f154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232a648f154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22d8c55a47e_0_3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22d8c55a47e_0_3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22d8c55a47e_0_3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22d8c55a47e_0_3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g22d8c55a47e_0_3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8" name="Google Shape;158;g22d8c55a47e_0_3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g22d8c55a47e_0_3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5" name="Google Shape;165;g22d8c55a47e_0_3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g22d8c55a47e_0_3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1" name="Google Shape;171;g22d8c55a47e_0_3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g22d8c55a47e_0_3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8" name="Google Shape;178;g22d8c55a47e_0_3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g22d8c55a47e_0_3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5" name="Google Shape;185;g22d8c55a47e_0_3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509632"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255200" y="592"/>
              <a:ext cx="1741500" cy="10443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1159826"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905395" y="592"/>
              <a:ext cx="1741500" cy="1044300"/>
            </a:xfrm>
            <a:prstGeom prst="parallelogram">
              <a:avLst>
                <a:gd fmla="val 153193"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2"/>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7279439"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
            <p:cNvSpPr/>
            <p:nvPr/>
          </p:nvSpPr>
          <p:spPr>
            <a:xfrm>
              <a:off x="6917201" y="0"/>
              <a:ext cx="1503300" cy="863400"/>
            </a:xfrm>
            <a:prstGeom prst="parallelogram">
              <a:avLst>
                <a:gd fmla="val 158024"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2"/>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4" name="Google Shape;34;p2"/>
          <p:cNvSpPr txBox="1"/>
          <p:nvPr>
            <p:ph type="ctrTitle"/>
          </p:nvPr>
        </p:nvSpPr>
        <p:spPr>
          <a:xfrm>
            <a:off x="1858703" y="1822833"/>
            <a:ext cx="5361300" cy="14481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35" name="Google Shape;35;p2"/>
          <p:cNvSpPr txBox="1"/>
          <p:nvPr>
            <p:ph idx="1" type="subTitle"/>
          </p:nvPr>
        </p:nvSpPr>
        <p:spPr>
          <a:xfrm>
            <a:off x="1858700" y="3413158"/>
            <a:ext cx="5361300" cy="52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accent3"/>
        </a:solidFill>
      </p:bgPr>
    </p:bg>
    <p:spTree>
      <p:nvGrpSpPr>
        <p:cNvPr id="37"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3"/>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3"/>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3"/>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3"/>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7" name="Google Shape;47;p3"/>
          <p:cNvSpPr txBox="1"/>
          <p:nvPr>
            <p:ph type="title"/>
          </p:nvPr>
        </p:nvSpPr>
        <p:spPr>
          <a:xfrm>
            <a:off x="1888684" y="1746100"/>
            <a:ext cx="5377500" cy="16461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p:txBody>
      </p:sp>
      <p:sp>
        <p:nvSpPr>
          <p:cNvPr id="48" name="Google Shape;48;p3"/>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solidFill>
          <a:schemeClr val="dk2"/>
        </a:solidFill>
      </p:bgPr>
    </p:bg>
    <p:spTree>
      <p:nvGrpSpPr>
        <p:cNvPr id="49"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4"/>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Google Shape;54;p4"/>
          <p:cNvSpPr txBox="1"/>
          <p:nvPr>
            <p:ph idx="1" type="body"/>
          </p:nvPr>
        </p:nvSpPr>
        <p:spPr>
          <a:xfrm>
            <a:off x="819150" y="1990725"/>
            <a:ext cx="75057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4"/>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5"/>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Google Shape;61;p5"/>
          <p:cNvSpPr txBox="1"/>
          <p:nvPr>
            <p:ph idx="1" type="body"/>
          </p:nvPr>
        </p:nvSpPr>
        <p:spPr>
          <a:xfrm>
            <a:off x="819150"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2" name="Google Shape;62;p5"/>
          <p:cNvSpPr txBox="1"/>
          <p:nvPr>
            <p:ph idx="2" type="body"/>
          </p:nvPr>
        </p:nvSpPr>
        <p:spPr>
          <a:xfrm>
            <a:off x="4638675" y="1990725"/>
            <a:ext cx="3686100" cy="24480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3" name="Google Shape;63;p5"/>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6"/>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Google Shape;69;p6"/>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7"/>
          <p:cNvSpPr/>
          <p:nvPr/>
        </p:nvSpPr>
        <p:spPr>
          <a:xfrm>
            <a:off x="31" y="2824500"/>
            <a:ext cx="7370400" cy="23190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7"/>
          <p:cNvSpPr txBox="1"/>
          <p:nvPr>
            <p:ph type="title"/>
          </p:nvPr>
        </p:nvSpPr>
        <p:spPr>
          <a:xfrm>
            <a:off x="819150" y="845600"/>
            <a:ext cx="3709200" cy="1383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7"/>
          <p:cNvSpPr txBox="1"/>
          <p:nvPr>
            <p:ph idx="1" type="body"/>
          </p:nvPr>
        </p:nvSpPr>
        <p:spPr>
          <a:xfrm>
            <a:off x="830700" y="2319050"/>
            <a:ext cx="3709200" cy="21198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76" name="Google Shape;76;p7"/>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a:off x="4093430"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a:off x="3961956" y="4383950"/>
              <a:ext cx="897600" cy="548700"/>
            </a:xfrm>
            <a:prstGeom prst="parallelogram">
              <a:avLst>
                <a:gd fmla="val 153193"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a:off x="7279439"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a:off x="6917201" y="0"/>
              <a:ext cx="1503300" cy="863400"/>
            </a:xfrm>
            <a:prstGeom prst="parallelogram">
              <a:avLst>
                <a:gd fmla="val 158024" name="adj"/>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8"/>
            <p:cNvSpPr/>
            <p:nvPr/>
          </p:nvSpPr>
          <p:spPr>
            <a:xfrm>
              <a:off x="7279439"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8"/>
            <p:cNvSpPr/>
            <p:nvPr/>
          </p:nvSpPr>
          <p:spPr>
            <a:xfrm>
              <a:off x="6917201" y="0"/>
              <a:ext cx="1503300" cy="863400"/>
            </a:xfrm>
            <a:prstGeom prst="parallelogram">
              <a:avLst>
                <a:gd fmla="val 158024"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3" name="Google Shape;93;p8"/>
          <p:cNvSpPr txBox="1"/>
          <p:nvPr>
            <p:ph type="title"/>
          </p:nvPr>
        </p:nvSpPr>
        <p:spPr>
          <a:xfrm>
            <a:off x="1393929" y="1301146"/>
            <a:ext cx="6366900" cy="25392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p:txBody>
      </p:sp>
      <p:sp>
        <p:nvSpPr>
          <p:cNvPr id="94" name="Google Shape;94;p8"/>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9"/>
          <p:cNvSpPr txBox="1"/>
          <p:nvPr>
            <p:ph type="title"/>
          </p:nvPr>
        </p:nvSpPr>
        <p:spPr>
          <a:xfrm>
            <a:off x="819150" y="845600"/>
            <a:ext cx="6424200" cy="7050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9"/>
          <p:cNvSpPr txBox="1"/>
          <p:nvPr>
            <p:ph idx="1" type="subTitle"/>
          </p:nvPr>
        </p:nvSpPr>
        <p:spPr>
          <a:xfrm>
            <a:off x="819150" y="1550700"/>
            <a:ext cx="5859900" cy="3936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9"/>
          <p:cNvSpPr txBox="1"/>
          <p:nvPr>
            <p:ph idx="2" type="body"/>
          </p:nvPr>
        </p:nvSpPr>
        <p:spPr>
          <a:xfrm>
            <a:off x="819150" y="2467050"/>
            <a:ext cx="5859900" cy="209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02" name="Google Shape;102;p9"/>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rotWithShape="0" algn="ctr" sy="101000">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0"/>
          <p:cNvSpPr txBox="1"/>
          <p:nvPr>
            <p:ph idx="1" type="body"/>
          </p:nvPr>
        </p:nvSpPr>
        <p:spPr>
          <a:xfrm>
            <a:off x="328025" y="4163500"/>
            <a:ext cx="7415100" cy="605100"/>
          </a:xfrm>
          <a:prstGeom prst="rect">
            <a:avLst/>
          </a:prstGeom>
        </p:spPr>
        <p:txBody>
          <a:bodyPr anchorCtr="0" anchor="b"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8" name="Google Shape;108;p10"/>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a:off x="7279439"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a:off x="6917201" y="0"/>
              <a:ext cx="1503300" cy="863400"/>
            </a:xfrm>
            <a:prstGeom prst="parallelogram">
              <a:avLst>
                <a:gd fmla="val 158024" name="adj"/>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a:off x="7279439"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a:off x="6917201" y="0"/>
              <a:ext cx="1503300" cy="863400"/>
            </a:xfrm>
            <a:prstGeom prst="parallelogram">
              <a:avLst>
                <a:gd fmla="val 158024" name="adj"/>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19" name="Google Shape;119;p11"/>
          <p:cNvSpPr txBox="1"/>
          <p:nvPr>
            <p:ph hasCustomPrompt="1" type="title"/>
          </p:nvPr>
        </p:nvSpPr>
        <p:spPr>
          <a:xfrm>
            <a:off x="1385850" y="1383850"/>
            <a:ext cx="6372300" cy="13797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p:nvPr>
            <p:ph idx="1" type="body"/>
          </p:nvPr>
        </p:nvSpPr>
        <p:spPr>
          <a:xfrm>
            <a:off x="1385850" y="2863850"/>
            <a:ext cx="6372300" cy="641100"/>
          </a:xfrm>
          <a:prstGeom prst="rect">
            <a:avLst/>
          </a:prstGeom>
        </p:spPr>
        <p:txBody>
          <a:bodyPr anchorCtr="0" anchor="t" bIns="91425" lIns="91425" spcFirstLastPara="1" rIns="91425" wrap="square" tIns="91425">
            <a:normAutofit/>
          </a:bodyPr>
          <a:lstStyle>
            <a:lvl1pPr indent="-311150" lvl="0" marL="457200" algn="ctr">
              <a:spcBef>
                <a:spcPts val="0"/>
              </a:spcBef>
              <a:spcAft>
                <a:spcPts val="0"/>
              </a:spcAft>
              <a:buSzPts val="1300"/>
              <a:buChar char="●"/>
              <a:defRPr/>
            </a:lvl1pPr>
            <a:lvl2pPr indent="-298450" lvl="1" marL="914400" algn="ctr">
              <a:spcBef>
                <a:spcPts val="0"/>
              </a:spcBef>
              <a:spcAft>
                <a:spcPts val="0"/>
              </a:spcAft>
              <a:buSzPts val="1100"/>
              <a:buChar char="○"/>
              <a:defRPr/>
            </a:lvl2pPr>
            <a:lvl3pPr indent="-298450" lvl="2" marL="1371600" algn="ctr">
              <a:spcBef>
                <a:spcPts val="0"/>
              </a:spcBef>
              <a:spcAft>
                <a:spcPts val="0"/>
              </a:spcAft>
              <a:buSzPts val="1100"/>
              <a:buChar char="■"/>
              <a:defRPr/>
            </a:lvl3pPr>
            <a:lvl4pPr indent="-298450" lvl="3" marL="1828800" algn="ctr">
              <a:spcBef>
                <a:spcPts val="0"/>
              </a:spcBef>
              <a:spcAft>
                <a:spcPts val="0"/>
              </a:spcAft>
              <a:buSzPts val="1100"/>
              <a:buChar char="●"/>
              <a:defRPr/>
            </a:lvl4pPr>
            <a:lvl5pPr indent="-298450" lvl="4" marL="2286000" algn="ctr">
              <a:spcBef>
                <a:spcPts val="0"/>
              </a:spcBef>
              <a:spcAft>
                <a:spcPts val="0"/>
              </a:spcAft>
              <a:buSzPts val="1100"/>
              <a:buChar char="○"/>
              <a:defRPr/>
            </a:lvl5pPr>
            <a:lvl6pPr indent="-298450" lvl="5" marL="2743200" algn="ctr">
              <a:spcBef>
                <a:spcPts val="0"/>
              </a:spcBef>
              <a:spcAft>
                <a:spcPts val="0"/>
              </a:spcAft>
              <a:buSzPts val="1100"/>
              <a:buChar char="■"/>
              <a:defRPr/>
            </a:lvl6pPr>
            <a:lvl7pPr indent="-298450" lvl="6" marL="3200400" algn="ctr">
              <a:spcBef>
                <a:spcPts val="0"/>
              </a:spcBef>
              <a:spcAft>
                <a:spcPts val="0"/>
              </a:spcAft>
              <a:buSzPts val="1100"/>
              <a:buChar char="●"/>
              <a:defRPr/>
            </a:lvl7pPr>
            <a:lvl8pPr indent="-298450" lvl="7" marL="3657600" algn="ctr">
              <a:spcBef>
                <a:spcPts val="0"/>
              </a:spcBef>
              <a:spcAft>
                <a:spcPts val="0"/>
              </a:spcAft>
              <a:buSzPts val="1100"/>
              <a:buChar char="○"/>
              <a:defRPr/>
            </a:lvl8pPr>
            <a:lvl9pPr indent="-298450" lvl="8" marL="4114800" algn="ctr">
              <a:spcBef>
                <a:spcPts val="0"/>
              </a:spcBef>
              <a:spcAft>
                <a:spcPts val="0"/>
              </a:spcAft>
              <a:buSzPts val="1100"/>
              <a:buChar char="■"/>
              <a:defRPr/>
            </a:lvl9pPr>
          </a:lstStyle>
          <a:p/>
        </p:txBody>
      </p:sp>
      <p:sp>
        <p:nvSpPr>
          <p:cNvPr id="121" name="Google Shape;121;p11"/>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2" name="Shape 122"/>
        <p:cNvGrpSpPr/>
        <p:nvPr/>
      </p:nvGrpSpPr>
      <p:grpSpPr>
        <a:xfrm>
          <a:off x="0" y="0"/>
          <a:ext cx="0" cy="0"/>
          <a:chOff x="0" y="0"/>
          <a:chExt cx="0" cy="0"/>
        </a:xfrm>
      </p:grpSpPr>
      <p:sp>
        <p:nvSpPr>
          <p:cNvPr id="123" name="Google Shape;123;p12"/>
          <p:cNvSpPr txBox="1"/>
          <p:nvPr>
            <p:ph idx="12" type="sldNum"/>
          </p:nvPr>
        </p:nvSpPr>
        <p:spPr>
          <a:xfrm>
            <a:off x="8390734" y="4543668"/>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hift">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Google Shape;7;p1"/>
          <p:cNvSpPr txBox="1"/>
          <p:nvPr>
            <p:ph idx="1" type="body"/>
          </p:nvPr>
        </p:nvSpPr>
        <p:spPr>
          <a:xfrm>
            <a:off x="311700" y="1152475"/>
            <a:ext cx="8520600" cy="33912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indent="-298450" lvl="1" marL="914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indent="-298450" lvl="2" marL="1371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indent="-298450" lvl="3" marL="1828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indent="-298450" lvl="4" marL="22860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indent="-298450" lvl="5" marL="27432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indent="-298450" lvl="6" marL="32004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indent="-298450" lvl="7" marL="36576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indent="-298450" lvl="8" marL="411480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p:txBody>
      </p:sp>
      <p:sp>
        <p:nvSpPr>
          <p:cNvPr id="8" name="Google Shape;8;p1"/>
          <p:cNvSpPr txBox="1"/>
          <p:nvPr>
            <p:ph idx="12" type="sldNum"/>
          </p:nvPr>
        </p:nvSpPr>
        <p:spPr>
          <a:xfrm>
            <a:off x="8390734" y="4543668"/>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s://www.bera.ac.uk/publication/ethical-guidelines-for-educational-research-2018" TargetMode="External"/><Relationship Id="rId4" Type="http://schemas.openxmlformats.org/officeDocument/2006/relationships/hyperlink" Target="https://www.futurelearn.com/info/blog/general/technology-in-classroom#:~:text=Technology%20has%20been%20present%20in,it%20was%2010%20years%20ago" TargetMode="External"/><Relationship Id="rId5" Type="http://schemas.openxmlformats.org/officeDocument/2006/relationships/hyperlink" Target="https://elearningindustry.com/advantages-of-language-learning-apps" TargetMode="External"/><Relationship Id="rId6" Type="http://schemas.openxmlformats.org/officeDocument/2006/relationships/hyperlink" Target="https://www.uwtsd.ac.uk/media/uwtsd-website/content-assets/documents/research/REICoP-July-2022.pdf" TargetMode="External"/><Relationship Id="rId7" Type="http://schemas.openxmlformats.org/officeDocument/2006/relationships/hyperlink" Target="https://www.actfl.org/news/the-role-of-technology-in-language-learning#:~:text=Role%20of%20Technology%20for%20Learners&amp;amp;text=Through%20the%20purposeful%20use%20of,speakers%20of%20the%20target%20language"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3"/>
          <p:cNvSpPr txBox="1"/>
          <p:nvPr>
            <p:ph type="ctrTitle"/>
          </p:nvPr>
        </p:nvSpPr>
        <p:spPr>
          <a:xfrm>
            <a:off x="1858703" y="1822833"/>
            <a:ext cx="5361300" cy="1448100"/>
          </a:xfrm>
          <a:prstGeom prst="rect">
            <a:avLst/>
          </a:prstGeom>
        </p:spPr>
        <p:txBody>
          <a:bodyPr anchorCtr="0" anchor="ctr" bIns="91425" lIns="91425" spcFirstLastPara="1" rIns="91425" wrap="square" tIns="91425">
            <a:normAutofit fontScale="90000"/>
          </a:bodyPr>
          <a:lstStyle/>
          <a:p>
            <a:pPr indent="0" lvl="0" marL="0" rtl="0" algn="ctr">
              <a:spcBef>
                <a:spcPts val="0"/>
              </a:spcBef>
              <a:spcAft>
                <a:spcPts val="0"/>
              </a:spcAft>
              <a:buNone/>
            </a:pPr>
            <a:r>
              <a:rPr lang="en-GB"/>
              <a:t>The Impact Of Technology On The Motivation Of EFL Learners in an educational setting</a:t>
            </a:r>
            <a:endParaRPr/>
          </a:p>
        </p:txBody>
      </p:sp>
      <p:sp>
        <p:nvSpPr>
          <p:cNvPr id="129" name="Google Shape;129;p13"/>
          <p:cNvSpPr txBox="1"/>
          <p:nvPr>
            <p:ph idx="1" type="subTitle"/>
          </p:nvPr>
        </p:nvSpPr>
        <p:spPr>
          <a:xfrm>
            <a:off x="1858700" y="3946558"/>
            <a:ext cx="5361300" cy="52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Nathan Davies 1450346</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4"/>
          <p:cNvSpPr txBox="1"/>
          <p:nvPr>
            <p:ph type="title"/>
          </p:nvPr>
        </p:nvSpPr>
        <p:spPr>
          <a:xfrm>
            <a:off x="537200" y="417775"/>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Aims and Rationale</a:t>
            </a:r>
            <a:endParaRPr/>
          </a:p>
          <a:p>
            <a:pPr indent="0" lvl="0" marL="0" rtl="0" algn="l">
              <a:spcBef>
                <a:spcPts val="0"/>
              </a:spcBef>
              <a:spcAft>
                <a:spcPts val="0"/>
              </a:spcAft>
              <a:buNone/>
            </a:pPr>
            <a:r>
              <a:t/>
            </a:r>
            <a:endParaRPr/>
          </a:p>
        </p:txBody>
      </p:sp>
      <p:sp>
        <p:nvSpPr>
          <p:cNvPr id="135" name="Google Shape;135;p14"/>
          <p:cNvSpPr txBox="1"/>
          <p:nvPr>
            <p:ph idx="1" type="body"/>
          </p:nvPr>
        </p:nvSpPr>
        <p:spPr>
          <a:xfrm>
            <a:off x="537200" y="1212875"/>
            <a:ext cx="4443000" cy="2448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800"/>
              <a:t>With technology becoming even more important in all aspects of our lives and even more prevalent in its use within classroom settings it is arguably important that we should analyse its impact on education. (FutureLearn, 2021) “A study in 2020 revealed that 79% of teachers are using technology in almost every lesson. This is triple the number that it was 10 years ago.”</a:t>
            </a:r>
            <a:endParaRPr sz="1800"/>
          </a:p>
          <a:p>
            <a:pPr indent="0" lvl="0" marL="0" rtl="0" algn="l">
              <a:spcBef>
                <a:spcPts val="1200"/>
              </a:spcBef>
              <a:spcAft>
                <a:spcPts val="1200"/>
              </a:spcAft>
              <a:buNone/>
            </a:pPr>
            <a:r>
              <a:t/>
            </a:r>
            <a:endParaRPr sz="1800"/>
          </a:p>
        </p:txBody>
      </p:sp>
      <p:pic>
        <p:nvPicPr>
          <p:cNvPr id="136" name="Google Shape;136;p14"/>
          <p:cNvPicPr preferRelativeResize="0"/>
          <p:nvPr/>
        </p:nvPicPr>
        <p:blipFill>
          <a:blip r:embed="rId3">
            <a:alphaModFix/>
          </a:blip>
          <a:stretch>
            <a:fillRect/>
          </a:stretch>
        </p:blipFill>
        <p:spPr>
          <a:xfrm>
            <a:off x="5103425" y="1332600"/>
            <a:ext cx="3528425" cy="247829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15"/>
          <p:cNvSpPr txBox="1"/>
          <p:nvPr>
            <p:ph type="title"/>
          </p:nvPr>
        </p:nvSpPr>
        <p:spPr>
          <a:xfrm>
            <a:off x="819150" y="845600"/>
            <a:ext cx="7505700" cy="95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Aims and Rationale</a:t>
            </a:r>
            <a:endParaRPr/>
          </a:p>
          <a:p>
            <a:pPr indent="0" lvl="0" marL="0" rtl="0" algn="l">
              <a:spcBef>
                <a:spcPts val="0"/>
              </a:spcBef>
              <a:spcAft>
                <a:spcPts val="0"/>
              </a:spcAft>
              <a:buNone/>
            </a:pPr>
            <a:r>
              <a:t/>
            </a:r>
            <a:endParaRPr/>
          </a:p>
        </p:txBody>
      </p:sp>
      <p:sp>
        <p:nvSpPr>
          <p:cNvPr id="142" name="Google Shape;142;p15"/>
          <p:cNvSpPr txBox="1"/>
          <p:nvPr>
            <p:ph idx="1" type="body"/>
          </p:nvPr>
        </p:nvSpPr>
        <p:spPr>
          <a:xfrm>
            <a:off x="819150" y="1472075"/>
            <a:ext cx="7505700" cy="2966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900"/>
              <a:t>The aim of this study will be to explore and develop current research on the impact of information technology on the motivation of EFL learners.</a:t>
            </a:r>
            <a:endParaRPr sz="1900"/>
          </a:p>
          <a:p>
            <a:pPr indent="0" lvl="0" marL="0" rtl="0" algn="l">
              <a:spcBef>
                <a:spcPts val="1200"/>
              </a:spcBef>
              <a:spcAft>
                <a:spcPts val="0"/>
              </a:spcAft>
              <a:buNone/>
            </a:pPr>
            <a:r>
              <a:rPr lang="en-GB" sz="1900"/>
              <a:t>The study will pay particular focus to:</a:t>
            </a:r>
            <a:endParaRPr sz="1900"/>
          </a:p>
          <a:p>
            <a:pPr indent="0" lvl="0" marL="0" rtl="0" algn="l">
              <a:spcBef>
                <a:spcPts val="1200"/>
              </a:spcBef>
              <a:spcAft>
                <a:spcPts val="0"/>
              </a:spcAft>
              <a:buNone/>
            </a:pPr>
            <a:r>
              <a:rPr lang="en-GB" sz="1900"/>
              <a:t>How technology is used within and EFL setting</a:t>
            </a:r>
            <a:endParaRPr sz="1900"/>
          </a:p>
          <a:p>
            <a:pPr indent="0" lvl="0" marL="0" rtl="0" algn="l">
              <a:spcBef>
                <a:spcPts val="1200"/>
              </a:spcBef>
              <a:spcAft>
                <a:spcPts val="0"/>
              </a:spcAft>
              <a:buNone/>
            </a:pPr>
            <a:r>
              <a:rPr lang="en-GB" sz="1900"/>
              <a:t>How the technology motivates EFL learners</a:t>
            </a:r>
            <a:endParaRPr sz="1900"/>
          </a:p>
          <a:p>
            <a:pPr indent="0" lvl="0" marL="0" rtl="0" algn="l">
              <a:spcBef>
                <a:spcPts val="1200"/>
              </a:spcBef>
              <a:spcAft>
                <a:spcPts val="1200"/>
              </a:spcAft>
              <a:buNone/>
            </a:pPr>
            <a:r>
              <a:t/>
            </a:r>
            <a:endParaRPr sz="19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6"/>
          <p:cNvSpPr txBox="1"/>
          <p:nvPr>
            <p:ph type="title"/>
          </p:nvPr>
        </p:nvSpPr>
        <p:spPr>
          <a:xfrm>
            <a:off x="819150" y="262225"/>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Critical Review</a:t>
            </a:r>
            <a:endParaRPr/>
          </a:p>
        </p:txBody>
      </p:sp>
      <p:sp>
        <p:nvSpPr>
          <p:cNvPr id="148" name="Google Shape;148;p16"/>
          <p:cNvSpPr txBox="1"/>
          <p:nvPr>
            <p:ph idx="1" type="body"/>
          </p:nvPr>
        </p:nvSpPr>
        <p:spPr>
          <a:xfrm>
            <a:off x="819150" y="1306800"/>
            <a:ext cx="7505700" cy="28587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GB" sz="1400">
                <a:solidFill>
                  <a:srgbClr val="000000"/>
                </a:solidFill>
              </a:rPr>
              <a:t>(The role of technology in language learning 2017) Technology is a valuable asset in language teaching and can be used to benefit both the educators and learners. By using </a:t>
            </a:r>
            <a:r>
              <a:rPr lang="en-GB" sz="1400">
                <a:solidFill>
                  <a:srgbClr val="000000"/>
                </a:solidFill>
              </a:rPr>
              <a:t>technology</a:t>
            </a:r>
            <a:r>
              <a:rPr lang="en-GB" sz="1400">
                <a:solidFill>
                  <a:srgbClr val="000000"/>
                </a:solidFill>
              </a:rPr>
              <a:t> teachers can </a:t>
            </a:r>
            <a:r>
              <a:rPr lang="en-GB" sz="1400">
                <a:solidFill>
                  <a:srgbClr val="000000"/>
                </a:solidFill>
              </a:rPr>
              <a:t>develop</a:t>
            </a:r>
            <a:r>
              <a:rPr lang="en-GB" sz="1400">
                <a:solidFill>
                  <a:srgbClr val="000000"/>
                </a:solidFill>
              </a:rPr>
              <a:t> programmes and utilise resources that </a:t>
            </a:r>
            <a:r>
              <a:rPr lang="en-GB" sz="1400">
                <a:solidFill>
                  <a:srgbClr val="000000"/>
                </a:solidFill>
              </a:rPr>
              <a:t>facilitate</a:t>
            </a:r>
            <a:r>
              <a:rPr lang="en-GB" sz="1400">
                <a:solidFill>
                  <a:srgbClr val="000000"/>
                </a:solidFill>
              </a:rPr>
              <a:t> </a:t>
            </a:r>
            <a:r>
              <a:rPr lang="en-GB" sz="1400">
                <a:solidFill>
                  <a:srgbClr val="000000"/>
                </a:solidFill>
              </a:rPr>
              <a:t>collaborative, differentiated, interactive and engaging learning.</a:t>
            </a:r>
            <a:endParaRPr sz="1400"/>
          </a:p>
          <a:p>
            <a:pPr indent="0" lvl="0" marL="0" rtl="0" algn="l">
              <a:spcBef>
                <a:spcPts val="1200"/>
              </a:spcBef>
              <a:spcAft>
                <a:spcPts val="0"/>
              </a:spcAft>
              <a:buNone/>
            </a:pPr>
            <a:r>
              <a:rPr lang="en-GB" sz="1400"/>
              <a:t>Indeed as </a:t>
            </a:r>
            <a:r>
              <a:rPr lang="en-GB" sz="1400"/>
              <a:t>previously</a:t>
            </a:r>
            <a:r>
              <a:rPr lang="en-GB" sz="1400"/>
              <a:t> mentioned the use of technology in the classroom has tripled </a:t>
            </a:r>
            <a:r>
              <a:rPr lang="en-GB" sz="1400"/>
              <a:t>according</a:t>
            </a:r>
            <a:r>
              <a:rPr lang="en-GB" sz="1400"/>
              <a:t> to some studies. I have experienced this myself with my own use of software such as google classroom and kahoot and the implementation of laptops (chromebooks) and tablets into the classroom.</a:t>
            </a:r>
            <a:endParaRPr sz="1400"/>
          </a:p>
          <a:p>
            <a:pPr indent="0" lvl="0" marL="0" rtl="0" algn="l">
              <a:spcBef>
                <a:spcPts val="1200"/>
              </a:spcBef>
              <a:spcAft>
                <a:spcPts val="0"/>
              </a:spcAft>
              <a:buNone/>
            </a:pPr>
            <a:r>
              <a:rPr lang="en-GB" sz="1400"/>
              <a:t>(Iskhakova, 2022) </a:t>
            </a:r>
            <a:r>
              <a:rPr lang="en-GB" sz="1400"/>
              <a:t>Many people have also utilised language learning apps such as Duolingo, Drops, Babbel and Lingopie. These apps are arguably </a:t>
            </a:r>
            <a:r>
              <a:rPr lang="en-GB" sz="1400"/>
              <a:t>invaluable</a:t>
            </a:r>
            <a:r>
              <a:rPr lang="en-GB" sz="1400"/>
              <a:t> as they also learning to engage in their learning at their own pace and through a variety of interfaces and formats.</a:t>
            </a:r>
            <a:endParaRPr sz="1400"/>
          </a:p>
          <a:p>
            <a:pPr indent="0" lvl="0" marL="0" rtl="0" algn="l">
              <a:spcBef>
                <a:spcPts val="1200"/>
              </a:spcBef>
              <a:spcAft>
                <a:spcPts val="1200"/>
              </a:spcAft>
              <a:buNone/>
            </a:pPr>
            <a:r>
              <a:t/>
            </a:r>
            <a:endParaRPr sz="14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7"/>
          <p:cNvSpPr txBox="1"/>
          <p:nvPr>
            <p:ph type="title"/>
          </p:nvPr>
        </p:nvSpPr>
        <p:spPr>
          <a:xfrm>
            <a:off x="819150" y="35945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Methodology</a:t>
            </a:r>
            <a:endParaRPr/>
          </a:p>
        </p:txBody>
      </p:sp>
      <p:sp>
        <p:nvSpPr>
          <p:cNvPr id="154" name="Google Shape;154;p17"/>
          <p:cNvSpPr txBox="1"/>
          <p:nvPr>
            <p:ph idx="1" type="body"/>
          </p:nvPr>
        </p:nvSpPr>
        <p:spPr>
          <a:xfrm>
            <a:off x="819150" y="995650"/>
            <a:ext cx="3947100" cy="3714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This study will be </a:t>
            </a:r>
            <a:r>
              <a:rPr lang="en-GB"/>
              <a:t>conducted by using a mixed methods approach that will utilise both quantitative and qualitative research.</a:t>
            </a:r>
            <a:endParaRPr/>
          </a:p>
          <a:p>
            <a:pPr indent="0" lvl="0" marL="0" rtl="0" algn="l">
              <a:spcBef>
                <a:spcPts val="1200"/>
              </a:spcBef>
              <a:spcAft>
                <a:spcPts val="0"/>
              </a:spcAft>
              <a:buNone/>
            </a:pPr>
            <a:r>
              <a:rPr lang="en-GB"/>
              <a:t>A mixed methods approach as (Creswell, 2011) states “ is more than simply collecting and analyzing both kinds of data; it also involves the use of both approaches in tandem so that the overall strength of a study is greater than either qualitative or quantitative research”.</a:t>
            </a:r>
            <a:endParaRPr/>
          </a:p>
          <a:p>
            <a:pPr indent="0" lvl="0" marL="0" rtl="0" algn="l">
              <a:spcBef>
                <a:spcPts val="1200"/>
              </a:spcBef>
              <a:spcAft>
                <a:spcPts val="0"/>
              </a:spcAft>
              <a:buNone/>
            </a:pPr>
            <a:r>
              <a:rPr lang="en-GB"/>
              <a:t>Quantitative - I will use a closed question questionnaire to gather quantifiable evidence.</a:t>
            </a:r>
            <a:endParaRPr/>
          </a:p>
          <a:p>
            <a:pPr indent="0" lvl="0" marL="0" rtl="0" algn="l">
              <a:spcBef>
                <a:spcPts val="1200"/>
              </a:spcBef>
              <a:spcAft>
                <a:spcPts val="1200"/>
              </a:spcAft>
              <a:buNone/>
            </a:pPr>
            <a:r>
              <a:rPr lang="en-GB"/>
              <a:t>Qualitative - A semi structured interview will be used to gather a deeper and more meaningful understanding of the data gathered.</a:t>
            </a:r>
            <a:endParaRPr/>
          </a:p>
        </p:txBody>
      </p:sp>
      <p:pic>
        <p:nvPicPr>
          <p:cNvPr id="155" name="Google Shape;155;p17"/>
          <p:cNvPicPr preferRelativeResize="0"/>
          <p:nvPr/>
        </p:nvPicPr>
        <p:blipFill>
          <a:blip r:embed="rId3">
            <a:alphaModFix/>
          </a:blip>
          <a:stretch>
            <a:fillRect/>
          </a:stretch>
        </p:blipFill>
        <p:spPr>
          <a:xfrm>
            <a:off x="4990100" y="1116925"/>
            <a:ext cx="3169450" cy="29096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18"/>
          <p:cNvSpPr txBox="1"/>
          <p:nvPr>
            <p:ph type="title"/>
          </p:nvPr>
        </p:nvSpPr>
        <p:spPr>
          <a:xfrm>
            <a:off x="478875" y="28165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Data Collection</a:t>
            </a:r>
            <a:endParaRPr/>
          </a:p>
        </p:txBody>
      </p:sp>
      <p:sp>
        <p:nvSpPr>
          <p:cNvPr id="161" name="Google Shape;161;p18"/>
          <p:cNvSpPr txBox="1"/>
          <p:nvPr>
            <p:ph idx="1" type="body"/>
          </p:nvPr>
        </p:nvSpPr>
        <p:spPr>
          <a:xfrm>
            <a:off x="478875" y="810900"/>
            <a:ext cx="4870800" cy="3831000"/>
          </a:xfrm>
          <a:prstGeom prst="rect">
            <a:avLst/>
          </a:prstGeom>
        </p:spPr>
        <p:txBody>
          <a:bodyPr anchorCtr="0" anchor="t" bIns="91425" lIns="91425" spcFirstLastPara="1" rIns="91425" wrap="square" tIns="91425">
            <a:noAutofit/>
          </a:bodyPr>
          <a:lstStyle/>
          <a:p>
            <a:pPr indent="0" lvl="0" marL="0" rtl="0" algn="l">
              <a:lnSpc>
                <a:spcPct val="105000"/>
              </a:lnSpc>
              <a:spcBef>
                <a:spcPts val="1200"/>
              </a:spcBef>
              <a:spcAft>
                <a:spcPts val="0"/>
              </a:spcAft>
              <a:buNone/>
            </a:pPr>
            <a:r>
              <a:rPr lang="en-GB" sz="1400"/>
              <a:t>Data will be collected by surveying and interviewing 30 EFL learners.</a:t>
            </a:r>
            <a:endParaRPr sz="1400"/>
          </a:p>
          <a:p>
            <a:pPr indent="0" lvl="0" marL="0" rtl="0" algn="l">
              <a:lnSpc>
                <a:spcPct val="105000"/>
              </a:lnSpc>
              <a:spcBef>
                <a:spcPts val="1200"/>
              </a:spcBef>
              <a:spcAft>
                <a:spcPts val="0"/>
              </a:spcAft>
              <a:buNone/>
            </a:pPr>
            <a:r>
              <a:rPr lang="en-GB" sz="1400"/>
              <a:t>This will consist of 3 groups of 10 from 3 different classes, and all students will be EFL students learning a language in an educational setting.</a:t>
            </a:r>
            <a:endParaRPr sz="1400"/>
          </a:p>
          <a:p>
            <a:pPr indent="0" lvl="0" marL="0" rtl="0" algn="l">
              <a:lnSpc>
                <a:spcPct val="105000"/>
              </a:lnSpc>
              <a:spcBef>
                <a:spcPts val="1200"/>
              </a:spcBef>
              <a:spcAft>
                <a:spcPts val="0"/>
              </a:spcAft>
              <a:buNone/>
            </a:pPr>
            <a:r>
              <a:rPr lang="en-GB" sz="1400"/>
              <a:t>Students will be asked to complete a questionnaire that will question the use of technology within their classrooms and if it motivates their learning.</a:t>
            </a:r>
            <a:endParaRPr sz="1400"/>
          </a:p>
          <a:p>
            <a:pPr indent="0" lvl="0" marL="0" rtl="0" algn="l">
              <a:lnSpc>
                <a:spcPct val="105000"/>
              </a:lnSpc>
              <a:spcBef>
                <a:spcPts val="1200"/>
              </a:spcBef>
              <a:spcAft>
                <a:spcPts val="0"/>
              </a:spcAft>
              <a:buNone/>
            </a:pPr>
            <a:r>
              <a:rPr lang="en-GB" sz="1400"/>
              <a:t>The questionnaire will be followed by a semi-structured interview that is aimed at exploring the results of the questionn</a:t>
            </a:r>
            <a:r>
              <a:rPr lang="en-GB" sz="1400"/>
              <a:t>a</a:t>
            </a:r>
            <a:r>
              <a:rPr lang="en-GB" sz="1400"/>
              <a:t>ire further to develop a further understanding of any common themes.</a:t>
            </a:r>
            <a:endParaRPr sz="1400"/>
          </a:p>
          <a:p>
            <a:pPr indent="0" lvl="0" marL="0" rtl="0" algn="l">
              <a:lnSpc>
                <a:spcPct val="105000"/>
              </a:lnSpc>
              <a:spcBef>
                <a:spcPts val="1200"/>
              </a:spcBef>
              <a:spcAft>
                <a:spcPts val="1200"/>
              </a:spcAft>
              <a:buNone/>
            </a:pPr>
            <a:r>
              <a:rPr lang="en-GB" sz="1400"/>
              <a:t>In addition, this research will be supported by former case studies and research into the use of technology and its impact on motivation within education.</a:t>
            </a:r>
            <a:endParaRPr sz="1400"/>
          </a:p>
        </p:txBody>
      </p:sp>
      <p:pic>
        <p:nvPicPr>
          <p:cNvPr id="162" name="Google Shape;162;p18"/>
          <p:cNvPicPr preferRelativeResize="0"/>
          <p:nvPr/>
        </p:nvPicPr>
        <p:blipFill>
          <a:blip r:embed="rId3">
            <a:alphaModFix/>
          </a:blip>
          <a:stretch>
            <a:fillRect/>
          </a:stretch>
        </p:blipFill>
        <p:spPr>
          <a:xfrm>
            <a:off x="5689950" y="208075"/>
            <a:ext cx="3276650" cy="4735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19"/>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Data analysis</a:t>
            </a:r>
            <a:endParaRPr/>
          </a:p>
        </p:txBody>
      </p:sp>
      <p:sp>
        <p:nvSpPr>
          <p:cNvPr id="168" name="Google Shape;168;p19"/>
          <p:cNvSpPr txBox="1"/>
          <p:nvPr>
            <p:ph idx="1" type="body"/>
          </p:nvPr>
        </p:nvSpPr>
        <p:spPr>
          <a:xfrm>
            <a:off x="819150" y="1627650"/>
            <a:ext cx="7505700" cy="2811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Data analysis shall be carried out using a range of methods. To analyse the quantitative research I will use SPSS (Software created by IBM to synthesise and analyse numerical data) and for the qualitative research I shall use NVIVO (Software that can analyse and identify key themes within interviews)</a:t>
            </a:r>
            <a:endParaRPr/>
          </a:p>
          <a:p>
            <a:pPr indent="0" lvl="0" marL="0" rtl="0" algn="l">
              <a:spcBef>
                <a:spcPts val="1200"/>
              </a:spcBef>
              <a:spcAft>
                <a:spcPts val="0"/>
              </a:spcAft>
              <a:buNone/>
            </a:pPr>
            <a:r>
              <a:rPr lang="en-GB"/>
              <a:t>Using this software and evidence from other case studies and research I can answer my previous research questions:</a:t>
            </a:r>
            <a:endParaRPr/>
          </a:p>
          <a:p>
            <a:pPr indent="0" lvl="0" marL="0" rtl="0" algn="l">
              <a:spcBef>
                <a:spcPts val="1200"/>
              </a:spcBef>
              <a:spcAft>
                <a:spcPts val="0"/>
              </a:spcAft>
              <a:buNone/>
            </a:pPr>
            <a:r>
              <a:rPr lang="en-GB"/>
              <a:t>How technology is used within and EFL setting</a:t>
            </a:r>
            <a:endParaRPr/>
          </a:p>
          <a:p>
            <a:pPr indent="0" lvl="0" marL="0" rtl="0" algn="l">
              <a:spcBef>
                <a:spcPts val="1200"/>
              </a:spcBef>
              <a:spcAft>
                <a:spcPts val="1200"/>
              </a:spcAft>
              <a:buNone/>
            </a:pPr>
            <a:r>
              <a:rPr lang="en-GB"/>
              <a:t>How the technology motivates EFL learners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20"/>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Ethical Considerations</a:t>
            </a:r>
            <a:endParaRPr/>
          </a:p>
        </p:txBody>
      </p:sp>
      <p:sp>
        <p:nvSpPr>
          <p:cNvPr id="174" name="Google Shape;174;p20"/>
          <p:cNvSpPr txBox="1"/>
          <p:nvPr>
            <p:ph idx="1" type="body"/>
          </p:nvPr>
        </p:nvSpPr>
        <p:spPr>
          <a:xfrm>
            <a:off x="819150" y="1514300"/>
            <a:ext cx="3305400" cy="31857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GB" sz="1900"/>
              <a:t>To ensure ethics are upheld I will refer to the British </a:t>
            </a:r>
            <a:r>
              <a:rPr lang="en-GB" sz="1900"/>
              <a:t>Educational</a:t>
            </a:r>
            <a:r>
              <a:rPr lang="en-GB" sz="1900"/>
              <a:t> Research Association (BERA) </a:t>
            </a:r>
            <a:r>
              <a:rPr lang="en-GB" sz="1900"/>
              <a:t>guidelines (Ethical guidelines for educational research, Fourth edition (2018)), whilst also following UWTSD (Research Ethics; Integrity Code of Practice - University of wales) guidelines and the advice provided in lectures.</a:t>
            </a:r>
            <a:endParaRPr sz="1900"/>
          </a:p>
          <a:p>
            <a:pPr indent="0" lvl="0" marL="0" rtl="0" algn="l">
              <a:spcBef>
                <a:spcPts val="1200"/>
              </a:spcBef>
              <a:spcAft>
                <a:spcPts val="1200"/>
              </a:spcAft>
              <a:buNone/>
            </a:pPr>
            <a:r>
              <a:t/>
            </a:r>
            <a:endParaRPr sz="1900"/>
          </a:p>
        </p:txBody>
      </p:sp>
      <p:pic>
        <p:nvPicPr>
          <p:cNvPr id="175" name="Google Shape;175;p20"/>
          <p:cNvPicPr preferRelativeResize="0"/>
          <p:nvPr/>
        </p:nvPicPr>
        <p:blipFill>
          <a:blip r:embed="rId3">
            <a:alphaModFix/>
          </a:blip>
          <a:stretch>
            <a:fillRect/>
          </a:stretch>
        </p:blipFill>
        <p:spPr>
          <a:xfrm>
            <a:off x="4299450" y="1438700"/>
            <a:ext cx="4190725" cy="331005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21"/>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Timeframe</a:t>
            </a:r>
            <a:endParaRPr/>
          </a:p>
        </p:txBody>
      </p:sp>
      <p:sp>
        <p:nvSpPr>
          <p:cNvPr id="181" name="Google Shape;181;p21"/>
          <p:cNvSpPr txBox="1"/>
          <p:nvPr>
            <p:ph idx="1" type="body"/>
          </p:nvPr>
        </p:nvSpPr>
        <p:spPr>
          <a:xfrm>
            <a:off x="819150" y="1442900"/>
            <a:ext cx="3499800" cy="2995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500"/>
              <a:t>Critical review - 3 months</a:t>
            </a:r>
            <a:endParaRPr sz="1500"/>
          </a:p>
          <a:p>
            <a:pPr indent="0" lvl="0" marL="0" rtl="0" algn="l">
              <a:spcBef>
                <a:spcPts val="1200"/>
              </a:spcBef>
              <a:spcAft>
                <a:spcPts val="0"/>
              </a:spcAft>
              <a:buNone/>
            </a:pPr>
            <a:r>
              <a:rPr lang="en-GB" sz="1500"/>
              <a:t>Questionnaire/Interview development- 3 weeks</a:t>
            </a:r>
            <a:endParaRPr sz="1500"/>
          </a:p>
          <a:p>
            <a:pPr indent="0" lvl="0" marL="0" rtl="0" algn="l">
              <a:spcBef>
                <a:spcPts val="1200"/>
              </a:spcBef>
              <a:spcAft>
                <a:spcPts val="0"/>
              </a:spcAft>
              <a:buNone/>
            </a:pPr>
            <a:r>
              <a:rPr lang="en-GB" sz="1500"/>
              <a:t>Pilot study and revision of materials - 3 weeks</a:t>
            </a:r>
            <a:endParaRPr sz="1500"/>
          </a:p>
          <a:p>
            <a:pPr indent="0" lvl="0" marL="0" rtl="0" algn="l">
              <a:spcBef>
                <a:spcPts val="1200"/>
              </a:spcBef>
              <a:spcAft>
                <a:spcPts val="0"/>
              </a:spcAft>
              <a:buNone/>
            </a:pPr>
            <a:r>
              <a:rPr lang="en-GB" sz="1500"/>
              <a:t>Data collection- 1 month</a:t>
            </a:r>
            <a:endParaRPr sz="1500"/>
          </a:p>
          <a:p>
            <a:pPr indent="0" lvl="0" marL="0" rtl="0" algn="l">
              <a:spcBef>
                <a:spcPts val="1200"/>
              </a:spcBef>
              <a:spcAft>
                <a:spcPts val="0"/>
              </a:spcAft>
              <a:buNone/>
            </a:pPr>
            <a:r>
              <a:rPr lang="en-GB" sz="1500"/>
              <a:t>Data </a:t>
            </a:r>
            <a:r>
              <a:rPr lang="en-GB" sz="1500"/>
              <a:t>input</a:t>
            </a:r>
            <a:r>
              <a:rPr lang="en-GB" sz="1500"/>
              <a:t> and analysis - 2 months</a:t>
            </a:r>
            <a:endParaRPr sz="1500"/>
          </a:p>
          <a:p>
            <a:pPr indent="0" lvl="0" marL="0" rtl="0" algn="l">
              <a:spcBef>
                <a:spcPts val="1200"/>
              </a:spcBef>
              <a:spcAft>
                <a:spcPts val="1200"/>
              </a:spcAft>
              <a:buNone/>
            </a:pPr>
            <a:r>
              <a:rPr lang="en-GB" sz="1500"/>
              <a:t>Research report - 4 months</a:t>
            </a:r>
            <a:endParaRPr sz="1500"/>
          </a:p>
        </p:txBody>
      </p:sp>
      <p:pic>
        <p:nvPicPr>
          <p:cNvPr id="182" name="Google Shape;182;p21"/>
          <p:cNvPicPr preferRelativeResize="0"/>
          <p:nvPr/>
        </p:nvPicPr>
        <p:blipFill>
          <a:blip r:embed="rId3">
            <a:alphaModFix/>
          </a:blip>
          <a:stretch>
            <a:fillRect/>
          </a:stretch>
        </p:blipFill>
        <p:spPr>
          <a:xfrm>
            <a:off x="4429107" y="1442907"/>
            <a:ext cx="4091125" cy="27224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22"/>
          <p:cNvSpPr txBox="1"/>
          <p:nvPr>
            <p:ph type="title"/>
          </p:nvPr>
        </p:nvSpPr>
        <p:spPr>
          <a:xfrm>
            <a:off x="819150" y="845600"/>
            <a:ext cx="7505700" cy="954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References</a:t>
            </a:r>
            <a:endParaRPr/>
          </a:p>
        </p:txBody>
      </p:sp>
      <p:sp>
        <p:nvSpPr>
          <p:cNvPr id="188" name="Google Shape;188;p22"/>
          <p:cNvSpPr txBox="1"/>
          <p:nvPr>
            <p:ph idx="1" type="body"/>
          </p:nvPr>
        </p:nvSpPr>
        <p:spPr>
          <a:xfrm>
            <a:off x="819150" y="1423450"/>
            <a:ext cx="7505700" cy="30153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770"/>
              <a:buNone/>
            </a:pPr>
            <a:r>
              <a:rPr lang="en-GB" sz="1110"/>
              <a:t>Creswell, J.W. (2011) Research design: Qualitative, quantitative, and mixed methods approaches. New Delhi: Sage. </a:t>
            </a:r>
            <a:endParaRPr sz="1110"/>
          </a:p>
          <a:p>
            <a:pPr indent="0" lvl="0" marL="0" rtl="0" algn="l">
              <a:lnSpc>
                <a:spcPct val="95000"/>
              </a:lnSpc>
              <a:spcBef>
                <a:spcPts val="1200"/>
              </a:spcBef>
              <a:spcAft>
                <a:spcPts val="0"/>
              </a:spcAft>
              <a:buSzPts val="770"/>
              <a:buNone/>
            </a:pPr>
            <a:r>
              <a:rPr lang="en-GB" sz="1110"/>
              <a:t>Ethical guidelines for educational research, Fourth edition (2018) (no date) BERA. British Educational Research Association (BERA). Available at: </a:t>
            </a:r>
            <a:r>
              <a:rPr lang="en-GB" sz="1110" u="sng">
                <a:solidFill>
                  <a:schemeClr val="hlink"/>
                </a:solidFill>
                <a:hlinkClick r:id="rId3"/>
              </a:rPr>
              <a:t>https://www.bera.ac.uk/publication/ethical-guidelines-for-educational-research-2018</a:t>
            </a:r>
            <a:endParaRPr sz="1110"/>
          </a:p>
          <a:p>
            <a:pPr indent="0" lvl="0" marL="0" rtl="0" algn="l">
              <a:lnSpc>
                <a:spcPct val="95000"/>
              </a:lnSpc>
              <a:spcBef>
                <a:spcPts val="1200"/>
              </a:spcBef>
              <a:spcAft>
                <a:spcPts val="0"/>
              </a:spcAft>
              <a:buSzPts val="770"/>
              <a:buNone/>
            </a:pPr>
            <a:r>
              <a:rPr lang="en-GB" sz="1110"/>
              <a:t>FutureLearn (2021) 5 benefits of using technology in the classroom, FutureLearn. Available at: </a:t>
            </a:r>
            <a:r>
              <a:rPr lang="en-GB" sz="1110" u="sng">
                <a:solidFill>
                  <a:schemeClr val="hlink"/>
                </a:solidFill>
                <a:hlinkClick r:id="rId4"/>
              </a:rPr>
              <a:t>https://www.futurelearn.com/info/blog/general/technology-in-classroom#:~:text=Technology%20has%20been%20present%20in,it%20was%2010%20years%20ago</a:t>
            </a:r>
            <a:r>
              <a:rPr lang="en-GB" sz="1110"/>
              <a:t>.</a:t>
            </a:r>
            <a:endParaRPr sz="1110"/>
          </a:p>
          <a:p>
            <a:pPr indent="0" lvl="0" marL="0" rtl="0" algn="l">
              <a:lnSpc>
                <a:spcPct val="95000"/>
              </a:lnSpc>
              <a:spcBef>
                <a:spcPts val="1200"/>
              </a:spcBef>
              <a:spcAft>
                <a:spcPts val="0"/>
              </a:spcAft>
              <a:buSzPts val="770"/>
              <a:buNone/>
            </a:pPr>
            <a:r>
              <a:rPr lang="en-GB" sz="1110"/>
              <a:t>Iskhakova, K. (2022) The advantages of language learning apps, eLearning Industry. Available at: </a:t>
            </a:r>
            <a:r>
              <a:rPr lang="en-GB" sz="1110" u="sng">
                <a:solidFill>
                  <a:schemeClr val="hlink"/>
                </a:solidFill>
                <a:hlinkClick r:id="rId5"/>
              </a:rPr>
              <a:t>https://elearningindustry.com/advantages-of-language-learning-apps</a:t>
            </a:r>
            <a:endParaRPr sz="1110"/>
          </a:p>
          <a:p>
            <a:pPr indent="0" lvl="0" marL="0" rtl="0" algn="l">
              <a:lnSpc>
                <a:spcPct val="95000"/>
              </a:lnSpc>
              <a:spcBef>
                <a:spcPts val="1200"/>
              </a:spcBef>
              <a:spcAft>
                <a:spcPts val="0"/>
              </a:spcAft>
              <a:buSzPts val="770"/>
              <a:buNone/>
            </a:pPr>
            <a:r>
              <a:rPr lang="en-GB" sz="1110"/>
              <a:t>Research Ethics &amp;amp; Integrity Code of Practice - University of wales ... (no date). Available at: </a:t>
            </a:r>
            <a:r>
              <a:rPr lang="en-GB" sz="1110" u="sng">
                <a:solidFill>
                  <a:schemeClr val="hlink"/>
                </a:solidFill>
                <a:hlinkClick r:id="rId6"/>
              </a:rPr>
              <a:t>https://www.uwtsd.ac.uk/media/uwtsd-website/content-assets/documents/research/REICoP-July-2022.pdf</a:t>
            </a:r>
            <a:endParaRPr sz="1110"/>
          </a:p>
          <a:p>
            <a:pPr indent="0" lvl="0" marL="0" rtl="0" algn="l">
              <a:lnSpc>
                <a:spcPct val="95000"/>
              </a:lnSpc>
              <a:spcBef>
                <a:spcPts val="1200"/>
              </a:spcBef>
              <a:spcAft>
                <a:spcPts val="0"/>
              </a:spcAft>
              <a:buSzPts val="770"/>
              <a:buNone/>
            </a:pPr>
            <a:r>
              <a:rPr lang="en-GB" sz="1110"/>
              <a:t>The role of technology in language learning (2017) ACTFL. ACTFL (American Council on the Teaching of Foreign Languages) . Available at: </a:t>
            </a:r>
            <a:r>
              <a:rPr lang="en-GB" sz="1110" u="sng">
                <a:solidFill>
                  <a:schemeClr val="hlink"/>
                </a:solidFill>
                <a:hlinkClick r:id="rId7"/>
              </a:rPr>
              <a:t>https://www.actfl.org/news/the-role-of-technology-in-language-learning#:~:text=Role%20of%20Technology%20for%20Learners&amp;amp;text=Through%20the%20purposeful%20use%20of,speakers%20of%20the%20target%20language</a:t>
            </a:r>
            <a:r>
              <a:rPr lang="en-GB" sz="1110"/>
              <a:t>.</a:t>
            </a:r>
            <a:endParaRPr sz="1110"/>
          </a:p>
          <a:p>
            <a:pPr indent="0" lvl="0" marL="0" rtl="0" algn="l">
              <a:lnSpc>
                <a:spcPct val="95000"/>
              </a:lnSpc>
              <a:spcBef>
                <a:spcPts val="1200"/>
              </a:spcBef>
              <a:spcAft>
                <a:spcPts val="1200"/>
              </a:spcAft>
              <a:buSzPts val="770"/>
              <a:buNone/>
            </a:pPr>
            <a:r>
              <a:t/>
            </a:r>
            <a:endParaRPr sz="111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