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6" r:id="rId5"/>
    <p:sldId id="284" r:id="rId6"/>
    <p:sldId id="257" r:id="rId7"/>
    <p:sldId id="329" r:id="rId8"/>
    <p:sldId id="292" r:id="rId9"/>
    <p:sldId id="286" r:id="rId10"/>
    <p:sldId id="326" r:id="rId11"/>
    <p:sldId id="260" r:id="rId12"/>
    <p:sldId id="298" r:id="rId13"/>
    <p:sldId id="349" r:id="rId14"/>
    <p:sldId id="331" r:id="rId15"/>
    <p:sldId id="358" r:id="rId16"/>
    <p:sldId id="307" r:id="rId17"/>
    <p:sldId id="261" r:id="rId18"/>
    <p:sldId id="362" r:id="rId19"/>
    <p:sldId id="367" r:id="rId20"/>
    <p:sldId id="282" r:id="rId21"/>
    <p:sldId id="321" r:id="rId22"/>
    <p:sldId id="34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7" autoAdjust="0"/>
    <p:restoredTop sz="96395" autoAdjust="0"/>
  </p:normalViewPr>
  <p:slideViewPr>
    <p:cSldViewPr snapToGrid="0" showGuides="1">
      <p:cViewPr varScale="1">
        <p:scale>
          <a:sx n="92" d="100"/>
          <a:sy n="92" d="100"/>
        </p:scale>
        <p:origin x="114" y="69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5502"/>
    </p:cViewPr>
  </p:sorter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47E3266-2F8A-4DAA-87F1-693F487F022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D0DA582-007A-4C35-99B2-9A1926ABB641}">
      <dgm:prSet phldrT="[Text]"/>
      <dgm:spPr>
        <a:solidFill>
          <a:srgbClr val="C00000"/>
        </a:solidFill>
      </dgm:spPr>
      <dgm:t>
        <a:bodyPr/>
        <a:lstStyle/>
        <a:p>
          <a:r>
            <a:rPr lang="en-GB" dirty="0"/>
            <a:t>Currency</a:t>
          </a:r>
        </a:p>
      </dgm:t>
    </dgm:pt>
    <dgm:pt modelId="{23851B0F-41C8-4DD2-8ACA-1C87ED5C98D4}" type="parTrans" cxnId="{8139474E-BC13-4CC2-AF3F-9FAC76FE5144}">
      <dgm:prSet/>
      <dgm:spPr/>
      <dgm:t>
        <a:bodyPr/>
        <a:lstStyle/>
        <a:p>
          <a:endParaRPr lang="en-GB"/>
        </a:p>
      </dgm:t>
    </dgm:pt>
    <dgm:pt modelId="{06E43795-63E7-461C-AA9B-CC57C1224951}" type="sibTrans" cxnId="{8139474E-BC13-4CC2-AF3F-9FAC76FE5144}">
      <dgm:prSet/>
      <dgm:spPr/>
      <dgm:t>
        <a:bodyPr/>
        <a:lstStyle/>
        <a:p>
          <a:endParaRPr lang="en-GB"/>
        </a:p>
      </dgm:t>
    </dgm:pt>
    <dgm:pt modelId="{F455EB21-BE61-438A-A3FA-3FA936EEB918}">
      <dgm:prSet phldrT="[Text]"/>
      <dgm:spPr>
        <a:solidFill>
          <a:srgbClr val="FFC000"/>
        </a:solidFill>
      </dgm:spPr>
      <dgm:t>
        <a:bodyPr/>
        <a:lstStyle/>
        <a:p>
          <a:r>
            <a:rPr lang="en-GB" dirty="0"/>
            <a:t>Relevance</a:t>
          </a:r>
        </a:p>
      </dgm:t>
    </dgm:pt>
    <dgm:pt modelId="{7AB2740A-8ED3-4DBF-929F-4FE09627E912}" type="parTrans" cxnId="{B2C40733-6DF2-4B4B-B4E2-0E5EAE64031C}">
      <dgm:prSet/>
      <dgm:spPr/>
      <dgm:t>
        <a:bodyPr/>
        <a:lstStyle/>
        <a:p>
          <a:endParaRPr lang="en-GB"/>
        </a:p>
      </dgm:t>
    </dgm:pt>
    <dgm:pt modelId="{95209755-8907-46DC-A992-DF94C53CB86F}" type="sibTrans" cxnId="{B2C40733-6DF2-4B4B-B4E2-0E5EAE64031C}">
      <dgm:prSet/>
      <dgm:spPr/>
      <dgm:t>
        <a:bodyPr/>
        <a:lstStyle/>
        <a:p>
          <a:endParaRPr lang="en-GB"/>
        </a:p>
      </dgm:t>
    </dgm:pt>
    <dgm:pt modelId="{45BEA2E3-84DB-4D15-B2E8-5DC443E88736}">
      <dgm:prSet phldrT="[Text]"/>
      <dgm:spPr>
        <a:solidFill>
          <a:srgbClr val="00B050"/>
        </a:solidFill>
      </dgm:spPr>
      <dgm:t>
        <a:bodyPr/>
        <a:lstStyle/>
        <a:p>
          <a:r>
            <a:rPr lang="en-GB" dirty="0"/>
            <a:t>Authority</a:t>
          </a:r>
        </a:p>
      </dgm:t>
    </dgm:pt>
    <dgm:pt modelId="{304E672C-56C7-4ECF-A4A3-B4608F0FBC9E}" type="parTrans" cxnId="{4429A8C3-4299-4125-94E0-AB4CA2245A8C}">
      <dgm:prSet/>
      <dgm:spPr/>
      <dgm:t>
        <a:bodyPr/>
        <a:lstStyle/>
        <a:p>
          <a:endParaRPr lang="en-GB"/>
        </a:p>
      </dgm:t>
    </dgm:pt>
    <dgm:pt modelId="{04547E13-F886-4954-8ECA-13C09931F5F6}" type="sibTrans" cxnId="{4429A8C3-4299-4125-94E0-AB4CA2245A8C}">
      <dgm:prSet/>
      <dgm:spPr/>
      <dgm:t>
        <a:bodyPr/>
        <a:lstStyle/>
        <a:p>
          <a:endParaRPr lang="en-GB"/>
        </a:p>
      </dgm:t>
    </dgm:pt>
    <dgm:pt modelId="{8D721122-BE53-422D-987E-5669DFBB97C1}">
      <dgm:prSet phldrT="[Text]"/>
      <dgm:spPr>
        <a:solidFill>
          <a:srgbClr val="7030A0"/>
        </a:solidFill>
      </dgm:spPr>
      <dgm:t>
        <a:bodyPr/>
        <a:lstStyle/>
        <a:p>
          <a:r>
            <a:rPr lang="en-GB" dirty="0"/>
            <a:t>Accuracy</a:t>
          </a:r>
        </a:p>
      </dgm:t>
    </dgm:pt>
    <dgm:pt modelId="{97D90C19-7E3D-4E10-ABB6-2B94935BD2AF}" type="parTrans" cxnId="{3E7CD4F4-A8B8-4634-9607-D6AE8E189500}">
      <dgm:prSet/>
      <dgm:spPr/>
      <dgm:t>
        <a:bodyPr/>
        <a:lstStyle/>
        <a:p>
          <a:endParaRPr lang="en-GB"/>
        </a:p>
      </dgm:t>
    </dgm:pt>
    <dgm:pt modelId="{B330DB19-1B23-4771-B504-0E388CACAC49}" type="sibTrans" cxnId="{3E7CD4F4-A8B8-4634-9607-D6AE8E189500}">
      <dgm:prSet/>
      <dgm:spPr/>
      <dgm:t>
        <a:bodyPr/>
        <a:lstStyle/>
        <a:p>
          <a:endParaRPr lang="en-GB"/>
        </a:p>
      </dgm:t>
    </dgm:pt>
    <dgm:pt modelId="{3427A11A-D755-4E09-A21D-C896E76F6861}">
      <dgm:prSet phldrT="[Text]"/>
      <dgm:spPr>
        <a:solidFill>
          <a:srgbClr val="0070C0"/>
        </a:solidFill>
      </dgm:spPr>
      <dgm:t>
        <a:bodyPr/>
        <a:lstStyle/>
        <a:p>
          <a:r>
            <a:rPr lang="en-GB" dirty="0"/>
            <a:t>Purpose</a:t>
          </a:r>
        </a:p>
      </dgm:t>
    </dgm:pt>
    <dgm:pt modelId="{97F2D86A-275D-449F-82E8-56AB49658C4E}" type="parTrans" cxnId="{C8CC4E6B-6A14-468A-8B40-6F155C6181FC}">
      <dgm:prSet/>
      <dgm:spPr/>
      <dgm:t>
        <a:bodyPr/>
        <a:lstStyle/>
        <a:p>
          <a:endParaRPr lang="en-GB"/>
        </a:p>
      </dgm:t>
    </dgm:pt>
    <dgm:pt modelId="{F3349EB4-CB52-44A4-BF13-DE07C1C1C80D}" type="sibTrans" cxnId="{C8CC4E6B-6A14-468A-8B40-6F155C6181FC}">
      <dgm:prSet/>
      <dgm:spPr/>
      <dgm:t>
        <a:bodyPr/>
        <a:lstStyle/>
        <a:p>
          <a:endParaRPr lang="en-GB"/>
        </a:p>
      </dgm:t>
    </dgm:pt>
    <dgm:pt modelId="{98D2A1FA-698C-4F23-BD33-A0AB1B040EC4}" type="pres">
      <dgm:prSet presAssocID="{647E3266-2F8A-4DAA-87F1-693F487F022E}" presName="cycle" presStyleCnt="0">
        <dgm:presLayoutVars>
          <dgm:dir/>
          <dgm:resizeHandles val="exact"/>
        </dgm:presLayoutVars>
      </dgm:prSet>
      <dgm:spPr/>
    </dgm:pt>
    <dgm:pt modelId="{E96567B0-E8BD-42E7-AAF3-5BC47E44479A}" type="pres">
      <dgm:prSet presAssocID="{ED0DA582-007A-4C35-99B2-9A1926ABB641}" presName="node" presStyleLbl="node1" presStyleIdx="0" presStyleCnt="5">
        <dgm:presLayoutVars>
          <dgm:bulletEnabled val="1"/>
        </dgm:presLayoutVars>
      </dgm:prSet>
      <dgm:spPr/>
    </dgm:pt>
    <dgm:pt modelId="{2A865E5A-BB3A-40C0-B5C1-33FAAD242AD6}" type="pres">
      <dgm:prSet presAssocID="{06E43795-63E7-461C-AA9B-CC57C1224951}" presName="sibTrans" presStyleLbl="sibTrans2D1" presStyleIdx="0" presStyleCnt="5"/>
      <dgm:spPr/>
    </dgm:pt>
    <dgm:pt modelId="{974E1F10-7911-468B-AC3F-2FD6D7BA4C4A}" type="pres">
      <dgm:prSet presAssocID="{06E43795-63E7-461C-AA9B-CC57C1224951}" presName="connectorText" presStyleLbl="sibTrans2D1" presStyleIdx="0" presStyleCnt="5"/>
      <dgm:spPr/>
    </dgm:pt>
    <dgm:pt modelId="{3BE0F346-62DF-45DD-B7E3-9142586EDE56}" type="pres">
      <dgm:prSet presAssocID="{F455EB21-BE61-438A-A3FA-3FA936EEB918}" presName="node" presStyleLbl="node1" presStyleIdx="1" presStyleCnt="5">
        <dgm:presLayoutVars>
          <dgm:bulletEnabled val="1"/>
        </dgm:presLayoutVars>
      </dgm:prSet>
      <dgm:spPr/>
    </dgm:pt>
    <dgm:pt modelId="{20118B8B-D4EF-48BA-8F0E-522181AB8A62}" type="pres">
      <dgm:prSet presAssocID="{95209755-8907-46DC-A992-DF94C53CB86F}" presName="sibTrans" presStyleLbl="sibTrans2D1" presStyleIdx="1" presStyleCnt="5"/>
      <dgm:spPr/>
    </dgm:pt>
    <dgm:pt modelId="{7B068F66-51FD-4C34-BA78-3CCF828C07E0}" type="pres">
      <dgm:prSet presAssocID="{95209755-8907-46DC-A992-DF94C53CB86F}" presName="connectorText" presStyleLbl="sibTrans2D1" presStyleIdx="1" presStyleCnt="5"/>
      <dgm:spPr/>
    </dgm:pt>
    <dgm:pt modelId="{1CB49458-AB87-4227-B951-EC93FC51A3F2}" type="pres">
      <dgm:prSet presAssocID="{45BEA2E3-84DB-4D15-B2E8-5DC443E88736}" presName="node" presStyleLbl="node1" presStyleIdx="2" presStyleCnt="5">
        <dgm:presLayoutVars>
          <dgm:bulletEnabled val="1"/>
        </dgm:presLayoutVars>
      </dgm:prSet>
      <dgm:spPr/>
    </dgm:pt>
    <dgm:pt modelId="{4F229AF2-6EA5-4FB6-8463-0FC0C1BD3EBF}" type="pres">
      <dgm:prSet presAssocID="{04547E13-F886-4954-8ECA-13C09931F5F6}" presName="sibTrans" presStyleLbl="sibTrans2D1" presStyleIdx="2" presStyleCnt="5"/>
      <dgm:spPr/>
    </dgm:pt>
    <dgm:pt modelId="{6023BCB2-7A18-4E0D-852F-DAE381935B11}" type="pres">
      <dgm:prSet presAssocID="{04547E13-F886-4954-8ECA-13C09931F5F6}" presName="connectorText" presStyleLbl="sibTrans2D1" presStyleIdx="2" presStyleCnt="5"/>
      <dgm:spPr/>
    </dgm:pt>
    <dgm:pt modelId="{F45445CE-CFDB-447C-A4BC-17DF37FEFB5C}" type="pres">
      <dgm:prSet presAssocID="{8D721122-BE53-422D-987E-5669DFBB97C1}" presName="node" presStyleLbl="node1" presStyleIdx="3" presStyleCnt="5">
        <dgm:presLayoutVars>
          <dgm:bulletEnabled val="1"/>
        </dgm:presLayoutVars>
      </dgm:prSet>
      <dgm:spPr/>
    </dgm:pt>
    <dgm:pt modelId="{F8AEBB07-10CE-4F1A-98B1-31A86504CEB8}" type="pres">
      <dgm:prSet presAssocID="{B330DB19-1B23-4771-B504-0E388CACAC49}" presName="sibTrans" presStyleLbl="sibTrans2D1" presStyleIdx="3" presStyleCnt="5"/>
      <dgm:spPr/>
    </dgm:pt>
    <dgm:pt modelId="{F90CC0CB-5E73-4D7B-A65B-75C0BF33AC99}" type="pres">
      <dgm:prSet presAssocID="{B330DB19-1B23-4771-B504-0E388CACAC49}" presName="connectorText" presStyleLbl="sibTrans2D1" presStyleIdx="3" presStyleCnt="5"/>
      <dgm:spPr/>
    </dgm:pt>
    <dgm:pt modelId="{C921F1EC-20B3-4622-A497-33681ED33DD2}" type="pres">
      <dgm:prSet presAssocID="{3427A11A-D755-4E09-A21D-C896E76F6861}" presName="node" presStyleLbl="node1" presStyleIdx="4" presStyleCnt="5">
        <dgm:presLayoutVars>
          <dgm:bulletEnabled val="1"/>
        </dgm:presLayoutVars>
      </dgm:prSet>
      <dgm:spPr/>
    </dgm:pt>
    <dgm:pt modelId="{AC5C0DC3-F72C-49FD-A626-9FC213E9DFE8}" type="pres">
      <dgm:prSet presAssocID="{F3349EB4-CB52-44A4-BF13-DE07C1C1C80D}" presName="sibTrans" presStyleLbl="sibTrans2D1" presStyleIdx="4" presStyleCnt="5"/>
      <dgm:spPr/>
    </dgm:pt>
    <dgm:pt modelId="{2CCAC438-BBD7-49CF-8038-16EBB9C248AD}" type="pres">
      <dgm:prSet presAssocID="{F3349EB4-CB52-44A4-BF13-DE07C1C1C80D}" presName="connectorText" presStyleLbl="sibTrans2D1" presStyleIdx="4" presStyleCnt="5"/>
      <dgm:spPr/>
    </dgm:pt>
  </dgm:ptLst>
  <dgm:cxnLst>
    <dgm:cxn modelId="{33D1B513-FC96-45D7-AC24-1BFBA616F4EE}" type="presOf" srcId="{F3349EB4-CB52-44A4-BF13-DE07C1C1C80D}" destId="{2CCAC438-BBD7-49CF-8038-16EBB9C248AD}" srcOrd="1" destOrd="0" presId="urn:microsoft.com/office/officeart/2005/8/layout/cycle2"/>
    <dgm:cxn modelId="{35FEAB1A-C96B-407E-8116-18D8FA64BCF6}" type="presOf" srcId="{95209755-8907-46DC-A992-DF94C53CB86F}" destId="{7B068F66-51FD-4C34-BA78-3CCF828C07E0}" srcOrd="1" destOrd="0" presId="urn:microsoft.com/office/officeart/2005/8/layout/cycle2"/>
    <dgm:cxn modelId="{B2C40733-6DF2-4B4B-B4E2-0E5EAE64031C}" srcId="{647E3266-2F8A-4DAA-87F1-693F487F022E}" destId="{F455EB21-BE61-438A-A3FA-3FA936EEB918}" srcOrd="1" destOrd="0" parTransId="{7AB2740A-8ED3-4DBF-929F-4FE09627E912}" sibTransId="{95209755-8907-46DC-A992-DF94C53CB86F}"/>
    <dgm:cxn modelId="{0B07DA37-1184-436F-95B7-76F82727CFAE}" type="presOf" srcId="{647E3266-2F8A-4DAA-87F1-693F487F022E}" destId="{98D2A1FA-698C-4F23-BD33-A0AB1B040EC4}" srcOrd="0" destOrd="0" presId="urn:microsoft.com/office/officeart/2005/8/layout/cycle2"/>
    <dgm:cxn modelId="{6757525D-3E2D-4136-9727-C3C1A2B3E9C4}" type="presOf" srcId="{F455EB21-BE61-438A-A3FA-3FA936EEB918}" destId="{3BE0F346-62DF-45DD-B7E3-9142586EDE56}" srcOrd="0" destOrd="0" presId="urn:microsoft.com/office/officeart/2005/8/layout/cycle2"/>
    <dgm:cxn modelId="{2FAD1544-A806-4D2A-A634-FB947FEA604F}" type="presOf" srcId="{04547E13-F886-4954-8ECA-13C09931F5F6}" destId="{4F229AF2-6EA5-4FB6-8463-0FC0C1BD3EBF}" srcOrd="0" destOrd="0" presId="urn:microsoft.com/office/officeart/2005/8/layout/cycle2"/>
    <dgm:cxn modelId="{C8CC4E6B-6A14-468A-8B40-6F155C6181FC}" srcId="{647E3266-2F8A-4DAA-87F1-693F487F022E}" destId="{3427A11A-D755-4E09-A21D-C896E76F6861}" srcOrd="4" destOrd="0" parTransId="{97F2D86A-275D-449F-82E8-56AB49658C4E}" sibTransId="{F3349EB4-CB52-44A4-BF13-DE07C1C1C80D}"/>
    <dgm:cxn modelId="{59D2524D-6CF5-43DF-B515-962CA9276F4B}" type="presOf" srcId="{F3349EB4-CB52-44A4-BF13-DE07C1C1C80D}" destId="{AC5C0DC3-F72C-49FD-A626-9FC213E9DFE8}" srcOrd="0" destOrd="0" presId="urn:microsoft.com/office/officeart/2005/8/layout/cycle2"/>
    <dgm:cxn modelId="{8139474E-BC13-4CC2-AF3F-9FAC76FE5144}" srcId="{647E3266-2F8A-4DAA-87F1-693F487F022E}" destId="{ED0DA582-007A-4C35-99B2-9A1926ABB641}" srcOrd="0" destOrd="0" parTransId="{23851B0F-41C8-4DD2-8ACA-1C87ED5C98D4}" sibTransId="{06E43795-63E7-461C-AA9B-CC57C1224951}"/>
    <dgm:cxn modelId="{D3ED4D70-73CA-4656-B0D6-A0E6E2D8307D}" type="presOf" srcId="{04547E13-F886-4954-8ECA-13C09931F5F6}" destId="{6023BCB2-7A18-4E0D-852F-DAE381935B11}" srcOrd="1" destOrd="0" presId="urn:microsoft.com/office/officeart/2005/8/layout/cycle2"/>
    <dgm:cxn modelId="{34056E51-5C4F-43EE-BBF5-E95435434F22}" type="presOf" srcId="{95209755-8907-46DC-A992-DF94C53CB86F}" destId="{20118B8B-D4EF-48BA-8F0E-522181AB8A62}" srcOrd="0" destOrd="0" presId="urn:microsoft.com/office/officeart/2005/8/layout/cycle2"/>
    <dgm:cxn modelId="{D6FE4C7B-DCD8-4EFD-9F07-BE0FE1C557DF}" type="presOf" srcId="{B330DB19-1B23-4771-B504-0E388CACAC49}" destId="{F90CC0CB-5E73-4D7B-A65B-75C0BF33AC99}" srcOrd="1" destOrd="0" presId="urn:microsoft.com/office/officeart/2005/8/layout/cycle2"/>
    <dgm:cxn modelId="{9A941281-7479-407C-992A-DD25D608EF73}" type="presOf" srcId="{45BEA2E3-84DB-4D15-B2E8-5DC443E88736}" destId="{1CB49458-AB87-4227-B951-EC93FC51A3F2}" srcOrd="0" destOrd="0" presId="urn:microsoft.com/office/officeart/2005/8/layout/cycle2"/>
    <dgm:cxn modelId="{F6139181-BD95-4851-A3EA-288B328417C0}" type="presOf" srcId="{06E43795-63E7-461C-AA9B-CC57C1224951}" destId="{974E1F10-7911-468B-AC3F-2FD6D7BA4C4A}" srcOrd="1" destOrd="0" presId="urn:microsoft.com/office/officeart/2005/8/layout/cycle2"/>
    <dgm:cxn modelId="{698FA690-CF35-4E87-91F9-2E7B0A70839F}" type="presOf" srcId="{B330DB19-1B23-4771-B504-0E388CACAC49}" destId="{F8AEBB07-10CE-4F1A-98B1-31A86504CEB8}" srcOrd="0" destOrd="0" presId="urn:microsoft.com/office/officeart/2005/8/layout/cycle2"/>
    <dgm:cxn modelId="{97E97AA6-8042-420D-9CE7-3E7A8C2BD204}" type="presOf" srcId="{06E43795-63E7-461C-AA9B-CC57C1224951}" destId="{2A865E5A-BB3A-40C0-B5C1-33FAAD242AD6}" srcOrd="0" destOrd="0" presId="urn:microsoft.com/office/officeart/2005/8/layout/cycle2"/>
    <dgm:cxn modelId="{54ABE4A6-166E-492A-B6F3-80B2CD7F4F64}" type="presOf" srcId="{3427A11A-D755-4E09-A21D-C896E76F6861}" destId="{C921F1EC-20B3-4622-A497-33681ED33DD2}" srcOrd="0" destOrd="0" presId="urn:microsoft.com/office/officeart/2005/8/layout/cycle2"/>
    <dgm:cxn modelId="{D8869BB2-6D75-4C44-9F20-C72BF5E7C6EE}" type="presOf" srcId="{8D721122-BE53-422D-987E-5669DFBB97C1}" destId="{F45445CE-CFDB-447C-A4BC-17DF37FEFB5C}" srcOrd="0" destOrd="0" presId="urn:microsoft.com/office/officeart/2005/8/layout/cycle2"/>
    <dgm:cxn modelId="{4429A8C3-4299-4125-94E0-AB4CA2245A8C}" srcId="{647E3266-2F8A-4DAA-87F1-693F487F022E}" destId="{45BEA2E3-84DB-4D15-B2E8-5DC443E88736}" srcOrd="2" destOrd="0" parTransId="{304E672C-56C7-4ECF-A4A3-B4608F0FBC9E}" sibTransId="{04547E13-F886-4954-8ECA-13C09931F5F6}"/>
    <dgm:cxn modelId="{3E7CD4F4-A8B8-4634-9607-D6AE8E189500}" srcId="{647E3266-2F8A-4DAA-87F1-693F487F022E}" destId="{8D721122-BE53-422D-987E-5669DFBB97C1}" srcOrd="3" destOrd="0" parTransId="{97D90C19-7E3D-4E10-ABB6-2B94935BD2AF}" sibTransId="{B330DB19-1B23-4771-B504-0E388CACAC49}"/>
    <dgm:cxn modelId="{448007F5-9287-4662-AFBC-10EA84213E02}" type="presOf" srcId="{ED0DA582-007A-4C35-99B2-9A1926ABB641}" destId="{E96567B0-E8BD-42E7-AAF3-5BC47E44479A}" srcOrd="0" destOrd="0" presId="urn:microsoft.com/office/officeart/2005/8/layout/cycle2"/>
    <dgm:cxn modelId="{A16FB0C0-830A-4819-B968-22C092916985}" type="presParOf" srcId="{98D2A1FA-698C-4F23-BD33-A0AB1B040EC4}" destId="{E96567B0-E8BD-42E7-AAF3-5BC47E44479A}" srcOrd="0" destOrd="0" presId="urn:microsoft.com/office/officeart/2005/8/layout/cycle2"/>
    <dgm:cxn modelId="{886E413D-BC8F-473C-BA15-AE4068EE1558}" type="presParOf" srcId="{98D2A1FA-698C-4F23-BD33-A0AB1B040EC4}" destId="{2A865E5A-BB3A-40C0-B5C1-33FAAD242AD6}" srcOrd="1" destOrd="0" presId="urn:microsoft.com/office/officeart/2005/8/layout/cycle2"/>
    <dgm:cxn modelId="{98391766-EBF7-4485-AA19-21BC9F118B30}" type="presParOf" srcId="{2A865E5A-BB3A-40C0-B5C1-33FAAD242AD6}" destId="{974E1F10-7911-468B-AC3F-2FD6D7BA4C4A}" srcOrd="0" destOrd="0" presId="urn:microsoft.com/office/officeart/2005/8/layout/cycle2"/>
    <dgm:cxn modelId="{35CCE8AF-0E88-421D-BB2A-B479B2A744D1}" type="presParOf" srcId="{98D2A1FA-698C-4F23-BD33-A0AB1B040EC4}" destId="{3BE0F346-62DF-45DD-B7E3-9142586EDE56}" srcOrd="2" destOrd="0" presId="urn:microsoft.com/office/officeart/2005/8/layout/cycle2"/>
    <dgm:cxn modelId="{99858E23-3624-4CFE-9088-92C109F7F1AF}" type="presParOf" srcId="{98D2A1FA-698C-4F23-BD33-A0AB1B040EC4}" destId="{20118B8B-D4EF-48BA-8F0E-522181AB8A62}" srcOrd="3" destOrd="0" presId="urn:microsoft.com/office/officeart/2005/8/layout/cycle2"/>
    <dgm:cxn modelId="{DD77CEFA-4356-4561-83CF-26B3FE570C40}" type="presParOf" srcId="{20118B8B-D4EF-48BA-8F0E-522181AB8A62}" destId="{7B068F66-51FD-4C34-BA78-3CCF828C07E0}" srcOrd="0" destOrd="0" presId="urn:microsoft.com/office/officeart/2005/8/layout/cycle2"/>
    <dgm:cxn modelId="{3F3A95D5-CCE8-45F5-8963-0BD6D1D69D30}" type="presParOf" srcId="{98D2A1FA-698C-4F23-BD33-A0AB1B040EC4}" destId="{1CB49458-AB87-4227-B951-EC93FC51A3F2}" srcOrd="4" destOrd="0" presId="urn:microsoft.com/office/officeart/2005/8/layout/cycle2"/>
    <dgm:cxn modelId="{CCEAF2F2-6170-49A6-A1B7-FA3A22949B69}" type="presParOf" srcId="{98D2A1FA-698C-4F23-BD33-A0AB1B040EC4}" destId="{4F229AF2-6EA5-4FB6-8463-0FC0C1BD3EBF}" srcOrd="5" destOrd="0" presId="urn:microsoft.com/office/officeart/2005/8/layout/cycle2"/>
    <dgm:cxn modelId="{6A3C0D13-0297-44F3-846E-25CE2136DE03}" type="presParOf" srcId="{4F229AF2-6EA5-4FB6-8463-0FC0C1BD3EBF}" destId="{6023BCB2-7A18-4E0D-852F-DAE381935B11}" srcOrd="0" destOrd="0" presId="urn:microsoft.com/office/officeart/2005/8/layout/cycle2"/>
    <dgm:cxn modelId="{09EC1298-BD3C-4A06-A598-824FA81D08E7}" type="presParOf" srcId="{98D2A1FA-698C-4F23-BD33-A0AB1B040EC4}" destId="{F45445CE-CFDB-447C-A4BC-17DF37FEFB5C}" srcOrd="6" destOrd="0" presId="urn:microsoft.com/office/officeart/2005/8/layout/cycle2"/>
    <dgm:cxn modelId="{07C51659-95F0-469F-BACA-92A919E77694}" type="presParOf" srcId="{98D2A1FA-698C-4F23-BD33-A0AB1B040EC4}" destId="{F8AEBB07-10CE-4F1A-98B1-31A86504CEB8}" srcOrd="7" destOrd="0" presId="urn:microsoft.com/office/officeart/2005/8/layout/cycle2"/>
    <dgm:cxn modelId="{B130BF53-E93A-43F7-9705-39AEA4FDEC67}" type="presParOf" srcId="{F8AEBB07-10CE-4F1A-98B1-31A86504CEB8}" destId="{F90CC0CB-5E73-4D7B-A65B-75C0BF33AC99}" srcOrd="0" destOrd="0" presId="urn:microsoft.com/office/officeart/2005/8/layout/cycle2"/>
    <dgm:cxn modelId="{EB38D4F1-0488-4CB5-B7BB-1A484BCEEAD9}" type="presParOf" srcId="{98D2A1FA-698C-4F23-BD33-A0AB1B040EC4}" destId="{C921F1EC-20B3-4622-A497-33681ED33DD2}" srcOrd="8" destOrd="0" presId="urn:microsoft.com/office/officeart/2005/8/layout/cycle2"/>
    <dgm:cxn modelId="{34EAC127-2B08-464C-B61B-DCF5248A2DC2}" type="presParOf" srcId="{98D2A1FA-698C-4F23-BD33-A0AB1B040EC4}" destId="{AC5C0DC3-F72C-49FD-A626-9FC213E9DFE8}" srcOrd="9" destOrd="0" presId="urn:microsoft.com/office/officeart/2005/8/layout/cycle2"/>
    <dgm:cxn modelId="{3BDE6FCD-1B19-4F13-934B-657A8FC7186E}" type="presParOf" srcId="{AC5C0DC3-F72C-49FD-A626-9FC213E9DFE8}" destId="{2CCAC438-BBD7-49CF-8038-16EBB9C248AD}"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6567B0-E8BD-42E7-AAF3-5BC47E44479A}">
      <dsp:nvSpPr>
        <dsp:cNvPr id="0" name=""/>
        <dsp:cNvSpPr/>
      </dsp:nvSpPr>
      <dsp:spPr>
        <a:xfrm>
          <a:off x="1715803" y="145"/>
          <a:ext cx="1329863" cy="1329863"/>
        </a:xfrm>
        <a:prstGeom prst="ellips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Currency</a:t>
          </a:r>
        </a:p>
      </dsp:txBody>
      <dsp:txXfrm>
        <a:off x="1910557" y="194899"/>
        <a:ext cx="940355" cy="940355"/>
      </dsp:txXfrm>
    </dsp:sp>
    <dsp:sp modelId="{2A865E5A-BB3A-40C0-B5C1-33FAAD242AD6}">
      <dsp:nvSpPr>
        <dsp:cNvPr id="0" name=""/>
        <dsp:cNvSpPr/>
      </dsp:nvSpPr>
      <dsp:spPr>
        <a:xfrm rot="2160000">
          <a:off x="3003739" y="1021881"/>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3013879" y="1080440"/>
        <a:ext cx="247764" cy="269296"/>
      </dsp:txXfrm>
    </dsp:sp>
    <dsp:sp modelId="{3BE0F346-62DF-45DD-B7E3-9142586EDE56}">
      <dsp:nvSpPr>
        <dsp:cNvPr id="0" name=""/>
        <dsp:cNvSpPr/>
      </dsp:nvSpPr>
      <dsp:spPr>
        <a:xfrm>
          <a:off x="3331969" y="1174359"/>
          <a:ext cx="1329863" cy="1329863"/>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Relevance</a:t>
          </a:r>
        </a:p>
      </dsp:txBody>
      <dsp:txXfrm>
        <a:off x="3526723" y="1369113"/>
        <a:ext cx="940355" cy="940355"/>
      </dsp:txXfrm>
    </dsp:sp>
    <dsp:sp modelId="{20118B8B-D4EF-48BA-8F0E-522181AB8A62}">
      <dsp:nvSpPr>
        <dsp:cNvPr id="0" name=""/>
        <dsp:cNvSpPr/>
      </dsp:nvSpPr>
      <dsp:spPr>
        <a:xfrm rot="6480000">
          <a:off x="3514362" y="2555308"/>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583860" y="2594581"/>
        <a:ext cx="247764" cy="269296"/>
      </dsp:txXfrm>
    </dsp:sp>
    <dsp:sp modelId="{1CB49458-AB87-4227-B951-EC93FC51A3F2}">
      <dsp:nvSpPr>
        <dsp:cNvPr id="0" name=""/>
        <dsp:cNvSpPr/>
      </dsp:nvSpPr>
      <dsp:spPr>
        <a:xfrm>
          <a:off x="2714649" y="3074276"/>
          <a:ext cx="1329863" cy="1329863"/>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Authority</a:t>
          </a:r>
        </a:p>
      </dsp:txBody>
      <dsp:txXfrm>
        <a:off x="2909403" y="3269030"/>
        <a:ext cx="940355" cy="940355"/>
      </dsp:txXfrm>
    </dsp:sp>
    <dsp:sp modelId="{4F229AF2-6EA5-4FB6-8463-0FC0C1BD3EBF}">
      <dsp:nvSpPr>
        <dsp:cNvPr id="0" name=""/>
        <dsp:cNvSpPr/>
      </dsp:nvSpPr>
      <dsp:spPr>
        <a:xfrm rot="10800000">
          <a:off x="2213777" y="3514794"/>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319961" y="3604560"/>
        <a:ext cx="247764" cy="269296"/>
      </dsp:txXfrm>
    </dsp:sp>
    <dsp:sp modelId="{F45445CE-CFDB-447C-A4BC-17DF37FEFB5C}">
      <dsp:nvSpPr>
        <dsp:cNvPr id="0" name=""/>
        <dsp:cNvSpPr/>
      </dsp:nvSpPr>
      <dsp:spPr>
        <a:xfrm>
          <a:off x="716957" y="3074276"/>
          <a:ext cx="1329863" cy="1329863"/>
        </a:xfrm>
        <a:prstGeom prst="ellipse">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Accuracy</a:t>
          </a:r>
        </a:p>
      </dsp:txBody>
      <dsp:txXfrm>
        <a:off x="911711" y="3269030"/>
        <a:ext cx="940355" cy="940355"/>
      </dsp:txXfrm>
    </dsp:sp>
    <dsp:sp modelId="{F8AEBB07-10CE-4F1A-98B1-31A86504CEB8}">
      <dsp:nvSpPr>
        <dsp:cNvPr id="0" name=""/>
        <dsp:cNvSpPr/>
      </dsp:nvSpPr>
      <dsp:spPr>
        <a:xfrm rot="15120000">
          <a:off x="899349" y="2574362"/>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968847" y="2714621"/>
        <a:ext cx="247764" cy="269296"/>
      </dsp:txXfrm>
    </dsp:sp>
    <dsp:sp modelId="{C921F1EC-20B3-4622-A497-33681ED33DD2}">
      <dsp:nvSpPr>
        <dsp:cNvPr id="0" name=""/>
        <dsp:cNvSpPr/>
      </dsp:nvSpPr>
      <dsp:spPr>
        <a:xfrm>
          <a:off x="99636" y="1174359"/>
          <a:ext cx="1329863" cy="1329863"/>
        </a:xfrm>
        <a:prstGeom prst="ellips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Purpose</a:t>
          </a:r>
        </a:p>
      </dsp:txBody>
      <dsp:txXfrm>
        <a:off x="294390" y="1369113"/>
        <a:ext cx="940355" cy="940355"/>
      </dsp:txXfrm>
    </dsp:sp>
    <dsp:sp modelId="{AC5C0DC3-F72C-49FD-A626-9FC213E9DFE8}">
      <dsp:nvSpPr>
        <dsp:cNvPr id="0" name=""/>
        <dsp:cNvSpPr/>
      </dsp:nvSpPr>
      <dsp:spPr>
        <a:xfrm rot="19440000">
          <a:off x="1387572" y="1033657"/>
          <a:ext cx="353948" cy="4488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1397712" y="1154630"/>
        <a:ext cx="247764" cy="2692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777740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Overview</a:t>
            </a: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111951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126838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4103569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764414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660085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796652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1890311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spTree>
    <p:extLst>
      <p:ext uri="{BB962C8B-B14F-4D97-AF65-F5344CB8AC3E}">
        <p14:creationId xmlns:p14="http://schemas.microsoft.com/office/powerpoint/2010/main" val="426799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spTree>
    <p:extLst>
      <p:ext uri="{BB962C8B-B14F-4D97-AF65-F5344CB8AC3E}">
        <p14:creationId xmlns:p14="http://schemas.microsoft.com/office/powerpoint/2010/main" val="293277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4983A651-A652-B903-54FE-4B8C554E9550}"/>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5786" y="6461112"/>
            <a:ext cx="1410579" cy="2403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6785A08C-D6DF-4D62-F633-BA0C10DFC9D7}"/>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623692" y="997258"/>
            <a:ext cx="4862705" cy="4862705"/>
          </a:xfrm>
          <a:prstGeom prst="rect">
            <a:avLst/>
          </a:prstGeom>
        </p:spPr>
      </p:pic>
    </p:spTree>
    <p:extLst>
      <p:ext uri="{BB962C8B-B14F-4D97-AF65-F5344CB8AC3E}">
        <p14:creationId xmlns:p14="http://schemas.microsoft.com/office/powerpoint/2010/main" val="219798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076664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605498"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A8C3981-A309-E08F-9907-BF1924652513}"/>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5498" y="3195262"/>
            <a:ext cx="4792331" cy="821281"/>
          </a:xfrm>
          <a:prstGeom prst="rect">
            <a:avLst/>
          </a:prstGeom>
        </p:spPr>
      </p:pic>
    </p:spTree>
    <p:extLst>
      <p:ext uri="{BB962C8B-B14F-4D97-AF65-F5344CB8AC3E}">
        <p14:creationId xmlns:p14="http://schemas.microsoft.com/office/powerpoint/2010/main" val="3211800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10/08/2024</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8004437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double deck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7C4F-B92E-1E2D-D640-6453A375F4B5}"/>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872EE1D6-E875-BC73-C0F1-ACBBEB438BBD}"/>
              </a:ext>
            </a:extLst>
          </p:cNvPr>
          <p:cNvSpPr>
            <a:spLocks noGrp="1"/>
          </p:cNvSpPr>
          <p:nvPr>
            <p:ph type="dt" sz="half" idx="10"/>
          </p:nvPr>
        </p:nvSpPr>
        <p:spPr/>
        <p:txBody>
          <a:bodyPr/>
          <a:lstStyle/>
          <a:p>
            <a:fld id="{1663657D-8E22-4681-BD7E-16E8F6F56673}" type="datetimeFigureOut">
              <a:rPr lang="en-FI" smtClean="0"/>
              <a:t>10/08/2024</a:t>
            </a:fld>
            <a:endParaRPr lang="en-FI"/>
          </a:p>
        </p:txBody>
      </p:sp>
      <p:sp>
        <p:nvSpPr>
          <p:cNvPr id="4" name="Footer Placeholder 3">
            <a:extLst>
              <a:ext uri="{FF2B5EF4-FFF2-40B4-BE49-F238E27FC236}">
                <a16:creationId xmlns:a16="http://schemas.microsoft.com/office/drawing/2014/main" id="{E904571B-68EF-9D7B-0A35-F71996C84128}"/>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1BE06B6A-CB89-EBFF-94F3-3663DAF52C98}"/>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46DA7FF6-8C19-BA4D-02FE-C99E3C5CBD78}"/>
              </a:ext>
            </a:extLst>
          </p:cNvPr>
          <p:cNvSpPr>
            <a:spLocks noGrp="1"/>
          </p:cNvSpPr>
          <p:nvPr>
            <p:ph sz="quarter" idx="13"/>
          </p:nvPr>
        </p:nvSpPr>
        <p:spPr>
          <a:xfrm>
            <a:off x="838200" y="1838325"/>
            <a:ext cx="5156200" cy="4398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9" name="Content Placeholder 8">
            <a:extLst>
              <a:ext uri="{FF2B5EF4-FFF2-40B4-BE49-F238E27FC236}">
                <a16:creationId xmlns:a16="http://schemas.microsoft.com/office/drawing/2014/main" id="{9A01FD0F-07FA-89FA-36B2-E925D1119362}"/>
              </a:ext>
            </a:extLst>
          </p:cNvPr>
          <p:cNvSpPr>
            <a:spLocks noGrp="1"/>
          </p:cNvSpPr>
          <p:nvPr>
            <p:ph sz="quarter" idx="14"/>
          </p:nvPr>
        </p:nvSpPr>
        <p:spPr>
          <a:xfrm>
            <a:off x="6197600" y="1828800"/>
            <a:ext cx="5156200" cy="4398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365830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3.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F300212-6ECD-4801-81F0-124B3F87929E}"/>
              </a:ext>
            </a:extLst>
          </p:cNvPr>
          <p:cNvPicPr>
            <a:picLocks noChangeAspect="1"/>
          </p:cNvPicPr>
          <p:nvPr userDrawn="1"/>
        </p:nvPicPr>
        <p:blipFill>
          <a:blip r:embed="rId23" cstate="print">
            <a:extLst>
              <a:ext uri="{28A0092B-C50C-407E-A947-70E740481C1C}">
                <a14:useLocalDpi xmlns:a14="http://schemas.microsoft.com/office/drawing/2010/main" val="0"/>
              </a:ext>
            </a:extLst>
          </a:blip>
          <a:stretch>
            <a:fillRect/>
          </a:stretch>
        </p:blipFill>
        <p:spPr>
          <a:xfrm>
            <a:off x="5297422" y="6438786"/>
            <a:ext cx="1597155" cy="272191"/>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 id="2147483671" r:id="rId19"/>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hyperlink" Target="https://intranet.uwtsd.ac.uk/departments/library-and-learning-resources" TargetMode="External"/><Relationship Id="rId5" Type="http://schemas.openxmlformats.org/officeDocument/2006/relationships/image" Target="../media/image3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10.xml.rels><?xml version="1.0" encoding="UTF-8" standalone="yes"?>
<Relationships xmlns="http://schemas.openxmlformats.org/package/2006/relationships"><Relationship Id="rId3" Type="http://schemas.openxmlformats.org/officeDocument/2006/relationships/hyperlink" Target="https://whelf-uwtsd.leganto.exlibrisgroup.com/leganto/readinglist/lists?auth=SAML"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hyperlink" Target="https://intranet.uwtsd.ac.uk/departments/library-and-learning-resources/" TargetMode="External"/><Relationship Id="rId2" Type="http://schemas.openxmlformats.org/officeDocument/2006/relationships/image" Target="../media/image40.png"/><Relationship Id="rId1" Type="http://schemas.openxmlformats.org/officeDocument/2006/relationships/slideLayout" Target="../slideLayouts/slideLayout10.xml"/><Relationship Id="rId6" Type="http://schemas.openxmlformats.org/officeDocument/2006/relationships/hyperlink" Target="https://moodle.uwtsd.ac.uk/?lang" TargetMode="External"/><Relationship Id="rId5" Type="http://schemas.openxmlformats.org/officeDocument/2006/relationships/image" Target="../media/image43.png"/><Relationship Id="rId4" Type="http://schemas.openxmlformats.org/officeDocument/2006/relationships/image" Target="../media/image42.png"/></Relationships>
</file>

<file path=ppt/slides/_rels/slide1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1.xml"/><Relationship Id="rId5" Type="http://schemas.openxmlformats.org/officeDocument/2006/relationships/image" Target="../media/image47.png"/><Relationship Id="rId4" Type="http://schemas.openxmlformats.org/officeDocument/2006/relationships/image" Target="../media/image46.png"/></Relationships>
</file>

<file path=ppt/slides/_rels/slide1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image" Target="../media/image49.png"/><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8" Type="http://schemas.openxmlformats.org/officeDocument/2006/relationships/hyperlink" Target="https://intranet.uwtsd.ac.uk/departments/library-and-learning-resources/need-more" TargetMode="External"/><Relationship Id="rId3" Type="http://schemas.openxmlformats.org/officeDocument/2006/relationships/hyperlink" Target="mailto:alison.evans@uwtsd.ac.uk" TargetMode="External"/><Relationship Id="rId7" Type="http://schemas.openxmlformats.org/officeDocument/2006/relationships/hyperlink" Target="mailto:Library@uwtsd.ac.uk"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mailto:g.couch@uwtsd.ac.uk" TargetMode="External"/><Relationship Id="rId5" Type="http://schemas.openxmlformats.org/officeDocument/2006/relationships/image" Target="../media/image51.jpeg"/><Relationship Id="rId4" Type="http://schemas.openxmlformats.org/officeDocument/2006/relationships/image" Target="../media/image50.jpeg"/><Relationship Id="rId9" Type="http://schemas.openxmlformats.org/officeDocument/2006/relationships/hyperlink" Target="https://intranet.uwtsd.ac.uk/departments/library-and-learning-resources/academic-and-infoskill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close up of a book shelf filled with books&#10;&#10;Description generated with high confidence">
            <a:extLst>
              <a:ext uri="{FF2B5EF4-FFF2-40B4-BE49-F238E27FC236}">
                <a16:creationId xmlns:a16="http://schemas.microsoft.com/office/drawing/2014/main" id="{985CBCA7-ADD3-44A4-B0DC-867CB44F1E0E}"/>
              </a:ext>
            </a:extLst>
          </p:cNvPr>
          <p:cNvPicPr>
            <a:picLocks noGrp="1" noChangeAspect="1"/>
          </p:cNvPicPr>
          <p:nvPr>
            <p:ph type="pic" sz="quarter" idx="13"/>
          </p:nvPr>
        </p:nvPicPr>
        <p:blipFill rotWithShape="1">
          <a:blip r:embed="rId3"/>
          <a:srcRect l="20398" r="20398"/>
          <a:stretch/>
        </p:blipFill>
        <p:spPr>
          <a:xfrm>
            <a:off x="-79823" y="0"/>
            <a:ext cx="6175823" cy="6858000"/>
          </a:xfrm>
          <a:prstGeom prst="rect">
            <a:avLst/>
          </a:prstGeom>
        </p:spPr>
      </p:pic>
      <p:sp>
        <p:nvSpPr>
          <p:cNvPr id="3" name="Subtitle 2"/>
          <p:cNvSpPr>
            <a:spLocks noGrp="1"/>
          </p:cNvSpPr>
          <p:nvPr>
            <p:ph type="subTitle" idx="1"/>
          </p:nvPr>
        </p:nvSpPr>
        <p:spPr/>
        <p:txBody>
          <a:bodyPr vert="horz" lIns="91440" tIns="45720" rIns="91440" bIns="45720" rtlCol="0" anchor="t">
            <a:noAutofit/>
          </a:bodyPr>
          <a:lstStyle/>
          <a:p>
            <a:r>
              <a:rPr lang="en-GB" sz="2600">
                <a:latin typeface="Calibri"/>
                <a:cs typeface="Calibri Light"/>
              </a:rPr>
              <a:t>Alison Evans.</a:t>
            </a:r>
          </a:p>
          <a:p>
            <a:r>
              <a:rPr lang="en-GB" sz="2600">
                <a:latin typeface="Calibri"/>
                <a:cs typeface="Calibri Light"/>
              </a:rPr>
              <a:t>Academic Liaison Librarian.</a:t>
            </a:r>
          </a:p>
        </p:txBody>
      </p:sp>
      <p:sp>
        <p:nvSpPr>
          <p:cNvPr id="4" name="Title 3"/>
          <p:cNvSpPr>
            <a:spLocks noGrp="1"/>
          </p:cNvSpPr>
          <p:nvPr>
            <p:ph type="title"/>
          </p:nvPr>
        </p:nvSpPr>
        <p:spPr>
          <a:xfrm>
            <a:off x="6367976" y="2286001"/>
            <a:ext cx="5435249" cy="2225400"/>
          </a:xfrm>
        </p:spPr>
        <p:txBody>
          <a:bodyPr/>
          <a:lstStyle/>
          <a:p>
            <a:r>
              <a:rPr lang="en-GB" dirty="0">
                <a:latin typeface="Calibri"/>
                <a:cs typeface="Calibri"/>
              </a:rPr>
              <a:t>Finding and using academic information: an introduction.</a:t>
            </a:r>
            <a:r>
              <a:rPr lang="en-GB" dirty="0"/>
              <a:t> </a:t>
            </a:r>
          </a:p>
        </p:txBody>
      </p:sp>
    </p:spTree>
    <p:extLst>
      <p:ext uri="{BB962C8B-B14F-4D97-AF65-F5344CB8AC3E}">
        <p14:creationId xmlns:p14="http://schemas.microsoft.com/office/powerpoint/2010/main" val="3018337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D87-2AD0-4EFA-AE9E-EB6F8704D793}"/>
              </a:ext>
            </a:extLst>
          </p:cNvPr>
          <p:cNvSpPr>
            <a:spLocks noGrp="1"/>
          </p:cNvSpPr>
          <p:nvPr>
            <p:ph type="title"/>
          </p:nvPr>
        </p:nvSpPr>
        <p:spPr>
          <a:xfrm>
            <a:off x="-1648949" y="20782"/>
            <a:ext cx="10795518" cy="1003916"/>
          </a:xfrm>
        </p:spPr>
        <p:txBody>
          <a:bodyPr/>
          <a:lstStyle/>
          <a:p>
            <a:pPr algn="ctr"/>
            <a:r>
              <a:rPr lang="en-GB" dirty="0">
                <a:latin typeface="Calibri"/>
                <a:cs typeface="Calibri"/>
              </a:rPr>
              <a:t>The aim of today's session ...</a:t>
            </a:r>
          </a:p>
        </p:txBody>
      </p:sp>
      <p:sp>
        <p:nvSpPr>
          <p:cNvPr id="3" name="Content Placeholder 2">
            <a:extLst>
              <a:ext uri="{FF2B5EF4-FFF2-40B4-BE49-F238E27FC236}">
                <a16:creationId xmlns:a16="http://schemas.microsoft.com/office/drawing/2014/main" id="{32A3BEE6-46E5-4036-BA25-385AE61C43F0}"/>
              </a:ext>
            </a:extLst>
          </p:cNvPr>
          <p:cNvSpPr>
            <a:spLocks noGrp="1"/>
          </p:cNvSpPr>
          <p:nvPr>
            <p:ph sz="quarter" idx="10"/>
          </p:nvPr>
        </p:nvSpPr>
        <p:spPr>
          <a:xfrm>
            <a:off x="498033" y="1633903"/>
            <a:ext cx="11129210" cy="1182797"/>
          </a:xfrm>
        </p:spPr>
        <p:txBody>
          <a:bodyPr vert="horz" lIns="91440" tIns="45720" rIns="91440" bIns="45720" rtlCol="0" anchor="t">
            <a:normAutofit/>
          </a:bodyPr>
          <a:lstStyle/>
          <a:p>
            <a:pPr marL="0" indent="0">
              <a:buNone/>
            </a:pPr>
            <a:r>
              <a:rPr lang="en-GB" sz="2600" dirty="0">
                <a:latin typeface="Calibri"/>
                <a:cs typeface="Calibri Light"/>
              </a:rPr>
              <a:t>… is to examine the importance of academic information and to think about how to begin finding and managing it using library resources.</a:t>
            </a:r>
            <a:endParaRPr lang="en-GB" dirty="0">
              <a:latin typeface="Calibri"/>
              <a:cs typeface="Calibri Light"/>
            </a:endParaRP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9E28F53F-6B0D-4042-BA68-34A391BFA73B}"/>
              </a:ext>
            </a:extLst>
          </p:cNvPr>
          <p:cNvSpPr txBox="1"/>
          <p:nvPr/>
        </p:nvSpPr>
        <p:spPr>
          <a:xfrm>
            <a:off x="498032" y="2733572"/>
            <a:ext cx="5576308"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Light"/>
              </a:rPr>
              <a:t>We will consider how to:</a:t>
            </a:r>
          </a:p>
          <a:p>
            <a:pPr marL="457200" indent="-457200">
              <a:buFont typeface="Arial" panose="020B0604020202020204" pitchFamily="34" charset="0"/>
              <a:buChar char="•"/>
            </a:pPr>
            <a:r>
              <a:rPr lang="en-GB" sz="2600" dirty="0">
                <a:latin typeface="Calibri"/>
                <a:cs typeface="Calibri"/>
              </a:rPr>
              <a:t>Evaluate information.</a:t>
            </a:r>
            <a:endParaRPr lang="en-GB" sz="2600" dirty="0">
              <a:latin typeface="Calibri"/>
              <a:cs typeface="Calibri Light"/>
            </a:endParaRP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Locate and navigate the library intranet pages.</a:t>
            </a:r>
            <a:endParaRPr lang="en-GB" sz="2600" dirty="0">
              <a:latin typeface="Calibri"/>
              <a:cs typeface="Calibri"/>
            </a:endParaRPr>
          </a:p>
          <a:p>
            <a:pPr marL="457200" indent="-457200">
              <a:buFont typeface="Arial"/>
              <a:buChar char="•"/>
            </a:pPr>
            <a:r>
              <a:rPr lang="en-GB" sz="2600" dirty="0">
                <a:latin typeface="Calibri"/>
                <a:cs typeface="Calibri"/>
              </a:rPr>
              <a:t>Begin searching for academic information</a:t>
            </a:r>
            <a:r>
              <a:rPr lang="en-GB" sz="2600" dirty="0">
                <a:latin typeface="Calibri"/>
                <a:ea typeface="Calibri"/>
                <a:cs typeface="Calibri"/>
              </a:rPr>
              <a:t>.</a:t>
            </a:r>
            <a:endParaRPr lang="en-GB" sz="2600" dirty="0">
              <a:latin typeface="Calibri"/>
              <a:cs typeface="Calibri"/>
            </a:endParaRPr>
          </a:p>
          <a:p>
            <a:pPr marL="457200" indent="-457200">
              <a:buFont typeface="Arial"/>
              <a:buChar char="•"/>
            </a:pPr>
            <a:r>
              <a:rPr lang="en-GB" sz="2600" dirty="0">
                <a:latin typeface="Calibri"/>
                <a:cs typeface="Calibri"/>
              </a:rPr>
              <a:t>Save and organise information.</a:t>
            </a:r>
          </a:p>
          <a:p>
            <a:pPr marL="457200" indent="-457200">
              <a:buFont typeface="Arial"/>
              <a:buChar char="•"/>
            </a:pPr>
            <a:r>
              <a:rPr lang="en-GB" sz="2600" dirty="0">
                <a:latin typeface="Calibri"/>
                <a:cs typeface="Calibri"/>
              </a:rPr>
              <a:t>Find help and support.</a:t>
            </a:r>
          </a:p>
        </p:txBody>
      </p:sp>
      <p:pic>
        <p:nvPicPr>
          <p:cNvPr id="5" name="Picture 4" descr="A computer with colorful screen&#10;&#10;Description automatically generated">
            <a:extLst>
              <a:ext uri="{FF2B5EF4-FFF2-40B4-BE49-F238E27FC236}">
                <a16:creationId xmlns:a16="http://schemas.microsoft.com/office/drawing/2014/main" id="{1CCAD18F-CC17-16E1-5C30-1DC1F69136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6244937" y="2542619"/>
            <a:ext cx="5382305" cy="3599417"/>
          </a:xfrm>
          <a:prstGeom prst="rect">
            <a:avLst/>
          </a:prstGeom>
        </p:spPr>
      </p:pic>
    </p:spTree>
    <p:extLst>
      <p:ext uri="{BB962C8B-B14F-4D97-AF65-F5344CB8AC3E}">
        <p14:creationId xmlns:p14="http://schemas.microsoft.com/office/powerpoint/2010/main" val="989564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33C62F-EAD4-4D78-8D03-AC783A82E1EE}"/>
              </a:ext>
            </a:extLst>
          </p:cNvPr>
          <p:cNvSpPr>
            <a:spLocks noGrp="1"/>
          </p:cNvSpPr>
          <p:nvPr>
            <p:ph type="subTitle" idx="1"/>
          </p:nvPr>
        </p:nvSpPr>
        <p:spPr>
          <a:xfrm>
            <a:off x="268291" y="465674"/>
            <a:ext cx="3670481" cy="5443747"/>
          </a:xfrm>
        </p:spPr>
        <p:txBody>
          <a:bodyPr vert="horz" lIns="91440" tIns="45720" rIns="91440" bIns="45720" rtlCol="0" anchor="t">
            <a:noAutofit/>
          </a:bodyPr>
          <a:lstStyle/>
          <a:p>
            <a:endParaRPr lang="en-GB" sz="3200">
              <a:cs typeface="Calibri Light"/>
            </a:endParaRPr>
          </a:p>
          <a:p>
            <a:endParaRPr lang="en-GB" sz="3200">
              <a:cs typeface="Calibri Light"/>
            </a:endParaRPr>
          </a:p>
          <a:p>
            <a:r>
              <a:rPr lang="en-GB" sz="4400" i="0">
                <a:latin typeface="Calibri"/>
                <a:cs typeface="Calibri Light"/>
              </a:rPr>
              <a:t>Students who use library resources outperform those who don't ...</a:t>
            </a:r>
          </a:p>
        </p:txBody>
      </p:sp>
      <p:pic>
        <p:nvPicPr>
          <p:cNvPr id="6" name="Picture 6" descr="A group of people sitting at a table&#10;&#10;Description automatically generated">
            <a:extLst>
              <a:ext uri="{FF2B5EF4-FFF2-40B4-BE49-F238E27FC236}">
                <a16:creationId xmlns:a16="http://schemas.microsoft.com/office/drawing/2014/main" id="{126E4D3E-8359-49D0-AC34-2060CC5EBDF3}"/>
              </a:ext>
            </a:extLst>
          </p:cNvPr>
          <p:cNvPicPr>
            <a:picLocks noGrp="1" noChangeAspect="1"/>
          </p:cNvPicPr>
          <p:nvPr>
            <p:ph type="pic" sz="quarter" idx="13"/>
          </p:nvPr>
        </p:nvPicPr>
        <p:blipFill rotWithShape="1">
          <a:blip r:embed="rId3"/>
          <a:srcRect l="11721" r="11721"/>
          <a:stretch/>
        </p:blipFill>
        <p:spPr/>
      </p:pic>
    </p:spTree>
    <p:extLst>
      <p:ext uri="{BB962C8B-B14F-4D97-AF65-F5344CB8AC3E}">
        <p14:creationId xmlns:p14="http://schemas.microsoft.com/office/powerpoint/2010/main" val="975887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a:xfrm>
            <a:off x="126657" y="23457"/>
            <a:ext cx="12861690" cy="1003916"/>
          </a:xfrm>
        </p:spPr>
        <p:txBody>
          <a:bodyPr>
            <a:normAutofit fontScale="90000"/>
          </a:bodyPr>
          <a:lstStyle/>
          <a:p>
            <a:r>
              <a:rPr lang="en-GB" dirty="0">
                <a:latin typeface="Calibri "/>
                <a:cs typeface="Calibri Light"/>
              </a:rPr>
              <a:t>Where do library resources fit into the 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26657" y="5357159"/>
            <a:ext cx="433883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panose="020F0502020204030204" pitchFamily="34" charset="0"/>
                <a:cs typeface="Calibri" panose="020F0502020204030204" pitchFamily="34" charset="0"/>
              </a:rPr>
              <a:t>Explore ideas, information and research from different sources.</a:t>
            </a:r>
            <a:endParaRPr lang="en-US" sz="2000" dirty="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179337" y="1866202"/>
            <a:ext cx="245888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Calibri" panose="020F0502020204030204" pitchFamily="34" charset="0"/>
                <a:cs typeface="Calibri" panose="020F0502020204030204" pitchFamily="34" charset="0"/>
              </a:rPr>
              <a:t>Make notes, use critical thinking, apply academic integrity.</a:t>
            </a:r>
            <a:endParaRPr lang="en-US"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9444352" y="5340319"/>
            <a:ext cx="27476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panose="020F0502020204030204" pitchFamily="34" charset="0"/>
                <a:cs typeface="Calibri" panose="020F0502020204030204" pitchFamily="34" charset="0"/>
              </a:rPr>
              <a:t>Develop original ideas built on attributed sources.  </a:t>
            </a:r>
          </a:p>
        </p:txBody>
      </p:sp>
    </p:spTree>
    <p:extLst>
      <p:ext uri="{BB962C8B-B14F-4D97-AF65-F5344CB8AC3E}">
        <p14:creationId xmlns:p14="http://schemas.microsoft.com/office/powerpoint/2010/main" val="142332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464536-A9F3-4799-AAD9-1F1F3D6E97CF}"/>
              </a:ext>
            </a:extLst>
          </p:cNvPr>
          <p:cNvSpPr>
            <a:spLocks noGrp="1"/>
          </p:cNvSpPr>
          <p:nvPr>
            <p:ph sz="half" idx="1"/>
          </p:nvPr>
        </p:nvSpPr>
        <p:spPr>
          <a:xfrm>
            <a:off x="427924" y="1385828"/>
            <a:ext cx="6951632" cy="4404286"/>
          </a:xfrm>
        </p:spPr>
        <p:txBody>
          <a:bodyPr vert="horz" lIns="91440" tIns="45720" rIns="91440" bIns="45720" rtlCol="0" anchor="t">
            <a:noAutofit/>
          </a:bodyPr>
          <a:lstStyle/>
          <a:p>
            <a:pPr>
              <a:lnSpc>
                <a:spcPct val="100000"/>
              </a:lnSpc>
              <a:buFont typeface="Arial" panose="05000000000000000000" pitchFamily="2" charset="2"/>
              <a:buChar char="•"/>
            </a:pPr>
            <a:r>
              <a:rPr lang="en-GB" sz="2400" b="1" dirty="0">
                <a:solidFill>
                  <a:srgbClr val="C00000"/>
                </a:solidFill>
                <a:latin typeface="Calibri"/>
                <a:cs typeface="Arial"/>
              </a:rPr>
              <a:t>C</a:t>
            </a:r>
            <a:r>
              <a:rPr lang="en-GB" sz="2400" b="1" dirty="0">
                <a:latin typeface="Calibri"/>
                <a:cs typeface="Arial"/>
              </a:rPr>
              <a:t>urrency. </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Is it up-to-date? </a:t>
            </a:r>
            <a:endParaRPr lang="en-GB" sz="2400" dirty="0">
              <a:latin typeface="Calibri"/>
              <a:ea typeface="+mn-lt"/>
              <a:cs typeface="Arial"/>
            </a:endParaRPr>
          </a:p>
          <a:p>
            <a:pPr>
              <a:lnSpc>
                <a:spcPct val="100000"/>
              </a:lnSpc>
              <a:buFont typeface="Arial" panose="05000000000000000000" pitchFamily="2" charset="2"/>
              <a:buChar char="•"/>
            </a:pPr>
            <a:r>
              <a:rPr lang="en-GB" sz="2400" b="1" dirty="0">
                <a:solidFill>
                  <a:srgbClr val="C00000"/>
                </a:solidFill>
                <a:latin typeface="Calibri"/>
                <a:cs typeface="Arial"/>
              </a:rPr>
              <a:t>R</a:t>
            </a:r>
            <a:r>
              <a:rPr lang="en-GB" sz="2400" b="1" dirty="0">
                <a:latin typeface="Calibri"/>
                <a:cs typeface="Arial"/>
              </a:rPr>
              <a:t>elevance.</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Who is the intended audience?  Will it help </a:t>
            </a:r>
          </a:p>
          <a:p>
            <a:pPr marL="0" indent="0">
              <a:lnSpc>
                <a:spcPct val="100000"/>
              </a:lnSpc>
              <a:buNone/>
            </a:pPr>
            <a:r>
              <a:rPr lang="en-GB" sz="2400" dirty="0">
                <a:latin typeface="Calibri"/>
                <a:cs typeface="Arial"/>
              </a:rPr>
              <a:t>       further your argument?            </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A</a:t>
            </a:r>
            <a:r>
              <a:rPr lang="en-GB" sz="2400" b="1" dirty="0">
                <a:latin typeface="Calibri"/>
                <a:cs typeface="Arial"/>
              </a:rPr>
              <a:t>uthority.</a:t>
            </a:r>
            <a:r>
              <a:rPr lang="en-GB" sz="2400" dirty="0">
                <a:latin typeface="Calibri"/>
                <a:cs typeface="Arial"/>
              </a:rPr>
              <a:t>                                                                            </a:t>
            </a:r>
            <a:r>
              <a:rPr lang="en-GB" sz="2400" dirty="0">
                <a:solidFill>
                  <a:schemeClr val="bg1"/>
                </a:solidFill>
                <a:latin typeface="Calibri"/>
                <a:cs typeface="Arial"/>
              </a:rPr>
              <a:t>…</a:t>
            </a:r>
            <a:r>
              <a:rPr lang="en-GB" sz="2400" dirty="0">
                <a:latin typeface="Calibri"/>
                <a:cs typeface="Arial"/>
              </a:rPr>
              <a:t>What are the author’s credentials?</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A</a:t>
            </a:r>
            <a:r>
              <a:rPr lang="en-GB" sz="2400" b="1" dirty="0">
                <a:latin typeface="Calibri"/>
                <a:cs typeface="Arial"/>
              </a:rPr>
              <a:t>ccuracy.</a:t>
            </a:r>
            <a:r>
              <a:rPr lang="en-GB" sz="2400" dirty="0">
                <a:latin typeface="Calibri"/>
                <a:cs typeface="Arial"/>
              </a:rPr>
              <a:t>                                                                                 Can it be verified? Is it supported by evidence?</a:t>
            </a:r>
            <a:endParaRPr lang="en-GB" sz="2400" dirty="0">
              <a:latin typeface="Calibri"/>
              <a:cs typeface="Calibri Light"/>
            </a:endParaRPr>
          </a:p>
          <a:p>
            <a:pPr>
              <a:lnSpc>
                <a:spcPct val="100000"/>
              </a:lnSpc>
              <a:buFont typeface="Arial" panose="05000000000000000000" pitchFamily="2" charset="2"/>
              <a:buChar char="•"/>
            </a:pPr>
            <a:r>
              <a:rPr lang="en-GB" sz="2400" b="1" dirty="0">
                <a:solidFill>
                  <a:srgbClr val="C00000"/>
                </a:solidFill>
                <a:latin typeface="Calibri"/>
                <a:cs typeface="Arial"/>
              </a:rPr>
              <a:t>P</a:t>
            </a:r>
            <a:r>
              <a:rPr lang="en-GB" sz="2400" b="1" dirty="0">
                <a:latin typeface="Calibri"/>
                <a:cs typeface="Arial"/>
              </a:rPr>
              <a:t>urpose.</a:t>
            </a:r>
            <a:r>
              <a:rPr lang="en-GB" sz="2400" dirty="0">
                <a:latin typeface="Calibri"/>
                <a:cs typeface="Arial"/>
              </a:rPr>
              <a:t>                                                                                  Why has it been produced? Is it objective?</a:t>
            </a:r>
          </a:p>
        </p:txBody>
      </p:sp>
      <p:sp>
        <p:nvSpPr>
          <p:cNvPr id="3" name="Title 2">
            <a:extLst>
              <a:ext uri="{FF2B5EF4-FFF2-40B4-BE49-F238E27FC236}">
                <a16:creationId xmlns:a16="http://schemas.microsoft.com/office/drawing/2014/main" id="{10E0E487-1251-4D07-BF02-6BE7CD43484F}"/>
              </a:ext>
            </a:extLst>
          </p:cNvPr>
          <p:cNvSpPr>
            <a:spLocks noGrp="1"/>
          </p:cNvSpPr>
          <p:nvPr>
            <p:ph type="title"/>
          </p:nvPr>
        </p:nvSpPr>
        <p:spPr>
          <a:xfrm>
            <a:off x="-1109305" y="-8238"/>
            <a:ext cx="10737790" cy="1003916"/>
          </a:xfrm>
        </p:spPr>
        <p:txBody>
          <a:bodyPr>
            <a:normAutofit/>
          </a:bodyPr>
          <a:lstStyle/>
          <a:p>
            <a:pPr algn="ctr"/>
            <a:r>
              <a:rPr lang="en-GB" dirty="0">
                <a:latin typeface="Calibri"/>
                <a:cs typeface="Calibri"/>
              </a:rPr>
              <a:t>Evaluate all information critically. </a:t>
            </a:r>
            <a:endParaRPr lang="en-US" dirty="0">
              <a:latin typeface="Calibri"/>
              <a:cs typeface="Calibri"/>
            </a:endParaRPr>
          </a:p>
        </p:txBody>
      </p:sp>
      <p:graphicFrame>
        <p:nvGraphicFramePr>
          <p:cNvPr id="11" name="Diagram 10">
            <a:extLst>
              <a:ext uri="{FF2B5EF4-FFF2-40B4-BE49-F238E27FC236}">
                <a16:creationId xmlns:a16="http://schemas.microsoft.com/office/drawing/2014/main" id="{1A47822F-18A3-FEE1-81E1-7D894889AD95}"/>
              </a:ext>
            </a:extLst>
          </p:cNvPr>
          <p:cNvGraphicFramePr/>
          <p:nvPr>
            <p:extLst>
              <p:ext uri="{D42A27DB-BD31-4B8C-83A1-F6EECF244321}">
                <p14:modId xmlns:p14="http://schemas.microsoft.com/office/powerpoint/2010/main" val="1504523829"/>
              </p:ext>
            </p:extLst>
          </p:nvPr>
        </p:nvGraphicFramePr>
        <p:xfrm>
          <a:off x="7107707" y="1594005"/>
          <a:ext cx="4761470" cy="4404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276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3FADC-57D6-40B3-B064-5E2763C150F8}"/>
              </a:ext>
            </a:extLst>
          </p:cNvPr>
          <p:cNvSpPr>
            <a:spLocks noGrp="1"/>
          </p:cNvSpPr>
          <p:nvPr>
            <p:ph type="title"/>
          </p:nvPr>
        </p:nvSpPr>
        <p:spPr>
          <a:xfrm>
            <a:off x="-31455" y="69327"/>
            <a:ext cx="12309988" cy="1003916"/>
          </a:xfrm>
        </p:spPr>
        <p:txBody>
          <a:bodyPr>
            <a:noAutofit/>
          </a:bodyPr>
          <a:lstStyle/>
          <a:p>
            <a:pPr algn="ctr"/>
            <a:r>
              <a:rPr lang="en-GB" dirty="0">
                <a:latin typeface="Calibri"/>
                <a:cs typeface="Calibri"/>
              </a:rPr>
              <a:t>Where to begin searching for academic information.</a:t>
            </a:r>
            <a:endParaRPr lang="en-US" dirty="0">
              <a:latin typeface="Calibri"/>
              <a:cs typeface="Calibri"/>
            </a:endParaRPr>
          </a:p>
        </p:txBody>
      </p:sp>
      <p:sp>
        <p:nvSpPr>
          <p:cNvPr id="4" name="TextBox 3">
            <a:extLst>
              <a:ext uri="{FF2B5EF4-FFF2-40B4-BE49-F238E27FC236}">
                <a16:creationId xmlns:a16="http://schemas.microsoft.com/office/drawing/2014/main" id="{58A4DB38-53A8-44C4-B3F2-87A2D994C02B}"/>
              </a:ext>
            </a:extLst>
          </p:cNvPr>
          <p:cNvSpPr txBox="1"/>
          <p:nvPr/>
        </p:nvSpPr>
        <p:spPr>
          <a:xfrm>
            <a:off x="540060" y="1616773"/>
            <a:ext cx="5453238" cy="1862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
                <a:cs typeface="Calibri"/>
              </a:rPr>
              <a:t>Online Resource Lists.</a:t>
            </a:r>
            <a:endParaRPr lang="en-US" sz="2300" dirty="0">
              <a:latin typeface="Calibri "/>
              <a:cs typeface="Calibri Light"/>
            </a:endParaRPr>
          </a:p>
          <a:p>
            <a:r>
              <a:rPr lang="en-GB" sz="2300" dirty="0">
                <a:latin typeface="Calibri "/>
                <a:cs typeface="Calibri"/>
              </a:rPr>
              <a:t>Find on Moodle or library web pages. Resources</a:t>
            </a:r>
            <a:r>
              <a:rPr lang="en-GB" sz="2300" dirty="0">
                <a:latin typeface="Calibri "/>
                <a:ea typeface="+mn-lt"/>
                <a:cs typeface="Calibri"/>
              </a:rPr>
              <a:t> recommended by your lecturers, made available by the library. Accessible by direct link. Start here. </a:t>
            </a:r>
            <a:endParaRPr lang="en-GB" dirty="0">
              <a:cs typeface="Calibri Light"/>
            </a:endParaRPr>
          </a:p>
        </p:txBody>
      </p:sp>
      <p:sp>
        <p:nvSpPr>
          <p:cNvPr id="5" name="TextBox 4">
            <a:extLst>
              <a:ext uri="{FF2B5EF4-FFF2-40B4-BE49-F238E27FC236}">
                <a16:creationId xmlns:a16="http://schemas.microsoft.com/office/drawing/2014/main" id="{91058ACA-D479-46A3-AFB6-775A61370822}"/>
              </a:ext>
            </a:extLst>
          </p:cNvPr>
          <p:cNvSpPr txBox="1"/>
          <p:nvPr/>
        </p:nvSpPr>
        <p:spPr>
          <a:xfrm>
            <a:off x="540060" y="3677249"/>
            <a:ext cx="5133108"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a:cs typeface="Calibri"/>
              </a:rPr>
              <a:t>Moodle / Teams.</a:t>
            </a:r>
            <a:endParaRPr lang="en-US" sz="2300" dirty="0">
              <a:ea typeface="+mn-lt"/>
              <a:cs typeface="+mn-lt"/>
            </a:endParaRPr>
          </a:p>
          <a:p>
            <a:r>
              <a:rPr lang="en-GB" sz="2300" dirty="0">
                <a:latin typeface="Calibri"/>
                <a:cs typeface="Calibri"/>
              </a:rPr>
              <a:t>Useful additional resources and communications may be uploaded. Be aware of what is happening here.</a:t>
            </a:r>
            <a:endParaRPr lang="en-GB" sz="2300" dirty="0">
              <a:latin typeface="Calibri"/>
              <a:ea typeface="+mn-lt"/>
              <a:cs typeface="Calibri"/>
            </a:endParaRPr>
          </a:p>
          <a:p>
            <a:endParaRPr lang="en-GB" sz="2600" b="1" dirty="0">
              <a:latin typeface="Calibri "/>
              <a:cs typeface="Calibri"/>
            </a:endParaRPr>
          </a:p>
        </p:txBody>
      </p:sp>
      <p:sp>
        <p:nvSpPr>
          <p:cNvPr id="6" name="TextBox 5">
            <a:extLst>
              <a:ext uri="{FF2B5EF4-FFF2-40B4-BE49-F238E27FC236}">
                <a16:creationId xmlns:a16="http://schemas.microsoft.com/office/drawing/2014/main" id="{DC2C5401-EB9C-4369-9D0E-90228737DDB5}"/>
              </a:ext>
            </a:extLst>
          </p:cNvPr>
          <p:cNvSpPr txBox="1"/>
          <p:nvPr/>
        </p:nvSpPr>
        <p:spPr>
          <a:xfrm>
            <a:off x="6209466" y="3677249"/>
            <a:ext cx="5982534" cy="1862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dirty="0">
                <a:latin typeface="Calibri"/>
                <a:cs typeface="Calibri"/>
              </a:rPr>
              <a:t>Google</a:t>
            </a:r>
            <a:r>
              <a:rPr lang="en-GB" sz="2300" b="1" dirty="0">
                <a:latin typeface="Calibri"/>
                <a:ea typeface="+mn-lt"/>
                <a:cs typeface="Calibri"/>
              </a:rPr>
              <a:t> and the internet.</a:t>
            </a:r>
            <a:endParaRPr lang="en-US" sz="2300" dirty="0">
              <a:latin typeface="Calibri"/>
              <a:ea typeface="+mn-lt"/>
              <a:cs typeface="+mn-lt"/>
            </a:endParaRPr>
          </a:p>
          <a:p>
            <a:r>
              <a:rPr lang="en-GB" sz="2300" dirty="0">
                <a:latin typeface="Calibri"/>
                <a:cs typeface="Calibri"/>
              </a:rPr>
              <a:t>Evaluate - little quality control. Limited ability to refine. Restricted subscribed content. Understand what you are looking at … and what you are not looking at! Be wary here. </a:t>
            </a:r>
          </a:p>
        </p:txBody>
      </p:sp>
      <p:sp>
        <p:nvSpPr>
          <p:cNvPr id="7" name="TextBox 6">
            <a:extLst>
              <a:ext uri="{FF2B5EF4-FFF2-40B4-BE49-F238E27FC236}">
                <a16:creationId xmlns:a16="http://schemas.microsoft.com/office/drawing/2014/main" id="{16085C5E-5D40-E1E7-327E-A4692A48A71A}"/>
              </a:ext>
            </a:extLst>
          </p:cNvPr>
          <p:cNvSpPr txBox="1"/>
          <p:nvPr/>
        </p:nvSpPr>
        <p:spPr>
          <a:xfrm>
            <a:off x="6209466" y="1616773"/>
            <a:ext cx="5982534" cy="1862048"/>
          </a:xfrm>
          <a:prstGeom prst="rect">
            <a:avLst/>
          </a:prstGeom>
          <a:noFill/>
        </p:spPr>
        <p:txBody>
          <a:bodyPr wrap="square" rtlCol="0">
            <a:spAutoFit/>
          </a:bodyPr>
          <a:lstStyle/>
          <a:p>
            <a:r>
              <a:rPr lang="en-GB" sz="2300" b="1" dirty="0">
                <a:latin typeface="Calibri "/>
              </a:rPr>
              <a:t>Library catalogue / databases. </a:t>
            </a:r>
          </a:p>
          <a:p>
            <a:r>
              <a:rPr lang="en-GB" sz="2300" dirty="0">
                <a:latin typeface="Calibri "/>
              </a:rPr>
              <a:t>Good print resources, but most information now available online, 24/7. Subscribed, up-to-date, academically credible content, in your subject area. Explore and build here.  </a:t>
            </a:r>
          </a:p>
        </p:txBody>
      </p:sp>
      <p:sp>
        <p:nvSpPr>
          <p:cNvPr id="10" name="TextBox 9">
            <a:extLst>
              <a:ext uri="{FF2B5EF4-FFF2-40B4-BE49-F238E27FC236}">
                <a16:creationId xmlns:a16="http://schemas.microsoft.com/office/drawing/2014/main" id="{D3CB3594-044F-4B7C-4766-2EB8006C2AC7}"/>
              </a:ext>
            </a:extLst>
          </p:cNvPr>
          <p:cNvSpPr txBox="1"/>
          <p:nvPr/>
        </p:nvSpPr>
        <p:spPr>
          <a:xfrm>
            <a:off x="540060" y="5737725"/>
            <a:ext cx="11694241" cy="446276"/>
          </a:xfrm>
          <a:prstGeom prst="rect">
            <a:avLst/>
          </a:prstGeom>
          <a:noFill/>
        </p:spPr>
        <p:txBody>
          <a:bodyPr wrap="square" rtlCol="0">
            <a:spAutoFit/>
          </a:bodyPr>
          <a:lstStyle/>
          <a:p>
            <a:r>
              <a:rPr lang="en-GB" sz="2300" dirty="0">
                <a:latin typeface="Calibri "/>
              </a:rPr>
              <a:t>Today, we will focus the online resource lists and a simple search of the library catalogue.</a:t>
            </a:r>
          </a:p>
        </p:txBody>
      </p:sp>
    </p:spTree>
    <p:extLst>
      <p:ext uri="{BB962C8B-B14F-4D97-AF65-F5344CB8AC3E}">
        <p14:creationId xmlns:p14="http://schemas.microsoft.com/office/powerpoint/2010/main" val="4182828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132172" y="-75103"/>
            <a:ext cx="12437806" cy="1003916"/>
          </a:xfrm>
        </p:spPr>
        <p:txBody>
          <a:bodyPr>
            <a:normAutofit fontScale="90000"/>
          </a:bodyPr>
          <a:lstStyle/>
          <a:p>
            <a:r>
              <a:rPr lang="en-GB" sz="4000" dirty="0">
                <a:latin typeface="Calibri" panose="020F0502020204030204" pitchFamily="34" charset="0"/>
                <a:cs typeface="Calibri" panose="020F0502020204030204" pitchFamily="34" charset="0"/>
              </a:rPr>
              <a:t>Library resources can be found in the university </a:t>
            </a:r>
            <a:r>
              <a:rPr lang="en-GB" sz="4000" b="1" dirty="0">
                <a:latin typeface="Calibri" panose="020F0502020204030204" pitchFamily="34" charset="0"/>
                <a:cs typeface="Calibri" panose="020F0502020204030204" pitchFamily="34" charset="0"/>
              </a:rPr>
              <a:t>intranet</a:t>
            </a:r>
            <a:r>
              <a:rPr lang="en-GB" sz="4000" dirty="0">
                <a:latin typeface="Calibri" panose="020F0502020204030204" pitchFamily="34" charset="0"/>
                <a:cs typeface="Calibri" panose="020F0502020204030204" pitchFamily="34" charset="0"/>
              </a:rPr>
              <a:t> pages.</a:t>
            </a:r>
          </a:p>
        </p:txBody>
      </p:sp>
      <p:sp>
        <p:nvSpPr>
          <p:cNvPr id="8" name="TextBox 7">
            <a:extLst>
              <a:ext uri="{FF2B5EF4-FFF2-40B4-BE49-F238E27FC236}">
                <a16:creationId xmlns:a16="http://schemas.microsoft.com/office/drawing/2014/main" id="{2B6842C2-80F2-9754-6A7C-C25E1E35917C}"/>
              </a:ext>
            </a:extLst>
          </p:cNvPr>
          <p:cNvSpPr txBox="1"/>
          <p:nvPr/>
        </p:nvSpPr>
        <p:spPr>
          <a:xfrm>
            <a:off x="211398" y="1366073"/>
            <a:ext cx="4496005" cy="2585323"/>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To locate them, begin at the library </a:t>
            </a:r>
            <a:r>
              <a:rPr lang="en-GB" sz="2300" b="1" dirty="0">
                <a:latin typeface="Calibri" panose="020F0502020204030204" pitchFamily="34" charset="0"/>
                <a:cs typeface="Calibri" panose="020F0502020204030204" pitchFamily="34" charset="0"/>
              </a:rPr>
              <a:t>internet </a:t>
            </a:r>
            <a:r>
              <a:rPr lang="en-GB" sz="2300" dirty="0">
                <a:latin typeface="Calibri" panose="020F0502020204030204" pitchFamily="34" charset="0"/>
                <a:cs typeface="Calibri" panose="020F0502020204030204" pitchFamily="34" charset="0"/>
              </a:rPr>
              <a:t>pages. Go to </a:t>
            </a:r>
            <a:r>
              <a:rPr lang="en-GB" sz="2300" dirty="0">
                <a:latin typeface="Calibri" panose="020F0502020204030204" pitchFamily="34" charset="0"/>
                <a:cs typeface="Calibri" panose="020F0502020204030204" pitchFamily="34" charset="0"/>
                <a:hlinkClick r:id="rId3"/>
              </a:rPr>
              <a:t>https://www.uwtsd.ac.uk/library</a:t>
            </a:r>
            <a:r>
              <a:rPr lang="en-GB" sz="2300" dirty="0">
                <a:latin typeface="Calibri" panose="020F0502020204030204" pitchFamily="34" charset="0"/>
                <a:cs typeface="Calibri" panose="020F0502020204030204" pitchFamily="34" charset="0"/>
              </a:rPr>
              <a:t> </a:t>
            </a:r>
          </a:p>
          <a:p>
            <a:endParaRPr lang="en-GB" sz="2300" dirty="0">
              <a:latin typeface="Calibri" panose="020F0502020204030204" pitchFamily="34" charset="0"/>
              <a:cs typeface="Calibri" panose="020F0502020204030204" pitchFamily="34" charset="0"/>
            </a:endParaRPr>
          </a:p>
          <a:p>
            <a:r>
              <a:rPr lang="en-GB" sz="2300" dirty="0">
                <a:latin typeface="Calibri" panose="020F0502020204030204" pitchFamily="34" charset="0"/>
                <a:cs typeface="Calibri" panose="020F0502020204030204" pitchFamily="34" charset="0"/>
              </a:rPr>
              <a:t>On the internet page, click on the Current Students tab and then Student Intranet.</a:t>
            </a:r>
            <a:r>
              <a:rPr lang="en-US" sz="2400" dirty="0">
                <a:latin typeface="Calibri" panose="020F0502020204030204" pitchFamily="34" charset="0"/>
                <a:cs typeface="Calibri" panose="020F0502020204030204" pitchFamily="34" charset="0"/>
              </a:rPr>
              <a:t>                                        </a:t>
            </a:r>
            <a:r>
              <a:rPr lang="en-US" sz="2400" b="1" dirty="0">
                <a:latin typeface="Calibri" panose="020F0502020204030204" pitchFamily="34" charset="0"/>
                <a:cs typeface="Calibri" panose="020F0502020204030204" pitchFamily="34" charset="0"/>
              </a:rPr>
              <a:t>                          </a:t>
            </a:r>
            <a:endParaRPr lang="en-US" sz="24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2FD2E966-FBD8-0BE4-CAFF-9A04F58662B2}"/>
              </a:ext>
            </a:extLst>
          </p:cNvPr>
          <p:cNvPicPr>
            <a:picLocks noChangeAspect="1"/>
          </p:cNvPicPr>
          <p:nvPr/>
        </p:nvPicPr>
        <p:blipFill>
          <a:blip r:embed="rId4"/>
          <a:stretch>
            <a:fillRect/>
          </a:stretch>
        </p:blipFill>
        <p:spPr>
          <a:xfrm>
            <a:off x="4879174" y="4814267"/>
            <a:ext cx="1600200" cy="561975"/>
          </a:xfrm>
          <a:prstGeom prst="rect">
            <a:avLst/>
          </a:prstGeom>
        </p:spPr>
      </p:pic>
      <p:sp>
        <p:nvSpPr>
          <p:cNvPr id="6" name="TextBox 5">
            <a:extLst>
              <a:ext uri="{FF2B5EF4-FFF2-40B4-BE49-F238E27FC236}">
                <a16:creationId xmlns:a16="http://schemas.microsoft.com/office/drawing/2014/main" id="{2ED1695C-1722-6444-3D70-50137137A246}"/>
              </a:ext>
            </a:extLst>
          </p:cNvPr>
          <p:cNvSpPr txBox="1"/>
          <p:nvPr/>
        </p:nvSpPr>
        <p:spPr>
          <a:xfrm>
            <a:off x="132172" y="5491927"/>
            <a:ext cx="7046760" cy="1107996"/>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Click on the Quick Links tab at the top of the screen … scroll down to Library and Learning Resources.</a:t>
            </a:r>
          </a:p>
          <a:p>
            <a:endParaRPr lang="en-GB" dirty="0"/>
          </a:p>
        </p:txBody>
      </p:sp>
      <p:pic>
        <p:nvPicPr>
          <p:cNvPr id="10" name="Picture 9">
            <a:extLst>
              <a:ext uri="{FF2B5EF4-FFF2-40B4-BE49-F238E27FC236}">
                <a16:creationId xmlns:a16="http://schemas.microsoft.com/office/drawing/2014/main" id="{5EFD0FAE-733E-7F07-6EFF-861FB4A1714A}"/>
              </a:ext>
            </a:extLst>
          </p:cNvPr>
          <p:cNvPicPr>
            <a:picLocks noChangeAspect="1"/>
          </p:cNvPicPr>
          <p:nvPr/>
        </p:nvPicPr>
        <p:blipFill>
          <a:blip r:embed="rId5"/>
          <a:stretch>
            <a:fillRect/>
          </a:stretch>
        </p:blipFill>
        <p:spPr>
          <a:xfrm>
            <a:off x="7312827" y="3550429"/>
            <a:ext cx="4688114" cy="2696874"/>
          </a:xfrm>
          <a:prstGeom prst="rect">
            <a:avLst/>
          </a:prstGeom>
        </p:spPr>
      </p:pic>
      <p:pic>
        <p:nvPicPr>
          <p:cNvPr id="5" name="Picture 4">
            <a:extLst>
              <a:ext uri="{FF2B5EF4-FFF2-40B4-BE49-F238E27FC236}">
                <a16:creationId xmlns:a16="http://schemas.microsoft.com/office/drawing/2014/main" id="{397BE577-7098-F821-01F6-5A24DD9B4894}"/>
              </a:ext>
            </a:extLst>
          </p:cNvPr>
          <p:cNvPicPr>
            <a:picLocks noChangeAspect="1"/>
          </p:cNvPicPr>
          <p:nvPr/>
        </p:nvPicPr>
        <p:blipFill>
          <a:blip r:embed="rId6"/>
          <a:stretch>
            <a:fillRect/>
          </a:stretch>
        </p:blipFill>
        <p:spPr>
          <a:xfrm>
            <a:off x="4754741" y="1346714"/>
            <a:ext cx="5116172" cy="2577507"/>
          </a:xfrm>
          <a:prstGeom prst="rect">
            <a:avLst/>
          </a:prstGeom>
        </p:spPr>
      </p:pic>
      <p:sp>
        <p:nvSpPr>
          <p:cNvPr id="7" name="Oval 6">
            <a:extLst>
              <a:ext uri="{FF2B5EF4-FFF2-40B4-BE49-F238E27FC236}">
                <a16:creationId xmlns:a16="http://schemas.microsoft.com/office/drawing/2014/main" id="{9033959C-35B5-AE08-7BCC-F02F2AC5BCDA}"/>
              </a:ext>
            </a:extLst>
          </p:cNvPr>
          <p:cNvSpPr/>
          <p:nvPr/>
        </p:nvSpPr>
        <p:spPr>
          <a:xfrm>
            <a:off x="9239414" y="1265499"/>
            <a:ext cx="492982" cy="30136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1" name="Oval 10">
            <a:extLst>
              <a:ext uri="{FF2B5EF4-FFF2-40B4-BE49-F238E27FC236}">
                <a16:creationId xmlns:a16="http://schemas.microsoft.com/office/drawing/2014/main" id="{F75E535C-7989-648A-954A-8B85AA5DEF30}"/>
              </a:ext>
            </a:extLst>
          </p:cNvPr>
          <p:cNvSpPr/>
          <p:nvPr/>
        </p:nvSpPr>
        <p:spPr>
          <a:xfrm>
            <a:off x="8362945" y="5597282"/>
            <a:ext cx="814686" cy="458414"/>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2" name="TextBox 11">
            <a:extLst>
              <a:ext uri="{FF2B5EF4-FFF2-40B4-BE49-F238E27FC236}">
                <a16:creationId xmlns:a16="http://schemas.microsoft.com/office/drawing/2014/main" id="{01234605-2168-C62B-36A8-F1328CE9C5A6}"/>
              </a:ext>
            </a:extLst>
          </p:cNvPr>
          <p:cNvSpPr txBox="1"/>
          <p:nvPr/>
        </p:nvSpPr>
        <p:spPr>
          <a:xfrm>
            <a:off x="211398" y="4349144"/>
            <a:ext cx="6312310" cy="800219"/>
          </a:xfrm>
          <a:prstGeom prst="rect">
            <a:avLst/>
          </a:prstGeom>
          <a:noFill/>
        </p:spPr>
        <p:txBody>
          <a:bodyPr wrap="square">
            <a:spAutoFit/>
          </a:bodyPr>
          <a:lstStyle/>
          <a:p>
            <a:r>
              <a:rPr lang="en-US" sz="2300" dirty="0">
                <a:latin typeface="Calibri" panose="020F0502020204030204" pitchFamily="34" charset="0"/>
                <a:cs typeface="Calibri" panose="020F0502020204030204" pitchFamily="34" charset="0"/>
              </a:rPr>
              <a:t>*</a:t>
            </a:r>
            <a:r>
              <a:rPr lang="en-US" sz="2300" u="sng" dirty="0">
                <a:latin typeface="Calibri" panose="020F0502020204030204" pitchFamily="34" charset="0"/>
                <a:cs typeface="Calibri" panose="020F0502020204030204" pitchFamily="34" charset="0"/>
              </a:rPr>
              <a:t>Note</a:t>
            </a:r>
            <a:r>
              <a:rPr lang="en-US" sz="2300" dirty="0">
                <a:latin typeface="Calibri" panose="020F0502020204030204" pitchFamily="34" charset="0"/>
                <a:cs typeface="Calibri" panose="020F0502020204030204" pitchFamily="34" charset="0"/>
              </a:rPr>
              <a:t>* You may need to </a:t>
            </a:r>
            <a:r>
              <a:rPr lang="en-US" sz="2300" b="1" dirty="0">
                <a:latin typeface="Calibri" panose="020F0502020204030204" pitchFamily="34" charset="0"/>
                <a:cs typeface="Calibri" panose="020F0502020204030204" pitchFamily="34" charset="0"/>
              </a:rPr>
              <a:t>login </a:t>
            </a:r>
            <a:r>
              <a:rPr lang="en-US" sz="2300" dirty="0">
                <a:latin typeface="Calibri" panose="020F0502020204030204" pitchFamily="34" charset="0"/>
                <a:cs typeface="Calibri" panose="020F0502020204030204" pitchFamily="34" charset="0"/>
              </a:rPr>
              <a:t>using your university login and password. If so, just click on</a:t>
            </a:r>
          </a:p>
        </p:txBody>
      </p:sp>
    </p:spTree>
    <p:extLst>
      <p:ext uri="{BB962C8B-B14F-4D97-AF65-F5344CB8AC3E}">
        <p14:creationId xmlns:p14="http://schemas.microsoft.com/office/powerpoint/2010/main" val="942482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393443" y="0"/>
            <a:ext cx="10795518" cy="1003916"/>
          </a:xfrm>
        </p:spPr>
        <p:txBody>
          <a:bodyPr>
            <a:normAutofit fontScale="90000"/>
          </a:bodyPr>
          <a:lstStyle/>
          <a:p>
            <a:r>
              <a:rPr lang="en-GB">
                <a:latin typeface="Calibri" panose="020F0502020204030204" pitchFamily="34" charset="0"/>
                <a:cs typeface="Calibri" panose="020F0502020204030204" pitchFamily="34" charset="0"/>
              </a:rPr>
              <a:t>Virtual tour around the library intranet web pages.</a:t>
            </a:r>
          </a:p>
        </p:txBody>
      </p:sp>
      <p:sp>
        <p:nvSpPr>
          <p:cNvPr id="3" name="Content Placeholder 2">
            <a:extLst>
              <a:ext uri="{FF2B5EF4-FFF2-40B4-BE49-F238E27FC236}">
                <a16:creationId xmlns:a16="http://schemas.microsoft.com/office/drawing/2014/main" id="{F67AF52D-DF67-FA9E-A80F-14688FAA3086}"/>
              </a:ext>
            </a:extLst>
          </p:cNvPr>
          <p:cNvSpPr>
            <a:spLocks noGrp="1"/>
          </p:cNvSpPr>
          <p:nvPr>
            <p:ph sz="quarter" idx="10"/>
          </p:nvPr>
        </p:nvSpPr>
        <p:spPr>
          <a:xfrm>
            <a:off x="4527585" y="5822862"/>
            <a:ext cx="5250260" cy="750685"/>
          </a:xfrm>
        </p:spPr>
        <p:txBody>
          <a:bodyPr>
            <a:normAutofit/>
          </a:bodyPr>
          <a:lstStyle/>
          <a:p>
            <a:pPr marL="0" indent="0">
              <a:buNone/>
            </a:pPr>
            <a:r>
              <a:rPr lang="en-GB" sz="2300" dirty="0">
                <a:latin typeface="Calibri" panose="020F0502020204030204" pitchFamily="34" charset="0"/>
                <a:cs typeface="Calibri" panose="020F0502020204030204" pitchFamily="34" charset="0"/>
              </a:rPr>
              <a:t>For a </a:t>
            </a:r>
            <a:r>
              <a:rPr lang="en-GB" sz="2300" b="1" dirty="0">
                <a:latin typeface="Calibri" panose="020F0502020204030204" pitchFamily="34" charset="0"/>
                <a:cs typeface="Calibri" panose="020F0502020204030204" pitchFamily="34" charset="0"/>
              </a:rPr>
              <a:t>virtual tour</a:t>
            </a:r>
            <a:r>
              <a:rPr lang="en-GB" sz="2300" dirty="0">
                <a:latin typeface="Calibri" panose="020F0502020204030204" pitchFamily="34" charset="0"/>
                <a:cs typeface="Calibri" panose="020F0502020204030204" pitchFamily="34" charset="0"/>
              </a:rPr>
              <a:t>, please watch this video.</a:t>
            </a:r>
          </a:p>
        </p:txBody>
      </p:sp>
      <p:sp>
        <p:nvSpPr>
          <p:cNvPr id="10" name="TextBox 9">
            <a:extLst>
              <a:ext uri="{FF2B5EF4-FFF2-40B4-BE49-F238E27FC236}">
                <a16:creationId xmlns:a16="http://schemas.microsoft.com/office/drawing/2014/main" id="{7EB1CCE9-3F09-A8FB-6166-7096DA356828}"/>
              </a:ext>
            </a:extLst>
          </p:cNvPr>
          <p:cNvSpPr txBox="1"/>
          <p:nvPr/>
        </p:nvSpPr>
        <p:spPr>
          <a:xfrm>
            <a:off x="9888070" y="1460653"/>
            <a:ext cx="2330764" cy="3770263"/>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They can be divided into:</a:t>
            </a:r>
          </a:p>
          <a:p>
            <a:endParaRPr lang="en-GB" sz="24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The library catalogue.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Online help and support.</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Library events.</a:t>
            </a:r>
            <a:endParaRPr lang="en-GB" sz="2400" dirty="0"/>
          </a:p>
          <a:p>
            <a:endParaRPr lang="en-GB" sz="2300" dirty="0">
              <a:latin typeface="Calibri" panose="020F0502020204030204" pitchFamily="34" charset="0"/>
              <a:cs typeface="Calibri" panose="020F0502020204030204" pitchFamily="34" charset="0"/>
            </a:endParaRPr>
          </a:p>
        </p:txBody>
      </p:sp>
      <p:pic>
        <p:nvPicPr>
          <p:cNvPr id="4" name="Using the Library Website (Eng) (1)">
            <a:hlinkClick r:id="" action="ppaction://media"/>
            <a:extLst>
              <a:ext uri="{FF2B5EF4-FFF2-40B4-BE49-F238E27FC236}">
                <a16:creationId xmlns:a16="http://schemas.microsoft.com/office/drawing/2014/main" id="{1DF652DF-3BE8-D014-13FA-F8A62D28B04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499212" y="1554171"/>
            <a:ext cx="7278633" cy="4093779"/>
          </a:xfrm>
          <a:prstGeom prst="rect">
            <a:avLst/>
          </a:prstGeom>
        </p:spPr>
      </p:pic>
      <p:sp>
        <p:nvSpPr>
          <p:cNvPr id="7" name="TextBox 6">
            <a:extLst>
              <a:ext uri="{FF2B5EF4-FFF2-40B4-BE49-F238E27FC236}">
                <a16:creationId xmlns:a16="http://schemas.microsoft.com/office/drawing/2014/main" id="{3C8CD216-1015-2804-4CF3-FA3C673BB665}"/>
              </a:ext>
            </a:extLst>
          </p:cNvPr>
          <p:cNvSpPr txBox="1"/>
          <p:nvPr/>
        </p:nvSpPr>
        <p:spPr>
          <a:xfrm>
            <a:off x="249382" y="1554171"/>
            <a:ext cx="2116893" cy="452431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The </a:t>
            </a:r>
            <a:r>
              <a:rPr lang="en-GB" sz="2400" dirty="0">
                <a:latin typeface="Calibri" panose="020F0502020204030204" pitchFamily="34" charset="0"/>
                <a:cs typeface="Calibri" panose="020F0502020204030204" pitchFamily="34" charset="0"/>
                <a:hlinkClick r:id="rId6"/>
              </a:rPr>
              <a:t>library intranet pages </a:t>
            </a:r>
            <a:r>
              <a:rPr lang="en-GB" sz="2400" dirty="0">
                <a:latin typeface="Calibri" panose="020F0502020204030204" pitchFamily="34" charset="0"/>
                <a:cs typeface="Calibri" panose="020F0502020204030204" pitchFamily="34" charset="0"/>
              </a:rPr>
              <a:t>look like this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From here you can access our library resources.</a:t>
            </a:r>
          </a:p>
          <a:p>
            <a:endParaRPr lang="en-GB" sz="2400"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Remember to bookmark the location!</a:t>
            </a:r>
          </a:p>
        </p:txBody>
      </p:sp>
    </p:spTree>
    <p:extLst>
      <p:ext uri="{BB962C8B-B14F-4D97-AF65-F5344CB8AC3E}">
        <p14:creationId xmlns:p14="http://schemas.microsoft.com/office/powerpoint/2010/main" val="109992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4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8345D8-D530-4A95-2EFE-57305C931482}"/>
              </a:ext>
            </a:extLst>
          </p:cNvPr>
          <p:cNvPicPr>
            <a:picLocks noChangeAspect="1"/>
          </p:cNvPicPr>
          <p:nvPr/>
        </p:nvPicPr>
        <p:blipFill>
          <a:blip r:embed="rId2"/>
          <a:stretch>
            <a:fillRect/>
          </a:stretch>
        </p:blipFill>
        <p:spPr>
          <a:xfrm>
            <a:off x="6482910" y="1862696"/>
            <a:ext cx="5530473" cy="678414"/>
          </a:xfrm>
          <a:prstGeom prst="rect">
            <a:avLst/>
          </a:prstGeom>
        </p:spPr>
      </p:pic>
      <p:sp>
        <p:nvSpPr>
          <p:cNvPr id="2" name="Content Placeholder 1">
            <a:extLst>
              <a:ext uri="{FF2B5EF4-FFF2-40B4-BE49-F238E27FC236}">
                <a16:creationId xmlns:a16="http://schemas.microsoft.com/office/drawing/2014/main" id="{C39BEECA-4841-66AD-3536-9D45C002D2AE}"/>
              </a:ext>
            </a:extLst>
          </p:cNvPr>
          <p:cNvSpPr>
            <a:spLocks noGrp="1"/>
          </p:cNvSpPr>
          <p:nvPr>
            <p:ph sz="half" idx="1"/>
          </p:nvPr>
        </p:nvSpPr>
        <p:spPr>
          <a:xfrm>
            <a:off x="178616" y="1301172"/>
            <a:ext cx="6323065" cy="2153469"/>
          </a:xfrm>
        </p:spPr>
        <p:txBody>
          <a:bodyPr vert="horz" lIns="91440" tIns="45720" rIns="91440" bIns="45720" rtlCol="0" anchor="t">
            <a:normAutofit/>
          </a:bodyPr>
          <a:lstStyle/>
          <a:p>
            <a:pPr marL="0" indent="0">
              <a:buNone/>
            </a:pPr>
            <a:r>
              <a:rPr lang="en-GB" sz="2300" b="1" dirty="0">
                <a:latin typeface="Calibri "/>
                <a:hlinkClick r:id="rId3"/>
              </a:rPr>
              <a:t>Online resource lists </a:t>
            </a:r>
            <a:endParaRPr lang="en-GB" sz="2300" b="1" dirty="0">
              <a:latin typeface="Calibri "/>
            </a:endParaRPr>
          </a:p>
          <a:p>
            <a:pPr marL="0" indent="0">
              <a:buNone/>
            </a:pPr>
            <a:r>
              <a:rPr lang="en-GB" sz="2300" dirty="0">
                <a:latin typeface="Calibri "/>
              </a:rPr>
              <a:t>Resources recommended by lecturers, made accessible by the library. Easy access to good quality, up-to-date information in your subject area. A very good foundation from which to begin your own research.  </a:t>
            </a:r>
            <a:endParaRPr lang="en-GB" dirty="0">
              <a:latin typeface="Calibri"/>
              <a:cs typeface="Calibri"/>
            </a:endParaRPr>
          </a:p>
        </p:txBody>
      </p:sp>
      <p:sp>
        <p:nvSpPr>
          <p:cNvPr id="3" name="Title 2">
            <a:extLst>
              <a:ext uri="{FF2B5EF4-FFF2-40B4-BE49-F238E27FC236}">
                <a16:creationId xmlns:a16="http://schemas.microsoft.com/office/drawing/2014/main" id="{FFD7B840-EF79-5284-E314-9BD9FD44A8BA}"/>
              </a:ext>
            </a:extLst>
          </p:cNvPr>
          <p:cNvSpPr>
            <a:spLocks noGrp="1"/>
          </p:cNvSpPr>
          <p:nvPr>
            <p:ph type="title"/>
          </p:nvPr>
        </p:nvSpPr>
        <p:spPr>
          <a:xfrm>
            <a:off x="-727199" y="0"/>
            <a:ext cx="13646398" cy="1003916"/>
          </a:xfrm>
        </p:spPr>
        <p:txBody>
          <a:bodyPr>
            <a:normAutofit fontScale="90000"/>
          </a:bodyPr>
          <a:lstStyle/>
          <a:p>
            <a:pPr algn="ctr"/>
            <a:br>
              <a:rPr lang="en-GB" dirty="0">
                <a:latin typeface="Calibri"/>
                <a:cs typeface="Calibri"/>
              </a:rPr>
            </a:br>
            <a:r>
              <a:rPr lang="en-GB" dirty="0">
                <a:latin typeface="Calibri"/>
                <a:cs typeface="Calibri"/>
              </a:rPr>
              <a:t>What are online resource lists and where can I find them?</a:t>
            </a:r>
          </a:p>
        </p:txBody>
      </p:sp>
      <p:sp>
        <p:nvSpPr>
          <p:cNvPr id="6" name="TextBox 5">
            <a:extLst>
              <a:ext uri="{FF2B5EF4-FFF2-40B4-BE49-F238E27FC236}">
                <a16:creationId xmlns:a16="http://schemas.microsoft.com/office/drawing/2014/main" id="{9CEC8B60-58A2-AE2C-4D57-25145580A7DF}"/>
              </a:ext>
            </a:extLst>
          </p:cNvPr>
          <p:cNvSpPr txBox="1"/>
          <p:nvPr/>
        </p:nvSpPr>
        <p:spPr>
          <a:xfrm>
            <a:off x="6424087" y="1309003"/>
            <a:ext cx="22248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latin typeface="Calibri"/>
                <a:cs typeface="Calibri Light"/>
              </a:rPr>
              <a:t>In Moodle …</a:t>
            </a:r>
          </a:p>
        </p:txBody>
      </p:sp>
      <p:pic>
        <p:nvPicPr>
          <p:cNvPr id="15" name="Picture 14">
            <a:extLst>
              <a:ext uri="{FF2B5EF4-FFF2-40B4-BE49-F238E27FC236}">
                <a16:creationId xmlns:a16="http://schemas.microsoft.com/office/drawing/2014/main" id="{9C81E86B-CA70-280E-1873-B6BE3876386A}"/>
              </a:ext>
            </a:extLst>
          </p:cNvPr>
          <p:cNvPicPr>
            <a:picLocks noChangeAspect="1"/>
          </p:cNvPicPr>
          <p:nvPr/>
        </p:nvPicPr>
        <p:blipFill>
          <a:blip r:embed="rId4"/>
          <a:stretch>
            <a:fillRect/>
          </a:stretch>
        </p:blipFill>
        <p:spPr>
          <a:xfrm>
            <a:off x="6501682" y="2651739"/>
            <a:ext cx="5492927" cy="2596160"/>
          </a:xfrm>
          <a:prstGeom prst="rect">
            <a:avLst/>
          </a:prstGeom>
        </p:spPr>
      </p:pic>
      <p:sp>
        <p:nvSpPr>
          <p:cNvPr id="16" name="Oval 15">
            <a:extLst>
              <a:ext uri="{FF2B5EF4-FFF2-40B4-BE49-F238E27FC236}">
                <a16:creationId xmlns:a16="http://schemas.microsoft.com/office/drawing/2014/main" id="{C63FE92C-6BAD-BCD7-0B74-A46D88029E50}"/>
              </a:ext>
            </a:extLst>
          </p:cNvPr>
          <p:cNvSpPr/>
          <p:nvPr/>
        </p:nvSpPr>
        <p:spPr>
          <a:xfrm>
            <a:off x="10569145" y="4402451"/>
            <a:ext cx="1502150" cy="745780"/>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3" name="Oval 12">
            <a:extLst>
              <a:ext uri="{FF2B5EF4-FFF2-40B4-BE49-F238E27FC236}">
                <a16:creationId xmlns:a16="http://schemas.microsoft.com/office/drawing/2014/main" id="{A4E11D95-5AB2-EC17-73CB-8069C9C7802F}"/>
              </a:ext>
            </a:extLst>
          </p:cNvPr>
          <p:cNvSpPr/>
          <p:nvPr/>
        </p:nvSpPr>
        <p:spPr>
          <a:xfrm>
            <a:off x="10632185" y="1632126"/>
            <a:ext cx="1502150" cy="745780"/>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5"/>
          <a:stretch>
            <a:fillRect/>
          </a:stretch>
        </p:blipFill>
        <p:spPr>
          <a:xfrm>
            <a:off x="2026648" y="3599842"/>
            <a:ext cx="4309873" cy="1664058"/>
          </a:xfrm>
          <a:prstGeom prst="rect">
            <a:avLst/>
          </a:prstGeom>
        </p:spPr>
      </p:pic>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6"/>
          <a:stretch>
            <a:fillRect/>
          </a:stretch>
        </p:blipFill>
        <p:spPr>
          <a:xfrm>
            <a:off x="178617" y="5374713"/>
            <a:ext cx="4033731" cy="790928"/>
          </a:xfrm>
          <a:prstGeom prst="rect">
            <a:avLst/>
          </a:prstGeom>
        </p:spPr>
      </p:pic>
      <p:sp>
        <p:nvSpPr>
          <p:cNvPr id="14" name="Oval 13">
            <a:extLst>
              <a:ext uri="{FF2B5EF4-FFF2-40B4-BE49-F238E27FC236}">
                <a16:creationId xmlns:a16="http://schemas.microsoft.com/office/drawing/2014/main" id="{64361C82-2A53-CD72-2616-8F7E01094961}"/>
              </a:ext>
            </a:extLst>
          </p:cNvPr>
          <p:cNvSpPr/>
          <p:nvPr/>
        </p:nvSpPr>
        <p:spPr>
          <a:xfrm>
            <a:off x="1109017" y="5327439"/>
            <a:ext cx="626321" cy="488687"/>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C270FC13-F449-C4B7-7D40-CD917BA4362B}"/>
              </a:ext>
            </a:extLst>
          </p:cNvPr>
          <p:cNvSpPr/>
          <p:nvPr/>
        </p:nvSpPr>
        <p:spPr>
          <a:xfrm>
            <a:off x="4096219" y="4872754"/>
            <a:ext cx="840096" cy="454685"/>
          </a:xfrm>
          <a:prstGeom prst="ellipse">
            <a:avLst/>
          </a:prstGeom>
          <a:noFill/>
          <a:ln w="5715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F5ACE98-6A1B-E38A-395F-111AC31827CD}"/>
              </a:ext>
            </a:extLst>
          </p:cNvPr>
          <p:cNvSpPr txBox="1"/>
          <p:nvPr/>
        </p:nvSpPr>
        <p:spPr>
          <a:xfrm>
            <a:off x="178616" y="4359842"/>
            <a:ext cx="2069571" cy="830997"/>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In the library catalogue …</a:t>
            </a:r>
          </a:p>
        </p:txBody>
      </p:sp>
      <p:sp>
        <p:nvSpPr>
          <p:cNvPr id="8" name="TextBox 7">
            <a:extLst>
              <a:ext uri="{FF2B5EF4-FFF2-40B4-BE49-F238E27FC236}">
                <a16:creationId xmlns:a16="http://schemas.microsoft.com/office/drawing/2014/main" id="{F48124C4-1508-926E-74F0-2F23578B34A8}"/>
              </a:ext>
            </a:extLst>
          </p:cNvPr>
          <p:cNvSpPr txBox="1"/>
          <p:nvPr/>
        </p:nvSpPr>
        <p:spPr>
          <a:xfrm>
            <a:off x="6482910" y="5436917"/>
            <a:ext cx="5419649" cy="1077218"/>
          </a:xfrm>
          <a:prstGeom prst="rect">
            <a:avLst/>
          </a:prstGeom>
          <a:noFill/>
        </p:spPr>
        <p:txBody>
          <a:bodyPr wrap="square" rtlCol="0">
            <a:spAutoFit/>
          </a:bodyPr>
          <a:lstStyle/>
          <a:p>
            <a:r>
              <a:rPr lang="en-GB" sz="2300" dirty="0">
                <a:latin typeface="Calibri "/>
              </a:rPr>
              <a:t>Use them to access resources directly, or to learn key terms and authors.</a:t>
            </a:r>
          </a:p>
          <a:p>
            <a:endParaRPr lang="en-GB" dirty="0"/>
          </a:p>
        </p:txBody>
      </p:sp>
    </p:spTree>
    <p:extLst>
      <p:ext uri="{BB962C8B-B14F-4D97-AF65-F5344CB8AC3E}">
        <p14:creationId xmlns:p14="http://schemas.microsoft.com/office/powerpoint/2010/main" val="101034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213823" y="1876014"/>
            <a:ext cx="4414283" cy="3685210"/>
          </a:xfrm>
        </p:spPr>
        <p:txBody>
          <a:bodyPr vert="horz" lIns="91440" tIns="45720" rIns="91440" bIns="45720" rtlCol="0" anchor="t">
            <a:normAutofit/>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latin typeface="Calibri"/>
                <a:cs typeface="Arial"/>
              </a:rPr>
              <a:t>Easy to use, direct links to live content or loan information.  Notes.</a:t>
            </a: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latin typeface="Calibri"/>
                <a:ea typeface="+mn-lt"/>
                <a:cs typeface="Arial"/>
              </a:rPr>
              <a:t>Create your own list of Favourites - organise your information and keep details for reference lists.</a:t>
            </a: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latin typeface="Calibri"/>
                <a:cs typeface="Calibri"/>
              </a:rPr>
              <a:t>Why use an online resource list?</a:t>
            </a:r>
          </a:p>
        </p:txBody>
      </p:sp>
      <p:sp>
        <p:nvSpPr>
          <p:cNvPr id="4" name="TextBox 3">
            <a:extLst>
              <a:ext uri="{FF2B5EF4-FFF2-40B4-BE49-F238E27FC236}">
                <a16:creationId xmlns:a16="http://schemas.microsoft.com/office/drawing/2014/main" id="{B9AF0371-199B-44E2-8503-943EB7454B6F}"/>
              </a:ext>
            </a:extLst>
          </p:cNvPr>
          <p:cNvSpPr txBox="1"/>
          <p:nvPr/>
        </p:nvSpPr>
        <p:spPr>
          <a:xfrm>
            <a:off x="9673060" y="5814439"/>
            <a:ext cx="23737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3"/>
              </a:rPr>
              <a:t>Online resource lists</a:t>
            </a:r>
            <a:endParaRPr lang="en-GB" sz="2000" dirty="0">
              <a:latin typeface="Calibri"/>
              <a:cs typeface="Calibri Light"/>
              <a:hlinkClick r:id="rId3"/>
            </a:endParaRPr>
          </a:p>
        </p:txBody>
      </p:sp>
      <p:sp>
        <p:nvSpPr>
          <p:cNvPr id="5" name="TextBox 4">
            <a:extLst>
              <a:ext uri="{FF2B5EF4-FFF2-40B4-BE49-F238E27FC236}">
                <a16:creationId xmlns:a16="http://schemas.microsoft.com/office/drawing/2014/main" id="{4AE86627-843E-B187-12F2-F970094A5ADA}"/>
              </a:ext>
            </a:extLst>
          </p:cNvPr>
          <p:cNvSpPr txBox="1"/>
          <p:nvPr/>
        </p:nvSpPr>
        <p:spPr>
          <a:xfrm>
            <a:off x="145195" y="1491294"/>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a:ea typeface="+mn-lt"/>
                <a:cs typeface="Arial"/>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145195" y="5691328"/>
            <a:ext cx="8967632" cy="769441"/>
          </a:xfrm>
          <a:prstGeom prst="rect">
            <a:avLst/>
          </a:prstGeom>
          <a:noFill/>
        </p:spPr>
        <p:txBody>
          <a:bodyPr wrap="square" rtlCol="0">
            <a:spAutoFit/>
          </a:bodyPr>
          <a:lstStyle/>
          <a:p>
            <a:r>
              <a:rPr lang="en-GB" sz="2600" b="1" dirty="0">
                <a:latin typeface="Calibri"/>
                <a:cs typeface="Calibri Light"/>
              </a:rPr>
              <a:t>Online resource lists are a starting point – do not limit yourself!</a:t>
            </a:r>
            <a:endParaRPr lang="en-GB" sz="2600" b="1" dirty="0">
              <a:cs typeface="Calibri Light"/>
            </a:endParaRPr>
          </a:p>
          <a:p>
            <a:endParaRPr lang="en-GB" dirty="0"/>
          </a:p>
        </p:txBody>
      </p:sp>
      <p:pic>
        <p:nvPicPr>
          <p:cNvPr id="8" name="Picture 7">
            <a:extLst>
              <a:ext uri="{FF2B5EF4-FFF2-40B4-BE49-F238E27FC236}">
                <a16:creationId xmlns:a16="http://schemas.microsoft.com/office/drawing/2014/main" id="{1708034B-E350-CF0A-B4EC-243DB7C61D3F}"/>
              </a:ext>
            </a:extLst>
          </p:cNvPr>
          <p:cNvPicPr>
            <a:picLocks noChangeAspect="1"/>
          </p:cNvPicPr>
          <p:nvPr/>
        </p:nvPicPr>
        <p:blipFill>
          <a:blip r:embed="rId4"/>
          <a:stretch>
            <a:fillRect/>
          </a:stretch>
        </p:blipFill>
        <p:spPr>
          <a:xfrm>
            <a:off x="4813738" y="2133158"/>
            <a:ext cx="6867540" cy="3470595"/>
          </a:xfrm>
          <a:prstGeom prst="rect">
            <a:avLst/>
          </a:prstGeom>
        </p:spPr>
      </p:pic>
    </p:spTree>
    <p:extLst>
      <p:ext uri="{BB962C8B-B14F-4D97-AF65-F5344CB8AC3E}">
        <p14:creationId xmlns:p14="http://schemas.microsoft.com/office/powerpoint/2010/main" val="777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778197" y="0"/>
            <a:ext cx="9225337" cy="987330"/>
          </a:xfrm>
        </p:spPr>
        <p:txBody>
          <a:bodyPr>
            <a:normAutofit/>
          </a:bodyPr>
          <a:lstStyle/>
          <a:p>
            <a:pPr algn="ctr"/>
            <a:r>
              <a:rPr lang="en-GB" dirty="0">
                <a:latin typeface="Calibri"/>
                <a:cs typeface="Calibri"/>
              </a:rPr>
              <a:t>Why use the library catalogue?</a:t>
            </a:r>
          </a:p>
        </p:txBody>
      </p:sp>
      <p:sp>
        <p:nvSpPr>
          <p:cNvPr id="4" name="Text Placeholder 3">
            <a:extLst>
              <a:ext uri="{FF2B5EF4-FFF2-40B4-BE49-F238E27FC236}">
                <a16:creationId xmlns:a16="http://schemas.microsoft.com/office/drawing/2014/main" id="{38BE2319-413A-482C-BC65-7A4DEB3FFF21}"/>
              </a:ext>
            </a:extLst>
          </p:cNvPr>
          <p:cNvSpPr>
            <a:spLocks noGrp="1"/>
          </p:cNvSpPr>
          <p:nvPr>
            <p:ph type="body" sz="quarter" idx="11"/>
          </p:nvPr>
        </p:nvSpPr>
        <p:spPr>
          <a:xfrm>
            <a:off x="5438763" y="1334572"/>
            <a:ext cx="6652569" cy="5149834"/>
          </a:xfrm>
        </p:spPr>
        <p:txBody>
          <a:bodyPr vert="horz" lIns="91440" tIns="45720" rIns="91440" bIns="45720" rtlCol="0" anchor="t">
            <a:noAutofit/>
          </a:bodyPr>
          <a:lstStyle/>
          <a:p>
            <a:pPr marL="0" indent="0">
              <a:lnSpc>
                <a:spcPct val="100000"/>
              </a:lnSpc>
              <a:spcBef>
                <a:spcPts val="0"/>
              </a:spcBef>
              <a:buNone/>
            </a:pPr>
            <a:r>
              <a:rPr lang="en-GB" sz="2400" dirty="0">
                <a:latin typeface="Calibri"/>
                <a:ea typeface="+mn-lt"/>
                <a:cs typeface="+mn-lt"/>
              </a:rPr>
              <a:t>The library provides </a:t>
            </a:r>
            <a:r>
              <a:rPr lang="en-GB" sz="2400" b="1" dirty="0">
                <a:latin typeface="Calibri"/>
                <a:ea typeface="+mn-lt"/>
                <a:cs typeface="+mn-lt"/>
              </a:rPr>
              <a:t>free</a:t>
            </a:r>
            <a:r>
              <a:rPr lang="en-GB" sz="2400" dirty="0">
                <a:latin typeface="Calibri"/>
                <a:ea typeface="+mn-lt"/>
                <a:cs typeface="+mn-lt"/>
              </a:rPr>
              <a:t> access to good, up-to-date resources in your subject area, in multiple formats:</a:t>
            </a:r>
          </a:p>
          <a:p>
            <a:pPr marL="0" indent="0">
              <a:lnSpc>
                <a:spcPct val="100000"/>
              </a:lnSpc>
              <a:spcBef>
                <a:spcPts val="0"/>
              </a:spcBef>
              <a:buNone/>
            </a:pPr>
            <a:endParaRPr lang="en-GB"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Electronic and print based books.</a:t>
            </a:r>
          </a:p>
          <a:p>
            <a:pPr marL="342900" indent="-342900">
              <a:lnSpc>
                <a:spcPct val="100000"/>
              </a:lnSpc>
              <a:spcBef>
                <a:spcPts val="0"/>
              </a:spcBef>
              <a:buFont typeface="Arial,Sans-Serif"/>
              <a:buChar char="•"/>
            </a:pPr>
            <a:r>
              <a:rPr lang="en-GB" sz="2400" dirty="0">
                <a:latin typeface="Calibri"/>
                <a:ea typeface="+mn-lt"/>
                <a:cs typeface="+mn-lt"/>
              </a:rPr>
              <a:t>Specialist databases.</a:t>
            </a:r>
          </a:p>
          <a:p>
            <a:pPr marL="342900" indent="-342900">
              <a:lnSpc>
                <a:spcPct val="100000"/>
              </a:lnSpc>
              <a:spcBef>
                <a:spcPts val="0"/>
              </a:spcBef>
              <a:buFont typeface="Arial,Sans-Serif"/>
              <a:buChar char="•"/>
            </a:pPr>
            <a:r>
              <a:rPr lang="en-GB" sz="2400" dirty="0">
                <a:latin typeface="Calibri"/>
                <a:ea typeface="+mn-lt"/>
                <a:cs typeface="+mn-lt"/>
              </a:rPr>
              <a:t>Journal articles.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Newspapers.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Conference proceedings.</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Reviews.</a:t>
            </a:r>
          </a:p>
          <a:p>
            <a:pPr marL="342900" indent="-342900">
              <a:lnSpc>
                <a:spcPct val="100000"/>
              </a:lnSpc>
              <a:spcBef>
                <a:spcPts val="0"/>
              </a:spcBef>
              <a:buFont typeface="Arial,Sans-Serif"/>
              <a:buChar char="•"/>
            </a:pPr>
            <a:r>
              <a:rPr lang="en-GB" sz="2400" dirty="0">
                <a:latin typeface="Calibri"/>
                <a:ea typeface="+mn-lt"/>
                <a:cs typeface="+mn-lt"/>
              </a:rPr>
              <a:t>Legislation. </a:t>
            </a:r>
            <a:endParaRPr lang="en-US" sz="2400" dirty="0">
              <a:latin typeface="Calibri"/>
              <a:ea typeface="+mn-lt"/>
              <a:cs typeface="+mn-lt"/>
            </a:endParaRPr>
          </a:p>
          <a:p>
            <a:pPr marL="342900" indent="-342900">
              <a:lnSpc>
                <a:spcPct val="100000"/>
              </a:lnSpc>
              <a:spcBef>
                <a:spcPts val="0"/>
              </a:spcBef>
              <a:buFont typeface="Arial,Sans-Serif"/>
              <a:buChar char="•"/>
            </a:pPr>
            <a:r>
              <a:rPr lang="en-GB" sz="2400" dirty="0">
                <a:latin typeface="Calibri"/>
                <a:ea typeface="+mn-lt"/>
                <a:cs typeface="+mn-lt"/>
              </a:rPr>
              <a:t>Statistical data.</a:t>
            </a:r>
          </a:p>
          <a:p>
            <a:pPr marL="342900" indent="-342900">
              <a:lnSpc>
                <a:spcPct val="100000"/>
              </a:lnSpc>
              <a:spcBef>
                <a:spcPts val="0"/>
              </a:spcBef>
              <a:buFont typeface="Arial,Sans-Serif"/>
              <a:buChar char="•"/>
            </a:pPr>
            <a:r>
              <a:rPr lang="en-GB" sz="2400" dirty="0">
                <a:latin typeface="Calibri"/>
                <a:ea typeface="+mn-lt"/>
                <a:cs typeface="+mn-lt"/>
              </a:rPr>
              <a:t>Visual media, </a:t>
            </a:r>
            <a:r>
              <a:rPr lang="en-GB" sz="2400" dirty="0" err="1">
                <a:latin typeface="Calibri"/>
                <a:ea typeface="+mn-lt"/>
                <a:cs typeface="+mn-lt"/>
              </a:rPr>
              <a:t>eg.</a:t>
            </a:r>
            <a:r>
              <a:rPr lang="en-GB" sz="2400" dirty="0">
                <a:latin typeface="Calibri"/>
                <a:ea typeface="+mn-lt"/>
                <a:cs typeface="+mn-lt"/>
              </a:rPr>
              <a:t> videos and photographs.</a:t>
            </a:r>
          </a:p>
          <a:p>
            <a:pPr marL="0" indent="0">
              <a:lnSpc>
                <a:spcPct val="100000"/>
              </a:lnSpc>
              <a:spcBef>
                <a:spcPts val="0"/>
              </a:spcBef>
              <a:buNone/>
            </a:pPr>
            <a:r>
              <a:rPr lang="en-GB" sz="2400" dirty="0">
                <a:latin typeface="Calibri"/>
                <a:ea typeface="+mn-lt"/>
                <a:cs typeface="+mn-lt"/>
              </a:rPr>
              <a:t>And much more ...</a:t>
            </a:r>
          </a:p>
          <a:p>
            <a:pPr marL="342900" indent="-342900">
              <a:lnSpc>
                <a:spcPct val="100000"/>
              </a:lnSpc>
              <a:spcBef>
                <a:spcPts val="0"/>
              </a:spcBef>
              <a:buFont typeface="Arial,Sans-Serif"/>
              <a:buChar char="•"/>
            </a:pPr>
            <a:endParaRPr lang="en-GB" sz="2600" dirty="0">
              <a:latin typeface="Calibri"/>
              <a:ea typeface="+mn-lt"/>
              <a:cs typeface="+mn-lt"/>
            </a:endParaRPr>
          </a:p>
          <a:p>
            <a:pPr marL="0" indent="0">
              <a:lnSpc>
                <a:spcPct val="100000"/>
              </a:lnSpc>
              <a:spcBef>
                <a:spcPts val="0"/>
              </a:spcBef>
              <a:buNone/>
            </a:pPr>
            <a:endParaRPr lang="en-GB" sz="2600" dirty="0">
              <a:latin typeface="Calibri"/>
              <a:ea typeface="+mn-lt"/>
              <a:cs typeface="+mn-lt"/>
            </a:endParaRPr>
          </a:p>
          <a:p>
            <a:pPr marL="0" indent="0">
              <a:buNone/>
            </a:pPr>
            <a:endParaRPr lang="en-GB" sz="2600" dirty="0">
              <a:latin typeface="Calibri"/>
              <a:ea typeface="+mn-lt"/>
              <a:cs typeface="+mn-lt"/>
            </a:endParaRPr>
          </a:p>
        </p:txBody>
      </p:sp>
      <p:pic>
        <p:nvPicPr>
          <p:cNvPr id="5" name="Picture 5" descr="A picture containing indoor, wall&#10;&#10;Description generated with very high confidence">
            <a:extLst>
              <a:ext uri="{FF2B5EF4-FFF2-40B4-BE49-F238E27FC236}">
                <a16:creationId xmlns:a16="http://schemas.microsoft.com/office/drawing/2014/main" id="{D4494E35-8B37-48C6-B471-8CB180F5FA2F}"/>
              </a:ext>
            </a:extLst>
          </p:cNvPr>
          <p:cNvPicPr>
            <a:picLocks noChangeAspect="1"/>
          </p:cNvPicPr>
          <p:nvPr/>
        </p:nvPicPr>
        <p:blipFill>
          <a:blip r:embed="rId3"/>
          <a:stretch>
            <a:fillRect/>
          </a:stretch>
        </p:blipFill>
        <p:spPr>
          <a:xfrm>
            <a:off x="292744" y="2052354"/>
            <a:ext cx="4949374" cy="3714269"/>
          </a:xfrm>
          <a:prstGeom prst="rect">
            <a:avLst/>
          </a:prstGeom>
        </p:spPr>
      </p:pic>
    </p:spTree>
    <p:extLst>
      <p:ext uri="{BB962C8B-B14F-4D97-AF65-F5344CB8AC3E}">
        <p14:creationId xmlns:p14="http://schemas.microsoft.com/office/powerpoint/2010/main" val="779024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77A1D6-93CC-4C15-98A2-274713694DE9}"/>
              </a:ext>
            </a:extLst>
          </p:cNvPr>
          <p:cNvSpPr>
            <a:spLocks noGrp="1"/>
          </p:cNvSpPr>
          <p:nvPr>
            <p:ph sz="half" idx="1"/>
          </p:nvPr>
        </p:nvSpPr>
        <p:spPr>
          <a:xfrm>
            <a:off x="396071" y="1536810"/>
            <a:ext cx="7059675" cy="4011469"/>
          </a:xfrm>
        </p:spPr>
        <p:txBody>
          <a:bodyPr vert="horz" lIns="91440" tIns="45720" rIns="91440" bIns="45720" rtlCol="0" anchor="t">
            <a:noAutofit/>
          </a:bodyPr>
          <a:lstStyle/>
          <a:p>
            <a:pPr marL="285750" indent="-285750">
              <a:spcBef>
                <a:spcPts val="0"/>
              </a:spcBef>
              <a:spcAft>
                <a:spcPts val="600"/>
              </a:spcAft>
              <a:buFont typeface="Arial,Sans-Serif" panose="05000000000000000000" pitchFamily="2" charset="2"/>
              <a:buChar char="•"/>
            </a:pPr>
            <a:r>
              <a:rPr lang="en-GB" sz="2600" dirty="0">
                <a:latin typeface="Calibri"/>
                <a:cs typeface="Calibri"/>
              </a:rPr>
              <a:t>Check loan information, make requests.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Save favourite resources.</a:t>
            </a:r>
            <a:endParaRPr lang="en-US" sz="2600" dirty="0">
              <a:latin typeface="Calibri"/>
              <a:cs typeface="Calibri"/>
            </a:endParaRP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Organise saved information - add labels,  set alerts.</a:t>
            </a:r>
          </a:p>
          <a:p>
            <a:pPr marL="285750" indent="-285750">
              <a:spcBef>
                <a:spcPts val="0"/>
              </a:spcBef>
              <a:spcAft>
                <a:spcPts val="600"/>
              </a:spcAft>
              <a:buFont typeface="Arial,Sans-Serif" panose="05000000000000000000" pitchFamily="2" charset="2"/>
              <a:buChar char="•"/>
            </a:pPr>
            <a:endParaRPr lang="en-GB" sz="2600" dirty="0">
              <a:latin typeface="Calibri"/>
              <a:cs typeface="Calibri"/>
            </a:endParaRPr>
          </a:p>
          <a:p>
            <a:pPr marL="285750" indent="-285750">
              <a:spcBef>
                <a:spcPts val="0"/>
              </a:spcBef>
              <a:spcAft>
                <a:spcPts val="600"/>
              </a:spcAft>
              <a:buFont typeface="Arial,Sans-Serif" panose="05000000000000000000" pitchFamily="2" charset="2"/>
              <a:buChar char="•"/>
            </a:pPr>
            <a:r>
              <a:rPr lang="en-GB" sz="2600" dirty="0">
                <a:latin typeface="Calibri"/>
                <a:cs typeface="Calibri"/>
              </a:rPr>
              <a:t>Find help with referencing, export to RefWorks.</a:t>
            </a:r>
          </a:p>
          <a:p>
            <a:pPr marL="0" indent="0">
              <a:spcBef>
                <a:spcPts val="0"/>
              </a:spcBef>
              <a:spcAft>
                <a:spcPts val="600"/>
              </a:spcAft>
              <a:buNone/>
            </a:pPr>
            <a:endParaRPr lang="en-GB" sz="2600" dirty="0">
              <a:latin typeface="Calibri"/>
              <a:cs typeface="Calibri"/>
            </a:endParaRPr>
          </a:p>
        </p:txBody>
      </p:sp>
      <p:sp>
        <p:nvSpPr>
          <p:cNvPr id="3" name="Title 2">
            <a:extLst>
              <a:ext uri="{FF2B5EF4-FFF2-40B4-BE49-F238E27FC236}">
                <a16:creationId xmlns:a16="http://schemas.microsoft.com/office/drawing/2014/main" id="{089A7B41-D703-41E1-A6E0-C42EDCDD1088}"/>
              </a:ext>
            </a:extLst>
          </p:cNvPr>
          <p:cNvSpPr>
            <a:spLocks noGrp="1"/>
          </p:cNvSpPr>
          <p:nvPr>
            <p:ph type="title"/>
          </p:nvPr>
        </p:nvSpPr>
        <p:spPr>
          <a:xfrm>
            <a:off x="-3339772" y="31957"/>
            <a:ext cx="10795518" cy="1003916"/>
          </a:xfrm>
        </p:spPr>
        <p:txBody>
          <a:bodyPr anchor="b">
            <a:normAutofit/>
          </a:bodyPr>
          <a:lstStyle/>
          <a:p>
            <a:pPr algn="ctr"/>
            <a:r>
              <a:rPr lang="en-GB">
                <a:latin typeface="Calibri"/>
                <a:cs typeface="Calibri"/>
              </a:rPr>
              <a:t>You can also ...</a:t>
            </a:r>
          </a:p>
        </p:txBody>
      </p:sp>
      <p:sp>
        <p:nvSpPr>
          <p:cNvPr id="4" name="TextBox 3">
            <a:extLst>
              <a:ext uri="{FF2B5EF4-FFF2-40B4-BE49-F238E27FC236}">
                <a16:creationId xmlns:a16="http://schemas.microsoft.com/office/drawing/2014/main" id="{210D89EF-3A7F-8F9E-AC3A-1D21D1EED200}"/>
              </a:ext>
            </a:extLst>
          </p:cNvPr>
          <p:cNvSpPr txBox="1"/>
          <p:nvPr/>
        </p:nvSpPr>
        <p:spPr>
          <a:xfrm>
            <a:off x="464437" y="5351634"/>
            <a:ext cx="11653499" cy="1369606"/>
          </a:xfrm>
          <a:prstGeom prst="rect">
            <a:avLst/>
          </a:prstGeom>
          <a:noFill/>
        </p:spPr>
        <p:txBody>
          <a:bodyPr wrap="square" rtlCol="0">
            <a:spAutoFit/>
          </a:bodyPr>
          <a:lstStyle/>
          <a:p>
            <a:pPr marL="0" indent="0">
              <a:spcBef>
                <a:spcPts val="0"/>
              </a:spcBef>
              <a:spcAft>
                <a:spcPts val="600"/>
              </a:spcAft>
              <a:buNone/>
            </a:pPr>
            <a:r>
              <a:rPr lang="en-GB" sz="2600" b="1" dirty="0">
                <a:latin typeface="Calibri"/>
                <a:cs typeface="Calibri"/>
              </a:rPr>
              <a:t>Finding good quality information which you can organise and recall when needed, will help improve you work and ultimately your grade.</a:t>
            </a:r>
          </a:p>
          <a:p>
            <a:pPr marL="0" indent="0">
              <a:spcBef>
                <a:spcPts val="0"/>
              </a:spcBef>
              <a:spcAft>
                <a:spcPts val="600"/>
              </a:spcAft>
              <a:buNone/>
            </a:pPr>
            <a:endParaRPr lang="en-GB" sz="2600" dirty="0">
              <a:latin typeface="Calibri Light"/>
              <a:cs typeface="Calibri Light"/>
            </a:endParaRPr>
          </a:p>
        </p:txBody>
      </p:sp>
      <p:pic>
        <p:nvPicPr>
          <p:cNvPr id="17" name="Picture Placeholder 16" descr="A person using a computer&#10;&#10;Description automatically generated">
            <a:extLst>
              <a:ext uri="{FF2B5EF4-FFF2-40B4-BE49-F238E27FC236}">
                <a16:creationId xmlns:a16="http://schemas.microsoft.com/office/drawing/2014/main" id="{E042984E-70A7-EF30-FB71-73025DB4C62B}"/>
              </a:ext>
            </a:extLst>
          </p:cNvPr>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11767" r="11767"/>
          <a:stretch>
            <a:fillRect/>
          </a:stretch>
        </p:blipFill>
        <p:spPr>
          <a:xfrm>
            <a:off x="7713487" y="1536810"/>
            <a:ext cx="4006415" cy="3491477"/>
          </a:xfrm>
        </p:spPr>
      </p:pic>
    </p:spTree>
    <p:extLst>
      <p:ext uri="{BB962C8B-B14F-4D97-AF65-F5344CB8AC3E}">
        <p14:creationId xmlns:p14="http://schemas.microsoft.com/office/powerpoint/2010/main" val="189168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506752" y="1398154"/>
            <a:ext cx="4574403" cy="4873675"/>
          </a:xfrm>
        </p:spPr>
        <p:txBody>
          <a:bodyPr vert="horz" lIns="91440" tIns="45720" rIns="91440" bIns="45720" rtlCol="0" anchor="t">
            <a:noAutofit/>
          </a:bodyPr>
          <a:lstStyle/>
          <a:p>
            <a:pPr marL="0" indent="0">
              <a:lnSpc>
                <a:spcPct val="100000"/>
              </a:lnSpc>
              <a:spcBef>
                <a:spcPts val="0"/>
              </a:spcBef>
              <a:buNone/>
            </a:pPr>
            <a:r>
              <a:rPr lang="en-GB" sz="2400" b="1" dirty="0">
                <a:latin typeface="Calibri "/>
                <a:cs typeface="Arial"/>
              </a:rPr>
              <a:t>Search for information.</a:t>
            </a:r>
            <a:endParaRPr lang="en-US" sz="2400" dirty="0">
              <a:latin typeface="Calibri "/>
              <a:ea typeface="+mn-lt"/>
              <a:cs typeface="+mn-lt"/>
            </a:endParaRPr>
          </a:p>
          <a:p>
            <a:pPr>
              <a:lnSpc>
                <a:spcPct val="100000"/>
              </a:lnSpc>
              <a:spcBef>
                <a:spcPts val="0"/>
              </a:spcBef>
              <a:buFont typeface="Arial" panose="05000000000000000000" pitchFamily="2" charset="2"/>
              <a:buChar char="•"/>
            </a:pPr>
            <a:r>
              <a:rPr lang="en-GB" sz="2400" dirty="0">
                <a:latin typeface="Calibri "/>
                <a:cs typeface="Arial"/>
              </a:rPr>
              <a:t> Books – electronic and print.</a:t>
            </a:r>
            <a:endParaRPr lang="en-US" sz="2400" dirty="0">
              <a:latin typeface="Calibri "/>
              <a:ea typeface="+mn-lt"/>
              <a:cs typeface="+mn-lt"/>
            </a:endParaRPr>
          </a:p>
          <a:p>
            <a:pPr marL="285750" indent="-285750">
              <a:lnSpc>
                <a:spcPct val="100000"/>
              </a:lnSpc>
              <a:spcBef>
                <a:spcPts val="0"/>
              </a:spcBef>
              <a:buFont typeface="Arial,Sans-Serif"/>
              <a:buChar char="•"/>
            </a:pPr>
            <a:r>
              <a:rPr lang="en-GB" sz="2400" dirty="0">
                <a:latin typeface="Calibri "/>
                <a:cs typeface="Arial"/>
              </a:rPr>
              <a:t>Peer reviewed journal articles.</a:t>
            </a:r>
            <a:endParaRPr lang="en-US" sz="2400" dirty="0">
              <a:latin typeface="Calibri "/>
              <a:cs typeface="Calibri Light"/>
            </a:endParaRPr>
          </a:p>
          <a:p>
            <a:pPr marL="285750" indent="-285750">
              <a:lnSpc>
                <a:spcPct val="100000"/>
              </a:lnSpc>
              <a:spcBef>
                <a:spcPts val="0"/>
              </a:spcBef>
              <a:buFont typeface="Arial,Sans-Serif"/>
              <a:buChar char="•"/>
            </a:pPr>
            <a:r>
              <a:rPr lang="en-GB" sz="2400" dirty="0">
                <a:latin typeface="Calibri "/>
                <a:ea typeface="+mn-lt"/>
                <a:cs typeface="Arial"/>
              </a:rPr>
              <a:t>And much more ...</a:t>
            </a:r>
          </a:p>
          <a:p>
            <a:pPr marL="0" indent="0">
              <a:lnSpc>
                <a:spcPct val="100000"/>
              </a:lnSpc>
              <a:spcBef>
                <a:spcPts val="0"/>
              </a:spcBef>
              <a:buNone/>
            </a:pPr>
            <a:endParaRPr lang="en-GB" sz="2400" dirty="0">
              <a:latin typeface="Calibri "/>
              <a:ea typeface="+mn-lt"/>
              <a:cs typeface="+mn-lt"/>
            </a:endParaRPr>
          </a:p>
          <a:p>
            <a:pPr marL="0" indent="0">
              <a:lnSpc>
                <a:spcPct val="100000"/>
              </a:lnSpc>
              <a:spcBef>
                <a:spcPts val="0"/>
              </a:spcBef>
              <a:buNone/>
            </a:pPr>
            <a:r>
              <a:rPr lang="en-GB" sz="2400" b="1" dirty="0">
                <a:latin typeface="Calibri "/>
                <a:cs typeface="Arial"/>
              </a:rPr>
              <a:t>Manage information.</a:t>
            </a:r>
            <a:endParaRPr lang="en-GB" sz="2400" dirty="0">
              <a:latin typeface="Calibri "/>
              <a:ea typeface="+mn-lt"/>
              <a:cs typeface="+mn-lt"/>
            </a:endParaRPr>
          </a:p>
          <a:p>
            <a:pPr marL="285750" indent="-285750">
              <a:lnSpc>
                <a:spcPct val="100000"/>
              </a:lnSpc>
              <a:spcBef>
                <a:spcPts val="0"/>
              </a:spcBef>
              <a:buFont typeface="Arial,Sans-Serif"/>
              <a:buChar char="•"/>
            </a:pPr>
            <a:r>
              <a:rPr lang="en-GB" sz="2400" dirty="0">
                <a:latin typeface="Calibri "/>
                <a:cs typeface="Arial"/>
              </a:rPr>
              <a:t>Save favourite items and add labels.</a:t>
            </a:r>
            <a:endParaRPr lang="en-US" sz="2400" dirty="0">
              <a:latin typeface="Calibri "/>
              <a:cs typeface="Calibri Light"/>
            </a:endParaRPr>
          </a:p>
          <a:p>
            <a:pPr marL="285750" indent="-285750">
              <a:lnSpc>
                <a:spcPct val="100000"/>
              </a:lnSpc>
              <a:spcBef>
                <a:spcPts val="0"/>
              </a:spcBef>
              <a:buFont typeface="Arial,Sans-Serif"/>
              <a:buChar char="•"/>
            </a:pPr>
            <a:r>
              <a:rPr lang="en-GB" sz="2400" dirty="0">
                <a:latin typeface="Calibri "/>
                <a:ea typeface="+mn-lt"/>
                <a:cs typeface="Arial"/>
              </a:rPr>
              <a:t>Save queries and set alerts.</a:t>
            </a:r>
            <a:endParaRPr lang="en-GB" sz="2400" dirty="0">
              <a:latin typeface="Calibri "/>
              <a:cs typeface="Calibri"/>
            </a:endParaRPr>
          </a:p>
          <a:p>
            <a:pPr marL="0" indent="0">
              <a:lnSpc>
                <a:spcPct val="100000"/>
              </a:lnSpc>
              <a:spcBef>
                <a:spcPts val="0"/>
              </a:spcBef>
              <a:buNone/>
            </a:pPr>
            <a:endParaRPr lang="en-GB" sz="2400" dirty="0">
              <a:latin typeface="Calibri "/>
              <a:ea typeface="+mn-lt"/>
              <a:cs typeface="Arial"/>
            </a:endParaRPr>
          </a:p>
          <a:p>
            <a:pPr marL="0" indent="0">
              <a:lnSpc>
                <a:spcPct val="100000"/>
              </a:lnSpc>
              <a:spcBef>
                <a:spcPts val="0"/>
              </a:spcBef>
              <a:buNone/>
            </a:pPr>
            <a:r>
              <a:rPr lang="en-GB" sz="2400" dirty="0">
                <a:latin typeface="Calibri "/>
                <a:cs typeface="Arial"/>
              </a:rPr>
              <a:t>Also:  Online Resource Lists.            </a:t>
            </a:r>
            <a:endParaRPr lang="en-GB" sz="2400" dirty="0">
              <a:latin typeface="Calibri "/>
              <a:cs typeface="Calibri"/>
            </a:endParaRPr>
          </a:p>
          <a:p>
            <a:pPr marL="0" indent="0">
              <a:lnSpc>
                <a:spcPct val="100000"/>
              </a:lnSpc>
              <a:spcBef>
                <a:spcPts val="0"/>
              </a:spcBef>
              <a:buNone/>
            </a:pPr>
            <a:r>
              <a:rPr lang="en-GB" sz="2400" dirty="0">
                <a:latin typeface="Calibri "/>
                <a:ea typeface="+mn-lt"/>
                <a:cs typeface="Calibri"/>
              </a:rPr>
              <a:t>           Find Databases.</a:t>
            </a:r>
          </a:p>
          <a:p>
            <a:pPr marL="0" indent="0">
              <a:lnSpc>
                <a:spcPct val="100000"/>
              </a:lnSpc>
              <a:spcBef>
                <a:spcPts val="0"/>
              </a:spcBef>
              <a:buNone/>
            </a:pPr>
            <a:r>
              <a:rPr lang="en-GB" sz="2400" dirty="0">
                <a:latin typeface="Calibri "/>
                <a:cs typeface="Calibri"/>
              </a:rPr>
              <a:t>           Need More?</a:t>
            </a:r>
            <a:endParaRPr lang="en-GB" sz="2400" dirty="0">
              <a:latin typeface="Calibri "/>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buNone/>
            </a:pPr>
            <a:endParaRPr lang="en-GB" sz="2000" dirty="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856507" y="0"/>
            <a:ext cx="6350519" cy="1003916"/>
          </a:xfrm>
        </p:spPr>
        <p:txBody>
          <a:bodyPr>
            <a:normAutofit/>
          </a:bodyPr>
          <a:lstStyle/>
          <a:p>
            <a:pPr algn="ctr"/>
            <a:r>
              <a:rPr lang="en-GB" dirty="0">
                <a:latin typeface="Calibri"/>
                <a:cs typeface="Calibri"/>
              </a:rPr>
              <a:t>Library catalogue.</a:t>
            </a:r>
          </a:p>
        </p:txBody>
      </p:sp>
      <p:sp>
        <p:nvSpPr>
          <p:cNvPr id="7" name="TextBox 6">
            <a:extLst>
              <a:ext uri="{FF2B5EF4-FFF2-40B4-BE49-F238E27FC236}">
                <a16:creationId xmlns:a16="http://schemas.microsoft.com/office/drawing/2014/main" id="{2C3EA1C8-D61E-49B5-AE69-D5268F024073}"/>
              </a:ext>
            </a:extLst>
          </p:cNvPr>
          <p:cNvSpPr txBox="1"/>
          <p:nvPr/>
        </p:nvSpPr>
        <p:spPr>
          <a:xfrm>
            <a:off x="9770621" y="5726604"/>
            <a:ext cx="20074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Arial"/>
                <a:hlinkClick r:id="rId3"/>
              </a:rPr>
              <a:t>Library Catalogue</a:t>
            </a:r>
            <a:endParaRPr lang="en-GB" sz="2000" b="1" dirty="0">
              <a:latin typeface="Calibri"/>
              <a:cs typeface="Arial"/>
            </a:endParaRPr>
          </a:p>
        </p:txBody>
      </p:sp>
      <p:pic>
        <p:nvPicPr>
          <p:cNvPr id="9" name="Picture 8">
            <a:extLst>
              <a:ext uri="{FF2B5EF4-FFF2-40B4-BE49-F238E27FC236}">
                <a16:creationId xmlns:a16="http://schemas.microsoft.com/office/drawing/2014/main" id="{301E412B-6167-2761-870F-4F782314BE7E}"/>
              </a:ext>
            </a:extLst>
          </p:cNvPr>
          <p:cNvPicPr>
            <a:picLocks noChangeAspect="1"/>
          </p:cNvPicPr>
          <p:nvPr/>
        </p:nvPicPr>
        <p:blipFill>
          <a:blip r:embed="rId4"/>
          <a:stretch>
            <a:fillRect/>
          </a:stretch>
        </p:blipFill>
        <p:spPr>
          <a:xfrm>
            <a:off x="5194493" y="1517073"/>
            <a:ext cx="6583604" cy="3995882"/>
          </a:xfrm>
          <a:prstGeom prst="rect">
            <a:avLst/>
          </a:prstGeom>
        </p:spPr>
      </p:pic>
    </p:spTree>
    <p:extLst>
      <p:ext uri="{BB962C8B-B14F-4D97-AF65-F5344CB8AC3E}">
        <p14:creationId xmlns:p14="http://schemas.microsoft.com/office/powerpoint/2010/main" val="1924309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255790" y="0"/>
            <a:ext cx="11877368" cy="1003916"/>
          </a:xfrm>
        </p:spPr>
        <p:txBody>
          <a:bodyPr/>
          <a:lstStyle/>
          <a:p>
            <a:r>
              <a:rPr lang="en-GB" dirty="0">
                <a:latin typeface="Calibri" panose="020F0502020204030204" pitchFamily="34" charset="0"/>
                <a:cs typeface="Calibri" panose="020F0502020204030204" pitchFamily="34" charset="0"/>
              </a:rPr>
              <a:t>Academic and </a:t>
            </a:r>
            <a:r>
              <a:rPr lang="en-GB" dirty="0" err="1">
                <a:latin typeface="Calibri" panose="020F0502020204030204" pitchFamily="34" charset="0"/>
                <a:cs typeface="Calibri" panose="020F0502020204030204" pitchFamily="34" charset="0"/>
              </a:rPr>
              <a:t>Infoskills</a:t>
            </a:r>
            <a:r>
              <a:rPr lang="en-GB" dirty="0">
                <a:latin typeface="Calibri" panose="020F0502020204030204" pitchFamily="34" charset="0"/>
                <a:cs typeface="Calibri" panose="020F0502020204030204" pitchFamily="34" charset="0"/>
              </a:rPr>
              <a:t> programme.</a:t>
            </a:r>
          </a:p>
        </p:txBody>
      </p:sp>
      <p:sp>
        <p:nvSpPr>
          <p:cNvPr id="3" name="Content Placeholder 2">
            <a:extLst>
              <a:ext uri="{FF2B5EF4-FFF2-40B4-BE49-F238E27FC236}">
                <a16:creationId xmlns:a16="http://schemas.microsoft.com/office/drawing/2014/main" id="{F67AF52D-DF67-FA9E-A80F-14688FAA3086}"/>
              </a:ext>
            </a:extLst>
          </p:cNvPr>
          <p:cNvSpPr>
            <a:spLocks noGrp="1"/>
          </p:cNvSpPr>
          <p:nvPr>
            <p:ph sz="quarter" idx="10"/>
          </p:nvPr>
        </p:nvSpPr>
        <p:spPr>
          <a:xfrm>
            <a:off x="157316" y="1327108"/>
            <a:ext cx="11877368" cy="1549095"/>
          </a:xfrm>
        </p:spPr>
        <p:txBody>
          <a:bodyPr>
            <a:normAutofit/>
          </a:bodyPr>
          <a:lstStyle/>
          <a:p>
            <a:pPr marL="0" indent="0">
              <a:buNone/>
            </a:pPr>
            <a:r>
              <a:rPr lang="en-GB" sz="2400" dirty="0">
                <a:latin typeface="Calibri" panose="020F0502020204030204" pitchFamily="34" charset="0"/>
                <a:cs typeface="Calibri" panose="020F0502020204030204" pitchFamily="34" charset="0"/>
              </a:rPr>
              <a:t>Our </a:t>
            </a:r>
            <a:r>
              <a:rPr lang="en-GB" sz="2400" b="1" dirty="0">
                <a:latin typeface="Calibri" panose="020F0502020204030204" pitchFamily="34" charset="0"/>
                <a:cs typeface="Calibri" panose="020F0502020204030204" pitchFamily="34" charset="0"/>
              </a:rPr>
              <a:t>Academic and </a:t>
            </a:r>
            <a:r>
              <a:rPr lang="en-GB" sz="2400" b="1" dirty="0" err="1">
                <a:latin typeface="Calibri" panose="020F0502020204030204" pitchFamily="34" charset="0"/>
                <a:cs typeface="Calibri" panose="020F0502020204030204" pitchFamily="34" charset="0"/>
              </a:rPr>
              <a:t>Infoskills</a:t>
            </a:r>
            <a:r>
              <a:rPr lang="en-GB" sz="2400" b="1"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programme is designed to help you develop your academic and information skills. The online curriculum covers a wide range of topics, from finding library resources and referencing, to critical evaluation and misinformation.  Access it either via either Moodle or the library web pages.  Remember that you may need to login first!</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4C05B479-BFF5-D906-DD42-D1EC6E82B4B0}"/>
              </a:ext>
            </a:extLst>
          </p:cNvPr>
          <p:cNvPicPr>
            <a:picLocks noChangeAspect="1"/>
          </p:cNvPicPr>
          <p:nvPr/>
        </p:nvPicPr>
        <p:blipFill>
          <a:blip r:embed="rId2"/>
          <a:stretch>
            <a:fillRect/>
          </a:stretch>
        </p:blipFill>
        <p:spPr>
          <a:xfrm>
            <a:off x="268448" y="4115188"/>
            <a:ext cx="3695202" cy="2165315"/>
          </a:xfrm>
          <a:prstGeom prst="rect">
            <a:avLst/>
          </a:prstGeom>
        </p:spPr>
      </p:pic>
      <p:pic>
        <p:nvPicPr>
          <p:cNvPr id="10" name="Picture 9">
            <a:extLst>
              <a:ext uri="{FF2B5EF4-FFF2-40B4-BE49-F238E27FC236}">
                <a16:creationId xmlns:a16="http://schemas.microsoft.com/office/drawing/2014/main" id="{7DD2C467-CC7E-F933-76B6-A48EBD65746F}"/>
              </a:ext>
            </a:extLst>
          </p:cNvPr>
          <p:cNvPicPr>
            <a:picLocks noChangeAspect="1"/>
          </p:cNvPicPr>
          <p:nvPr/>
        </p:nvPicPr>
        <p:blipFill>
          <a:blip r:embed="rId3"/>
          <a:stretch>
            <a:fillRect/>
          </a:stretch>
        </p:blipFill>
        <p:spPr>
          <a:xfrm>
            <a:off x="2723290" y="2876203"/>
            <a:ext cx="2674472" cy="3404301"/>
          </a:xfrm>
          <a:prstGeom prst="rect">
            <a:avLst/>
          </a:prstGeom>
        </p:spPr>
      </p:pic>
      <p:sp>
        <p:nvSpPr>
          <p:cNvPr id="16" name="Oval 15">
            <a:extLst>
              <a:ext uri="{FF2B5EF4-FFF2-40B4-BE49-F238E27FC236}">
                <a16:creationId xmlns:a16="http://schemas.microsoft.com/office/drawing/2014/main" id="{64551213-EC67-6C1D-58EF-D21C981D9AF1}"/>
              </a:ext>
            </a:extLst>
          </p:cNvPr>
          <p:cNvSpPr/>
          <p:nvPr/>
        </p:nvSpPr>
        <p:spPr>
          <a:xfrm>
            <a:off x="2677150" y="5242213"/>
            <a:ext cx="1361769"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17" name="Oval 16">
            <a:extLst>
              <a:ext uri="{FF2B5EF4-FFF2-40B4-BE49-F238E27FC236}">
                <a16:creationId xmlns:a16="http://schemas.microsoft.com/office/drawing/2014/main" id="{6F4737C4-35B9-0D56-52AF-ACA43C4AAE8B}"/>
              </a:ext>
            </a:extLst>
          </p:cNvPr>
          <p:cNvSpPr/>
          <p:nvPr/>
        </p:nvSpPr>
        <p:spPr>
          <a:xfrm>
            <a:off x="509018" y="4994060"/>
            <a:ext cx="1361769"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pic>
        <p:nvPicPr>
          <p:cNvPr id="4" name="Picture 3">
            <a:extLst>
              <a:ext uri="{FF2B5EF4-FFF2-40B4-BE49-F238E27FC236}">
                <a16:creationId xmlns:a16="http://schemas.microsoft.com/office/drawing/2014/main" id="{0868648C-AD16-873E-6E09-886D6819336C}"/>
              </a:ext>
            </a:extLst>
          </p:cNvPr>
          <p:cNvPicPr>
            <a:picLocks noChangeAspect="1"/>
          </p:cNvPicPr>
          <p:nvPr/>
        </p:nvPicPr>
        <p:blipFill>
          <a:blip r:embed="rId4"/>
          <a:stretch>
            <a:fillRect/>
          </a:stretch>
        </p:blipFill>
        <p:spPr>
          <a:xfrm>
            <a:off x="6468312" y="4111457"/>
            <a:ext cx="2866978" cy="2124504"/>
          </a:xfrm>
          <a:prstGeom prst="rect">
            <a:avLst/>
          </a:prstGeom>
        </p:spPr>
      </p:pic>
      <p:sp>
        <p:nvSpPr>
          <p:cNvPr id="14" name="Oval 13">
            <a:extLst>
              <a:ext uri="{FF2B5EF4-FFF2-40B4-BE49-F238E27FC236}">
                <a16:creationId xmlns:a16="http://schemas.microsoft.com/office/drawing/2014/main" id="{92BDC958-26E6-F6FF-7559-75A71191FA4F}"/>
              </a:ext>
            </a:extLst>
          </p:cNvPr>
          <p:cNvSpPr/>
          <p:nvPr/>
        </p:nvSpPr>
        <p:spPr>
          <a:xfrm>
            <a:off x="6250265" y="5586250"/>
            <a:ext cx="2817877" cy="683409"/>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pic>
        <p:nvPicPr>
          <p:cNvPr id="5" name="Picture 4">
            <a:extLst>
              <a:ext uri="{FF2B5EF4-FFF2-40B4-BE49-F238E27FC236}">
                <a16:creationId xmlns:a16="http://schemas.microsoft.com/office/drawing/2014/main" id="{B219444F-174E-8072-D8F7-93FA295A8EF8}"/>
              </a:ext>
            </a:extLst>
          </p:cNvPr>
          <p:cNvPicPr>
            <a:picLocks noChangeAspect="1"/>
          </p:cNvPicPr>
          <p:nvPr/>
        </p:nvPicPr>
        <p:blipFill>
          <a:blip r:embed="rId5"/>
          <a:stretch>
            <a:fillRect/>
          </a:stretch>
        </p:blipFill>
        <p:spPr>
          <a:xfrm>
            <a:off x="9243820" y="2876202"/>
            <a:ext cx="2525534" cy="3404301"/>
          </a:xfrm>
          <a:prstGeom prst="rect">
            <a:avLst/>
          </a:prstGeom>
        </p:spPr>
      </p:pic>
      <p:sp>
        <p:nvSpPr>
          <p:cNvPr id="15" name="Oval 14">
            <a:extLst>
              <a:ext uri="{FF2B5EF4-FFF2-40B4-BE49-F238E27FC236}">
                <a16:creationId xmlns:a16="http://schemas.microsoft.com/office/drawing/2014/main" id="{75F8E3C9-93AA-5718-80BC-8B80745985F7}"/>
              </a:ext>
            </a:extLst>
          </p:cNvPr>
          <p:cNvSpPr/>
          <p:nvPr/>
        </p:nvSpPr>
        <p:spPr>
          <a:xfrm>
            <a:off x="9118770" y="4832005"/>
            <a:ext cx="2067698" cy="683408"/>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C00000"/>
              </a:solidFill>
            </a:endParaRPr>
          </a:p>
        </p:txBody>
      </p:sp>
      <p:sp>
        <p:nvSpPr>
          <p:cNvPr id="6" name="TextBox 5">
            <a:extLst>
              <a:ext uri="{FF2B5EF4-FFF2-40B4-BE49-F238E27FC236}">
                <a16:creationId xmlns:a16="http://schemas.microsoft.com/office/drawing/2014/main" id="{23C70641-87CC-C5F7-482E-D105A4468AEE}"/>
              </a:ext>
            </a:extLst>
          </p:cNvPr>
          <p:cNvSpPr txBox="1"/>
          <p:nvPr/>
        </p:nvSpPr>
        <p:spPr>
          <a:xfrm>
            <a:off x="1350765" y="3281320"/>
            <a:ext cx="1284686"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6"/>
              </a:rPr>
              <a:t>Moodle</a:t>
            </a:r>
            <a:endParaRPr lang="en-GB" sz="2400" dirty="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B4938E66-5C2B-A997-C3FC-E0D4927E957B}"/>
              </a:ext>
            </a:extLst>
          </p:cNvPr>
          <p:cNvSpPr txBox="1"/>
          <p:nvPr/>
        </p:nvSpPr>
        <p:spPr>
          <a:xfrm>
            <a:off x="6684832" y="3330948"/>
            <a:ext cx="24339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7"/>
              </a:rPr>
              <a:t>Library web pages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24395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FE72B-AAF3-A24F-E11D-D0966F3C8727}"/>
              </a:ext>
            </a:extLst>
          </p:cNvPr>
          <p:cNvSpPr>
            <a:spLocks noGrp="1"/>
          </p:cNvSpPr>
          <p:nvPr>
            <p:ph type="title"/>
          </p:nvPr>
        </p:nvSpPr>
        <p:spPr>
          <a:xfrm>
            <a:off x="359923" y="0"/>
            <a:ext cx="9871471" cy="1003916"/>
          </a:xfrm>
        </p:spPr>
        <p:txBody>
          <a:bodyPr/>
          <a:lstStyle/>
          <a:p>
            <a:r>
              <a:rPr lang="en-GB" dirty="0">
                <a:latin typeface="Calibri" panose="020F0502020204030204" pitchFamily="34" charset="0"/>
                <a:cs typeface="Calibri" panose="020F0502020204030204" pitchFamily="34" charset="0"/>
              </a:rPr>
              <a:t>Interactive unit: Searching for information</a:t>
            </a:r>
            <a:endParaRPr lang="en-GB" dirty="0"/>
          </a:p>
        </p:txBody>
      </p:sp>
      <p:pic>
        <p:nvPicPr>
          <p:cNvPr id="11" name="Picture 10">
            <a:extLst>
              <a:ext uri="{FF2B5EF4-FFF2-40B4-BE49-F238E27FC236}">
                <a16:creationId xmlns:a16="http://schemas.microsoft.com/office/drawing/2014/main" id="{C0ACEC73-2121-60C6-28FF-165BDB953F28}"/>
              </a:ext>
            </a:extLst>
          </p:cNvPr>
          <p:cNvPicPr>
            <a:picLocks noChangeAspect="1"/>
          </p:cNvPicPr>
          <p:nvPr/>
        </p:nvPicPr>
        <p:blipFill>
          <a:blip r:embed="rId2"/>
          <a:stretch>
            <a:fillRect/>
          </a:stretch>
        </p:blipFill>
        <p:spPr>
          <a:xfrm>
            <a:off x="272311" y="4227239"/>
            <a:ext cx="4744531" cy="2038666"/>
          </a:xfrm>
          <a:prstGeom prst="rect">
            <a:avLst/>
          </a:prstGeom>
        </p:spPr>
      </p:pic>
      <p:pic>
        <p:nvPicPr>
          <p:cNvPr id="13" name="Picture 12">
            <a:extLst>
              <a:ext uri="{FF2B5EF4-FFF2-40B4-BE49-F238E27FC236}">
                <a16:creationId xmlns:a16="http://schemas.microsoft.com/office/drawing/2014/main" id="{9B56C4FD-1D06-394D-E137-5CA2A296C51A}"/>
              </a:ext>
            </a:extLst>
          </p:cNvPr>
          <p:cNvPicPr>
            <a:picLocks noChangeAspect="1"/>
          </p:cNvPicPr>
          <p:nvPr/>
        </p:nvPicPr>
        <p:blipFill>
          <a:blip r:embed="rId3"/>
          <a:stretch>
            <a:fillRect/>
          </a:stretch>
        </p:blipFill>
        <p:spPr>
          <a:xfrm>
            <a:off x="272310" y="2241310"/>
            <a:ext cx="4744531" cy="2051689"/>
          </a:xfrm>
          <a:prstGeom prst="rect">
            <a:avLst/>
          </a:prstGeom>
        </p:spPr>
      </p:pic>
      <p:pic>
        <p:nvPicPr>
          <p:cNvPr id="15" name="Picture 14">
            <a:extLst>
              <a:ext uri="{FF2B5EF4-FFF2-40B4-BE49-F238E27FC236}">
                <a16:creationId xmlns:a16="http://schemas.microsoft.com/office/drawing/2014/main" id="{2CD1DAC1-AC82-BC26-7B94-D2413A595F8B}"/>
              </a:ext>
            </a:extLst>
          </p:cNvPr>
          <p:cNvPicPr>
            <a:picLocks noChangeAspect="1"/>
          </p:cNvPicPr>
          <p:nvPr/>
        </p:nvPicPr>
        <p:blipFill>
          <a:blip r:embed="rId4"/>
          <a:stretch>
            <a:fillRect/>
          </a:stretch>
        </p:blipFill>
        <p:spPr>
          <a:xfrm>
            <a:off x="272311" y="1337590"/>
            <a:ext cx="4744531" cy="903720"/>
          </a:xfrm>
          <a:prstGeom prst="rect">
            <a:avLst/>
          </a:prstGeom>
        </p:spPr>
      </p:pic>
      <p:pic>
        <p:nvPicPr>
          <p:cNvPr id="19" name="Picture 18">
            <a:extLst>
              <a:ext uri="{FF2B5EF4-FFF2-40B4-BE49-F238E27FC236}">
                <a16:creationId xmlns:a16="http://schemas.microsoft.com/office/drawing/2014/main" id="{B9F51FC6-5641-15B7-D138-D980EE886291}"/>
              </a:ext>
            </a:extLst>
          </p:cNvPr>
          <p:cNvPicPr>
            <a:picLocks noChangeAspect="1"/>
          </p:cNvPicPr>
          <p:nvPr/>
        </p:nvPicPr>
        <p:blipFill>
          <a:blip r:embed="rId5"/>
          <a:stretch>
            <a:fillRect/>
          </a:stretch>
        </p:blipFill>
        <p:spPr>
          <a:xfrm>
            <a:off x="5687695" y="1803625"/>
            <a:ext cx="6065740" cy="3442947"/>
          </a:xfrm>
          <a:prstGeom prst="rect">
            <a:avLst/>
          </a:prstGeom>
        </p:spPr>
      </p:pic>
      <p:sp>
        <p:nvSpPr>
          <p:cNvPr id="4" name="TextBox 3">
            <a:extLst>
              <a:ext uri="{FF2B5EF4-FFF2-40B4-BE49-F238E27FC236}">
                <a16:creationId xmlns:a16="http://schemas.microsoft.com/office/drawing/2014/main" id="{FE95F5F7-EE3B-B9F6-8E63-939BA7631A3F}"/>
              </a:ext>
            </a:extLst>
          </p:cNvPr>
          <p:cNvSpPr txBox="1"/>
          <p:nvPr/>
        </p:nvSpPr>
        <p:spPr>
          <a:xfrm>
            <a:off x="5687695" y="5465686"/>
            <a:ext cx="6365760" cy="800219"/>
          </a:xfrm>
          <a:prstGeom prst="rect">
            <a:avLst/>
          </a:prstGeom>
          <a:noFill/>
        </p:spPr>
        <p:txBody>
          <a:bodyPr wrap="square" rtlCol="0">
            <a:spAutoFit/>
          </a:bodyPr>
          <a:lstStyle/>
          <a:p>
            <a:r>
              <a:rPr lang="en-GB" sz="2300" dirty="0">
                <a:latin typeface="Calibri" panose="020F0502020204030204" pitchFamily="34" charset="0"/>
                <a:cs typeface="Calibri" panose="020F0502020204030204" pitchFamily="34" charset="0"/>
              </a:rPr>
              <a:t>Work your way through the units in your own time, at your own pace …</a:t>
            </a:r>
          </a:p>
        </p:txBody>
      </p:sp>
    </p:spTree>
    <p:extLst>
      <p:ext uri="{BB962C8B-B14F-4D97-AF65-F5344CB8AC3E}">
        <p14:creationId xmlns:p14="http://schemas.microsoft.com/office/powerpoint/2010/main" val="3392472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64A1-CCCF-9204-4C8C-154AF8FB1302}"/>
              </a:ext>
            </a:extLst>
          </p:cNvPr>
          <p:cNvSpPr>
            <a:spLocks noGrp="1"/>
          </p:cNvSpPr>
          <p:nvPr>
            <p:ph type="title"/>
          </p:nvPr>
        </p:nvSpPr>
        <p:spPr>
          <a:xfrm>
            <a:off x="332213" y="135082"/>
            <a:ext cx="7040512" cy="848052"/>
          </a:xfrm>
        </p:spPr>
        <p:txBody>
          <a:bodyPr>
            <a:normAutofit/>
          </a:bodyPr>
          <a:lstStyle/>
          <a:p>
            <a:r>
              <a:rPr lang="en-GB" dirty="0">
                <a:latin typeface="Calibri" panose="020F0502020204030204" pitchFamily="34" charset="0"/>
                <a:cs typeface="Calibri" panose="020F0502020204030204" pitchFamily="34" charset="0"/>
              </a:rPr>
              <a:t>We recommend that you ….</a:t>
            </a:r>
          </a:p>
        </p:txBody>
      </p:sp>
      <p:sp>
        <p:nvSpPr>
          <p:cNvPr id="6" name="TextBox 5">
            <a:extLst>
              <a:ext uri="{FF2B5EF4-FFF2-40B4-BE49-F238E27FC236}">
                <a16:creationId xmlns:a16="http://schemas.microsoft.com/office/drawing/2014/main" id="{E0A9FF70-CEB3-1487-9AC9-88CFFEE0F67C}"/>
              </a:ext>
            </a:extLst>
          </p:cNvPr>
          <p:cNvSpPr txBox="1"/>
          <p:nvPr/>
        </p:nvSpPr>
        <p:spPr>
          <a:xfrm>
            <a:off x="251491" y="2920557"/>
            <a:ext cx="4447603" cy="3293209"/>
          </a:xfrm>
          <a:prstGeom prst="rect">
            <a:avLst/>
          </a:prstGeom>
          <a:noFill/>
        </p:spPr>
        <p:txBody>
          <a:bodyPr wrap="square" rtlCol="0">
            <a:spAutoFit/>
          </a:bodyPr>
          <a:lstStyle/>
          <a:p>
            <a:pPr marL="0" indent="0">
              <a:buNone/>
            </a:pPr>
            <a:r>
              <a:rPr lang="en-GB" sz="2600" dirty="0">
                <a:latin typeface="Calibri" panose="020F0502020204030204" pitchFamily="34" charset="0"/>
                <a:cs typeface="Calibri" panose="020F0502020204030204" pitchFamily="34" charset="0"/>
              </a:rPr>
              <a:t>2. Go to the </a:t>
            </a:r>
            <a:r>
              <a:rPr lang="en-GB" sz="2600" dirty="0">
                <a:latin typeface="Calibri" panose="020F0502020204030204" pitchFamily="34" charset="0"/>
                <a:cs typeface="Calibri" panose="020F0502020204030204" pitchFamily="34" charset="0"/>
                <a:hlinkClick r:id="rId2"/>
              </a:rPr>
              <a:t>library catalogue</a:t>
            </a:r>
            <a:r>
              <a:rPr lang="en-GB" sz="2600" dirty="0">
                <a:latin typeface="Calibri" panose="020F0502020204030204" pitchFamily="34" charset="0"/>
                <a:cs typeface="Calibri" panose="020F0502020204030204" pitchFamily="34" charset="0"/>
              </a:rPr>
              <a:t>:</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Search for a topic of your choice.</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Refine your search to peer reviewed journal articles written since 2019.</a:t>
            </a:r>
          </a:p>
          <a:p>
            <a:pPr marL="457200" indent="-457200">
              <a:buFont typeface="Arial" panose="020B0604020202020204" pitchFamily="34" charset="0"/>
              <a:buChar char="•"/>
            </a:pPr>
            <a:r>
              <a:rPr lang="en-GB" sz="2600" dirty="0">
                <a:latin typeface="Calibri" panose="020F0502020204030204" pitchFamily="34" charset="0"/>
                <a:cs typeface="Calibri" panose="020F0502020204030204" pitchFamily="34" charset="0"/>
              </a:rPr>
              <a:t>Save and organise 3 items to retrieve later.</a:t>
            </a:r>
          </a:p>
        </p:txBody>
      </p:sp>
      <p:sp>
        <p:nvSpPr>
          <p:cNvPr id="10" name="TextBox 9">
            <a:extLst>
              <a:ext uri="{FF2B5EF4-FFF2-40B4-BE49-F238E27FC236}">
                <a16:creationId xmlns:a16="http://schemas.microsoft.com/office/drawing/2014/main" id="{4A16CDCB-0B4D-26A8-CA4F-F2BA0E1A75BE}"/>
              </a:ext>
            </a:extLst>
          </p:cNvPr>
          <p:cNvSpPr txBox="1"/>
          <p:nvPr/>
        </p:nvSpPr>
        <p:spPr>
          <a:xfrm>
            <a:off x="4800307" y="5721323"/>
            <a:ext cx="6598522" cy="492443"/>
          </a:xfrm>
          <a:prstGeom prst="rect">
            <a:avLst/>
          </a:prstGeom>
          <a:noFill/>
        </p:spPr>
        <p:txBody>
          <a:bodyPr wrap="square" rtlCol="0">
            <a:spAutoFit/>
          </a:bodyPr>
          <a:lstStyle/>
          <a:p>
            <a:r>
              <a:rPr lang="en-GB" sz="2600" b="1" dirty="0">
                <a:latin typeface="Calibri "/>
              </a:rPr>
              <a:t>Remember to login to the university intranet!</a:t>
            </a:r>
          </a:p>
        </p:txBody>
      </p:sp>
      <p:pic>
        <p:nvPicPr>
          <p:cNvPr id="8" name="Picture 7">
            <a:extLst>
              <a:ext uri="{FF2B5EF4-FFF2-40B4-BE49-F238E27FC236}">
                <a16:creationId xmlns:a16="http://schemas.microsoft.com/office/drawing/2014/main" id="{5FCFDE82-ACEB-C54B-16E2-A35906D38FD0}"/>
              </a:ext>
            </a:extLst>
          </p:cNvPr>
          <p:cNvPicPr>
            <a:picLocks noChangeAspect="1"/>
          </p:cNvPicPr>
          <p:nvPr/>
        </p:nvPicPr>
        <p:blipFill>
          <a:blip r:embed="rId3"/>
          <a:stretch>
            <a:fillRect/>
          </a:stretch>
        </p:blipFill>
        <p:spPr>
          <a:xfrm>
            <a:off x="4899997" y="1423554"/>
            <a:ext cx="7040512" cy="4253044"/>
          </a:xfrm>
          <a:prstGeom prst="rect">
            <a:avLst/>
          </a:prstGeom>
        </p:spPr>
      </p:pic>
      <p:sp>
        <p:nvSpPr>
          <p:cNvPr id="4" name="TextBox 3">
            <a:extLst>
              <a:ext uri="{FF2B5EF4-FFF2-40B4-BE49-F238E27FC236}">
                <a16:creationId xmlns:a16="http://schemas.microsoft.com/office/drawing/2014/main" id="{BA68B912-09D7-C675-FC1D-19B012CAF451}"/>
              </a:ext>
            </a:extLst>
          </p:cNvPr>
          <p:cNvSpPr txBox="1"/>
          <p:nvPr/>
        </p:nvSpPr>
        <p:spPr>
          <a:xfrm>
            <a:off x="251492" y="1423554"/>
            <a:ext cx="4258163" cy="2092881"/>
          </a:xfrm>
          <a:prstGeom prst="rect">
            <a:avLst/>
          </a:prstGeom>
          <a:noFill/>
        </p:spPr>
        <p:txBody>
          <a:bodyPr wrap="square" rtlCol="0">
            <a:spAutoFit/>
          </a:bodyPr>
          <a:lstStyle/>
          <a:p>
            <a:pPr marL="514350" indent="-514350">
              <a:buAutoNum type="arabicPeriod"/>
            </a:pPr>
            <a:r>
              <a:rPr lang="en-GB" sz="2600" dirty="0">
                <a:latin typeface="Calibri" panose="020F0502020204030204" pitchFamily="34" charset="0"/>
                <a:cs typeface="Calibri" panose="020F0502020204030204" pitchFamily="34" charset="0"/>
              </a:rPr>
              <a:t>Check out your online resource lists and the </a:t>
            </a:r>
            <a:r>
              <a:rPr lang="en-GB" sz="2600" dirty="0" err="1">
                <a:latin typeface="Calibri" panose="020F0502020204030204" pitchFamily="34" charset="0"/>
                <a:cs typeface="Calibri" panose="020F0502020204030204" pitchFamily="34" charset="0"/>
              </a:rPr>
              <a:t>infoskills</a:t>
            </a:r>
            <a:r>
              <a:rPr lang="en-GB" sz="2600" dirty="0">
                <a:latin typeface="Calibri" panose="020F0502020204030204" pitchFamily="34" charset="0"/>
                <a:cs typeface="Calibri" panose="020F0502020204030204" pitchFamily="34" charset="0"/>
              </a:rPr>
              <a:t> programme.</a:t>
            </a:r>
          </a:p>
          <a:p>
            <a:pPr marL="514350" indent="-514350">
              <a:buAutoNum type="arabicPeriod"/>
            </a:pPr>
            <a:endParaRPr lang="en-GB" sz="2600" dirty="0">
              <a:latin typeface="Calibri" panose="020F0502020204030204" pitchFamily="34" charset="0"/>
              <a:cs typeface="Calibri" panose="020F0502020204030204" pitchFamily="34" charset="0"/>
            </a:endParaRPr>
          </a:p>
          <a:p>
            <a:pPr marL="514350" indent="-514350">
              <a:buAutoNum type="arabicPeriod"/>
            </a:pPr>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4925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370214" y="498916"/>
            <a:ext cx="8394223" cy="1003916"/>
          </a:xfrm>
        </p:spPr>
        <p:txBody>
          <a:bodyPr>
            <a:normAutofit fontScale="90000"/>
          </a:bodyPr>
          <a:lstStyle/>
          <a:p>
            <a:r>
              <a:rPr lang="en-US" sz="4900" dirty="0">
                <a:latin typeface="Calibri" panose="020F0502020204030204" pitchFamily="34" charset="0"/>
                <a:ea typeface="Calibri" panose="020F0502020204030204" pitchFamily="34" charset="0"/>
                <a:cs typeface="Calibri" panose="020F0502020204030204" pitchFamily="34" charset="0"/>
              </a:rPr>
              <a:t>We also provide digital support.</a:t>
            </a:r>
            <a:br>
              <a:rPr lang="en-US" dirty="0"/>
            </a:br>
            <a:endParaRPr lang="en-US" dirty="0"/>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212143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500" dirty="0">
              <a:latin typeface="Calibri" panose="020F0502020204030204" pitchFamily="34" charset="0"/>
              <a:ea typeface="Calibri" panose="020F0502020204030204" pitchFamily="34" charset="0"/>
              <a:cs typeface="Calibri" panose="020F0502020204030204" pitchFamily="34" charset="0"/>
            </a:endParaRPr>
          </a:p>
          <a:p>
            <a:pPr marL="0" indent="0">
              <a:buFont typeface="Wingdings" panose="05000000000000000000" pitchFamily="2" charset="2"/>
              <a:buNone/>
            </a:pPr>
            <a:r>
              <a:rPr lang="en-GB" sz="2500" dirty="0">
                <a:latin typeface="Calibri" panose="020F0502020204030204" pitchFamily="34" charset="0"/>
                <a:ea typeface="Calibri" panose="020F0502020204030204" pitchFamily="34" charset="0"/>
                <a:cs typeface="Calibri" panose="020F0502020204030204" pitchFamily="34" charset="0"/>
              </a:rPr>
              <a:t>Explore to find:  </a:t>
            </a: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A collection of tools and resources to help you develop your digital skills. </a:t>
            </a:r>
          </a:p>
          <a:p>
            <a:pPr marL="0" indent="0">
              <a:buNone/>
            </a:pPr>
            <a:endParaRPr lang="en-GB" sz="2500" dirty="0">
              <a:solidFill>
                <a:srgbClr val="4A4A4B"/>
              </a:solidFill>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Each institute has a </a:t>
            </a:r>
            <a:r>
              <a:rPr lang="en-GB" sz="2500" b="1" dirty="0">
                <a:latin typeface="Calibri" panose="020F0502020204030204" pitchFamily="34" charset="0"/>
                <a:ea typeface="Calibri" panose="020F0502020204030204" pitchFamily="34" charset="0"/>
                <a:cs typeface="Calibri" panose="020F0502020204030204" pitchFamily="34" charset="0"/>
              </a:rPr>
              <a:t>Digital Skills Advisor.</a:t>
            </a:r>
            <a:r>
              <a:rPr lang="en-GB" sz="2500" dirty="0">
                <a:latin typeface="Calibri" panose="020F0502020204030204" pitchFamily="34" charset="0"/>
                <a:ea typeface="Calibri" panose="020F0502020204030204" pitchFamily="34" charset="0"/>
                <a:cs typeface="Calibri" panose="020F0502020204030204" pitchFamily="34" charset="0"/>
              </a:rPr>
              <a:t> The IEH advisor is Gwennan Couch.</a:t>
            </a:r>
          </a:p>
        </p:txBody>
      </p:sp>
      <p:pic>
        <p:nvPicPr>
          <p:cNvPr id="3" name="Picture 2">
            <a:extLst>
              <a:ext uri="{FF2B5EF4-FFF2-40B4-BE49-F238E27FC236}">
                <a16:creationId xmlns:a16="http://schemas.microsoft.com/office/drawing/2014/main" id="{3385D242-7D0F-E115-1988-1DD510708E3E}"/>
              </a:ext>
            </a:extLst>
          </p:cNvPr>
          <p:cNvPicPr>
            <a:picLocks noChangeAspect="1"/>
          </p:cNvPicPr>
          <p:nvPr/>
        </p:nvPicPr>
        <p:blipFill>
          <a:blip r:embed="rId2"/>
          <a:stretch>
            <a:fillRect/>
          </a:stretch>
        </p:blipFill>
        <p:spPr>
          <a:xfrm>
            <a:off x="5270041" y="2289177"/>
            <a:ext cx="6384162" cy="3781365"/>
          </a:xfrm>
          <a:prstGeom prst="rect">
            <a:avLst/>
          </a:prstGeom>
        </p:spPr>
      </p:pic>
      <p:sp>
        <p:nvSpPr>
          <p:cNvPr id="4" name="TextBox 3">
            <a:extLst>
              <a:ext uri="{FF2B5EF4-FFF2-40B4-BE49-F238E27FC236}">
                <a16:creationId xmlns:a16="http://schemas.microsoft.com/office/drawing/2014/main" id="{66991503-AA45-971E-018F-D21B1FB73BB9}"/>
              </a:ext>
            </a:extLst>
          </p:cNvPr>
          <p:cNvSpPr txBox="1"/>
          <p:nvPr/>
        </p:nvSpPr>
        <p:spPr>
          <a:xfrm>
            <a:off x="228600" y="1502832"/>
            <a:ext cx="11734800" cy="754053"/>
          </a:xfrm>
          <a:prstGeom prst="rect">
            <a:avLst/>
          </a:prstGeom>
          <a:noFill/>
        </p:spPr>
        <p:txBody>
          <a:bodyPr wrap="square" rtlCol="0">
            <a:spAutoFit/>
          </a:bodyPr>
          <a:lstStyle/>
          <a:p>
            <a:r>
              <a:rPr lang="en-GB" sz="2500" dirty="0">
                <a:latin typeface="Calibri" panose="020F0502020204030204" pitchFamily="34" charset="0"/>
                <a:ea typeface="Calibri" panose="020F0502020204030204" pitchFamily="34" charset="0"/>
                <a:cs typeface="Calibri" panose="020F0502020204030204" pitchFamily="34" charset="0"/>
              </a:rPr>
              <a:t>The </a:t>
            </a:r>
            <a:r>
              <a:rPr lang="en-GB" sz="2500" dirty="0" err="1">
                <a:latin typeface="Calibri" panose="020F0502020204030204" pitchFamily="34" charset="0"/>
                <a:ea typeface="Calibri" panose="020F0502020204030204" pitchFamily="34" charset="0"/>
                <a:cs typeface="Calibri" panose="020F0502020204030204" pitchFamily="34" charset="0"/>
                <a:hlinkClick r:id="rId3"/>
              </a:rPr>
              <a:t>DigiCentre</a:t>
            </a:r>
            <a:r>
              <a:rPr lang="en-GB" sz="2500" dirty="0">
                <a:latin typeface="Calibri" panose="020F0502020204030204" pitchFamily="34" charset="0"/>
                <a:ea typeface="Calibri" panose="020F0502020204030204" pitchFamily="34" charset="0"/>
                <a:cs typeface="Calibri" panose="020F0502020204030204" pitchFamily="34" charset="0"/>
              </a:rPr>
              <a:t> is a one-stop shop for all the digital skills needs of both staff and students. </a:t>
            </a:r>
          </a:p>
          <a:p>
            <a:endParaRPr lang="en-GB" dirty="0"/>
          </a:p>
        </p:txBody>
      </p:sp>
    </p:spTree>
    <p:extLst>
      <p:ext uri="{BB962C8B-B14F-4D97-AF65-F5344CB8AC3E}">
        <p14:creationId xmlns:p14="http://schemas.microsoft.com/office/powerpoint/2010/main" val="1885822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385128" y="-41564"/>
            <a:ext cx="5888700" cy="1003916"/>
          </a:xfrm>
        </p:spPr>
        <p:txBody>
          <a:bodyPr/>
          <a:lstStyle/>
          <a:p>
            <a:pPr algn="ctr"/>
            <a:r>
              <a:rPr lang="en-GB" dirty="0">
                <a:latin typeface="Calibri"/>
                <a:cs typeface="Calibri"/>
              </a:rPr>
              <a:t>Help is always available.</a:t>
            </a:r>
            <a:endParaRPr lang="en-US" dirty="0"/>
          </a:p>
        </p:txBody>
      </p:sp>
      <p:sp>
        <p:nvSpPr>
          <p:cNvPr id="10" name="TextBox 9">
            <a:extLst>
              <a:ext uri="{FF2B5EF4-FFF2-40B4-BE49-F238E27FC236}">
                <a16:creationId xmlns:a16="http://schemas.microsoft.com/office/drawing/2014/main" id="{7D58A4BF-3DC1-4590-BE98-17229B6091CB}"/>
              </a:ext>
            </a:extLst>
          </p:cNvPr>
          <p:cNvSpPr txBox="1"/>
          <p:nvPr/>
        </p:nvSpPr>
        <p:spPr>
          <a:xfrm>
            <a:off x="659551" y="1454138"/>
            <a:ext cx="563944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a:rPr>
              <a:t>Search and subject related help:</a:t>
            </a:r>
          </a:p>
          <a:p>
            <a:pPr marL="342900" indent="-342900">
              <a:buFont typeface="Arial" panose="020B0604020202020204" pitchFamily="34" charset="0"/>
              <a:buChar char="•"/>
            </a:pPr>
            <a:r>
              <a:rPr lang="en-GB" sz="2400" b="1" dirty="0">
                <a:latin typeface="Calibri"/>
                <a:cs typeface="Calibri"/>
              </a:rPr>
              <a:t>Alison Evans </a:t>
            </a:r>
            <a:r>
              <a:rPr lang="en-GB" sz="2400" dirty="0">
                <a:latin typeface="Calibri"/>
                <a:cs typeface="Calibri"/>
              </a:rPr>
              <a:t>Academic Liaison Librarian.</a:t>
            </a:r>
            <a:endParaRPr lang="en-GB" sz="2400" dirty="0">
              <a:ea typeface="+mn-lt"/>
              <a:cs typeface="+mn-lt"/>
            </a:endParaRPr>
          </a:p>
          <a:p>
            <a:r>
              <a:rPr lang="en-GB" sz="2400" dirty="0">
                <a:latin typeface="Calibri"/>
                <a:cs typeface="Calibri"/>
              </a:rPr>
              <a:t>     </a:t>
            </a:r>
            <a:r>
              <a:rPr lang="en-GB" sz="2400" dirty="0">
                <a:latin typeface="Calibri"/>
                <a:cs typeface="Calibri"/>
                <a:hlinkClick r:id="rId3"/>
              </a:rPr>
              <a:t>alison.evans@uwtsd.ac.uk</a:t>
            </a:r>
            <a:r>
              <a:rPr lang="en-GB" sz="2400" dirty="0">
                <a:latin typeface="Calibri"/>
                <a:cs typeface="Calibri"/>
              </a:rPr>
              <a:t> </a:t>
            </a:r>
            <a:endParaRPr lang="en-US" sz="2400" dirty="0">
              <a:ea typeface="+mn-lt"/>
              <a:cs typeface="+mn-lt"/>
            </a:endParaRPr>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4"/>
          <a:srcRect t="2453" b="2453"/>
          <a:stretch/>
        </p:blipFill>
        <p:spPr>
          <a:xfrm>
            <a:off x="756600" y="2779159"/>
            <a:ext cx="5417381" cy="3469677"/>
          </a:xfrm>
        </p:spPr>
      </p:pic>
      <p:pic>
        <p:nvPicPr>
          <p:cNvPr id="5" name="Picture 6" descr="Icon&#10;&#10;Description automatically generated">
            <a:extLst>
              <a:ext uri="{FF2B5EF4-FFF2-40B4-BE49-F238E27FC236}">
                <a16:creationId xmlns:a16="http://schemas.microsoft.com/office/drawing/2014/main" id="{6CF4388D-742A-41D4-B25A-D179A496B817}"/>
              </a:ext>
            </a:extLst>
          </p:cNvPr>
          <p:cNvPicPr>
            <a:picLocks noChangeAspect="1"/>
          </p:cNvPicPr>
          <p:nvPr/>
        </p:nvPicPr>
        <p:blipFill>
          <a:blip r:embed="rId5"/>
          <a:stretch>
            <a:fillRect/>
          </a:stretch>
        </p:blipFill>
        <p:spPr>
          <a:xfrm>
            <a:off x="10802010" y="5420329"/>
            <a:ext cx="998746" cy="750385"/>
          </a:xfrm>
          <a:prstGeom prst="rect">
            <a:avLst/>
          </a:prstGeom>
        </p:spPr>
      </p:pic>
      <p:sp>
        <p:nvSpPr>
          <p:cNvPr id="9" name="TextBox 8">
            <a:extLst>
              <a:ext uri="{FF2B5EF4-FFF2-40B4-BE49-F238E27FC236}">
                <a16:creationId xmlns:a16="http://schemas.microsoft.com/office/drawing/2014/main" id="{86D94424-1AF3-76C8-CD65-037212E675EB}"/>
              </a:ext>
            </a:extLst>
          </p:cNvPr>
          <p:cNvSpPr txBox="1"/>
          <p:nvPr/>
        </p:nvSpPr>
        <p:spPr>
          <a:xfrm>
            <a:off x="6948383" y="1454139"/>
            <a:ext cx="5030780" cy="1200329"/>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Digital skills queries:</a:t>
            </a:r>
          </a:p>
          <a:p>
            <a:pPr marL="342900" indent="-342900">
              <a:buFont typeface="Arial" panose="020B0604020202020204" pitchFamily="34" charset="0"/>
              <a:buChar char="•"/>
            </a:pPr>
            <a:r>
              <a:rPr lang="en-GB" sz="2400" b="1" dirty="0">
                <a:latin typeface="Calibri"/>
                <a:ea typeface="+mn-lt"/>
                <a:cs typeface="Calibri"/>
              </a:rPr>
              <a:t>Gwen Couch</a:t>
            </a:r>
            <a:r>
              <a:rPr lang="en-GB" sz="2400" dirty="0">
                <a:latin typeface="Calibri"/>
                <a:ea typeface="+mn-lt"/>
                <a:cs typeface="Calibri"/>
              </a:rPr>
              <a:t> Digital Skills Advisor.</a:t>
            </a:r>
          </a:p>
          <a:p>
            <a:r>
              <a:rPr lang="en-GB" sz="2400" dirty="0">
                <a:latin typeface="Calibri"/>
                <a:ea typeface="+mn-lt"/>
                <a:cs typeface="Calibri"/>
              </a:rPr>
              <a:t>     </a:t>
            </a:r>
            <a:r>
              <a:rPr lang="en-GB" sz="2400" dirty="0">
                <a:latin typeface="Calibri"/>
                <a:ea typeface="+mn-lt"/>
                <a:cs typeface="Calibri"/>
                <a:hlinkClick r:id="rId6"/>
              </a:rPr>
              <a:t>g.couch@uwtsd.ac.uk</a:t>
            </a:r>
            <a:endParaRPr lang="en-GB" sz="2400" dirty="0">
              <a:latin typeface="Calibri"/>
              <a:ea typeface="+mn-lt"/>
              <a:cs typeface="Calibri"/>
            </a:endParaRPr>
          </a:p>
        </p:txBody>
      </p:sp>
      <p:sp>
        <p:nvSpPr>
          <p:cNvPr id="2" name="TextBox 1">
            <a:extLst>
              <a:ext uri="{FF2B5EF4-FFF2-40B4-BE49-F238E27FC236}">
                <a16:creationId xmlns:a16="http://schemas.microsoft.com/office/drawing/2014/main" id="{82FAF4D7-57EE-E306-E18B-B9E5B4B991AA}"/>
              </a:ext>
            </a:extLst>
          </p:cNvPr>
          <p:cNvSpPr txBox="1"/>
          <p:nvPr/>
        </p:nvSpPr>
        <p:spPr>
          <a:xfrm>
            <a:off x="6948383" y="5339717"/>
            <a:ext cx="3671753"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General library help or chat:</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7"/>
              </a:rPr>
              <a:t>Library@uwtsd.ac.uk</a:t>
            </a: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7849500-33BB-673E-A82B-3D4328783AD4}"/>
              </a:ext>
            </a:extLst>
          </p:cNvPr>
          <p:cNvSpPr txBox="1"/>
          <p:nvPr/>
        </p:nvSpPr>
        <p:spPr>
          <a:xfrm>
            <a:off x="6944669" y="4192147"/>
            <a:ext cx="4949242" cy="830997"/>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If we do not have access to an item: </a:t>
            </a:r>
          </a:p>
          <a:p>
            <a:pPr marL="342900" indent="-342900">
              <a:buFont typeface="Arial" panose="020B0604020202020204" pitchFamily="34" charset="0"/>
              <a:buChar char="•"/>
            </a:pPr>
            <a:r>
              <a:rPr lang="en-GB" sz="2400" dirty="0">
                <a:latin typeface="Calibri "/>
                <a:hlinkClick r:id="rId8"/>
              </a:rPr>
              <a:t>Need More?</a:t>
            </a:r>
            <a:endParaRPr lang="en-GB" sz="2400" dirty="0">
              <a:latin typeface="Calibri "/>
            </a:endParaRPr>
          </a:p>
        </p:txBody>
      </p:sp>
      <p:sp>
        <p:nvSpPr>
          <p:cNvPr id="6" name="TextBox 5">
            <a:extLst>
              <a:ext uri="{FF2B5EF4-FFF2-40B4-BE49-F238E27FC236}">
                <a16:creationId xmlns:a16="http://schemas.microsoft.com/office/drawing/2014/main" id="{B9C18034-05A9-64C6-8FCB-EE59024C356F}"/>
              </a:ext>
            </a:extLst>
          </p:cNvPr>
          <p:cNvSpPr txBox="1"/>
          <p:nvPr/>
        </p:nvSpPr>
        <p:spPr>
          <a:xfrm>
            <a:off x="6944669" y="2990502"/>
            <a:ext cx="4778478" cy="1107996"/>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Online </a:t>
            </a:r>
            <a:r>
              <a:rPr lang="en-GB" sz="2400" dirty="0" err="1">
                <a:latin typeface="Calibri" panose="020F0502020204030204" pitchFamily="34" charset="0"/>
                <a:cs typeface="Calibri" panose="020F0502020204030204" pitchFamily="34" charset="0"/>
              </a:rPr>
              <a:t>infoskills</a:t>
            </a:r>
            <a:r>
              <a:rPr lang="en-GB" sz="2400" dirty="0">
                <a:latin typeface="Calibri" panose="020F0502020204030204" pitchFamily="34" charset="0"/>
                <a:cs typeface="Calibri" panose="020F0502020204030204" pitchFamily="34" charset="0"/>
              </a:rPr>
              <a:t> programme:</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9"/>
              </a:rPr>
              <a:t>Academic and </a:t>
            </a:r>
            <a:r>
              <a:rPr lang="en-GB" sz="2400" dirty="0" err="1">
                <a:latin typeface="Calibri" panose="020F0502020204030204" pitchFamily="34" charset="0"/>
                <a:cs typeface="Calibri" panose="020F0502020204030204" pitchFamily="34" charset="0"/>
                <a:hlinkClick r:id="rId9"/>
              </a:rPr>
              <a:t>Infoskills</a:t>
            </a:r>
            <a:r>
              <a:rPr lang="en-GB" sz="2400" dirty="0">
                <a:latin typeface="Calibri" panose="020F0502020204030204" pitchFamily="34" charset="0"/>
                <a:cs typeface="Calibri" panose="020F0502020204030204" pitchFamily="34" charset="0"/>
                <a:hlinkClick r:id="rId9"/>
              </a:rPr>
              <a:t>. </a:t>
            </a:r>
            <a:endParaRPr lang="en-GB" sz="2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93107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46DF74-23C4-84D7-EFD0-198896278FEB}"/>
              </a:ext>
            </a:extLst>
          </p:cNvPr>
          <p:cNvSpPr>
            <a:spLocks noGrp="1"/>
          </p:cNvSpPr>
          <p:nvPr>
            <p:ph type="subTitle" idx="1"/>
          </p:nvPr>
        </p:nvSpPr>
        <p:spPr>
          <a:xfrm>
            <a:off x="6378926" y="4698064"/>
            <a:ext cx="5634004" cy="1046857"/>
          </a:xfrm>
        </p:spPr>
        <p:txBody>
          <a:bodyPr>
            <a:noAutofit/>
          </a:bodyPr>
          <a:lstStyle/>
          <a:p>
            <a:r>
              <a:rPr lang="en-GB" dirty="0"/>
              <a:t>If you have a couple of minutes, please scan the QR code and complete the feedback form</a:t>
            </a:r>
          </a:p>
        </p:txBody>
      </p:sp>
      <p:sp>
        <p:nvSpPr>
          <p:cNvPr id="3" name="Title 2">
            <a:extLst>
              <a:ext uri="{FF2B5EF4-FFF2-40B4-BE49-F238E27FC236}">
                <a16:creationId xmlns:a16="http://schemas.microsoft.com/office/drawing/2014/main" id="{6E362224-B3DA-FDAA-52C3-265526D22EBF}"/>
              </a:ext>
            </a:extLst>
          </p:cNvPr>
          <p:cNvSpPr>
            <a:spLocks noGrp="1"/>
          </p:cNvSpPr>
          <p:nvPr>
            <p:ph type="title"/>
          </p:nvPr>
        </p:nvSpPr>
        <p:spPr>
          <a:xfrm>
            <a:off x="6206490" y="1203600"/>
            <a:ext cx="5714999" cy="2225400"/>
          </a:xfrm>
        </p:spPr>
        <p:txBody>
          <a:bodyPr>
            <a:normAutofit/>
          </a:bodyPr>
          <a:lstStyle/>
          <a:p>
            <a:r>
              <a:rPr lang="en-GB" b="1" dirty="0">
                <a:latin typeface="Calibri" panose="020F0502020204030204" pitchFamily="34" charset="0"/>
                <a:cs typeface="Calibri" panose="020F0502020204030204" pitchFamily="34" charset="0"/>
              </a:rPr>
              <a:t>Students </a:t>
            </a:r>
            <a:br>
              <a:rPr lang="en-GB" dirty="0">
                <a:latin typeface="Calibri" panose="020F0502020204030204" pitchFamily="34" charset="0"/>
                <a:cs typeface="Calibri" panose="020F0502020204030204" pitchFamily="34" charset="0"/>
              </a:rPr>
            </a:br>
            <a:r>
              <a:rPr lang="en-GB" sz="4000" dirty="0">
                <a:latin typeface="Calibri" panose="020F0502020204030204" pitchFamily="34" charset="0"/>
                <a:cs typeface="Calibri" panose="020F0502020204030204" pitchFamily="34" charset="0"/>
              </a:rPr>
              <a:t>We would be happy if you told us how we did ...</a:t>
            </a:r>
          </a:p>
        </p:txBody>
      </p:sp>
    </p:spTree>
    <p:extLst>
      <p:ext uri="{BB962C8B-B14F-4D97-AF65-F5344CB8AC3E}">
        <p14:creationId xmlns:p14="http://schemas.microsoft.com/office/powerpoint/2010/main" val="2211475714"/>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00A7864-1AD5-4923-9C86-E2C99EE035A5}">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1788</TotalTime>
  <Words>1154</Words>
  <Application>Microsoft Office PowerPoint</Application>
  <PresentationFormat>Widescreen</PresentationFormat>
  <Paragraphs>175</Paragraphs>
  <Slides>19</Slides>
  <Notes>13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Arial,Sans-Serif</vt:lpstr>
      <vt:lpstr>Calibri </vt:lpstr>
      <vt:lpstr>Arial</vt:lpstr>
      <vt:lpstr>Calibri</vt:lpstr>
      <vt:lpstr>Calibri Light</vt:lpstr>
      <vt:lpstr>Lucida Sans</vt:lpstr>
      <vt:lpstr>Wingdings</vt:lpstr>
      <vt:lpstr>Office Theme</vt:lpstr>
      <vt:lpstr>Finding and using academic information: an introduction. </vt:lpstr>
      <vt:lpstr>The aim of today's session ...</vt:lpstr>
      <vt:lpstr>PowerPoint Presentation</vt:lpstr>
      <vt:lpstr>Where do library resources fit into the research process?</vt:lpstr>
      <vt:lpstr>Evaluate all information critically. </vt:lpstr>
      <vt:lpstr>Where to begin searching for academic information.</vt:lpstr>
      <vt:lpstr>Library resources can be found in the university intranet pages.</vt:lpstr>
      <vt:lpstr>Virtual tour around the library intranet web pages.</vt:lpstr>
      <vt:lpstr> What are online resource lists and where can I find them?</vt:lpstr>
      <vt:lpstr>Why use an online resource list?</vt:lpstr>
      <vt:lpstr>Why use the library catalogue?</vt:lpstr>
      <vt:lpstr>You can also ...</vt:lpstr>
      <vt:lpstr>Library catalogue.</vt:lpstr>
      <vt:lpstr>Academic and Infoskills programme.</vt:lpstr>
      <vt:lpstr>Interactive unit: Searching for information</vt:lpstr>
      <vt:lpstr>We recommend that you ….</vt:lpstr>
      <vt:lpstr>We also provide digital support. </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Alison Evans (Lib)</cp:lastModifiedBy>
  <cp:revision>119</cp:revision>
  <dcterms:created xsi:type="dcterms:W3CDTF">2024-01-22T14:34:05Z</dcterms:created>
  <dcterms:modified xsi:type="dcterms:W3CDTF">2024-10-08T10:53:03Z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