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2.xml" ContentType="application/vnd.openxmlformats-officedocument.presentationml.comments+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sldIdLst>
    <p:sldId id="256" r:id="rId5"/>
    <p:sldId id="284" r:id="rId6"/>
    <p:sldId id="279" r:id="rId7"/>
    <p:sldId id="286" r:id="rId8"/>
    <p:sldId id="345" r:id="rId9"/>
    <p:sldId id="258" r:id="rId10"/>
    <p:sldId id="259" r:id="rId11"/>
    <p:sldId id="280" r:id="rId12"/>
    <p:sldId id="260" r:id="rId13"/>
    <p:sldId id="261" r:id="rId14"/>
    <p:sldId id="263" r:id="rId15"/>
    <p:sldId id="349" r:id="rId16"/>
    <p:sldId id="350" r:id="rId17"/>
    <p:sldId id="351" r:id="rId18"/>
    <p:sldId id="352" r:id="rId19"/>
    <p:sldId id="262" r:id="rId20"/>
    <p:sldId id="341" r:id="rId21"/>
    <p:sldId id="287" r:id="rId22"/>
    <p:sldId id="273" r:id="rId23"/>
    <p:sldId id="300" r:id="rId24"/>
    <p:sldId id="301" r:id="rId25"/>
    <p:sldId id="302" r:id="rId26"/>
    <p:sldId id="303" r:id="rId27"/>
    <p:sldId id="304" r:id="rId28"/>
    <p:sldId id="291" r:id="rId29"/>
    <p:sldId id="292" r:id="rId30"/>
    <p:sldId id="293" r:id="rId31"/>
    <p:sldId id="294" r:id="rId32"/>
    <p:sldId id="346" r:id="rId33"/>
    <p:sldId id="311" r:id="rId34"/>
    <p:sldId id="317" r:id="rId35"/>
    <p:sldId id="314" r:id="rId36"/>
    <p:sldId id="313" r:id="rId37"/>
    <p:sldId id="342" r:id="rId38"/>
    <p:sldId id="329" r:id="rId39"/>
    <p:sldId id="328" r:id="rId40"/>
    <p:sldId id="322" r:id="rId41"/>
    <p:sldId id="353" r:id="rId42"/>
    <p:sldId id="354" r:id="rId43"/>
    <p:sldId id="355" r:id="rId44"/>
    <p:sldId id="356" r:id="rId45"/>
    <p:sldId id="357" r:id="rId46"/>
    <p:sldId id="358" r:id="rId47"/>
    <p:sldId id="359" r:id="rId48"/>
    <p:sldId id="330" r:id="rId49"/>
    <p:sldId id="324" r:id="rId50"/>
    <p:sldId id="326" r:id="rId51"/>
    <p:sldId id="360" r:id="rId52"/>
    <p:sldId id="361" r:id="rId53"/>
    <p:sldId id="362" r:id="rId54"/>
    <p:sldId id="363" r:id="rId55"/>
    <p:sldId id="344" r:id="rId56"/>
    <p:sldId id="336" r:id="rId57"/>
    <p:sldId id="364" r:id="rId58"/>
    <p:sldId id="338" r:id="rId59"/>
    <p:sldId id="339" r:id="rId60"/>
    <p:sldId id="340" r:id="rId61"/>
    <p:sldId id="348" r:id="rId62"/>
    <p:sldId id="295" r:id="rId63"/>
    <p:sldId id="275" r:id="rId64"/>
    <p:sldId id="321" r:id="rId65"/>
    <p:sldId id="365"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53" clrIdx="0">
    <p:extLst>
      <p:ext uri="{19B8F6BF-5375-455C-9EA6-DF929625EA0E}">
        <p15:presenceInfo xmlns:p15="http://schemas.microsoft.com/office/powerpoint/2012/main" userId="S-1-5-21-2431647640-172777305-3518478359-48952" providerId="AD"/>
      </p:ext>
    </p:extLst>
  </p:cmAuthor>
  <p:cmAuthor id="2" name="Catherine Slade" initials="CS" lastIdx="35" clrIdx="1">
    <p:extLst>
      <p:ext uri="{19B8F6BF-5375-455C-9EA6-DF929625EA0E}">
        <p15:presenceInfo xmlns:p15="http://schemas.microsoft.com/office/powerpoint/2012/main" userId="S::catherine.slade@uwtsd.ac.uk::8111b2c8-df5f-4978-8c54-12699a69998a" providerId="AD"/>
      </p:ext>
    </p:extLst>
  </p:cmAuthor>
  <p:cmAuthor id="3" name="Catherine Slade" initials="CS [2]" lastIdx="1" clrIdx="2">
    <p:extLst>
      <p:ext uri="{19B8F6BF-5375-455C-9EA6-DF929625EA0E}">
        <p15:presenceInfo xmlns:p15="http://schemas.microsoft.com/office/powerpoint/2012/main" userId="S-1-5-21-809251214-2178901256-4152538893-254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083C2-2A27-4913-8F15-DDE097ED6156}" v="5" dt="2023-10-09T16:33:40.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1164" autoAdjust="0"/>
  </p:normalViewPr>
  <p:slideViewPr>
    <p:cSldViewPr snapToGrid="0">
      <p:cViewPr varScale="1">
        <p:scale>
          <a:sx n="73" d="100"/>
          <a:sy n="73" d="100"/>
        </p:scale>
        <p:origin x="960" y="84"/>
      </p:cViewPr>
      <p:guideLst/>
    </p:cSldViewPr>
  </p:slideViewPr>
  <p:notesTextViewPr>
    <p:cViewPr>
      <p:scale>
        <a:sx n="1" d="1"/>
        <a:sy n="1" d="1"/>
      </p:scale>
      <p:origin x="0" y="0"/>
    </p:cViewPr>
  </p:notesTextViewPr>
  <p:sorterViewPr>
    <p:cViewPr>
      <p:scale>
        <a:sx n="100" d="100"/>
        <a:sy n="100" d="100"/>
      </p:scale>
      <p:origin x="0" y="-11097"/>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5-17T12:08:25.723" idx="8">
    <p:pos x="4050" y="1378"/>
    <p:text>Would disciplinary be more accessible?</p:text>
    <p:extLst>
      <p:ext uri="{C676402C-5697-4E1C-873F-D02D1690AC5C}">
        <p15:threadingInfo xmlns:p15="http://schemas.microsoft.com/office/powerpoint/2012/main" timeZoneBias="-60"/>
      </p:ext>
    </p:extLst>
  </p:cm>
  <p:cm authorId="2" dt="2021-06-17T03:08:24.039" idx="3">
    <p:pos x="4050" y="1514"/>
    <p:text>Changed to disciplinary
</p:text>
    <p:extLst>
      <p:ext uri="{C676402C-5697-4E1C-873F-D02D1690AC5C}">
        <p15:threadingInfo xmlns:p15="http://schemas.microsoft.com/office/powerpoint/2012/main" timeZoneBias="420">
          <p15:parentCm authorId="1" idx="8"/>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5-18T16:03:35.377" idx="53">
    <p:pos x="6069" y="1176"/>
    <p:text>events or experiences correct?</p:text>
    <p:extLst>
      <p:ext uri="{C676402C-5697-4E1C-873F-D02D1690AC5C}">
        <p15:threadingInfo xmlns:p15="http://schemas.microsoft.com/office/powerpoint/2012/main" timeZoneBias="-60"/>
      </p:ext>
    </p:extLst>
  </p:cm>
  <p:cm authorId="2" dt="2021-06-18T09:52:49.764" idx="35">
    <p:pos x="6069" y="1312"/>
    <p:text>text changed
</p:text>
    <p:extLst>
      <p:ext uri="{C676402C-5697-4E1C-873F-D02D1690AC5C}">
        <p15:threadingInfo xmlns:p15="http://schemas.microsoft.com/office/powerpoint/2012/main" timeZoneBias="420">
          <p15:parentCm authorId="1" idx="53"/>
        </p15:threadingInfo>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BA5A2-B02C-46A1-A035-B636A9BA6310}"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EAD9B966-F40F-4B2C-838B-204463563C16}">
      <dgm:prSet custT="1"/>
      <dgm:spPr/>
      <dgm:t>
        <a:bodyPr/>
        <a:lstStyle/>
        <a:p>
          <a:r>
            <a:rPr lang="en-GB" sz="1800" b="1" dirty="0"/>
            <a:t>Toxic stress</a:t>
          </a:r>
          <a:r>
            <a:rPr lang="en-GB" sz="1800" dirty="0"/>
            <a:t> refers to a strong, frequent, or prolonged activation of the body’s stress response system </a:t>
          </a:r>
          <a:r>
            <a:rPr lang="en-GB" sz="1800" i="1" dirty="0"/>
            <a:t>without</a:t>
          </a:r>
          <a:r>
            <a:rPr lang="en-GB" sz="1800" dirty="0"/>
            <a:t> adequate support from caring adults or protective relationships</a:t>
          </a:r>
          <a:endParaRPr lang="en-US" sz="1800" dirty="0"/>
        </a:p>
      </dgm:t>
    </dgm:pt>
    <dgm:pt modelId="{76C64B96-B8C9-48FD-8D00-8F507221DE2C}" type="parTrans" cxnId="{987C4FAB-B036-40A6-93C9-7DE5A3D2880F}">
      <dgm:prSet/>
      <dgm:spPr/>
      <dgm:t>
        <a:bodyPr/>
        <a:lstStyle/>
        <a:p>
          <a:endParaRPr lang="en-US"/>
        </a:p>
      </dgm:t>
    </dgm:pt>
    <dgm:pt modelId="{CD0E5C9E-999D-43B9-8DC5-AFCB43D02596}" type="sibTrans" cxnId="{987C4FAB-B036-40A6-93C9-7DE5A3D2880F}">
      <dgm:prSet/>
      <dgm:spPr/>
      <dgm:t>
        <a:bodyPr/>
        <a:lstStyle/>
        <a:p>
          <a:endParaRPr lang="en-US"/>
        </a:p>
      </dgm:t>
    </dgm:pt>
    <dgm:pt modelId="{03C7E4FC-9941-4763-8760-02E777C0B6B8}">
      <dgm:prSet custT="1"/>
      <dgm:spPr/>
      <dgm:t>
        <a:bodyPr/>
        <a:lstStyle/>
        <a:p>
          <a:r>
            <a:rPr lang="en-GB" sz="1800" dirty="0"/>
            <a:t>When we experience stress, our bodies release hormones like cortisol and adrenaline. In normal amounts—and with supportive relationships—this is healthy and helps us cope.</a:t>
          </a:r>
          <a:endParaRPr lang="en-US" sz="1800" dirty="0"/>
        </a:p>
      </dgm:t>
    </dgm:pt>
    <dgm:pt modelId="{7A5C390C-0BBF-4945-9E6F-8EADB97E0E62}" type="parTrans" cxnId="{1B106B57-0312-4B18-BED9-1F027C24DAE0}">
      <dgm:prSet/>
      <dgm:spPr/>
      <dgm:t>
        <a:bodyPr/>
        <a:lstStyle/>
        <a:p>
          <a:endParaRPr lang="en-US"/>
        </a:p>
      </dgm:t>
    </dgm:pt>
    <dgm:pt modelId="{0668BA74-34FF-41C7-B392-874029F63EC0}" type="sibTrans" cxnId="{1B106B57-0312-4B18-BED9-1F027C24DAE0}">
      <dgm:prSet/>
      <dgm:spPr/>
      <dgm:t>
        <a:bodyPr/>
        <a:lstStyle/>
        <a:p>
          <a:endParaRPr lang="en-US"/>
        </a:p>
      </dgm:t>
    </dgm:pt>
    <dgm:pt modelId="{4F62D28D-4337-4AB3-B3C6-8B55165275E2}">
      <dgm:prSet custT="1"/>
      <dgm:spPr/>
      <dgm:t>
        <a:bodyPr/>
        <a:lstStyle/>
        <a:p>
          <a:r>
            <a:rPr lang="en-GB" sz="2400" dirty="0"/>
            <a:t>But </a:t>
          </a:r>
          <a:r>
            <a:rPr lang="en-GB" sz="2400" b="1" dirty="0"/>
            <a:t>toxic stress</a:t>
          </a:r>
          <a:r>
            <a:rPr lang="en-GB" sz="2400" dirty="0"/>
            <a:t> occurs when:</a:t>
          </a:r>
          <a:endParaRPr lang="en-US" sz="2400" dirty="0"/>
        </a:p>
      </dgm:t>
    </dgm:pt>
    <dgm:pt modelId="{AECDAA9D-D1D5-4A6D-8E16-C9BD5D7ED0CC}" type="parTrans" cxnId="{39CE05FF-AE09-41EC-BEF4-8B2FBDF09661}">
      <dgm:prSet/>
      <dgm:spPr/>
      <dgm:t>
        <a:bodyPr/>
        <a:lstStyle/>
        <a:p>
          <a:endParaRPr lang="en-US"/>
        </a:p>
      </dgm:t>
    </dgm:pt>
    <dgm:pt modelId="{DBCF68D5-DC0F-4BDA-83E4-4C2FF2563CF8}" type="sibTrans" cxnId="{39CE05FF-AE09-41EC-BEF4-8B2FBDF09661}">
      <dgm:prSet/>
      <dgm:spPr/>
      <dgm:t>
        <a:bodyPr/>
        <a:lstStyle/>
        <a:p>
          <a:endParaRPr lang="en-US"/>
        </a:p>
      </dgm:t>
    </dgm:pt>
    <dgm:pt modelId="{00456F54-572E-4938-A172-7CA3A95D1C42}">
      <dgm:prSet custT="1"/>
      <dgm:spPr/>
      <dgm:t>
        <a:bodyPr/>
        <a:lstStyle/>
        <a:p>
          <a:r>
            <a:rPr lang="en-GB" sz="2000" dirty="0"/>
            <a:t>Stress is </a:t>
          </a:r>
          <a:r>
            <a:rPr lang="en-GB" sz="2000" b="1" dirty="0"/>
            <a:t>severe</a:t>
          </a:r>
          <a:r>
            <a:rPr lang="en-GB" sz="2000" dirty="0"/>
            <a:t> (e.g., abuse, neglect, chronic exposure to violence or extreme poverty),</a:t>
          </a:r>
          <a:endParaRPr lang="en-US" sz="2000" dirty="0"/>
        </a:p>
      </dgm:t>
    </dgm:pt>
    <dgm:pt modelId="{E8B77B91-4C60-4B2D-B8CD-E5F052D4C160}" type="parTrans" cxnId="{D73CE176-5B3A-4471-8925-CE929AA7F703}">
      <dgm:prSet/>
      <dgm:spPr/>
      <dgm:t>
        <a:bodyPr/>
        <a:lstStyle/>
        <a:p>
          <a:endParaRPr lang="en-US"/>
        </a:p>
      </dgm:t>
    </dgm:pt>
    <dgm:pt modelId="{36F7CD9C-2A9B-4403-982E-C979E56B17B8}" type="sibTrans" cxnId="{D73CE176-5B3A-4471-8925-CE929AA7F703}">
      <dgm:prSet/>
      <dgm:spPr/>
      <dgm:t>
        <a:bodyPr/>
        <a:lstStyle/>
        <a:p>
          <a:endParaRPr lang="en-US"/>
        </a:p>
      </dgm:t>
    </dgm:pt>
    <dgm:pt modelId="{B8F5E6F4-D48D-4E95-A272-1DDD79466CA2}">
      <dgm:prSet custT="1"/>
      <dgm:spPr/>
      <dgm:t>
        <a:bodyPr/>
        <a:lstStyle/>
        <a:p>
          <a:r>
            <a:rPr lang="en-GB" sz="2400" dirty="0"/>
            <a:t>It lasts a </a:t>
          </a:r>
          <a:r>
            <a:rPr lang="en-GB" sz="2400" b="1" dirty="0"/>
            <a:t>long time</a:t>
          </a:r>
          <a:r>
            <a:rPr lang="en-GB" sz="2400" dirty="0"/>
            <a:t>, and</a:t>
          </a:r>
          <a:endParaRPr lang="en-US" sz="2400" dirty="0"/>
        </a:p>
      </dgm:t>
    </dgm:pt>
    <dgm:pt modelId="{862A162F-A872-44BE-87FB-79D53419C5F7}" type="parTrans" cxnId="{2D3346CF-D0FC-45ED-B6BC-CAB31AB19EE2}">
      <dgm:prSet/>
      <dgm:spPr/>
      <dgm:t>
        <a:bodyPr/>
        <a:lstStyle/>
        <a:p>
          <a:endParaRPr lang="en-US"/>
        </a:p>
      </dgm:t>
    </dgm:pt>
    <dgm:pt modelId="{B8C893E6-1555-41F2-8FDF-F64D645D20FE}" type="sibTrans" cxnId="{2D3346CF-D0FC-45ED-B6BC-CAB31AB19EE2}">
      <dgm:prSet/>
      <dgm:spPr/>
      <dgm:t>
        <a:bodyPr/>
        <a:lstStyle/>
        <a:p>
          <a:endParaRPr lang="en-US"/>
        </a:p>
      </dgm:t>
    </dgm:pt>
    <dgm:pt modelId="{6B59879D-89AE-4F7D-B7BD-A8443BF0405D}">
      <dgm:prSet custT="1"/>
      <dgm:spPr/>
      <dgm:t>
        <a:bodyPr/>
        <a:lstStyle/>
        <a:p>
          <a:r>
            <a:rPr lang="en-GB" sz="2000" dirty="0"/>
            <a:t>There is </a:t>
          </a:r>
          <a:r>
            <a:rPr lang="en-GB" sz="2000" b="1" dirty="0"/>
            <a:t>no reliable emotional support</a:t>
          </a:r>
          <a:r>
            <a:rPr lang="en-GB" sz="2000" dirty="0"/>
            <a:t> to help buffer the effects</a:t>
          </a:r>
          <a:r>
            <a:rPr lang="en-GB" sz="1600" dirty="0"/>
            <a:t>.</a:t>
          </a:r>
          <a:endParaRPr lang="en-US" sz="1600" dirty="0"/>
        </a:p>
      </dgm:t>
    </dgm:pt>
    <dgm:pt modelId="{5E237246-14A8-497D-A50D-1098FD9D0DCB}" type="parTrans" cxnId="{77ABDC3A-BB6A-491F-9E06-28B7106C9803}">
      <dgm:prSet/>
      <dgm:spPr/>
      <dgm:t>
        <a:bodyPr/>
        <a:lstStyle/>
        <a:p>
          <a:endParaRPr lang="en-US"/>
        </a:p>
      </dgm:t>
    </dgm:pt>
    <dgm:pt modelId="{1D145D44-48EF-484A-841F-3B67A32A4CC2}" type="sibTrans" cxnId="{77ABDC3A-BB6A-491F-9E06-28B7106C9803}">
      <dgm:prSet/>
      <dgm:spPr/>
      <dgm:t>
        <a:bodyPr/>
        <a:lstStyle/>
        <a:p>
          <a:endParaRPr lang="en-US"/>
        </a:p>
      </dgm:t>
    </dgm:pt>
    <dgm:pt modelId="{D64DB02F-0A82-4265-8616-2AC4F169F606}" type="pres">
      <dgm:prSet presAssocID="{42CBA5A2-B02C-46A1-A035-B636A9BA6310}" presName="Name0" presStyleCnt="0">
        <dgm:presLayoutVars>
          <dgm:dir/>
          <dgm:resizeHandles val="exact"/>
        </dgm:presLayoutVars>
      </dgm:prSet>
      <dgm:spPr/>
    </dgm:pt>
    <dgm:pt modelId="{1090EBA6-6117-49EC-82C8-2863AB0884F1}" type="pres">
      <dgm:prSet presAssocID="{EAD9B966-F40F-4B2C-838B-204463563C16}" presName="node" presStyleLbl="node1" presStyleIdx="0" presStyleCnt="6">
        <dgm:presLayoutVars>
          <dgm:bulletEnabled val="1"/>
        </dgm:presLayoutVars>
      </dgm:prSet>
      <dgm:spPr/>
    </dgm:pt>
    <dgm:pt modelId="{6951CC8D-E7E4-494F-85C7-F40988636B44}" type="pres">
      <dgm:prSet presAssocID="{CD0E5C9E-999D-43B9-8DC5-AFCB43D02596}" presName="sibTrans" presStyleLbl="sibTrans1D1" presStyleIdx="0" presStyleCnt="5"/>
      <dgm:spPr/>
    </dgm:pt>
    <dgm:pt modelId="{9FA55B4D-4722-4931-A479-B45DFD9A135A}" type="pres">
      <dgm:prSet presAssocID="{CD0E5C9E-999D-43B9-8DC5-AFCB43D02596}" presName="connectorText" presStyleLbl="sibTrans1D1" presStyleIdx="0" presStyleCnt="5"/>
      <dgm:spPr/>
    </dgm:pt>
    <dgm:pt modelId="{C61C7886-8910-47A1-B137-F2F779555604}" type="pres">
      <dgm:prSet presAssocID="{03C7E4FC-9941-4763-8760-02E777C0B6B8}" presName="node" presStyleLbl="node1" presStyleIdx="1" presStyleCnt="6">
        <dgm:presLayoutVars>
          <dgm:bulletEnabled val="1"/>
        </dgm:presLayoutVars>
      </dgm:prSet>
      <dgm:spPr/>
    </dgm:pt>
    <dgm:pt modelId="{5BE24435-C04F-417C-8540-374DF5984481}" type="pres">
      <dgm:prSet presAssocID="{0668BA74-34FF-41C7-B392-874029F63EC0}" presName="sibTrans" presStyleLbl="sibTrans1D1" presStyleIdx="1" presStyleCnt="5"/>
      <dgm:spPr/>
    </dgm:pt>
    <dgm:pt modelId="{6F660A99-5FEF-4254-AEBF-B3A34A72A103}" type="pres">
      <dgm:prSet presAssocID="{0668BA74-34FF-41C7-B392-874029F63EC0}" presName="connectorText" presStyleLbl="sibTrans1D1" presStyleIdx="1" presStyleCnt="5"/>
      <dgm:spPr/>
    </dgm:pt>
    <dgm:pt modelId="{675B711D-48C6-41E2-BDAC-656BBC4FA9EE}" type="pres">
      <dgm:prSet presAssocID="{4F62D28D-4337-4AB3-B3C6-8B55165275E2}" presName="node" presStyleLbl="node1" presStyleIdx="2" presStyleCnt="6">
        <dgm:presLayoutVars>
          <dgm:bulletEnabled val="1"/>
        </dgm:presLayoutVars>
      </dgm:prSet>
      <dgm:spPr/>
    </dgm:pt>
    <dgm:pt modelId="{82891E16-8281-4585-B3F9-BF0F3D669BAB}" type="pres">
      <dgm:prSet presAssocID="{DBCF68D5-DC0F-4BDA-83E4-4C2FF2563CF8}" presName="sibTrans" presStyleLbl="sibTrans1D1" presStyleIdx="2" presStyleCnt="5"/>
      <dgm:spPr/>
    </dgm:pt>
    <dgm:pt modelId="{BE6A22C2-EEAA-4355-BA7D-E7E560AA32C9}" type="pres">
      <dgm:prSet presAssocID="{DBCF68D5-DC0F-4BDA-83E4-4C2FF2563CF8}" presName="connectorText" presStyleLbl="sibTrans1D1" presStyleIdx="2" presStyleCnt="5"/>
      <dgm:spPr/>
    </dgm:pt>
    <dgm:pt modelId="{B67C5072-B05E-48FB-92B3-F92C0ECB532D}" type="pres">
      <dgm:prSet presAssocID="{00456F54-572E-4938-A172-7CA3A95D1C42}" presName="node" presStyleLbl="node1" presStyleIdx="3" presStyleCnt="6">
        <dgm:presLayoutVars>
          <dgm:bulletEnabled val="1"/>
        </dgm:presLayoutVars>
      </dgm:prSet>
      <dgm:spPr/>
    </dgm:pt>
    <dgm:pt modelId="{7455FC03-C976-4750-A7C3-B5B9CB97307E}" type="pres">
      <dgm:prSet presAssocID="{36F7CD9C-2A9B-4403-982E-C979E56B17B8}" presName="sibTrans" presStyleLbl="sibTrans1D1" presStyleIdx="3" presStyleCnt="5"/>
      <dgm:spPr/>
    </dgm:pt>
    <dgm:pt modelId="{7F1BCD5B-D5D7-4D52-BBA1-9EECF252DA81}" type="pres">
      <dgm:prSet presAssocID="{36F7CD9C-2A9B-4403-982E-C979E56B17B8}" presName="connectorText" presStyleLbl="sibTrans1D1" presStyleIdx="3" presStyleCnt="5"/>
      <dgm:spPr/>
    </dgm:pt>
    <dgm:pt modelId="{B067B955-9354-48CE-975A-830D602D8442}" type="pres">
      <dgm:prSet presAssocID="{B8F5E6F4-D48D-4E95-A272-1DDD79466CA2}" presName="node" presStyleLbl="node1" presStyleIdx="4" presStyleCnt="6">
        <dgm:presLayoutVars>
          <dgm:bulletEnabled val="1"/>
        </dgm:presLayoutVars>
      </dgm:prSet>
      <dgm:spPr/>
    </dgm:pt>
    <dgm:pt modelId="{C4126110-177B-42F3-988C-583EEC90D5B0}" type="pres">
      <dgm:prSet presAssocID="{B8C893E6-1555-41F2-8FDF-F64D645D20FE}" presName="sibTrans" presStyleLbl="sibTrans1D1" presStyleIdx="4" presStyleCnt="5"/>
      <dgm:spPr/>
    </dgm:pt>
    <dgm:pt modelId="{9271CD32-0093-46A5-BD35-BA4F6BAF0EF3}" type="pres">
      <dgm:prSet presAssocID="{B8C893E6-1555-41F2-8FDF-F64D645D20FE}" presName="connectorText" presStyleLbl="sibTrans1D1" presStyleIdx="4" presStyleCnt="5"/>
      <dgm:spPr/>
    </dgm:pt>
    <dgm:pt modelId="{1402582F-435B-40DD-8705-9C181308C648}" type="pres">
      <dgm:prSet presAssocID="{6B59879D-89AE-4F7D-B7BD-A8443BF0405D}" presName="node" presStyleLbl="node1" presStyleIdx="5" presStyleCnt="6">
        <dgm:presLayoutVars>
          <dgm:bulletEnabled val="1"/>
        </dgm:presLayoutVars>
      </dgm:prSet>
      <dgm:spPr/>
    </dgm:pt>
  </dgm:ptLst>
  <dgm:cxnLst>
    <dgm:cxn modelId="{6E529500-F771-4C42-A827-59FD3440ED9F}" type="presOf" srcId="{DBCF68D5-DC0F-4BDA-83E4-4C2FF2563CF8}" destId="{82891E16-8281-4585-B3F9-BF0F3D669BAB}" srcOrd="0" destOrd="0" presId="urn:microsoft.com/office/officeart/2016/7/layout/RepeatingBendingProcessNew"/>
    <dgm:cxn modelId="{710EF412-689D-417F-9C75-88246E0EC9BD}" type="presOf" srcId="{0668BA74-34FF-41C7-B392-874029F63EC0}" destId="{6F660A99-5FEF-4254-AEBF-B3A34A72A103}" srcOrd="1" destOrd="0" presId="urn:microsoft.com/office/officeart/2016/7/layout/RepeatingBendingProcessNew"/>
    <dgm:cxn modelId="{BB830913-73AF-45DC-B0FD-01F22AA234BD}" type="presOf" srcId="{B8C893E6-1555-41F2-8FDF-F64D645D20FE}" destId="{C4126110-177B-42F3-988C-583EEC90D5B0}" srcOrd="0" destOrd="0" presId="urn:microsoft.com/office/officeart/2016/7/layout/RepeatingBendingProcessNew"/>
    <dgm:cxn modelId="{77ABDC3A-BB6A-491F-9E06-28B7106C9803}" srcId="{42CBA5A2-B02C-46A1-A035-B636A9BA6310}" destId="{6B59879D-89AE-4F7D-B7BD-A8443BF0405D}" srcOrd="5" destOrd="0" parTransId="{5E237246-14A8-497D-A50D-1098FD9D0DCB}" sibTransId="{1D145D44-48EF-484A-841F-3B67A32A4CC2}"/>
    <dgm:cxn modelId="{C31D6C5C-E947-4E68-B4CC-3343A3312171}" type="presOf" srcId="{00456F54-572E-4938-A172-7CA3A95D1C42}" destId="{B67C5072-B05E-48FB-92B3-F92C0ECB532D}" srcOrd="0" destOrd="0" presId="urn:microsoft.com/office/officeart/2016/7/layout/RepeatingBendingProcessNew"/>
    <dgm:cxn modelId="{0B56DD53-2674-4413-9258-1541315A165E}" type="presOf" srcId="{B8F5E6F4-D48D-4E95-A272-1DDD79466CA2}" destId="{B067B955-9354-48CE-975A-830D602D8442}" srcOrd="0" destOrd="0" presId="urn:microsoft.com/office/officeart/2016/7/layout/RepeatingBendingProcessNew"/>
    <dgm:cxn modelId="{D73CE176-5B3A-4471-8925-CE929AA7F703}" srcId="{42CBA5A2-B02C-46A1-A035-B636A9BA6310}" destId="{00456F54-572E-4938-A172-7CA3A95D1C42}" srcOrd="3" destOrd="0" parTransId="{E8B77B91-4C60-4B2D-B8CD-E5F052D4C160}" sibTransId="{36F7CD9C-2A9B-4403-982E-C979E56B17B8}"/>
    <dgm:cxn modelId="{1B106B57-0312-4B18-BED9-1F027C24DAE0}" srcId="{42CBA5A2-B02C-46A1-A035-B636A9BA6310}" destId="{03C7E4FC-9941-4763-8760-02E777C0B6B8}" srcOrd="1" destOrd="0" parTransId="{7A5C390C-0BBF-4945-9E6F-8EADB97E0E62}" sibTransId="{0668BA74-34FF-41C7-B392-874029F63EC0}"/>
    <dgm:cxn modelId="{A572F879-A2A9-4435-8060-9CA3AEB73C9F}" type="presOf" srcId="{EAD9B966-F40F-4B2C-838B-204463563C16}" destId="{1090EBA6-6117-49EC-82C8-2863AB0884F1}" srcOrd="0" destOrd="0" presId="urn:microsoft.com/office/officeart/2016/7/layout/RepeatingBendingProcessNew"/>
    <dgm:cxn modelId="{88EE039C-949C-4B18-B1FA-BA8CFF9439DD}" type="presOf" srcId="{B8C893E6-1555-41F2-8FDF-F64D645D20FE}" destId="{9271CD32-0093-46A5-BD35-BA4F6BAF0EF3}" srcOrd="1" destOrd="0" presId="urn:microsoft.com/office/officeart/2016/7/layout/RepeatingBendingProcessNew"/>
    <dgm:cxn modelId="{EB8463A1-DC84-439A-9E6E-88FFF6257F22}" type="presOf" srcId="{CD0E5C9E-999D-43B9-8DC5-AFCB43D02596}" destId="{9FA55B4D-4722-4931-A479-B45DFD9A135A}" srcOrd="1" destOrd="0" presId="urn:microsoft.com/office/officeart/2016/7/layout/RepeatingBendingProcessNew"/>
    <dgm:cxn modelId="{987C4FAB-B036-40A6-93C9-7DE5A3D2880F}" srcId="{42CBA5A2-B02C-46A1-A035-B636A9BA6310}" destId="{EAD9B966-F40F-4B2C-838B-204463563C16}" srcOrd="0" destOrd="0" parTransId="{76C64B96-B8C9-48FD-8D00-8F507221DE2C}" sibTransId="{CD0E5C9E-999D-43B9-8DC5-AFCB43D02596}"/>
    <dgm:cxn modelId="{1324C0B2-C9D0-41FD-9B71-15076D71AA52}" type="presOf" srcId="{42CBA5A2-B02C-46A1-A035-B636A9BA6310}" destId="{D64DB02F-0A82-4265-8616-2AC4F169F606}" srcOrd="0" destOrd="0" presId="urn:microsoft.com/office/officeart/2016/7/layout/RepeatingBendingProcessNew"/>
    <dgm:cxn modelId="{55283EB8-C618-4D47-A0E4-142B2D2602FA}" type="presOf" srcId="{6B59879D-89AE-4F7D-B7BD-A8443BF0405D}" destId="{1402582F-435B-40DD-8705-9C181308C648}" srcOrd="0" destOrd="0" presId="urn:microsoft.com/office/officeart/2016/7/layout/RepeatingBendingProcessNew"/>
    <dgm:cxn modelId="{310E97BC-42BA-41B2-8516-BF3221F11AB4}" type="presOf" srcId="{36F7CD9C-2A9B-4403-982E-C979E56B17B8}" destId="{7F1BCD5B-D5D7-4D52-BBA1-9EECF252DA81}" srcOrd="1" destOrd="0" presId="urn:microsoft.com/office/officeart/2016/7/layout/RepeatingBendingProcessNew"/>
    <dgm:cxn modelId="{75F36ACA-4A6F-4FA7-81C1-20E00AB4B2F2}" type="presOf" srcId="{4F62D28D-4337-4AB3-B3C6-8B55165275E2}" destId="{675B711D-48C6-41E2-BDAC-656BBC4FA9EE}" srcOrd="0" destOrd="0" presId="urn:microsoft.com/office/officeart/2016/7/layout/RepeatingBendingProcessNew"/>
    <dgm:cxn modelId="{DC7B62CC-2A0B-41EC-81CE-D769E7C6453F}" type="presOf" srcId="{0668BA74-34FF-41C7-B392-874029F63EC0}" destId="{5BE24435-C04F-417C-8540-374DF5984481}" srcOrd="0" destOrd="0" presId="urn:microsoft.com/office/officeart/2016/7/layout/RepeatingBendingProcessNew"/>
    <dgm:cxn modelId="{2D3346CF-D0FC-45ED-B6BC-CAB31AB19EE2}" srcId="{42CBA5A2-B02C-46A1-A035-B636A9BA6310}" destId="{B8F5E6F4-D48D-4E95-A272-1DDD79466CA2}" srcOrd="4" destOrd="0" parTransId="{862A162F-A872-44BE-87FB-79D53419C5F7}" sibTransId="{B8C893E6-1555-41F2-8FDF-F64D645D20FE}"/>
    <dgm:cxn modelId="{48C1DCD0-B80F-4845-97C3-CF75E8DB8F06}" type="presOf" srcId="{DBCF68D5-DC0F-4BDA-83E4-4C2FF2563CF8}" destId="{BE6A22C2-EEAA-4355-BA7D-E7E560AA32C9}" srcOrd="1" destOrd="0" presId="urn:microsoft.com/office/officeart/2016/7/layout/RepeatingBendingProcessNew"/>
    <dgm:cxn modelId="{726A93D8-A71C-4C7A-90E7-48000B67DEC9}" type="presOf" srcId="{CD0E5C9E-999D-43B9-8DC5-AFCB43D02596}" destId="{6951CC8D-E7E4-494F-85C7-F40988636B44}" srcOrd="0" destOrd="0" presId="urn:microsoft.com/office/officeart/2016/7/layout/RepeatingBendingProcessNew"/>
    <dgm:cxn modelId="{78DC17DC-A0AA-4C21-BD0E-B2B4AD225B04}" type="presOf" srcId="{36F7CD9C-2A9B-4403-982E-C979E56B17B8}" destId="{7455FC03-C976-4750-A7C3-B5B9CB97307E}" srcOrd="0" destOrd="0" presId="urn:microsoft.com/office/officeart/2016/7/layout/RepeatingBendingProcessNew"/>
    <dgm:cxn modelId="{9A8DCBDD-A72C-44A6-9E36-14FB817FDF94}" type="presOf" srcId="{03C7E4FC-9941-4763-8760-02E777C0B6B8}" destId="{C61C7886-8910-47A1-B137-F2F779555604}" srcOrd="0" destOrd="0" presId="urn:microsoft.com/office/officeart/2016/7/layout/RepeatingBendingProcessNew"/>
    <dgm:cxn modelId="{39CE05FF-AE09-41EC-BEF4-8B2FBDF09661}" srcId="{42CBA5A2-B02C-46A1-A035-B636A9BA6310}" destId="{4F62D28D-4337-4AB3-B3C6-8B55165275E2}" srcOrd="2" destOrd="0" parTransId="{AECDAA9D-D1D5-4A6D-8E16-C9BD5D7ED0CC}" sibTransId="{DBCF68D5-DC0F-4BDA-83E4-4C2FF2563CF8}"/>
    <dgm:cxn modelId="{9791D5B3-C94C-41F7-8623-0A4A70E31389}" type="presParOf" srcId="{D64DB02F-0A82-4265-8616-2AC4F169F606}" destId="{1090EBA6-6117-49EC-82C8-2863AB0884F1}" srcOrd="0" destOrd="0" presId="urn:microsoft.com/office/officeart/2016/7/layout/RepeatingBendingProcessNew"/>
    <dgm:cxn modelId="{A34E8060-641B-41C6-9131-C1CE00816021}" type="presParOf" srcId="{D64DB02F-0A82-4265-8616-2AC4F169F606}" destId="{6951CC8D-E7E4-494F-85C7-F40988636B44}" srcOrd="1" destOrd="0" presId="urn:microsoft.com/office/officeart/2016/7/layout/RepeatingBendingProcessNew"/>
    <dgm:cxn modelId="{667CB33D-E96A-44D5-9A35-383AD6D7BB24}" type="presParOf" srcId="{6951CC8D-E7E4-494F-85C7-F40988636B44}" destId="{9FA55B4D-4722-4931-A479-B45DFD9A135A}" srcOrd="0" destOrd="0" presId="urn:microsoft.com/office/officeart/2016/7/layout/RepeatingBendingProcessNew"/>
    <dgm:cxn modelId="{4EC22EE3-5D29-4F77-A166-0EC401E5DA1F}" type="presParOf" srcId="{D64DB02F-0A82-4265-8616-2AC4F169F606}" destId="{C61C7886-8910-47A1-B137-F2F779555604}" srcOrd="2" destOrd="0" presId="urn:microsoft.com/office/officeart/2016/7/layout/RepeatingBendingProcessNew"/>
    <dgm:cxn modelId="{3674CE14-D200-4170-B39E-A5570CDD5FC4}" type="presParOf" srcId="{D64DB02F-0A82-4265-8616-2AC4F169F606}" destId="{5BE24435-C04F-417C-8540-374DF5984481}" srcOrd="3" destOrd="0" presId="urn:microsoft.com/office/officeart/2016/7/layout/RepeatingBendingProcessNew"/>
    <dgm:cxn modelId="{B3F4AE40-04A2-458C-9583-B1172DE54649}" type="presParOf" srcId="{5BE24435-C04F-417C-8540-374DF5984481}" destId="{6F660A99-5FEF-4254-AEBF-B3A34A72A103}" srcOrd="0" destOrd="0" presId="urn:microsoft.com/office/officeart/2016/7/layout/RepeatingBendingProcessNew"/>
    <dgm:cxn modelId="{C9F11D59-DF66-484B-818D-E1BBE93EB6A9}" type="presParOf" srcId="{D64DB02F-0A82-4265-8616-2AC4F169F606}" destId="{675B711D-48C6-41E2-BDAC-656BBC4FA9EE}" srcOrd="4" destOrd="0" presId="urn:microsoft.com/office/officeart/2016/7/layout/RepeatingBendingProcessNew"/>
    <dgm:cxn modelId="{DECC6C6C-F33B-49FA-BF53-14ADE3C38F04}" type="presParOf" srcId="{D64DB02F-0A82-4265-8616-2AC4F169F606}" destId="{82891E16-8281-4585-B3F9-BF0F3D669BAB}" srcOrd="5" destOrd="0" presId="urn:microsoft.com/office/officeart/2016/7/layout/RepeatingBendingProcessNew"/>
    <dgm:cxn modelId="{A37440ED-CA9B-41A0-854A-AADCEE0B8572}" type="presParOf" srcId="{82891E16-8281-4585-B3F9-BF0F3D669BAB}" destId="{BE6A22C2-EEAA-4355-BA7D-E7E560AA32C9}" srcOrd="0" destOrd="0" presId="urn:microsoft.com/office/officeart/2016/7/layout/RepeatingBendingProcessNew"/>
    <dgm:cxn modelId="{D4895886-558A-48B0-BA26-F56B3499149F}" type="presParOf" srcId="{D64DB02F-0A82-4265-8616-2AC4F169F606}" destId="{B67C5072-B05E-48FB-92B3-F92C0ECB532D}" srcOrd="6" destOrd="0" presId="urn:microsoft.com/office/officeart/2016/7/layout/RepeatingBendingProcessNew"/>
    <dgm:cxn modelId="{8DDDCE34-1489-48AD-B552-8BFCBE61C22A}" type="presParOf" srcId="{D64DB02F-0A82-4265-8616-2AC4F169F606}" destId="{7455FC03-C976-4750-A7C3-B5B9CB97307E}" srcOrd="7" destOrd="0" presId="urn:microsoft.com/office/officeart/2016/7/layout/RepeatingBendingProcessNew"/>
    <dgm:cxn modelId="{FA06D3A6-ACD1-48CA-B56E-5B150B15B079}" type="presParOf" srcId="{7455FC03-C976-4750-A7C3-B5B9CB97307E}" destId="{7F1BCD5B-D5D7-4D52-BBA1-9EECF252DA81}" srcOrd="0" destOrd="0" presId="urn:microsoft.com/office/officeart/2016/7/layout/RepeatingBendingProcessNew"/>
    <dgm:cxn modelId="{A9020440-70B3-48F7-9788-D41DD2AD531B}" type="presParOf" srcId="{D64DB02F-0A82-4265-8616-2AC4F169F606}" destId="{B067B955-9354-48CE-975A-830D602D8442}" srcOrd="8" destOrd="0" presId="urn:microsoft.com/office/officeart/2016/7/layout/RepeatingBendingProcessNew"/>
    <dgm:cxn modelId="{CA53ECBD-A613-4BA0-A16C-1D4C8FDBC46D}" type="presParOf" srcId="{D64DB02F-0A82-4265-8616-2AC4F169F606}" destId="{C4126110-177B-42F3-988C-583EEC90D5B0}" srcOrd="9" destOrd="0" presId="urn:microsoft.com/office/officeart/2016/7/layout/RepeatingBendingProcessNew"/>
    <dgm:cxn modelId="{4A1EEE74-29F0-4990-9E40-F86F88F34264}" type="presParOf" srcId="{C4126110-177B-42F3-988C-583EEC90D5B0}" destId="{9271CD32-0093-46A5-BD35-BA4F6BAF0EF3}" srcOrd="0" destOrd="0" presId="urn:microsoft.com/office/officeart/2016/7/layout/RepeatingBendingProcessNew"/>
    <dgm:cxn modelId="{85DBD43A-5535-4EAD-85E8-43B95466E1ED}" type="presParOf" srcId="{D64DB02F-0A82-4265-8616-2AC4F169F606}" destId="{1402582F-435B-40DD-8705-9C181308C64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4441A3-96E2-47B8-844A-36DF1F1DD29D}" type="doc">
      <dgm:prSet loTypeId="urn:microsoft.com/office/officeart/2016/7/layout/RepeatingBendingProcessNew" loCatId="process" qsTypeId="urn:microsoft.com/office/officeart/2005/8/quickstyle/simple4" qsCatId="simple" csTypeId="urn:microsoft.com/office/officeart/2005/8/colors/colorful5" csCatId="colorful"/>
      <dgm:spPr/>
      <dgm:t>
        <a:bodyPr/>
        <a:lstStyle/>
        <a:p>
          <a:endParaRPr lang="en-US"/>
        </a:p>
      </dgm:t>
    </dgm:pt>
    <dgm:pt modelId="{D520AFCA-43E7-489F-97F9-60D7F8DF9920}">
      <dgm:prSet/>
      <dgm:spPr/>
      <dgm:t>
        <a:bodyPr/>
        <a:lstStyle/>
        <a:p>
          <a:r>
            <a:rPr lang="en-GB"/>
            <a:t>Three vagal states:</a:t>
          </a:r>
          <a:endParaRPr lang="en-US"/>
        </a:p>
      </dgm:t>
    </dgm:pt>
    <dgm:pt modelId="{369969E6-4FF7-45B5-8C08-ACA6A92AAB48}" type="parTrans" cxnId="{D43634FB-33E1-41DB-B092-DFA425B8A1FD}">
      <dgm:prSet/>
      <dgm:spPr/>
      <dgm:t>
        <a:bodyPr/>
        <a:lstStyle/>
        <a:p>
          <a:endParaRPr lang="en-US"/>
        </a:p>
      </dgm:t>
    </dgm:pt>
    <dgm:pt modelId="{B4B69744-2AF3-44C6-AF66-4C6DE4CF7ECA}" type="sibTrans" cxnId="{D43634FB-33E1-41DB-B092-DFA425B8A1FD}">
      <dgm:prSet/>
      <dgm:spPr/>
      <dgm:t>
        <a:bodyPr/>
        <a:lstStyle/>
        <a:p>
          <a:endParaRPr lang="en-US"/>
        </a:p>
      </dgm:t>
    </dgm:pt>
    <dgm:pt modelId="{1C569C68-5B40-4446-A32F-97EC46EE07E8}">
      <dgm:prSet/>
      <dgm:spPr/>
      <dgm:t>
        <a:bodyPr/>
        <a:lstStyle/>
        <a:p>
          <a:r>
            <a:rPr lang="en-GB" b="1"/>
            <a:t>1. Ventral vagal (safe/social)</a:t>
          </a:r>
          <a:endParaRPr lang="en-US"/>
        </a:p>
      </dgm:t>
    </dgm:pt>
    <dgm:pt modelId="{AE6C9F1D-9E34-4527-A596-CFF746C3A872}" type="parTrans" cxnId="{A422A130-1F75-4A60-A8C5-0A885C7EE43F}">
      <dgm:prSet/>
      <dgm:spPr/>
      <dgm:t>
        <a:bodyPr/>
        <a:lstStyle/>
        <a:p>
          <a:endParaRPr lang="en-US"/>
        </a:p>
      </dgm:t>
    </dgm:pt>
    <dgm:pt modelId="{FEA9A80E-0DE6-46F0-9301-8EBDCD685D8A}" type="sibTrans" cxnId="{A422A130-1F75-4A60-A8C5-0A885C7EE43F}">
      <dgm:prSet/>
      <dgm:spPr/>
      <dgm:t>
        <a:bodyPr/>
        <a:lstStyle/>
        <a:p>
          <a:endParaRPr lang="en-US"/>
        </a:p>
      </dgm:t>
    </dgm:pt>
    <dgm:pt modelId="{34B78200-37F2-42C1-8597-8F3E685C29FB}">
      <dgm:prSet/>
      <dgm:spPr/>
      <dgm:t>
        <a:bodyPr/>
        <a:lstStyle/>
        <a:p>
          <a:r>
            <a:rPr lang="en-GB"/>
            <a:t>Calm, connected, regulated</a:t>
          </a:r>
          <a:br>
            <a:rPr lang="en-GB"/>
          </a:br>
          <a:r>
            <a:rPr lang="en-GB"/>
            <a:t>Trauma can make this state harder to access.</a:t>
          </a:r>
          <a:endParaRPr lang="en-US"/>
        </a:p>
      </dgm:t>
    </dgm:pt>
    <dgm:pt modelId="{A8D28221-0543-492E-A28D-6702F62B85B8}" type="parTrans" cxnId="{CCA12FD9-D38F-4901-BE7E-A73E318E206D}">
      <dgm:prSet/>
      <dgm:spPr/>
      <dgm:t>
        <a:bodyPr/>
        <a:lstStyle/>
        <a:p>
          <a:endParaRPr lang="en-US"/>
        </a:p>
      </dgm:t>
    </dgm:pt>
    <dgm:pt modelId="{A0E48B31-8F38-4E5A-909B-395A13665979}" type="sibTrans" cxnId="{CCA12FD9-D38F-4901-BE7E-A73E318E206D}">
      <dgm:prSet/>
      <dgm:spPr/>
      <dgm:t>
        <a:bodyPr/>
        <a:lstStyle/>
        <a:p>
          <a:endParaRPr lang="en-US"/>
        </a:p>
      </dgm:t>
    </dgm:pt>
    <dgm:pt modelId="{FB96BC2F-A855-45D2-96C0-FCF9294DE88D}">
      <dgm:prSet/>
      <dgm:spPr/>
      <dgm:t>
        <a:bodyPr/>
        <a:lstStyle/>
        <a:p>
          <a:r>
            <a:rPr lang="en-GB" b="1"/>
            <a:t>2. Sympathetic (fight/flight)</a:t>
          </a:r>
          <a:endParaRPr lang="en-US"/>
        </a:p>
      </dgm:t>
    </dgm:pt>
    <dgm:pt modelId="{0F518471-24F9-4D85-BB30-2EB7F5D6D4BE}" type="parTrans" cxnId="{DA7673CD-F092-4A43-85EC-077DE0C66059}">
      <dgm:prSet/>
      <dgm:spPr/>
      <dgm:t>
        <a:bodyPr/>
        <a:lstStyle/>
        <a:p>
          <a:endParaRPr lang="en-US"/>
        </a:p>
      </dgm:t>
    </dgm:pt>
    <dgm:pt modelId="{FBA8920F-CE3F-4176-AFCA-09EC8F212575}" type="sibTrans" cxnId="{DA7673CD-F092-4A43-85EC-077DE0C66059}">
      <dgm:prSet/>
      <dgm:spPr/>
      <dgm:t>
        <a:bodyPr/>
        <a:lstStyle/>
        <a:p>
          <a:endParaRPr lang="en-US"/>
        </a:p>
      </dgm:t>
    </dgm:pt>
    <dgm:pt modelId="{08EEBB01-725B-46AC-8095-1258B68C21F0}">
      <dgm:prSet/>
      <dgm:spPr/>
      <dgm:t>
        <a:bodyPr/>
        <a:lstStyle/>
        <a:p>
          <a:r>
            <a:rPr lang="en-GB"/>
            <a:t>Vigilant, anxious, restless</a:t>
          </a:r>
          <a:br>
            <a:rPr lang="en-GB"/>
          </a:br>
          <a:r>
            <a:rPr lang="en-GB"/>
            <a:t>Trauma can trap someone here.</a:t>
          </a:r>
          <a:endParaRPr lang="en-US"/>
        </a:p>
      </dgm:t>
    </dgm:pt>
    <dgm:pt modelId="{60B66278-8BD2-40CF-9557-A22BECD44E5C}" type="parTrans" cxnId="{4D8B87FA-C6F0-458E-A301-3F694E3F2C63}">
      <dgm:prSet/>
      <dgm:spPr/>
      <dgm:t>
        <a:bodyPr/>
        <a:lstStyle/>
        <a:p>
          <a:endParaRPr lang="en-US"/>
        </a:p>
      </dgm:t>
    </dgm:pt>
    <dgm:pt modelId="{5A548DF3-BEC3-438A-82FD-2B3A6E5B7899}" type="sibTrans" cxnId="{4D8B87FA-C6F0-458E-A301-3F694E3F2C63}">
      <dgm:prSet/>
      <dgm:spPr/>
      <dgm:t>
        <a:bodyPr/>
        <a:lstStyle/>
        <a:p>
          <a:endParaRPr lang="en-US"/>
        </a:p>
      </dgm:t>
    </dgm:pt>
    <dgm:pt modelId="{CE8BC225-747C-4F35-BF5A-CA57A056F564}">
      <dgm:prSet/>
      <dgm:spPr/>
      <dgm:t>
        <a:bodyPr/>
        <a:lstStyle/>
        <a:p>
          <a:r>
            <a:rPr lang="en-GB" b="1"/>
            <a:t>3. Dorsal vagal (shutdown/freeze)</a:t>
          </a:r>
          <a:endParaRPr lang="en-US"/>
        </a:p>
      </dgm:t>
    </dgm:pt>
    <dgm:pt modelId="{27973067-CF07-4A8D-ABD3-7A55B1D42F34}" type="parTrans" cxnId="{02C00E7B-B209-4E81-92EE-11B261991E18}">
      <dgm:prSet/>
      <dgm:spPr/>
      <dgm:t>
        <a:bodyPr/>
        <a:lstStyle/>
        <a:p>
          <a:endParaRPr lang="en-US"/>
        </a:p>
      </dgm:t>
    </dgm:pt>
    <dgm:pt modelId="{A1D2B9D6-7144-4115-A2BC-012294161E64}" type="sibTrans" cxnId="{02C00E7B-B209-4E81-92EE-11B261991E18}">
      <dgm:prSet/>
      <dgm:spPr/>
      <dgm:t>
        <a:bodyPr/>
        <a:lstStyle/>
        <a:p>
          <a:endParaRPr lang="en-US"/>
        </a:p>
      </dgm:t>
    </dgm:pt>
    <dgm:pt modelId="{276D8E82-6832-41A3-97F8-5A04C9D7F94D}">
      <dgm:prSet/>
      <dgm:spPr/>
      <dgm:t>
        <a:bodyPr/>
        <a:lstStyle/>
        <a:p>
          <a:r>
            <a:rPr lang="en-GB"/>
            <a:t>Numb, disconnected, dissociated</a:t>
          </a:r>
          <a:br>
            <a:rPr lang="en-GB"/>
          </a:br>
          <a:r>
            <a:rPr lang="en-GB"/>
            <a:t>Severe or overwhelming trauma often triggers this state.</a:t>
          </a:r>
          <a:endParaRPr lang="en-US"/>
        </a:p>
      </dgm:t>
    </dgm:pt>
    <dgm:pt modelId="{8F8DBC7D-9187-46E1-8DD1-AED8382CC0C7}" type="parTrans" cxnId="{D50AFE46-F7CE-455D-9A3C-7C2DD6A4477E}">
      <dgm:prSet/>
      <dgm:spPr/>
      <dgm:t>
        <a:bodyPr/>
        <a:lstStyle/>
        <a:p>
          <a:endParaRPr lang="en-US"/>
        </a:p>
      </dgm:t>
    </dgm:pt>
    <dgm:pt modelId="{BA2F189A-AA9F-445E-A3CC-F255063BCDE8}" type="sibTrans" cxnId="{D50AFE46-F7CE-455D-9A3C-7C2DD6A4477E}">
      <dgm:prSet/>
      <dgm:spPr/>
      <dgm:t>
        <a:bodyPr/>
        <a:lstStyle/>
        <a:p>
          <a:endParaRPr lang="en-US"/>
        </a:p>
      </dgm:t>
    </dgm:pt>
    <dgm:pt modelId="{144E14D0-D0BF-48E1-82DD-7B523D8E70FA}" type="pres">
      <dgm:prSet presAssocID="{874441A3-96E2-47B8-844A-36DF1F1DD29D}" presName="Name0" presStyleCnt="0">
        <dgm:presLayoutVars>
          <dgm:dir/>
          <dgm:resizeHandles val="exact"/>
        </dgm:presLayoutVars>
      </dgm:prSet>
      <dgm:spPr/>
    </dgm:pt>
    <dgm:pt modelId="{9B6ED9A7-EAA8-46E8-988F-CB6AED25F851}" type="pres">
      <dgm:prSet presAssocID="{D520AFCA-43E7-489F-97F9-60D7F8DF9920}" presName="node" presStyleLbl="node1" presStyleIdx="0" presStyleCnt="7">
        <dgm:presLayoutVars>
          <dgm:bulletEnabled val="1"/>
        </dgm:presLayoutVars>
      </dgm:prSet>
      <dgm:spPr/>
    </dgm:pt>
    <dgm:pt modelId="{0CE90160-E751-4D81-AE99-06B1799286CC}" type="pres">
      <dgm:prSet presAssocID="{B4B69744-2AF3-44C6-AF66-4C6DE4CF7ECA}" presName="sibTrans" presStyleLbl="sibTrans1D1" presStyleIdx="0" presStyleCnt="6"/>
      <dgm:spPr/>
    </dgm:pt>
    <dgm:pt modelId="{0EE28757-087D-444E-881E-329C977B2261}" type="pres">
      <dgm:prSet presAssocID="{B4B69744-2AF3-44C6-AF66-4C6DE4CF7ECA}" presName="connectorText" presStyleLbl="sibTrans1D1" presStyleIdx="0" presStyleCnt="6"/>
      <dgm:spPr/>
    </dgm:pt>
    <dgm:pt modelId="{B45991C5-FF5F-4624-BFE4-3225D30AF98E}" type="pres">
      <dgm:prSet presAssocID="{1C569C68-5B40-4446-A32F-97EC46EE07E8}" presName="node" presStyleLbl="node1" presStyleIdx="1" presStyleCnt="7">
        <dgm:presLayoutVars>
          <dgm:bulletEnabled val="1"/>
        </dgm:presLayoutVars>
      </dgm:prSet>
      <dgm:spPr/>
    </dgm:pt>
    <dgm:pt modelId="{83BC1E6A-BE21-4FA0-A095-922D45183A1C}" type="pres">
      <dgm:prSet presAssocID="{FEA9A80E-0DE6-46F0-9301-8EBDCD685D8A}" presName="sibTrans" presStyleLbl="sibTrans1D1" presStyleIdx="1" presStyleCnt="6"/>
      <dgm:spPr/>
    </dgm:pt>
    <dgm:pt modelId="{49484C03-2DA4-445F-8661-696B72F8F202}" type="pres">
      <dgm:prSet presAssocID="{FEA9A80E-0DE6-46F0-9301-8EBDCD685D8A}" presName="connectorText" presStyleLbl="sibTrans1D1" presStyleIdx="1" presStyleCnt="6"/>
      <dgm:spPr/>
    </dgm:pt>
    <dgm:pt modelId="{A760A614-9186-4F5C-B244-B803FE45A5F5}" type="pres">
      <dgm:prSet presAssocID="{34B78200-37F2-42C1-8597-8F3E685C29FB}" presName="node" presStyleLbl="node1" presStyleIdx="2" presStyleCnt="7">
        <dgm:presLayoutVars>
          <dgm:bulletEnabled val="1"/>
        </dgm:presLayoutVars>
      </dgm:prSet>
      <dgm:spPr/>
    </dgm:pt>
    <dgm:pt modelId="{EADF7C67-E644-4193-A510-CA3BA9C77C01}" type="pres">
      <dgm:prSet presAssocID="{A0E48B31-8F38-4E5A-909B-395A13665979}" presName="sibTrans" presStyleLbl="sibTrans1D1" presStyleIdx="2" presStyleCnt="6"/>
      <dgm:spPr/>
    </dgm:pt>
    <dgm:pt modelId="{7CC150A1-5F61-4B9A-8365-09A244EFF616}" type="pres">
      <dgm:prSet presAssocID="{A0E48B31-8F38-4E5A-909B-395A13665979}" presName="connectorText" presStyleLbl="sibTrans1D1" presStyleIdx="2" presStyleCnt="6"/>
      <dgm:spPr/>
    </dgm:pt>
    <dgm:pt modelId="{CE65C537-EA08-4947-903D-CAFD36EF37AF}" type="pres">
      <dgm:prSet presAssocID="{FB96BC2F-A855-45D2-96C0-FCF9294DE88D}" presName="node" presStyleLbl="node1" presStyleIdx="3" presStyleCnt="7">
        <dgm:presLayoutVars>
          <dgm:bulletEnabled val="1"/>
        </dgm:presLayoutVars>
      </dgm:prSet>
      <dgm:spPr/>
    </dgm:pt>
    <dgm:pt modelId="{7EB47866-87F0-4C70-B0A6-9140818CAA07}" type="pres">
      <dgm:prSet presAssocID="{FBA8920F-CE3F-4176-AFCA-09EC8F212575}" presName="sibTrans" presStyleLbl="sibTrans1D1" presStyleIdx="3" presStyleCnt="6"/>
      <dgm:spPr/>
    </dgm:pt>
    <dgm:pt modelId="{B406A625-89BF-4868-A628-636D157DE851}" type="pres">
      <dgm:prSet presAssocID="{FBA8920F-CE3F-4176-AFCA-09EC8F212575}" presName="connectorText" presStyleLbl="sibTrans1D1" presStyleIdx="3" presStyleCnt="6"/>
      <dgm:spPr/>
    </dgm:pt>
    <dgm:pt modelId="{11AA2684-95DD-4105-866C-D3E2F90EAAAD}" type="pres">
      <dgm:prSet presAssocID="{08EEBB01-725B-46AC-8095-1258B68C21F0}" presName="node" presStyleLbl="node1" presStyleIdx="4" presStyleCnt="7">
        <dgm:presLayoutVars>
          <dgm:bulletEnabled val="1"/>
        </dgm:presLayoutVars>
      </dgm:prSet>
      <dgm:spPr/>
    </dgm:pt>
    <dgm:pt modelId="{E396B449-C195-4228-8972-992486E145D1}" type="pres">
      <dgm:prSet presAssocID="{5A548DF3-BEC3-438A-82FD-2B3A6E5B7899}" presName="sibTrans" presStyleLbl="sibTrans1D1" presStyleIdx="4" presStyleCnt="6"/>
      <dgm:spPr/>
    </dgm:pt>
    <dgm:pt modelId="{4A8297A4-F481-44B0-9DBE-012DD8A38309}" type="pres">
      <dgm:prSet presAssocID="{5A548DF3-BEC3-438A-82FD-2B3A6E5B7899}" presName="connectorText" presStyleLbl="sibTrans1D1" presStyleIdx="4" presStyleCnt="6"/>
      <dgm:spPr/>
    </dgm:pt>
    <dgm:pt modelId="{0EFD10DF-70B0-4654-A38D-E6ED6E7238B7}" type="pres">
      <dgm:prSet presAssocID="{CE8BC225-747C-4F35-BF5A-CA57A056F564}" presName="node" presStyleLbl="node1" presStyleIdx="5" presStyleCnt="7">
        <dgm:presLayoutVars>
          <dgm:bulletEnabled val="1"/>
        </dgm:presLayoutVars>
      </dgm:prSet>
      <dgm:spPr/>
    </dgm:pt>
    <dgm:pt modelId="{2CD9C147-D037-437A-9322-D80AE832D17D}" type="pres">
      <dgm:prSet presAssocID="{A1D2B9D6-7144-4115-A2BC-012294161E64}" presName="sibTrans" presStyleLbl="sibTrans1D1" presStyleIdx="5" presStyleCnt="6"/>
      <dgm:spPr/>
    </dgm:pt>
    <dgm:pt modelId="{503A0B0A-146F-458C-9ED7-F68F0C3EC946}" type="pres">
      <dgm:prSet presAssocID="{A1D2B9D6-7144-4115-A2BC-012294161E64}" presName="connectorText" presStyleLbl="sibTrans1D1" presStyleIdx="5" presStyleCnt="6"/>
      <dgm:spPr/>
    </dgm:pt>
    <dgm:pt modelId="{ABFB47D5-64B3-4993-A192-DCA99AB4BF7C}" type="pres">
      <dgm:prSet presAssocID="{276D8E82-6832-41A3-97F8-5A04C9D7F94D}" presName="node" presStyleLbl="node1" presStyleIdx="6" presStyleCnt="7">
        <dgm:presLayoutVars>
          <dgm:bulletEnabled val="1"/>
        </dgm:presLayoutVars>
      </dgm:prSet>
      <dgm:spPr/>
    </dgm:pt>
  </dgm:ptLst>
  <dgm:cxnLst>
    <dgm:cxn modelId="{8EC06107-76CF-473A-8050-25AD33A9DEDF}" type="presOf" srcId="{B4B69744-2AF3-44C6-AF66-4C6DE4CF7ECA}" destId="{0CE90160-E751-4D81-AE99-06B1799286CC}" srcOrd="0" destOrd="0" presId="urn:microsoft.com/office/officeart/2016/7/layout/RepeatingBendingProcessNew"/>
    <dgm:cxn modelId="{80A9F509-BBFF-4A70-BD70-320B174AB8B2}" type="presOf" srcId="{CE8BC225-747C-4F35-BF5A-CA57A056F564}" destId="{0EFD10DF-70B0-4654-A38D-E6ED6E7238B7}" srcOrd="0" destOrd="0" presId="urn:microsoft.com/office/officeart/2016/7/layout/RepeatingBendingProcessNew"/>
    <dgm:cxn modelId="{04B9A82A-41CF-4800-97B7-57BC455DCB2D}" type="presOf" srcId="{A1D2B9D6-7144-4115-A2BC-012294161E64}" destId="{2CD9C147-D037-437A-9322-D80AE832D17D}" srcOrd="0" destOrd="0" presId="urn:microsoft.com/office/officeart/2016/7/layout/RepeatingBendingProcessNew"/>
    <dgm:cxn modelId="{6374FD2F-08ED-4B99-BF22-F606F5C03F32}" type="presOf" srcId="{276D8E82-6832-41A3-97F8-5A04C9D7F94D}" destId="{ABFB47D5-64B3-4993-A192-DCA99AB4BF7C}" srcOrd="0" destOrd="0" presId="urn:microsoft.com/office/officeart/2016/7/layout/RepeatingBendingProcessNew"/>
    <dgm:cxn modelId="{A422A130-1F75-4A60-A8C5-0A885C7EE43F}" srcId="{874441A3-96E2-47B8-844A-36DF1F1DD29D}" destId="{1C569C68-5B40-4446-A32F-97EC46EE07E8}" srcOrd="1" destOrd="0" parTransId="{AE6C9F1D-9E34-4527-A596-CFF746C3A872}" sibTransId="{FEA9A80E-0DE6-46F0-9301-8EBDCD685D8A}"/>
    <dgm:cxn modelId="{C907FB5C-9836-43D1-993B-C3E9B4662C02}" type="presOf" srcId="{5A548DF3-BEC3-438A-82FD-2B3A6E5B7899}" destId="{4A8297A4-F481-44B0-9DBE-012DD8A38309}" srcOrd="1" destOrd="0" presId="urn:microsoft.com/office/officeart/2016/7/layout/RepeatingBendingProcessNew"/>
    <dgm:cxn modelId="{D50AFE46-F7CE-455D-9A3C-7C2DD6A4477E}" srcId="{874441A3-96E2-47B8-844A-36DF1F1DD29D}" destId="{276D8E82-6832-41A3-97F8-5A04C9D7F94D}" srcOrd="6" destOrd="0" parTransId="{8F8DBC7D-9187-46E1-8DD1-AED8382CC0C7}" sibTransId="{BA2F189A-AA9F-445E-A3CC-F255063BCDE8}"/>
    <dgm:cxn modelId="{73214B6D-D6B1-42F3-BE41-56B7CDD8C77B}" type="presOf" srcId="{FBA8920F-CE3F-4176-AFCA-09EC8F212575}" destId="{B406A625-89BF-4868-A628-636D157DE851}" srcOrd="1" destOrd="0" presId="urn:microsoft.com/office/officeart/2016/7/layout/RepeatingBendingProcessNew"/>
    <dgm:cxn modelId="{701C5750-E57D-4FB0-96BD-E3C89FF74357}" type="presOf" srcId="{874441A3-96E2-47B8-844A-36DF1F1DD29D}" destId="{144E14D0-D0BF-48E1-82DD-7B523D8E70FA}" srcOrd="0" destOrd="0" presId="urn:microsoft.com/office/officeart/2016/7/layout/RepeatingBendingProcessNew"/>
    <dgm:cxn modelId="{8AA3D974-4CD5-4E7B-B555-C60A6EBE5AE4}" type="presOf" srcId="{34B78200-37F2-42C1-8597-8F3E685C29FB}" destId="{A760A614-9186-4F5C-B244-B803FE45A5F5}" srcOrd="0" destOrd="0" presId="urn:microsoft.com/office/officeart/2016/7/layout/RepeatingBendingProcessNew"/>
    <dgm:cxn modelId="{02C00E7B-B209-4E81-92EE-11B261991E18}" srcId="{874441A3-96E2-47B8-844A-36DF1F1DD29D}" destId="{CE8BC225-747C-4F35-BF5A-CA57A056F564}" srcOrd="5" destOrd="0" parTransId="{27973067-CF07-4A8D-ABD3-7A55B1D42F34}" sibTransId="{A1D2B9D6-7144-4115-A2BC-012294161E64}"/>
    <dgm:cxn modelId="{18006586-AD25-48AD-B902-8991AFF30457}" type="presOf" srcId="{FB96BC2F-A855-45D2-96C0-FCF9294DE88D}" destId="{CE65C537-EA08-4947-903D-CAFD36EF37AF}" srcOrd="0" destOrd="0" presId="urn:microsoft.com/office/officeart/2016/7/layout/RepeatingBendingProcessNew"/>
    <dgm:cxn modelId="{3016069D-E8B1-4B53-8F54-BDC26E05CF47}" type="presOf" srcId="{A1D2B9D6-7144-4115-A2BC-012294161E64}" destId="{503A0B0A-146F-458C-9ED7-F68F0C3EC946}" srcOrd="1" destOrd="0" presId="urn:microsoft.com/office/officeart/2016/7/layout/RepeatingBendingProcessNew"/>
    <dgm:cxn modelId="{06A467AD-AB96-4025-ADC2-6EB95A258356}" type="presOf" srcId="{08EEBB01-725B-46AC-8095-1258B68C21F0}" destId="{11AA2684-95DD-4105-866C-D3E2F90EAAAD}" srcOrd="0" destOrd="0" presId="urn:microsoft.com/office/officeart/2016/7/layout/RepeatingBendingProcessNew"/>
    <dgm:cxn modelId="{6D5E1CB2-84F7-40B1-89F8-7D1A2A158C2B}" type="presOf" srcId="{D520AFCA-43E7-489F-97F9-60D7F8DF9920}" destId="{9B6ED9A7-EAA8-46E8-988F-CB6AED25F851}" srcOrd="0" destOrd="0" presId="urn:microsoft.com/office/officeart/2016/7/layout/RepeatingBendingProcessNew"/>
    <dgm:cxn modelId="{3DAD44B2-C933-42ED-8165-79DEAB0E9D61}" type="presOf" srcId="{1C569C68-5B40-4446-A32F-97EC46EE07E8}" destId="{B45991C5-FF5F-4624-BFE4-3225D30AF98E}" srcOrd="0" destOrd="0" presId="urn:microsoft.com/office/officeart/2016/7/layout/RepeatingBendingProcessNew"/>
    <dgm:cxn modelId="{2819A7B4-6A71-4D3A-9920-B5D31B233917}" type="presOf" srcId="{B4B69744-2AF3-44C6-AF66-4C6DE4CF7ECA}" destId="{0EE28757-087D-444E-881E-329C977B2261}" srcOrd="1" destOrd="0" presId="urn:microsoft.com/office/officeart/2016/7/layout/RepeatingBendingProcessNew"/>
    <dgm:cxn modelId="{5418CFC1-DD43-4F8C-B079-BCDD4495864E}" type="presOf" srcId="{A0E48B31-8F38-4E5A-909B-395A13665979}" destId="{7CC150A1-5F61-4B9A-8365-09A244EFF616}" srcOrd="1" destOrd="0" presId="urn:microsoft.com/office/officeart/2016/7/layout/RepeatingBendingProcessNew"/>
    <dgm:cxn modelId="{5DFE20C3-C150-4BF7-9627-BECEE6E9AA72}" type="presOf" srcId="{FBA8920F-CE3F-4176-AFCA-09EC8F212575}" destId="{7EB47866-87F0-4C70-B0A6-9140818CAA07}" srcOrd="0" destOrd="0" presId="urn:microsoft.com/office/officeart/2016/7/layout/RepeatingBendingProcessNew"/>
    <dgm:cxn modelId="{DA7673CD-F092-4A43-85EC-077DE0C66059}" srcId="{874441A3-96E2-47B8-844A-36DF1F1DD29D}" destId="{FB96BC2F-A855-45D2-96C0-FCF9294DE88D}" srcOrd="3" destOrd="0" parTransId="{0F518471-24F9-4D85-BB30-2EB7F5D6D4BE}" sibTransId="{FBA8920F-CE3F-4176-AFCA-09EC8F212575}"/>
    <dgm:cxn modelId="{CCA12FD9-D38F-4901-BE7E-A73E318E206D}" srcId="{874441A3-96E2-47B8-844A-36DF1F1DD29D}" destId="{34B78200-37F2-42C1-8597-8F3E685C29FB}" srcOrd="2" destOrd="0" parTransId="{A8D28221-0543-492E-A28D-6702F62B85B8}" sibTransId="{A0E48B31-8F38-4E5A-909B-395A13665979}"/>
    <dgm:cxn modelId="{973B1ADA-869C-4733-9FB5-18F8BD0121AC}" type="presOf" srcId="{A0E48B31-8F38-4E5A-909B-395A13665979}" destId="{EADF7C67-E644-4193-A510-CA3BA9C77C01}" srcOrd="0" destOrd="0" presId="urn:microsoft.com/office/officeart/2016/7/layout/RepeatingBendingProcessNew"/>
    <dgm:cxn modelId="{AB5241DE-9328-46BC-83D1-071947E5DCC1}" type="presOf" srcId="{FEA9A80E-0DE6-46F0-9301-8EBDCD685D8A}" destId="{49484C03-2DA4-445F-8661-696B72F8F202}" srcOrd="1" destOrd="0" presId="urn:microsoft.com/office/officeart/2016/7/layout/RepeatingBendingProcessNew"/>
    <dgm:cxn modelId="{DD3589EB-B96C-4F43-A68B-1CEE28F6B0C8}" type="presOf" srcId="{5A548DF3-BEC3-438A-82FD-2B3A6E5B7899}" destId="{E396B449-C195-4228-8972-992486E145D1}" srcOrd="0" destOrd="0" presId="urn:microsoft.com/office/officeart/2016/7/layout/RepeatingBendingProcessNew"/>
    <dgm:cxn modelId="{C8598FF2-80D5-4A67-B69E-4A128EC0051E}" type="presOf" srcId="{FEA9A80E-0DE6-46F0-9301-8EBDCD685D8A}" destId="{83BC1E6A-BE21-4FA0-A095-922D45183A1C}" srcOrd="0" destOrd="0" presId="urn:microsoft.com/office/officeart/2016/7/layout/RepeatingBendingProcessNew"/>
    <dgm:cxn modelId="{4D8B87FA-C6F0-458E-A301-3F694E3F2C63}" srcId="{874441A3-96E2-47B8-844A-36DF1F1DD29D}" destId="{08EEBB01-725B-46AC-8095-1258B68C21F0}" srcOrd="4" destOrd="0" parTransId="{60B66278-8BD2-40CF-9557-A22BECD44E5C}" sibTransId="{5A548DF3-BEC3-438A-82FD-2B3A6E5B7899}"/>
    <dgm:cxn modelId="{D43634FB-33E1-41DB-B092-DFA425B8A1FD}" srcId="{874441A3-96E2-47B8-844A-36DF1F1DD29D}" destId="{D520AFCA-43E7-489F-97F9-60D7F8DF9920}" srcOrd="0" destOrd="0" parTransId="{369969E6-4FF7-45B5-8C08-ACA6A92AAB48}" sibTransId="{B4B69744-2AF3-44C6-AF66-4C6DE4CF7ECA}"/>
    <dgm:cxn modelId="{9811F36D-DA42-46D9-9EE6-BFB6D8109AB0}" type="presParOf" srcId="{144E14D0-D0BF-48E1-82DD-7B523D8E70FA}" destId="{9B6ED9A7-EAA8-46E8-988F-CB6AED25F851}" srcOrd="0" destOrd="0" presId="urn:microsoft.com/office/officeart/2016/7/layout/RepeatingBendingProcessNew"/>
    <dgm:cxn modelId="{6D31A5A9-581E-45FD-A4B5-CE2A280F6E72}" type="presParOf" srcId="{144E14D0-D0BF-48E1-82DD-7B523D8E70FA}" destId="{0CE90160-E751-4D81-AE99-06B1799286CC}" srcOrd="1" destOrd="0" presId="urn:microsoft.com/office/officeart/2016/7/layout/RepeatingBendingProcessNew"/>
    <dgm:cxn modelId="{BA970DF6-BFFD-45F0-86D6-861C733C306D}" type="presParOf" srcId="{0CE90160-E751-4D81-AE99-06B1799286CC}" destId="{0EE28757-087D-444E-881E-329C977B2261}" srcOrd="0" destOrd="0" presId="urn:microsoft.com/office/officeart/2016/7/layout/RepeatingBendingProcessNew"/>
    <dgm:cxn modelId="{8106D19A-1826-46C3-95ED-76CEADD62112}" type="presParOf" srcId="{144E14D0-D0BF-48E1-82DD-7B523D8E70FA}" destId="{B45991C5-FF5F-4624-BFE4-3225D30AF98E}" srcOrd="2" destOrd="0" presId="urn:microsoft.com/office/officeart/2016/7/layout/RepeatingBendingProcessNew"/>
    <dgm:cxn modelId="{832B4FA1-1D9A-4FB9-904B-26B6FB441BB7}" type="presParOf" srcId="{144E14D0-D0BF-48E1-82DD-7B523D8E70FA}" destId="{83BC1E6A-BE21-4FA0-A095-922D45183A1C}" srcOrd="3" destOrd="0" presId="urn:microsoft.com/office/officeart/2016/7/layout/RepeatingBendingProcessNew"/>
    <dgm:cxn modelId="{913855DA-D6FA-4F99-8487-4896D6D2AB7E}" type="presParOf" srcId="{83BC1E6A-BE21-4FA0-A095-922D45183A1C}" destId="{49484C03-2DA4-445F-8661-696B72F8F202}" srcOrd="0" destOrd="0" presId="urn:microsoft.com/office/officeart/2016/7/layout/RepeatingBendingProcessNew"/>
    <dgm:cxn modelId="{1C120F4D-1938-40EB-B825-425A820D1C25}" type="presParOf" srcId="{144E14D0-D0BF-48E1-82DD-7B523D8E70FA}" destId="{A760A614-9186-4F5C-B244-B803FE45A5F5}" srcOrd="4" destOrd="0" presId="urn:microsoft.com/office/officeart/2016/7/layout/RepeatingBendingProcessNew"/>
    <dgm:cxn modelId="{4636660D-D3A5-4610-9A7F-C1157DDDA63B}" type="presParOf" srcId="{144E14D0-D0BF-48E1-82DD-7B523D8E70FA}" destId="{EADF7C67-E644-4193-A510-CA3BA9C77C01}" srcOrd="5" destOrd="0" presId="urn:microsoft.com/office/officeart/2016/7/layout/RepeatingBendingProcessNew"/>
    <dgm:cxn modelId="{A449A6A6-2D8C-484C-912C-4BE5FA964A38}" type="presParOf" srcId="{EADF7C67-E644-4193-A510-CA3BA9C77C01}" destId="{7CC150A1-5F61-4B9A-8365-09A244EFF616}" srcOrd="0" destOrd="0" presId="urn:microsoft.com/office/officeart/2016/7/layout/RepeatingBendingProcessNew"/>
    <dgm:cxn modelId="{610BE845-0568-4B67-984F-EC5E232BFD4A}" type="presParOf" srcId="{144E14D0-D0BF-48E1-82DD-7B523D8E70FA}" destId="{CE65C537-EA08-4947-903D-CAFD36EF37AF}" srcOrd="6" destOrd="0" presId="urn:microsoft.com/office/officeart/2016/7/layout/RepeatingBendingProcessNew"/>
    <dgm:cxn modelId="{B4BF52F5-AC31-4F00-822F-DB7CAC5B96B6}" type="presParOf" srcId="{144E14D0-D0BF-48E1-82DD-7B523D8E70FA}" destId="{7EB47866-87F0-4C70-B0A6-9140818CAA07}" srcOrd="7" destOrd="0" presId="urn:microsoft.com/office/officeart/2016/7/layout/RepeatingBendingProcessNew"/>
    <dgm:cxn modelId="{6FB7DEC4-2D1F-4D83-8C75-BE347DA465D7}" type="presParOf" srcId="{7EB47866-87F0-4C70-B0A6-9140818CAA07}" destId="{B406A625-89BF-4868-A628-636D157DE851}" srcOrd="0" destOrd="0" presId="urn:microsoft.com/office/officeart/2016/7/layout/RepeatingBendingProcessNew"/>
    <dgm:cxn modelId="{79285F07-1C57-4A88-B0AC-B59CDB0D84F8}" type="presParOf" srcId="{144E14D0-D0BF-48E1-82DD-7B523D8E70FA}" destId="{11AA2684-95DD-4105-866C-D3E2F90EAAAD}" srcOrd="8" destOrd="0" presId="urn:microsoft.com/office/officeart/2016/7/layout/RepeatingBendingProcessNew"/>
    <dgm:cxn modelId="{E1E7E5BD-B60C-4EBD-9188-CB736755129F}" type="presParOf" srcId="{144E14D0-D0BF-48E1-82DD-7B523D8E70FA}" destId="{E396B449-C195-4228-8972-992486E145D1}" srcOrd="9" destOrd="0" presId="urn:microsoft.com/office/officeart/2016/7/layout/RepeatingBendingProcessNew"/>
    <dgm:cxn modelId="{08FF1E7B-D3E0-4688-A426-6025424FD9FF}" type="presParOf" srcId="{E396B449-C195-4228-8972-992486E145D1}" destId="{4A8297A4-F481-44B0-9DBE-012DD8A38309}" srcOrd="0" destOrd="0" presId="urn:microsoft.com/office/officeart/2016/7/layout/RepeatingBendingProcessNew"/>
    <dgm:cxn modelId="{8076DBFD-272C-40FA-9158-E7ED92D5A99C}" type="presParOf" srcId="{144E14D0-D0BF-48E1-82DD-7B523D8E70FA}" destId="{0EFD10DF-70B0-4654-A38D-E6ED6E7238B7}" srcOrd="10" destOrd="0" presId="urn:microsoft.com/office/officeart/2016/7/layout/RepeatingBendingProcessNew"/>
    <dgm:cxn modelId="{359260EF-E5F8-42A6-B916-4E226056D417}" type="presParOf" srcId="{144E14D0-D0BF-48E1-82DD-7B523D8E70FA}" destId="{2CD9C147-D037-437A-9322-D80AE832D17D}" srcOrd="11" destOrd="0" presId="urn:microsoft.com/office/officeart/2016/7/layout/RepeatingBendingProcessNew"/>
    <dgm:cxn modelId="{C318AE04-D02E-4447-8307-C4E2C1ED9617}" type="presParOf" srcId="{2CD9C147-D037-437A-9322-D80AE832D17D}" destId="{503A0B0A-146F-458C-9ED7-F68F0C3EC946}" srcOrd="0" destOrd="0" presId="urn:microsoft.com/office/officeart/2016/7/layout/RepeatingBendingProcessNew"/>
    <dgm:cxn modelId="{818EF113-7645-4E9F-825B-A517787E296D}" type="presParOf" srcId="{144E14D0-D0BF-48E1-82DD-7B523D8E70FA}" destId="{ABFB47D5-64B3-4993-A192-DCA99AB4BF7C}"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1CC8D-E7E4-494F-85C7-F40988636B44}">
      <dsp:nvSpPr>
        <dsp:cNvPr id="0" name=""/>
        <dsp:cNvSpPr/>
      </dsp:nvSpPr>
      <dsp:spPr>
        <a:xfrm>
          <a:off x="3501460" y="900828"/>
          <a:ext cx="693001" cy="91440"/>
        </a:xfrm>
        <a:custGeom>
          <a:avLst/>
          <a:gdLst/>
          <a:ahLst/>
          <a:cxnLst/>
          <a:rect l="0" t="0" r="0" b="0"/>
          <a:pathLst>
            <a:path>
              <a:moveTo>
                <a:pt x="0" y="45720"/>
              </a:moveTo>
              <a:lnTo>
                <a:pt x="69300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9870" y="942926"/>
        <a:ext cx="36180" cy="7243"/>
      </dsp:txXfrm>
    </dsp:sp>
    <dsp:sp modelId="{1090EBA6-6117-49EC-82C8-2863AB0884F1}">
      <dsp:nvSpPr>
        <dsp:cNvPr id="0" name=""/>
        <dsp:cNvSpPr/>
      </dsp:nvSpPr>
      <dsp:spPr>
        <a:xfrm>
          <a:off x="357166" y="2719"/>
          <a:ext cx="3146093" cy="18876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800100">
            <a:lnSpc>
              <a:spcPct val="90000"/>
            </a:lnSpc>
            <a:spcBef>
              <a:spcPct val="0"/>
            </a:spcBef>
            <a:spcAft>
              <a:spcPct val="35000"/>
            </a:spcAft>
            <a:buNone/>
          </a:pPr>
          <a:r>
            <a:rPr lang="en-GB" sz="1800" b="1" kern="1200" dirty="0"/>
            <a:t>Toxic stress</a:t>
          </a:r>
          <a:r>
            <a:rPr lang="en-GB" sz="1800" kern="1200" dirty="0"/>
            <a:t> refers to a strong, frequent, or prolonged activation of the body’s stress response system </a:t>
          </a:r>
          <a:r>
            <a:rPr lang="en-GB" sz="1800" i="1" kern="1200" dirty="0"/>
            <a:t>without</a:t>
          </a:r>
          <a:r>
            <a:rPr lang="en-GB" sz="1800" kern="1200" dirty="0"/>
            <a:t> adequate support from caring adults or protective relationships</a:t>
          </a:r>
          <a:endParaRPr lang="en-US" sz="1800" kern="1200" dirty="0"/>
        </a:p>
      </dsp:txBody>
      <dsp:txXfrm>
        <a:off x="357166" y="2719"/>
        <a:ext cx="3146093" cy="1887656"/>
      </dsp:txXfrm>
    </dsp:sp>
    <dsp:sp modelId="{5BE24435-C04F-417C-8540-374DF5984481}">
      <dsp:nvSpPr>
        <dsp:cNvPr id="0" name=""/>
        <dsp:cNvSpPr/>
      </dsp:nvSpPr>
      <dsp:spPr>
        <a:xfrm>
          <a:off x="7371155" y="900828"/>
          <a:ext cx="693001" cy="91440"/>
        </a:xfrm>
        <a:custGeom>
          <a:avLst/>
          <a:gdLst/>
          <a:ahLst/>
          <a:cxnLst/>
          <a:rect l="0" t="0" r="0" b="0"/>
          <a:pathLst>
            <a:path>
              <a:moveTo>
                <a:pt x="0" y="45720"/>
              </a:moveTo>
              <a:lnTo>
                <a:pt x="693001" y="45720"/>
              </a:lnTo>
            </a:path>
          </a:pathLst>
        </a:custGeom>
        <a:noFill/>
        <a:ln w="6350" cap="flat" cmpd="sng" algn="ctr">
          <a:solidFill>
            <a:schemeClr val="accent5">
              <a:hueOff val="-1838336"/>
              <a:satOff val="-2557"/>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99566" y="942926"/>
        <a:ext cx="36180" cy="7243"/>
      </dsp:txXfrm>
    </dsp:sp>
    <dsp:sp modelId="{C61C7886-8910-47A1-B137-F2F779555604}">
      <dsp:nvSpPr>
        <dsp:cNvPr id="0" name=""/>
        <dsp:cNvSpPr/>
      </dsp:nvSpPr>
      <dsp:spPr>
        <a:xfrm>
          <a:off x="4226861" y="2719"/>
          <a:ext cx="3146093" cy="1887656"/>
        </a:xfrm>
        <a:prstGeom prst="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800100">
            <a:lnSpc>
              <a:spcPct val="90000"/>
            </a:lnSpc>
            <a:spcBef>
              <a:spcPct val="0"/>
            </a:spcBef>
            <a:spcAft>
              <a:spcPct val="35000"/>
            </a:spcAft>
            <a:buNone/>
          </a:pPr>
          <a:r>
            <a:rPr lang="en-GB" sz="1800" kern="1200" dirty="0"/>
            <a:t>When we experience stress, our bodies release hormones like cortisol and adrenaline. In normal amounts—and with supportive relationships—this is healthy and helps us cope.</a:t>
          </a:r>
          <a:endParaRPr lang="en-US" sz="1800" kern="1200" dirty="0"/>
        </a:p>
      </dsp:txBody>
      <dsp:txXfrm>
        <a:off x="4226861" y="2719"/>
        <a:ext cx="3146093" cy="1887656"/>
      </dsp:txXfrm>
    </dsp:sp>
    <dsp:sp modelId="{82891E16-8281-4585-B3F9-BF0F3D669BAB}">
      <dsp:nvSpPr>
        <dsp:cNvPr id="0" name=""/>
        <dsp:cNvSpPr/>
      </dsp:nvSpPr>
      <dsp:spPr>
        <a:xfrm>
          <a:off x="1930213" y="1888576"/>
          <a:ext cx="7739390" cy="693001"/>
        </a:xfrm>
        <a:custGeom>
          <a:avLst/>
          <a:gdLst/>
          <a:ahLst/>
          <a:cxnLst/>
          <a:rect l="0" t="0" r="0" b="0"/>
          <a:pathLst>
            <a:path>
              <a:moveTo>
                <a:pt x="7739390" y="0"/>
              </a:moveTo>
              <a:lnTo>
                <a:pt x="7739390" y="363600"/>
              </a:lnTo>
              <a:lnTo>
                <a:pt x="0" y="363600"/>
              </a:lnTo>
              <a:lnTo>
                <a:pt x="0" y="693001"/>
              </a:lnTo>
            </a:path>
          </a:pathLst>
        </a:custGeom>
        <a:noFill/>
        <a:ln w="6350" cap="flat" cmpd="sng" algn="ctr">
          <a:solidFill>
            <a:schemeClr val="accent5">
              <a:hueOff val="-3676672"/>
              <a:satOff val="-5114"/>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5579" y="2231455"/>
        <a:ext cx="388657" cy="7243"/>
      </dsp:txXfrm>
    </dsp:sp>
    <dsp:sp modelId="{675B711D-48C6-41E2-BDAC-656BBC4FA9EE}">
      <dsp:nvSpPr>
        <dsp:cNvPr id="0" name=""/>
        <dsp:cNvSpPr/>
      </dsp:nvSpPr>
      <dsp:spPr>
        <a:xfrm>
          <a:off x="8096556" y="2719"/>
          <a:ext cx="3146093" cy="1887656"/>
        </a:xfrm>
        <a:prstGeom prst="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1066800">
            <a:lnSpc>
              <a:spcPct val="90000"/>
            </a:lnSpc>
            <a:spcBef>
              <a:spcPct val="0"/>
            </a:spcBef>
            <a:spcAft>
              <a:spcPct val="35000"/>
            </a:spcAft>
            <a:buNone/>
          </a:pPr>
          <a:r>
            <a:rPr lang="en-GB" sz="2400" kern="1200" dirty="0"/>
            <a:t>But </a:t>
          </a:r>
          <a:r>
            <a:rPr lang="en-GB" sz="2400" b="1" kern="1200" dirty="0"/>
            <a:t>toxic stress</a:t>
          </a:r>
          <a:r>
            <a:rPr lang="en-GB" sz="2400" kern="1200" dirty="0"/>
            <a:t> occurs when:</a:t>
          </a:r>
          <a:endParaRPr lang="en-US" sz="2400" kern="1200" dirty="0"/>
        </a:p>
      </dsp:txBody>
      <dsp:txXfrm>
        <a:off x="8096556" y="2719"/>
        <a:ext cx="3146093" cy="1887656"/>
      </dsp:txXfrm>
    </dsp:sp>
    <dsp:sp modelId="{7455FC03-C976-4750-A7C3-B5B9CB97307E}">
      <dsp:nvSpPr>
        <dsp:cNvPr id="0" name=""/>
        <dsp:cNvSpPr/>
      </dsp:nvSpPr>
      <dsp:spPr>
        <a:xfrm>
          <a:off x="3501460" y="3512085"/>
          <a:ext cx="693001" cy="91440"/>
        </a:xfrm>
        <a:custGeom>
          <a:avLst/>
          <a:gdLst/>
          <a:ahLst/>
          <a:cxnLst/>
          <a:rect l="0" t="0" r="0" b="0"/>
          <a:pathLst>
            <a:path>
              <a:moveTo>
                <a:pt x="0" y="45720"/>
              </a:moveTo>
              <a:lnTo>
                <a:pt x="693001" y="45720"/>
              </a:lnTo>
            </a:path>
          </a:pathLst>
        </a:custGeom>
        <a:noFill/>
        <a:ln w="6350" cap="flat" cmpd="sng" algn="ctr">
          <a:solidFill>
            <a:schemeClr val="accent5">
              <a:hueOff val="-5515009"/>
              <a:satOff val="-7671"/>
              <a:lumOff val="-29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9870" y="3554184"/>
        <a:ext cx="36180" cy="7243"/>
      </dsp:txXfrm>
    </dsp:sp>
    <dsp:sp modelId="{B67C5072-B05E-48FB-92B3-F92C0ECB532D}">
      <dsp:nvSpPr>
        <dsp:cNvPr id="0" name=""/>
        <dsp:cNvSpPr/>
      </dsp:nvSpPr>
      <dsp:spPr>
        <a:xfrm>
          <a:off x="357166" y="2613977"/>
          <a:ext cx="3146093" cy="1887656"/>
        </a:xfrm>
        <a:prstGeom prst="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889000">
            <a:lnSpc>
              <a:spcPct val="90000"/>
            </a:lnSpc>
            <a:spcBef>
              <a:spcPct val="0"/>
            </a:spcBef>
            <a:spcAft>
              <a:spcPct val="35000"/>
            </a:spcAft>
            <a:buNone/>
          </a:pPr>
          <a:r>
            <a:rPr lang="en-GB" sz="2000" kern="1200" dirty="0"/>
            <a:t>Stress is </a:t>
          </a:r>
          <a:r>
            <a:rPr lang="en-GB" sz="2000" b="1" kern="1200" dirty="0"/>
            <a:t>severe</a:t>
          </a:r>
          <a:r>
            <a:rPr lang="en-GB" sz="2000" kern="1200" dirty="0"/>
            <a:t> (e.g., abuse, neglect, chronic exposure to violence or extreme poverty),</a:t>
          </a:r>
          <a:endParaRPr lang="en-US" sz="2000" kern="1200" dirty="0"/>
        </a:p>
      </dsp:txBody>
      <dsp:txXfrm>
        <a:off x="357166" y="2613977"/>
        <a:ext cx="3146093" cy="1887656"/>
      </dsp:txXfrm>
    </dsp:sp>
    <dsp:sp modelId="{C4126110-177B-42F3-988C-583EEC90D5B0}">
      <dsp:nvSpPr>
        <dsp:cNvPr id="0" name=""/>
        <dsp:cNvSpPr/>
      </dsp:nvSpPr>
      <dsp:spPr>
        <a:xfrm>
          <a:off x="7371155" y="3512085"/>
          <a:ext cx="693001" cy="91440"/>
        </a:xfrm>
        <a:custGeom>
          <a:avLst/>
          <a:gdLst/>
          <a:ahLst/>
          <a:cxnLst/>
          <a:rect l="0" t="0" r="0" b="0"/>
          <a:pathLst>
            <a:path>
              <a:moveTo>
                <a:pt x="0" y="45720"/>
              </a:moveTo>
              <a:lnTo>
                <a:pt x="693001" y="45720"/>
              </a:lnTo>
            </a:path>
          </a:pathLst>
        </a:custGeom>
        <a:noFill/>
        <a:ln w="6350" cap="flat" cmpd="sng" algn="ctr">
          <a:solidFill>
            <a:schemeClr val="accent5">
              <a:hueOff val="-7353344"/>
              <a:satOff val="-10228"/>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99566" y="3554184"/>
        <a:ext cx="36180" cy="7243"/>
      </dsp:txXfrm>
    </dsp:sp>
    <dsp:sp modelId="{B067B955-9354-48CE-975A-830D602D8442}">
      <dsp:nvSpPr>
        <dsp:cNvPr id="0" name=""/>
        <dsp:cNvSpPr/>
      </dsp:nvSpPr>
      <dsp:spPr>
        <a:xfrm>
          <a:off x="4226861" y="2613977"/>
          <a:ext cx="3146093" cy="1887656"/>
        </a:xfrm>
        <a:prstGeom prst="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1066800">
            <a:lnSpc>
              <a:spcPct val="90000"/>
            </a:lnSpc>
            <a:spcBef>
              <a:spcPct val="0"/>
            </a:spcBef>
            <a:spcAft>
              <a:spcPct val="35000"/>
            </a:spcAft>
            <a:buNone/>
          </a:pPr>
          <a:r>
            <a:rPr lang="en-GB" sz="2400" kern="1200" dirty="0"/>
            <a:t>It lasts a </a:t>
          </a:r>
          <a:r>
            <a:rPr lang="en-GB" sz="2400" b="1" kern="1200" dirty="0"/>
            <a:t>long time</a:t>
          </a:r>
          <a:r>
            <a:rPr lang="en-GB" sz="2400" kern="1200" dirty="0"/>
            <a:t>, and</a:t>
          </a:r>
          <a:endParaRPr lang="en-US" sz="2400" kern="1200" dirty="0"/>
        </a:p>
      </dsp:txBody>
      <dsp:txXfrm>
        <a:off x="4226861" y="2613977"/>
        <a:ext cx="3146093" cy="1887656"/>
      </dsp:txXfrm>
    </dsp:sp>
    <dsp:sp modelId="{1402582F-435B-40DD-8705-9C181308C648}">
      <dsp:nvSpPr>
        <dsp:cNvPr id="0" name=""/>
        <dsp:cNvSpPr/>
      </dsp:nvSpPr>
      <dsp:spPr>
        <a:xfrm>
          <a:off x="8096556" y="2613977"/>
          <a:ext cx="3146093" cy="1887656"/>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4161" tIns="161819" rIns="154161" bIns="161819" numCol="1" spcCol="1270" anchor="ctr" anchorCtr="0">
          <a:noAutofit/>
        </a:bodyPr>
        <a:lstStyle/>
        <a:p>
          <a:pPr marL="0" lvl="0" indent="0" algn="ctr" defTabSz="889000">
            <a:lnSpc>
              <a:spcPct val="90000"/>
            </a:lnSpc>
            <a:spcBef>
              <a:spcPct val="0"/>
            </a:spcBef>
            <a:spcAft>
              <a:spcPct val="35000"/>
            </a:spcAft>
            <a:buNone/>
          </a:pPr>
          <a:r>
            <a:rPr lang="en-GB" sz="2000" kern="1200" dirty="0"/>
            <a:t>There is </a:t>
          </a:r>
          <a:r>
            <a:rPr lang="en-GB" sz="2000" b="1" kern="1200" dirty="0"/>
            <a:t>no reliable emotional support</a:t>
          </a:r>
          <a:r>
            <a:rPr lang="en-GB" sz="2000" kern="1200" dirty="0"/>
            <a:t> to help buffer the effects</a:t>
          </a:r>
          <a:r>
            <a:rPr lang="en-GB" sz="1600" kern="1200" dirty="0"/>
            <a:t>.</a:t>
          </a:r>
          <a:endParaRPr lang="en-US" sz="1600" kern="1200" dirty="0"/>
        </a:p>
      </dsp:txBody>
      <dsp:txXfrm>
        <a:off x="8096556" y="2613977"/>
        <a:ext cx="3146093" cy="188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90160-E751-4D81-AE99-06B1799286CC}">
      <dsp:nvSpPr>
        <dsp:cNvPr id="0" name=""/>
        <dsp:cNvSpPr/>
      </dsp:nvSpPr>
      <dsp:spPr>
        <a:xfrm>
          <a:off x="2599160" y="1540706"/>
          <a:ext cx="567062" cy="91440"/>
        </a:xfrm>
        <a:custGeom>
          <a:avLst/>
          <a:gdLst/>
          <a:ahLst/>
          <a:cxnLst/>
          <a:rect l="0" t="0" r="0" b="0"/>
          <a:pathLst>
            <a:path>
              <a:moveTo>
                <a:pt x="0" y="45720"/>
              </a:moveTo>
              <a:lnTo>
                <a:pt x="56706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7750" y="1583437"/>
        <a:ext cx="29883" cy="5976"/>
      </dsp:txXfrm>
    </dsp:sp>
    <dsp:sp modelId="{9B6ED9A7-EAA8-46E8-988F-CB6AED25F851}">
      <dsp:nvSpPr>
        <dsp:cNvPr id="0" name=""/>
        <dsp:cNvSpPr/>
      </dsp:nvSpPr>
      <dsp:spPr>
        <a:xfrm>
          <a:off x="2425" y="806865"/>
          <a:ext cx="2598534" cy="155912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kern="1200"/>
            <a:t>Three vagal states:</a:t>
          </a:r>
          <a:endParaRPr lang="en-US" sz="1800" kern="1200"/>
        </a:p>
      </dsp:txBody>
      <dsp:txXfrm>
        <a:off x="2425" y="806865"/>
        <a:ext cx="2598534" cy="1559120"/>
      </dsp:txXfrm>
    </dsp:sp>
    <dsp:sp modelId="{83BC1E6A-BE21-4FA0-A095-922D45183A1C}">
      <dsp:nvSpPr>
        <dsp:cNvPr id="0" name=""/>
        <dsp:cNvSpPr/>
      </dsp:nvSpPr>
      <dsp:spPr>
        <a:xfrm>
          <a:off x="5795358" y="1540706"/>
          <a:ext cx="567062" cy="91440"/>
        </a:xfrm>
        <a:custGeom>
          <a:avLst/>
          <a:gdLst/>
          <a:ahLst/>
          <a:cxnLst/>
          <a:rect l="0" t="0" r="0" b="0"/>
          <a:pathLst>
            <a:path>
              <a:moveTo>
                <a:pt x="0" y="45720"/>
              </a:moveTo>
              <a:lnTo>
                <a:pt x="567062" y="45720"/>
              </a:lnTo>
            </a:path>
          </a:pathLst>
        </a:custGeom>
        <a:noFill/>
        <a:ln w="6350" cap="flat" cmpd="sng" algn="ctr">
          <a:solidFill>
            <a:schemeClr val="accent5">
              <a:hueOff val="-1470669"/>
              <a:satOff val="-2046"/>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3947" y="1583437"/>
        <a:ext cx="29883" cy="5976"/>
      </dsp:txXfrm>
    </dsp:sp>
    <dsp:sp modelId="{B45991C5-FF5F-4624-BFE4-3225D30AF98E}">
      <dsp:nvSpPr>
        <dsp:cNvPr id="0" name=""/>
        <dsp:cNvSpPr/>
      </dsp:nvSpPr>
      <dsp:spPr>
        <a:xfrm>
          <a:off x="3198623" y="806865"/>
          <a:ext cx="2598534" cy="1559120"/>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b="1" kern="1200"/>
            <a:t>1. Ventral vagal (safe/social)</a:t>
          </a:r>
          <a:endParaRPr lang="en-US" sz="1800" kern="1200"/>
        </a:p>
      </dsp:txBody>
      <dsp:txXfrm>
        <a:off x="3198623" y="806865"/>
        <a:ext cx="2598534" cy="1559120"/>
      </dsp:txXfrm>
    </dsp:sp>
    <dsp:sp modelId="{EADF7C67-E644-4193-A510-CA3BA9C77C01}">
      <dsp:nvSpPr>
        <dsp:cNvPr id="0" name=""/>
        <dsp:cNvSpPr/>
      </dsp:nvSpPr>
      <dsp:spPr>
        <a:xfrm>
          <a:off x="8991555" y="1540706"/>
          <a:ext cx="567062" cy="91440"/>
        </a:xfrm>
        <a:custGeom>
          <a:avLst/>
          <a:gdLst/>
          <a:ahLst/>
          <a:cxnLst/>
          <a:rect l="0" t="0" r="0" b="0"/>
          <a:pathLst>
            <a:path>
              <a:moveTo>
                <a:pt x="0" y="45720"/>
              </a:moveTo>
              <a:lnTo>
                <a:pt x="567062" y="45720"/>
              </a:lnTo>
            </a:path>
          </a:pathLst>
        </a:custGeom>
        <a:noFill/>
        <a:ln w="6350" cap="flat" cmpd="sng" algn="ctr">
          <a:solidFill>
            <a:schemeClr val="accent5">
              <a:hueOff val="-2941338"/>
              <a:satOff val="-4091"/>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260145" y="1583437"/>
        <a:ext cx="29883" cy="5976"/>
      </dsp:txXfrm>
    </dsp:sp>
    <dsp:sp modelId="{A760A614-9186-4F5C-B244-B803FE45A5F5}">
      <dsp:nvSpPr>
        <dsp:cNvPr id="0" name=""/>
        <dsp:cNvSpPr/>
      </dsp:nvSpPr>
      <dsp:spPr>
        <a:xfrm>
          <a:off x="6394820" y="806865"/>
          <a:ext cx="2598534" cy="1559120"/>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kern="1200"/>
            <a:t>Calm, connected, regulated</a:t>
          </a:r>
          <a:br>
            <a:rPr lang="en-GB" sz="1800" kern="1200"/>
          </a:br>
          <a:r>
            <a:rPr lang="en-GB" sz="1800" kern="1200"/>
            <a:t>Trauma can make this state harder to access.</a:t>
          </a:r>
          <a:endParaRPr lang="en-US" sz="1800" kern="1200"/>
        </a:p>
      </dsp:txBody>
      <dsp:txXfrm>
        <a:off x="6394820" y="806865"/>
        <a:ext cx="2598534" cy="1559120"/>
      </dsp:txXfrm>
    </dsp:sp>
    <dsp:sp modelId="{7EB47866-87F0-4C70-B0A6-9140818CAA07}">
      <dsp:nvSpPr>
        <dsp:cNvPr id="0" name=""/>
        <dsp:cNvSpPr/>
      </dsp:nvSpPr>
      <dsp:spPr>
        <a:xfrm>
          <a:off x="1301693" y="2364186"/>
          <a:ext cx="9588592" cy="567062"/>
        </a:xfrm>
        <a:custGeom>
          <a:avLst/>
          <a:gdLst/>
          <a:ahLst/>
          <a:cxnLst/>
          <a:rect l="0" t="0" r="0" b="0"/>
          <a:pathLst>
            <a:path>
              <a:moveTo>
                <a:pt x="9588592" y="0"/>
              </a:moveTo>
              <a:lnTo>
                <a:pt x="9588592" y="300631"/>
              </a:lnTo>
              <a:lnTo>
                <a:pt x="0" y="300631"/>
              </a:lnTo>
              <a:lnTo>
                <a:pt x="0" y="567062"/>
              </a:lnTo>
            </a:path>
          </a:pathLst>
        </a:custGeom>
        <a:noFill/>
        <a:ln w="6350" cap="flat" cmpd="sng" algn="ctr">
          <a:solidFill>
            <a:schemeClr val="accent5">
              <a:hueOff val="-4412007"/>
              <a:satOff val="-6137"/>
              <a:lumOff val="-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5809" y="2644729"/>
        <a:ext cx="480360" cy="5976"/>
      </dsp:txXfrm>
    </dsp:sp>
    <dsp:sp modelId="{CE65C537-EA08-4947-903D-CAFD36EF37AF}">
      <dsp:nvSpPr>
        <dsp:cNvPr id="0" name=""/>
        <dsp:cNvSpPr/>
      </dsp:nvSpPr>
      <dsp:spPr>
        <a:xfrm>
          <a:off x="9591018" y="806865"/>
          <a:ext cx="2598534" cy="1559120"/>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b="1" kern="1200"/>
            <a:t>2. Sympathetic (fight/flight)</a:t>
          </a:r>
          <a:endParaRPr lang="en-US" sz="1800" kern="1200"/>
        </a:p>
      </dsp:txBody>
      <dsp:txXfrm>
        <a:off x="9591018" y="806865"/>
        <a:ext cx="2598534" cy="1559120"/>
      </dsp:txXfrm>
    </dsp:sp>
    <dsp:sp modelId="{E396B449-C195-4228-8972-992486E145D1}">
      <dsp:nvSpPr>
        <dsp:cNvPr id="0" name=""/>
        <dsp:cNvSpPr/>
      </dsp:nvSpPr>
      <dsp:spPr>
        <a:xfrm>
          <a:off x="2599160" y="3697489"/>
          <a:ext cx="567062" cy="91440"/>
        </a:xfrm>
        <a:custGeom>
          <a:avLst/>
          <a:gdLst/>
          <a:ahLst/>
          <a:cxnLst/>
          <a:rect l="0" t="0" r="0" b="0"/>
          <a:pathLst>
            <a:path>
              <a:moveTo>
                <a:pt x="0" y="45720"/>
              </a:moveTo>
              <a:lnTo>
                <a:pt x="567062" y="45720"/>
              </a:lnTo>
            </a:path>
          </a:pathLst>
        </a:custGeom>
        <a:noFill/>
        <a:ln w="6350" cap="flat" cmpd="sng" algn="ctr">
          <a:solidFill>
            <a:schemeClr val="accent5">
              <a:hueOff val="-5882676"/>
              <a:satOff val="-8182"/>
              <a:lumOff val="-313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7750" y="3740221"/>
        <a:ext cx="29883" cy="5976"/>
      </dsp:txXfrm>
    </dsp:sp>
    <dsp:sp modelId="{11AA2684-95DD-4105-866C-D3E2F90EAAAD}">
      <dsp:nvSpPr>
        <dsp:cNvPr id="0" name=""/>
        <dsp:cNvSpPr/>
      </dsp:nvSpPr>
      <dsp:spPr>
        <a:xfrm>
          <a:off x="2425" y="2963649"/>
          <a:ext cx="2598534" cy="1559120"/>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kern="1200"/>
            <a:t>Vigilant, anxious, restless</a:t>
          </a:r>
          <a:br>
            <a:rPr lang="en-GB" sz="1800" kern="1200"/>
          </a:br>
          <a:r>
            <a:rPr lang="en-GB" sz="1800" kern="1200"/>
            <a:t>Trauma can trap someone here.</a:t>
          </a:r>
          <a:endParaRPr lang="en-US" sz="1800" kern="1200"/>
        </a:p>
      </dsp:txBody>
      <dsp:txXfrm>
        <a:off x="2425" y="2963649"/>
        <a:ext cx="2598534" cy="1559120"/>
      </dsp:txXfrm>
    </dsp:sp>
    <dsp:sp modelId="{2CD9C147-D037-437A-9322-D80AE832D17D}">
      <dsp:nvSpPr>
        <dsp:cNvPr id="0" name=""/>
        <dsp:cNvSpPr/>
      </dsp:nvSpPr>
      <dsp:spPr>
        <a:xfrm>
          <a:off x="5795358" y="3697489"/>
          <a:ext cx="567062" cy="91440"/>
        </a:xfrm>
        <a:custGeom>
          <a:avLst/>
          <a:gdLst/>
          <a:ahLst/>
          <a:cxnLst/>
          <a:rect l="0" t="0" r="0" b="0"/>
          <a:pathLst>
            <a:path>
              <a:moveTo>
                <a:pt x="0" y="45720"/>
              </a:moveTo>
              <a:lnTo>
                <a:pt x="567062" y="45720"/>
              </a:lnTo>
            </a:path>
          </a:pathLst>
        </a:custGeom>
        <a:noFill/>
        <a:ln w="6350" cap="flat" cmpd="sng" algn="ctr">
          <a:solidFill>
            <a:schemeClr val="accent5">
              <a:hueOff val="-7353344"/>
              <a:satOff val="-10228"/>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3947" y="3740221"/>
        <a:ext cx="29883" cy="5976"/>
      </dsp:txXfrm>
    </dsp:sp>
    <dsp:sp modelId="{0EFD10DF-70B0-4654-A38D-E6ED6E7238B7}">
      <dsp:nvSpPr>
        <dsp:cNvPr id="0" name=""/>
        <dsp:cNvSpPr/>
      </dsp:nvSpPr>
      <dsp:spPr>
        <a:xfrm>
          <a:off x="3198623" y="2963649"/>
          <a:ext cx="2598534" cy="1559120"/>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b="1" kern="1200"/>
            <a:t>3. Dorsal vagal (shutdown/freeze)</a:t>
          </a:r>
          <a:endParaRPr lang="en-US" sz="1800" kern="1200"/>
        </a:p>
      </dsp:txBody>
      <dsp:txXfrm>
        <a:off x="3198623" y="2963649"/>
        <a:ext cx="2598534" cy="1559120"/>
      </dsp:txXfrm>
    </dsp:sp>
    <dsp:sp modelId="{ABFB47D5-64B3-4993-A192-DCA99AB4BF7C}">
      <dsp:nvSpPr>
        <dsp:cNvPr id="0" name=""/>
        <dsp:cNvSpPr/>
      </dsp:nvSpPr>
      <dsp:spPr>
        <a:xfrm>
          <a:off x="6394820" y="2963649"/>
          <a:ext cx="2598534" cy="1559120"/>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330" tIns="133656" rIns="127330" bIns="133656" numCol="1" spcCol="1270" anchor="ctr" anchorCtr="0">
          <a:noAutofit/>
        </a:bodyPr>
        <a:lstStyle/>
        <a:p>
          <a:pPr marL="0" lvl="0" indent="0" algn="ctr" defTabSz="800100">
            <a:lnSpc>
              <a:spcPct val="90000"/>
            </a:lnSpc>
            <a:spcBef>
              <a:spcPct val="0"/>
            </a:spcBef>
            <a:spcAft>
              <a:spcPct val="35000"/>
            </a:spcAft>
            <a:buNone/>
          </a:pPr>
          <a:r>
            <a:rPr lang="en-GB" sz="1800" kern="1200"/>
            <a:t>Numb, disconnected, dissociated</a:t>
          </a:r>
          <a:br>
            <a:rPr lang="en-GB" sz="1800" kern="1200"/>
          </a:br>
          <a:r>
            <a:rPr lang="en-GB" sz="1800" kern="1200"/>
            <a:t>Severe or overwhelming trauma often triggers this state.</a:t>
          </a:r>
          <a:endParaRPr lang="en-US" sz="1800" kern="1200"/>
        </a:p>
      </dsp:txBody>
      <dsp:txXfrm>
        <a:off x="6394820" y="2963649"/>
        <a:ext cx="2598534" cy="155912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165D0-D456-45FF-B0EF-D5A8A15747CF}"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B7E1-D627-4175-B64F-DAE3AEB9E9C7}" type="slidenum">
              <a:rPr lang="en-GB" smtClean="0"/>
              <a:t>‹#›</a:t>
            </a:fld>
            <a:endParaRPr lang="en-GB"/>
          </a:p>
        </p:txBody>
      </p:sp>
    </p:spTree>
    <p:extLst>
      <p:ext uri="{BB962C8B-B14F-4D97-AF65-F5344CB8AC3E}">
        <p14:creationId xmlns:p14="http://schemas.microsoft.com/office/powerpoint/2010/main" val="2538235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outu.be/YiMjTzCnbNQ"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a:t>
            </a:fld>
            <a:endParaRPr lang="en-GB"/>
          </a:p>
        </p:txBody>
      </p:sp>
    </p:spTree>
    <p:extLst>
      <p:ext uri="{BB962C8B-B14F-4D97-AF65-F5344CB8AC3E}">
        <p14:creationId xmlns:p14="http://schemas.microsoft.com/office/powerpoint/2010/main" val="259054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FFFFFF"/>
                </a:solidFill>
                <a:effectLst/>
                <a:latin typeface="YouTube Noto"/>
                <a:hlinkClick r:id="rId3"/>
              </a:rPr>
              <a:t>https://youtu.be/YiMjTzCnbNQ</a:t>
            </a: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7</a:t>
            </a:fld>
            <a:endParaRPr lang="en-GB"/>
          </a:p>
        </p:txBody>
      </p:sp>
    </p:spTree>
    <p:extLst>
      <p:ext uri="{BB962C8B-B14F-4D97-AF65-F5344CB8AC3E}">
        <p14:creationId xmlns:p14="http://schemas.microsoft.com/office/powerpoint/2010/main" val="240147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10</a:t>
            </a:fld>
            <a:endParaRPr lang="en-GB"/>
          </a:p>
        </p:txBody>
      </p:sp>
    </p:spTree>
    <p:extLst>
      <p:ext uri="{BB962C8B-B14F-4D97-AF65-F5344CB8AC3E}">
        <p14:creationId xmlns:p14="http://schemas.microsoft.com/office/powerpoint/2010/main" val="184976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18</a:t>
            </a:fld>
            <a:endParaRPr lang="en-GB"/>
          </a:p>
        </p:txBody>
      </p:sp>
    </p:spTree>
    <p:extLst>
      <p:ext uri="{BB962C8B-B14F-4D97-AF65-F5344CB8AC3E}">
        <p14:creationId xmlns:p14="http://schemas.microsoft.com/office/powerpoint/2010/main" val="2669023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28</a:t>
            </a:fld>
            <a:endParaRPr lang="en-GB"/>
          </a:p>
        </p:txBody>
      </p:sp>
    </p:spTree>
    <p:extLst>
      <p:ext uri="{BB962C8B-B14F-4D97-AF65-F5344CB8AC3E}">
        <p14:creationId xmlns:p14="http://schemas.microsoft.com/office/powerpoint/2010/main" val="2002286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29</a:t>
            </a:fld>
            <a:endParaRPr lang="en-GB"/>
          </a:p>
        </p:txBody>
      </p:sp>
    </p:spTree>
    <p:extLst>
      <p:ext uri="{BB962C8B-B14F-4D97-AF65-F5344CB8AC3E}">
        <p14:creationId xmlns:p14="http://schemas.microsoft.com/office/powerpoint/2010/main" val="3213354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30</a:t>
            </a:fld>
            <a:endParaRPr lang="en-GB"/>
          </a:p>
        </p:txBody>
      </p:sp>
    </p:spTree>
    <p:extLst>
      <p:ext uri="{BB962C8B-B14F-4D97-AF65-F5344CB8AC3E}">
        <p14:creationId xmlns:p14="http://schemas.microsoft.com/office/powerpoint/2010/main" val="3205333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32</a:t>
            </a:fld>
            <a:endParaRPr lang="en-GB"/>
          </a:p>
        </p:txBody>
      </p:sp>
    </p:spTree>
    <p:extLst>
      <p:ext uri="{BB962C8B-B14F-4D97-AF65-F5344CB8AC3E}">
        <p14:creationId xmlns:p14="http://schemas.microsoft.com/office/powerpoint/2010/main" val="340429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35</a:t>
            </a:fld>
            <a:endParaRPr lang="en-GB"/>
          </a:p>
        </p:txBody>
      </p:sp>
    </p:spTree>
    <p:extLst>
      <p:ext uri="{BB962C8B-B14F-4D97-AF65-F5344CB8AC3E}">
        <p14:creationId xmlns:p14="http://schemas.microsoft.com/office/powerpoint/2010/main" val="514487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36</a:t>
            </a:fld>
            <a:endParaRPr lang="en-GB"/>
          </a:p>
        </p:txBody>
      </p:sp>
    </p:spTree>
    <p:extLst>
      <p:ext uri="{BB962C8B-B14F-4D97-AF65-F5344CB8AC3E}">
        <p14:creationId xmlns:p14="http://schemas.microsoft.com/office/powerpoint/2010/main" val="579190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46</a:t>
            </a:fld>
            <a:endParaRPr lang="en-GB"/>
          </a:p>
        </p:txBody>
      </p:sp>
    </p:spTree>
    <p:extLst>
      <p:ext uri="{BB962C8B-B14F-4D97-AF65-F5344CB8AC3E}">
        <p14:creationId xmlns:p14="http://schemas.microsoft.com/office/powerpoint/2010/main" val="1894575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53</a:t>
            </a:fld>
            <a:endParaRPr lang="en-GB"/>
          </a:p>
        </p:txBody>
      </p:sp>
    </p:spTree>
    <p:extLst>
      <p:ext uri="{BB962C8B-B14F-4D97-AF65-F5344CB8AC3E}">
        <p14:creationId xmlns:p14="http://schemas.microsoft.com/office/powerpoint/2010/main" val="714089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58</a:t>
            </a:fld>
            <a:endParaRPr lang="en-GB"/>
          </a:p>
        </p:txBody>
      </p:sp>
    </p:spTree>
    <p:extLst>
      <p:ext uri="{BB962C8B-B14F-4D97-AF65-F5344CB8AC3E}">
        <p14:creationId xmlns:p14="http://schemas.microsoft.com/office/powerpoint/2010/main" val="1792283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59</a:t>
            </a:fld>
            <a:endParaRPr lang="en-GB"/>
          </a:p>
        </p:txBody>
      </p:sp>
    </p:spTree>
    <p:extLst>
      <p:ext uri="{BB962C8B-B14F-4D97-AF65-F5344CB8AC3E}">
        <p14:creationId xmlns:p14="http://schemas.microsoft.com/office/powerpoint/2010/main" val="13537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Advise students to check their personal emails – if they have deleted their emails they can email info@graduateoutcomes.ac.uk to request another survey invitation link.  </a:t>
            </a:r>
            <a:br>
              <a:rPr lang="en-GB" dirty="0"/>
            </a:br>
            <a:br>
              <a:rPr lang="en-GB" dirty="0"/>
            </a:br>
            <a:r>
              <a:rPr lang="en-GB" dirty="0"/>
              <a:t>Students may also be contacted by telephone to complete the survey – the landline number will have the Carmarthen (01267) dialling code, although given the limited time left before the survey closes on 30</a:t>
            </a:r>
            <a:r>
              <a:rPr lang="en-GB" baseline="30000" dirty="0"/>
              <a:t>th</a:t>
            </a:r>
            <a:r>
              <a:rPr lang="en-GB" dirty="0"/>
              <a:t> November we should encourage them towards online completion.</a:t>
            </a:r>
          </a:p>
          <a:p>
            <a:endParaRPr lang="en-GB" dirty="0"/>
          </a:p>
          <a:p>
            <a:r>
              <a:rPr lang="en-GB" dirty="0"/>
              <a:t>Also advise them that they will be surveyed again 15 months after completing their PCET studies to find out what they went on to do with their qualification and remind them to make sure that their contact details are up to date so that we can make sure to get the survey invitation to them.   Remind them that the survey responses are anonymised and covered by GDPR and Data Protection – their survey invitation email provides more information, so they will be able to provide details such as which school or LEA they are </a:t>
            </a:r>
            <a:r>
              <a:rPr lang="en-GB"/>
              <a:t>employed within.</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8D07-08F1-4433-88C7-11E5BFE5B32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5041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79552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698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03721-9FAA-45F2-A838-DA462000C677}"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39049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03721-9FAA-45F2-A838-DA462000C677}"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60694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03721-9FAA-45F2-A838-DA462000C677}"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4871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03721-9FAA-45F2-A838-DA462000C677}"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7809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03721-9FAA-45F2-A838-DA462000C677}"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3790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1942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86888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0229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40226492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accent3"/>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186172A-0B47-978A-9DEF-AC64BC70FBBA}"/>
              </a:ext>
            </a:extLst>
          </p:cNvPr>
          <p:cNvSpPr/>
          <p:nvPr userDrawn="1"/>
        </p:nvSpPr>
        <p:spPr>
          <a:xfrm>
            <a:off x="6254752" y="0"/>
            <a:ext cx="5932141"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99"/>
          </a:p>
        </p:txBody>
      </p:sp>
      <p:sp>
        <p:nvSpPr>
          <p:cNvPr id="2" name="Title 1">
            <a:extLst>
              <a:ext uri="{FF2B5EF4-FFF2-40B4-BE49-F238E27FC236}">
                <a16:creationId xmlns:a16="http://schemas.microsoft.com/office/drawing/2014/main" id="{B88BFCD9-913D-3604-B193-63A39EEE4008}"/>
              </a:ext>
            </a:extLst>
          </p:cNvPr>
          <p:cNvSpPr>
            <a:spLocks noGrp="1"/>
          </p:cNvSpPr>
          <p:nvPr>
            <p:ph type="title" hasCustomPrompt="1"/>
          </p:nvPr>
        </p:nvSpPr>
        <p:spPr>
          <a:xfrm>
            <a:off x="321733" y="902229"/>
            <a:ext cx="5216917" cy="1849438"/>
          </a:xfrm>
        </p:spPr>
        <p:txBody>
          <a:bodyPr/>
          <a:lstStyle/>
          <a:p>
            <a:r>
              <a:rPr lang="en-GB" dirty="0"/>
              <a:t>Heading style</a:t>
            </a:r>
          </a:p>
        </p:txBody>
      </p:sp>
      <p:sp>
        <p:nvSpPr>
          <p:cNvPr id="3" name="Content Placeholder 2">
            <a:extLst>
              <a:ext uri="{FF2B5EF4-FFF2-40B4-BE49-F238E27FC236}">
                <a16:creationId xmlns:a16="http://schemas.microsoft.com/office/drawing/2014/main" id="{638C99EC-B078-D577-6731-FE031CEC26C0}"/>
              </a:ext>
            </a:extLst>
          </p:cNvPr>
          <p:cNvSpPr>
            <a:spLocks noGrp="1"/>
          </p:cNvSpPr>
          <p:nvPr>
            <p:ph idx="1" hasCustomPrompt="1"/>
          </p:nvPr>
        </p:nvSpPr>
        <p:spPr>
          <a:xfrm>
            <a:off x="321734" y="3144631"/>
            <a:ext cx="5216919" cy="3430800"/>
          </a:xfrm>
        </p:spPr>
        <p:txBody>
          <a:bodyPr>
            <a:noAutofit/>
          </a:bodyPr>
          <a:lstStyle/>
          <a:p>
            <a:pPr lvl="0"/>
            <a:r>
              <a:rPr lang="en-GB" dirty="0"/>
              <a:t>Body copy style</a:t>
            </a:r>
          </a:p>
          <a:p>
            <a:pPr lvl="1"/>
            <a:r>
              <a:rPr lang="en-GB" dirty="0"/>
              <a:t>Standfirst style</a:t>
            </a:r>
          </a:p>
          <a:p>
            <a:pPr lvl="2"/>
            <a:r>
              <a:rPr lang="en-GB" dirty="0"/>
              <a:t>Bullet 1</a:t>
            </a:r>
          </a:p>
          <a:p>
            <a:pPr lvl="3"/>
            <a:r>
              <a:rPr lang="en-GB" dirty="0"/>
              <a:t>Bullet 2</a:t>
            </a:r>
          </a:p>
          <a:p>
            <a:pPr lvl="4"/>
            <a:r>
              <a:rPr lang="en-GB" dirty="0"/>
              <a:t>Bullet 3</a:t>
            </a:r>
          </a:p>
        </p:txBody>
      </p:sp>
      <p:sp>
        <p:nvSpPr>
          <p:cNvPr id="7" name="Picture Placeholder 6">
            <a:extLst>
              <a:ext uri="{FF2B5EF4-FFF2-40B4-BE49-F238E27FC236}">
                <a16:creationId xmlns:a16="http://schemas.microsoft.com/office/drawing/2014/main" id="{EDDDF7E7-9C61-08AC-2B1D-2D3344B30255}"/>
              </a:ext>
            </a:extLst>
          </p:cNvPr>
          <p:cNvSpPr>
            <a:spLocks noGrp="1"/>
          </p:cNvSpPr>
          <p:nvPr>
            <p:ph type="pic" sz="quarter" idx="10" hasCustomPrompt="1"/>
          </p:nvPr>
        </p:nvSpPr>
        <p:spPr>
          <a:xfrm>
            <a:off x="6254749" y="0"/>
            <a:ext cx="2970001" cy="3430800"/>
          </a:xfrm>
          <a:solidFill>
            <a:schemeClr val="tx1"/>
          </a:solidFill>
        </p:spPr>
        <p:txBody>
          <a:bodyPr anchor="ctr" anchorCtr="0">
            <a:noAutofit/>
          </a:bodyPr>
          <a:lstStyle>
            <a:lvl1pPr algn="ctr">
              <a:defRPr>
                <a:solidFill>
                  <a:schemeClr val="bg1"/>
                </a:solidFill>
              </a:defRPr>
            </a:lvl1pPr>
          </a:lstStyle>
          <a:p>
            <a:r>
              <a:rPr lang="en-GB" dirty="0"/>
              <a:t>Click to insert image</a:t>
            </a:r>
          </a:p>
        </p:txBody>
      </p:sp>
      <p:sp>
        <p:nvSpPr>
          <p:cNvPr id="11" name="Picture Placeholder 6">
            <a:extLst>
              <a:ext uri="{FF2B5EF4-FFF2-40B4-BE49-F238E27FC236}">
                <a16:creationId xmlns:a16="http://schemas.microsoft.com/office/drawing/2014/main" id="{3936D672-C1F4-F41E-8343-3D1C2DF5DA05}"/>
              </a:ext>
            </a:extLst>
          </p:cNvPr>
          <p:cNvSpPr>
            <a:spLocks noGrp="1"/>
          </p:cNvSpPr>
          <p:nvPr>
            <p:ph type="pic" sz="quarter" idx="11" hasCustomPrompt="1"/>
          </p:nvPr>
        </p:nvSpPr>
        <p:spPr>
          <a:xfrm>
            <a:off x="9216891" y="0"/>
            <a:ext cx="2970001" cy="3430800"/>
          </a:xfrm>
          <a:solidFill>
            <a:schemeClr val="tx1"/>
          </a:solidFill>
        </p:spPr>
        <p:txBody>
          <a:bodyPr anchor="ctr" anchorCtr="0">
            <a:noAutofit/>
          </a:bodyPr>
          <a:lstStyle>
            <a:lvl1pPr algn="ctr">
              <a:defRPr>
                <a:solidFill>
                  <a:schemeClr val="bg1"/>
                </a:solidFill>
              </a:defRPr>
            </a:lvl1pPr>
          </a:lstStyle>
          <a:p>
            <a:r>
              <a:rPr lang="en-GB" dirty="0"/>
              <a:t>Click to insert image</a:t>
            </a:r>
          </a:p>
        </p:txBody>
      </p:sp>
      <p:sp>
        <p:nvSpPr>
          <p:cNvPr id="12" name="Picture Placeholder 6">
            <a:extLst>
              <a:ext uri="{FF2B5EF4-FFF2-40B4-BE49-F238E27FC236}">
                <a16:creationId xmlns:a16="http://schemas.microsoft.com/office/drawing/2014/main" id="{380ADA94-1CC0-5A83-6D1D-026EA8E05AB7}"/>
              </a:ext>
            </a:extLst>
          </p:cNvPr>
          <p:cNvSpPr>
            <a:spLocks noGrp="1"/>
          </p:cNvSpPr>
          <p:nvPr>
            <p:ph type="pic" sz="quarter" idx="12" hasCustomPrompt="1"/>
          </p:nvPr>
        </p:nvSpPr>
        <p:spPr>
          <a:xfrm>
            <a:off x="6254749" y="3427200"/>
            <a:ext cx="2970001" cy="3430800"/>
          </a:xfrm>
          <a:solidFill>
            <a:schemeClr val="tx1"/>
          </a:solidFill>
        </p:spPr>
        <p:txBody>
          <a:bodyPr anchor="ctr" anchorCtr="0">
            <a:noAutofit/>
          </a:bodyPr>
          <a:lstStyle>
            <a:lvl1pPr algn="ctr">
              <a:defRPr>
                <a:solidFill>
                  <a:schemeClr val="bg1"/>
                </a:solidFill>
              </a:defRPr>
            </a:lvl1pPr>
          </a:lstStyle>
          <a:p>
            <a:r>
              <a:rPr lang="en-GB" dirty="0"/>
              <a:t>Click to insert image</a:t>
            </a:r>
          </a:p>
        </p:txBody>
      </p:sp>
      <p:sp>
        <p:nvSpPr>
          <p:cNvPr id="13" name="Picture Placeholder 6">
            <a:extLst>
              <a:ext uri="{FF2B5EF4-FFF2-40B4-BE49-F238E27FC236}">
                <a16:creationId xmlns:a16="http://schemas.microsoft.com/office/drawing/2014/main" id="{B6525E9B-9107-231C-F01F-A94FBEA2E89F}"/>
              </a:ext>
            </a:extLst>
          </p:cNvPr>
          <p:cNvSpPr>
            <a:spLocks noGrp="1"/>
          </p:cNvSpPr>
          <p:nvPr>
            <p:ph type="pic" sz="quarter" idx="13" hasCustomPrompt="1"/>
          </p:nvPr>
        </p:nvSpPr>
        <p:spPr>
          <a:xfrm>
            <a:off x="9216891" y="3427200"/>
            <a:ext cx="2970001" cy="3430800"/>
          </a:xfrm>
          <a:solidFill>
            <a:schemeClr val="tx1"/>
          </a:solidFill>
        </p:spPr>
        <p:txBody>
          <a:bodyPr anchor="ctr" anchorCtr="0">
            <a:noAutofit/>
          </a:bodyPr>
          <a:lstStyle>
            <a:lvl1pPr algn="ctr">
              <a:defRPr>
                <a:solidFill>
                  <a:schemeClr val="bg1"/>
                </a:solidFill>
              </a:defRPr>
            </a:lvl1pPr>
          </a:lstStyle>
          <a:p>
            <a:r>
              <a:rPr lang="en-GB" dirty="0"/>
              <a:t>Click to insert image</a:t>
            </a:r>
          </a:p>
        </p:txBody>
      </p:sp>
    </p:spTree>
    <p:extLst>
      <p:ext uri="{BB962C8B-B14F-4D97-AF65-F5344CB8AC3E}">
        <p14:creationId xmlns:p14="http://schemas.microsoft.com/office/powerpoint/2010/main" val="3868073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03721-9FAA-45F2-A838-DA462000C677}" type="datetimeFigureOut">
              <a:rPr lang="en-GB" smtClean="0"/>
              <a:t>16/11/2025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1FC88-9A0C-4C76-9E5F-416928791BB4}" type="slidenum">
              <a:rPr lang="en-GB" smtClean="0"/>
              <a:t>‹#›</a:t>
            </a:fld>
            <a:endParaRPr lang="en-GB"/>
          </a:p>
        </p:txBody>
      </p:sp>
    </p:spTree>
    <p:extLst>
      <p:ext uri="{BB962C8B-B14F-4D97-AF65-F5344CB8AC3E}">
        <p14:creationId xmlns:p14="http://schemas.microsoft.com/office/powerpoint/2010/main" val="8109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information-support/"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citizensadvice.org.uk/family/gender-violence/domestic-violence-and-abuse/" TargetMode="External"/><Relationship Id="rId4" Type="http://schemas.openxmlformats.org/officeDocument/2006/relationships/hyperlink" Target="https://www.nhs.uk/live-well/alcohol-suppo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iMjTzCnbNQ?feature=oembed" TargetMode="External"/><Relationship Id="rId5" Type="http://schemas.openxmlformats.org/officeDocument/2006/relationships/image" Target="../media/image7.jpeg"/><Relationship Id="rId4" Type="http://schemas.openxmlformats.org/officeDocument/2006/relationships/hyperlink" Target="https://youtu.be/YiMjTzCnbNQ"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7" Type="http://schemas.openxmlformats.org/officeDocument/2006/relationships/hyperlink" Target="https://www.bbc.co.uk/sounds/search?q=Unhappy%20Child%2C%20Unhealthy%20Adult&amp;suggid=urn%3Abbc%3Aprogrammes%3Ab070dksr"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6" Type="http://schemas.openxmlformats.org/officeDocument/2006/relationships/hyperlink" Target="https://www.youtube.com/watch?v=XHgLYI9KZ-A" TargetMode="Externa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_rels/slide62.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jpg"/><Relationship Id="rId7"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49.jpg"/><Relationship Id="rId11" Type="http://schemas.openxmlformats.org/officeDocument/2006/relationships/image" Target="../media/image54.jpg"/><Relationship Id="rId5" Type="http://schemas.openxmlformats.org/officeDocument/2006/relationships/image" Target="../media/image48.jpg"/><Relationship Id="rId10" Type="http://schemas.openxmlformats.org/officeDocument/2006/relationships/image" Target="../media/image53.png"/><Relationship Id="rId4" Type="http://schemas.openxmlformats.org/officeDocument/2006/relationships/image" Target="../media/image47.jpg"/><Relationship Id="rId9"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plant, day&#10;&#10;Description automatically generated">
            <a:extLst>
              <a:ext uri="{FF2B5EF4-FFF2-40B4-BE49-F238E27FC236}">
                <a16:creationId xmlns:a16="http://schemas.microsoft.com/office/drawing/2014/main" id="{B11669D1-E9F3-4F0A-8992-432C74561CF4}"/>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3700" b="1" dirty="0"/>
              <a:t>Adverse Childhood Experiences</a:t>
            </a:r>
            <a:endParaRPr lang="en-GB" sz="3700" dirty="0"/>
          </a:p>
        </p:txBody>
      </p:sp>
      <p:sp>
        <p:nvSpPr>
          <p:cNvPr id="3" name="Subtitle 2"/>
          <p:cNvSpPr>
            <a:spLocks noGrp="1"/>
          </p:cNvSpPr>
          <p:nvPr>
            <p:ph type="subTitle" idx="1"/>
          </p:nvPr>
        </p:nvSpPr>
        <p:spPr>
          <a:xfrm>
            <a:off x="477979" y="4949014"/>
            <a:ext cx="4023360" cy="1132049"/>
          </a:xfrm>
        </p:spPr>
        <p:txBody>
          <a:bodyPr vert="horz" lIns="91440" tIns="45720" rIns="91440" bIns="45720" rtlCol="0" anchor="t">
            <a:normAutofit/>
          </a:bodyPr>
          <a:lstStyle/>
          <a:p>
            <a:pPr algn="l"/>
            <a:r>
              <a:rPr lang="en-GB" sz="2000" dirty="0">
                <a:cs typeface="Calibri"/>
              </a:rPr>
              <a:t>A review of ACEs and a deeper exploration of the impact of ACEs on the child.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0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dirty="0"/>
              <a:t>AIMS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Understand adverse childhood experiences (ACEs)</a:t>
            </a:r>
          </a:p>
          <a:p>
            <a:r>
              <a:rPr lang="en-GB" sz="2000" dirty="0">
                <a:cs typeface="Calibri"/>
              </a:rPr>
              <a:t>define the impact of ACEs</a:t>
            </a:r>
          </a:p>
          <a:p>
            <a:r>
              <a:rPr lang="en-GB" sz="2000" dirty="0">
                <a:cs typeface="Calibri"/>
              </a:rPr>
              <a:t>consider the support that can be offered to children and young people</a:t>
            </a:r>
          </a:p>
          <a:p>
            <a:r>
              <a:rPr lang="en-GB" sz="2000" dirty="0">
                <a:cs typeface="Calibri"/>
              </a:rPr>
              <a:t>Topics covered: Relationships, Trauma and Toxic Stress</a:t>
            </a:r>
          </a:p>
          <a:p>
            <a:endParaRPr lang="en-GB" sz="2000" dirty="0">
              <a:cs typeface="Calibri"/>
            </a:endParaRPr>
          </a:p>
        </p:txBody>
      </p:sp>
      <p:pic>
        <p:nvPicPr>
          <p:cNvPr id="4" name="Picture 4" descr="A picture containing person, indoor, dessert&#10;&#10;Description automatically generated">
            <a:extLst>
              <a:ext uri="{FF2B5EF4-FFF2-40B4-BE49-F238E27FC236}">
                <a16:creationId xmlns:a16="http://schemas.microsoft.com/office/drawing/2014/main" id="{7E7C4D50-D1EB-480B-ADDD-5CE3C2683783}"/>
              </a:ext>
            </a:extLst>
          </p:cNvPr>
          <p:cNvPicPr>
            <a:picLocks noChangeAspect="1"/>
          </p:cNvPicPr>
          <p:nvPr/>
        </p:nvPicPr>
        <p:blipFill rotWithShape="1">
          <a:blip r:embed="rId2"/>
          <a:srcRect l="19112" r="1393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dirty="0"/>
              <a:t>Activity: Check 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fontAlgn="base"/>
            <a:r>
              <a:rPr lang="en-GB" sz="1400" dirty="0"/>
              <a:t>This session uses a number of key terms throughout. Before we progress, just spend a few minutes thinking about each of the following key terms. If you are unfamiliar with any of these, refer to the websites on the next slide for further guidance.</a:t>
            </a:r>
          </a:p>
          <a:p>
            <a:pPr fontAlgn="base"/>
            <a:r>
              <a:rPr lang="en-GB" sz="1400" dirty="0"/>
              <a:t>Key Terms:</a:t>
            </a:r>
          </a:p>
          <a:p>
            <a:pPr fontAlgn="base"/>
            <a:r>
              <a:rPr lang="en-GB" sz="1400" dirty="0"/>
              <a:t>Neglect</a:t>
            </a:r>
          </a:p>
          <a:p>
            <a:pPr fontAlgn="base"/>
            <a:r>
              <a:rPr lang="en-GB" sz="1400" dirty="0"/>
              <a:t>Abuse: Emotional, sexual and physical</a:t>
            </a:r>
          </a:p>
          <a:p>
            <a:pPr fontAlgn="base"/>
            <a:r>
              <a:rPr lang="en-GB" sz="1400" dirty="0"/>
              <a:t>Domestic abuse</a:t>
            </a:r>
          </a:p>
          <a:p>
            <a:pPr fontAlgn="base"/>
            <a:r>
              <a:rPr lang="en-GB" sz="1400" dirty="0"/>
              <a:t>Mental illness</a:t>
            </a:r>
          </a:p>
          <a:p>
            <a:pPr fontAlgn="base"/>
            <a:r>
              <a:rPr lang="en-GB" sz="1400" dirty="0"/>
              <a:t>Drug and Alcohol misuse</a:t>
            </a:r>
          </a:p>
          <a:p>
            <a:pPr fontAlgn="base"/>
            <a:endParaRPr lang="en-GB" sz="1400" dirty="0"/>
          </a:p>
        </p:txBody>
      </p:sp>
      <p:pic>
        <p:nvPicPr>
          <p:cNvPr id="4" name="Picture 4">
            <a:extLst>
              <a:ext uri="{FF2B5EF4-FFF2-40B4-BE49-F238E27FC236}">
                <a16:creationId xmlns:a16="http://schemas.microsoft.com/office/drawing/2014/main" id="{E1C656D5-ED2B-4EF8-8310-9C05F7322F66}"/>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10319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3800"/>
              <a:t>Useful organisations for additional information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fontAlgn="base"/>
            <a:r>
              <a:rPr lang="en-GB" sz="1700" dirty="0"/>
              <a:t>If you are unsure about any of these terms the following websites can help to develop your knowledge further:</a:t>
            </a:r>
          </a:p>
          <a:p>
            <a:pPr fontAlgn="base"/>
            <a:r>
              <a:rPr lang="en-GB" sz="1700" dirty="0">
                <a:hlinkClick r:id="rId2"/>
              </a:rPr>
              <a:t>NSPCC – Types of abuse and keeping children safe</a:t>
            </a:r>
            <a:endParaRPr lang="en-GB" sz="1700" dirty="0">
              <a:hlinkClick r:id="rId3"/>
            </a:endParaRPr>
          </a:p>
          <a:p>
            <a:pPr fontAlgn="base"/>
            <a:r>
              <a:rPr lang="en-GB" sz="1700" dirty="0">
                <a:hlinkClick r:id="rId3"/>
              </a:rPr>
              <a:t>MIND - Information and Support</a:t>
            </a:r>
            <a:endParaRPr lang="en-GB" sz="1700" dirty="0"/>
          </a:p>
          <a:p>
            <a:pPr fontAlgn="base"/>
            <a:r>
              <a:rPr lang="en-GB" sz="1700" dirty="0">
                <a:hlinkClick r:id="rId4"/>
              </a:rPr>
              <a:t>NHS - Live well</a:t>
            </a:r>
            <a:endParaRPr lang="en-GB" sz="1700" dirty="0"/>
          </a:p>
          <a:p>
            <a:pPr fontAlgn="base"/>
            <a:r>
              <a:rPr lang="en-GB" sz="1700" dirty="0">
                <a:hlinkClick r:id="rId5"/>
              </a:rPr>
              <a:t>Citizens Advice - Domestic violence and abuse</a:t>
            </a:r>
            <a:endParaRPr lang="en-GB" sz="1700"/>
          </a:p>
          <a:p>
            <a:endParaRPr lang="en-GB" sz="1700"/>
          </a:p>
        </p:txBody>
      </p:sp>
      <p:pic>
        <p:nvPicPr>
          <p:cNvPr id="4" name="Picture 4">
            <a:extLst>
              <a:ext uri="{FF2B5EF4-FFF2-40B4-BE49-F238E27FC236}">
                <a16:creationId xmlns:a16="http://schemas.microsoft.com/office/drawing/2014/main" id="{83D127A3-B425-45BD-ACE1-2F391C5EF3BC}"/>
              </a:ext>
            </a:extLst>
          </p:cNvPr>
          <p:cNvPicPr>
            <a:picLocks noChangeAspect="1"/>
          </p:cNvPicPr>
          <p:nvPr/>
        </p:nvPicPr>
        <p:blipFill rotWithShape="1">
          <a:blip r:embed="rId6"/>
          <a:srcRect l="1363" r="316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22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9FC9-D8BC-CDC9-2F06-A0BB24D3AFCD}"/>
              </a:ext>
            </a:extLst>
          </p:cNvPr>
          <p:cNvSpPr>
            <a:spLocks noGrp="1"/>
          </p:cNvSpPr>
          <p:nvPr>
            <p:ph type="title"/>
          </p:nvPr>
        </p:nvSpPr>
        <p:spPr>
          <a:xfrm>
            <a:off x="640080" y="325369"/>
            <a:ext cx="4368602" cy="1956841"/>
          </a:xfrm>
        </p:spPr>
        <p:txBody>
          <a:bodyPr anchor="b">
            <a:normAutofit/>
          </a:bodyPr>
          <a:lstStyle/>
          <a:p>
            <a:r>
              <a:rPr lang="en-GB" sz="5400"/>
              <a:t>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01F28-DA26-6E97-3416-9E1AFE62C7FB}"/>
              </a:ext>
            </a:extLst>
          </p:cNvPr>
          <p:cNvSpPr>
            <a:spLocks noGrp="1"/>
          </p:cNvSpPr>
          <p:nvPr>
            <p:ph idx="1"/>
          </p:nvPr>
        </p:nvSpPr>
        <p:spPr>
          <a:xfrm>
            <a:off x="640080" y="2872899"/>
            <a:ext cx="4243589" cy="3320668"/>
          </a:xfrm>
        </p:spPr>
        <p:txBody>
          <a:bodyPr>
            <a:normAutofit/>
          </a:bodyPr>
          <a:lstStyle/>
          <a:p>
            <a:r>
              <a:rPr lang="en-GB" sz="2200" dirty="0"/>
              <a:t>What do you know about ACEs?</a:t>
            </a:r>
          </a:p>
          <a:p>
            <a:r>
              <a:rPr lang="en-GB" sz="2200" dirty="0"/>
              <a:t>What are the types of ACEs? </a:t>
            </a:r>
          </a:p>
        </p:txBody>
      </p:sp>
      <p:pic>
        <p:nvPicPr>
          <p:cNvPr id="4" name="Picture 4" descr="A picture containing person, ground, outdoor, standing&#10;&#10;Description automatically generated">
            <a:extLst>
              <a:ext uri="{FF2B5EF4-FFF2-40B4-BE49-F238E27FC236}">
                <a16:creationId xmlns:a16="http://schemas.microsoft.com/office/drawing/2014/main" id="{D3ACCAE4-79E0-F448-5ADD-150590B28E28}"/>
              </a:ext>
            </a:extLst>
          </p:cNvPr>
          <p:cNvPicPr>
            <a:picLocks noChangeAspect="1"/>
          </p:cNvPicPr>
          <p:nvPr/>
        </p:nvPicPr>
        <p:blipFill rotWithShape="1">
          <a:blip r:embed="rId3"/>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1078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Types of Aces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500" dirty="0"/>
              <a:t>Types of ACEs can include:</a:t>
            </a:r>
          </a:p>
          <a:p>
            <a:pPr fontAlgn="base"/>
            <a:r>
              <a:rPr lang="en-GB" sz="1500" dirty="0"/>
              <a:t>Abuse, including physical, emotional and sexual</a:t>
            </a:r>
            <a:endParaRPr lang="en-GB" sz="1500" dirty="0">
              <a:cs typeface="Calibri"/>
            </a:endParaRPr>
          </a:p>
          <a:p>
            <a:pPr fontAlgn="base"/>
            <a:r>
              <a:rPr lang="en-GB" sz="1500" dirty="0"/>
              <a:t>Neglect</a:t>
            </a:r>
            <a:endParaRPr lang="en-GB" sz="1500" dirty="0">
              <a:cs typeface="Calibri"/>
            </a:endParaRPr>
          </a:p>
          <a:p>
            <a:pPr fontAlgn="base"/>
            <a:r>
              <a:rPr lang="en-GB" sz="1500" dirty="0"/>
              <a:t>Domestic violence</a:t>
            </a:r>
            <a:endParaRPr lang="en-GB" sz="1500" dirty="0">
              <a:cs typeface="Calibri"/>
            </a:endParaRPr>
          </a:p>
          <a:p>
            <a:pPr fontAlgn="base"/>
            <a:r>
              <a:rPr lang="en-GB" sz="1500" dirty="0"/>
              <a:t>Parental separation</a:t>
            </a:r>
            <a:endParaRPr lang="en-GB" sz="1500" dirty="0">
              <a:cs typeface="Calibri"/>
            </a:endParaRPr>
          </a:p>
          <a:p>
            <a:pPr fontAlgn="base"/>
            <a:r>
              <a:rPr lang="en-GB" sz="1500" dirty="0"/>
              <a:t>Mental illness</a:t>
            </a:r>
            <a:endParaRPr lang="en-GB" sz="1500" dirty="0">
              <a:cs typeface="Calibri"/>
            </a:endParaRPr>
          </a:p>
          <a:p>
            <a:pPr fontAlgn="base"/>
            <a:r>
              <a:rPr lang="en-GB" sz="1500" dirty="0"/>
              <a:t>Alcohol abuse</a:t>
            </a:r>
            <a:endParaRPr lang="en-GB" sz="1500" dirty="0">
              <a:cs typeface="Calibri"/>
            </a:endParaRPr>
          </a:p>
          <a:p>
            <a:pPr fontAlgn="base"/>
            <a:r>
              <a:rPr lang="en-GB" sz="1500" dirty="0"/>
              <a:t>Drug abuse</a:t>
            </a:r>
            <a:endParaRPr lang="en-GB" sz="1500" dirty="0">
              <a:cs typeface="Calibri"/>
            </a:endParaRPr>
          </a:p>
          <a:p>
            <a:pPr fontAlgn="base"/>
            <a:r>
              <a:rPr lang="en-GB" sz="1500" dirty="0"/>
              <a:t>Incarceration</a:t>
            </a:r>
          </a:p>
          <a:p>
            <a:endParaRPr lang="en-GB" sz="1500"/>
          </a:p>
        </p:txBody>
      </p:sp>
      <p:pic>
        <p:nvPicPr>
          <p:cNvPr id="4" name="Picture 4">
            <a:extLst>
              <a:ext uri="{FF2B5EF4-FFF2-40B4-BE49-F238E27FC236}">
                <a16:creationId xmlns:a16="http://schemas.microsoft.com/office/drawing/2014/main" id="{6CCAB501-919D-4DBD-A2E8-24F43DF1C2F8}"/>
              </a:ext>
            </a:extLst>
          </p:cNvPr>
          <p:cNvPicPr>
            <a:picLocks noChangeAspect="1"/>
          </p:cNvPicPr>
          <p:nvPr/>
        </p:nvPicPr>
        <p:blipFill rotWithShape="1">
          <a:blip r:embed="rId2"/>
          <a:srcRect l="30590" r="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14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Adverse childhood experiences (ACEs)</a:t>
            </a:r>
          </a:p>
        </p:txBody>
      </p:sp>
      <p:grpSp>
        <p:nvGrpSpPr>
          <p:cNvPr id="30"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31"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04672" y="2827419"/>
            <a:ext cx="5126896" cy="3227626"/>
          </a:xfrm>
        </p:spPr>
        <p:txBody>
          <a:bodyPr anchor="ctr">
            <a:normAutofit/>
          </a:bodyPr>
          <a:lstStyle/>
          <a:p>
            <a:r>
              <a:rPr lang="en-GB" sz="1800" dirty="0">
                <a:solidFill>
                  <a:schemeClr val="tx2"/>
                </a:solidFill>
              </a:rPr>
              <a:t>This short animated film has been created to inform the public about ACEs and their potential impact on health and well-being.</a:t>
            </a:r>
          </a:p>
          <a:p>
            <a:r>
              <a:rPr lang="en-GB" sz="1800" dirty="0">
                <a:solidFill>
                  <a:schemeClr val="tx2"/>
                </a:solidFill>
              </a:rPr>
              <a:t>This film has been produced by Public Health Cymru and Blackburn with Darwen Local Authority.</a:t>
            </a:r>
          </a:p>
          <a:p>
            <a:r>
              <a:rPr lang="en-GB" sz="1800">
                <a:solidFill>
                  <a:schemeClr val="tx2"/>
                </a:solidFill>
              </a:rPr>
              <a:t>(Animation: </a:t>
            </a:r>
            <a:r>
              <a:rPr lang="en-GB" sz="1000" b="0" i="0" u="none" strike="noStrike">
                <a:solidFill>
                  <a:srgbClr val="FFFFFF"/>
                </a:solidFill>
                <a:effectLst/>
                <a:latin typeface="YouTube Noto"/>
                <a:hlinkClick r:id="rId4"/>
              </a:rPr>
              <a:t>https://youtu.be/YiMjTzCnbNQ</a:t>
            </a:r>
            <a:endParaRPr lang="en-GB" sz="1000"/>
          </a:p>
          <a:p>
            <a:endParaRPr lang="en-GB" sz="1800">
              <a:solidFill>
                <a:schemeClr val="tx2"/>
              </a:solidFill>
            </a:endParaRPr>
          </a:p>
          <a:p>
            <a:pPr marL="0" indent="0">
              <a:buNone/>
            </a:pPr>
            <a:endParaRPr lang="en-GB" sz="1800" dirty="0">
              <a:solidFill>
                <a:schemeClr val="tx2"/>
              </a:solidFill>
            </a:endParaRPr>
          </a:p>
        </p:txBody>
      </p:sp>
      <p:grpSp>
        <p:nvGrpSpPr>
          <p:cNvPr id="35"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6"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9"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Online Media 4" title="Adverse Childhood Experiences (ACEs) (Wales)">
            <a:hlinkClick r:id="" action="ppaction://media"/>
            <a:extLst>
              <a:ext uri="{FF2B5EF4-FFF2-40B4-BE49-F238E27FC236}">
                <a16:creationId xmlns:a16="http://schemas.microsoft.com/office/drawing/2014/main" id="{CA394A9E-04D8-8ABD-1503-497C2D3FA05E}"/>
              </a:ext>
            </a:extLst>
          </p:cNvPr>
          <p:cNvPicPr>
            <a:picLocks noRot="1" noChangeAspect="1"/>
          </p:cNvPicPr>
          <p:nvPr>
            <a:videoFile r:link="rId1"/>
          </p:nvPr>
        </p:nvPicPr>
        <p:blipFill>
          <a:blip r:embed="rId5"/>
          <a:stretch>
            <a:fillRect/>
          </a:stretch>
        </p:blipFill>
        <p:spPr>
          <a:xfrm>
            <a:off x="6429378" y="3046678"/>
            <a:ext cx="4954693" cy="2799401"/>
          </a:xfrm>
          <a:prstGeom prst="rect">
            <a:avLst/>
          </a:prstGeom>
        </p:spPr>
      </p:pic>
    </p:spTree>
    <p:extLst>
      <p:ext uri="{BB962C8B-B14F-4D97-AF65-F5344CB8AC3E}">
        <p14:creationId xmlns:p14="http://schemas.microsoft.com/office/powerpoint/2010/main" val="87337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dirty="0"/>
              <a:t>Activity: Thoughts and Processes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dirty="0"/>
              <a:t>The Public Health Network Cymru video is quite powerful and strongly highlights the impact of ACEs during childhood. </a:t>
            </a:r>
          </a:p>
          <a:p>
            <a:pPr fontAlgn="base"/>
            <a:r>
              <a:rPr lang="en-GB" sz="1500" dirty="0"/>
              <a:t>Was this the first time that you have seen this video?</a:t>
            </a:r>
          </a:p>
          <a:p>
            <a:pPr fontAlgn="base"/>
            <a:r>
              <a:rPr lang="en-GB" sz="1500" dirty="0"/>
              <a:t>If Yes, consider the impact that it had on you.</a:t>
            </a:r>
          </a:p>
          <a:p>
            <a:pPr fontAlgn="base"/>
            <a:r>
              <a:rPr lang="en-GB" sz="1500" dirty="0"/>
              <a:t>If you were revisiting it, what did you notice about your own experience as you watched the film.</a:t>
            </a:r>
          </a:p>
        </p:txBody>
      </p:sp>
      <p:pic>
        <p:nvPicPr>
          <p:cNvPr id="4" name="Picture 4">
            <a:extLst>
              <a:ext uri="{FF2B5EF4-FFF2-40B4-BE49-F238E27FC236}">
                <a16:creationId xmlns:a16="http://schemas.microsoft.com/office/drawing/2014/main" id="{42A3EA28-2759-48E1-BAFA-2EEAC7EDB9AB}"/>
              </a:ext>
            </a:extLst>
          </p:cNvPr>
          <p:cNvPicPr>
            <a:picLocks noChangeAspect="1"/>
          </p:cNvPicPr>
          <p:nvPr/>
        </p:nvPicPr>
        <p:blipFill rotWithShape="1">
          <a:blip r:embed="rId2"/>
          <a:srcRect l="6755" r="1796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44257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2400"/>
              <a:t>Key information and understanding adverse childhood experiences</a:t>
            </a:r>
          </a:p>
        </p:txBody>
      </p:sp>
      <p:sp>
        <p:nvSpPr>
          <p:cNvPr id="3" name="Content Placeholder 2"/>
          <p:cNvSpPr>
            <a:spLocks noGrp="1"/>
          </p:cNvSpPr>
          <p:nvPr>
            <p:ph idx="1"/>
          </p:nvPr>
        </p:nvSpPr>
        <p:spPr>
          <a:xfrm>
            <a:off x="411479" y="2688336"/>
            <a:ext cx="4498848" cy="3584448"/>
          </a:xfrm>
        </p:spPr>
        <p:txBody>
          <a:bodyPr anchor="t">
            <a:normAutofit/>
          </a:bodyPr>
          <a:lstStyle/>
          <a:p>
            <a:r>
              <a:rPr lang="en-GB" sz="1800"/>
              <a:t>Adverse childhood experiences can be events that directly hurt the child such as physical, emotional, sexual or physical abuse. It can also include physical or emotional neglect.</a:t>
            </a:r>
          </a:p>
          <a:p>
            <a:r>
              <a:rPr lang="en-GB" sz="1800"/>
              <a:t>They can also be events that occur within the environment of the child, such as parental separation, domestic violence, parental incarceration and substance misuse.</a:t>
            </a:r>
          </a:p>
        </p:txBody>
      </p:sp>
      <p:pic>
        <p:nvPicPr>
          <p:cNvPr id="4" name="Picture 4">
            <a:extLst>
              <a:ext uri="{FF2B5EF4-FFF2-40B4-BE49-F238E27FC236}">
                <a16:creationId xmlns:a16="http://schemas.microsoft.com/office/drawing/2014/main" id="{E84791A2-C339-45AA-AA0B-329907F1CADB}"/>
              </a:ext>
            </a:extLst>
          </p:cNvPr>
          <p:cNvPicPr>
            <a:picLocks noChangeAspect="1"/>
          </p:cNvPicPr>
          <p:nvPr/>
        </p:nvPicPr>
        <p:blipFill rotWithShape="1">
          <a:blip r:embed="rId2"/>
          <a:srcRect r="2471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20582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What is the impact of ACEs?</a:t>
            </a:r>
          </a:p>
        </p:txBody>
      </p:sp>
      <p:sp>
        <p:nvSpPr>
          <p:cNvPr id="3" name="Content Placeholder 2"/>
          <p:cNvSpPr>
            <a:spLocks noGrp="1"/>
          </p:cNvSpPr>
          <p:nvPr>
            <p:ph idx="1"/>
          </p:nvPr>
        </p:nvSpPr>
        <p:spPr>
          <a:xfrm>
            <a:off x="838201" y="1825625"/>
            <a:ext cx="5092194" cy="4351338"/>
          </a:xfrm>
        </p:spPr>
        <p:txBody>
          <a:bodyPr>
            <a:normAutofit/>
          </a:bodyPr>
          <a:lstStyle/>
          <a:p>
            <a:r>
              <a:rPr lang="en-GB"/>
              <a:t>On the adult, after experiencing ACEs?</a:t>
            </a:r>
          </a:p>
          <a:p>
            <a:r>
              <a:rPr lang="en-GB"/>
              <a:t>On the child currently experiencing ACEs?</a:t>
            </a:r>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4">
            <a:extLst>
              <a:ext uri="{FF2B5EF4-FFF2-40B4-BE49-F238E27FC236}">
                <a16:creationId xmlns:a16="http://schemas.microsoft.com/office/drawing/2014/main" id="{92A4DC2B-4B58-8F42-5635-0388AE3C4977}"/>
              </a:ext>
            </a:extLst>
          </p:cNvPr>
          <p:cNvPicPr>
            <a:picLocks noChangeAspect="1"/>
          </p:cNvPicPr>
          <p:nvPr/>
        </p:nvPicPr>
        <p:blipFill rotWithShape="1">
          <a:blip r:embed="rId3"/>
          <a:srcRect l="13653" r="8434"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Close-up of a stethoscope&#10;&#10;Description automatically generated">
            <a:extLst>
              <a:ext uri="{FF2B5EF4-FFF2-40B4-BE49-F238E27FC236}">
                <a16:creationId xmlns:a16="http://schemas.microsoft.com/office/drawing/2014/main" id="{504BF9F3-E22C-400F-9938-3FAC7D10D06B}"/>
              </a:ext>
            </a:extLst>
          </p:cNvPr>
          <p:cNvPicPr>
            <a:picLocks noChangeAspect="1"/>
          </p:cNvPicPr>
          <p:nvPr/>
        </p:nvPicPr>
        <p:blipFill rotWithShape="1">
          <a:blip r:embed="rId4"/>
          <a:srcRect r="1224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25524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Impact of ACEs in Wales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700" dirty="0"/>
              <a:t>47% of the population in Wales have experienced 1 ACE, with 14% experiencing over 4.</a:t>
            </a:r>
          </a:p>
          <a:p>
            <a:r>
              <a:rPr lang="en-GB" sz="1700" dirty="0"/>
              <a:t>23% of Welsh adults have experienced verbal abuse as a child, 17% have experienced physical abuse and 10% experienced sexual abuse.</a:t>
            </a:r>
          </a:p>
          <a:p>
            <a:r>
              <a:rPr lang="en-GB" sz="1700" dirty="0"/>
              <a:t>In Welsh households, 20% have experienced parental separation, 16% have witnessed domestic violence, 14% have observed alcohol abuse and 5% have experienced parental incarceration</a:t>
            </a:r>
          </a:p>
          <a:p>
            <a:pPr marL="0" indent="0">
              <a:buNone/>
            </a:pPr>
            <a:r>
              <a:rPr lang="en-GB" sz="1700" dirty="0"/>
              <a:t>(Source: Bellis et al., 2015) </a:t>
            </a:r>
            <a:endParaRPr lang="en-GB" sz="1700" dirty="0">
              <a:cs typeface="Calibri"/>
            </a:endParaRPr>
          </a:p>
        </p:txBody>
      </p:sp>
      <p:pic>
        <p:nvPicPr>
          <p:cNvPr id="4" name="Picture 4" descr="A picture containing person, crowd, people&#10;&#10;Description automatically generated">
            <a:extLst>
              <a:ext uri="{FF2B5EF4-FFF2-40B4-BE49-F238E27FC236}">
                <a16:creationId xmlns:a16="http://schemas.microsoft.com/office/drawing/2014/main" id="{502B0097-AA2D-47B0-A785-E500BE91710A}"/>
              </a:ext>
            </a:extLst>
          </p:cNvPr>
          <p:cNvPicPr>
            <a:picLocks noChangeAspect="1"/>
          </p:cNvPicPr>
          <p:nvPr/>
        </p:nvPicPr>
        <p:blipFill rotWithShape="1">
          <a:blip r:embed="rId2"/>
          <a:srcRect l="18174" r="6543"/>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823549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book">
            <a:extLst>
              <a:ext uri="{FF2B5EF4-FFF2-40B4-BE49-F238E27FC236}">
                <a16:creationId xmlns:a16="http://schemas.microsoft.com/office/drawing/2014/main" id="{9F477F55-637A-A41E-6AEE-CF3969D4CDD4}"/>
              </a:ext>
            </a:extLst>
          </p:cNvPr>
          <p:cNvPicPr>
            <a:picLocks noChangeAspect="1"/>
          </p:cNvPicPr>
          <p:nvPr/>
        </p:nvPicPr>
        <p:blipFill>
          <a:blip r:embed="rId2"/>
          <a:srcRect l="19714" r="21020"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790D7-EA2C-3247-1257-920262999CFC}"/>
              </a:ext>
            </a:extLst>
          </p:cNvPr>
          <p:cNvSpPr>
            <a:spLocks noGrp="1"/>
          </p:cNvSpPr>
          <p:nvPr>
            <p:ph type="title"/>
          </p:nvPr>
        </p:nvSpPr>
        <p:spPr>
          <a:xfrm>
            <a:off x="761801" y="328512"/>
            <a:ext cx="4778387" cy="1628970"/>
          </a:xfrm>
        </p:spPr>
        <p:txBody>
          <a:bodyPr anchor="ctr">
            <a:normAutofit/>
          </a:bodyPr>
          <a:lstStyle/>
          <a:p>
            <a:r>
              <a:rPr lang="en-GB" sz="3700" dirty="0"/>
              <a:t>The Welsh Government review process</a:t>
            </a:r>
          </a:p>
        </p:txBody>
      </p:sp>
      <p:sp>
        <p:nvSpPr>
          <p:cNvPr id="3" name="Content Placeholder 2">
            <a:extLst>
              <a:ext uri="{FF2B5EF4-FFF2-40B4-BE49-F238E27FC236}">
                <a16:creationId xmlns:a16="http://schemas.microsoft.com/office/drawing/2014/main" id="{65C94E1F-47CE-FEDC-2036-0F288EA47D2E}"/>
              </a:ext>
            </a:extLst>
          </p:cNvPr>
          <p:cNvSpPr>
            <a:spLocks noGrp="1"/>
          </p:cNvSpPr>
          <p:nvPr>
            <p:ph idx="1"/>
          </p:nvPr>
        </p:nvSpPr>
        <p:spPr>
          <a:xfrm>
            <a:off x="0" y="2285994"/>
            <a:ext cx="6103025" cy="4572005"/>
          </a:xfrm>
        </p:spPr>
        <p:txBody>
          <a:bodyPr anchor="ctr">
            <a:normAutofit/>
          </a:bodyPr>
          <a:lstStyle/>
          <a:p>
            <a:r>
              <a:rPr lang="en-GB" sz="1800" dirty="0"/>
              <a:t>The publication of the PHW ACEs study prompted Cymru Well Wales (CWW), a collective of public and third sector organisations, and others, including the Future Generations Commissioner, to call upon the Welsh Government to take action to prevent ACEs. In particular, CWW called for action to:</a:t>
            </a:r>
          </a:p>
          <a:p>
            <a:r>
              <a:rPr lang="en-GB" sz="1800" dirty="0"/>
              <a:t>reduce the number of ACEs in Wales;</a:t>
            </a:r>
          </a:p>
          <a:p>
            <a:r>
              <a:rPr lang="en-GB" sz="1800" dirty="0"/>
              <a:t>make all public services in Wales able to respond effectively to prevent and mitigate the harms from ACEs (be ACE informed); and</a:t>
            </a:r>
          </a:p>
          <a:p>
            <a:r>
              <a:rPr lang="en-GB" sz="1800" dirty="0"/>
              <a:t>build protective factors and resilience in the population to cope with ACEs which could not be prevented.</a:t>
            </a:r>
          </a:p>
          <a:p>
            <a:r>
              <a:rPr lang="en-GB" sz="1800" dirty="0"/>
              <a:t>In addition, CWW called for the establishment of an ACE Support Hub for Wales (Hub) as a centre of knowledge, evidence and expertise on ACEs.</a:t>
            </a:r>
          </a:p>
          <a:p>
            <a:endParaRPr lang="en-GB" sz="1300" dirty="0"/>
          </a:p>
        </p:txBody>
      </p:sp>
    </p:spTree>
    <p:extLst>
      <p:ext uri="{BB962C8B-B14F-4D97-AF65-F5344CB8AC3E}">
        <p14:creationId xmlns:p14="http://schemas.microsoft.com/office/powerpoint/2010/main" val="790369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149D0-D34B-A06A-901C-426A85FEBB65}"/>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Good progress has been made towards the establishment of ACE aware public services in Wales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268A72-8435-DBEE-585B-0FB9540C946D}"/>
              </a:ext>
            </a:extLst>
          </p:cNvPr>
          <p:cNvSpPr>
            <a:spLocks noGrp="1"/>
          </p:cNvSpPr>
          <p:nvPr>
            <p:ph idx="1"/>
          </p:nvPr>
        </p:nvSpPr>
        <p:spPr>
          <a:xfrm>
            <a:off x="4447308" y="591344"/>
            <a:ext cx="6906491" cy="5585619"/>
          </a:xfrm>
        </p:spPr>
        <p:txBody>
          <a:bodyPr anchor="ctr">
            <a:normAutofit fontScale="92500"/>
          </a:bodyPr>
          <a:lstStyle/>
          <a:p>
            <a:pPr marL="0" indent="0">
              <a:buNone/>
            </a:pPr>
            <a:r>
              <a:rPr lang="en-GB" dirty="0"/>
              <a:t>The Hub has delivered a comprehensive training programme to over 600 schools and more than 1,100 housing officers. </a:t>
            </a:r>
          </a:p>
          <a:p>
            <a:pPr marL="0" indent="0">
              <a:buNone/>
            </a:pPr>
            <a:r>
              <a:rPr lang="en-GB" dirty="0"/>
              <a:t>Training has been given to over 300 ACE Ambassadors, 140 Estyn inspectors and challenge advisors, 120 youth workers and 95 ‘train the trainers’. </a:t>
            </a:r>
          </a:p>
          <a:p>
            <a:pPr marL="0" indent="0">
              <a:buNone/>
            </a:pPr>
            <a:r>
              <a:rPr lang="en-GB" dirty="0"/>
              <a:t>The Hub has also supported services to go beyond this by working to become trauma informed. </a:t>
            </a:r>
          </a:p>
          <a:p>
            <a:pPr marL="0" indent="0">
              <a:buNone/>
            </a:pPr>
            <a:r>
              <a:rPr lang="en-GB" dirty="0"/>
              <a:t>By the end of the EATP, in March 2020, nearly 6,500 police officers and staff working in other organisations had received ACE awareness training through the EATP’s ‘ACE Time Training’ programme. </a:t>
            </a:r>
          </a:p>
        </p:txBody>
      </p:sp>
    </p:spTree>
    <p:extLst>
      <p:ext uri="{BB962C8B-B14F-4D97-AF65-F5344CB8AC3E}">
        <p14:creationId xmlns:p14="http://schemas.microsoft.com/office/powerpoint/2010/main" val="3619877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39B44-B883-A0BE-8C3F-5289FED6F3A4}"/>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The Review of the Welsh Government’s ACEs Policy</a:t>
            </a:r>
            <a:br>
              <a:rPr lang="en-GB" sz="4100" b="1">
                <a:solidFill>
                  <a:srgbClr val="FFFFFF"/>
                </a:solidFill>
              </a:rPr>
            </a:b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36D3BF-3548-0ED1-44B2-4BC29E222D71}"/>
              </a:ext>
            </a:extLst>
          </p:cNvPr>
          <p:cNvSpPr>
            <a:spLocks noGrp="1"/>
          </p:cNvSpPr>
          <p:nvPr>
            <p:ph idx="1"/>
          </p:nvPr>
        </p:nvSpPr>
        <p:spPr>
          <a:xfrm>
            <a:off x="4447308" y="591344"/>
            <a:ext cx="6906491" cy="5585619"/>
          </a:xfrm>
        </p:spPr>
        <p:txBody>
          <a:bodyPr anchor="ctr">
            <a:normAutofit/>
          </a:bodyPr>
          <a:lstStyle/>
          <a:p>
            <a:r>
              <a:rPr lang="en-GB" dirty="0"/>
              <a:t>The review was conducted in two phases. The first involved a desk-based review of the literature and evidence which informed the Welsh Government’s ACEs policy at the overarching and individual policy area level. </a:t>
            </a:r>
          </a:p>
          <a:p>
            <a:r>
              <a:rPr lang="en-GB" dirty="0"/>
              <a:t>Phase 2 comprised  ‘discussions’ with stakeholders and policy leads (Children and Families division) about their views on the Welsh Government’s ACEs policy and how it should be developed in the future. </a:t>
            </a:r>
          </a:p>
          <a:p>
            <a:r>
              <a:rPr lang="en-GB" dirty="0"/>
              <a:t>Where we are now…</a:t>
            </a:r>
          </a:p>
        </p:txBody>
      </p:sp>
    </p:spTree>
    <p:extLst>
      <p:ext uri="{BB962C8B-B14F-4D97-AF65-F5344CB8AC3E}">
        <p14:creationId xmlns:p14="http://schemas.microsoft.com/office/powerpoint/2010/main" val="2150681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A4C523-D789-9069-F98E-05B3846D9414}"/>
              </a:ext>
            </a:extLst>
          </p:cNvPr>
          <p:cNvSpPr>
            <a:spLocks noGrp="1"/>
          </p:cNvSpPr>
          <p:nvPr>
            <p:ph type="title"/>
          </p:nvPr>
        </p:nvSpPr>
        <p:spPr>
          <a:xfrm>
            <a:off x="838200" y="365125"/>
            <a:ext cx="10515600" cy="1325563"/>
          </a:xfrm>
        </p:spPr>
        <p:txBody>
          <a:bodyPr>
            <a:normAutofit/>
          </a:bodyPr>
          <a:lstStyle/>
          <a:p>
            <a:r>
              <a:rPr lang="en-US" altLang="en-US" dirty="0">
                <a:latin typeface="Arial" panose="020B0604020202020204" pitchFamily="34" charset="0"/>
              </a:rPr>
              <a:t>General findings and implications:</a:t>
            </a:r>
            <a:br>
              <a:rPr lang="en-US" altLang="en-US" dirty="0">
                <a:latin typeface="Arial" panose="020B0604020202020204" pitchFamily="34" charset="0"/>
              </a:rPr>
            </a:br>
            <a:endParaRPr lang="en-GB" dirty="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73A6F4F9-B5F8-14A0-E275-E3BB4231093C}"/>
              </a:ext>
            </a:extLst>
          </p:cNvPr>
          <p:cNvSpPr>
            <a:spLocks noGrp="1" noChangeArrowheads="1"/>
          </p:cNvSpPr>
          <p:nvPr>
            <p:ph idx="1"/>
          </p:nvPr>
        </p:nvSpPr>
        <p:spPr bwMode="auto">
          <a:xfrm>
            <a:off x="1257300" y="1253331"/>
            <a:ext cx="10515600" cy="435133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66654" rIns="0" bIns="133308" numCol="1" anchorCtr="0" compatLnSpc="1">
            <a:prstTxWarp prst="textNoShape">
              <a:avLst/>
            </a:prstTxWarp>
            <a:normAutofit fontScale="92500" lnSpcReduction="20000"/>
          </a:bodyPr>
          <a:lstStyle/>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R="0" lvl="0" defTabSz="914400" rtl="0" eaLnBrk="0" fontAlgn="base" latinLnBrk="0" hangingPunct="0">
              <a:spcBef>
                <a:spcPct val="0"/>
              </a:spcBef>
              <a:spcAft>
                <a:spcPts val="600"/>
              </a:spcAft>
              <a:buClrTx/>
              <a:buSzTx/>
              <a:buFont typeface="Wingdings" panose="05000000000000000000" pitchFamily="2" charset="2"/>
              <a:buChar char="v"/>
              <a:tabLst/>
            </a:pPr>
            <a:r>
              <a:rPr kumimoji="0" lang="en-US" altLang="en-US" sz="2200" b="1" i="0" u="none" strike="noStrike" cap="none" normalizeH="0" baseline="0" dirty="0">
                <a:ln>
                  <a:noFill/>
                </a:ln>
                <a:solidFill>
                  <a:schemeClr val="accent1">
                    <a:lumMod val="50000"/>
                  </a:schemeClr>
                </a:solidFill>
                <a:effectLst/>
                <a:latin typeface="Arial" panose="020B0604020202020204" pitchFamily="34" charset="0"/>
                <a:ea typeface="Google Sans"/>
              </a:rPr>
              <a:t>Health-harming behaviors:</a:t>
            </a:r>
            <a:r>
              <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rPr>
              <a:t> Adults with four or more ACEs are significantly more likely to engage in health-harming </a:t>
            </a:r>
            <a:r>
              <a:rPr kumimoji="0" lang="en-US" altLang="en-US" sz="2200" b="0" i="0" u="none" strike="noStrike" cap="none" normalizeH="0" baseline="0" dirty="0" err="1">
                <a:ln>
                  <a:noFill/>
                </a:ln>
                <a:solidFill>
                  <a:schemeClr val="accent1">
                    <a:lumMod val="50000"/>
                  </a:schemeClr>
                </a:solidFill>
                <a:effectLst/>
                <a:latin typeface="Arial" panose="020B0604020202020204" pitchFamily="34" charset="0"/>
                <a:ea typeface="Google Sans"/>
              </a:rPr>
              <a:t>behaviours</a:t>
            </a:r>
            <a:r>
              <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rPr>
              <a:t>. For example, they are 4.4 times more likely to be high-risk drinkers than those with no ACEs.</a:t>
            </a:r>
          </a:p>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endParaRPr>
          </a:p>
          <a:p>
            <a:pPr marR="0" lvl="0" defTabSz="914400" rtl="0" eaLnBrk="0" fontAlgn="base" latinLnBrk="0" hangingPunct="0">
              <a:spcBef>
                <a:spcPct val="0"/>
              </a:spcBef>
              <a:spcAft>
                <a:spcPts val="600"/>
              </a:spcAft>
              <a:buClrTx/>
              <a:buSzTx/>
              <a:buFont typeface="Wingdings" panose="05000000000000000000" pitchFamily="2" charset="2"/>
              <a:buChar char="v"/>
              <a:tabLst/>
            </a:pPr>
            <a:r>
              <a:rPr kumimoji="0" lang="en-US" altLang="en-US" sz="2200" b="1" i="0" u="none" strike="noStrike" cap="none" normalizeH="0" baseline="0" dirty="0">
                <a:ln>
                  <a:noFill/>
                </a:ln>
                <a:solidFill>
                  <a:schemeClr val="accent1">
                    <a:lumMod val="50000"/>
                  </a:schemeClr>
                </a:solidFill>
                <a:effectLst/>
                <a:latin typeface="Arial" panose="020B0604020202020204" pitchFamily="34" charset="0"/>
                <a:ea typeface="Google Sans"/>
              </a:rPr>
              <a:t>Mental health:</a:t>
            </a:r>
            <a:r>
              <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rPr>
              <a:t> Individuals with four or more ACEs are 4.7 times more likely to report low mental well-being as adults.</a:t>
            </a:r>
          </a:p>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endParaRPr>
          </a:p>
          <a:p>
            <a:pPr marR="0" lvl="0" defTabSz="914400" rtl="0" eaLnBrk="0" fontAlgn="base" latinLnBrk="0" hangingPunct="0">
              <a:spcBef>
                <a:spcPct val="0"/>
              </a:spcBef>
              <a:spcAft>
                <a:spcPts val="600"/>
              </a:spcAft>
              <a:buClrTx/>
              <a:buSzTx/>
              <a:buFont typeface="Wingdings" panose="05000000000000000000" pitchFamily="2" charset="2"/>
              <a:buChar char="v"/>
              <a:tabLst/>
            </a:pPr>
            <a:r>
              <a:rPr kumimoji="0" lang="en-US" altLang="en-US" sz="2200" b="1" i="0" u="none" strike="noStrike" cap="none" normalizeH="0" baseline="0" dirty="0">
                <a:ln>
                  <a:noFill/>
                </a:ln>
                <a:solidFill>
                  <a:schemeClr val="accent1">
                    <a:lumMod val="50000"/>
                  </a:schemeClr>
                </a:solidFill>
                <a:effectLst/>
                <a:latin typeface="Arial" panose="020B0604020202020204" pitchFamily="34" charset="0"/>
                <a:ea typeface="Google Sans"/>
              </a:rPr>
              <a:t>Chronic illness:</a:t>
            </a:r>
            <a:r>
              <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rPr>
              <a:t> The risk of developing chronic diseases increases with the number of ACEs. By age 49, 24.9% of individuals with four or more ACEs reported having one or more chronic diseases, compared to 6.9% for those with no ACEs.</a:t>
            </a:r>
          </a:p>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endParaRPr>
          </a:p>
          <a:p>
            <a:pPr marR="0" lvl="0" defTabSz="914400" rtl="0" eaLnBrk="0" fontAlgn="base" latinLnBrk="0" hangingPunct="0">
              <a:spcBef>
                <a:spcPct val="0"/>
              </a:spcBef>
              <a:spcAft>
                <a:spcPts val="600"/>
              </a:spcAft>
              <a:buClrTx/>
              <a:buSzTx/>
              <a:buFont typeface="Wingdings" panose="05000000000000000000" pitchFamily="2" charset="2"/>
              <a:buChar char="v"/>
              <a:tabLst/>
            </a:pPr>
            <a:r>
              <a:rPr kumimoji="0" lang="en-US" altLang="en-US" sz="2200" b="1" i="0" u="none" strike="noStrike" cap="none" normalizeH="0" baseline="0" dirty="0">
                <a:ln>
                  <a:noFill/>
                </a:ln>
                <a:solidFill>
                  <a:schemeClr val="accent1">
                    <a:lumMod val="50000"/>
                  </a:schemeClr>
                </a:solidFill>
                <a:effectLst/>
                <a:latin typeface="Arial" panose="020B0604020202020204" pitchFamily="34" charset="0"/>
                <a:ea typeface="Google Sans"/>
              </a:rPr>
              <a:t>Intergenerational impact:</a:t>
            </a:r>
            <a:r>
              <a:rPr kumimoji="0" lang="en-US" altLang="en-US" sz="2200" b="0" i="0" u="none" strike="noStrike" cap="none" normalizeH="0" baseline="0" dirty="0">
                <a:ln>
                  <a:noFill/>
                </a:ln>
                <a:solidFill>
                  <a:schemeClr val="accent1">
                    <a:lumMod val="50000"/>
                  </a:schemeClr>
                </a:solidFill>
                <a:effectLst/>
                <a:latin typeface="Arial" panose="020B0604020202020204" pitchFamily="34" charset="0"/>
                <a:ea typeface="Google Sans"/>
              </a:rPr>
              <a:t> ACEs can be passed down. A study of fathers in prison found that children of fathers with four or more ACEs were six times more likely to have experienced four or more ACEs themselves. </a:t>
            </a:r>
          </a:p>
        </p:txBody>
      </p:sp>
    </p:spTree>
    <p:extLst>
      <p:ext uri="{BB962C8B-B14F-4D97-AF65-F5344CB8AC3E}">
        <p14:creationId xmlns:p14="http://schemas.microsoft.com/office/powerpoint/2010/main" val="3621532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fontScale="90000"/>
          </a:bodyPr>
          <a:lstStyle/>
          <a:p>
            <a:r>
              <a:rPr lang="en-GB" sz="3400" dirty="0"/>
              <a:t>Findings: Impact of ACEs on the child or adolescent - education</a:t>
            </a:r>
          </a:p>
        </p:txBody>
      </p:sp>
      <p:sp>
        <p:nvSpPr>
          <p:cNvPr id="3" name="Content Placeholder 2"/>
          <p:cNvSpPr>
            <a:spLocks noGrp="1"/>
          </p:cNvSpPr>
          <p:nvPr>
            <p:ph idx="1"/>
          </p:nvPr>
        </p:nvSpPr>
        <p:spPr>
          <a:xfrm>
            <a:off x="182880" y="2075687"/>
            <a:ext cx="4950823" cy="4586369"/>
          </a:xfrm>
        </p:spPr>
        <p:txBody>
          <a:bodyPr vert="horz" lIns="91440" tIns="45720" rIns="91440" bIns="45720" rtlCol="0" anchor="t">
            <a:normAutofit/>
          </a:bodyPr>
          <a:lstStyle/>
          <a:p>
            <a:r>
              <a:rPr lang="en-GB" sz="1800" dirty="0"/>
              <a:t>When children or adolescents are experiencing ACE`s it can result in the following behaviours:</a:t>
            </a:r>
          </a:p>
          <a:p>
            <a:r>
              <a:rPr lang="en-GB" sz="1800" dirty="0"/>
              <a:t>Agitation, fidgeting, aggression and defiance.</a:t>
            </a:r>
          </a:p>
          <a:p>
            <a:r>
              <a:rPr lang="en-GB" sz="1800" dirty="0"/>
              <a:t>It can elevate stress hormones, which in turn can restrict the fight against infection.</a:t>
            </a:r>
          </a:p>
          <a:p>
            <a:r>
              <a:rPr lang="en-GB" sz="1800" dirty="0"/>
              <a:t>It can prevent the child from learning and retaining information in school.</a:t>
            </a:r>
          </a:p>
          <a:p>
            <a:r>
              <a:rPr lang="en-GB" sz="1800" dirty="0"/>
              <a:t>It can cause mistrust of adults or peers.</a:t>
            </a:r>
          </a:p>
          <a:p>
            <a:r>
              <a:rPr lang="en-GB" sz="1800" dirty="0"/>
              <a:t>It can have an impact on self-esteem, confidence and self-worth.</a:t>
            </a:r>
          </a:p>
          <a:p>
            <a:pPr marL="0" indent="0">
              <a:buNone/>
            </a:pPr>
            <a:r>
              <a:rPr lang="en-GB" sz="1800" dirty="0"/>
              <a:t>(Source: Bellis et al., 2015)</a:t>
            </a:r>
            <a:endParaRPr lang="en-GB" sz="1800" dirty="0">
              <a:cs typeface="Calibri" panose="020F0502020204030204"/>
            </a:endParaRPr>
          </a:p>
        </p:txBody>
      </p:sp>
      <p:pic>
        <p:nvPicPr>
          <p:cNvPr id="4" name="Picture 4">
            <a:extLst>
              <a:ext uri="{FF2B5EF4-FFF2-40B4-BE49-F238E27FC236}">
                <a16:creationId xmlns:a16="http://schemas.microsoft.com/office/drawing/2014/main" id="{8D3F84A3-ADAD-40D9-8F0D-9B84788580AE}"/>
              </a:ext>
            </a:extLst>
          </p:cNvPr>
          <p:cNvPicPr>
            <a:picLocks noChangeAspect="1"/>
          </p:cNvPicPr>
          <p:nvPr/>
        </p:nvPicPr>
        <p:blipFill rotWithShape="1">
          <a:blip r:embed="rId2"/>
          <a:srcRect l="14969" r="974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911642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ree White Graphing Notebook Stock Photo">
            <a:extLst>
              <a:ext uri="{FF2B5EF4-FFF2-40B4-BE49-F238E27FC236}">
                <a16:creationId xmlns:a16="http://schemas.microsoft.com/office/drawing/2014/main" id="{52FEA8C2-55A5-A149-7D5E-35A1E9FB55C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943" b="2205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D617B-F7F3-65F9-0235-2F2ADF61C94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School Attainment </a:t>
            </a:r>
          </a:p>
        </p:txBody>
      </p:sp>
      <p:cxnSp>
        <p:nvCxnSpPr>
          <p:cNvPr id="1036"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236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ACEs and childhood behaviours</a:t>
            </a:r>
          </a:p>
        </p:txBody>
      </p:sp>
      <p:sp>
        <p:nvSpPr>
          <p:cNvPr id="3" name="Content Placeholder 2"/>
          <p:cNvSpPr>
            <a:spLocks noGrp="1"/>
          </p:cNvSpPr>
          <p:nvPr>
            <p:ph idx="1"/>
          </p:nvPr>
        </p:nvSpPr>
        <p:spPr>
          <a:xfrm>
            <a:off x="352697" y="2402635"/>
            <a:ext cx="4655985" cy="4129995"/>
          </a:xfrm>
        </p:spPr>
        <p:txBody>
          <a:bodyPr vert="horz" lIns="91440" tIns="45720" rIns="91440" bIns="45720" rtlCol="0">
            <a:normAutofit lnSpcReduction="10000"/>
          </a:bodyPr>
          <a:lstStyle/>
          <a:p>
            <a:pPr marL="0" indent="0">
              <a:buNone/>
            </a:pPr>
            <a:r>
              <a:rPr lang="en-GB" sz="2200" dirty="0"/>
              <a:t>Children who are growing up within a stressful and toxic environment will have increased resting cortisol levels. This will mean that they find it more difficult to relax after a particularly stressful or traumatic event. The outcome of this can result in one or more of the following behaviours. </a:t>
            </a:r>
          </a:p>
          <a:p>
            <a:r>
              <a:rPr lang="en-GB" sz="2400" dirty="0">
                <a:solidFill>
                  <a:schemeClr val="accent1">
                    <a:lumMod val="50000"/>
                  </a:schemeClr>
                </a:solidFill>
              </a:rPr>
              <a:t>Emotional regulation - irritability, poor social responses</a:t>
            </a:r>
          </a:p>
          <a:p>
            <a:r>
              <a:rPr lang="en-GB" sz="2400" dirty="0">
                <a:solidFill>
                  <a:schemeClr val="accent1">
                    <a:lumMod val="50000"/>
                  </a:schemeClr>
                </a:solidFill>
              </a:rPr>
              <a:t>Cognitive ability -  concentration </a:t>
            </a:r>
          </a:p>
          <a:p>
            <a:r>
              <a:rPr lang="en-GB" sz="2400" dirty="0">
                <a:solidFill>
                  <a:schemeClr val="accent1">
                    <a:lumMod val="50000"/>
                  </a:schemeClr>
                </a:solidFill>
              </a:rPr>
              <a:t>Behaviour- aggression, impulsivity</a:t>
            </a:r>
            <a:endParaRPr lang="en-GB" sz="2200" dirty="0">
              <a:solidFill>
                <a:schemeClr val="accent1">
                  <a:lumMod val="50000"/>
                </a:schemeClr>
              </a:solidFill>
            </a:endParaRPr>
          </a:p>
        </p:txBody>
      </p:sp>
      <p:pic>
        <p:nvPicPr>
          <p:cNvPr id="4" name="Picture 4" descr="A picture containing outdoor, grass, person, little&#10;&#10;Description automatically generated">
            <a:extLst>
              <a:ext uri="{FF2B5EF4-FFF2-40B4-BE49-F238E27FC236}">
                <a16:creationId xmlns:a16="http://schemas.microsoft.com/office/drawing/2014/main" id="{7321554D-F9F4-433A-AD4E-6053D382D30C}"/>
              </a:ext>
            </a:extLst>
          </p:cNvPr>
          <p:cNvPicPr>
            <a:picLocks noChangeAspect="1"/>
          </p:cNvPicPr>
          <p:nvPr/>
        </p:nvPicPr>
        <p:blipFill rotWithShape="1">
          <a:blip r:embed="rId3"/>
          <a:srcRect l="20598" r="124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1007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academic performance</a:t>
            </a:r>
          </a:p>
        </p:txBody>
      </p:sp>
      <p:sp>
        <p:nvSpPr>
          <p:cNvPr id="3" name="Content Placeholder 2"/>
          <p:cNvSpPr>
            <a:spLocks noGrp="1"/>
          </p:cNvSpPr>
          <p:nvPr>
            <p:ph idx="1"/>
          </p:nvPr>
        </p:nvSpPr>
        <p:spPr>
          <a:xfrm>
            <a:off x="404949" y="2282210"/>
            <a:ext cx="4794067" cy="4250421"/>
          </a:xfrm>
        </p:spPr>
        <p:txBody>
          <a:bodyPr vert="horz" lIns="91440" tIns="45720" rIns="91440" bIns="45720" rtlCol="0">
            <a:normAutofit/>
          </a:bodyPr>
          <a:lstStyle/>
          <a:p>
            <a:pPr marL="0" indent="0">
              <a:buNone/>
            </a:pPr>
            <a:r>
              <a:rPr lang="en-GB" sz="1800" dirty="0">
                <a:solidFill>
                  <a:schemeClr val="accent1">
                    <a:lumMod val="50000"/>
                  </a:schemeClr>
                </a:solidFill>
              </a:rPr>
              <a:t>In addition to the detrimental behaviours, the effect of ACEs on academic performance can also be quite stark.</a:t>
            </a:r>
            <a:endParaRPr lang="en-GB" sz="1800" dirty="0">
              <a:solidFill>
                <a:schemeClr val="accent1">
                  <a:lumMod val="50000"/>
                </a:schemeClr>
              </a:solidFill>
              <a:cs typeface="Calibri"/>
            </a:endParaRPr>
          </a:p>
          <a:p>
            <a:pPr marL="0" indent="0">
              <a:buNone/>
            </a:pPr>
            <a:r>
              <a:rPr lang="en-GB" sz="1800" dirty="0">
                <a:solidFill>
                  <a:schemeClr val="accent1">
                    <a:lumMod val="50000"/>
                  </a:schemeClr>
                </a:solidFill>
              </a:rPr>
              <a:t>Research has indicated that children who are experiencing toxic stress in their home or neighbourhood may demonstrate:</a:t>
            </a:r>
            <a:endParaRPr lang="en-GB" sz="1800" dirty="0">
              <a:solidFill>
                <a:schemeClr val="accent1">
                  <a:lumMod val="50000"/>
                </a:schemeClr>
              </a:solidFill>
              <a:cs typeface="Calibri"/>
            </a:endParaRPr>
          </a:p>
          <a:p>
            <a:r>
              <a:rPr lang="en-GB" sz="1800" dirty="0">
                <a:solidFill>
                  <a:schemeClr val="accent1">
                    <a:lumMod val="50000"/>
                  </a:schemeClr>
                </a:solidFill>
              </a:rPr>
              <a:t>a low level of academic achievement, including poor literacy levels and reduced mathematical understanding</a:t>
            </a:r>
            <a:endParaRPr lang="en-GB" sz="1800" dirty="0">
              <a:solidFill>
                <a:schemeClr val="accent1">
                  <a:lumMod val="50000"/>
                </a:schemeClr>
              </a:solidFill>
              <a:cs typeface="Calibri"/>
            </a:endParaRPr>
          </a:p>
          <a:p>
            <a:r>
              <a:rPr lang="en-GB" sz="1800" dirty="0">
                <a:solidFill>
                  <a:schemeClr val="accent1">
                    <a:lumMod val="50000"/>
                  </a:schemeClr>
                </a:solidFill>
              </a:rPr>
              <a:t>a high level of absenteeism, including late arrival at school or early departure from school</a:t>
            </a:r>
            <a:endParaRPr lang="en-GB" sz="1800" dirty="0">
              <a:solidFill>
                <a:schemeClr val="accent1">
                  <a:lumMod val="50000"/>
                </a:schemeClr>
              </a:solidFill>
              <a:cs typeface="Calibri"/>
            </a:endParaRPr>
          </a:p>
          <a:p>
            <a:r>
              <a:rPr lang="en-GB" sz="1800" dirty="0">
                <a:solidFill>
                  <a:schemeClr val="accent1">
                    <a:lumMod val="50000"/>
                  </a:schemeClr>
                </a:solidFill>
              </a:rPr>
              <a:t>learning and behaviour problems </a:t>
            </a:r>
            <a:endParaRPr lang="en-GB" sz="1800" dirty="0">
              <a:solidFill>
                <a:schemeClr val="accent1">
                  <a:lumMod val="50000"/>
                </a:schemeClr>
              </a:solidFill>
              <a:cs typeface="Calibri"/>
            </a:endParaRPr>
          </a:p>
        </p:txBody>
      </p:sp>
      <p:pic>
        <p:nvPicPr>
          <p:cNvPr id="4" name="Picture 4">
            <a:extLst>
              <a:ext uri="{FF2B5EF4-FFF2-40B4-BE49-F238E27FC236}">
                <a16:creationId xmlns:a16="http://schemas.microsoft.com/office/drawing/2014/main" id="{4B3E7A0E-7078-4E74-A804-3BF4C6F85A50}"/>
              </a:ext>
            </a:extLst>
          </p:cNvPr>
          <p:cNvPicPr>
            <a:picLocks noChangeAspect="1"/>
          </p:cNvPicPr>
          <p:nvPr/>
        </p:nvPicPr>
        <p:blipFill rotWithShape="1">
          <a:blip r:embed="rId2"/>
          <a:srcRect l="435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2637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382C-92F2-4043-A65D-1F713E0CDE00}"/>
              </a:ext>
            </a:extLst>
          </p:cNvPr>
          <p:cNvSpPr>
            <a:spLocks noGrp="1"/>
          </p:cNvSpPr>
          <p:nvPr>
            <p:ph type="title"/>
          </p:nvPr>
        </p:nvSpPr>
        <p:spPr>
          <a:xfrm>
            <a:off x="640080" y="325369"/>
            <a:ext cx="4368602" cy="1956841"/>
          </a:xfrm>
        </p:spPr>
        <p:txBody>
          <a:bodyPr anchor="b">
            <a:normAutofit/>
          </a:bodyPr>
          <a:lstStyle/>
          <a:p>
            <a:r>
              <a:rPr lang="en-GB" sz="3400" dirty="0">
                <a:ea typeface="+mj-lt"/>
                <a:cs typeface="+mj-lt"/>
              </a:rPr>
              <a:t>Activity: Impact of ACEs on the development of the child</a:t>
            </a:r>
            <a:endParaRPr lang="en-US" sz="3400" dirty="0"/>
          </a:p>
        </p:txBody>
      </p:sp>
      <p:sp>
        <p:nvSpPr>
          <p:cNvPr id="3" name="Content Placeholder 2">
            <a:extLst>
              <a:ext uri="{FF2B5EF4-FFF2-40B4-BE49-F238E27FC236}">
                <a16:creationId xmlns:a16="http://schemas.microsoft.com/office/drawing/2014/main" id="{963EF898-A2EA-4F4E-9F49-D9A18B7C4453}"/>
              </a:ext>
            </a:extLst>
          </p:cNvPr>
          <p:cNvSpPr>
            <a:spLocks noGrp="1"/>
          </p:cNvSpPr>
          <p:nvPr>
            <p:ph idx="1"/>
          </p:nvPr>
        </p:nvSpPr>
        <p:spPr>
          <a:xfrm>
            <a:off x="287384" y="2521131"/>
            <a:ext cx="4596286" cy="3672436"/>
          </a:xfrm>
        </p:spPr>
        <p:txBody>
          <a:bodyPr vert="horz" lIns="91440" tIns="45720" rIns="91440" bIns="45720" rtlCol="0">
            <a:normAutofit/>
          </a:bodyPr>
          <a:lstStyle/>
          <a:p>
            <a:pPr marL="0" indent="0">
              <a:buNone/>
            </a:pPr>
            <a:r>
              <a:rPr lang="en-GB" sz="1800" dirty="0">
                <a:solidFill>
                  <a:schemeClr val="accent1">
                    <a:lumMod val="50000"/>
                  </a:schemeClr>
                </a:solidFill>
                <a:ea typeface="+mn-lt"/>
                <a:cs typeface="+mn-lt"/>
              </a:rPr>
              <a:t>Consider what you think might be the implications of ACEs on childhood development.</a:t>
            </a:r>
            <a:endParaRPr lang="en-GB" sz="1800" dirty="0">
              <a:solidFill>
                <a:schemeClr val="accent1">
                  <a:lumMod val="50000"/>
                </a:schemeClr>
              </a:solidFill>
              <a:cs typeface="Calibri" panose="020F0502020204030204"/>
            </a:endParaRPr>
          </a:p>
          <a:p>
            <a:pPr marL="0" indent="0">
              <a:buNone/>
            </a:pPr>
            <a:r>
              <a:rPr lang="en-GB" sz="1800" dirty="0">
                <a:solidFill>
                  <a:schemeClr val="accent1">
                    <a:lumMod val="50000"/>
                  </a:schemeClr>
                </a:solidFill>
                <a:ea typeface="+mn-lt"/>
                <a:cs typeface="+mn-lt"/>
              </a:rPr>
              <a:t>You might like to consider the following areas:</a:t>
            </a:r>
            <a:endParaRPr lang="en-GB" sz="1800" dirty="0">
              <a:solidFill>
                <a:schemeClr val="accent1">
                  <a:lumMod val="50000"/>
                </a:schemeClr>
              </a:solidFill>
              <a:cs typeface="Calibri"/>
            </a:endParaRPr>
          </a:p>
          <a:p>
            <a:r>
              <a:rPr lang="en-GB" sz="1800" dirty="0">
                <a:solidFill>
                  <a:schemeClr val="accent1">
                    <a:lumMod val="50000"/>
                  </a:schemeClr>
                </a:solidFill>
                <a:ea typeface="+mn-lt"/>
                <a:cs typeface="+mn-lt"/>
              </a:rPr>
              <a:t>academic attainment</a:t>
            </a:r>
            <a:endParaRPr lang="en-GB" sz="1800" dirty="0">
              <a:solidFill>
                <a:schemeClr val="accent1">
                  <a:lumMod val="50000"/>
                </a:schemeClr>
              </a:solidFill>
              <a:cs typeface="Calibri"/>
            </a:endParaRPr>
          </a:p>
          <a:p>
            <a:r>
              <a:rPr lang="en-GB" sz="1800" dirty="0">
                <a:solidFill>
                  <a:schemeClr val="accent1">
                    <a:lumMod val="50000"/>
                  </a:schemeClr>
                </a:solidFill>
                <a:ea typeface="+mn-lt"/>
                <a:cs typeface="+mn-lt"/>
              </a:rPr>
              <a:t>cognitive development</a:t>
            </a:r>
            <a:endParaRPr lang="en-GB" sz="1800" dirty="0">
              <a:solidFill>
                <a:schemeClr val="accent1">
                  <a:lumMod val="50000"/>
                </a:schemeClr>
              </a:solidFill>
              <a:cs typeface="Calibri"/>
            </a:endParaRPr>
          </a:p>
          <a:p>
            <a:r>
              <a:rPr lang="en-GB" sz="1800" dirty="0">
                <a:solidFill>
                  <a:schemeClr val="accent1">
                    <a:lumMod val="50000"/>
                  </a:schemeClr>
                </a:solidFill>
                <a:ea typeface="+mn-lt"/>
                <a:cs typeface="+mn-lt"/>
              </a:rPr>
              <a:t>the impact on the social, emotional and behavioural development of the child or young person</a:t>
            </a:r>
            <a:endParaRPr lang="en-GB" sz="1800" dirty="0">
              <a:solidFill>
                <a:schemeClr val="accent1">
                  <a:lumMod val="50000"/>
                </a:schemeClr>
              </a:solidFill>
              <a:cs typeface="Calibri"/>
            </a:endParaRPr>
          </a:p>
          <a:p>
            <a:endParaRPr lang="en-GB" sz="1700" dirty="0">
              <a:cs typeface="Calibri"/>
            </a:endParaRPr>
          </a:p>
        </p:txBody>
      </p:sp>
      <p:pic>
        <p:nvPicPr>
          <p:cNvPr id="4" name="Picture 4">
            <a:extLst>
              <a:ext uri="{FF2B5EF4-FFF2-40B4-BE49-F238E27FC236}">
                <a16:creationId xmlns:a16="http://schemas.microsoft.com/office/drawing/2014/main" id="{2CE5600D-ACE8-451D-912D-8A13B5FFF7EA}"/>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0479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attainment</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dirty="0">
                <a:solidFill>
                  <a:schemeClr val="accent1">
                    <a:lumMod val="50000"/>
                  </a:schemeClr>
                </a:solidFill>
              </a:rPr>
              <a:t>In a systematic review of research, Perfect et al. (2016) explored the outcomes of trauma and ACEs on school-related functioning.​</a:t>
            </a:r>
          </a:p>
          <a:p>
            <a:r>
              <a:rPr lang="en-GB" sz="1700" dirty="0">
                <a:solidFill>
                  <a:schemeClr val="accent1">
                    <a:lumMod val="50000"/>
                  </a:schemeClr>
                </a:solidFill>
              </a:rPr>
              <a:t>The study indicated that the cognitive, academic and socio-emotional-behavioural functioning were all impacted by childhood trauma and ACEs.​</a:t>
            </a:r>
          </a:p>
          <a:p>
            <a:r>
              <a:rPr lang="en-GB" sz="1700" dirty="0">
                <a:solidFill>
                  <a:schemeClr val="accent1">
                    <a:lumMod val="50000"/>
                  </a:schemeClr>
                </a:solidFill>
              </a:rPr>
              <a:t>School drop-out and poor attendance were also of concern and an indication of ACEs and trauma. </a:t>
            </a:r>
            <a:endParaRPr lang="en-GB" sz="1700" dirty="0">
              <a:solidFill>
                <a:schemeClr val="accent1">
                  <a:lumMod val="50000"/>
                </a:schemeClr>
              </a:solidFill>
              <a:cs typeface="Calibri"/>
            </a:endParaRPr>
          </a:p>
        </p:txBody>
      </p:sp>
      <p:pic>
        <p:nvPicPr>
          <p:cNvPr id="4" name="Picture 4">
            <a:extLst>
              <a:ext uri="{FF2B5EF4-FFF2-40B4-BE49-F238E27FC236}">
                <a16:creationId xmlns:a16="http://schemas.microsoft.com/office/drawing/2014/main" id="{438D0E56-9514-4350-917E-5C4E74458498}"/>
              </a:ext>
            </a:extLst>
          </p:cNvPr>
          <p:cNvPicPr>
            <a:picLocks noChangeAspect="1"/>
          </p:cNvPicPr>
          <p:nvPr/>
        </p:nvPicPr>
        <p:blipFill rotWithShape="1">
          <a:blip r:embed="rId2"/>
          <a:srcRect l="16457" r="165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90786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cognitive functioning</a:t>
            </a:r>
          </a:p>
        </p:txBody>
      </p:sp>
      <p:sp>
        <p:nvSpPr>
          <p:cNvPr id="3" name="Content Placeholder 2"/>
          <p:cNvSpPr>
            <a:spLocks noGrp="1"/>
          </p:cNvSpPr>
          <p:nvPr>
            <p:ph idx="1"/>
          </p:nvPr>
        </p:nvSpPr>
        <p:spPr>
          <a:xfrm>
            <a:off x="287384" y="2442754"/>
            <a:ext cx="4898570" cy="3984172"/>
          </a:xfrm>
        </p:spPr>
        <p:txBody>
          <a:bodyPr vert="horz" lIns="91440" tIns="45720" rIns="91440" bIns="45720" rtlCol="0">
            <a:noAutofit/>
          </a:bodyPr>
          <a:lstStyle/>
          <a:p>
            <a:pPr marL="0" indent="0">
              <a:buNone/>
            </a:pPr>
            <a:r>
              <a:rPr lang="en-GB" sz="1800" dirty="0">
                <a:solidFill>
                  <a:schemeClr val="accent1">
                    <a:lumMod val="50000"/>
                  </a:schemeClr>
                </a:solidFill>
              </a:rPr>
              <a:t>The impact on cognitive functioning includes the child or young person's ability to retain information, to focus on tasks and remain attentive. It also includes the ability to develop language and the individual's cognitive intelligence.</a:t>
            </a:r>
            <a:endParaRPr lang="en-GB" sz="1800" dirty="0">
              <a:solidFill>
                <a:schemeClr val="accent1">
                  <a:lumMod val="50000"/>
                </a:schemeClr>
              </a:solidFill>
              <a:cs typeface="Calibri"/>
            </a:endParaRPr>
          </a:p>
          <a:p>
            <a:pPr marL="0" indent="0">
              <a:buNone/>
            </a:pPr>
            <a:endParaRPr lang="en-GB" sz="1800" dirty="0">
              <a:solidFill>
                <a:schemeClr val="accent1">
                  <a:lumMod val="50000"/>
                </a:schemeClr>
              </a:solidFill>
              <a:cs typeface="Calibri"/>
            </a:endParaRPr>
          </a:p>
          <a:p>
            <a:pPr marL="0" indent="0">
              <a:buNone/>
            </a:pPr>
            <a:r>
              <a:rPr lang="en-GB" sz="1800" dirty="0">
                <a:solidFill>
                  <a:schemeClr val="accent1">
                    <a:lumMod val="50000"/>
                  </a:schemeClr>
                </a:solidFill>
              </a:rPr>
              <a:t>Learners may be unable to engage verbally with peers. This may be due to a delay in language development, or it may be that they do not know how to engage in play with others.</a:t>
            </a:r>
            <a:endParaRPr lang="en-GB" sz="1800" dirty="0">
              <a:solidFill>
                <a:schemeClr val="accent1">
                  <a:lumMod val="50000"/>
                </a:schemeClr>
              </a:solidFill>
              <a:cs typeface="Calibri"/>
            </a:endParaRPr>
          </a:p>
          <a:p>
            <a:pPr marL="0" indent="0">
              <a:buNone/>
            </a:pPr>
            <a:endParaRPr lang="en-GB" sz="1800" dirty="0">
              <a:solidFill>
                <a:schemeClr val="accent1">
                  <a:lumMod val="50000"/>
                </a:schemeClr>
              </a:solidFill>
              <a:cs typeface="Calibri"/>
            </a:endParaRPr>
          </a:p>
          <a:p>
            <a:pPr marL="0" indent="0">
              <a:buNone/>
            </a:pPr>
            <a:r>
              <a:rPr lang="en-GB" sz="1800" dirty="0">
                <a:solidFill>
                  <a:schemeClr val="accent1">
                    <a:lumMod val="50000"/>
                  </a:schemeClr>
                </a:solidFill>
              </a:rPr>
              <a:t>In addition, children may also be unable to focus on activities, which can lead to distracting behaviours. </a:t>
            </a:r>
            <a:endParaRPr lang="en-GB" sz="1800" dirty="0">
              <a:solidFill>
                <a:schemeClr val="accent1">
                  <a:lumMod val="50000"/>
                </a:schemeClr>
              </a:solidFill>
              <a:cs typeface="Calibri"/>
            </a:endParaRPr>
          </a:p>
        </p:txBody>
      </p:sp>
      <p:pic>
        <p:nvPicPr>
          <p:cNvPr id="4" name="Picture 4">
            <a:extLst>
              <a:ext uri="{FF2B5EF4-FFF2-40B4-BE49-F238E27FC236}">
                <a16:creationId xmlns:a16="http://schemas.microsoft.com/office/drawing/2014/main" id="{E4693B71-063A-403E-B846-6E89A6D3CC58}"/>
              </a:ext>
            </a:extLst>
          </p:cNvPr>
          <p:cNvPicPr>
            <a:picLocks noChangeAspect="1"/>
          </p:cNvPicPr>
          <p:nvPr/>
        </p:nvPicPr>
        <p:blipFill rotWithShape="1">
          <a:blip r:embed="rId2"/>
          <a:srcRect l="13423" r="196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14441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a:t>Studies have indicated that children and young people who are experiencing childhood trauma are more likely to demonstrate lower academic performance than peers who have not experienced trauma.</a:t>
            </a:r>
          </a:p>
          <a:p>
            <a:pPr marL="0" indent="0">
              <a:buNone/>
            </a:pPr>
            <a:endParaRPr lang="en-GB" sz="1700"/>
          </a:p>
          <a:p>
            <a:pPr marL="0" indent="0">
              <a:buNone/>
            </a:pPr>
            <a:r>
              <a:rPr lang="en-GB" sz="1700"/>
              <a:t>These studies have highlighted poor literacy levels, as well as reduced levels of mathematical understanding. This in turn can lead to frustration for the learner. The impact of this is school withdrawal with high levels of absenteeism. </a:t>
            </a:r>
            <a:endParaRPr lang="en-GB" sz="1700">
              <a:cs typeface="Calibri"/>
            </a:endParaRPr>
          </a:p>
        </p:txBody>
      </p:sp>
      <p:pic>
        <p:nvPicPr>
          <p:cNvPr id="4" name="Picture 4">
            <a:extLst>
              <a:ext uri="{FF2B5EF4-FFF2-40B4-BE49-F238E27FC236}">
                <a16:creationId xmlns:a16="http://schemas.microsoft.com/office/drawing/2014/main" id="{0838E22C-F9C2-487B-8096-234D53146F04}"/>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6358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70"/>
            <a:ext cx="4368602" cy="1086622"/>
          </a:xfrm>
        </p:spPr>
        <p:txBody>
          <a:bodyPr anchor="b">
            <a:normAutofit fontScale="90000"/>
          </a:bodyPr>
          <a:lstStyle/>
          <a:p>
            <a:r>
              <a:rPr lang="en-GB" sz="3400" dirty="0"/>
              <a:t>Impact on socio-emotional-behavioural functioning</a:t>
            </a:r>
          </a:p>
        </p:txBody>
      </p:sp>
      <p:sp>
        <p:nvSpPr>
          <p:cNvPr id="3" name="Content Placeholder 2"/>
          <p:cNvSpPr>
            <a:spLocks noGrp="1"/>
          </p:cNvSpPr>
          <p:nvPr>
            <p:ph idx="1"/>
          </p:nvPr>
        </p:nvSpPr>
        <p:spPr>
          <a:xfrm>
            <a:off x="337060" y="1411992"/>
            <a:ext cx="4974642" cy="5120639"/>
          </a:xfrm>
        </p:spPr>
        <p:txBody>
          <a:bodyPr vert="horz" lIns="91440" tIns="45720" rIns="91440" bIns="45720" rtlCol="0">
            <a:noAutofit/>
          </a:bodyPr>
          <a:lstStyle/>
          <a:p>
            <a:pPr marL="0" indent="0">
              <a:buNone/>
            </a:pPr>
            <a:r>
              <a:rPr lang="en-GB" sz="1800" dirty="0">
                <a:solidFill>
                  <a:schemeClr val="accent1">
                    <a:lumMod val="50000"/>
                  </a:schemeClr>
                </a:solidFill>
              </a:rPr>
              <a:t>For children and young people who have experienced ACES, their ability to develop appropriate relationships can be impaired. Studies have indicated that for some children the impact of a toxic, traumatic or stressful home environment can lead to higher levels of aggressive and disruptive behaviours both inside and outside of school.</a:t>
            </a:r>
          </a:p>
          <a:p>
            <a:pPr marL="0" indent="0">
              <a:buNone/>
            </a:pPr>
            <a:r>
              <a:rPr lang="en-GB" sz="1800" dirty="0">
                <a:solidFill>
                  <a:schemeClr val="accent1">
                    <a:lumMod val="50000"/>
                  </a:schemeClr>
                </a:solidFill>
              </a:rPr>
              <a:t>Childhood trauma can also see the development of agitated and hyperactive behaviours.</a:t>
            </a:r>
          </a:p>
          <a:p>
            <a:pPr marL="0" indent="0">
              <a:buNone/>
            </a:pPr>
            <a:r>
              <a:rPr lang="en-GB" sz="1800" dirty="0">
                <a:solidFill>
                  <a:schemeClr val="accent1">
                    <a:lumMod val="50000"/>
                  </a:schemeClr>
                </a:solidFill>
              </a:rPr>
              <a:t>In addition, adolescents who have experienced severe adversity can become sexually promiscuous and are 6 times more likely to have had sex under the age of 16.</a:t>
            </a:r>
          </a:p>
          <a:p>
            <a:pPr marL="0" indent="0">
              <a:buNone/>
            </a:pPr>
            <a:r>
              <a:rPr lang="en-GB" sz="1800" dirty="0">
                <a:solidFill>
                  <a:schemeClr val="accent1">
                    <a:lumMod val="50000"/>
                  </a:schemeClr>
                </a:solidFill>
              </a:rPr>
              <a:t>Alcohol and substance misuse is another high risk for these young people. Risk taking behaviour is a key aspect of adolescent development, however teenagers who have experienced ACEs will engage in self-harming behaviour. </a:t>
            </a:r>
            <a:endParaRPr lang="en-GB" sz="1800" dirty="0">
              <a:solidFill>
                <a:schemeClr val="accent1">
                  <a:lumMod val="50000"/>
                </a:schemeClr>
              </a:solidFill>
              <a:cs typeface="Calibri"/>
            </a:endParaRPr>
          </a:p>
        </p:txBody>
      </p:sp>
      <p:pic>
        <p:nvPicPr>
          <p:cNvPr id="4" name="Picture 4">
            <a:extLst>
              <a:ext uri="{FF2B5EF4-FFF2-40B4-BE49-F238E27FC236}">
                <a16:creationId xmlns:a16="http://schemas.microsoft.com/office/drawing/2014/main" id="{8CCD1CAB-5170-4647-A0C8-1990987F55C6}"/>
              </a:ext>
            </a:extLst>
          </p:cNvPr>
          <p:cNvPicPr>
            <a:picLocks noChangeAspect="1"/>
          </p:cNvPicPr>
          <p:nvPr/>
        </p:nvPicPr>
        <p:blipFill rotWithShape="1">
          <a:blip r:embed="rId2"/>
          <a:srcRect l="14901" r="181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73782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70"/>
            <a:ext cx="4368602" cy="967854"/>
          </a:xfrm>
        </p:spPr>
        <p:txBody>
          <a:bodyPr anchor="b">
            <a:normAutofit/>
          </a:bodyPr>
          <a:lstStyle/>
          <a:p>
            <a:r>
              <a:rPr lang="en-GB" sz="5400" dirty="0"/>
              <a:t>Routine</a:t>
            </a:r>
          </a:p>
        </p:txBody>
      </p:sp>
      <p:sp>
        <p:nvSpPr>
          <p:cNvPr id="3" name="Content Placeholder 2"/>
          <p:cNvSpPr>
            <a:spLocks noGrp="1"/>
          </p:cNvSpPr>
          <p:nvPr>
            <p:ph idx="1"/>
          </p:nvPr>
        </p:nvSpPr>
        <p:spPr>
          <a:xfrm>
            <a:off x="326572" y="1567543"/>
            <a:ext cx="4557098" cy="4626024"/>
          </a:xfrm>
        </p:spPr>
        <p:txBody>
          <a:bodyPr vert="horz" lIns="91440" tIns="45720" rIns="91440" bIns="45720" rtlCol="0">
            <a:noAutofit/>
          </a:bodyPr>
          <a:lstStyle/>
          <a:p>
            <a:pPr marL="0" indent="0">
              <a:buNone/>
            </a:pPr>
            <a:r>
              <a:rPr lang="en-GB" sz="1800" dirty="0"/>
              <a:t>Home life can be extremely challenging for children with ACEs, routines may be limited, and the child or young person may come to school hungry, tired, fidgety and tense.</a:t>
            </a:r>
            <a:endParaRPr lang="en-GB" sz="1800" dirty="0">
              <a:cs typeface="Calibri"/>
            </a:endParaRPr>
          </a:p>
          <a:p>
            <a:pPr marL="0" indent="0">
              <a:buNone/>
            </a:pPr>
            <a:endParaRPr lang="en-GB" sz="1800" dirty="0">
              <a:cs typeface="Calibri"/>
            </a:endParaRPr>
          </a:p>
          <a:p>
            <a:pPr marL="0" indent="0">
              <a:buNone/>
            </a:pPr>
            <a:r>
              <a:rPr lang="en-GB" sz="1800" dirty="0"/>
              <a:t>Providing a steady routine in the classroom can help. Starting and ending sessions in a similar manner can help to settle the child or young person. Setting out clear expectations, providing work that is achievable can all help to calm the child or young person down once they are in the classroom.</a:t>
            </a:r>
            <a:endParaRPr lang="en-GB" sz="1800" dirty="0">
              <a:cs typeface="Calibri"/>
            </a:endParaRPr>
          </a:p>
          <a:p>
            <a:pPr marL="0" indent="0">
              <a:buNone/>
            </a:pPr>
            <a:endParaRPr lang="en-GB" sz="1800" dirty="0">
              <a:cs typeface="Calibri"/>
            </a:endParaRPr>
          </a:p>
          <a:p>
            <a:pPr marL="0" indent="0">
              <a:buNone/>
            </a:pPr>
            <a:r>
              <a:rPr lang="en-GB" sz="1800" dirty="0"/>
              <a:t>Consideration for where the child or young person is seated may also help. Sitting with their back to a wall can provide the steady, safe boundary that they may need. </a:t>
            </a:r>
            <a:endParaRPr lang="en-GB" sz="1800" dirty="0">
              <a:cs typeface="Calibri"/>
            </a:endParaRPr>
          </a:p>
        </p:txBody>
      </p:sp>
      <p:pic>
        <p:nvPicPr>
          <p:cNvPr id="4" name="Picture 4">
            <a:extLst>
              <a:ext uri="{FF2B5EF4-FFF2-40B4-BE49-F238E27FC236}">
                <a16:creationId xmlns:a16="http://schemas.microsoft.com/office/drawing/2014/main" id="{E90BB050-660B-4977-8953-2FE51DB0D397}"/>
              </a:ext>
            </a:extLst>
          </p:cNvPr>
          <p:cNvPicPr>
            <a:picLocks noChangeAspect="1"/>
          </p:cNvPicPr>
          <p:nvPr/>
        </p:nvPicPr>
        <p:blipFill rotWithShape="1">
          <a:blip r:embed="rId2"/>
          <a:srcRect l="16244" r="16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10338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Creating nurturing environments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800" dirty="0"/>
              <a:t>For some children and young people, school is their only safe environment. A place that feels nurturing, with compassionate, caring teachers to support and enhance their self-esteem and confidence.</a:t>
            </a:r>
          </a:p>
          <a:p>
            <a:pPr marL="0" indent="0">
              <a:buNone/>
            </a:pPr>
            <a:r>
              <a:rPr lang="en-GB" sz="1800" dirty="0"/>
              <a:t>Spend 5-10 minutes thinking about this nurturing environment. What do you need to think about as you create your own classroom, to ensure that it feels safe and nurturing for all the learners in your class?</a:t>
            </a:r>
            <a:endParaRPr lang="en-GB" sz="1800" dirty="0">
              <a:cs typeface="Calibri"/>
            </a:endParaRPr>
          </a:p>
          <a:p>
            <a:pPr marL="0" indent="0">
              <a:buNone/>
            </a:pPr>
            <a:endParaRPr lang="en-GB" sz="1500" dirty="0">
              <a:cs typeface="Calibri"/>
            </a:endParaRPr>
          </a:p>
          <a:p>
            <a:pPr marL="0" indent="0">
              <a:buNone/>
            </a:pPr>
            <a:endParaRPr lang="en-GB" sz="1500" dirty="0"/>
          </a:p>
          <a:p>
            <a:endParaRPr lang="en-GB" sz="1500" dirty="0"/>
          </a:p>
        </p:txBody>
      </p:sp>
      <p:pic>
        <p:nvPicPr>
          <p:cNvPr id="4" name="Picture 4">
            <a:extLst>
              <a:ext uri="{FF2B5EF4-FFF2-40B4-BE49-F238E27FC236}">
                <a16:creationId xmlns:a16="http://schemas.microsoft.com/office/drawing/2014/main" id="{7F01568B-5FD8-4050-ABE7-81F487B5E913}"/>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03242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660185"/>
          </a:xfrm>
        </p:spPr>
        <p:txBody>
          <a:bodyPr anchor="b">
            <a:normAutofit fontScale="90000"/>
          </a:bodyPr>
          <a:lstStyle/>
          <a:p>
            <a:r>
              <a:rPr lang="en-GB" sz="4200" dirty="0"/>
              <a:t>Classroom behaviours and teacher experience</a:t>
            </a:r>
          </a:p>
        </p:txBody>
      </p:sp>
      <p:sp>
        <p:nvSpPr>
          <p:cNvPr id="3" name="Content Placeholder 2"/>
          <p:cNvSpPr>
            <a:spLocks noGrp="1"/>
          </p:cNvSpPr>
          <p:nvPr>
            <p:ph idx="1"/>
          </p:nvPr>
        </p:nvSpPr>
        <p:spPr>
          <a:xfrm>
            <a:off x="274320" y="2116183"/>
            <a:ext cx="4609349" cy="4416448"/>
          </a:xfrm>
        </p:spPr>
        <p:txBody>
          <a:bodyPr vert="horz" lIns="91440" tIns="45720" rIns="91440" bIns="45720" rtlCol="0">
            <a:normAutofit/>
          </a:bodyPr>
          <a:lstStyle/>
          <a:p>
            <a:pPr marL="0" indent="0">
              <a:buNone/>
            </a:pPr>
            <a:r>
              <a:rPr lang="en-GB" sz="1800" dirty="0"/>
              <a:t>Supporting children and young people who are displaying concerning behaviours can be challenging. Disciplinary measures, such as isolation or shouting at the individual can increase stress levels and cause further agitation, thus making the situation worse.</a:t>
            </a:r>
          </a:p>
          <a:p>
            <a:pPr marL="0" indent="0">
              <a:buNone/>
            </a:pPr>
            <a:r>
              <a:rPr lang="en-GB" sz="1800" dirty="0"/>
              <a:t>It can also be very difficult for teachers to witness these situations and can make teachers feel a range of difficult emotions, including:</a:t>
            </a:r>
          </a:p>
          <a:p>
            <a:r>
              <a:rPr lang="en-GB" sz="1800" dirty="0"/>
              <a:t>Helplessness</a:t>
            </a:r>
          </a:p>
          <a:p>
            <a:r>
              <a:rPr lang="en-GB" sz="1800" dirty="0"/>
              <a:t>Stress</a:t>
            </a:r>
          </a:p>
          <a:p>
            <a:r>
              <a:rPr lang="en-GB" sz="1800" dirty="0"/>
              <a:t>Being undermined </a:t>
            </a:r>
            <a:endParaRPr lang="en-GB" sz="1800" dirty="0">
              <a:cs typeface="Calibri"/>
            </a:endParaRPr>
          </a:p>
          <a:p>
            <a:r>
              <a:rPr lang="en-GB" sz="1800" dirty="0"/>
              <a:t>Hurt</a:t>
            </a:r>
          </a:p>
          <a:p>
            <a:r>
              <a:rPr lang="en-GB" sz="1800" dirty="0"/>
              <a:t>Shame</a:t>
            </a:r>
          </a:p>
          <a:p>
            <a:endParaRPr lang="en-GB" sz="1200" dirty="0"/>
          </a:p>
        </p:txBody>
      </p:sp>
      <p:pic>
        <p:nvPicPr>
          <p:cNvPr id="4" name="Picture 4">
            <a:extLst>
              <a:ext uri="{FF2B5EF4-FFF2-40B4-BE49-F238E27FC236}">
                <a16:creationId xmlns:a16="http://schemas.microsoft.com/office/drawing/2014/main" id="{B291014E-EA40-4868-8473-E414C2429E49}"/>
              </a:ext>
            </a:extLst>
          </p:cNvPr>
          <p:cNvPicPr>
            <a:picLocks noChangeAspect="1"/>
          </p:cNvPicPr>
          <p:nvPr/>
        </p:nvPicPr>
        <p:blipFill rotWithShape="1">
          <a:blip r:embed="rId2"/>
          <a:srcRect l="30217" r="533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7622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Personal support systems and 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2000" dirty="0">
                <a:solidFill>
                  <a:schemeClr val="accent1">
                    <a:lumMod val="50000"/>
                  </a:schemeClr>
                </a:solidFill>
                <a:cs typeface="Calibri"/>
              </a:rPr>
              <a:t>Think about a time when you struggled in the classroom. </a:t>
            </a:r>
          </a:p>
          <a:p>
            <a:pPr marL="0" indent="0" fontAlgn="base">
              <a:buNone/>
            </a:pPr>
            <a:r>
              <a:rPr lang="en-GB" sz="2000" dirty="0">
                <a:solidFill>
                  <a:schemeClr val="accent1">
                    <a:lumMod val="50000"/>
                  </a:schemeClr>
                </a:solidFill>
                <a:cs typeface="Calibri"/>
              </a:rPr>
              <a:t>What or who helped you when you were feeling this way?</a:t>
            </a:r>
          </a:p>
          <a:p>
            <a:pPr marL="0" indent="0" fontAlgn="base">
              <a:buNone/>
            </a:pPr>
            <a:r>
              <a:rPr lang="en-GB" sz="2000" dirty="0">
                <a:solidFill>
                  <a:schemeClr val="accent1">
                    <a:lumMod val="50000"/>
                  </a:schemeClr>
                </a:solidFill>
                <a:cs typeface="Calibri"/>
              </a:rPr>
              <a:t>Think about the personal support systems and resources that you have. How might they help you in the future?</a:t>
            </a:r>
          </a:p>
        </p:txBody>
      </p:sp>
      <p:pic>
        <p:nvPicPr>
          <p:cNvPr id="4" name="Picture 4" descr="A picture containing text&#10;&#10;Description automatically generated">
            <a:extLst>
              <a:ext uri="{FF2B5EF4-FFF2-40B4-BE49-F238E27FC236}">
                <a16:creationId xmlns:a16="http://schemas.microsoft.com/office/drawing/2014/main" id="{0543E960-1957-4604-AF35-CD710A399430}"/>
              </a:ext>
            </a:extLst>
          </p:cNvPr>
          <p:cNvPicPr>
            <a:picLocks noChangeAspect="1"/>
          </p:cNvPicPr>
          <p:nvPr/>
        </p:nvPicPr>
        <p:blipFill rotWithShape="1">
          <a:blip r:embed="rId3"/>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82497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7C28-E633-9520-06DB-712B1EE9E84E}"/>
              </a:ext>
            </a:extLst>
          </p:cNvPr>
          <p:cNvSpPr>
            <a:spLocks noGrp="1"/>
          </p:cNvSpPr>
          <p:nvPr>
            <p:ph type="title"/>
          </p:nvPr>
        </p:nvSpPr>
        <p:spPr>
          <a:xfrm>
            <a:off x="526073" y="4756638"/>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Key Relationships</a:t>
            </a:r>
          </a:p>
        </p:txBody>
      </p:sp>
      <p:pic>
        <p:nvPicPr>
          <p:cNvPr id="4" name="Picture 4" descr="A picture containing text, person, indoor, group&#10;&#10;Description automatically generated">
            <a:extLst>
              <a:ext uri="{FF2B5EF4-FFF2-40B4-BE49-F238E27FC236}">
                <a16:creationId xmlns:a16="http://schemas.microsoft.com/office/drawing/2014/main" id="{55613A24-2EB0-47CE-AA12-87350A538EF1}"/>
              </a:ext>
            </a:extLst>
          </p:cNvPr>
          <p:cNvPicPr>
            <a:picLocks noGrp="1" noChangeAspect="1"/>
          </p:cNvPicPr>
          <p:nvPr>
            <p:ph idx="1"/>
          </p:nvPr>
        </p:nvPicPr>
        <p:blipFill rotWithShape="1">
          <a:blip r:embed="rId3"/>
          <a:srcRect l="4784" r="28263" b="-1"/>
          <a:stretch/>
        </p:blipFill>
        <p:spPr>
          <a:xfrm>
            <a:off x="4063572" y="307731"/>
            <a:ext cx="4009756" cy="3997637"/>
          </a:xfrm>
          <a:prstGeom prst="rect">
            <a:avLst/>
          </a:prstGeom>
        </p:spPr>
      </p:pic>
      <p:cxnSp>
        <p:nvCxnSpPr>
          <p:cNvPr id="28" name="Straight Connector 2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92200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Relationships in school</a:t>
            </a:r>
          </a:p>
        </p:txBody>
      </p:sp>
      <p:sp>
        <p:nvSpPr>
          <p:cNvPr id="3" name="Content Placeholder 2"/>
          <p:cNvSpPr>
            <a:spLocks noGrp="1"/>
          </p:cNvSpPr>
          <p:nvPr>
            <p:ph idx="1"/>
          </p:nvPr>
        </p:nvSpPr>
        <p:spPr>
          <a:xfrm>
            <a:off x="640080" y="2282210"/>
            <a:ext cx="4243589" cy="3911357"/>
          </a:xfrm>
        </p:spPr>
        <p:txBody>
          <a:bodyPr vert="horz" lIns="91440" tIns="45720" rIns="91440" bIns="45720" rtlCol="0">
            <a:normAutofit/>
          </a:bodyPr>
          <a:lstStyle/>
          <a:p>
            <a:r>
              <a:rPr lang="en-GB" sz="1800" dirty="0">
                <a:solidFill>
                  <a:schemeClr val="accent1">
                    <a:lumMod val="50000"/>
                  </a:schemeClr>
                </a:solidFill>
              </a:rPr>
              <a:t>Nurturing and caring for children and young people is as important as academic achievement. As noted within the ACE studies, children are unable to learn if they feel unsafe, have high cortisol levels or are anxious about their situation.​</a:t>
            </a:r>
          </a:p>
          <a:p>
            <a:r>
              <a:rPr lang="en-GB" sz="1800" dirty="0">
                <a:solidFill>
                  <a:schemeClr val="accent1">
                    <a:lumMod val="50000"/>
                  </a:schemeClr>
                </a:solidFill>
              </a:rPr>
              <a:t>Promoting positive friendships in school and supporting children and young people to engage in social interactions is beneficial for both their academic achievements and also their emotional well-being.​ </a:t>
            </a:r>
            <a:endParaRPr lang="en-GB" sz="1800" dirty="0">
              <a:solidFill>
                <a:schemeClr val="accent1">
                  <a:lumMod val="50000"/>
                </a:schemeClr>
              </a:solidFill>
              <a:cs typeface="Calibri"/>
            </a:endParaRPr>
          </a:p>
        </p:txBody>
      </p:sp>
      <p:pic>
        <p:nvPicPr>
          <p:cNvPr id="4" name="Picture 4" descr="A picture containing grass, outdoor, person&#10;&#10;Description automatically generated">
            <a:extLst>
              <a:ext uri="{FF2B5EF4-FFF2-40B4-BE49-F238E27FC236}">
                <a16:creationId xmlns:a16="http://schemas.microsoft.com/office/drawing/2014/main" id="{7B7BFEC9-FDC1-442B-82AA-079997B55697}"/>
              </a:ext>
            </a:extLst>
          </p:cNvPr>
          <p:cNvPicPr>
            <a:picLocks noChangeAspect="1"/>
          </p:cNvPicPr>
          <p:nvPr/>
        </p:nvPicPr>
        <p:blipFill rotWithShape="1">
          <a:blip r:embed="rId3"/>
          <a:srcRect l="13564" r="222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93551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70"/>
            <a:ext cx="4368602" cy="1216048"/>
          </a:xfrm>
        </p:spPr>
        <p:txBody>
          <a:bodyPr anchor="b">
            <a:normAutofit/>
          </a:bodyPr>
          <a:lstStyle/>
          <a:p>
            <a:r>
              <a:rPr lang="en-GB" sz="5400" dirty="0"/>
              <a:t>Teaching staff</a:t>
            </a:r>
          </a:p>
        </p:txBody>
      </p:sp>
      <p:sp>
        <p:nvSpPr>
          <p:cNvPr id="3" name="Content Placeholder 2"/>
          <p:cNvSpPr>
            <a:spLocks noGrp="1"/>
          </p:cNvSpPr>
          <p:nvPr>
            <p:ph idx="1"/>
          </p:nvPr>
        </p:nvSpPr>
        <p:spPr>
          <a:xfrm>
            <a:off x="640080" y="2168434"/>
            <a:ext cx="4243589" cy="4025133"/>
          </a:xfrm>
        </p:spPr>
        <p:txBody>
          <a:bodyPr>
            <a:normAutofit/>
          </a:bodyPr>
          <a:lstStyle/>
          <a:p>
            <a:pPr marL="0" indent="0">
              <a:buNone/>
            </a:pPr>
            <a:r>
              <a:rPr lang="en-GB" sz="1900" dirty="0"/>
              <a:t>In a single school day a child might interact with many different members of the school. ​</a:t>
            </a:r>
          </a:p>
          <a:p>
            <a:pPr marL="0" indent="0">
              <a:buNone/>
            </a:pPr>
            <a:endParaRPr lang="en-GB" sz="1900" dirty="0"/>
          </a:p>
          <a:p>
            <a:pPr marL="0" indent="0">
              <a:buNone/>
            </a:pPr>
            <a:r>
              <a:rPr lang="en-GB" sz="1900" dirty="0"/>
              <a:t>This can include the school crossing patrol officer, a variety of teaching staff and the lunchtime supervisors. ​</a:t>
            </a:r>
          </a:p>
          <a:p>
            <a:pPr marL="0" indent="0">
              <a:buNone/>
            </a:pPr>
            <a:endParaRPr lang="en-GB" sz="1900" dirty="0"/>
          </a:p>
          <a:p>
            <a:pPr marL="0" indent="0">
              <a:buNone/>
            </a:pPr>
            <a:r>
              <a:rPr lang="en-GB" sz="1900" dirty="0"/>
              <a:t>Every relationship and interaction with a traumatised child can have significance.​</a:t>
            </a:r>
          </a:p>
        </p:txBody>
      </p:sp>
      <p:pic>
        <p:nvPicPr>
          <p:cNvPr id="4" name="Picture 4">
            <a:extLst>
              <a:ext uri="{FF2B5EF4-FFF2-40B4-BE49-F238E27FC236}">
                <a16:creationId xmlns:a16="http://schemas.microsoft.com/office/drawing/2014/main" id="{7C9A55A3-0E55-477B-B27E-72FA6DAE2B3B}"/>
              </a:ext>
            </a:extLst>
          </p:cNvPr>
          <p:cNvPicPr>
            <a:picLocks noChangeAspect="1"/>
          </p:cNvPicPr>
          <p:nvPr/>
        </p:nvPicPr>
        <p:blipFill rotWithShape="1">
          <a:blip r:embed="rId2"/>
          <a:srcRect l="399" r="32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3667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Home-school relationships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800" dirty="0">
                <a:solidFill>
                  <a:schemeClr val="accent1">
                    <a:lumMod val="50000"/>
                  </a:schemeClr>
                </a:solidFill>
              </a:rPr>
              <a:t>Communication between the networks that are involved in a child or young person's life can be crucial for the child or young person who is learning to trust again.​</a:t>
            </a:r>
            <a:endParaRPr lang="en-GB" sz="1800" dirty="0">
              <a:solidFill>
                <a:schemeClr val="accent1">
                  <a:lumMod val="50000"/>
                </a:schemeClr>
              </a:solidFill>
              <a:cs typeface="Calibri"/>
            </a:endParaRPr>
          </a:p>
          <a:p>
            <a:pPr marL="0" indent="0">
              <a:buNone/>
            </a:pPr>
            <a:endParaRPr lang="en-GB" sz="1800" dirty="0">
              <a:solidFill>
                <a:schemeClr val="accent1">
                  <a:lumMod val="50000"/>
                </a:schemeClr>
              </a:solidFill>
              <a:cs typeface="Calibri"/>
            </a:endParaRPr>
          </a:p>
          <a:p>
            <a:pPr marL="0" indent="0">
              <a:buNone/>
            </a:pPr>
            <a:r>
              <a:rPr lang="en-GB" sz="1800" dirty="0">
                <a:solidFill>
                  <a:schemeClr val="accent1">
                    <a:lumMod val="50000"/>
                  </a:schemeClr>
                </a:solidFill>
              </a:rPr>
              <a:t>This means that the teacher may need to engage at a deeper level with parents and carers, who perhaps have specialist knowledge about a significant experience within that child's or young person's life.​</a:t>
            </a:r>
            <a:endParaRPr lang="en-GB" sz="1800" dirty="0">
              <a:solidFill>
                <a:schemeClr val="accent1">
                  <a:lumMod val="50000"/>
                </a:schemeClr>
              </a:solidFill>
              <a:cs typeface="Calibri"/>
            </a:endParaRPr>
          </a:p>
          <a:p>
            <a:pPr marL="0" indent="0">
              <a:buNone/>
            </a:pPr>
            <a:endParaRPr lang="en-GB" sz="1800" dirty="0">
              <a:solidFill>
                <a:schemeClr val="accent1">
                  <a:lumMod val="50000"/>
                </a:schemeClr>
              </a:solidFill>
              <a:cs typeface="Calibri"/>
            </a:endParaRPr>
          </a:p>
          <a:p>
            <a:pPr marL="0" indent="0">
              <a:buNone/>
            </a:pPr>
            <a:r>
              <a:rPr lang="en-GB" sz="1800" dirty="0"/>
              <a:t>​ </a:t>
            </a:r>
            <a:endParaRPr lang="en-GB" sz="1800" dirty="0">
              <a:cs typeface="Calibri"/>
            </a:endParaRPr>
          </a:p>
        </p:txBody>
      </p:sp>
      <p:pic>
        <p:nvPicPr>
          <p:cNvPr id="4" name="Picture 4">
            <a:extLst>
              <a:ext uri="{FF2B5EF4-FFF2-40B4-BE49-F238E27FC236}">
                <a16:creationId xmlns:a16="http://schemas.microsoft.com/office/drawing/2014/main" id="{425A2B8E-E063-49BE-B02B-C56DD250B4AC}"/>
              </a:ext>
            </a:extLst>
          </p:cNvPr>
          <p:cNvPicPr>
            <a:picLocks noChangeAspect="1"/>
          </p:cNvPicPr>
          <p:nvPr/>
        </p:nvPicPr>
        <p:blipFill rotWithShape="1">
          <a:blip r:embed="rId3"/>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82536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529557"/>
          </a:xfrm>
        </p:spPr>
        <p:txBody>
          <a:bodyPr anchor="b">
            <a:normAutofit fontScale="90000"/>
          </a:bodyPr>
          <a:lstStyle/>
          <a:p>
            <a:r>
              <a:rPr lang="en-GB" sz="4200" dirty="0"/>
              <a:t>Activity: The compassionate helper</a:t>
            </a:r>
          </a:p>
        </p:txBody>
      </p:sp>
      <p:sp>
        <p:nvSpPr>
          <p:cNvPr id="3" name="Content Placeholder 2"/>
          <p:cNvSpPr>
            <a:spLocks noGrp="1"/>
          </p:cNvSpPr>
          <p:nvPr>
            <p:ph idx="1"/>
          </p:nvPr>
        </p:nvSpPr>
        <p:spPr>
          <a:xfrm>
            <a:off x="222070" y="1854926"/>
            <a:ext cx="5089632" cy="4677705"/>
          </a:xfrm>
        </p:spPr>
        <p:txBody>
          <a:bodyPr vert="horz" lIns="91440" tIns="45720" rIns="91440" bIns="45720" rtlCol="0">
            <a:noAutofit/>
          </a:bodyPr>
          <a:lstStyle/>
          <a:p>
            <a:pPr marL="0" indent="0">
              <a:buNone/>
            </a:pPr>
            <a:r>
              <a:rPr lang="en-GB" sz="1800" b="1" dirty="0"/>
              <a:t>Reflective activity</a:t>
            </a:r>
            <a:endParaRPr lang="en-GB" sz="1800" b="1" dirty="0">
              <a:cs typeface="Calibri"/>
            </a:endParaRPr>
          </a:p>
          <a:p>
            <a:pPr marL="0" indent="0">
              <a:buNone/>
            </a:pPr>
            <a:r>
              <a:rPr lang="en-GB" sz="1800" dirty="0"/>
              <a:t>Think back to your own childhood and adolescence and consider 1 or 2 teachers or adults that helped you to feel safe and listened to. Think about the nature of these adults. What was it about their relationship with you that made you feel supported and nurtured? Did you feel that they listened well to you and demonstrated compassion? What was special about this person that helped you to know that they cared?</a:t>
            </a:r>
            <a:endParaRPr lang="en-GB" sz="1800" dirty="0">
              <a:cs typeface="Calibri"/>
            </a:endParaRPr>
          </a:p>
          <a:p>
            <a:pPr marL="0" indent="0">
              <a:buNone/>
            </a:pPr>
            <a:r>
              <a:rPr lang="en-GB" sz="1800" dirty="0"/>
              <a:t>Now consider your own relationships with your learners. How might you demonstrate that you are there to support them? What are you already doing that allows your learners to know that you care about their well-being? What might you also need to do to provide that space for a child or young person to talk to you?</a:t>
            </a:r>
            <a:endParaRPr lang="en-GB" sz="1800" dirty="0">
              <a:cs typeface="Calibri"/>
            </a:endParaRPr>
          </a:p>
          <a:p>
            <a:pPr marL="0" indent="0">
              <a:buNone/>
            </a:pPr>
            <a:endParaRPr lang="en-GB" sz="1800" dirty="0">
              <a:cs typeface="Calibri"/>
            </a:endParaRPr>
          </a:p>
        </p:txBody>
      </p:sp>
      <p:pic>
        <p:nvPicPr>
          <p:cNvPr id="5" name="Picture 4" descr="A picture containing text&#10;&#10;Description automatically generated">
            <a:extLst>
              <a:ext uri="{FF2B5EF4-FFF2-40B4-BE49-F238E27FC236}">
                <a16:creationId xmlns:a16="http://schemas.microsoft.com/office/drawing/2014/main" id="{FE2B771E-C32D-4457-9302-A98E0C578E15}"/>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DBE1372-399F-0747-F237-CCE5074EC898}"/>
              </a:ext>
            </a:extLst>
          </p:cNvPr>
          <p:cNvSpPr txBox="1"/>
          <p:nvPr/>
        </p:nvSpPr>
        <p:spPr>
          <a:xfrm>
            <a:off x="6228805" y="2655034"/>
            <a:ext cx="3108960" cy="1089529"/>
          </a:xfrm>
          <a:prstGeom prst="rect">
            <a:avLst/>
          </a:prstGeom>
          <a:solidFill>
            <a:schemeClr val="bg1"/>
          </a:solidFill>
          <a:ln>
            <a:solidFill>
              <a:schemeClr val="accent1"/>
            </a:solidFill>
          </a:ln>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Remember, you might be the 1 key person that can change a child or young person's world for the better.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9267278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Black and white side view of upset girl embracing knees while sitting near boy scrolling cellphone Stock Photo">
            <a:extLst>
              <a:ext uri="{FF2B5EF4-FFF2-40B4-BE49-F238E27FC236}">
                <a16:creationId xmlns:a16="http://schemas.microsoft.com/office/drawing/2014/main" id="{6009155B-8E6D-DADB-5061-86D7F1DAFF5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789" b="1223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FC9B-5576-3511-A651-E22C141F620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Trauma and Toxic Stress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98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The 3 stress response types</a:t>
            </a:r>
          </a:p>
        </p:txBody>
      </p:sp>
      <p:sp>
        <p:nvSpPr>
          <p:cNvPr id="3" name="Content Placeholder 2"/>
          <p:cNvSpPr>
            <a:spLocks noGrp="1"/>
          </p:cNvSpPr>
          <p:nvPr>
            <p:ph idx="1"/>
          </p:nvPr>
        </p:nvSpPr>
        <p:spPr>
          <a:xfrm>
            <a:off x="143692" y="2220685"/>
            <a:ext cx="5342708" cy="4441371"/>
          </a:xfrm>
        </p:spPr>
        <p:txBody>
          <a:bodyPr vert="horz" lIns="91440" tIns="45720" rIns="91440" bIns="45720" rtlCol="0" anchor="t">
            <a:normAutofit/>
          </a:bodyPr>
          <a:lstStyle/>
          <a:p>
            <a:pPr marL="0" indent="0" fontAlgn="base">
              <a:buNone/>
            </a:pPr>
            <a:r>
              <a:rPr lang="en-GB" sz="2000" dirty="0">
                <a:solidFill>
                  <a:schemeClr val="accent1">
                    <a:lumMod val="50000"/>
                  </a:schemeClr>
                </a:solidFill>
              </a:rPr>
              <a:t>There are 3 different kinds of responses to stress: positive, tolerable and toxic. </a:t>
            </a:r>
          </a:p>
          <a:p>
            <a:pPr fontAlgn="base"/>
            <a:r>
              <a:rPr lang="en-GB" sz="2000" dirty="0">
                <a:solidFill>
                  <a:schemeClr val="accent1">
                    <a:lumMod val="50000"/>
                  </a:schemeClr>
                </a:solidFill>
              </a:rPr>
              <a:t>Positive stress response - a </a:t>
            </a:r>
            <a:r>
              <a:rPr lang="en-GB" sz="2000" b="1" dirty="0">
                <a:solidFill>
                  <a:schemeClr val="accent1">
                    <a:lumMod val="50000"/>
                  </a:schemeClr>
                </a:solidFill>
              </a:rPr>
              <a:t>brief, mild, and manageable</a:t>
            </a:r>
            <a:r>
              <a:rPr lang="en-GB" sz="2000" dirty="0">
                <a:solidFill>
                  <a:schemeClr val="accent1">
                    <a:lumMod val="50000"/>
                  </a:schemeClr>
                </a:solidFill>
              </a:rPr>
              <a:t> stress response. Positive stress is healthy. It strengthens the brain’s stress-response systems and builds resilience.</a:t>
            </a:r>
          </a:p>
          <a:p>
            <a:pPr fontAlgn="base"/>
            <a:r>
              <a:rPr lang="en-GB" sz="2000" dirty="0">
                <a:solidFill>
                  <a:schemeClr val="accent1">
                    <a:lumMod val="50000"/>
                  </a:schemeClr>
                </a:solidFill>
              </a:rPr>
              <a:t>Tolerable stress response - </a:t>
            </a:r>
            <a:r>
              <a:rPr lang="en-GB" sz="2000" b="1" dirty="0">
                <a:solidFill>
                  <a:schemeClr val="accent1">
                    <a:lumMod val="50000"/>
                  </a:schemeClr>
                </a:solidFill>
              </a:rPr>
              <a:t>more serious</a:t>
            </a:r>
            <a:r>
              <a:rPr lang="en-GB" sz="2000" dirty="0">
                <a:solidFill>
                  <a:schemeClr val="accent1">
                    <a:lumMod val="50000"/>
                  </a:schemeClr>
                </a:solidFill>
              </a:rPr>
              <a:t>, but still manageable </a:t>
            </a:r>
            <a:r>
              <a:rPr lang="en-GB" sz="2000" i="1" dirty="0">
                <a:solidFill>
                  <a:schemeClr val="accent1">
                    <a:lumMod val="50000"/>
                  </a:schemeClr>
                </a:solidFill>
              </a:rPr>
              <a:t>with the right support</a:t>
            </a:r>
            <a:r>
              <a:rPr lang="en-GB" sz="2000" dirty="0">
                <a:solidFill>
                  <a:schemeClr val="accent1">
                    <a:lumMod val="50000"/>
                  </a:schemeClr>
                </a:solidFill>
              </a:rPr>
              <a:t>. The stress is intense but temporary. Supportive, stable, caring relationships help buffer the effects. </a:t>
            </a:r>
          </a:p>
          <a:p>
            <a:pPr fontAlgn="base"/>
            <a:r>
              <a:rPr lang="en-GB" sz="2000" dirty="0">
                <a:solidFill>
                  <a:schemeClr val="accent1">
                    <a:lumMod val="50000"/>
                  </a:schemeClr>
                </a:solidFill>
              </a:rPr>
              <a:t>Toxic stress response – next slide…</a:t>
            </a:r>
            <a:endParaRPr lang="en-GB" sz="2000" dirty="0">
              <a:solidFill>
                <a:schemeClr val="accent1">
                  <a:lumMod val="50000"/>
                </a:schemeClr>
              </a:solidFill>
              <a:cs typeface="Calibri"/>
            </a:endParaRPr>
          </a:p>
        </p:txBody>
      </p:sp>
      <p:pic>
        <p:nvPicPr>
          <p:cNvPr id="4" name="Picture 4" descr="A picture containing ground, outdoor, person, little&#10;&#10;Description automatically generated">
            <a:extLst>
              <a:ext uri="{FF2B5EF4-FFF2-40B4-BE49-F238E27FC236}">
                <a16:creationId xmlns:a16="http://schemas.microsoft.com/office/drawing/2014/main" id="{125A3AFB-15F7-4D62-8AE2-16F6A0001307}"/>
              </a:ext>
            </a:extLst>
          </p:cNvPr>
          <p:cNvPicPr>
            <a:picLocks noChangeAspect="1"/>
          </p:cNvPicPr>
          <p:nvPr/>
        </p:nvPicPr>
        <p:blipFill rotWithShape="1">
          <a:blip r:embed="rId3"/>
          <a:srcRect l="7381" r="2561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1801712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527739"/>
          </a:xfrm>
        </p:spPr>
        <p:txBody>
          <a:bodyPr anchor="b">
            <a:normAutofit fontScale="90000"/>
          </a:bodyPr>
          <a:lstStyle/>
          <a:p>
            <a:r>
              <a:rPr lang="en-GB" sz="3400"/>
              <a:t>Toxic stress</a:t>
            </a:r>
          </a:p>
        </p:txBody>
      </p:sp>
      <p:sp>
        <p:nvSpPr>
          <p:cNvPr id="3" name="Content Placeholder 2"/>
          <p:cNvSpPr>
            <a:spLocks noGrp="1"/>
          </p:cNvSpPr>
          <p:nvPr>
            <p:ph idx="1"/>
          </p:nvPr>
        </p:nvSpPr>
        <p:spPr>
          <a:xfrm>
            <a:off x="411479" y="1959429"/>
            <a:ext cx="4498848" cy="4313355"/>
          </a:xfrm>
        </p:spPr>
        <p:txBody>
          <a:bodyPr vert="horz" lIns="91440" tIns="45720" rIns="91440" bIns="45720" rtlCol="0" anchor="t">
            <a:normAutofit/>
          </a:bodyPr>
          <a:lstStyle/>
          <a:p>
            <a:pPr marL="0" indent="0" fontAlgn="base">
              <a:buNone/>
            </a:pPr>
            <a:r>
              <a:rPr lang="en-GB" sz="1800" dirty="0"/>
              <a:t>Part of healthy childhood development is learning how to cope with adversity. Children learn these coping skills through education and experience in their home, their school and community.</a:t>
            </a:r>
          </a:p>
          <a:p>
            <a:pPr marL="0" indent="0" fontAlgn="base">
              <a:buNone/>
            </a:pPr>
            <a:endParaRPr lang="en-GB" sz="1800" dirty="0"/>
          </a:p>
          <a:p>
            <a:pPr marL="0" indent="0" fontAlgn="base">
              <a:buNone/>
            </a:pPr>
            <a:r>
              <a:rPr lang="en-GB" sz="1800" dirty="0"/>
              <a:t>When we are threatened our bodies prepare us to respond to the threat. Our heart rate will increase, as will our blood pressure and stress hormones, such as cortisol. </a:t>
            </a:r>
            <a:endParaRPr lang="en-GB" sz="1800" dirty="0">
              <a:cs typeface="Calibri"/>
            </a:endParaRPr>
          </a:p>
        </p:txBody>
      </p:sp>
      <p:pic>
        <p:nvPicPr>
          <p:cNvPr id="4" name="Picture 4" descr="A picture containing person, outdoor, petting, rock&#10;&#10;Description automatically generated">
            <a:extLst>
              <a:ext uri="{FF2B5EF4-FFF2-40B4-BE49-F238E27FC236}">
                <a16:creationId xmlns:a16="http://schemas.microsoft.com/office/drawing/2014/main" id="{145611FA-93EE-4225-B013-2A7C00FA4D03}"/>
              </a:ext>
            </a:extLst>
          </p:cNvPr>
          <p:cNvPicPr>
            <a:picLocks noChangeAspect="1"/>
          </p:cNvPicPr>
          <p:nvPr/>
        </p:nvPicPr>
        <p:blipFill rotWithShape="1">
          <a:blip r:embed="rId3"/>
          <a:srcRect l="21860" r="1113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347114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51" y="491164"/>
            <a:ext cx="4485861" cy="684494"/>
          </a:xfrm>
        </p:spPr>
        <p:txBody>
          <a:bodyPr anchor="b">
            <a:normAutofit/>
          </a:bodyPr>
          <a:lstStyle/>
          <a:p>
            <a:r>
              <a:rPr lang="en-GB" sz="3400" dirty="0"/>
              <a:t>ACEs and toxic stress</a:t>
            </a:r>
          </a:p>
        </p:txBody>
      </p:sp>
      <p:sp>
        <p:nvSpPr>
          <p:cNvPr id="3" name="Content Placeholder 2"/>
          <p:cNvSpPr>
            <a:spLocks noGrp="1"/>
          </p:cNvSpPr>
          <p:nvPr>
            <p:ph idx="1"/>
          </p:nvPr>
        </p:nvSpPr>
        <p:spPr>
          <a:xfrm>
            <a:off x="411478" y="1410789"/>
            <a:ext cx="4918167" cy="4861995"/>
          </a:xfrm>
        </p:spPr>
        <p:txBody>
          <a:bodyPr vert="horz" lIns="91440" tIns="45720" rIns="91440" bIns="45720" rtlCol="0" anchor="t">
            <a:noAutofit/>
          </a:bodyPr>
          <a:lstStyle/>
          <a:p>
            <a:pPr marL="0" indent="0" fontAlgn="base">
              <a:buNone/>
            </a:pPr>
            <a:r>
              <a:rPr lang="en-GB" sz="1800" dirty="0"/>
              <a:t>Research is indicating that ACEs can have a detrimental impact on the individual, leading to significant problems across the lifespan. The term ‘toxic stress’ was a term coined in the early 2000s by the National Scientific Council on the Developing Child (the Council) and refers to the impact that these adverse experiences have on the stress response system on the child’s developing brain.</a:t>
            </a:r>
            <a:endParaRPr lang="en-GB" sz="1800" dirty="0">
              <a:cs typeface="Calibri"/>
            </a:endParaRPr>
          </a:p>
          <a:p>
            <a:pPr marL="0" indent="0" fontAlgn="base">
              <a:buNone/>
            </a:pPr>
            <a:endParaRPr lang="en-GB" sz="1800" dirty="0">
              <a:cs typeface="Calibri"/>
            </a:endParaRPr>
          </a:p>
          <a:p>
            <a:pPr marL="0" indent="0" fontAlgn="base">
              <a:buNone/>
            </a:pPr>
            <a:r>
              <a:rPr lang="en-GB" sz="1800" dirty="0"/>
              <a:t>In addition, the Council also expanded the categories to include such experiences as racism, community violence and poverty. These additional categories were added because the body does not distinguish between stress inside the home and outside in the community. It just recognises that stress is happening, and it responds to it by going into a state of high vigilance. </a:t>
            </a:r>
            <a:endParaRPr lang="en-GB" sz="1800" dirty="0">
              <a:cs typeface="Calibri"/>
            </a:endParaRPr>
          </a:p>
        </p:txBody>
      </p:sp>
      <p:pic>
        <p:nvPicPr>
          <p:cNvPr id="4" name="Picture 4">
            <a:extLst>
              <a:ext uri="{FF2B5EF4-FFF2-40B4-BE49-F238E27FC236}">
                <a16:creationId xmlns:a16="http://schemas.microsoft.com/office/drawing/2014/main" id="{3D9C0AEE-0B1B-4ACE-9259-20E74C867FBC}"/>
              </a:ext>
            </a:extLst>
          </p:cNvPr>
          <p:cNvPicPr>
            <a:picLocks noChangeAspect="1"/>
          </p:cNvPicPr>
          <p:nvPr/>
        </p:nvPicPr>
        <p:blipFill rotWithShape="1">
          <a:blip r:embed="rId2"/>
          <a:srcRect l="7499" r="25498" b="-1"/>
          <a:stretch/>
        </p:blipFill>
        <p:spPr>
          <a:xfrm>
            <a:off x="5447210" y="10"/>
            <a:ext cx="6744789"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535708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5367B-5AB1-C8B8-4570-9D99E51791E1}"/>
              </a:ext>
            </a:extLst>
          </p:cNvPr>
          <p:cNvSpPr>
            <a:spLocks noGrp="1"/>
          </p:cNvSpPr>
          <p:nvPr>
            <p:ph type="title"/>
          </p:nvPr>
        </p:nvSpPr>
        <p:spPr>
          <a:xfrm>
            <a:off x="838200" y="365125"/>
            <a:ext cx="10515600" cy="1325563"/>
          </a:xfrm>
        </p:spPr>
        <p:txBody>
          <a:bodyPr>
            <a:normAutofit/>
          </a:bodyPr>
          <a:lstStyle/>
          <a:p>
            <a:r>
              <a:rPr lang="en-GB" sz="5400"/>
              <a:t>What exactly is toxic stress?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DAD24D-3EED-8517-A28B-12EC7A520FCF}"/>
              </a:ext>
            </a:extLst>
          </p:cNvPr>
          <p:cNvGraphicFramePr>
            <a:graphicFrameLocks noGrp="1"/>
          </p:cNvGraphicFramePr>
          <p:nvPr>
            <p:ph idx="1"/>
            <p:extLst>
              <p:ext uri="{D42A27DB-BD31-4B8C-83A1-F6EECF244321}">
                <p14:modId xmlns:p14="http://schemas.microsoft.com/office/powerpoint/2010/main" val="2576120754"/>
              </p:ext>
            </p:extLst>
          </p:nvPr>
        </p:nvGraphicFramePr>
        <p:xfrm>
          <a:off x="365759" y="2055813"/>
          <a:ext cx="11599817" cy="450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2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2CFDA-721B-28E3-99BE-7A74AB4DD8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Toxic stress and the Vagus nerve</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uron system in yellow and light blue">
            <a:extLst>
              <a:ext uri="{FF2B5EF4-FFF2-40B4-BE49-F238E27FC236}">
                <a16:creationId xmlns:a16="http://schemas.microsoft.com/office/drawing/2014/main" id="{2885CE24-F782-1CBD-C7DC-2C4568B02F20}"/>
              </a:ext>
            </a:extLst>
          </p:cNvPr>
          <p:cNvPicPr>
            <a:picLocks noChangeAspect="1"/>
          </p:cNvPicPr>
          <p:nvPr/>
        </p:nvPicPr>
        <p:blipFill>
          <a:blip r:embed="rId2"/>
          <a:srcRect l="15783" r="1576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01556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AAF44F-3EFE-0113-1F7C-D2520C548CB3}"/>
              </a:ext>
            </a:extLst>
          </p:cNvPr>
          <p:cNvSpPr>
            <a:spLocks noGrp="1"/>
          </p:cNvSpPr>
          <p:nvPr>
            <p:ph idx="1"/>
          </p:nvPr>
        </p:nvSpPr>
        <p:spPr>
          <a:xfrm>
            <a:off x="0" y="2286000"/>
            <a:ext cx="6089173" cy="4572000"/>
          </a:xfrm>
        </p:spPr>
        <p:txBody>
          <a:bodyPr anchor="ctr">
            <a:normAutofit/>
          </a:bodyPr>
          <a:lstStyle/>
          <a:p>
            <a:r>
              <a:rPr lang="en-GB" sz="1800" b="1" dirty="0"/>
              <a:t>Toxic stress and the </a:t>
            </a:r>
            <a:r>
              <a:rPr lang="en-GB" sz="1800" b="1" dirty="0" err="1"/>
              <a:t>Vagus</a:t>
            </a:r>
            <a:r>
              <a:rPr lang="en-GB" sz="1800" b="1" dirty="0"/>
              <a:t> nerve are closely linked</a:t>
            </a:r>
            <a:r>
              <a:rPr lang="en-GB" sz="1800" dirty="0"/>
              <a:t>, because the </a:t>
            </a:r>
            <a:r>
              <a:rPr lang="en-GB" sz="1800" dirty="0" err="1"/>
              <a:t>Vagus</a:t>
            </a:r>
            <a:r>
              <a:rPr lang="en-GB" sz="1800" dirty="0"/>
              <a:t> nerve is the main pathway the body uses to calm itself after stress. When stress is severe and long-lasting—</a:t>
            </a:r>
            <a:r>
              <a:rPr lang="en-GB" sz="1800" i="1" dirty="0"/>
              <a:t>and there is no supportive caregiver to buffer it</a:t>
            </a:r>
            <a:r>
              <a:rPr lang="en-GB" sz="1800" dirty="0"/>
              <a:t>—the </a:t>
            </a:r>
            <a:r>
              <a:rPr lang="en-GB" sz="1800" dirty="0" err="1"/>
              <a:t>Vagus</a:t>
            </a:r>
            <a:r>
              <a:rPr lang="en-GB" sz="1800" dirty="0"/>
              <a:t> nerve’s ability to regulate the body becomes disrupted.</a:t>
            </a:r>
          </a:p>
          <a:p>
            <a:r>
              <a:rPr lang="en-GB" sz="1800" dirty="0"/>
              <a:t>During toxic stress, the sympathetic nervous system is repeatedly activated:</a:t>
            </a:r>
          </a:p>
          <a:p>
            <a:r>
              <a:rPr lang="en-GB" sz="1800" dirty="0">
                <a:solidFill>
                  <a:schemeClr val="accent1">
                    <a:lumMod val="50000"/>
                  </a:schemeClr>
                </a:solidFill>
              </a:rPr>
              <a:t>High cortisol</a:t>
            </a:r>
          </a:p>
          <a:p>
            <a:r>
              <a:rPr lang="en-GB" sz="1800" dirty="0">
                <a:solidFill>
                  <a:schemeClr val="accent1">
                    <a:lumMod val="50000"/>
                  </a:schemeClr>
                </a:solidFill>
              </a:rPr>
              <a:t>Rapid heart rate</a:t>
            </a:r>
          </a:p>
          <a:p>
            <a:r>
              <a:rPr lang="en-GB" sz="1800" dirty="0">
                <a:solidFill>
                  <a:schemeClr val="accent1">
                    <a:lumMod val="50000"/>
                  </a:schemeClr>
                </a:solidFill>
              </a:rPr>
              <a:t>Constant alertness</a:t>
            </a:r>
          </a:p>
          <a:p>
            <a:r>
              <a:rPr lang="en-GB" sz="1800" dirty="0"/>
              <a:t>This chronic activation </a:t>
            </a:r>
            <a:r>
              <a:rPr lang="en-GB" sz="1800" b="1" dirty="0"/>
              <a:t>suppresses</a:t>
            </a:r>
            <a:r>
              <a:rPr lang="en-GB" sz="1800" dirty="0"/>
              <a:t> the parasympathetic system—especially the </a:t>
            </a:r>
            <a:r>
              <a:rPr lang="en-GB" sz="1800" dirty="0" err="1"/>
              <a:t>Vagus</a:t>
            </a:r>
            <a:r>
              <a:rPr lang="en-GB" sz="1800" dirty="0"/>
              <a:t> nerve, which is responsible for calming the body.</a:t>
            </a:r>
          </a:p>
          <a:p>
            <a:endParaRPr lang="en-GB" sz="1400" dirty="0"/>
          </a:p>
        </p:txBody>
      </p:sp>
      <p:pic>
        <p:nvPicPr>
          <p:cNvPr id="5" name="Picture 4" descr="Neuron system in yellow and light blue">
            <a:extLst>
              <a:ext uri="{FF2B5EF4-FFF2-40B4-BE49-F238E27FC236}">
                <a16:creationId xmlns:a16="http://schemas.microsoft.com/office/drawing/2014/main" id="{B91D8994-AF80-3AF3-8930-1BEE013F0FDD}"/>
              </a:ext>
            </a:extLst>
          </p:cNvPr>
          <p:cNvPicPr>
            <a:picLocks noChangeAspect="1"/>
          </p:cNvPicPr>
          <p:nvPr/>
        </p:nvPicPr>
        <p:blipFill>
          <a:blip r:embed="rId2"/>
          <a:srcRect l="19644" r="19621"/>
          <a:stretch>
            <a:fillRect/>
          </a:stretch>
        </p:blipFill>
        <p:spPr>
          <a:xfrm>
            <a:off x="6096000" y="1"/>
            <a:ext cx="6102825" cy="6858000"/>
          </a:xfrm>
          <a:prstGeom prst="rect">
            <a:avLst/>
          </a:prstGeom>
        </p:spPr>
      </p:pic>
    </p:spTree>
    <p:extLst>
      <p:ext uri="{BB962C8B-B14F-4D97-AF65-F5344CB8AC3E}">
        <p14:creationId xmlns:p14="http://schemas.microsoft.com/office/powerpoint/2010/main" val="4014763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7DCF5-B24E-6615-9891-F2083D015B36}"/>
              </a:ext>
            </a:extLst>
          </p:cNvPr>
          <p:cNvSpPr>
            <a:spLocks noGrp="1"/>
          </p:cNvSpPr>
          <p:nvPr>
            <p:ph type="title"/>
          </p:nvPr>
        </p:nvSpPr>
        <p:spPr>
          <a:xfrm>
            <a:off x="841248" y="548640"/>
            <a:ext cx="3600860" cy="5431536"/>
          </a:xfrm>
        </p:spPr>
        <p:txBody>
          <a:bodyPr>
            <a:normAutofit/>
          </a:bodyPr>
          <a:lstStyle/>
          <a:p>
            <a:r>
              <a:rPr lang="en-GB" sz="5400" b="1" dirty="0"/>
              <a:t>Reduced vagal tone</a:t>
            </a:r>
            <a:br>
              <a:rPr lang="en-GB" sz="5400" b="1" dirty="0"/>
            </a:br>
            <a:endParaRPr lang="en-GB" sz="5400"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0CD5C-38E1-76CF-DFCA-FC1D30181131}"/>
              </a:ext>
            </a:extLst>
          </p:cNvPr>
          <p:cNvSpPr>
            <a:spLocks noGrp="1"/>
          </p:cNvSpPr>
          <p:nvPr>
            <p:ph idx="1"/>
          </p:nvPr>
        </p:nvSpPr>
        <p:spPr>
          <a:xfrm>
            <a:off x="5126418" y="552091"/>
            <a:ext cx="6224335" cy="5431536"/>
          </a:xfrm>
        </p:spPr>
        <p:txBody>
          <a:bodyPr anchor="ctr">
            <a:normAutofit/>
          </a:bodyPr>
          <a:lstStyle/>
          <a:p>
            <a:r>
              <a:rPr lang="en-GB" sz="2200" dirty="0"/>
              <a:t>“Vagal tone” refers to how effectively the </a:t>
            </a:r>
            <a:r>
              <a:rPr lang="en-GB" sz="2200" dirty="0" err="1"/>
              <a:t>vagus</a:t>
            </a:r>
            <a:r>
              <a:rPr lang="en-GB" sz="2200" dirty="0"/>
              <a:t> nerve can slow heart rate, calm the body, and support emotional regulation.</a:t>
            </a:r>
            <a:br>
              <a:rPr lang="en-GB" sz="2200" dirty="0"/>
            </a:br>
            <a:r>
              <a:rPr lang="en-GB" sz="2200" dirty="0"/>
              <a:t>Toxic stress </a:t>
            </a:r>
            <a:r>
              <a:rPr lang="en-GB" sz="2200" i="1" dirty="0"/>
              <a:t>lowers vagal tone</a:t>
            </a:r>
            <a:r>
              <a:rPr lang="en-GB" sz="2200" dirty="0"/>
              <a:t>, which leads to:</a:t>
            </a:r>
          </a:p>
          <a:p>
            <a:r>
              <a:rPr lang="en-GB" sz="2200" dirty="0"/>
              <a:t>Difficulty calming down</a:t>
            </a:r>
          </a:p>
          <a:p>
            <a:r>
              <a:rPr lang="en-GB" sz="2200" dirty="0"/>
              <a:t>Stronger emotional reactions</a:t>
            </a:r>
          </a:p>
          <a:p>
            <a:r>
              <a:rPr lang="en-GB" sz="2200" dirty="0"/>
              <a:t>Poor stress recovery</a:t>
            </a:r>
          </a:p>
          <a:p>
            <a:r>
              <a:rPr lang="en-GB" sz="2200" dirty="0"/>
              <a:t>Anxiety-like symptoms</a:t>
            </a:r>
          </a:p>
          <a:p>
            <a:r>
              <a:rPr lang="en-GB" sz="2200" dirty="0"/>
              <a:t>Children exposed to toxic stress often show </a:t>
            </a:r>
            <a:r>
              <a:rPr lang="en-GB" sz="2200" b="1" dirty="0"/>
              <a:t>lower heart rate variability (HRV)</a:t>
            </a:r>
            <a:r>
              <a:rPr lang="en-GB" sz="2200" dirty="0"/>
              <a:t>, a key marker of reduced vagal function.</a:t>
            </a:r>
          </a:p>
          <a:p>
            <a:pPr marL="0" indent="0">
              <a:buNone/>
            </a:pPr>
            <a:endParaRPr lang="en-GB" sz="2200" dirty="0"/>
          </a:p>
        </p:txBody>
      </p:sp>
    </p:spTree>
    <p:extLst>
      <p:ext uri="{BB962C8B-B14F-4D97-AF65-F5344CB8AC3E}">
        <p14:creationId xmlns:p14="http://schemas.microsoft.com/office/powerpoint/2010/main" val="3242642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F8989-D9B1-E8A5-78B3-F0020A643A3A}"/>
              </a:ext>
            </a:extLst>
          </p:cNvPr>
          <p:cNvSpPr>
            <a:spLocks noGrp="1"/>
          </p:cNvSpPr>
          <p:nvPr>
            <p:ph type="title"/>
          </p:nvPr>
        </p:nvSpPr>
        <p:spPr>
          <a:xfrm>
            <a:off x="640080" y="325369"/>
            <a:ext cx="4368602" cy="1956841"/>
          </a:xfrm>
        </p:spPr>
        <p:txBody>
          <a:bodyPr anchor="b">
            <a:normAutofit/>
          </a:bodyPr>
          <a:lstStyle/>
          <a:p>
            <a:r>
              <a:rPr lang="en-GB" sz="4200" b="1" dirty="0"/>
              <a:t>Effects on the developing brain</a:t>
            </a:r>
            <a:br>
              <a:rPr lang="en-GB" sz="4200" b="1" dirty="0"/>
            </a:br>
            <a:endParaRPr lang="en-GB" sz="42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15EE2-F176-4F8E-2C5D-6E9D943F42E9}"/>
              </a:ext>
            </a:extLst>
          </p:cNvPr>
          <p:cNvSpPr>
            <a:spLocks noGrp="1"/>
          </p:cNvSpPr>
          <p:nvPr>
            <p:ph idx="1"/>
          </p:nvPr>
        </p:nvSpPr>
        <p:spPr>
          <a:xfrm>
            <a:off x="640080" y="2872899"/>
            <a:ext cx="4243589" cy="3320668"/>
          </a:xfrm>
        </p:spPr>
        <p:txBody>
          <a:bodyPr>
            <a:normAutofit lnSpcReduction="10000"/>
          </a:bodyPr>
          <a:lstStyle/>
          <a:p>
            <a:r>
              <a:rPr lang="en-GB" sz="2000" dirty="0">
                <a:solidFill>
                  <a:schemeClr val="accent1">
                    <a:lumMod val="50000"/>
                  </a:schemeClr>
                </a:solidFill>
              </a:rPr>
              <a:t>The </a:t>
            </a:r>
            <a:r>
              <a:rPr lang="en-GB" sz="2000" dirty="0" err="1">
                <a:solidFill>
                  <a:schemeClr val="accent1">
                    <a:lumMod val="50000"/>
                  </a:schemeClr>
                </a:solidFill>
              </a:rPr>
              <a:t>vagus</a:t>
            </a:r>
            <a:r>
              <a:rPr lang="en-GB" sz="2000" dirty="0">
                <a:solidFill>
                  <a:schemeClr val="accent1">
                    <a:lumMod val="50000"/>
                  </a:schemeClr>
                </a:solidFill>
              </a:rPr>
              <a:t> nerve is deeply involved in the brain–body feedback loop.</a:t>
            </a:r>
            <a:br>
              <a:rPr lang="en-GB" sz="2000" dirty="0">
                <a:solidFill>
                  <a:schemeClr val="accent1">
                    <a:lumMod val="50000"/>
                  </a:schemeClr>
                </a:solidFill>
              </a:rPr>
            </a:br>
            <a:r>
              <a:rPr lang="en-GB" sz="2000" dirty="0">
                <a:solidFill>
                  <a:schemeClr val="accent1">
                    <a:lumMod val="50000"/>
                  </a:schemeClr>
                </a:solidFill>
              </a:rPr>
              <a:t>Toxic stress can impair:</a:t>
            </a:r>
          </a:p>
          <a:p>
            <a:r>
              <a:rPr lang="en-GB" sz="2000" dirty="0">
                <a:solidFill>
                  <a:schemeClr val="accent1">
                    <a:lumMod val="50000"/>
                  </a:schemeClr>
                </a:solidFill>
              </a:rPr>
              <a:t>Prefrontal cortex development</a:t>
            </a:r>
          </a:p>
          <a:p>
            <a:r>
              <a:rPr lang="en-GB" sz="2000" dirty="0">
                <a:solidFill>
                  <a:schemeClr val="accent1">
                    <a:lumMod val="50000"/>
                  </a:schemeClr>
                </a:solidFill>
              </a:rPr>
              <a:t>Emotional regulation systems</a:t>
            </a:r>
          </a:p>
          <a:p>
            <a:r>
              <a:rPr lang="en-GB" sz="2000" dirty="0">
                <a:solidFill>
                  <a:schemeClr val="accent1">
                    <a:lumMod val="50000"/>
                  </a:schemeClr>
                </a:solidFill>
              </a:rPr>
              <a:t>Body awareness and calming pathways</a:t>
            </a:r>
          </a:p>
          <a:p>
            <a:r>
              <a:rPr lang="en-GB" sz="2000" dirty="0">
                <a:solidFill>
                  <a:schemeClr val="accent1">
                    <a:lumMod val="50000"/>
                  </a:schemeClr>
                </a:solidFill>
              </a:rPr>
              <a:t>When these neural circuits are disrupted, the </a:t>
            </a:r>
            <a:r>
              <a:rPr lang="en-GB" sz="2000" dirty="0" err="1">
                <a:solidFill>
                  <a:schemeClr val="accent1">
                    <a:lumMod val="50000"/>
                  </a:schemeClr>
                </a:solidFill>
              </a:rPr>
              <a:t>vagus</a:t>
            </a:r>
            <a:r>
              <a:rPr lang="en-GB" sz="2000" dirty="0">
                <a:solidFill>
                  <a:schemeClr val="accent1">
                    <a:lumMod val="50000"/>
                  </a:schemeClr>
                </a:solidFill>
              </a:rPr>
              <a:t> nerve loses efficiency.</a:t>
            </a:r>
          </a:p>
          <a:p>
            <a:endParaRPr lang="en-GB" sz="1900" dirty="0"/>
          </a:p>
        </p:txBody>
      </p:sp>
      <p:pic>
        <p:nvPicPr>
          <p:cNvPr id="5" name="Picture 4" descr="Digital art of brain">
            <a:extLst>
              <a:ext uri="{FF2B5EF4-FFF2-40B4-BE49-F238E27FC236}">
                <a16:creationId xmlns:a16="http://schemas.microsoft.com/office/drawing/2014/main" id="{516859EC-7047-51FA-5F29-F591AE27E002}"/>
              </a:ext>
            </a:extLst>
          </p:cNvPr>
          <p:cNvPicPr>
            <a:picLocks noChangeAspect="1"/>
          </p:cNvPicPr>
          <p:nvPr/>
        </p:nvPicPr>
        <p:blipFill>
          <a:blip r:embed="rId2"/>
          <a:srcRect l="26136" r="1744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60496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0B8EB-7069-CE86-F9C2-D6F5BE259D93}"/>
              </a:ext>
            </a:extLst>
          </p:cNvPr>
          <p:cNvSpPr>
            <a:spLocks noGrp="1"/>
          </p:cNvSpPr>
          <p:nvPr>
            <p:ph type="title"/>
          </p:nvPr>
        </p:nvSpPr>
        <p:spPr>
          <a:xfrm>
            <a:off x="640080" y="325369"/>
            <a:ext cx="4368602" cy="1956841"/>
          </a:xfrm>
        </p:spPr>
        <p:txBody>
          <a:bodyPr anchor="b">
            <a:normAutofit/>
          </a:bodyPr>
          <a:lstStyle/>
          <a:p>
            <a:r>
              <a:rPr lang="en-GB" sz="3400" b="1" dirty="0"/>
              <a:t>Impact on physical health through inflammation</a:t>
            </a:r>
            <a:br>
              <a:rPr lang="en-GB" sz="3400" b="1" dirty="0"/>
            </a:br>
            <a:endParaRPr lang="en-GB" sz="3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E8CF6E-24DE-D081-0AB1-91B6981975B3}"/>
              </a:ext>
            </a:extLst>
          </p:cNvPr>
          <p:cNvSpPr>
            <a:spLocks noGrp="1"/>
          </p:cNvSpPr>
          <p:nvPr>
            <p:ph idx="1"/>
          </p:nvPr>
        </p:nvSpPr>
        <p:spPr>
          <a:xfrm>
            <a:off x="640080" y="2872899"/>
            <a:ext cx="4243589" cy="3320668"/>
          </a:xfrm>
        </p:spPr>
        <p:txBody>
          <a:bodyPr>
            <a:normAutofit lnSpcReduction="10000"/>
          </a:bodyPr>
          <a:lstStyle/>
          <a:p>
            <a:r>
              <a:rPr lang="en-GB" sz="1800" dirty="0">
                <a:solidFill>
                  <a:schemeClr val="accent1">
                    <a:lumMod val="50000"/>
                  </a:schemeClr>
                </a:solidFill>
              </a:rPr>
              <a:t>The </a:t>
            </a:r>
            <a:r>
              <a:rPr lang="en-GB" sz="1800" dirty="0" err="1">
                <a:solidFill>
                  <a:schemeClr val="accent1">
                    <a:lumMod val="50000"/>
                  </a:schemeClr>
                </a:solidFill>
              </a:rPr>
              <a:t>vagus</a:t>
            </a:r>
            <a:r>
              <a:rPr lang="en-GB" sz="1800" dirty="0">
                <a:solidFill>
                  <a:schemeClr val="accent1">
                    <a:lumMod val="50000"/>
                  </a:schemeClr>
                </a:solidFill>
              </a:rPr>
              <a:t> nerve normally helps </a:t>
            </a:r>
            <a:r>
              <a:rPr lang="en-GB" sz="1800" b="1" dirty="0">
                <a:solidFill>
                  <a:schemeClr val="accent1">
                    <a:lumMod val="50000"/>
                  </a:schemeClr>
                </a:solidFill>
              </a:rPr>
              <a:t>turn off inflammation</a:t>
            </a:r>
            <a:r>
              <a:rPr lang="en-GB" sz="1800" dirty="0">
                <a:solidFill>
                  <a:schemeClr val="accent1">
                    <a:lumMod val="50000"/>
                  </a:schemeClr>
                </a:solidFill>
              </a:rPr>
              <a:t> in the body.</a:t>
            </a:r>
            <a:br>
              <a:rPr lang="en-GB" sz="1800" dirty="0">
                <a:solidFill>
                  <a:schemeClr val="accent1">
                    <a:lumMod val="50000"/>
                  </a:schemeClr>
                </a:solidFill>
              </a:rPr>
            </a:br>
            <a:r>
              <a:rPr lang="en-GB" sz="1800" dirty="0">
                <a:solidFill>
                  <a:schemeClr val="accent1">
                    <a:lumMod val="50000"/>
                  </a:schemeClr>
                </a:solidFill>
              </a:rPr>
              <a:t>During toxic stress:</a:t>
            </a:r>
          </a:p>
          <a:p>
            <a:r>
              <a:rPr lang="en-GB" sz="1800" dirty="0">
                <a:solidFill>
                  <a:schemeClr val="accent1">
                    <a:lumMod val="50000"/>
                  </a:schemeClr>
                </a:solidFill>
              </a:rPr>
              <a:t>Inflammation increases</a:t>
            </a:r>
          </a:p>
          <a:p>
            <a:r>
              <a:rPr lang="en-GB" sz="1800" dirty="0">
                <a:solidFill>
                  <a:schemeClr val="accent1">
                    <a:lumMod val="50000"/>
                  </a:schemeClr>
                </a:solidFill>
              </a:rPr>
              <a:t>The </a:t>
            </a:r>
            <a:r>
              <a:rPr lang="en-GB" sz="1800" dirty="0" err="1">
                <a:solidFill>
                  <a:schemeClr val="accent1">
                    <a:lumMod val="50000"/>
                  </a:schemeClr>
                </a:solidFill>
              </a:rPr>
              <a:t>vagus</a:t>
            </a:r>
            <a:r>
              <a:rPr lang="en-GB" sz="1800" dirty="0">
                <a:solidFill>
                  <a:schemeClr val="accent1">
                    <a:lumMod val="50000"/>
                  </a:schemeClr>
                </a:solidFill>
              </a:rPr>
              <a:t> nerve becomes less effective at controlling it</a:t>
            </a:r>
          </a:p>
          <a:p>
            <a:r>
              <a:rPr lang="en-GB" sz="1800" dirty="0">
                <a:solidFill>
                  <a:schemeClr val="accent1">
                    <a:lumMod val="50000"/>
                  </a:schemeClr>
                </a:solidFill>
              </a:rPr>
              <a:t>This is one reason toxic stress is linked to long-term risks like:</a:t>
            </a:r>
          </a:p>
          <a:p>
            <a:r>
              <a:rPr lang="en-GB" sz="1800" dirty="0">
                <a:solidFill>
                  <a:schemeClr val="accent1">
                    <a:lumMod val="50000"/>
                  </a:schemeClr>
                </a:solidFill>
              </a:rPr>
              <a:t>Autoimmune issues</a:t>
            </a:r>
          </a:p>
          <a:p>
            <a:r>
              <a:rPr lang="en-GB" sz="1800" dirty="0">
                <a:solidFill>
                  <a:schemeClr val="accent1">
                    <a:lumMod val="50000"/>
                  </a:schemeClr>
                </a:solidFill>
              </a:rPr>
              <a:t>Cardiovascular problems</a:t>
            </a:r>
          </a:p>
          <a:p>
            <a:r>
              <a:rPr lang="en-GB" sz="1800" dirty="0">
                <a:solidFill>
                  <a:schemeClr val="accent1">
                    <a:lumMod val="50000"/>
                  </a:schemeClr>
                </a:solidFill>
              </a:rPr>
              <a:t>Gut disorders</a:t>
            </a:r>
          </a:p>
          <a:p>
            <a:endParaRPr lang="en-GB" sz="1500" dirty="0"/>
          </a:p>
        </p:txBody>
      </p:sp>
      <p:pic>
        <p:nvPicPr>
          <p:cNvPr id="5" name="Picture 4" descr="People holding hands">
            <a:extLst>
              <a:ext uri="{FF2B5EF4-FFF2-40B4-BE49-F238E27FC236}">
                <a16:creationId xmlns:a16="http://schemas.microsoft.com/office/drawing/2014/main" id="{05FA8357-E7B7-E994-D3E9-7F646BA9A254}"/>
              </a:ext>
            </a:extLst>
          </p:cNvPr>
          <p:cNvPicPr>
            <a:picLocks noChangeAspect="1"/>
          </p:cNvPicPr>
          <p:nvPr/>
        </p:nvPicPr>
        <p:blipFill>
          <a:blip r:embed="rId2"/>
          <a:srcRect l="22604" r="1044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667977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8DC00-41E7-7552-9A08-4EB62E5160CF}"/>
              </a:ext>
            </a:extLst>
          </p:cNvPr>
          <p:cNvSpPr>
            <a:spLocks noGrp="1"/>
          </p:cNvSpPr>
          <p:nvPr>
            <p:ph type="title"/>
          </p:nvPr>
        </p:nvSpPr>
        <p:spPr>
          <a:xfrm>
            <a:off x="838200" y="365125"/>
            <a:ext cx="5558489" cy="1325563"/>
          </a:xfrm>
        </p:spPr>
        <p:txBody>
          <a:bodyPr>
            <a:normAutofit/>
          </a:bodyPr>
          <a:lstStyle/>
          <a:p>
            <a:r>
              <a:rPr lang="en-GB" sz="2800" b="1" dirty="0"/>
              <a:t>Emotional and social consequences</a:t>
            </a:r>
            <a:br>
              <a:rPr lang="en-GB" sz="2800" b="1" dirty="0"/>
            </a:br>
            <a:endParaRPr lang="en-GB" sz="2800"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08A9A79-5F00-9FAF-15F0-3BDE0D8AC677}"/>
              </a:ext>
            </a:extLst>
          </p:cNvPr>
          <p:cNvSpPr>
            <a:spLocks noGrp="1"/>
          </p:cNvSpPr>
          <p:nvPr>
            <p:ph idx="1"/>
          </p:nvPr>
        </p:nvSpPr>
        <p:spPr>
          <a:xfrm>
            <a:off x="838200" y="1825625"/>
            <a:ext cx="5558489" cy="4351338"/>
          </a:xfrm>
        </p:spPr>
        <p:txBody>
          <a:bodyPr>
            <a:normAutofit/>
          </a:bodyPr>
          <a:lstStyle/>
          <a:p>
            <a:r>
              <a:rPr lang="en-GB" sz="2600" dirty="0">
                <a:solidFill>
                  <a:schemeClr val="accent1">
                    <a:lumMod val="50000"/>
                  </a:schemeClr>
                </a:solidFill>
              </a:rPr>
              <a:t>Because the </a:t>
            </a:r>
            <a:r>
              <a:rPr lang="en-GB" sz="2600" dirty="0" err="1">
                <a:solidFill>
                  <a:schemeClr val="accent1">
                    <a:lumMod val="50000"/>
                  </a:schemeClr>
                </a:solidFill>
              </a:rPr>
              <a:t>vagus</a:t>
            </a:r>
            <a:r>
              <a:rPr lang="en-GB" sz="2600" dirty="0">
                <a:solidFill>
                  <a:schemeClr val="accent1">
                    <a:lumMod val="50000"/>
                  </a:schemeClr>
                </a:solidFill>
              </a:rPr>
              <a:t> nerve helps with social engagement (via facial expression, voice tone, and heart regulation), toxic stress can lead to:</a:t>
            </a:r>
          </a:p>
          <a:p>
            <a:r>
              <a:rPr lang="en-GB" sz="2600" dirty="0">
                <a:solidFill>
                  <a:schemeClr val="accent1">
                    <a:lumMod val="50000"/>
                  </a:schemeClr>
                </a:solidFill>
              </a:rPr>
              <a:t>Social withdrawal</a:t>
            </a:r>
          </a:p>
          <a:p>
            <a:r>
              <a:rPr lang="en-GB" sz="2600" dirty="0">
                <a:solidFill>
                  <a:schemeClr val="accent1">
                    <a:lumMod val="50000"/>
                  </a:schemeClr>
                </a:solidFill>
              </a:rPr>
              <a:t>Hypervigilance</a:t>
            </a:r>
          </a:p>
          <a:p>
            <a:r>
              <a:rPr lang="en-GB" sz="2600" dirty="0">
                <a:solidFill>
                  <a:schemeClr val="accent1">
                    <a:lumMod val="50000"/>
                  </a:schemeClr>
                </a:solidFill>
              </a:rPr>
              <a:t>Difficulty forming secure relationships</a:t>
            </a:r>
          </a:p>
          <a:p>
            <a:r>
              <a:rPr lang="en-GB" sz="2600" dirty="0">
                <a:solidFill>
                  <a:schemeClr val="accent1">
                    <a:lumMod val="50000"/>
                  </a:schemeClr>
                </a:solidFill>
              </a:rPr>
              <a:t>This is part of Polyvagal Theory, which highlights the </a:t>
            </a:r>
            <a:r>
              <a:rPr lang="en-GB" sz="2600" dirty="0" err="1">
                <a:solidFill>
                  <a:schemeClr val="accent1">
                    <a:lumMod val="50000"/>
                  </a:schemeClr>
                </a:solidFill>
              </a:rPr>
              <a:t>vagus</a:t>
            </a:r>
            <a:r>
              <a:rPr lang="en-GB" sz="2600" dirty="0">
                <a:solidFill>
                  <a:schemeClr val="accent1">
                    <a:lumMod val="50000"/>
                  </a:schemeClr>
                </a:solidFill>
              </a:rPr>
              <a:t> nerve’s role in safety and connection.</a:t>
            </a:r>
          </a:p>
          <a:p>
            <a:endParaRPr lang="en-GB" sz="2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7794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fontScale="90000"/>
          </a:bodyPr>
          <a:lstStyle/>
          <a:p>
            <a:r>
              <a:rPr lang="en-GB" sz="3400" dirty="0"/>
              <a:t>Toxic stress and the importance of early supportive intervention </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Thus, we have seen that If a child continuously experiences adverse childhood experiences the impact that it can have on their physical and mental health can last for a lifetime. Developmental delays, health problems and chronic disease can be the result of continuous toxic stress.</a:t>
            </a:r>
          </a:p>
          <a:p>
            <a:pPr marL="0" indent="0" fontAlgn="base">
              <a:buNone/>
            </a:pPr>
            <a:endParaRPr lang="en-GB" sz="1800" dirty="0"/>
          </a:p>
          <a:p>
            <a:pPr marL="0" indent="0" fontAlgn="base">
              <a:buNone/>
            </a:pPr>
            <a:r>
              <a:rPr lang="en-GB" sz="1800" dirty="0"/>
              <a:t>Research however, continues to demonstrate that supportive, nurturing relationships can inhibit the impact, particularly if introduced at an early age. </a:t>
            </a:r>
            <a:endParaRPr lang="en-GB" sz="1800" dirty="0">
              <a:cs typeface="Calibri"/>
            </a:endParaRPr>
          </a:p>
        </p:txBody>
      </p:sp>
      <p:pic>
        <p:nvPicPr>
          <p:cNvPr id="4" name="Picture 4" descr="A picture containing tree, grass, outdoor, person&#10;&#10;Description automatically generated">
            <a:extLst>
              <a:ext uri="{FF2B5EF4-FFF2-40B4-BE49-F238E27FC236}">
                <a16:creationId xmlns:a16="http://schemas.microsoft.com/office/drawing/2014/main" id="{0E4146D5-3870-4DBA-A206-5F3E84BF44BB}"/>
              </a:ext>
            </a:extLst>
          </p:cNvPr>
          <p:cNvPicPr>
            <a:picLocks noChangeAspect="1"/>
          </p:cNvPicPr>
          <p:nvPr/>
        </p:nvPicPr>
        <p:blipFill rotWithShape="1">
          <a:blip r:embed="rId2"/>
          <a:srcRect l="32998"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5147649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What is trauma?</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2000" dirty="0"/>
              <a:t>Trauma refers to an experience that is life-threatening or terrifying. It can also refer to the emotional or psychological response to that experience. </a:t>
            </a:r>
          </a:p>
          <a:p>
            <a:pPr marL="0" indent="0" fontAlgn="base">
              <a:buNone/>
            </a:pPr>
            <a:r>
              <a:rPr lang="en-GB" sz="2000" dirty="0"/>
              <a:t>An individual does not need to physically experience an event for it to be traumatic, just the very real sense of an impending life-threatening experience can cause a traumatic response in an individual. </a:t>
            </a:r>
          </a:p>
        </p:txBody>
      </p:sp>
      <p:pic>
        <p:nvPicPr>
          <p:cNvPr id="4" name="Picture 4" descr="A person sitting on a bench&#10;&#10;Description automatically generated">
            <a:extLst>
              <a:ext uri="{FF2B5EF4-FFF2-40B4-BE49-F238E27FC236}">
                <a16:creationId xmlns:a16="http://schemas.microsoft.com/office/drawing/2014/main" id="{E219ACA8-3B78-4CA6-BC06-4EFCA68EE0EC}"/>
              </a:ext>
            </a:extLst>
          </p:cNvPr>
          <p:cNvPicPr>
            <a:picLocks noChangeAspect="1"/>
          </p:cNvPicPr>
          <p:nvPr/>
        </p:nvPicPr>
        <p:blipFill rotWithShape="1">
          <a:blip r:embed="rId3"/>
          <a:srcRect l="10132" r="208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8778412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444138"/>
            <a:ext cx="4485861" cy="1123406"/>
          </a:xfrm>
        </p:spPr>
        <p:txBody>
          <a:bodyPr anchor="b">
            <a:normAutofit/>
          </a:bodyPr>
          <a:lstStyle/>
          <a:p>
            <a:r>
              <a:rPr lang="en-GB" sz="3400" dirty="0"/>
              <a:t>Factors that can impact traumatic experiences</a:t>
            </a:r>
          </a:p>
        </p:txBody>
      </p:sp>
      <p:sp>
        <p:nvSpPr>
          <p:cNvPr id="3" name="Content Placeholder 2"/>
          <p:cNvSpPr>
            <a:spLocks noGrp="1"/>
          </p:cNvSpPr>
          <p:nvPr>
            <p:ph idx="1"/>
          </p:nvPr>
        </p:nvSpPr>
        <p:spPr>
          <a:xfrm>
            <a:off x="411479" y="1828799"/>
            <a:ext cx="4498848" cy="4715691"/>
          </a:xfrm>
        </p:spPr>
        <p:txBody>
          <a:bodyPr vert="horz" lIns="91440" tIns="45720" rIns="91440" bIns="45720" rtlCol="0" anchor="t">
            <a:normAutofit/>
          </a:bodyPr>
          <a:lstStyle/>
          <a:p>
            <a:pPr marL="0" indent="0" fontAlgn="base">
              <a:buNone/>
            </a:pPr>
            <a:r>
              <a:rPr lang="en-GB" sz="1800" dirty="0"/>
              <a:t>History of previous trauma – childhood trauma, or previous traumatic experiences can mean that an individual develops mental health concerns when faced with a similar traumatic experience.</a:t>
            </a:r>
            <a:endParaRPr lang="en-GB" sz="1800" dirty="0">
              <a:cs typeface="Calibri"/>
            </a:endParaRPr>
          </a:p>
          <a:p>
            <a:pPr marL="0" indent="0" fontAlgn="base">
              <a:buNone/>
            </a:pPr>
            <a:endParaRPr lang="en-GB" sz="1800" dirty="0">
              <a:cs typeface="Calibri"/>
            </a:endParaRPr>
          </a:p>
          <a:p>
            <a:pPr marL="0" indent="0" fontAlgn="base">
              <a:buNone/>
            </a:pPr>
            <a:r>
              <a:rPr lang="en-GB" sz="1800" dirty="0"/>
              <a:t>History of mental health problems –  if an individual already experiences a significant mental illness such as depression, anxiety or substance misuse, their ability to cope with trauma can be impacted.</a:t>
            </a:r>
            <a:endParaRPr lang="en-GB" sz="1800" dirty="0">
              <a:cs typeface="Calibri"/>
            </a:endParaRPr>
          </a:p>
          <a:p>
            <a:pPr marL="0" indent="0" fontAlgn="base">
              <a:buNone/>
            </a:pPr>
            <a:endParaRPr lang="en-GB" sz="1800" dirty="0">
              <a:cs typeface="Calibri"/>
            </a:endParaRPr>
          </a:p>
          <a:p>
            <a:pPr marL="0" indent="0" fontAlgn="base">
              <a:buNone/>
            </a:pPr>
            <a:r>
              <a:rPr lang="en-GB" sz="1800" dirty="0"/>
              <a:t>Proximity to the trauma – if an individual has been directly involved in the trauma, or has witnessed it, they are more likely to develop mental health problems at a later point. </a:t>
            </a:r>
            <a:endParaRPr lang="en-GB" sz="1800" dirty="0">
              <a:cs typeface="Calibri"/>
            </a:endParaRPr>
          </a:p>
        </p:txBody>
      </p:sp>
      <p:pic>
        <p:nvPicPr>
          <p:cNvPr id="4" name="Picture 4" descr="A picture containing invertebrate, ctenophore, coelenterate, jellyfish&#10;&#10;Description automatically generated">
            <a:extLst>
              <a:ext uri="{FF2B5EF4-FFF2-40B4-BE49-F238E27FC236}">
                <a16:creationId xmlns:a16="http://schemas.microsoft.com/office/drawing/2014/main" id="{1F30F21E-4DBF-42BB-884B-380098826E23}"/>
              </a:ext>
            </a:extLst>
          </p:cNvPr>
          <p:cNvPicPr>
            <a:picLocks noChangeAspect="1"/>
          </p:cNvPicPr>
          <p:nvPr/>
        </p:nvPicPr>
        <p:blipFill rotWithShape="1">
          <a:blip r:embed="rId2"/>
          <a:srcRect l="19939" r="130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692169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4E939-86F8-2444-55DF-823FE6EEDBDB}"/>
              </a:ext>
            </a:extLst>
          </p:cNvPr>
          <p:cNvSpPr>
            <a:spLocks noGrp="1"/>
          </p:cNvSpPr>
          <p:nvPr>
            <p:ph type="title"/>
          </p:nvPr>
        </p:nvSpPr>
        <p:spPr>
          <a:xfrm>
            <a:off x="1171074" y="1396686"/>
            <a:ext cx="3240506" cy="4064628"/>
          </a:xfrm>
        </p:spPr>
        <p:txBody>
          <a:bodyPr>
            <a:normAutofit/>
          </a:bodyPr>
          <a:lstStyle/>
          <a:p>
            <a:r>
              <a:rPr lang="en-GB">
                <a:solidFill>
                  <a:srgbClr val="FFFFFF"/>
                </a:solidFill>
              </a:rPr>
              <a:t>Trauma and the Vagus nerve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7A2470-5044-3E81-C7FE-5F1BFBCC8E8C}"/>
              </a:ext>
            </a:extLst>
          </p:cNvPr>
          <p:cNvSpPr>
            <a:spLocks noGrp="1"/>
          </p:cNvSpPr>
          <p:nvPr>
            <p:ph idx="1"/>
          </p:nvPr>
        </p:nvSpPr>
        <p:spPr>
          <a:xfrm>
            <a:off x="5370153" y="1526033"/>
            <a:ext cx="5759401" cy="4619938"/>
          </a:xfrm>
        </p:spPr>
        <p:txBody>
          <a:bodyPr>
            <a:normAutofit/>
          </a:bodyPr>
          <a:lstStyle/>
          <a:p>
            <a:r>
              <a:rPr lang="en-GB" sz="2200" dirty="0">
                <a:solidFill>
                  <a:schemeClr val="accent1">
                    <a:lumMod val="50000"/>
                  </a:schemeClr>
                </a:solidFill>
              </a:rPr>
              <a:t>Just as Toxic stress, trauma activates the </a:t>
            </a:r>
            <a:r>
              <a:rPr lang="en-GB" sz="2200" b="1" dirty="0">
                <a:solidFill>
                  <a:schemeClr val="accent1">
                    <a:lumMod val="50000"/>
                  </a:schemeClr>
                </a:solidFill>
              </a:rPr>
              <a:t>sympathetic nervous system.</a:t>
            </a:r>
            <a:br>
              <a:rPr lang="en-GB" sz="2200" dirty="0">
                <a:solidFill>
                  <a:schemeClr val="accent1">
                    <a:lumMod val="50000"/>
                  </a:schemeClr>
                </a:solidFill>
              </a:rPr>
            </a:br>
            <a:r>
              <a:rPr lang="en-GB" sz="2200" dirty="0">
                <a:solidFill>
                  <a:schemeClr val="accent1">
                    <a:lumMod val="50000"/>
                  </a:schemeClr>
                </a:solidFill>
              </a:rPr>
              <a:t>When this happens repeatedly or without resolution:</a:t>
            </a:r>
          </a:p>
          <a:p>
            <a:r>
              <a:rPr lang="en-GB" sz="2200" dirty="0">
                <a:solidFill>
                  <a:schemeClr val="accent1">
                    <a:lumMod val="50000"/>
                  </a:schemeClr>
                </a:solidFill>
              </a:rPr>
              <a:t>Heart rate stays elevated</a:t>
            </a:r>
          </a:p>
          <a:p>
            <a:r>
              <a:rPr lang="en-GB" sz="2200" dirty="0">
                <a:solidFill>
                  <a:schemeClr val="accent1">
                    <a:lumMod val="50000"/>
                  </a:schemeClr>
                </a:solidFill>
              </a:rPr>
              <a:t>Muscles stay tense</a:t>
            </a:r>
          </a:p>
          <a:p>
            <a:r>
              <a:rPr lang="en-GB" sz="2200" dirty="0">
                <a:solidFill>
                  <a:schemeClr val="accent1">
                    <a:lumMod val="50000"/>
                  </a:schemeClr>
                </a:solidFill>
              </a:rPr>
              <a:t>The body is constantly scanning for danger</a:t>
            </a:r>
          </a:p>
          <a:p>
            <a:r>
              <a:rPr lang="en-GB" sz="2200" dirty="0">
                <a:solidFill>
                  <a:schemeClr val="accent1">
                    <a:lumMod val="50000"/>
                  </a:schemeClr>
                </a:solidFill>
              </a:rPr>
              <a:t>Because the </a:t>
            </a:r>
            <a:r>
              <a:rPr lang="en-GB" sz="2200" dirty="0" err="1">
                <a:solidFill>
                  <a:schemeClr val="accent1">
                    <a:lumMod val="50000"/>
                  </a:schemeClr>
                </a:solidFill>
              </a:rPr>
              <a:t>vagus</a:t>
            </a:r>
            <a:r>
              <a:rPr lang="en-GB" sz="2200" dirty="0">
                <a:solidFill>
                  <a:schemeClr val="accent1">
                    <a:lumMod val="50000"/>
                  </a:schemeClr>
                </a:solidFill>
              </a:rPr>
              <a:t> nerve drives the </a:t>
            </a:r>
            <a:r>
              <a:rPr lang="en-GB" sz="2200" b="1" dirty="0">
                <a:solidFill>
                  <a:schemeClr val="accent1">
                    <a:lumMod val="50000"/>
                  </a:schemeClr>
                </a:solidFill>
              </a:rPr>
              <a:t>parasympathetic</a:t>
            </a:r>
            <a:r>
              <a:rPr lang="en-GB" sz="2200" dirty="0">
                <a:solidFill>
                  <a:schemeClr val="accent1">
                    <a:lumMod val="50000"/>
                  </a:schemeClr>
                </a:solidFill>
              </a:rPr>
              <a:t> (“rest and digest”) response, trauma can </a:t>
            </a:r>
            <a:r>
              <a:rPr lang="en-GB" sz="2200" b="1" dirty="0">
                <a:solidFill>
                  <a:schemeClr val="accent1">
                    <a:lumMod val="50000"/>
                  </a:schemeClr>
                </a:solidFill>
              </a:rPr>
              <a:t>suppress</a:t>
            </a:r>
            <a:r>
              <a:rPr lang="en-GB" sz="2200" dirty="0">
                <a:solidFill>
                  <a:schemeClr val="accent1">
                    <a:lumMod val="50000"/>
                  </a:schemeClr>
                </a:solidFill>
              </a:rPr>
              <a:t> vagal activity, making it hard to calm down or feel safe.</a:t>
            </a:r>
          </a:p>
          <a:p>
            <a:endParaRPr lang="en-GB" sz="2200" dirty="0"/>
          </a:p>
        </p:txBody>
      </p:sp>
    </p:spTree>
    <p:extLst>
      <p:ext uri="{BB962C8B-B14F-4D97-AF65-F5344CB8AC3E}">
        <p14:creationId xmlns:p14="http://schemas.microsoft.com/office/powerpoint/2010/main" val="18720267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3C632-D7A6-40BA-8AC7-45D5BAA8EA2A}"/>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Similarly, Trauma affects the brain–vagus communication loop</a:t>
            </a:r>
            <a:br>
              <a:rPr lang="en-GB" sz="3700" b="1">
                <a:solidFill>
                  <a:srgbClr val="FFFFFF"/>
                </a:solidFill>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FC3E1DB-D149-AC40-8972-70238BA56030}"/>
              </a:ext>
            </a:extLst>
          </p:cNvPr>
          <p:cNvSpPr>
            <a:spLocks noGrp="1"/>
          </p:cNvSpPr>
          <p:nvPr>
            <p:ph idx="1"/>
          </p:nvPr>
        </p:nvSpPr>
        <p:spPr>
          <a:xfrm>
            <a:off x="4447308" y="591344"/>
            <a:ext cx="6906491" cy="5585619"/>
          </a:xfrm>
        </p:spPr>
        <p:txBody>
          <a:bodyPr anchor="ctr">
            <a:normAutofit/>
          </a:bodyPr>
          <a:lstStyle/>
          <a:p>
            <a:pPr marL="0" indent="0">
              <a:buNone/>
            </a:pPr>
            <a:r>
              <a:rPr lang="en-GB" sz="2600" dirty="0"/>
              <a:t>The </a:t>
            </a:r>
            <a:r>
              <a:rPr lang="en-GB" sz="2600" dirty="0" err="1"/>
              <a:t>vagus</a:t>
            </a:r>
            <a:r>
              <a:rPr lang="en-GB" sz="2600" dirty="0"/>
              <a:t> nerve constantly sends messages between the body and brain. Trauma can disrupt this loop by:</a:t>
            </a:r>
          </a:p>
          <a:p>
            <a:r>
              <a:rPr lang="en-GB" sz="2600" dirty="0">
                <a:solidFill>
                  <a:schemeClr val="accent1">
                    <a:lumMod val="50000"/>
                  </a:schemeClr>
                </a:solidFill>
              </a:rPr>
              <a:t>Altering how the brain interprets bodily signals</a:t>
            </a:r>
          </a:p>
          <a:p>
            <a:r>
              <a:rPr lang="en-GB" sz="2600" dirty="0">
                <a:solidFill>
                  <a:schemeClr val="accent1">
                    <a:lumMod val="50000"/>
                  </a:schemeClr>
                </a:solidFill>
              </a:rPr>
              <a:t>Creating “false alarms” of danger</a:t>
            </a:r>
          </a:p>
          <a:p>
            <a:r>
              <a:rPr lang="en-GB" sz="2600" dirty="0">
                <a:solidFill>
                  <a:schemeClr val="accent1">
                    <a:lumMod val="50000"/>
                  </a:schemeClr>
                </a:solidFill>
              </a:rPr>
              <a:t>Making the body feel unsafe even when the environment is safe</a:t>
            </a:r>
          </a:p>
          <a:p>
            <a:pPr marL="0" indent="0">
              <a:buNone/>
            </a:pPr>
            <a:r>
              <a:rPr lang="en-GB" sz="2600" dirty="0"/>
              <a:t>This explains why trauma survivors often have:</a:t>
            </a:r>
          </a:p>
          <a:p>
            <a:r>
              <a:rPr lang="en-GB" sz="2600" dirty="0">
                <a:solidFill>
                  <a:schemeClr val="accent1">
                    <a:lumMod val="50000"/>
                  </a:schemeClr>
                </a:solidFill>
              </a:rPr>
              <a:t>Panic without obvious triggers</a:t>
            </a:r>
          </a:p>
          <a:p>
            <a:r>
              <a:rPr lang="en-GB" sz="2600" dirty="0">
                <a:solidFill>
                  <a:schemeClr val="accent1">
                    <a:lumMod val="50000"/>
                  </a:schemeClr>
                </a:solidFill>
              </a:rPr>
              <a:t>Digestive issues</a:t>
            </a:r>
          </a:p>
          <a:p>
            <a:r>
              <a:rPr lang="en-GB" sz="2600" dirty="0">
                <a:solidFill>
                  <a:schemeClr val="accent1">
                    <a:lumMod val="50000"/>
                  </a:schemeClr>
                </a:solidFill>
              </a:rPr>
              <a:t>Chronic tension</a:t>
            </a:r>
          </a:p>
          <a:p>
            <a:r>
              <a:rPr lang="en-GB" sz="2600" dirty="0">
                <a:solidFill>
                  <a:schemeClr val="accent1">
                    <a:lumMod val="50000"/>
                  </a:schemeClr>
                </a:solidFill>
              </a:rPr>
              <a:t>Overactive startle responses</a:t>
            </a:r>
          </a:p>
          <a:p>
            <a:endParaRPr lang="en-GB" sz="2600" dirty="0"/>
          </a:p>
        </p:txBody>
      </p:sp>
    </p:spTree>
    <p:extLst>
      <p:ext uri="{BB962C8B-B14F-4D97-AF65-F5344CB8AC3E}">
        <p14:creationId xmlns:p14="http://schemas.microsoft.com/office/powerpoint/2010/main" val="42906356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F2AEB8-EA64-96DE-C7AC-42D579FC024D}"/>
              </a:ext>
            </a:extLst>
          </p:cNvPr>
          <p:cNvPicPr>
            <a:picLocks noChangeAspect="1"/>
          </p:cNvPicPr>
          <p:nvPr/>
        </p:nvPicPr>
        <p:blipFill>
          <a:blip r:embed="rId2">
            <a:duotone>
              <a:schemeClr val="bg2">
                <a:shade val="45000"/>
                <a:satMod val="135000"/>
              </a:schemeClr>
              <a:prstClr val="white"/>
            </a:duotone>
          </a:blip>
          <a:srcRect t="6010" b="678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82B33-A2D0-A1D1-0560-A88F083E74C3}"/>
              </a:ext>
            </a:extLst>
          </p:cNvPr>
          <p:cNvSpPr>
            <a:spLocks noGrp="1"/>
          </p:cNvSpPr>
          <p:nvPr>
            <p:ph type="title"/>
          </p:nvPr>
        </p:nvSpPr>
        <p:spPr>
          <a:xfrm>
            <a:off x="838200" y="365125"/>
            <a:ext cx="10515600" cy="1325563"/>
          </a:xfrm>
        </p:spPr>
        <p:txBody>
          <a:bodyPr>
            <a:normAutofit/>
          </a:bodyPr>
          <a:lstStyle/>
          <a:p>
            <a:r>
              <a:rPr lang="en-GB" dirty="0"/>
              <a:t>Trauma and Polyvagal Theory (Porges, </a:t>
            </a:r>
          </a:p>
        </p:txBody>
      </p:sp>
      <p:graphicFrame>
        <p:nvGraphicFramePr>
          <p:cNvPr id="5" name="Content Placeholder 2">
            <a:extLst>
              <a:ext uri="{FF2B5EF4-FFF2-40B4-BE49-F238E27FC236}">
                <a16:creationId xmlns:a16="http://schemas.microsoft.com/office/drawing/2014/main" id="{F7851EA9-AFF9-CDBC-343F-6E87752DED8E}"/>
              </a:ext>
            </a:extLst>
          </p:cNvPr>
          <p:cNvGraphicFramePr>
            <a:graphicFrameLocks noGrp="1"/>
          </p:cNvGraphicFramePr>
          <p:nvPr>
            <p:ph idx="1"/>
            <p:extLst>
              <p:ext uri="{D42A27DB-BD31-4B8C-83A1-F6EECF244321}">
                <p14:modId xmlns:p14="http://schemas.microsoft.com/office/powerpoint/2010/main" val="2146866574"/>
              </p:ext>
            </p:extLst>
          </p:nvPr>
        </p:nvGraphicFramePr>
        <p:xfrm>
          <a:off x="-1" y="1528354"/>
          <a:ext cx="12191979" cy="5329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8387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B1313-7DF3-EB75-D47C-EC44D5C9F278}"/>
              </a:ext>
            </a:extLst>
          </p:cNvPr>
          <p:cNvSpPr>
            <a:spLocks noGrp="1"/>
          </p:cNvSpPr>
          <p:nvPr>
            <p:ph type="title"/>
          </p:nvPr>
        </p:nvSpPr>
        <p:spPr>
          <a:xfrm>
            <a:off x="589560" y="856180"/>
            <a:ext cx="4560584" cy="1128068"/>
          </a:xfrm>
        </p:spPr>
        <p:txBody>
          <a:bodyPr anchor="ctr">
            <a:normAutofit/>
          </a:bodyPr>
          <a:lstStyle/>
          <a:p>
            <a:r>
              <a:rPr lang="en-GB" sz="2800"/>
              <a:t>Healing trauma often involves restoring vagal regulation</a:t>
            </a:r>
          </a:p>
        </p:txBody>
      </p:sp>
      <p:grpSp>
        <p:nvGrpSpPr>
          <p:cNvPr id="31" name="Group 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2" name="Rectangle 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C3FEC5-724B-D2E6-2D1E-F9995293CA99}"/>
              </a:ext>
            </a:extLst>
          </p:cNvPr>
          <p:cNvSpPr>
            <a:spLocks noGrp="1"/>
          </p:cNvSpPr>
          <p:nvPr>
            <p:ph idx="1"/>
          </p:nvPr>
        </p:nvSpPr>
        <p:spPr>
          <a:xfrm>
            <a:off x="590719" y="2330505"/>
            <a:ext cx="4559425" cy="3979585"/>
          </a:xfrm>
        </p:spPr>
        <p:txBody>
          <a:bodyPr anchor="ctr">
            <a:normAutofit/>
          </a:bodyPr>
          <a:lstStyle/>
          <a:p>
            <a:pPr marL="0" indent="0">
              <a:buNone/>
            </a:pPr>
            <a:r>
              <a:rPr lang="en-GB" sz="1700" dirty="0"/>
              <a:t>Body-based approaches</a:t>
            </a:r>
          </a:p>
          <a:p>
            <a:r>
              <a:rPr lang="en-GB" sz="1700" dirty="0"/>
              <a:t>Breathwork, Somatic experiencing, Yoga, Polyvagal-informed therapy, EMDR and Safe-touch therapies.</a:t>
            </a:r>
          </a:p>
          <a:p>
            <a:r>
              <a:rPr lang="en-GB" sz="1700" dirty="0"/>
              <a:t>These help the body return to safety.</a:t>
            </a:r>
          </a:p>
          <a:p>
            <a:pPr marL="0" indent="0">
              <a:buNone/>
            </a:pPr>
            <a:r>
              <a:rPr lang="en-GB" sz="1700" dirty="0"/>
              <a:t>Relational safety</a:t>
            </a:r>
          </a:p>
          <a:p>
            <a:r>
              <a:rPr lang="en-GB" sz="1700" dirty="0"/>
              <a:t>Because co-regulation strengthens vagal pathways, healing relationships are one of the strongest antidotes to trauma.</a:t>
            </a:r>
          </a:p>
          <a:p>
            <a:pPr marL="0" indent="0">
              <a:buNone/>
            </a:pPr>
            <a:r>
              <a:rPr lang="en-GB" sz="1700" dirty="0"/>
              <a:t>Vagal stimulation techniques</a:t>
            </a:r>
          </a:p>
          <a:p>
            <a:r>
              <a:rPr lang="en-GB" sz="1700" dirty="0"/>
              <a:t>Slow breathing, Humming or singing, Cold exposure, Gentle movement</a:t>
            </a:r>
          </a:p>
          <a:p>
            <a:pPr marL="0" indent="0">
              <a:buNone/>
            </a:pPr>
            <a:endParaRPr lang="en-GB" sz="1700" dirty="0"/>
          </a:p>
        </p:txBody>
      </p:sp>
      <p:sp>
        <p:nvSpPr>
          <p:cNvPr id="37" name="Rectangle 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Yoga mats in a room">
            <a:extLst>
              <a:ext uri="{FF2B5EF4-FFF2-40B4-BE49-F238E27FC236}">
                <a16:creationId xmlns:a16="http://schemas.microsoft.com/office/drawing/2014/main" id="{86E36021-C035-8A41-C226-6CC1D89E7A48}"/>
              </a:ext>
            </a:extLst>
          </p:cNvPr>
          <p:cNvPicPr>
            <a:picLocks noChangeAspect="1"/>
          </p:cNvPicPr>
          <p:nvPr/>
        </p:nvPicPr>
        <p:blipFill>
          <a:blip r:embed="rId2"/>
          <a:srcRect l="14367" r="16775"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1343590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Dandelion, Blossom, Bloom, Yellow, Grow">
            <a:extLst>
              <a:ext uri="{FF2B5EF4-FFF2-40B4-BE49-F238E27FC236}">
                <a16:creationId xmlns:a16="http://schemas.microsoft.com/office/drawing/2014/main" id="{EB1FE941-AD5C-D4C2-2F5D-289F95EFB89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465" b="1253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2A07E-D0C4-65EE-7555-7A6B6F39349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Resilience</a:t>
            </a:r>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1436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100"/>
              <a:t>How can we help children to develop resilience?</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Resilience comes hand in hand with developing healthy bodies and healthy relationships.</a:t>
            </a:r>
          </a:p>
          <a:p>
            <a:pPr marL="0" indent="0" fontAlgn="base">
              <a:buNone/>
            </a:pPr>
            <a:r>
              <a:rPr lang="en-GB" sz="1800" dirty="0"/>
              <a:t>It is an important part of childhood, but children are not born resilient, they need to learn how to become resilient, just like they need to learn about the importance of exercise, how to look after themselves and how to eat healthily.</a:t>
            </a:r>
            <a:endParaRPr lang="en-GB" sz="1800" dirty="0">
              <a:cs typeface="Calibri"/>
            </a:endParaRPr>
          </a:p>
          <a:p>
            <a:pPr marL="0" indent="0" fontAlgn="base">
              <a:buNone/>
            </a:pPr>
            <a:endParaRPr lang="en-GB" sz="1800" dirty="0">
              <a:cs typeface="Calibri"/>
            </a:endParaRPr>
          </a:p>
          <a:p>
            <a:pPr marL="0" indent="0" fontAlgn="base">
              <a:buNone/>
            </a:pPr>
            <a:r>
              <a:rPr lang="en-GB" sz="1800" dirty="0">
                <a:cs typeface="Calibri"/>
              </a:rPr>
              <a:t>Relationship between biology and the environment.</a:t>
            </a:r>
          </a:p>
          <a:p>
            <a:pPr marL="0" indent="0" fontAlgn="base">
              <a:buNone/>
            </a:pPr>
            <a:endParaRPr lang="en-GB" sz="1400" dirty="0">
              <a:cs typeface="Calibri"/>
            </a:endParaRPr>
          </a:p>
          <a:p>
            <a:pPr marL="0" indent="0" fontAlgn="base">
              <a:buNone/>
            </a:pPr>
            <a:endParaRPr lang="en-GB" sz="1400" dirty="0">
              <a:cs typeface="Calibri"/>
            </a:endParaRPr>
          </a:p>
        </p:txBody>
      </p:sp>
      <p:pic>
        <p:nvPicPr>
          <p:cNvPr id="4" name="Picture 4" descr="A picture containing grass, outdoor, tree, person&#10;&#10;Description automatically generated">
            <a:extLst>
              <a:ext uri="{FF2B5EF4-FFF2-40B4-BE49-F238E27FC236}">
                <a16:creationId xmlns:a16="http://schemas.microsoft.com/office/drawing/2014/main" id="{BD19B35D-A44C-4B9C-802E-4ABE75D8F230}"/>
              </a:ext>
            </a:extLst>
          </p:cNvPr>
          <p:cNvPicPr>
            <a:picLocks noChangeAspect="1"/>
          </p:cNvPicPr>
          <p:nvPr/>
        </p:nvPicPr>
        <p:blipFill rotWithShape="1">
          <a:blip r:embed="rId3"/>
          <a:srcRect t="10191" r="2" b="2331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214138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95E88FD-EC7E-46B3-D66C-F30457C64137}"/>
              </a:ext>
            </a:extLst>
          </p:cNvPr>
          <p:cNvSpPr>
            <a:spLocks noGrp="1"/>
          </p:cNvSpPr>
          <p:nvPr>
            <p:ph type="title"/>
          </p:nvPr>
        </p:nvSpPr>
        <p:spPr>
          <a:xfrm>
            <a:off x="838200" y="365125"/>
            <a:ext cx="5393361" cy="1325563"/>
          </a:xfrm>
        </p:spPr>
        <p:txBody>
          <a:bodyPr>
            <a:normAutofit/>
          </a:bodyPr>
          <a:lstStyle/>
          <a:p>
            <a:r>
              <a:rPr lang="en-GB" dirty="0"/>
              <a:t>Developing resilience in children</a:t>
            </a:r>
          </a:p>
        </p:txBody>
      </p:sp>
      <p:sp>
        <p:nvSpPr>
          <p:cNvPr id="25" name="Freeform: Shape 2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DE68BE8-A712-C279-B487-CF7690F552E9}"/>
              </a:ext>
            </a:extLst>
          </p:cNvPr>
          <p:cNvSpPr>
            <a:spLocks noGrp="1"/>
          </p:cNvSpPr>
          <p:nvPr>
            <p:ph idx="1"/>
          </p:nvPr>
        </p:nvSpPr>
        <p:spPr>
          <a:xfrm>
            <a:off x="352698" y="1825624"/>
            <a:ext cx="5878864" cy="4914809"/>
          </a:xfrm>
        </p:spPr>
        <p:txBody>
          <a:bodyPr>
            <a:normAutofit/>
          </a:bodyPr>
          <a:lstStyle/>
          <a:p>
            <a:r>
              <a:rPr lang="en-GB" sz="2000" dirty="0"/>
              <a:t>This means helping them build the inner and outer resources that let them cope with stress, adapt to challenges, and bounce back from adversity. Resilience is </a:t>
            </a:r>
            <a:r>
              <a:rPr lang="en-GB" sz="2000" i="1" dirty="0"/>
              <a:t>not</a:t>
            </a:r>
            <a:r>
              <a:rPr lang="en-GB" sz="2000" dirty="0"/>
              <a:t> something you’re born with—it grows through relationships, experiences, and skills.</a:t>
            </a:r>
          </a:p>
          <a:p>
            <a:r>
              <a:rPr lang="en-GB" sz="2000" dirty="0">
                <a:solidFill>
                  <a:schemeClr val="accent1">
                    <a:lumMod val="50000"/>
                  </a:schemeClr>
                </a:solidFill>
              </a:rPr>
              <a:t>Stable, supportive relationships</a:t>
            </a:r>
          </a:p>
          <a:p>
            <a:r>
              <a:rPr lang="en-GB" sz="2000" dirty="0">
                <a:solidFill>
                  <a:schemeClr val="accent1">
                    <a:lumMod val="50000"/>
                  </a:schemeClr>
                </a:solidFill>
              </a:rPr>
              <a:t>Strengthening emotional regulation – validate feelings, show calm behaviour, name emotions</a:t>
            </a:r>
          </a:p>
          <a:p>
            <a:r>
              <a:rPr lang="en-GB" sz="2000" dirty="0">
                <a:solidFill>
                  <a:schemeClr val="accent1">
                    <a:lumMod val="50000"/>
                  </a:schemeClr>
                </a:solidFill>
              </a:rPr>
              <a:t>Encourage healthy communication – listen non-judgementally</a:t>
            </a:r>
          </a:p>
          <a:p>
            <a:r>
              <a:rPr lang="en-GB" sz="2000" dirty="0">
                <a:solidFill>
                  <a:schemeClr val="accent1">
                    <a:lumMod val="50000"/>
                  </a:schemeClr>
                </a:solidFill>
              </a:rPr>
              <a:t>Develop competence – praise effort rather than outcome, let them make reasonable mistakes</a:t>
            </a:r>
          </a:p>
        </p:txBody>
      </p:sp>
      <p:sp>
        <p:nvSpPr>
          <p:cNvPr id="27" name="Oval 2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pen Hand with Plant">
            <a:extLst>
              <a:ext uri="{FF2B5EF4-FFF2-40B4-BE49-F238E27FC236}">
                <a16:creationId xmlns:a16="http://schemas.microsoft.com/office/drawing/2014/main" id="{A8FDCD24-D5E1-3C0E-C985-DDA66A4933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9" name="Freeform: Shape 2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781347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436299"/>
          </a:xfrm>
        </p:spPr>
        <p:txBody>
          <a:bodyPr anchor="b">
            <a:normAutofit fontScale="90000"/>
          </a:bodyPr>
          <a:lstStyle/>
          <a:p>
            <a:r>
              <a:rPr lang="en-GB" sz="3400" dirty="0"/>
              <a:t>Activity: Nurturing relationships</a:t>
            </a:r>
          </a:p>
        </p:txBody>
      </p:sp>
      <p:sp>
        <p:nvSpPr>
          <p:cNvPr id="3" name="Content Placeholder 2"/>
          <p:cNvSpPr>
            <a:spLocks noGrp="1"/>
          </p:cNvSpPr>
          <p:nvPr>
            <p:ph idx="1"/>
          </p:nvPr>
        </p:nvSpPr>
        <p:spPr>
          <a:xfrm>
            <a:off x="156754" y="1567542"/>
            <a:ext cx="5617028" cy="5290447"/>
          </a:xfrm>
        </p:spPr>
        <p:txBody>
          <a:bodyPr vert="horz" lIns="91440" tIns="45720" rIns="91440" bIns="45720" rtlCol="0" anchor="t">
            <a:normAutofit fontScale="92500" lnSpcReduction="10000"/>
          </a:bodyPr>
          <a:lstStyle/>
          <a:p>
            <a:pPr marL="0" indent="0" fontAlgn="base">
              <a:buNone/>
            </a:pPr>
            <a:endParaRPr lang="en-GB" sz="1100" b="1" dirty="0">
              <a:cs typeface="Calibri"/>
            </a:endParaRPr>
          </a:p>
          <a:p>
            <a:pPr marL="0" indent="0" fontAlgn="base">
              <a:buNone/>
            </a:pPr>
            <a:r>
              <a:rPr lang="en-GB" sz="1800" dirty="0"/>
              <a:t>Consider the relationships that you have with your learners in the class. Firstly, think about the effective relationships. Why do these work so well, what is happening between you and the learner that is creating that engaging relationship?</a:t>
            </a:r>
            <a:endParaRPr lang="en-GB" sz="1800" dirty="0">
              <a:cs typeface="Calibri"/>
            </a:endParaRPr>
          </a:p>
          <a:p>
            <a:pPr marL="0" indent="0" fontAlgn="base">
              <a:buNone/>
            </a:pPr>
            <a:r>
              <a:rPr lang="en-GB" sz="1800" dirty="0"/>
              <a:t>Now consider the relationships that are perhaps more challenging. What is happening within the relationship that is causing difficulties? Is the child or young person triggering something in you? Or is there something underpinning the situation?</a:t>
            </a:r>
            <a:endParaRPr lang="en-GB" sz="1800" dirty="0">
              <a:cs typeface="Calibri"/>
            </a:endParaRPr>
          </a:p>
          <a:p>
            <a:pPr marL="0" indent="0" fontAlgn="base">
              <a:buNone/>
            </a:pPr>
            <a:r>
              <a:rPr lang="en-GB" sz="1800" dirty="0"/>
              <a:t>Consider what you might be able to do within your classroom environment that might support the more difficult relationships. What can you do to create that safe, quiet space where important conversations can happen safely and appropriately without interruption from other learners.</a:t>
            </a:r>
            <a:endParaRPr lang="en-GB" sz="1800" dirty="0">
              <a:cs typeface="Calibri"/>
            </a:endParaRPr>
          </a:p>
          <a:p>
            <a:pPr marL="0" indent="0" fontAlgn="base">
              <a:buNone/>
            </a:pPr>
            <a:r>
              <a:rPr lang="en-GB" sz="1800" dirty="0"/>
              <a:t>Think about what you might need to do personally to enable your learners to feel able to talk to you when difficulties arise. It may be that you need further training to develop your knowledge and understanding. Or it may be that you need to communicate further with the parents and carers or the community. Think about your own learning and what you might need to do to support your development. </a:t>
            </a:r>
            <a:endParaRPr lang="en-GB" sz="1800" dirty="0">
              <a:cs typeface="Calibri"/>
            </a:endParaRPr>
          </a:p>
          <a:p>
            <a:endParaRPr lang="en-GB" sz="1100" dirty="0"/>
          </a:p>
        </p:txBody>
      </p:sp>
      <p:pic>
        <p:nvPicPr>
          <p:cNvPr id="4" name="Picture 4">
            <a:extLst>
              <a:ext uri="{FF2B5EF4-FFF2-40B4-BE49-F238E27FC236}">
                <a16:creationId xmlns:a16="http://schemas.microsoft.com/office/drawing/2014/main" id="{73831F2A-D174-40AF-BA98-86234DE9915F}"/>
              </a:ext>
            </a:extLst>
          </p:cNvPr>
          <p:cNvPicPr>
            <a:picLocks noChangeAspect="1"/>
          </p:cNvPicPr>
          <p:nvPr/>
        </p:nvPicPr>
        <p:blipFill rotWithShape="1">
          <a:blip r:embed="rId2"/>
          <a:srcRect l="11376" r="21620" b="-1"/>
          <a:stretch/>
        </p:blipFill>
        <p:spPr>
          <a:xfrm>
            <a:off x="5773782" y="10"/>
            <a:ext cx="6418217"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1557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Not all stress is harmful</a:t>
            </a:r>
          </a:p>
        </p:txBody>
      </p:sp>
      <p:sp>
        <p:nvSpPr>
          <p:cNvPr id="3" name="Content Placeholder 2"/>
          <p:cNvSpPr>
            <a:spLocks noGrp="1"/>
          </p:cNvSpPr>
          <p:nvPr>
            <p:ph idx="1"/>
          </p:nvPr>
        </p:nvSpPr>
        <p:spPr>
          <a:xfrm>
            <a:off x="411479" y="2220686"/>
            <a:ext cx="4498848" cy="4052098"/>
          </a:xfrm>
        </p:spPr>
        <p:txBody>
          <a:bodyPr vert="horz" lIns="91440" tIns="45720" rIns="91440" bIns="45720" rtlCol="0" anchor="t">
            <a:normAutofit/>
          </a:bodyPr>
          <a:lstStyle/>
          <a:p>
            <a:pPr fontAlgn="base"/>
            <a:r>
              <a:rPr lang="en-GB" sz="1800" dirty="0"/>
              <a:t>As has been noted, some stress can actually be a positive experience. It helps us to grow and develop and eventually will help us to develop skills that will enable us to cope in different situations as adults. These skills can be developed and strengthened at any age. It is never too late to support the development of resilience.</a:t>
            </a:r>
          </a:p>
          <a:p>
            <a:pPr fontAlgn="base"/>
            <a:r>
              <a:rPr lang="en-GB" sz="1800" dirty="0"/>
              <a:t>Engaging in age-appropriate activities will help the individual to over-come stressful events. Even as adults, engaging in such things as physical exercise can help to reduce stress and traumatic responses. This in turn can be modelled for younger children. </a:t>
            </a:r>
            <a:endParaRPr lang="en-GB" sz="1800" dirty="0">
              <a:cs typeface="Calibri"/>
            </a:endParaRPr>
          </a:p>
        </p:txBody>
      </p:sp>
      <p:pic>
        <p:nvPicPr>
          <p:cNvPr id="4" name="Picture 4">
            <a:extLst>
              <a:ext uri="{FF2B5EF4-FFF2-40B4-BE49-F238E27FC236}">
                <a16:creationId xmlns:a16="http://schemas.microsoft.com/office/drawing/2014/main" id="{5788A867-07D6-46DC-AA73-D4F5E558F5B6}"/>
              </a:ext>
            </a:extLst>
          </p:cNvPr>
          <p:cNvPicPr>
            <a:picLocks noChangeAspect="1"/>
          </p:cNvPicPr>
          <p:nvPr/>
        </p:nvPicPr>
        <p:blipFill rotWithShape="1">
          <a:blip r:embed="rId2"/>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312677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 Check your understanding now</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700" dirty="0"/>
              <a:t>Spend about 5–10 minutes just putting down the key learning points from today.</a:t>
            </a:r>
            <a:endParaRPr lang="en-GB" sz="1700" dirty="0">
              <a:cs typeface="Calibri"/>
            </a:endParaRPr>
          </a:p>
        </p:txBody>
      </p:sp>
      <p:pic>
        <p:nvPicPr>
          <p:cNvPr id="4" name="Picture 4" descr="A picture containing text&#10;&#10;Description automatically generated">
            <a:extLst>
              <a:ext uri="{FF2B5EF4-FFF2-40B4-BE49-F238E27FC236}">
                <a16:creationId xmlns:a16="http://schemas.microsoft.com/office/drawing/2014/main" id="{133BD5DF-D5A3-4591-90E4-80A1A1CC593A}"/>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331491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stock photo of accomplishment, achievement, business Stock Photo">
            <a:extLst>
              <a:ext uri="{FF2B5EF4-FFF2-40B4-BE49-F238E27FC236}">
                <a16:creationId xmlns:a16="http://schemas.microsoft.com/office/drawing/2014/main" id="{6D66CE30-2656-8710-FD8C-1617984C516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4998" b="2923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DACC40-DD9E-47C2-F372-5814A484E1CD}"/>
              </a:ext>
            </a:extLst>
          </p:cNvPr>
          <p:cNvSpPr txBox="1"/>
          <p:nvPr/>
        </p:nvSpPr>
        <p:spPr>
          <a:xfrm>
            <a:off x="2647430" y="3763556"/>
            <a:ext cx="7485413" cy="2452687"/>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In today’s session we have looked at the following areas:</a:t>
            </a:r>
          </a:p>
          <a:p>
            <a:pPr indent="-228600">
              <a:lnSpc>
                <a:spcPct val="90000"/>
              </a:lnSpc>
              <a:spcAft>
                <a:spcPts val="600"/>
              </a:spcAft>
              <a:buFont typeface="Arial" panose="020B0604020202020204" pitchFamily="34" charset="0"/>
              <a:buChar char="•"/>
            </a:pPr>
            <a:r>
              <a:rPr lang="en-US" dirty="0"/>
              <a:t>Revised understanding of ACEs</a:t>
            </a:r>
          </a:p>
          <a:p>
            <a:pPr indent="-228600">
              <a:lnSpc>
                <a:spcPct val="90000"/>
              </a:lnSpc>
              <a:spcAft>
                <a:spcPts val="600"/>
              </a:spcAft>
              <a:buFont typeface="Arial" panose="020B0604020202020204" pitchFamily="34" charset="0"/>
              <a:buChar char="•"/>
            </a:pPr>
            <a:r>
              <a:rPr lang="en-US" dirty="0"/>
              <a:t>The impact of ACEs on school attainment</a:t>
            </a:r>
          </a:p>
          <a:p>
            <a:pPr indent="-228600">
              <a:lnSpc>
                <a:spcPct val="90000"/>
              </a:lnSpc>
              <a:spcAft>
                <a:spcPts val="600"/>
              </a:spcAft>
              <a:buFont typeface="Arial" panose="020B0604020202020204" pitchFamily="34" charset="0"/>
              <a:buChar char="•"/>
            </a:pPr>
            <a:r>
              <a:rPr lang="en-US" dirty="0"/>
              <a:t>Relationships</a:t>
            </a:r>
          </a:p>
          <a:p>
            <a:pPr indent="-228600">
              <a:lnSpc>
                <a:spcPct val="90000"/>
              </a:lnSpc>
              <a:spcAft>
                <a:spcPts val="600"/>
              </a:spcAft>
              <a:buFont typeface="Arial" panose="020B0604020202020204" pitchFamily="34" charset="0"/>
              <a:buChar char="•"/>
            </a:pPr>
            <a:r>
              <a:rPr lang="en-US" dirty="0"/>
              <a:t>Toxic Stress</a:t>
            </a:r>
          </a:p>
          <a:p>
            <a:pPr indent="-228600">
              <a:lnSpc>
                <a:spcPct val="90000"/>
              </a:lnSpc>
              <a:spcAft>
                <a:spcPts val="600"/>
              </a:spcAft>
              <a:buFont typeface="Arial" panose="020B0604020202020204" pitchFamily="34" charset="0"/>
              <a:buChar char="•"/>
            </a:pPr>
            <a:r>
              <a:rPr lang="en-US" dirty="0"/>
              <a:t>Trauma</a:t>
            </a:r>
          </a:p>
          <a:p>
            <a:pPr indent="-228600">
              <a:lnSpc>
                <a:spcPct val="90000"/>
              </a:lnSpc>
              <a:spcAft>
                <a:spcPts val="600"/>
              </a:spcAft>
              <a:buFont typeface="Arial" panose="020B0604020202020204" pitchFamily="34" charset="0"/>
              <a:buChar char="•"/>
            </a:pPr>
            <a:r>
              <a:rPr lang="en-US" dirty="0"/>
              <a:t>Resilience </a:t>
            </a:r>
          </a:p>
          <a:p>
            <a:pPr>
              <a:lnSpc>
                <a:spcPct val="90000"/>
              </a:lnSpc>
              <a:spcAft>
                <a:spcPts val="600"/>
              </a:spcAft>
            </a:pPr>
            <a:endParaRPr lang="en-US" dirty="0"/>
          </a:p>
          <a:p>
            <a:pPr>
              <a:lnSpc>
                <a:spcPct val="90000"/>
              </a:lnSpc>
              <a:spcAft>
                <a:spcPts val="600"/>
              </a:spcAft>
            </a:pPr>
            <a:r>
              <a:rPr lang="en-US" dirty="0"/>
              <a:t>Any questions?</a:t>
            </a:r>
          </a:p>
        </p:txBody>
      </p:sp>
    </p:spTree>
    <p:extLst>
      <p:ext uri="{BB962C8B-B14F-4D97-AF65-F5344CB8AC3E}">
        <p14:creationId xmlns:p14="http://schemas.microsoft.com/office/powerpoint/2010/main" val="26462949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889477"/>
          </a:xfrm>
        </p:spPr>
        <p:txBody>
          <a:bodyPr anchor="b">
            <a:normAutofit/>
          </a:bodyPr>
          <a:lstStyle/>
          <a:p>
            <a:r>
              <a:rPr lang="en-GB" sz="5400" dirty="0"/>
              <a:t>Resources</a:t>
            </a:r>
          </a:p>
        </p:txBody>
      </p:sp>
      <p:sp>
        <p:nvSpPr>
          <p:cNvPr id="3" name="Content Placeholder 2"/>
          <p:cNvSpPr>
            <a:spLocks noGrp="1"/>
          </p:cNvSpPr>
          <p:nvPr>
            <p:ph idx="1"/>
          </p:nvPr>
        </p:nvSpPr>
        <p:spPr>
          <a:xfrm>
            <a:off x="222070" y="1397726"/>
            <a:ext cx="5089632" cy="5264331"/>
          </a:xfrm>
        </p:spPr>
        <p:txBody>
          <a:bodyPr vert="horz" lIns="91440" tIns="45720" rIns="91440" bIns="45720" rtlCol="0">
            <a:normAutofit fontScale="85000" lnSpcReduction="20000"/>
          </a:bodyPr>
          <a:lstStyle/>
          <a:p>
            <a:pPr marL="0" indent="0">
              <a:buNone/>
            </a:pPr>
            <a:r>
              <a:rPr lang="en-GB" sz="1800" b="1" dirty="0"/>
              <a:t>Books, Games and Card Packs to discuss feelings and experiences</a:t>
            </a:r>
            <a:endParaRPr lang="en-GB" sz="1800" dirty="0"/>
          </a:p>
          <a:p>
            <a:r>
              <a:rPr lang="en-GB" sz="1800" dirty="0"/>
              <a:t>Draw On Your Emotions– </a:t>
            </a:r>
            <a:r>
              <a:rPr lang="en-GB" sz="1800" i="1" dirty="0"/>
              <a:t>Margot Sunderland, Nicky Armstrong, 2nd Edition. 2018 </a:t>
            </a:r>
            <a:endParaRPr lang="en-GB" sz="1800" dirty="0"/>
          </a:p>
          <a:p>
            <a:r>
              <a:rPr lang="en-GB" sz="1800" dirty="0"/>
              <a:t>Bothered – Helping teenagers talk about their feelings – </a:t>
            </a:r>
            <a:r>
              <a:rPr lang="en-GB" sz="1800" i="1" dirty="0"/>
              <a:t>Margot Sunderland, Nicky Armstrong </a:t>
            </a:r>
            <a:endParaRPr lang="en-GB" sz="1800" dirty="0"/>
          </a:p>
          <a:p>
            <a:r>
              <a:rPr lang="en-GB" sz="1800" dirty="0"/>
              <a:t>Hollie Rankin (a trained therapist) has developed a range of books and resources on the following themes: Rebuilding Trust, Following Trauma and Bereavement and Loss </a:t>
            </a:r>
            <a:endParaRPr lang="en-GB" sz="1800" dirty="0">
              <a:cs typeface="Calibri"/>
            </a:endParaRPr>
          </a:p>
          <a:p>
            <a:r>
              <a:rPr lang="en-GB" sz="1800" dirty="0"/>
              <a:t>The Big Book of Blob Trees - </a:t>
            </a:r>
            <a:r>
              <a:rPr lang="en-GB" sz="1800" i="1" dirty="0"/>
              <a:t>Pip Wilson and Ian Long , also available as a set of</a:t>
            </a:r>
            <a:r>
              <a:rPr lang="en-GB" sz="1800" dirty="0"/>
              <a:t> </a:t>
            </a:r>
            <a:r>
              <a:rPr lang="en-GB" sz="1800" i="1" dirty="0"/>
              <a:t>cards</a:t>
            </a:r>
            <a:endParaRPr lang="en-GB" sz="1800" dirty="0"/>
          </a:p>
          <a:p>
            <a:r>
              <a:rPr lang="en-GB" sz="1800" dirty="0" err="1"/>
              <a:t>Totika</a:t>
            </a:r>
            <a:r>
              <a:rPr lang="en-GB" sz="1800" dirty="0"/>
              <a:t> – </a:t>
            </a:r>
            <a:r>
              <a:rPr lang="en-GB" sz="1800" i="1" dirty="0"/>
              <a:t>a game of</a:t>
            </a:r>
            <a:r>
              <a:rPr lang="en-GB" sz="1800" dirty="0"/>
              <a:t> </a:t>
            </a:r>
            <a:r>
              <a:rPr lang="en-GB" sz="1800" i="1" dirty="0"/>
              <a:t>Jenga, with a self-development twist </a:t>
            </a:r>
            <a:endParaRPr lang="en-GB" sz="1800" dirty="0"/>
          </a:p>
          <a:p>
            <a:r>
              <a:rPr lang="en-GB" sz="1800" dirty="0"/>
              <a:t>Sometimes I feel – </a:t>
            </a:r>
            <a:r>
              <a:rPr lang="en-GB" sz="1800" i="1" dirty="0"/>
              <a:t>discussion cards – Pia Jones </a:t>
            </a:r>
            <a:endParaRPr lang="en-GB" sz="1800" dirty="0"/>
          </a:p>
          <a:p>
            <a:pPr marL="0" indent="0">
              <a:buNone/>
            </a:pPr>
            <a:r>
              <a:rPr lang="en-GB" sz="1800" b="1" dirty="0"/>
              <a:t>Additional practical resources</a:t>
            </a:r>
          </a:p>
          <a:p>
            <a:r>
              <a:rPr lang="en-GB" sz="1800" dirty="0"/>
              <a:t>Story cubes – useful to enable children to verbalise their experience in a non-threatening manner ◦Small world figures – to explore feelings and emotional experience</a:t>
            </a:r>
          </a:p>
          <a:p>
            <a:r>
              <a:rPr lang="en-GB" sz="1800" dirty="0"/>
              <a:t>Puppets to project out feelings of insecurity, worry and anxiety</a:t>
            </a:r>
          </a:p>
          <a:p>
            <a:r>
              <a:rPr lang="en-GB" sz="1800" dirty="0"/>
              <a:t>Mindfulness art therapy books are also an excellent tool to use with both children and young people. Whilst the child or young person are spending time with the resource, they can share their experiences in a less direct and challenging manner. </a:t>
            </a:r>
          </a:p>
          <a:p>
            <a:endParaRPr lang="en-GB" sz="700" dirty="0"/>
          </a:p>
        </p:txBody>
      </p:sp>
      <p:pic>
        <p:nvPicPr>
          <p:cNvPr id="4" name="Picture 4" descr="A picture containing indoor, table, floor, LEGO&#10;&#10;Description automatically generated">
            <a:extLst>
              <a:ext uri="{FF2B5EF4-FFF2-40B4-BE49-F238E27FC236}">
                <a16:creationId xmlns:a16="http://schemas.microsoft.com/office/drawing/2014/main" id="{42BE8674-54EF-47CA-860F-7A72847F394D}"/>
              </a:ext>
            </a:extLst>
          </p:cNvPr>
          <p:cNvPicPr>
            <a:picLocks noChangeAspect="1"/>
          </p:cNvPicPr>
          <p:nvPr/>
        </p:nvPicPr>
        <p:blipFill rotWithShape="1">
          <a:blip r:embed="rId3"/>
          <a:srcRect l="30687" r="23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42436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Final words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800" dirty="0"/>
              <a:t>It only takes one adult to change a child's future.</a:t>
            </a:r>
          </a:p>
          <a:p>
            <a:r>
              <a:rPr lang="en-GB" sz="1800" dirty="0"/>
              <a:t>Support, listen and be present, to help them to thrive and become healthy, engaged adults. </a:t>
            </a:r>
            <a:endParaRPr lang="en-GB" sz="1800" dirty="0">
              <a:cs typeface="Calibri"/>
            </a:endParaRPr>
          </a:p>
        </p:txBody>
      </p:sp>
      <p:pic>
        <p:nvPicPr>
          <p:cNvPr id="4" name="Picture 4" descr="A picture containing outdoor, beach, ground, water&#10;&#10;Description automatically generated">
            <a:extLst>
              <a:ext uri="{FF2B5EF4-FFF2-40B4-BE49-F238E27FC236}">
                <a16:creationId xmlns:a16="http://schemas.microsoft.com/office/drawing/2014/main" id="{45D1D218-85FF-46EB-8FE3-183891A77607}"/>
              </a:ext>
            </a:extLst>
          </p:cNvPr>
          <p:cNvPicPr>
            <a:picLocks noChangeAspect="1"/>
          </p:cNvPicPr>
          <p:nvPr/>
        </p:nvPicPr>
        <p:blipFill rotWithShape="1">
          <a:blip r:embed="rId2"/>
          <a:srcRect l="14525" r="1019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2712922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a:xfrm>
            <a:off x="365759" y="1476103"/>
            <a:ext cx="11508377" cy="5016772"/>
          </a:xfrm>
        </p:spPr>
        <p:txBody>
          <a:bodyPr>
            <a:normAutofit fontScale="55000" lnSpcReduction="20000"/>
          </a:bodyPr>
          <a:lstStyle/>
          <a:p>
            <a:r>
              <a:rPr lang="en-GB" dirty="0"/>
              <a:t>Ashton, K., Bellis, M., Hardcastle, K., Hughes, K., </a:t>
            </a:r>
            <a:r>
              <a:rPr lang="en-GB" dirty="0" err="1"/>
              <a:t>Mably</a:t>
            </a:r>
            <a:r>
              <a:rPr lang="en-GB" dirty="0"/>
              <a:t>, S. &amp; Evans, M. (2016). </a:t>
            </a:r>
            <a:r>
              <a:rPr lang="en-GB" i="1" dirty="0"/>
              <a:t>Adverse Childhood Experiences and their association with Mental Well-being in the Welsh adult</a:t>
            </a:r>
            <a:r>
              <a:rPr lang="en-GB" dirty="0"/>
              <a:t> </a:t>
            </a:r>
            <a:r>
              <a:rPr lang="en-GB" i="1" dirty="0"/>
              <a:t>population</a:t>
            </a:r>
            <a:r>
              <a:rPr lang="en-GB" dirty="0"/>
              <a:t>. Public Health Wales NHS Trust</a:t>
            </a:r>
          </a:p>
          <a:p>
            <a:r>
              <a:rPr lang="en-GB" dirty="0"/>
              <a:t>Ashton, K., Bellis, M., Davies, A., Hardcastle, K. &amp; </a:t>
            </a:r>
            <a:r>
              <a:rPr lang="en-GB" dirty="0" err="1"/>
              <a:t>Hughes.K</a:t>
            </a:r>
            <a:r>
              <a:rPr lang="en-GB" dirty="0"/>
              <a:t>. (2016). </a:t>
            </a:r>
            <a:r>
              <a:rPr lang="en-GB" i="1" dirty="0"/>
              <a:t>Adverse Childhood Experiences and their association with chronic disease and health service use in the Welsh adult</a:t>
            </a:r>
            <a:r>
              <a:rPr lang="en-GB" dirty="0"/>
              <a:t> </a:t>
            </a:r>
            <a:r>
              <a:rPr lang="en-GB" i="1" dirty="0"/>
              <a:t>population. </a:t>
            </a:r>
            <a:r>
              <a:rPr lang="en-GB" dirty="0"/>
              <a:t>Public Health Wales NHS Trust</a:t>
            </a:r>
          </a:p>
          <a:p>
            <a:r>
              <a:rPr lang="en-GB" dirty="0"/>
              <a:t>Bellis, M., Ashton, K., Hughes, K., Ford, K., Bishop, J., &amp; </a:t>
            </a:r>
            <a:r>
              <a:rPr lang="en-GB" dirty="0" err="1"/>
              <a:t>Paranjothy</a:t>
            </a:r>
            <a:r>
              <a:rPr lang="en-GB" dirty="0"/>
              <a:t>, S (2015</a:t>
            </a:r>
            <a:r>
              <a:rPr lang="en-GB" i="1" dirty="0"/>
              <a:t>).</a:t>
            </a:r>
            <a:r>
              <a:rPr lang="en-GB" dirty="0"/>
              <a:t> </a:t>
            </a:r>
            <a:r>
              <a:rPr lang="en-GB" i="1" dirty="0"/>
              <a:t>Adverse Childhood Experiences and their impact on health-harming behaviours in the Welsh adult population : Alcohol Use, Drug Use, Violence, Sexual Behaviour, Incarceration, Smoking and Poor</a:t>
            </a:r>
            <a:r>
              <a:rPr lang="en-GB" dirty="0"/>
              <a:t> </a:t>
            </a:r>
            <a:r>
              <a:rPr lang="en-GB" i="1" dirty="0"/>
              <a:t>Diet. </a:t>
            </a:r>
            <a:r>
              <a:rPr lang="en-GB" dirty="0"/>
              <a:t>Public Health Wales NHS Trust</a:t>
            </a:r>
          </a:p>
          <a:p>
            <a:r>
              <a:rPr lang="en-GB" dirty="0"/>
              <a:t>•Blodgett, C. and Lanigan, J. D. (2018). ‘The association between adverse childhood experience (ACE) and school success in elementary school children’, </a:t>
            </a:r>
            <a:r>
              <a:rPr lang="en-GB" i="1" dirty="0"/>
              <a:t>School Psychology Quarterly</a:t>
            </a:r>
            <a:r>
              <a:rPr lang="en-GB" dirty="0"/>
              <a:t>, 33(1), pp. 137–146. </a:t>
            </a:r>
            <a:r>
              <a:rPr lang="en-GB" dirty="0" err="1"/>
              <a:t>doi</a:t>
            </a:r>
            <a:r>
              <a:rPr lang="en-GB" dirty="0"/>
              <a:t>: 10.1037/spq0000256.supp (Supplemental).</a:t>
            </a:r>
          </a:p>
          <a:p>
            <a:r>
              <a:rPr lang="en-GB" dirty="0"/>
              <a:t>•</a:t>
            </a:r>
            <a:r>
              <a:rPr lang="en-GB" dirty="0" err="1"/>
              <a:t>Felitti</a:t>
            </a:r>
            <a:r>
              <a:rPr lang="en-GB" dirty="0"/>
              <a:t>, V. J., Anda, R. F., Nordenberg, D., Williamson, D. F., Spitz, A. M., Edwards, V., Koss, M. P., &amp; Marks, J. S. (1998). Relationship of childhood abuse and household dysfunction to many of the leading causes of death in adults. The Adverse Childhood Experiences (ACE) Study. </a:t>
            </a:r>
            <a:r>
              <a:rPr lang="en-GB" i="1" dirty="0"/>
              <a:t>American journal of preventive medicine</a:t>
            </a:r>
            <a:r>
              <a:rPr lang="en-GB" dirty="0"/>
              <a:t>, </a:t>
            </a:r>
            <a:r>
              <a:rPr lang="en-GB" i="1" dirty="0"/>
              <a:t>14</a:t>
            </a:r>
            <a:r>
              <a:rPr lang="en-GB" dirty="0"/>
              <a:t>(4), 245–258. </a:t>
            </a:r>
            <a:r>
              <a:rPr lang="en-GB" dirty="0">
                <a:hlinkClick r:id="rId2"/>
              </a:rPr>
              <a:t>https://doi.org/10.1016/s0749-3797(98)00017-8</a:t>
            </a:r>
            <a:endParaRPr lang="en-GB" dirty="0"/>
          </a:p>
          <a:p>
            <a:r>
              <a:rPr lang="en-GB" dirty="0"/>
              <a:t>•Hughes, K</a:t>
            </a:r>
            <a:r>
              <a:rPr lang="en-GB" dirty="0">
                <a:hlinkClick r:id="rId3"/>
              </a:rPr>
              <a:t>, Ford, K</a:t>
            </a:r>
            <a:r>
              <a:rPr lang="en-GB" dirty="0"/>
              <a:t>, Davies, A, </a:t>
            </a:r>
            <a:r>
              <a:rPr lang="en-GB" dirty="0" err="1"/>
              <a:t>Homolova</a:t>
            </a:r>
            <a:r>
              <a:rPr lang="en-GB" dirty="0"/>
              <a:t>, L </a:t>
            </a:r>
            <a:r>
              <a:rPr lang="en-GB" u="sng" dirty="0">
                <a:hlinkClick r:id="rId4"/>
              </a:rPr>
              <a:t>&amp; Bellis, M</a:t>
            </a:r>
            <a:r>
              <a:rPr lang="en-GB" u="sng" dirty="0"/>
              <a:t> 2018, </a:t>
            </a:r>
            <a:r>
              <a:rPr lang="en-GB" i="1" u="sng" dirty="0">
                <a:hlinkClick r:id="rId5"/>
              </a:rPr>
              <a:t>Sources of resilience and their moderating relationships with harms from adverse childhood experiences. Report 1: Mental illness</a:t>
            </a:r>
            <a:r>
              <a:rPr lang="en-GB" dirty="0"/>
              <a:t>. Public Health Wales NHS Trust.</a:t>
            </a:r>
          </a:p>
          <a:p>
            <a:r>
              <a:rPr lang="en-GB" dirty="0"/>
              <a:t>Public Health Network Cymru (2017) </a:t>
            </a:r>
            <a:r>
              <a:rPr lang="en-GB" i="1" dirty="0"/>
              <a:t>Adverse Childhood Experiences.</a:t>
            </a:r>
            <a:r>
              <a:rPr lang="en-GB" dirty="0"/>
              <a:t> Nov 6 2017. Available at </a:t>
            </a:r>
            <a:r>
              <a:rPr lang="en-GB" dirty="0">
                <a:hlinkClick r:id="rId6"/>
              </a:rPr>
              <a:t>https://www.youtube.com/watch?v=XHgLYI9KZ-A</a:t>
            </a:r>
            <a:r>
              <a:rPr lang="en-GB" dirty="0"/>
              <a:t> (accessed 17 June 2020)</a:t>
            </a:r>
          </a:p>
          <a:p>
            <a:r>
              <a:rPr lang="en-GB" dirty="0"/>
              <a:t>The Policy, Research and International Development Directorate (2015) </a:t>
            </a:r>
            <a:r>
              <a:rPr lang="en-GB" i="1" dirty="0"/>
              <a:t>Adverse Childhood Experiences (ACEs) in Wales (Infographic). </a:t>
            </a:r>
            <a:r>
              <a:rPr lang="en-GB" dirty="0"/>
              <a:t>Public Health Wales NHS Trust.</a:t>
            </a:r>
          </a:p>
          <a:p>
            <a:r>
              <a:rPr lang="en-GB" dirty="0"/>
              <a:t>Unhappy Child, Unhealthy Adult (2016) BBC Radio 4. 16 February 2016. Available at </a:t>
            </a:r>
            <a:r>
              <a:rPr lang="en-GB" dirty="0">
                <a:hlinkClick r:id="rId7"/>
              </a:rPr>
              <a:t>https://www.bbc.co.uk/sounds/search?q=Unhappy%20Child%2C%20Unhealthy%20Adult&amp;suggid=urn%3Abbc%3Aprogrammes%3Ab070dksr</a:t>
            </a:r>
            <a:r>
              <a:rPr lang="en-GB" dirty="0"/>
              <a:t> (Accessed 16 June 2020)</a:t>
            </a:r>
          </a:p>
          <a:p>
            <a:endParaRPr lang="en-GB" dirty="0"/>
          </a:p>
        </p:txBody>
      </p:sp>
    </p:spTree>
    <p:extLst>
      <p:ext uri="{BB962C8B-B14F-4D97-AF65-F5344CB8AC3E}">
        <p14:creationId xmlns:p14="http://schemas.microsoft.com/office/powerpoint/2010/main" val="5842922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268A68-3513-825A-9FDE-B593A4B3343D}"/>
              </a:ext>
            </a:extLst>
          </p:cNvPr>
          <p:cNvSpPr>
            <a:spLocks noGrp="1"/>
          </p:cNvSpPr>
          <p:nvPr>
            <p:ph idx="1"/>
          </p:nvPr>
        </p:nvSpPr>
        <p:spPr>
          <a:xfrm>
            <a:off x="88053" y="1348727"/>
            <a:ext cx="6096000" cy="5401542"/>
          </a:xfrm>
        </p:spPr>
        <p:txBody>
          <a:bodyPr>
            <a:normAutofit fontScale="25000" lnSpcReduction="20000"/>
          </a:bodyPr>
          <a:lstStyle/>
          <a:p>
            <a:pPr lvl="1"/>
            <a:r>
              <a:rPr lang="en-US" sz="8000" b="1" dirty="0"/>
              <a:t>Did you complete a previous qualification at UWTSD between May and </a:t>
            </a:r>
            <a:r>
              <a:rPr lang="en-US" sz="8000" b="1"/>
              <a:t>July 2024 </a:t>
            </a:r>
            <a:r>
              <a:rPr lang="en-US" sz="8000" b="1" dirty="0"/>
              <a:t>(e.g. </a:t>
            </a:r>
            <a:r>
              <a:rPr lang="en-US" sz="8000" b="1" dirty="0" err="1"/>
              <a:t>CertHE</a:t>
            </a:r>
            <a:r>
              <a:rPr lang="en-US" sz="8000" b="1" dirty="0"/>
              <a:t>, BA / BSc, PGDip, etc.)? </a:t>
            </a:r>
          </a:p>
          <a:p>
            <a:pPr lvl="1"/>
            <a:r>
              <a:rPr lang="en-US" sz="6400" dirty="0"/>
              <a:t>If so, HESA are currently contacting you on our behalf to invite you to complete the Graduate Outcomes survey.</a:t>
            </a:r>
          </a:p>
          <a:p>
            <a:pPr lvl="1"/>
            <a:r>
              <a:rPr lang="en-US" sz="6400" dirty="0"/>
              <a:t>The survey</a:t>
            </a:r>
            <a:r>
              <a:rPr lang="en-GB" sz="6400" dirty="0"/>
              <a:t> gathers information about your activities and perspectives following your previous studies, and </a:t>
            </a:r>
            <a:r>
              <a:rPr lang="en-US" sz="6400" dirty="0"/>
              <a:t>will ask about the current studies that you are engaged in.</a:t>
            </a:r>
          </a:p>
          <a:p>
            <a:pPr lvl="1"/>
            <a:r>
              <a:rPr lang="en-US" sz="6400" dirty="0"/>
              <a:t>Whilst we know that you are continuing your studies with us, we can’t provide this information on your behalf so we would really appreciate it if you could take a few minutes to complete the survey to demonstrate the varied qualifications that our graduates complete that lead on to your current studies.</a:t>
            </a:r>
          </a:p>
          <a:p>
            <a:pPr lvl="1"/>
            <a:r>
              <a:rPr lang="en-US" sz="6400" dirty="0"/>
              <a:t>Check your emails (including your junk mail) for an email from </a:t>
            </a:r>
            <a:r>
              <a:rPr lang="en-US" sz="6400" b="1" dirty="0"/>
              <a:t>UniversityOfWalesTrinitySaintDavid@graduateoutcomes.ac.uk</a:t>
            </a:r>
            <a:r>
              <a:rPr lang="en-US" sz="6400" dirty="0"/>
              <a:t>or your texts from ‘</a:t>
            </a:r>
            <a:r>
              <a:rPr lang="en-US" sz="6400" b="1" dirty="0"/>
              <a:t>GradOutcome</a:t>
            </a:r>
            <a:r>
              <a:rPr lang="en-US" sz="6400" dirty="0"/>
              <a:t>’ that both contain your unique survey link, and please complete the survey before it closes on </a:t>
            </a:r>
            <a:r>
              <a:rPr lang="en-US" sz="6400" b="1" dirty="0"/>
              <a:t>30</a:t>
            </a:r>
            <a:r>
              <a:rPr lang="en-US" sz="6400" b="1" baseline="30000" dirty="0"/>
              <a:t>th</a:t>
            </a:r>
            <a:r>
              <a:rPr lang="en-US" sz="6400" b="1" dirty="0"/>
              <a:t> November!</a:t>
            </a:r>
          </a:p>
          <a:p>
            <a:pPr lvl="1"/>
            <a:r>
              <a:rPr lang="en-US" sz="6400" dirty="0"/>
              <a:t>By taking the Graduate Outcomes survey, you’ll be making a valuable contribution to the next generation of students. </a:t>
            </a:r>
          </a:p>
          <a:p>
            <a:pPr lvl="1"/>
            <a:r>
              <a:rPr lang="en-US" sz="7200" dirty="0"/>
              <a:t>Thank you!</a:t>
            </a:r>
          </a:p>
        </p:txBody>
      </p:sp>
      <p:pic>
        <p:nvPicPr>
          <p:cNvPr id="20" name="Picture Placeholder 19" descr="A person with a beard and glasses&#10;&#10;Description automatically generated">
            <a:extLst>
              <a:ext uri="{FF2B5EF4-FFF2-40B4-BE49-F238E27FC236}">
                <a16:creationId xmlns:a16="http://schemas.microsoft.com/office/drawing/2014/main" id="{6DD06658-76C8-5B8B-1FCB-EB72399AD493}"/>
              </a:ext>
            </a:extLst>
          </p:cNvPr>
          <p:cNvPicPr>
            <a:picLocks noGrp="1" noChangeAspect="1"/>
          </p:cNvPicPr>
          <p:nvPr>
            <p:ph type="pic" sz="quarter" idx="10"/>
          </p:nvPr>
        </p:nvPicPr>
        <p:blipFill>
          <a:blip r:embed="rId3"/>
          <a:srcRect l="207" r="207"/>
          <a:stretch>
            <a:fillRect/>
          </a:stretch>
        </p:blipFill>
        <p:spPr/>
      </p:pic>
      <p:pic>
        <p:nvPicPr>
          <p:cNvPr id="22" name="Picture Placeholder 21" descr="A person smiling at the camera&#10;&#10;Description automatically generated">
            <a:extLst>
              <a:ext uri="{FF2B5EF4-FFF2-40B4-BE49-F238E27FC236}">
                <a16:creationId xmlns:a16="http://schemas.microsoft.com/office/drawing/2014/main" id="{FBEC248C-F3D5-E457-CFDA-9CE04A33DCC1}"/>
              </a:ext>
            </a:extLst>
          </p:cNvPr>
          <p:cNvPicPr>
            <a:picLocks noGrp="1" noChangeAspect="1"/>
          </p:cNvPicPr>
          <p:nvPr>
            <p:ph type="pic" sz="quarter" idx="11"/>
          </p:nvPr>
        </p:nvPicPr>
        <p:blipFill>
          <a:blip r:embed="rId4"/>
          <a:srcRect t="164" b="164"/>
          <a:stretch>
            <a:fillRect/>
          </a:stretch>
        </p:blipFill>
        <p:spPr/>
      </p:pic>
      <p:pic>
        <p:nvPicPr>
          <p:cNvPr id="24" name="Picture Placeholder 23" descr="A person holding a cup&#10;&#10;Description automatically generated">
            <a:extLst>
              <a:ext uri="{FF2B5EF4-FFF2-40B4-BE49-F238E27FC236}">
                <a16:creationId xmlns:a16="http://schemas.microsoft.com/office/drawing/2014/main" id="{68EE1259-156A-38F4-22CA-A781D864FD06}"/>
              </a:ext>
            </a:extLst>
          </p:cNvPr>
          <p:cNvPicPr>
            <a:picLocks noGrp="1" noChangeAspect="1"/>
          </p:cNvPicPr>
          <p:nvPr>
            <p:ph type="pic" sz="quarter" idx="12"/>
          </p:nvPr>
        </p:nvPicPr>
        <p:blipFill>
          <a:blip r:embed="rId5"/>
          <a:srcRect t="164" b="164"/>
          <a:stretch>
            <a:fillRect/>
          </a:stretch>
        </p:blipFill>
        <p:spPr/>
      </p:pic>
      <p:pic>
        <p:nvPicPr>
          <p:cNvPr id="26" name="Picture Placeholder 25">
            <a:extLst>
              <a:ext uri="{FF2B5EF4-FFF2-40B4-BE49-F238E27FC236}">
                <a16:creationId xmlns:a16="http://schemas.microsoft.com/office/drawing/2014/main" id="{2C42496D-578F-1BC1-F0BE-387E969F7B5F}"/>
              </a:ext>
            </a:extLst>
          </p:cNvPr>
          <p:cNvPicPr>
            <a:picLocks noGrp="1" noChangeAspect="1"/>
          </p:cNvPicPr>
          <p:nvPr>
            <p:ph type="pic" sz="quarter" idx="13"/>
          </p:nvPr>
        </p:nvPicPr>
        <p:blipFill>
          <a:blip r:embed="rId6"/>
          <a:srcRect l="28" r="28"/>
          <a:stretch/>
        </p:blipFill>
        <p:spPr/>
      </p:pic>
      <p:pic>
        <p:nvPicPr>
          <p:cNvPr id="5" name="Picture 4" descr="A black background with white text&#10;&#10;Description automatically generated">
            <a:extLst>
              <a:ext uri="{FF2B5EF4-FFF2-40B4-BE49-F238E27FC236}">
                <a16:creationId xmlns:a16="http://schemas.microsoft.com/office/drawing/2014/main" id="{9D987C94-3475-D277-FD45-30A4808AED97}"/>
              </a:ext>
            </a:extLst>
          </p:cNvPr>
          <p:cNvPicPr>
            <a:picLocks noChangeAspect="1"/>
          </p:cNvPicPr>
          <p:nvPr/>
        </p:nvPicPr>
        <p:blipFill>
          <a:blip r:embed="rId7"/>
          <a:stretch>
            <a:fillRect/>
          </a:stretch>
        </p:blipFill>
        <p:spPr>
          <a:xfrm>
            <a:off x="161703" y="107731"/>
            <a:ext cx="1829217" cy="1180099"/>
          </a:xfrm>
          <a:prstGeom prst="rect">
            <a:avLst/>
          </a:prstGeom>
        </p:spPr>
      </p:pic>
      <p:pic>
        <p:nvPicPr>
          <p:cNvPr id="12" name="Picture 11" descr="A black rectangle with different colors&#10;&#10;Description automatically generated">
            <a:extLst>
              <a:ext uri="{FF2B5EF4-FFF2-40B4-BE49-F238E27FC236}">
                <a16:creationId xmlns:a16="http://schemas.microsoft.com/office/drawing/2014/main" id="{BA5A253B-9FD2-8C0E-3E07-6F1A65C498F6}"/>
              </a:ext>
            </a:extLst>
          </p:cNvPr>
          <p:cNvPicPr>
            <a:picLocks noChangeAspect="1"/>
          </p:cNvPicPr>
          <p:nvPr/>
        </p:nvPicPr>
        <p:blipFill>
          <a:blip r:embed="rId8"/>
          <a:stretch>
            <a:fillRect/>
          </a:stretch>
        </p:blipFill>
        <p:spPr>
          <a:xfrm>
            <a:off x="4680257" y="6338324"/>
            <a:ext cx="1069665" cy="422514"/>
          </a:xfrm>
          <a:prstGeom prst="rect">
            <a:avLst/>
          </a:prstGeom>
        </p:spPr>
      </p:pic>
      <p:pic>
        <p:nvPicPr>
          <p:cNvPr id="7" name="Picture 6" descr="A black background with yellow text&#10;&#10;Description automatically generated">
            <a:extLst>
              <a:ext uri="{FF2B5EF4-FFF2-40B4-BE49-F238E27FC236}">
                <a16:creationId xmlns:a16="http://schemas.microsoft.com/office/drawing/2014/main" id="{B13BD336-141B-342C-093E-057C0C35FE17}"/>
              </a:ext>
            </a:extLst>
          </p:cNvPr>
          <p:cNvPicPr>
            <a:picLocks noChangeAspect="1"/>
          </p:cNvPicPr>
          <p:nvPr/>
        </p:nvPicPr>
        <p:blipFill>
          <a:blip r:embed="rId9"/>
          <a:stretch>
            <a:fillRect/>
          </a:stretch>
        </p:blipFill>
        <p:spPr>
          <a:xfrm>
            <a:off x="6644893" y="1980453"/>
            <a:ext cx="4754890" cy="2674625"/>
          </a:xfrm>
          <a:prstGeom prst="rect">
            <a:avLst/>
          </a:prstGeom>
        </p:spPr>
      </p:pic>
      <p:pic>
        <p:nvPicPr>
          <p:cNvPr id="6" name="Picture 5" descr="A black background with white numbers&#10;&#10;Description automatically generated">
            <a:extLst>
              <a:ext uri="{FF2B5EF4-FFF2-40B4-BE49-F238E27FC236}">
                <a16:creationId xmlns:a16="http://schemas.microsoft.com/office/drawing/2014/main" id="{2DD1C4CD-983B-48A2-8E89-18E7A22BE66B}"/>
              </a:ext>
            </a:extLst>
          </p:cNvPr>
          <p:cNvPicPr>
            <a:picLocks noChangeAspect="1"/>
          </p:cNvPicPr>
          <p:nvPr/>
        </p:nvPicPr>
        <p:blipFill>
          <a:blip r:embed="rId10"/>
          <a:stretch>
            <a:fillRect/>
          </a:stretch>
        </p:blipFill>
        <p:spPr>
          <a:xfrm>
            <a:off x="4279150" y="-143121"/>
            <a:ext cx="1600203" cy="1600203"/>
          </a:xfrm>
          <a:prstGeom prst="rect">
            <a:avLst/>
          </a:prstGeom>
        </p:spPr>
      </p:pic>
      <p:pic>
        <p:nvPicPr>
          <p:cNvPr id="8" name="Picture 7" descr="A close up of black text&#10;&#10;Description automatically generated">
            <a:extLst>
              <a:ext uri="{FF2B5EF4-FFF2-40B4-BE49-F238E27FC236}">
                <a16:creationId xmlns:a16="http://schemas.microsoft.com/office/drawing/2014/main" id="{444A2360-ECB3-6DEE-2DF8-A79F7DD72B7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290022" y="6279547"/>
            <a:ext cx="1354455" cy="540068"/>
          </a:xfrm>
          <a:prstGeom prst="rect">
            <a:avLst/>
          </a:prstGeom>
        </p:spPr>
      </p:pic>
    </p:spTree>
    <p:extLst>
      <p:ext uri="{BB962C8B-B14F-4D97-AF65-F5344CB8AC3E}">
        <p14:creationId xmlns:p14="http://schemas.microsoft.com/office/powerpoint/2010/main" val="3131054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627950F-03CC-4D0A-AA73-80B37BEF7BBE}">
  <ds:schemaRefs>
    <ds:schemaRef ds:uri="http://schemas.microsoft.com/sharepoint/v3/contenttype/forms"/>
  </ds:schemaRefs>
</ds:datastoreItem>
</file>

<file path=customXml/itemProps2.xml><?xml version="1.0" encoding="utf-8"?>
<ds:datastoreItem xmlns:ds="http://schemas.openxmlformats.org/officeDocument/2006/customXml" ds:itemID="{F86F9648-6B7B-4D2D-8481-4FA08934F0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FDB420-3830-4A85-8022-4CFEFFDFA197}">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696490a5-0429-499a-a254-a60426c02ef0"/>
    <ds:schemaRef ds:uri="d2d6d51c-be45-489c-bfaa-c0c3d4c0c98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5310</Words>
  <Application>Microsoft Office PowerPoint</Application>
  <PresentationFormat>Widescreen</PresentationFormat>
  <Paragraphs>350</Paragraphs>
  <Slides>62</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YouTube Noto</vt:lpstr>
      <vt:lpstr>Aptos</vt:lpstr>
      <vt:lpstr>Arial</vt:lpstr>
      <vt:lpstr>Calibri</vt:lpstr>
      <vt:lpstr>Calibri Light</vt:lpstr>
      <vt:lpstr>Wingdings</vt:lpstr>
      <vt:lpstr>Office Theme</vt:lpstr>
      <vt:lpstr>Adverse Childhood Experiences</vt:lpstr>
      <vt:lpstr>AIMS</vt:lpstr>
      <vt:lpstr>Activity: Check your understanding</vt:lpstr>
      <vt:lpstr>Useful organisations for additional information</vt:lpstr>
      <vt:lpstr>Your Understanding</vt:lpstr>
      <vt:lpstr>Types of Aces</vt:lpstr>
      <vt:lpstr>Adverse childhood experiences (ACEs)</vt:lpstr>
      <vt:lpstr>Activity: Thoughts and Processes</vt:lpstr>
      <vt:lpstr>Key information and understanding adverse childhood experiences</vt:lpstr>
      <vt:lpstr>What is the impact of ACEs?</vt:lpstr>
      <vt:lpstr>Impact of ACEs in Wales</vt:lpstr>
      <vt:lpstr>The Welsh Government review process</vt:lpstr>
      <vt:lpstr>Good progress has been made towards the establishment of ACE aware public services in Wales</vt:lpstr>
      <vt:lpstr>The Review of the Welsh Government’s ACEs Policy </vt:lpstr>
      <vt:lpstr>General findings and implications: </vt:lpstr>
      <vt:lpstr>Findings: Impact of ACEs on the child or adolescent - education</vt:lpstr>
      <vt:lpstr>School Attainment </vt:lpstr>
      <vt:lpstr>ACEs and childhood behaviours</vt:lpstr>
      <vt:lpstr>ACEs and academic performance</vt:lpstr>
      <vt:lpstr>Activity: Impact of ACEs on the development of the child</vt:lpstr>
      <vt:lpstr>Impact on academic attainment</vt:lpstr>
      <vt:lpstr>Impact on cognitive functioning</vt:lpstr>
      <vt:lpstr>Impact on academic functioning</vt:lpstr>
      <vt:lpstr>Impact on socio-emotional-behavioural functioning</vt:lpstr>
      <vt:lpstr>Routine</vt:lpstr>
      <vt:lpstr>Activity: Creating nurturing environments</vt:lpstr>
      <vt:lpstr>Classroom behaviours and teacher experience</vt:lpstr>
      <vt:lpstr>Activity: Personal support systems and resources</vt:lpstr>
      <vt:lpstr>Key Relationships</vt:lpstr>
      <vt:lpstr>Relationships in school</vt:lpstr>
      <vt:lpstr>Teaching staff</vt:lpstr>
      <vt:lpstr>Home-school relationships</vt:lpstr>
      <vt:lpstr>Activity: The compassionate helper</vt:lpstr>
      <vt:lpstr>Trauma and Toxic Stress</vt:lpstr>
      <vt:lpstr>The 3 stress response types</vt:lpstr>
      <vt:lpstr>Toxic stress</vt:lpstr>
      <vt:lpstr>ACEs and toxic stress</vt:lpstr>
      <vt:lpstr>What exactly is toxic stress?</vt:lpstr>
      <vt:lpstr>Toxic stress and the Vagus nerve</vt:lpstr>
      <vt:lpstr>PowerPoint Presentation</vt:lpstr>
      <vt:lpstr>Reduced vagal tone </vt:lpstr>
      <vt:lpstr>Effects on the developing brain </vt:lpstr>
      <vt:lpstr>Impact on physical health through inflammation </vt:lpstr>
      <vt:lpstr>Emotional and social consequences </vt:lpstr>
      <vt:lpstr>Toxic stress and the importance of early supportive intervention </vt:lpstr>
      <vt:lpstr>What is trauma?</vt:lpstr>
      <vt:lpstr>Factors that can impact traumatic experiences</vt:lpstr>
      <vt:lpstr>Trauma and the Vagus nerve</vt:lpstr>
      <vt:lpstr>Similarly, Trauma affects the brain–vagus communication loop </vt:lpstr>
      <vt:lpstr>Trauma and Polyvagal Theory (Porges, </vt:lpstr>
      <vt:lpstr>Healing trauma often involves restoring vagal regulation</vt:lpstr>
      <vt:lpstr>Resilience</vt:lpstr>
      <vt:lpstr>How can we help children to develop resilience?</vt:lpstr>
      <vt:lpstr>Developing resilience in children</vt:lpstr>
      <vt:lpstr>Activity: Nurturing relationships</vt:lpstr>
      <vt:lpstr>Not all stress is harmful</vt:lpstr>
      <vt:lpstr>Activity : Check your understanding now</vt:lpstr>
      <vt:lpstr>PowerPoint Presentation</vt:lpstr>
      <vt:lpstr>Resources</vt:lpstr>
      <vt:lpstr>Final words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1: A guide for Parents, Carers and Governors</dc:title>
  <dc:creator>Catherine Slade</dc:creator>
  <cp:lastModifiedBy>Karen EatonThomas</cp:lastModifiedBy>
  <cp:revision>165</cp:revision>
  <dcterms:created xsi:type="dcterms:W3CDTF">2020-11-24T10:19:54Z</dcterms:created>
  <dcterms:modified xsi:type="dcterms:W3CDTF">2025-11-16T12:31:17Z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