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7" r:id="rId5"/>
    <p:sldId id="258" r:id="rId6"/>
    <p:sldId id="259" r:id="rId7"/>
    <p:sldId id="260"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63" d="100"/>
          <a:sy n="63" d="100"/>
        </p:scale>
        <p:origin x="1426" y="38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B9048-C1F0-8F91-99A2-FCCFF45E7D9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BF64E55-10A6-CDCC-850E-E935BB756FE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07CAB97-080C-12A5-13B7-9A5FB5D68A0E}"/>
              </a:ext>
            </a:extLst>
          </p:cNvPr>
          <p:cNvSpPr>
            <a:spLocks noGrp="1"/>
          </p:cNvSpPr>
          <p:nvPr>
            <p:ph type="dt" sz="half" idx="10"/>
          </p:nvPr>
        </p:nvSpPr>
        <p:spPr/>
        <p:txBody>
          <a:bodyPr/>
          <a:lstStyle/>
          <a:p>
            <a:fld id="{B7BF80ED-86A2-4275-B02E-786C52C91ACC}" type="datetimeFigureOut">
              <a:rPr lang="en-GB" smtClean="0"/>
              <a:t>18/10/2022</a:t>
            </a:fld>
            <a:endParaRPr lang="en-GB"/>
          </a:p>
        </p:txBody>
      </p:sp>
      <p:sp>
        <p:nvSpPr>
          <p:cNvPr id="5" name="Footer Placeholder 4">
            <a:extLst>
              <a:ext uri="{FF2B5EF4-FFF2-40B4-BE49-F238E27FC236}">
                <a16:creationId xmlns:a16="http://schemas.microsoft.com/office/drawing/2014/main" id="{4F371FB8-E7A6-E904-F83F-B387D4101F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6C6848-3024-68DF-54DF-B24884E54FB2}"/>
              </a:ext>
            </a:extLst>
          </p:cNvPr>
          <p:cNvSpPr>
            <a:spLocks noGrp="1"/>
          </p:cNvSpPr>
          <p:nvPr>
            <p:ph type="sldNum" sz="quarter" idx="12"/>
          </p:nvPr>
        </p:nvSpPr>
        <p:spPr/>
        <p:txBody>
          <a:bodyPr/>
          <a:lstStyle/>
          <a:p>
            <a:fld id="{77F5B348-BB57-48B9-87C5-B6011845D422}" type="slidenum">
              <a:rPr lang="en-GB" smtClean="0"/>
              <a:t>‹#›</a:t>
            </a:fld>
            <a:endParaRPr lang="en-GB"/>
          </a:p>
        </p:txBody>
      </p:sp>
    </p:spTree>
    <p:extLst>
      <p:ext uri="{BB962C8B-B14F-4D97-AF65-F5344CB8AC3E}">
        <p14:creationId xmlns:p14="http://schemas.microsoft.com/office/powerpoint/2010/main" val="24281724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D9685-D02C-D766-27A9-DD10B10C5AB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8D58EA1-D3D4-9A6A-2195-0C25A0240EF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AA64868-EEA0-8811-4B49-4F8CB8A93BDC}"/>
              </a:ext>
            </a:extLst>
          </p:cNvPr>
          <p:cNvSpPr>
            <a:spLocks noGrp="1"/>
          </p:cNvSpPr>
          <p:nvPr>
            <p:ph type="dt" sz="half" idx="10"/>
          </p:nvPr>
        </p:nvSpPr>
        <p:spPr/>
        <p:txBody>
          <a:bodyPr/>
          <a:lstStyle/>
          <a:p>
            <a:fld id="{B7BF80ED-86A2-4275-B02E-786C52C91ACC}" type="datetimeFigureOut">
              <a:rPr lang="en-GB" smtClean="0"/>
              <a:t>18/10/2022</a:t>
            </a:fld>
            <a:endParaRPr lang="en-GB"/>
          </a:p>
        </p:txBody>
      </p:sp>
      <p:sp>
        <p:nvSpPr>
          <p:cNvPr id="5" name="Footer Placeholder 4">
            <a:extLst>
              <a:ext uri="{FF2B5EF4-FFF2-40B4-BE49-F238E27FC236}">
                <a16:creationId xmlns:a16="http://schemas.microsoft.com/office/drawing/2014/main" id="{D87611C5-0020-9211-0663-CDEA805F11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F4A8C4-A0F2-515F-34DF-24B49D5D863F}"/>
              </a:ext>
            </a:extLst>
          </p:cNvPr>
          <p:cNvSpPr>
            <a:spLocks noGrp="1"/>
          </p:cNvSpPr>
          <p:nvPr>
            <p:ph type="sldNum" sz="quarter" idx="12"/>
          </p:nvPr>
        </p:nvSpPr>
        <p:spPr/>
        <p:txBody>
          <a:bodyPr/>
          <a:lstStyle/>
          <a:p>
            <a:fld id="{77F5B348-BB57-48B9-87C5-B6011845D422}" type="slidenum">
              <a:rPr lang="en-GB" smtClean="0"/>
              <a:t>‹#›</a:t>
            </a:fld>
            <a:endParaRPr lang="en-GB"/>
          </a:p>
        </p:txBody>
      </p:sp>
    </p:spTree>
    <p:extLst>
      <p:ext uri="{BB962C8B-B14F-4D97-AF65-F5344CB8AC3E}">
        <p14:creationId xmlns:p14="http://schemas.microsoft.com/office/powerpoint/2010/main" val="38680375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F79F6-8E3B-C83E-2BDC-0B2DAB6ED0F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42F0683-BA30-A71A-6464-C131E61E9BF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3E187DE-CED2-4276-E1B5-BC08EF6B39BA}"/>
              </a:ext>
            </a:extLst>
          </p:cNvPr>
          <p:cNvSpPr>
            <a:spLocks noGrp="1"/>
          </p:cNvSpPr>
          <p:nvPr>
            <p:ph type="dt" sz="half" idx="10"/>
          </p:nvPr>
        </p:nvSpPr>
        <p:spPr/>
        <p:txBody>
          <a:bodyPr/>
          <a:lstStyle/>
          <a:p>
            <a:fld id="{B7BF80ED-86A2-4275-B02E-786C52C91ACC}" type="datetimeFigureOut">
              <a:rPr lang="en-GB" smtClean="0"/>
              <a:t>18/10/2022</a:t>
            </a:fld>
            <a:endParaRPr lang="en-GB"/>
          </a:p>
        </p:txBody>
      </p:sp>
      <p:sp>
        <p:nvSpPr>
          <p:cNvPr id="5" name="Footer Placeholder 4">
            <a:extLst>
              <a:ext uri="{FF2B5EF4-FFF2-40B4-BE49-F238E27FC236}">
                <a16:creationId xmlns:a16="http://schemas.microsoft.com/office/drawing/2014/main" id="{6DD07313-C091-375F-FF4D-CE852270F0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302B41-2D84-5C80-FAEC-3C73256A6F77}"/>
              </a:ext>
            </a:extLst>
          </p:cNvPr>
          <p:cNvSpPr>
            <a:spLocks noGrp="1"/>
          </p:cNvSpPr>
          <p:nvPr>
            <p:ph type="sldNum" sz="quarter" idx="12"/>
          </p:nvPr>
        </p:nvSpPr>
        <p:spPr/>
        <p:txBody>
          <a:bodyPr/>
          <a:lstStyle/>
          <a:p>
            <a:fld id="{77F5B348-BB57-48B9-87C5-B6011845D422}" type="slidenum">
              <a:rPr lang="en-GB" smtClean="0"/>
              <a:t>‹#›</a:t>
            </a:fld>
            <a:endParaRPr lang="en-GB"/>
          </a:p>
        </p:txBody>
      </p:sp>
    </p:spTree>
    <p:extLst>
      <p:ext uri="{BB962C8B-B14F-4D97-AF65-F5344CB8AC3E}">
        <p14:creationId xmlns:p14="http://schemas.microsoft.com/office/powerpoint/2010/main" val="1545021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DCA6C-AC18-BB4D-CFF5-A5CAC676B7D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F46A216-0EF4-2AD8-322B-A67D8BEB2D2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819E87E-21D7-DFF9-4F0F-72C82A35AF0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6C1DCD4-DDF7-A54C-9C3B-B3650045819F}"/>
              </a:ext>
            </a:extLst>
          </p:cNvPr>
          <p:cNvSpPr>
            <a:spLocks noGrp="1"/>
          </p:cNvSpPr>
          <p:nvPr>
            <p:ph type="dt" sz="half" idx="10"/>
          </p:nvPr>
        </p:nvSpPr>
        <p:spPr/>
        <p:txBody>
          <a:bodyPr/>
          <a:lstStyle/>
          <a:p>
            <a:fld id="{B7BF80ED-86A2-4275-B02E-786C52C91ACC}" type="datetimeFigureOut">
              <a:rPr lang="en-GB" smtClean="0"/>
              <a:t>18/10/2022</a:t>
            </a:fld>
            <a:endParaRPr lang="en-GB"/>
          </a:p>
        </p:txBody>
      </p:sp>
      <p:sp>
        <p:nvSpPr>
          <p:cNvPr id="6" name="Footer Placeholder 5">
            <a:extLst>
              <a:ext uri="{FF2B5EF4-FFF2-40B4-BE49-F238E27FC236}">
                <a16:creationId xmlns:a16="http://schemas.microsoft.com/office/drawing/2014/main" id="{EAA8B914-F879-A5AF-9017-6414399711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92C3C19-A222-56F5-6F42-DE03FEDB3C61}"/>
              </a:ext>
            </a:extLst>
          </p:cNvPr>
          <p:cNvSpPr>
            <a:spLocks noGrp="1"/>
          </p:cNvSpPr>
          <p:nvPr>
            <p:ph type="sldNum" sz="quarter" idx="12"/>
          </p:nvPr>
        </p:nvSpPr>
        <p:spPr/>
        <p:txBody>
          <a:bodyPr/>
          <a:lstStyle/>
          <a:p>
            <a:fld id="{77F5B348-BB57-48B9-87C5-B6011845D422}" type="slidenum">
              <a:rPr lang="en-GB" smtClean="0"/>
              <a:t>‹#›</a:t>
            </a:fld>
            <a:endParaRPr lang="en-GB"/>
          </a:p>
        </p:txBody>
      </p:sp>
    </p:spTree>
    <p:extLst>
      <p:ext uri="{BB962C8B-B14F-4D97-AF65-F5344CB8AC3E}">
        <p14:creationId xmlns:p14="http://schemas.microsoft.com/office/powerpoint/2010/main" val="219194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DC339-7EE1-1F53-B65D-0A892C79BA3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ED1D271-A04E-5930-3D2A-A58C8B41A6A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9CC87EA-EF1C-00F4-0CC8-CF63804E032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EF15FE8-BB4D-AF0C-6C87-8223EAF077E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A084BC1-714F-ECCE-F079-64A55FC8558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2A9F40B-78EE-0D17-6F81-0C9F6B7BE34A}"/>
              </a:ext>
            </a:extLst>
          </p:cNvPr>
          <p:cNvSpPr>
            <a:spLocks noGrp="1"/>
          </p:cNvSpPr>
          <p:nvPr>
            <p:ph type="dt" sz="half" idx="10"/>
          </p:nvPr>
        </p:nvSpPr>
        <p:spPr/>
        <p:txBody>
          <a:bodyPr/>
          <a:lstStyle/>
          <a:p>
            <a:fld id="{B7BF80ED-86A2-4275-B02E-786C52C91ACC}" type="datetimeFigureOut">
              <a:rPr lang="en-GB" smtClean="0"/>
              <a:t>18/10/2022</a:t>
            </a:fld>
            <a:endParaRPr lang="en-GB"/>
          </a:p>
        </p:txBody>
      </p:sp>
      <p:sp>
        <p:nvSpPr>
          <p:cNvPr id="8" name="Footer Placeholder 7">
            <a:extLst>
              <a:ext uri="{FF2B5EF4-FFF2-40B4-BE49-F238E27FC236}">
                <a16:creationId xmlns:a16="http://schemas.microsoft.com/office/drawing/2014/main" id="{69AA22B2-B0FA-A4EB-4384-4ECD9544A0C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140A759-DE14-935E-4F94-982EC5615CAE}"/>
              </a:ext>
            </a:extLst>
          </p:cNvPr>
          <p:cNvSpPr>
            <a:spLocks noGrp="1"/>
          </p:cNvSpPr>
          <p:nvPr>
            <p:ph type="sldNum" sz="quarter" idx="12"/>
          </p:nvPr>
        </p:nvSpPr>
        <p:spPr/>
        <p:txBody>
          <a:bodyPr/>
          <a:lstStyle/>
          <a:p>
            <a:fld id="{77F5B348-BB57-48B9-87C5-B6011845D422}" type="slidenum">
              <a:rPr lang="en-GB" smtClean="0"/>
              <a:t>‹#›</a:t>
            </a:fld>
            <a:endParaRPr lang="en-GB"/>
          </a:p>
        </p:txBody>
      </p:sp>
    </p:spTree>
    <p:extLst>
      <p:ext uri="{BB962C8B-B14F-4D97-AF65-F5344CB8AC3E}">
        <p14:creationId xmlns:p14="http://schemas.microsoft.com/office/powerpoint/2010/main" val="2664480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ED736-548E-679D-C5D3-B3CFFBDE68E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FE23252-29D5-EE39-9C78-7BC6FE97D931}"/>
              </a:ext>
            </a:extLst>
          </p:cNvPr>
          <p:cNvSpPr>
            <a:spLocks noGrp="1"/>
          </p:cNvSpPr>
          <p:nvPr>
            <p:ph type="dt" sz="half" idx="10"/>
          </p:nvPr>
        </p:nvSpPr>
        <p:spPr/>
        <p:txBody>
          <a:bodyPr/>
          <a:lstStyle/>
          <a:p>
            <a:fld id="{B7BF80ED-86A2-4275-B02E-786C52C91ACC}" type="datetimeFigureOut">
              <a:rPr lang="en-GB" smtClean="0"/>
              <a:t>18/10/2022</a:t>
            </a:fld>
            <a:endParaRPr lang="en-GB"/>
          </a:p>
        </p:txBody>
      </p:sp>
      <p:sp>
        <p:nvSpPr>
          <p:cNvPr id="4" name="Footer Placeholder 3">
            <a:extLst>
              <a:ext uri="{FF2B5EF4-FFF2-40B4-BE49-F238E27FC236}">
                <a16:creationId xmlns:a16="http://schemas.microsoft.com/office/drawing/2014/main" id="{37B7B783-0123-BF1E-A12A-CE29D0CC1BB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133B1B3-854B-1BA2-1564-307AFAE7BC56}"/>
              </a:ext>
            </a:extLst>
          </p:cNvPr>
          <p:cNvSpPr>
            <a:spLocks noGrp="1"/>
          </p:cNvSpPr>
          <p:nvPr>
            <p:ph type="sldNum" sz="quarter" idx="12"/>
          </p:nvPr>
        </p:nvSpPr>
        <p:spPr/>
        <p:txBody>
          <a:bodyPr/>
          <a:lstStyle/>
          <a:p>
            <a:fld id="{77F5B348-BB57-48B9-87C5-B6011845D422}" type="slidenum">
              <a:rPr lang="en-GB" smtClean="0"/>
              <a:t>‹#›</a:t>
            </a:fld>
            <a:endParaRPr lang="en-GB"/>
          </a:p>
        </p:txBody>
      </p:sp>
    </p:spTree>
    <p:extLst>
      <p:ext uri="{BB962C8B-B14F-4D97-AF65-F5344CB8AC3E}">
        <p14:creationId xmlns:p14="http://schemas.microsoft.com/office/powerpoint/2010/main" val="32304481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345F5B-1B27-A18B-C298-10C29319CA56}"/>
              </a:ext>
            </a:extLst>
          </p:cNvPr>
          <p:cNvSpPr>
            <a:spLocks noGrp="1"/>
          </p:cNvSpPr>
          <p:nvPr>
            <p:ph type="dt" sz="half" idx="10"/>
          </p:nvPr>
        </p:nvSpPr>
        <p:spPr/>
        <p:txBody>
          <a:bodyPr/>
          <a:lstStyle/>
          <a:p>
            <a:fld id="{B7BF80ED-86A2-4275-B02E-786C52C91ACC}" type="datetimeFigureOut">
              <a:rPr lang="en-GB" smtClean="0"/>
              <a:t>18/10/2022</a:t>
            </a:fld>
            <a:endParaRPr lang="en-GB"/>
          </a:p>
        </p:txBody>
      </p:sp>
      <p:sp>
        <p:nvSpPr>
          <p:cNvPr id="3" name="Footer Placeholder 2">
            <a:extLst>
              <a:ext uri="{FF2B5EF4-FFF2-40B4-BE49-F238E27FC236}">
                <a16:creationId xmlns:a16="http://schemas.microsoft.com/office/drawing/2014/main" id="{9EB31D24-F109-F205-847A-FAF4331944F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BE7AFC0-19D0-F212-1757-CE81D2CC0623}"/>
              </a:ext>
            </a:extLst>
          </p:cNvPr>
          <p:cNvSpPr>
            <a:spLocks noGrp="1"/>
          </p:cNvSpPr>
          <p:nvPr>
            <p:ph type="sldNum" sz="quarter" idx="12"/>
          </p:nvPr>
        </p:nvSpPr>
        <p:spPr/>
        <p:txBody>
          <a:bodyPr/>
          <a:lstStyle/>
          <a:p>
            <a:fld id="{77F5B348-BB57-48B9-87C5-B6011845D422}" type="slidenum">
              <a:rPr lang="en-GB" smtClean="0"/>
              <a:t>‹#›</a:t>
            </a:fld>
            <a:endParaRPr lang="en-GB"/>
          </a:p>
        </p:txBody>
      </p:sp>
    </p:spTree>
    <p:extLst>
      <p:ext uri="{BB962C8B-B14F-4D97-AF65-F5344CB8AC3E}">
        <p14:creationId xmlns:p14="http://schemas.microsoft.com/office/powerpoint/2010/main" val="24449238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E24FB-C5D9-87AB-0823-4E02DE5A70B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B4E9F6B7-043A-D6AE-D180-18DA8B1409A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30F9CAC-26C7-87E7-FFB9-3D3E4F01B6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A53A225-59A8-171B-BAAC-DE4260E1991A}"/>
              </a:ext>
            </a:extLst>
          </p:cNvPr>
          <p:cNvSpPr>
            <a:spLocks noGrp="1"/>
          </p:cNvSpPr>
          <p:nvPr>
            <p:ph type="dt" sz="half" idx="10"/>
          </p:nvPr>
        </p:nvSpPr>
        <p:spPr/>
        <p:txBody>
          <a:bodyPr/>
          <a:lstStyle/>
          <a:p>
            <a:fld id="{B7BF80ED-86A2-4275-B02E-786C52C91ACC}" type="datetimeFigureOut">
              <a:rPr lang="en-GB" smtClean="0"/>
              <a:t>18/10/2022</a:t>
            </a:fld>
            <a:endParaRPr lang="en-GB"/>
          </a:p>
        </p:txBody>
      </p:sp>
      <p:sp>
        <p:nvSpPr>
          <p:cNvPr id="6" name="Footer Placeholder 5">
            <a:extLst>
              <a:ext uri="{FF2B5EF4-FFF2-40B4-BE49-F238E27FC236}">
                <a16:creationId xmlns:a16="http://schemas.microsoft.com/office/drawing/2014/main" id="{79BAED00-6DB5-613E-2818-A700982223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73F53E-E1F6-A7AE-8149-A2C6FF01BABC}"/>
              </a:ext>
            </a:extLst>
          </p:cNvPr>
          <p:cNvSpPr>
            <a:spLocks noGrp="1"/>
          </p:cNvSpPr>
          <p:nvPr>
            <p:ph type="sldNum" sz="quarter" idx="12"/>
          </p:nvPr>
        </p:nvSpPr>
        <p:spPr/>
        <p:txBody>
          <a:bodyPr/>
          <a:lstStyle/>
          <a:p>
            <a:fld id="{77F5B348-BB57-48B9-87C5-B6011845D422}" type="slidenum">
              <a:rPr lang="en-GB" smtClean="0"/>
              <a:t>‹#›</a:t>
            </a:fld>
            <a:endParaRPr lang="en-GB"/>
          </a:p>
        </p:txBody>
      </p:sp>
    </p:spTree>
    <p:extLst>
      <p:ext uri="{BB962C8B-B14F-4D97-AF65-F5344CB8AC3E}">
        <p14:creationId xmlns:p14="http://schemas.microsoft.com/office/powerpoint/2010/main" val="18645391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222A8-567E-FA44-5584-5764047B16B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B468A67-9ACD-1929-8406-C28A1F9B983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8A2F223-6435-A12E-D5C4-7B3CB83EE8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CED4E97-9B5D-862C-008D-D5F2104DC2A8}"/>
              </a:ext>
            </a:extLst>
          </p:cNvPr>
          <p:cNvSpPr>
            <a:spLocks noGrp="1"/>
          </p:cNvSpPr>
          <p:nvPr>
            <p:ph type="dt" sz="half" idx="10"/>
          </p:nvPr>
        </p:nvSpPr>
        <p:spPr/>
        <p:txBody>
          <a:bodyPr/>
          <a:lstStyle/>
          <a:p>
            <a:fld id="{B7BF80ED-86A2-4275-B02E-786C52C91ACC}" type="datetimeFigureOut">
              <a:rPr lang="en-GB" smtClean="0"/>
              <a:t>18/10/2022</a:t>
            </a:fld>
            <a:endParaRPr lang="en-GB"/>
          </a:p>
        </p:txBody>
      </p:sp>
      <p:sp>
        <p:nvSpPr>
          <p:cNvPr id="6" name="Footer Placeholder 5">
            <a:extLst>
              <a:ext uri="{FF2B5EF4-FFF2-40B4-BE49-F238E27FC236}">
                <a16:creationId xmlns:a16="http://schemas.microsoft.com/office/drawing/2014/main" id="{6D63A433-2538-1445-4A33-B563A84362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C5B6C4-4B3B-B723-598C-64811F1F4F86}"/>
              </a:ext>
            </a:extLst>
          </p:cNvPr>
          <p:cNvSpPr>
            <a:spLocks noGrp="1"/>
          </p:cNvSpPr>
          <p:nvPr>
            <p:ph type="sldNum" sz="quarter" idx="12"/>
          </p:nvPr>
        </p:nvSpPr>
        <p:spPr/>
        <p:txBody>
          <a:bodyPr/>
          <a:lstStyle/>
          <a:p>
            <a:fld id="{77F5B348-BB57-48B9-87C5-B6011845D422}" type="slidenum">
              <a:rPr lang="en-GB" smtClean="0"/>
              <a:t>‹#›</a:t>
            </a:fld>
            <a:endParaRPr lang="en-GB"/>
          </a:p>
        </p:txBody>
      </p:sp>
    </p:spTree>
    <p:extLst>
      <p:ext uri="{BB962C8B-B14F-4D97-AF65-F5344CB8AC3E}">
        <p14:creationId xmlns:p14="http://schemas.microsoft.com/office/powerpoint/2010/main" val="19021022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4FE5B-8DA9-364E-89EA-A8AACE32211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BD8F5B5-8AC5-BA76-FD7C-A522A587DC9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F7F45D5-AD29-7A93-96B7-2658FFD7D5F2}"/>
              </a:ext>
            </a:extLst>
          </p:cNvPr>
          <p:cNvSpPr>
            <a:spLocks noGrp="1"/>
          </p:cNvSpPr>
          <p:nvPr>
            <p:ph type="dt" sz="half" idx="10"/>
          </p:nvPr>
        </p:nvSpPr>
        <p:spPr/>
        <p:txBody>
          <a:bodyPr/>
          <a:lstStyle/>
          <a:p>
            <a:fld id="{B7BF80ED-86A2-4275-B02E-786C52C91ACC}" type="datetimeFigureOut">
              <a:rPr lang="en-GB" smtClean="0"/>
              <a:t>18/10/2022</a:t>
            </a:fld>
            <a:endParaRPr lang="en-GB"/>
          </a:p>
        </p:txBody>
      </p:sp>
      <p:sp>
        <p:nvSpPr>
          <p:cNvPr id="5" name="Footer Placeholder 4">
            <a:extLst>
              <a:ext uri="{FF2B5EF4-FFF2-40B4-BE49-F238E27FC236}">
                <a16:creationId xmlns:a16="http://schemas.microsoft.com/office/drawing/2014/main" id="{286EA701-18B9-9E07-B0AB-6E5A182CD0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FF486E-DEB5-96B8-D3FD-B9E46ACF5B18}"/>
              </a:ext>
            </a:extLst>
          </p:cNvPr>
          <p:cNvSpPr>
            <a:spLocks noGrp="1"/>
          </p:cNvSpPr>
          <p:nvPr>
            <p:ph type="sldNum" sz="quarter" idx="12"/>
          </p:nvPr>
        </p:nvSpPr>
        <p:spPr/>
        <p:txBody>
          <a:bodyPr/>
          <a:lstStyle/>
          <a:p>
            <a:fld id="{77F5B348-BB57-48B9-87C5-B6011845D422}" type="slidenum">
              <a:rPr lang="en-GB" smtClean="0"/>
              <a:t>‹#›</a:t>
            </a:fld>
            <a:endParaRPr lang="en-GB"/>
          </a:p>
        </p:txBody>
      </p:sp>
    </p:spTree>
    <p:extLst>
      <p:ext uri="{BB962C8B-B14F-4D97-AF65-F5344CB8AC3E}">
        <p14:creationId xmlns:p14="http://schemas.microsoft.com/office/powerpoint/2010/main" val="1516008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C06B51A-97E9-E781-EBA3-F1F236E4168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AACAF5E-7828-0C98-7623-470589E8D87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6436D4E-D502-85EC-9666-5274A0F2E830}"/>
              </a:ext>
            </a:extLst>
          </p:cNvPr>
          <p:cNvSpPr>
            <a:spLocks noGrp="1"/>
          </p:cNvSpPr>
          <p:nvPr>
            <p:ph type="dt" sz="half" idx="10"/>
          </p:nvPr>
        </p:nvSpPr>
        <p:spPr/>
        <p:txBody>
          <a:bodyPr/>
          <a:lstStyle/>
          <a:p>
            <a:fld id="{B7BF80ED-86A2-4275-B02E-786C52C91ACC}" type="datetimeFigureOut">
              <a:rPr lang="en-GB" smtClean="0"/>
              <a:t>18/10/2022</a:t>
            </a:fld>
            <a:endParaRPr lang="en-GB"/>
          </a:p>
        </p:txBody>
      </p:sp>
      <p:sp>
        <p:nvSpPr>
          <p:cNvPr id="5" name="Footer Placeholder 4">
            <a:extLst>
              <a:ext uri="{FF2B5EF4-FFF2-40B4-BE49-F238E27FC236}">
                <a16:creationId xmlns:a16="http://schemas.microsoft.com/office/drawing/2014/main" id="{7AC2703D-4E47-83D5-362E-0E474CFD90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BA2C9A-A48E-49EC-FEE1-4F828D2D04D5}"/>
              </a:ext>
            </a:extLst>
          </p:cNvPr>
          <p:cNvSpPr>
            <a:spLocks noGrp="1"/>
          </p:cNvSpPr>
          <p:nvPr>
            <p:ph type="sldNum" sz="quarter" idx="12"/>
          </p:nvPr>
        </p:nvSpPr>
        <p:spPr/>
        <p:txBody>
          <a:bodyPr/>
          <a:lstStyle/>
          <a:p>
            <a:fld id="{77F5B348-BB57-48B9-87C5-B6011845D422}" type="slidenum">
              <a:rPr lang="en-GB" smtClean="0"/>
              <a:t>‹#›</a:t>
            </a:fld>
            <a:endParaRPr lang="en-GB"/>
          </a:p>
        </p:txBody>
      </p:sp>
    </p:spTree>
    <p:extLst>
      <p:ext uri="{BB962C8B-B14F-4D97-AF65-F5344CB8AC3E}">
        <p14:creationId xmlns:p14="http://schemas.microsoft.com/office/powerpoint/2010/main" val="1876374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534B6A-D960-D8C3-7BF9-B57675FBEE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C160687-FA22-4409-524C-86E6D244507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CCE65DC-247D-B285-0820-A869CE3B5C2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BF80ED-86A2-4275-B02E-786C52C91ACC}" type="datetimeFigureOut">
              <a:rPr lang="en-GB" smtClean="0"/>
              <a:t>18/10/2022</a:t>
            </a:fld>
            <a:endParaRPr lang="en-GB"/>
          </a:p>
        </p:txBody>
      </p:sp>
      <p:sp>
        <p:nvSpPr>
          <p:cNvPr id="5" name="Footer Placeholder 4">
            <a:extLst>
              <a:ext uri="{FF2B5EF4-FFF2-40B4-BE49-F238E27FC236}">
                <a16:creationId xmlns:a16="http://schemas.microsoft.com/office/drawing/2014/main" id="{6D1E2A81-BC45-7C17-4138-DEDED05A43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44496F9-DC24-5561-5C17-326A05C6AC4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7F5B348-BB57-48B9-87C5-B6011845D422}" type="slidenum">
              <a:rPr lang="en-GB" smtClean="0"/>
              <a:t>‹#›</a:t>
            </a:fld>
            <a:endParaRPr lang="en-GB"/>
          </a:p>
        </p:txBody>
      </p:sp>
    </p:spTree>
    <p:extLst>
      <p:ext uri="{BB962C8B-B14F-4D97-AF65-F5344CB8AC3E}">
        <p14:creationId xmlns:p14="http://schemas.microsoft.com/office/powerpoint/2010/main" val="22343707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hyperlink" Target="https://www.biologycorner.com/anatomy/"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pressbooks.bccampus.ca/dcbiol120312092nded/chapter/unit-2-the-cardiovascular-system/"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hyperlink" Target="https://www.mrgscience.com/circulatory-webquest.html" TargetMode="Externa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hyperlink" Target="https://fanaticcook.com/2015/02/22/combination-of-high-blood-pressure-and-high-cholesterol-very-damaging-to-heart/" TargetMode="External"/><Relationship Id="rId2" Type="http://schemas.openxmlformats.org/officeDocument/2006/relationships/image" Target="../media/image6.jpeg"/><Relationship Id="rId1" Type="http://schemas.openxmlformats.org/officeDocument/2006/relationships/slideLayout" Target="../slideLayouts/slideLayout7.xml"/><Relationship Id="rId5" Type="http://schemas.openxmlformats.org/officeDocument/2006/relationships/hyperlink" Target="https://www.mrgscience.com/d4-function-of-the-heart-core.html" TargetMode="External"/><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429ED86-4A59-FAA2-8CCE-CA2D45B9B58B}"/>
              </a:ext>
            </a:extLst>
          </p:cNvPr>
          <p:cNvSpPr txBox="1"/>
          <p:nvPr/>
        </p:nvSpPr>
        <p:spPr>
          <a:xfrm>
            <a:off x="885826" y="200025"/>
            <a:ext cx="9448800" cy="5170646"/>
          </a:xfrm>
          <a:prstGeom prst="rect">
            <a:avLst/>
          </a:prstGeom>
          <a:noFill/>
        </p:spPr>
        <p:txBody>
          <a:bodyPr wrap="square" rtlCol="0">
            <a:spAutoFit/>
          </a:bodyPr>
          <a:lstStyle/>
          <a:p>
            <a:r>
              <a:rPr lang="en-GB" dirty="0"/>
              <a:t>                                                           </a:t>
            </a:r>
            <a:r>
              <a:rPr lang="en-GB" sz="2400" dirty="0">
                <a:solidFill>
                  <a:schemeClr val="accent5">
                    <a:lumMod val="75000"/>
                  </a:schemeClr>
                </a:solidFill>
              </a:rPr>
              <a:t>Introduction to Physiology</a:t>
            </a:r>
          </a:p>
          <a:p>
            <a:endParaRPr lang="en-GB" sz="2400" dirty="0">
              <a:solidFill>
                <a:schemeClr val="accent5">
                  <a:lumMod val="75000"/>
                </a:schemeClr>
              </a:solidFill>
            </a:endParaRPr>
          </a:p>
          <a:p>
            <a:endParaRPr lang="en-GB" sz="2400" dirty="0">
              <a:solidFill>
                <a:schemeClr val="accent5">
                  <a:lumMod val="75000"/>
                </a:schemeClr>
              </a:solidFill>
            </a:endParaRPr>
          </a:p>
          <a:p>
            <a:endParaRPr lang="en-GB" sz="2400" dirty="0">
              <a:solidFill>
                <a:schemeClr val="accent5">
                  <a:lumMod val="75000"/>
                </a:schemeClr>
              </a:solidFill>
            </a:endParaRPr>
          </a:p>
          <a:p>
            <a:endParaRPr lang="en-GB" sz="2400" dirty="0">
              <a:solidFill>
                <a:schemeClr val="accent5">
                  <a:lumMod val="75000"/>
                </a:schemeClr>
              </a:solidFill>
            </a:endParaRPr>
          </a:p>
          <a:p>
            <a:endParaRPr lang="en-GB" sz="2400" dirty="0">
              <a:solidFill>
                <a:schemeClr val="accent5">
                  <a:lumMod val="75000"/>
                </a:schemeClr>
              </a:solidFill>
            </a:endParaRPr>
          </a:p>
          <a:p>
            <a:endParaRPr lang="en-GB" sz="2400" dirty="0">
              <a:solidFill>
                <a:schemeClr val="accent5">
                  <a:lumMod val="75000"/>
                </a:schemeClr>
              </a:solidFill>
            </a:endParaRPr>
          </a:p>
          <a:p>
            <a:endParaRPr lang="en-GB" sz="2400" dirty="0">
              <a:solidFill>
                <a:schemeClr val="accent5">
                  <a:lumMod val="75000"/>
                </a:schemeClr>
              </a:solidFill>
            </a:endParaRPr>
          </a:p>
          <a:p>
            <a:endParaRPr lang="en-GB" sz="2400" dirty="0">
              <a:solidFill>
                <a:schemeClr val="accent5">
                  <a:lumMod val="75000"/>
                </a:schemeClr>
              </a:solidFill>
            </a:endParaRPr>
          </a:p>
          <a:p>
            <a:endParaRPr lang="en-GB" sz="2400" dirty="0">
              <a:solidFill>
                <a:schemeClr val="accent5">
                  <a:lumMod val="75000"/>
                </a:schemeClr>
              </a:solidFill>
            </a:endParaRPr>
          </a:p>
          <a:p>
            <a:endParaRPr lang="en-GB" sz="2400" dirty="0">
              <a:solidFill>
                <a:schemeClr val="accent5">
                  <a:lumMod val="75000"/>
                </a:schemeClr>
              </a:solidFill>
            </a:endParaRPr>
          </a:p>
          <a:p>
            <a:r>
              <a:rPr lang="en-GB" sz="2400" dirty="0">
                <a:solidFill>
                  <a:schemeClr val="accent5">
                    <a:lumMod val="75000"/>
                  </a:schemeClr>
                </a:solidFill>
              </a:rPr>
              <a:t>                                                     </a:t>
            </a:r>
          </a:p>
          <a:p>
            <a:endParaRPr lang="en-GB" sz="2400" dirty="0">
              <a:solidFill>
                <a:schemeClr val="accent5">
                  <a:lumMod val="75000"/>
                </a:schemeClr>
              </a:solidFill>
            </a:endParaRPr>
          </a:p>
          <a:p>
            <a:endParaRPr lang="en-GB" dirty="0"/>
          </a:p>
        </p:txBody>
      </p:sp>
      <p:pic>
        <p:nvPicPr>
          <p:cNvPr id="4" name="Picture 3">
            <a:extLst>
              <a:ext uri="{FF2B5EF4-FFF2-40B4-BE49-F238E27FC236}">
                <a16:creationId xmlns:a16="http://schemas.microsoft.com/office/drawing/2014/main" id="{782270DD-B3AB-F9A6-EADA-31445A9B28E3}"/>
              </a:ext>
            </a:extLst>
          </p:cNvPr>
          <p:cNvPicPr>
            <a:picLocks noChangeAspect="1"/>
          </p:cNvPicPr>
          <p:nvPr/>
        </p:nvPicPr>
        <p:blipFill>
          <a:blip r:embed="rId2"/>
          <a:stretch>
            <a:fillRect/>
          </a:stretch>
        </p:blipFill>
        <p:spPr>
          <a:xfrm>
            <a:off x="1103921" y="4901113"/>
            <a:ext cx="3281266" cy="1310080"/>
          </a:xfrm>
          <a:prstGeom prst="rect">
            <a:avLst/>
          </a:prstGeom>
        </p:spPr>
      </p:pic>
      <p:pic>
        <p:nvPicPr>
          <p:cNvPr id="6" name="Picture 5">
            <a:extLst>
              <a:ext uri="{FF2B5EF4-FFF2-40B4-BE49-F238E27FC236}">
                <a16:creationId xmlns:a16="http://schemas.microsoft.com/office/drawing/2014/main" id="{7B2B7F2C-CA98-2F36-5E9E-8AEEC1DA10C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025445" y="1002890"/>
            <a:ext cx="8796199" cy="3898223"/>
          </a:xfrm>
          <a:prstGeom prst="rect">
            <a:avLst/>
          </a:prstGeom>
        </p:spPr>
      </p:pic>
    </p:spTree>
    <p:extLst>
      <p:ext uri="{BB962C8B-B14F-4D97-AF65-F5344CB8AC3E}">
        <p14:creationId xmlns:p14="http://schemas.microsoft.com/office/powerpoint/2010/main" val="29486907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iagram&#10;&#10;Description automatically generated">
            <a:extLst>
              <a:ext uri="{FF2B5EF4-FFF2-40B4-BE49-F238E27FC236}">
                <a16:creationId xmlns:a16="http://schemas.microsoft.com/office/drawing/2014/main" id="{691E78DE-3DF3-4633-66BF-06B529BA06B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878821" y="221359"/>
            <a:ext cx="3121158" cy="1862332"/>
          </a:xfrm>
          <a:prstGeom prst="rect">
            <a:avLst/>
          </a:prstGeom>
        </p:spPr>
      </p:pic>
      <p:sp>
        <p:nvSpPr>
          <p:cNvPr id="6" name="TextBox 5" descr="&#10;&#10;">
            <a:extLst>
              <a:ext uri="{FF2B5EF4-FFF2-40B4-BE49-F238E27FC236}">
                <a16:creationId xmlns:a16="http://schemas.microsoft.com/office/drawing/2014/main" id="{8CF1085C-ECB1-9EC3-5C96-D647B43F3094}"/>
              </a:ext>
            </a:extLst>
          </p:cNvPr>
          <p:cNvSpPr txBox="1"/>
          <p:nvPr/>
        </p:nvSpPr>
        <p:spPr>
          <a:xfrm>
            <a:off x="0" y="968188"/>
            <a:ext cx="5454128" cy="5157018"/>
          </a:xfrm>
          <a:prstGeom prst="rect">
            <a:avLst/>
          </a:prstGeom>
          <a:noFill/>
        </p:spPr>
        <p:txBody>
          <a:bodyPr wrap="square" rtlCol="0">
            <a:spAutoFit/>
          </a:bodyPr>
          <a:lstStyle/>
          <a:p>
            <a:r>
              <a:rPr lang="en-GB" sz="1100" b="1" u="sng" dirty="0">
                <a:highlight>
                  <a:srgbClr val="00FFFF"/>
                </a:highlight>
                <a:latin typeface="Abadi" panose="020B0604020104020204" pitchFamily="34" charset="0"/>
              </a:rPr>
              <a:t>Cardiovascular system.</a:t>
            </a:r>
          </a:p>
          <a:p>
            <a:r>
              <a:rPr lang="en-GB" sz="1100" dirty="0">
                <a:latin typeface="Abadi" panose="020B0604020104020204"/>
                <a:cs typeface="Arial" panose="020B0604020202020204" pitchFamily="34" charset="0"/>
              </a:rPr>
              <a:t>The circulatory system is a closed system made up of the heart and blood vessels. The heart pumps blood, and blood arteries allow blood to flow to all parts of the body. The cardiovascular system's job is to transport oxygen and nutrition while removing waste products like carbon dioxide </a:t>
            </a:r>
            <a:r>
              <a:rPr lang="en-GB" sz="1100" b="0" i="0" dirty="0">
                <a:effectLst/>
                <a:latin typeface="Abadi" panose="020B0604020104020204"/>
                <a:cs typeface="Arial" panose="020B0604020202020204" pitchFamily="34" charset="0"/>
              </a:rPr>
              <a:t>(slideplayer.com, n.d.).</a:t>
            </a:r>
            <a:endParaRPr lang="en-GB" sz="1100" dirty="0">
              <a:latin typeface="Abadi" panose="020B0604020104020204"/>
              <a:cs typeface="Arial" panose="020B0604020202020204" pitchFamily="34" charset="0"/>
            </a:endParaRPr>
          </a:p>
          <a:p>
            <a:endParaRPr lang="en-GB" sz="1100" dirty="0">
              <a:latin typeface="Abadi" panose="020B0604020104020204" pitchFamily="34" charset="0"/>
            </a:endParaRPr>
          </a:p>
          <a:p>
            <a:r>
              <a:rPr lang="en-GB" sz="1100" b="1" dirty="0">
                <a:highlight>
                  <a:srgbClr val="FF0000"/>
                </a:highlight>
                <a:latin typeface="Abadi" panose="020B0604020104020204" pitchFamily="34" charset="0"/>
              </a:rPr>
              <a:t>Heart.</a:t>
            </a:r>
          </a:p>
          <a:p>
            <a:pPr marL="285750" indent="-285750">
              <a:buFont typeface="Arial" panose="020B0604020202020204" pitchFamily="34" charset="0"/>
              <a:buChar char="•"/>
            </a:pPr>
            <a:r>
              <a:rPr lang="en-GB" sz="1100" dirty="0">
                <a:latin typeface="Abadi" panose="020B0604020104020204"/>
                <a:cs typeface="Arial" panose="020B0604020202020204" pitchFamily="34" charset="0"/>
              </a:rPr>
              <a:t>Human heart is roughly the size of a large first</a:t>
            </a:r>
          </a:p>
          <a:p>
            <a:pPr marL="285750" indent="-285750">
              <a:buFont typeface="Arial" panose="020B0604020202020204" pitchFamily="34" charset="0"/>
              <a:buChar char="•"/>
            </a:pPr>
            <a:r>
              <a:rPr lang="en-GB" sz="1100" dirty="0">
                <a:latin typeface="Abadi" panose="020B0604020104020204"/>
                <a:cs typeface="Arial" panose="020B0604020202020204" pitchFamily="34" charset="0"/>
              </a:rPr>
              <a:t>Heart is located within the thoracic cavity, slightly to the left.</a:t>
            </a:r>
          </a:p>
          <a:p>
            <a:pPr marL="285750" indent="-285750">
              <a:buFont typeface="Arial" panose="020B0604020202020204" pitchFamily="34" charset="0"/>
              <a:buChar char="•"/>
            </a:pPr>
            <a:r>
              <a:rPr lang="en-GB" sz="1100" dirty="0">
                <a:latin typeface="Abadi" panose="020B0604020104020204"/>
                <a:cs typeface="Arial" panose="020B0604020202020204" pitchFamily="34" charset="0"/>
              </a:rPr>
              <a:t>Pumping blood around the body as your heart beats.</a:t>
            </a:r>
          </a:p>
          <a:p>
            <a:pPr marL="285750" indent="-285750">
              <a:buFont typeface="Arial" panose="020B0604020202020204" pitchFamily="34" charset="0"/>
              <a:buChar char="•"/>
            </a:pPr>
            <a:r>
              <a:rPr lang="en-GB" sz="1100" dirty="0">
                <a:latin typeface="Abadi" panose="020B0604020104020204"/>
                <a:cs typeface="Arial" panose="020B0604020202020204" pitchFamily="34" charset="0"/>
              </a:rPr>
              <a:t>Pumping hormones and other vital substances to different parts of the body.</a:t>
            </a:r>
          </a:p>
          <a:p>
            <a:pPr marL="285750" indent="-285750">
              <a:buFont typeface="Arial" panose="020B0604020202020204" pitchFamily="34" charset="0"/>
              <a:buChar char="•"/>
            </a:pPr>
            <a:r>
              <a:rPr lang="en-GB" sz="1100" dirty="0">
                <a:latin typeface="Abadi" panose="020B0604020104020204"/>
                <a:cs typeface="Arial" panose="020B0604020202020204" pitchFamily="34" charset="0"/>
              </a:rPr>
              <a:t>Maintaining blood pressure.</a:t>
            </a:r>
          </a:p>
          <a:p>
            <a:pPr marL="285750" indent="-285750">
              <a:buFont typeface="Arial" panose="020B0604020202020204" pitchFamily="34" charset="0"/>
              <a:buChar char="•"/>
            </a:pPr>
            <a:r>
              <a:rPr lang="en-GB" sz="1100" dirty="0">
                <a:latin typeface="Abadi" panose="020B0604020104020204"/>
                <a:cs typeface="Arial" panose="020B0604020202020204" pitchFamily="34" charset="0"/>
              </a:rPr>
              <a:t>The heart is surrounded by a double-layered membrane called </a:t>
            </a:r>
            <a:r>
              <a:rPr lang="en-GB" sz="1100" b="1" dirty="0">
                <a:latin typeface="Abadi" panose="020B0604020104020204" pitchFamily="34" charset="0"/>
              </a:rPr>
              <a:t>PERICADIUM.</a:t>
            </a:r>
          </a:p>
          <a:p>
            <a:endParaRPr lang="en-GB" sz="1100" dirty="0">
              <a:latin typeface="Abadi" panose="020B0604020104020204" pitchFamily="34" charset="0"/>
            </a:endParaRPr>
          </a:p>
          <a:p>
            <a:r>
              <a:rPr lang="en-GB" sz="1100" b="1" dirty="0">
                <a:latin typeface="Abadi" panose="020B0604020104020204" pitchFamily="34" charset="0"/>
              </a:rPr>
              <a:t>The heart wall is made up of three layers of tissue</a:t>
            </a:r>
            <a:r>
              <a:rPr lang="en-GB" sz="1100" dirty="0">
                <a:latin typeface="Abadi" panose="020B0604020104020204" pitchFamily="34" charset="0"/>
              </a:rPr>
              <a:t>.</a:t>
            </a:r>
          </a:p>
          <a:p>
            <a:pPr marL="171450" indent="-171450">
              <a:buFont typeface="Arial" panose="020B0604020202020204" pitchFamily="34" charset="0"/>
              <a:buChar char="•"/>
            </a:pPr>
            <a:r>
              <a:rPr lang="en-GB" sz="1100" dirty="0">
                <a:latin typeface="Abadi" panose="020B0604020104020204" pitchFamily="34" charset="0"/>
              </a:rPr>
              <a:t> </a:t>
            </a:r>
            <a:r>
              <a:rPr lang="en-GB" sz="1100" dirty="0">
                <a:latin typeface="Abadi" panose="020B0604020104020204"/>
                <a:cs typeface="Arial" panose="020B0604020202020204" pitchFamily="34" charset="0"/>
              </a:rPr>
              <a:t>Epicardium is the protective outer layer.</a:t>
            </a:r>
          </a:p>
          <a:p>
            <a:pPr marL="171450" indent="-171450">
              <a:buFont typeface="Arial" panose="020B0604020202020204" pitchFamily="34" charset="0"/>
              <a:buChar char="•"/>
            </a:pPr>
            <a:r>
              <a:rPr lang="en-GB" sz="1100" dirty="0">
                <a:latin typeface="Abadi" panose="020B0604020104020204"/>
                <a:cs typeface="Arial" panose="020B0604020202020204" pitchFamily="34" charset="0"/>
              </a:rPr>
              <a:t> Middle myocardium, which is muscular. </a:t>
            </a:r>
          </a:p>
          <a:p>
            <a:pPr marL="171450" indent="-171450">
              <a:buFont typeface="Arial" panose="020B0604020202020204" pitchFamily="34" charset="0"/>
              <a:buChar char="•"/>
            </a:pPr>
            <a:r>
              <a:rPr lang="en-GB" sz="1100" dirty="0">
                <a:latin typeface="Abadi" panose="020B0604020104020204"/>
                <a:cs typeface="Arial" panose="020B0604020202020204" pitchFamily="34" charset="0"/>
              </a:rPr>
              <a:t>Endocardium: inner layer that borders the chamber and covers the heart's walls and valves</a:t>
            </a:r>
            <a:r>
              <a:rPr lang="en-GB" sz="1100" dirty="0">
                <a:latin typeface="Abadi" panose="020B0604020104020204"/>
              </a:rPr>
              <a:t>.</a:t>
            </a:r>
          </a:p>
          <a:p>
            <a:r>
              <a:rPr lang="en-GB" sz="1100" b="1" u="sng" dirty="0">
                <a:solidFill>
                  <a:srgbClr val="FF0000"/>
                </a:solidFill>
                <a:highlight>
                  <a:srgbClr val="00FFFF"/>
                </a:highlight>
                <a:latin typeface="Abadi" panose="020B0604020104020204" pitchFamily="34" charset="0"/>
              </a:rPr>
              <a:t>The heart has</a:t>
            </a:r>
            <a:r>
              <a:rPr lang="en-GB" sz="1100" u="sng" dirty="0">
                <a:solidFill>
                  <a:srgbClr val="FF0000"/>
                </a:solidFill>
                <a:highlight>
                  <a:srgbClr val="00FFFF"/>
                </a:highlight>
                <a:latin typeface="Abadi" panose="020B0604020104020204" pitchFamily="34" charset="0"/>
              </a:rPr>
              <a:t>:</a:t>
            </a:r>
          </a:p>
          <a:p>
            <a:pPr marL="171450" indent="-171450">
              <a:buFont typeface="Arial" panose="020B0604020202020204" pitchFamily="34" charset="0"/>
              <a:buChar char="•"/>
            </a:pPr>
            <a:r>
              <a:rPr lang="en-GB" sz="1100" u="sng" dirty="0">
                <a:solidFill>
                  <a:srgbClr val="FF0000"/>
                </a:solidFill>
                <a:latin typeface="Abadi" panose="020B0604020104020204" pitchFamily="34" charset="0"/>
              </a:rPr>
              <a:t>FOUR Valves</a:t>
            </a:r>
            <a:r>
              <a:rPr lang="en-GB" sz="1100" dirty="0">
                <a:solidFill>
                  <a:srgbClr val="FF0000"/>
                </a:solidFill>
                <a:latin typeface="Abadi" panose="020B0604020104020204" pitchFamily="34" charset="0"/>
              </a:rPr>
              <a:t>, </a:t>
            </a:r>
            <a:r>
              <a:rPr lang="en-GB" sz="1100" b="1" dirty="0">
                <a:solidFill>
                  <a:srgbClr val="FF0000"/>
                </a:solidFill>
                <a:latin typeface="Abadi" panose="020B0604020104020204" pitchFamily="34" charset="0"/>
              </a:rPr>
              <a:t>Tricuspid, Pulmonary, Mitral and Aortic valve</a:t>
            </a:r>
            <a:r>
              <a:rPr lang="en-GB" sz="1100" dirty="0">
                <a:solidFill>
                  <a:srgbClr val="FF0000"/>
                </a:solidFill>
                <a:latin typeface="Abadi" panose="020B0604020104020204" pitchFamily="34" charset="0"/>
              </a:rPr>
              <a:t>,</a:t>
            </a:r>
            <a:r>
              <a:rPr lang="en-GB" sz="1100" dirty="0">
                <a:latin typeface="Abadi" panose="020B0604020104020204" pitchFamily="34" charset="0"/>
              </a:rPr>
              <a:t> opens as blood is </a:t>
            </a:r>
            <a:r>
              <a:rPr lang="en-GB" sz="1100" dirty="0">
                <a:latin typeface="Abadi" panose="020B0604020104020204"/>
              </a:rPr>
              <a:t>pumped through and closes to prevents backflow of blood.</a:t>
            </a:r>
          </a:p>
          <a:p>
            <a:r>
              <a:rPr lang="en-GB" sz="1100" b="0" i="0" dirty="0">
                <a:solidFill>
                  <a:srgbClr val="2C3E50"/>
                </a:solidFill>
                <a:effectLst/>
                <a:latin typeface="Abadi" panose="020B0604020104020204"/>
                <a:cs typeface="Arial" panose="020B0604020202020204" pitchFamily="34" charset="0"/>
              </a:rPr>
              <a:t> (www.bing.com, n.d.)</a:t>
            </a:r>
            <a:endParaRPr lang="en-GB" sz="1100" dirty="0">
              <a:latin typeface="Abadi" panose="020B0604020104020204"/>
              <a:cs typeface="Arial" panose="020B0604020202020204" pitchFamily="34" charset="0"/>
            </a:endParaRPr>
          </a:p>
          <a:p>
            <a:pPr marL="171450" indent="-171450">
              <a:buFont typeface="Arial" panose="020B0604020202020204" pitchFamily="34" charset="0"/>
              <a:buChar char="•"/>
            </a:pPr>
            <a:endParaRPr lang="en-GB" sz="1100" u="sng" dirty="0">
              <a:solidFill>
                <a:schemeClr val="accent1">
                  <a:lumMod val="75000"/>
                </a:schemeClr>
              </a:solidFill>
              <a:latin typeface="Abadi" panose="020B0604020104020204" pitchFamily="34" charset="0"/>
            </a:endParaRPr>
          </a:p>
          <a:p>
            <a:pPr marL="171450" indent="-171450">
              <a:buFont typeface="Arial" panose="020B0604020202020204" pitchFamily="34" charset="0"/>
              <a:buChar char="•"/>
            </a:pPr>
            <a:endParaRPr lang="en-GB" sz="1100" u="sng" dirty="0">
              <a:solidFill>
                <a:schemeClr val="accent1">
                  <a:lumMod val="75000"/>
                </a:schemeClr>
              </a:solidFill>
              <a:latin typeface="Abadi" panose="020B0604020104020204" pitchFamily="34" charset="0"/>
            </a:endParaRPr>
          </a:p>
          <a:p>
            <a:pPr marL="171450" indent="-171450">
              <a:buFont typeface="Arial" panose="020B0604020202020204" pitchFamily="34" charset="0"/>
              <a:buChar char="•"/>
            </a:pPr>
            <a:endParaRPr lang="en-GB" sz="1100" u="sng" dirty="0">
              <a:solidFill>
                <a:schemeClr val="accent1">
                  <a:lumMod val="75000"/>
                </a:schemeClr>
              </a:solidFill>
              <a:latin typeface="Abadi" panose="020B0604020104020204" pitchFamily="34" charset="0"/>
            </a:endParaRPr>
          </a:p>
          <a:p>
            <a:pPr marL="171450" indent="-171450">
              <a:buFont typeface="Arial" panose="020B0604020202020204" pitchFamily="34" charset="0"/>
              <a:buChar char="•"/>
            </a:pPr>
            <a:endParaRPr lang="en-GB" sz="1100" u="sng" dirty="0">
              <a:solidFill>
                <a:schemeClr val="accent1">
                  <a:lumMod val="75000"/>
                </a:schemeClr>
              </a:solidFill>
              <a:latin typeface="Abadi" panose="020B0604020104020204" pitchFamily="34" charset="0"/>
            </a:endParaRPr>
          </a:p>
          <a:p>
            <a:pPr marL="171450" indent="-171450">
              <a:buFont typeface="Arial" panose="020B0604020202020204" pitchFamily="34" charset="0"/>
              <a:buChar char="•"/>
            </a:pPr>
            <a:endParaRPr lang="en-GB" sz="1100" u="sng" dirty="0">
              <a:solidFill>
                <a:schemeClr val="accent1">
                  <a:lumMod val="75000"/>
                </a:schemeClr>
              </a:solidFill>
              <a:latin typeface="Abadi" panose="020B0604020104020204" pitchFamily="34" charset="0"/>
            </a:endParaRPr>
          </a:p>
          <a:p>
            <a:pPr marL="171450" indent="-171450">
              <a:buFont typeface="Arial" panose="020B0604020202020204" pitchFamily="34" charset="0"/>
              <a:buChar char="•"/>
            </a:pPr>
            <a:endParaRPr lang="en-GB" sz="1100" u="sng" dirty="0">
              <a:solidFill>
                <a:schemeClr val="accent1">
                  <a:lumMod val="75000"/>
                </a:schemeClr>
              </a:solidFill>
              <a:latin typeface="Abadi" panose="020B0604020104020204" pitchFamily="34" charset="0"/>
            </a:endParaRPr>
          </a:p>
          <a:p>
            <a:endParaRPr lang="en-GB" sz="1100" u="sng" dirty="0">
              <a:solidFill>
                <a:schemeClr val="accent1">
                  <a:lumMod val="75000"/>
                </a:schemeClr>
              </a:solidFill>
              <a:latin typeface="Abadi" panose="020B0604020104020204" pitchFamily="34" charset="0"/>
            </a:endParaRPr>
          </a:p>
        </p:txBody>
      </p:sp>
      <p:sp>
        <p:nvSpPr>
          <p:cNvPr id="7" name="TextBox 6" descr="4 Chambers.&#10;Right Atrum carries Deoxygenated blood to the right ventricle.&#10;Left Atrium carries Oxygenated blood into the left ventricle.">
            <a:extLst>
              <a:ext uri="{FF2B5EF4-FFF2-40B4-BE49-F238E27FC236}">
                <a16:creationId xmlns:a16="http://schemas.microsoft.com/office/drawing/2014/main" id="{DD2BD978-2219-BDF0-B6AC-A65018B9EF86}"/>
              </a:ext>
            </a:extLst>
          </p:cNvPr>
          <p:cNvSpPr txBox="1"/>
          <p:nvPr/>
        </p:nvSpPr>
        <p:spPr>
          <a:xfrm>
            <a:off x="8901846" y="2083691"/>
            <a:ext cx="3187488" cy="4708981"/>
          </a:xfrm>
          <a:prstGeom prst="rect">
            <a:avLst/>
          </a:prstGeom>
          <a:noFill/>
        </p:spPr>
        <p:txBody>
          <a:bodyPr wrap="square" rtlCol="0">
            <a:spAutoFit/>
          </a:bodyPr>
          <a:lstStyle/>
          <a:p>
            <a:r>
              <a:rPr lang="en-GB" sz="1200" b="1" u="sng" dirty="0">
                <a:solidFill>
                  <a:srgbClr val="FF0000"/>
                </a:solidFill>
              </a:rPr>
              <a:t>Four Chambers.</a:t>
            </a:r>
          </a:p>
          <a:p>
            <a:r>
              <a:rPr lang="en-GB" sz="1200" dirty="0"/>
              <a:t>Two upper chambers left and right atrium and two lower chambers left and right ventricle.</a:t>
            </a:r>
          </a:p>
          <a:p>
            <a:r>
              <a:rPr lang="en-GB" sz="1200" dirty="0"/>
              <a:t> </a:t>
            </a:r>
          </a:p>
          <a:p>
            <a:pPr marL="171450" indent="-171450">
              <a:buFont typeface="Arial" panose="020B0604020202020204" pitchFamily="34" charset="0"/>
              <a:buChar char="•"/>
            </a:pPr>
            <a:r>
              <a:rPr lang="en-GB" sz="1200" dirty="0"/>
              <a:t>Each of the partitions separating the heart's various chambers is known as a </a:t>
            </a:r>
            <a:r>
              <a:rPr lang="en-GB" sz="1200" b="1" dirty="0"/>
              <a:t>septum.</a:t>
            </a:r>
          </a:p>
          <a:p>
            <a:endParaRPr lang="en-GB" sz="1200" dirty="0"/>
          </a:p>
          <a:p>
            <a:pPr marL="285750" indent="-285750">
              <a:buFont typeface="Arial" panose="020B0604020202020204" pitchFamily="34" charset="0"/>
              <a:buChar char="•"/>
            </a:pPr>
            <a:r>
              <a:rPr lang="en-GB" sz="1200" dirty="0"/>
              <a:t> Right Atrium carries </a:t>
            </a:r>
            <a:r>
              <a:rPr lang="en-GB" sz="1200" b="1" dirty="0">
                <a:solidFill>
                  <a:schemeClr val="accent1"/>
                </a:solidFill>
              </a:rPr>
              <a:t>Deoxygenated blood</a:t>
            </a:r>
            <a:r>
              <a:rPr lang="en-GB" sz="1200" dirty="0">
                <a:solidFill>
                  <a:schemeClr val="accent1"/>
                </a:solidFill>
              </a:rPr>
              <a:t> </a:t>
            </a:r>
            <a:r>
              <a:rPr lang="en-GB" sz="1200" dirty="0"/>
              <a:t>to the right ventricle.</a:t>
            </a:r>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r>
              <a:rPr lang="en-GB" sz="1200" dirty="0"/>
              <a:t> Left Atrium carries </a:t>
            </a:r>
            <a:r>
              <a:rPr lang="en-GB" sz="1200" b="1" dirty="0">
                <a:solidFill>
                  <a:srgbClr val="FF0000"/>
                </a:solidFill>
              </a:rPr>
              <a:t>Oxygenated blood </a:t>
            </a:r>
            <a:r>
              <a:rPr lang="en-GB" sz="1200" dirty="0"/>
              <a:t>into the left ventricle.</a:t>
            </a:r>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r>
              <a:rPr lang="en-GB" sz="1200" dirty="0"/>
              <a:t>The left Ventricle is the strongest Chamber of the heart.</a:t>
            </a:r>
          </a:p>
          <a:p>
            <a:pPr marL="285750" indent="-285750">
              <a:buFont typeface="Arial" panose="020B0604020202020204" pitchFamily="34" charset="0"/>
              <a:buChar cha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sng" strike="noStrike" kern="1200" cap="none" spc="0" normalizeH="0" baseline="0" noProof="0" dirty="0">
                <a:ln>
                  <a:noFill/>
                </a:ln>
                <a:solidFill>
                  <a:prstClr val="black"/>
                </a:solidFill>
                <a:effectLst/>
                <a:uLnTx/>
                <a:uFillTx/>
                <a:latin typeface="Abadi" panose="020B0604020104020204" pitchFamily="34" charset="0"/>
                <a:ea typeface="+mn-ea"/>
                <a:cs typeface="+mn-cs"/>
              </a:rPr>
              <a:t>BLOOD VESSELS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4472C4"/>
                </a:solidFill>
                <a:effectLst/>
                <a:uLnTx/>
                <a:uFillTx/>
                <a:latin typeface="Abadi" panose="020B0604020104020204" pitchFamily="34" charset="0"/>
                <a:ea typeface="+mn-ea"/>
                <a:cs typeface="+mn-cs"/>
              </a:rPr>
              <a:t>VEINS</a:t>
            </a:r>
            <a:r>
              <a:rPr kumimoji="0" lang="en-GB" sz="1200" b="0" i="0" u="none" strike="noStrike" kern="1200" cap="none" spc="0" normalizeH="0" baseline="0" noProof="0" dirty="0">
                <a:ln>
                  <a:noFill/>
                </a:ln>
                <a:solidFill>
                  <a:srgbClr val="4472C4"/>
                </a:solidFill>
                <a:effectLst/>
                <a:uLnTx/>
                <a:uFillTx/>
                <a:latin typeface="Abadi" panose="020B0604020104020204" pitchFamily="34" charset="0"/>
                <a:ea typeface="+mn-ea"/>
                <a:cs typeface="+mn-cs"/>
              </a:rPr>
              <a:t> – </a:t>
            </a:r>
            <a:r>
              <a:rPr kumimoji="0" lang="en-GB" sz="1200" b="0" i="0" u="none" strike="noStrike" kern="1200" cap="none" spc="0" normalizeH="0" baseline="0" noProof="0" dirty="0">
                <a:ln>
                  <a:noFill/>
                </a:ln>
                <a:solidFill>
                  <a:prstClr val="black"/>
                </a:solidFill>
                <a:effectLst/>
                <a:uLnTx/>
                <a:uFillTx/>
                <a:latin typeface="Abadi" panose="020B0604020104020204" pitchFamily="34" charset="0"/>
                <a:ea typeface="+mn-ea"/>
                <a:cs typeface="+mn-cs"/>
              </a:rPr>
              <a:t>Carry blood to the heart.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FF0000"/>
                </a:solidFill>
                <a:effectLst/>
                <a:uLnTx/>
                <a:uFillTx/>
                <a:latin typeface="Abadi" panose="020B0604020104020204" pitchFamily="34" charset="0"/>
                <a:ea typeface="+mn-ea"/>
                <a:cs typeface="+mn-cs"/>
              </a:rPr>
              <a:t>ARTERIES</a:t>
            </a:r>
            <a:r>
              <a:rPr kumimoji="0" lang="en-GB" sz="1200" b="0" i="0" u="none" strike="noStrike" kern="1200" cap="none" spc="0" normalizeH="0" baseline="0" noProof="0" dirty="0">
                <a:ln>
                  <a:noFill/>
                </a:ln>
                <a:solidFill>
                  <a:srgbClr val="FF0000"/>
                </a:solidFill>
                <a:effectLst/>
                <a:uLnTx/>
                <a:uFillTx/>
                <a:latin typeface="Abadi" panose="020B0604020104020204" pitchFamily="34" charset="0"/>
                <a:ea typeface="+mn-ea"/>
                <a:cs typeface="+mn-cs"/>
              </a:rPr>
              <a:t> – </a:t>
            </a:r>
            <a:r>
              <a:rPr kumimoji="0" lang="en-GB" sz="1200" b="0" i="0" u="none" strike="noStrike" kern="1200" cap="none" spc="0" normalizeH="0" baseline="0" noProof="0" dirty="0">
                <a:ln>
                  <a:noFill/>
                </a:ln>
                <a:solidFill>
                  <a:prstClr val="black"/>
                </a:solidFill>
                <a:effectLst/>
                <a:uLnTx/>
                <a:uFillTx/>
                <a:latin typeface="Abadi" panose="020B0604020104020204" pitchFamily="34" charset="0"/>
                <a:ea typeface="+mn-ea"/>
                <a:cs typeface="+mn-cs"/>
              </a:rPr>
              <a:t>Carry blood away from the heart.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Abadi" panose="020B0604020104020204" pitchFamily="34" charset="0"/>
                <a:ea typeface="+mn-ea"/>
                <a:cs typeface="+mn-cs"/>
              </a:rPr>
              <a:t>CAPALLIARIES</a:t>
            </a:r>
            <a:r>
              <a:rPr kumimoji="0" lang="en-GB" sz="1200" b="0" i="0" u="none" strike="noStrike" kern="1200" cap="none" spc="0" normalizeH="0" baseline="0" noProof="0" dirty="0">
                <a:ln>
                  <a:noFill/>
                </a:ln>
                <a:solidFill>
                  <a:prstClr val="black"/>
                </a:solidFill>
                <a:effectLst/>
                <a:uLnTx/>
                <a:uFillTx/>
                <a:latin typeface="Abadi" panose="020B0604020104020204" pitchFamily="34" charset="0"/>
                <a:ea typeface="+mn-ea"/>
                <a:cs typeface="+mn-cs"/>
              </a:rPr>
              <a:t> – Exchange gases from other blood vessels and takes place in the lungs and returns as </a:t>
            </a:r>
            <a:r>
              <a:rPr kumimoji="0" lang="en-GB" sz="1200" b="1" i="0" u="none" strike="noStrike" kern="1200" cap="none" spc="0" normalizeH="0" baseline="0" noProof="0" dirty="0">
                <a:ln>
                  <a:noFill/>
                </a:ln>
                <a:solidFill>
                  <a:srgbClr val="FF0000"/>
                </a:solidFill>
                <a:effectLst/>
                <a:uLnTx/>
                <a:uFillTx/>
                <a:latin typeface="Abadi" panose="020B0604020104020204" pitchFamily="34" charset="0"/>
                <a:ea typeface="+mn-ea"/>
                <a:cs typeface="+mn-cs"/>
              </a:rPr>
              <a:t>Oxygenated</a:t>
            </a:r>
            <a:r>
              <a:rPr kumimoji="0" lang="en-GB" sz="1200" b="0" i="0" u="none" strike="noStrike" kern="1200" cap="none" spc="0" normalizeH="0" baseline="0" noProof="0" dirty="0">
                <a:ln>
                  <a:noFill/>
                </a:ln>
                <a:solidFill>
                  <a:prstClr val="black"/>
                </a:solidFill>
                <a:effectLst/>
                <a:uLnTx/>
                <a:uFillTx/>
                <a:latin typeface="Abadi" panose="020B0604020104020204" pitchFamily="34" charset="0"/>
                <a:ea typeface="+mn-ea"/>
                <a:cs typeface="+mn-cs"/>
              </a:rPr>
              <a:t> blood</a:t>
            </a:r>
            <a:r>
              <a:rPr lang="en-GB" sz="1200" dirty="0">
                <a:solidFill>
                  <a:prstClr val="black"/>
                </a:solidFill>
                <a:latin typeface="Abadi" panose="020B0604020104020204" pitchFamily="34" charset="0"/>
              </a:rPr>
              <a:t> </a:t>
            </a:r>
            <a:r>
              <a:rPr kumimoji="0" lang="en-GB" sz="1200" b="0" i="0" u="none" strike="noStrike" kern="1200" cap="none" spc="0" normalizeH="0" baseline="0" noProof="0" dirty="0">
                <a:ln>
                  <a:noFill/>
                </a:ln>
                <a:solidFill>
                  <a:prstClr val="black"/>
                </a:solidFill>
                <a:effectLst/>
                <a:uLnTx/>
                <a:uFillTx/>
                <a:latin typeface="Abadi" panose="020B0604020104020204" pitchFamily="34" charset="0"/>
                <a:ea typeface="+mn-ea"/>
                <a:cs typeface="+mn-cs"/>
              </a:rPr>
              <a:t>(Coursehero.com, 2022).</a:t>
            </a:r>
            <a:endParaRPr lang="en-GB" sz="1200" dirty="0"/>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endParaRPr lang="en-GB" sz="1200" dirty="0"/>
          </a:p>
        </p:txBody>
      </p:sp>
      <p:pic>
        <p:nvPicPr>
          <p:cNvPr id="9" name="Picture 8" descr="Diagram&#10;&#10;Description automatically generated">
            <a:extLst>
              <a:ext uri="{FF2B5EF4-FFF2-40B4-BE49-F238E27FC236}">
                <a16:creationId xmlns:a16="http://schemas.microsoft.com/office/drawing/2014/main" id="{0D4AB6EA-FBB2-F7AF-F2B5-E3E2C567A8D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674933" y="954562"/>
            <a:ext cx="2364010" cy="2910428"/>
          </a:xfrm>
          <a:prstGeom prst="rect">
            <a:avLst/>
          </a:prstGeom>
        </p:spPr>
      </p:pic>
      <p:sp>
        <p:nvSpPr>
          <p:cNvPr id="13" name="TextBox 12">
            <a:extLst>
              <a:ext uri="{FF2B5EF4-FFF2-40B4-BE49-F238E27FC236}">
                <a16:creationId xmlns:a16="http://schemas.microsoft.com/office/drawing/2014/main" id="{24A88379-953C-380F-A700-F2678E5FB767}"/>
              </a:ext>
            </a:extLst>
          </p:cNvPr>
          <p:cNvSpPr txBox="1"/>
          <p:nvPr/>
        </p:nvSpPr>
        <p:spPr>
          <a:xfrm>
            <a:off x="5674933" y="3722914"/>
            <a:ext cx="3070380" cy="2662267"/>
          </a:xfrm>
          <a:prstGeom prst="rect">
            <a:avLst/>
          </a:prstGeom>
          <a:noFill/>
        </p:spPr>
        <p:txBody>
          <a:bodyPr wrap="square" rtlCol="0">
            <a:spAutoFit/>
          </a:bodyPr>
          <a:lstStyle/>
          <a:p>
            <a:pPr marR="0" lvl="0" algn="l" defTabSz="914400" rtl="0" eaLnBrk="1" fontAlgn="auto" latinLnBrk="0" hangingPunct="1">
              <a:lnSpc>
                <a:spcPct val="100000"/>
              </a:lnSpc>
              <a:spcBef>
                <a:spcPts val="0"/>
              </a:spcBef>
              <a:spcAft>
                <a:spcPts val="0"/>
              </a:spcAft>
              <a:buClrTx/>
              <a:buSzTx/>
              <a:tabLst/>
              <a:defRPr/>
            </a:pPr>
            <a:r>
              <a:rPr lang="en-GB" sz="1200" b="0" i="0" dirty="0">
                <a:solidFill>
                  <a:srgbClr val="2C3E50"/>
                </a:solidFill>
                <a:effectLst/>
                <a:latin typeface="Abadi" panose="020B0604020104020204"/>
              </a:rPr>
              <a:t>(Creative Commons, 2019)</a:t>
            </a:r>
            <a:endParaRPr kumimoji="0" lang="en-GB" sz="1200" b="0" i="0" u="sng" strike="noStrike" kern="1200" cap="none" spc="0" normalizeH="0" baseline="0" noProof="0" dirty="0">
              <a:ln>
                <a:noFill/>
              </a:ln>
              <a:solidFill>
                <a:srgbClr val="4472C4">
                  <a:lumMod val="75000"/>
                </a:srgbClr>
              </a:solidFill>
              <a:effectLst/>
              <a:uLnTx/>
              <a:uFillTx/>
              <a:latin typeface="Abadi" panose="020B0604020104020204"/>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1" i="0" u="sng" strike="noStrike" kern="1200" cap="none" spc="0" normalizeH="0" baseline="0" noProof="0" dirty="0">
                <a:ln>
                  <a:noFill/>
                </a:ln>
                <a:solidFill>
                  <a:srgbClr val="4472C4">
                    <a:lumMod val="75000"/>
                  </a:srgbClr>
                </a:solidFill>
                <a:effectLst/>
                <a:uLnTx/>
                <a:uFillTx/>
                <a:latin typeface="Abadi" panose="020B0604020104020204"/>
              </a:rPr>
              <a:t>THREE</a:t>
            </a:r>
            <a:r>
              <a:rPr kumimoji="0" lang="en-GB" sz="1100" b="0" i="0" u="sng" strike="noStrike" kern="1200" cap="none" spc="0" normalizeH="0" baseline="0" noProof="0" dirty="0">
                <a:ln>
                  <a:noFill/>
                </a:ln>
                <a:solidFill>
                  <a:srgbClr val="4472C4">
                    <a:lumMod val="75000"/>
                  </a:srgbClr>
                </a:solidFill>
                <a:effectLst/>
                <a:uLnTx/>
                <a:uFillTx/>
                <a:latin typeface="Abadi" panose="020B0604020104020204"/>
              </a:rPr>
              <a:t> </a:t>
            </a:r>
            <a:r>
              <a:rPr kumimoji="0" lang="en-GB" sz="1100" b="0" i="0" u="none" strike="noStrike" kern="1200" cap="none" spc="0" normalizeH="0" baseline="0" noProof="0" dirty="0">
                <a:ln>
                  <a:noFill/>
                </a:ln>
                <a:solidFill>
                  <a:prstClr val="black"/>
                </a:solidFill>
                <a:effectLst/>
                <a:uLnTx/>
                <a:uFillTx/>
                <a:latin typeface="Abadi" panose="020B0604020104020204"/>
              </a:rPr>
              <a:t>entrances: that entre the heart through Superior Vena Cava, Pulmonary Artery and Inferior Vena Cava, these are </a:t>
            </a:r>
            <a:r>
              <a:rPr kumimoji="0" lang="en-GB" sz="1100" b="1" i="0" u="none" strike="noStrike" kern="1200" cap="none" spc="0" normalizeH="0" baseline="0" noProof="0" dirty="0">
                <a:ln>
                  <a:noFill/>
                </a:ln>
                <a:solidFill>
                  <a:srgbClr val="4472C4">
                    <a:lumMod val="75000"/>
                  </a:srgbClr>
                </a:solidFill>
                <a:effectLst/>
                <a:uLnTx/>
                <a:uFillTx/>
                <a:latin typeface="Abadi" panose="020B0604020104020204"/>
              </a:rPr>
              <a:t>DEOXYGENATED BLOOD</a:t>
            </a:r>
            <a:r>
              <a:rPr kumimoji="0" lang="en-GB" sz="1100" b="0" i="0" u="none" strike="noStrike" kern="1200" cap="none" spc="0" normalizeH="0" baseline="0" noProof="0" dirty="0">
                <a:ln>
                  <a:noFill/>
                </a:ln>
                <a:solidFill>
                  <a:srgbClr val="4472C4">
                    <a:lumMod val="75000"/>
                  </a:srgbClr>
                </a:solidFill>
                <a:effectLst/>
                <a:uLnTx/>
                <a:uFillTx/>
                <a:latin typeface="Abadi" panose="020B0604020104020204"/>
              </a:rPr>
              <a:t> (slideplayer.com, n.d.).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rgbClr val="FF0000"/>
                </a:solidFill>
                <a:effectLst/>
                <a:uLnTx/>
                <a:uFillTx/>
                <a:latin typeface="Abadi" panose="020B0604020104020204"/>
              </a:rPr>
              <a:t>Two</a:t>
            </a:r>
            <a:r>
              <a:rPr kumimoji="0" lang="en-GB" sz="1100" b="0" i="0" u="none" strike="noStrike" kern="1200" cap="none" spc="0" normalizeH="0" baseline="0" noProof="0" dirty="0">
                <a:ln>
                  <a:noFill/>
                </a:ln>
                <a:solidFill>
                  <a:prstClr val="black"/>
                </a:solidFill>
                <a:effectLst/>
                <a:uLnTx/>
                <a:uFillTx/>
                <a:latin typeface="Abadi" panose="020B0604020104020204"/>
              </a:rPr>
              <a:t> Exit: </a:t>
            </a:r>
            <a:r>
              <a:rPr kumimoji="0" lang="en-GB" sz="1100" b="0" i="0" u="none" strike="noStrike" kern="1200" cap="none" spc="0" normalizeH="0" baseline="0" noProof="0" dirty="0">
                <a:ln>
                  <a:noFill/>
                </a:ln>
                <a:solidFill>
                  <a:prstClr val="black"/>
                </a:solidFill>
                <a:effectLst/>
                <a:highlight>
                  <a:srgbClr val="FF0000"/>
                </a:highlight>
                <a:uLnTx/>
                <a:uFillTx/>
                <a:latin typeface="Abadi" panose="020B0604020104020204"/>
              </a:rPr>
              <a:t> Aorta </a:t>
            </a:r>
            <a:r>
              <a:rPr kumimoji="0" lang="en-GB" sz="1100" b="0" i="0" u="none" strike="noStrike" kern="1200" cap="none" spc="0" normalizeH="0" baseline="0" noProof="0" dirty="0">
                <a:ln>
                  <a:noFill/>
                </a:ln>
                <a:solidFill>
                  <a:prstClr val="black"/>
                </a:solidFill>
                <a:effectLst/>
                <a:uLnTx/>
                <a:uFillTx/>
                <a:latin typeface="Abadi" panose="020B0604020104020204"/>
              </a:rPr>
              <a:t>and the </a:t>
            </a:r>
            <a:r>
              <a:rPr kumimoji="0" lang="en-GB" sz="1100" b="0" i="0" u="none" strike="noStrike" kern="1200" cap="none" spc="0" normalizeH="0" baseline="0" noProof="0" dirty="0">
                <a:ln>
                  <a:noFill/>
                </a:ln>
                <a:solidFill>
                  <a:prstClr val="black"/>
                </a:solidFill>
                <a:effectLst/>
                <a:highlight>
                  <a:srgbClr val="FF0000"/>
                </a:highlight>
                <a:uLnTx/>
                <a:uFillTx/>
                <a:latin typeface="Abadi" panose="020B0604020104020204"/>
              </a:rPr>
              <a:t>Pulmonary Vein.</a:t>
            </a:r>
          </a:p>
          <a:p>
            <a:pPr marR="0" lvl="0" algn="l" defTabSz="914400" rtl="0" eaLnBrk="1" fontAlgn="auto" latinLnBrk="0" hangingPunct="1">
              <a:lnSpc>
                <a:spcPct val="100000"/>
              </a:lnSpc>
              <a:spcBef>
                <a:spcPts val="0"/>
              </a:spcBef>
              <a:spcAft>
                <a:spcPts val="0"/>
              </a:spcAft>
              <a:buClrTx/>
              <a:buSzTx/>
              <a:tabLst/>
              <a:defRPr/>
            </a:pPr>
            <a:r>
              <a:rPr lang="en-GB" sz="1100" noProof="0" dirty="0">
                <a:solidFill>
                  <a:prstClr val="black"/>
                </a:solidFill>
                <a:latin typeface="Abadi" panose="020B0604020104020204"/>
              </a:rPr>
              <a:t> </a:t>
            </a:r>
            <a:r>
              <a:rPr kumimoji="0" lang="en-GB" sz="1100" b="1" i="0" u="none" strike="noStrike" kern="1200" cap="none" spc="0" normalizeH="0" baseline="0" noProof="0" dirty="0">
                <a:ln>
                  <a:noFill/>
                </a:ln>
                <a:solidFill>
                  <a:prstClr val="black"/>
                </a:solidFill>
                <a:effectLst/>
                <a:uLnTx/>
                <a:uFillTx/>
                <a:latin typeface="Abadi" panose="020B0604020104020204"/>
              </a:rPr>
              <a:t>One Electrical System</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dirty="0">
                <a:solidFill>
                  <a:prstClr val="black"/>
                </a:solidFill>
                <a:latin typeface="Abadi" panose="020B0604020104020204"/>
              </a:rPr>
              <a:t>SA node generates an electrical stimulus regularly 60 to 100per minute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badi" panose="020B0604020104020204"/>
              </a:rPr>
              <a:t>Stimulus activates the atria then travels down to the atrioventricular node, known as the AV node the impulses are slowed down and the continue downwards via the BUNDLE of HIS. Contracts the ventricles and divides into right, left pathway, called </a:t>
            </a:r>
            <a:r>
              <a:rPr kumimoji="0" lang="en-GB" sz="1200" b="1" i="0" u="none" strike="noStrike" kern="1200" cap="none" spc="0" normalizeH="0" baseline="0" noProof="0" dirty="0">
                <a:ln>
                  <a:noFill/>
                </a:ln>
                <a:solidFill>
                  <a:prstClr val="black"/>
                </a:solidFill>
                <a:effectLst/>
                <a:uLnTx/>
                <a:uFillTx/>
                <a:latin typeface="Abadi" panose="020B0604020104020204" pitchFamily="34" charset="0"/>
                <a:ea typeface="+mn-ea"/>
                <a:cs typeface="+mn-cs"/>
              </a:rPr>
              <a:t>BUNDLE BRANCHES.</a:t>
            </a:r>
          </a:p>
        </p:txBody>
      </p:sp>
      <p:sp>
        <p:nvSpPr>
          <p:cNvPr id="15" name="TextBox 14">
            <a:extLst>
              <a:ext uri="{FF2B5EF4-FFF2-40B4-BE49-F238E27FC236}">
                <a16:creationId xmlns:a16="http://schemas.microsoft.com/office/drawing/2014/main" id="{94F3764A-C60D-F9CA-0C50-E8003316F675}"/>
              </a:ext>
            </a:extLst>
          </p:cNvPr>
          <p:cNvSpPr txBox="1"/>
          <p:nvPr/>
        </p:nvSpPr>
        <p:spPr>
          <a:xfrm>
            <a:off x="2331460" y="35836"/>
            <a:ext cx="6133810" cy="969496"/>
          </a:xfrm>
          <a:prstGeom prst="rect">
            <a:avLst/>
          </a:prstGeom>
          <a:noFill/>
        </p:spPr>
        <p:txBody>
          <a:bodyPr wrap="square" rtlCol="0">
            <a:spAutoFit/>
          </a:bodyPr>
          <a:lstStyle/>
          <a:p>
            <a:r>
              <a:rPr lang="en-GB" dirty="0"/>
              <a:t>                                               </a:t>
            </a:r>
            <a:r>
              <a:rPr lang="en-GB" sz="2400" b="1" dirty="0">
                <a:solidFill>
                  <a:srgbClr val="FF0000"/>
                </a:solidFill>
              </a:rPr>
              <a:t>The Heart</a:t>
            </a:r>
          </a:p>
          <a:p>
            <a:r>
              <a:rPr lang="en-GB" sz="1100" dirty="0"/>
              <a:t>This poster will be exploring the heart and how the cardiovascular system works.</a:t>
            </a:r>
          </a:p>
          <a:p>
            <a:r>
              <a:rPr lang="en-GB" sz="1100" dirty="0"/>
              <a:t>While also looking into Hypertension and how it effects the heart and Identified potential medical treatment and prevention.</a:t>
            </a:r>
          </a:p>
        </p:txBody>
      </p:sp>
      <p:pic>
        <p:nvPicPr>
          <p:cNvPr id="16" name="Picture 15">
            <a:extLst>
              <a:ext uri="{FF2B5EF4-FFF2-40B4-BE49-F238E27FC236}">
                <a16:creationId xmlns:a16="http://schemas.microsoft.com/office/drawing/2014/main" id="{3FF5E849-BC39-6EF0-0424-D457D760A7F8}"/>
              </a:ext>
            </a:extLst>
          </p:cNvPr>
          <p:cNvPicPr>
            <a:picLocks noChangeAspect="1"/>
          </p:cNvPicPr>
          <p:nvPr/>
        </p:nvPicPr>
        <p:blipFill rotWithShape="1">
          <a:blip r:embed="rId6"/>
          <a:srcRect l="8440" t="4165" r="12801" b="11268"/>
          <a:stretch/>
        </p:blipFill>
        <p:spPr>
          <a:xfrm>
            <a:off x="102666" y="4893546"/>
            <a:ext cx="5037505" cy="1824692"/>
          </a:xfrm>
          <a:prstGeom prst="rect">
            <a:avLst/>
          </a:prstGeom>
        </p:spPr>
      </p:pic>
    </p:spTree>
    <p:extLst>
      <p:ext uri="{BB962C8B-B14F-4D97-AF65-F5344CB8AC3E}">
        <p14:creationId xmlns:p14="http://schemas.microsoft.com/office/powerpoint/2010/main" val="3176378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2B0D9B9-D127-6A03-DE9C-B5635C8B2B84}"/>
              </a:ext>
            </a:extLst>
          </p:cNvPr>
          <p:cNvSpPr txBox="1"/>
          <p:nvPr/>
        </p:nvSpPr>
        <p:spPr>
          <a:xfrm>
            <a:off x="0" y="1"/>
            <a:ext cx="6230112" cy="6858000"/>
          </a:xfrm>
          <a:prstGeom prst="rect">
            <a:avLst/>
          </a:prstGeom>
        </p:spPr>
        <p:txBody>
          <a:bodyPr vert="horz" lIns="91440" tIns="45720" rIns="91440" bIns="45720" rtlCol="0">
            <a:normAutofit fontScale="70000" lnSpcReduction="20000"/>
          </a:bodyPr>
          <a:lstStyle/>
          <a:p>
            <a:pPr>
              <a:lnSpc>
                <a:spcPct val="90000"/>
              </a:lnSpc>
              <a:spcAft>
                <a:spcPts val="600"/>
              </a:spcAft>
            </a:pPr>
            <a:r>
              <a:rPr lang="en-US" sz="2000" dirty="0"/>
              <a:t>                                   </a:t>
            </a:r>
            <a:r>
              <a:rPr lang="en-US" sz="2300" b="1" u="sng" kern="1200" dirty="0">
                <a:solidFill>
                  <a:srgbClr val="FF0000"/>
                </a:solidFill>
                <a:effectLst/>
                <a:latin typeface="Calibri" panose="020F0502020204030204" pitchFamily="34" charset="0"/>
                <a:ea typeface="Times New Roman" panose="02020603050405020304" pitchFamily="18" charset="0"/>
                <a:cs typeface="Times New Roman" panose="02020603050405020304" pitchFamily="18" charset="0"/>
              </a:rPr>
              <a:t>Hypertension</a:t>
            </a:r>
            <a:endParaRPr lang="en-GB" sz="2300" u="sng" dirty="0">
              <a:effectLst/>
              <a:latin typeface="Times New Roman" panose="02020603050405020304" pitchFamily="18" charset="0"/>
              <a:ea typeface="Times New Roman" panose="02020603050405020304" pitchFamily="18" charset="0"/>
            </a:endParaRPr>
          </a:p>
          <a:p>
            <a:pPr algn="just">
              <a:lnSpc>
                <a:spcPct val="150000"/>
              </a:lnSpc>
            </a:pPr>
            <a:r>
              <a:rPr lang="en-US" kern="1200" dirty="0">
                <a:solidFill>
                  <a:srgbClr val="000000"/>
                </a:solidFill>
                <a:effectLst/>
                <a:latin typeface="Arial" panose="020B0604020202020204" pitchFamily="34" charset="0"/>
                <a:ea typeface="Times New Roman" panose="02020603050405020304" pitchFamily="18" charset="0"/>
              </a:rPr>
              <a:t>Is high blood pressure, when arteries narrow making the heart work harder to push the blood through the vessels (Shield HealthCare, 2014). According to Framingham data, hypertension is the most common factor contributing to heart failure. Currently, ischemic heart disease is the leading cause of heart failure, followed by hypertension (</a:t>
            </a:r>
            <a:r>
              <a:rPr lang="en-US" kern="1200" dirty="0" err="1">
                <a:solidFill>
                  <a:srgbClr val="000000"/>
                </a:solidFill>
                <a:effectLst/>
                <a:latin typeface="Arial" panose="020B0604020202020204" pitchFamily="34" charset="0"/>
                <a:ea typeface="Times New Roman" panose="02020603050405020304" pitchFamily="18" charset="0"/>
              </a:rPr>
              <a:t>Berkin</a:t>
            </a:r>
            <a:r>
              <a:rPr lang="en-US" kern="1200" dirty="0">
                <a:solidFill>
                  <a:srgbClr val="000000"/>
                </a:solidFill>
                <a:effectLst/>
                <a:latin typeface="Arial" panose="020B0604020202020204" pitchFamily="34" charset="0"/>
                <a:ea typeface="Times New Roman" panose="02020603050405020304" pitchFamily="18" charset="0"/>
              </a:rPr>
              <a:t>, 2001). </a:t>
            </a:r>
            <a:r>
              <a:rPr lang="en-GB" kern="1200" dirty="0">
                <a:solidFill>
                  <a:srgbClr val="000000"/>
                </a:solidFill>
                <a:effectLst/>
                <a:latin typeface="Arial" panose="020B0604020202020204" pitchFamily="34" charset="0"/>
                <a:ea typeface="Times New Roman" panose="02020603050405020304" pitchFamily="18" charset="0"/>
              </a:rPr>
              <a:t>Your heart, blood vessels, and other organs, including the brain, kidneys, and eyes, are all subjected to additional strain when your blood pressure is too high. You’re at risk of developing several dangerous and perhaps fatal medical disorders can increase if you have persistently high blood pressure, including heart disease, heart attacks, strokes, heart failures, aortic aneurysms, kidney disease, vascular dementia. </a:t>
            </a:r>
            <a:endParaRPr lang="en-GB" dirty="0">
              <a:effectLst/>
              <a:latin typeface="Times New Roman" panose="02020603050405020304" pitchFamily="18" charset="0"/>
              <a:ea typeface="Times New Roman" panose="02020603050405020304" pitchFamily="18" charset="0"/>
            </a:endParaRPr>
          </a:p>
          <a:p>
            <a:pPr algn="just">
              <a:lnSpc>
                <a:spcPct val="150000"/>
              </a:lnSpc>
            </a:pPr>
            <a:r>
              <a:rPr lang="en-GB" kern="1200" dirty="0">
                <a:solidFill>
                  <a:srgbClr val="000000"/>
                </a:solidFill>
                <a:effectLst/>
                <a:latin typeface="Arial" panose="020B0604020202020204" pitchFamily="34" charset="0"/>
                <a:ea typeface="Times New Roman" panose="02020603050405020304" pitchFamily="18" charset="0"/>
              </a:rPr>
              <a:t>Rarely are there any obvious symptoms of high blood pressure, or hypertension. However, it raises your chance of catastrophic issues including heart attacks and strokes if left untreated. In the UK, almost one-third of adults have excessive blood pressure, though many are unaware of it. A blood pressure check is the only technique to determine if your blood pressure is high. It’s recommended that by the NHS to check blood pressure in health adults from 40 years old at least once every 5 years unless you’re at higher risk should be checked at least once a year (National Health Service, 2019). Things that can increase the risk of high blood pressure:</a:t>
            </a:r>
            <a:endParaRPr lang="en-GB"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GB" kern="1200" dirty="0">
                <a:solidFill>
                  <a:srgbClr val="000000"/>
                </a:solidFill>
                <a:effectLst/>
                <a:latin typeface="Arial" panose="020B0604020202020204" pitchFamily="34" charset="0"/>
                <a:ea typeface="Times New Roman" panose="02020603050405020304" pitchFamily="18" charset="0"/>
              </a:rPr>
              <a:t>Overweight</a:t>
            </a:r>
            <a:endParaRPr lang="en-GB"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GB" kern="1200" dirty="0">
                <a:solidFill>
                  <a:srgbClr val="000000"/>
                </a:solidFill>
                <a:effectLst/>
                <a:latin typeface="Arial" panose="020B0604020202020204" pitchFamily="34" charset="0"/>
                <a:ea typeface="Times New Roman" panose="02020603050405020304" pitchFamily="18" charset="0"/>
              </a:rPr>
              <a:t>Too much salt and not enough vegetables or fruit</a:t>
            </a:r>
            <a:endParaRPr lang="en-GB"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GB" kern="1200" dirty="0">
                <a:solidFill>
                  <a:srgbClr val="000000"/>
                </a:solidFill>
                <a:effectLst/>
                <a:latin typeface="Arial" panose="020B0604020202020204" pitchFamily="34" charset="0"/>
                <a:ea typeface="Times New Roman" panose="02020603050405020304" pitchFamily="18" charset="0"/>
              </a:rPr>
              <a:t>Lack of exercise</a:t>
            </a:r>
            <a:endParaRPr lang="en-GB"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GB" kern="1200" dirty="0">
                <a:solidFill>
                  <a:srgbClr val="000000"/>
                </a:solidFill>
                <a:effectLst/>
                <a:latin typeface="Arial" panose="020B0604020202020204" pitchFamily="34" charset="0"/>
                <a:ea typeface="Times New Roman" panose="02020603050405020304" pitchFamily="18" charset="0"/>
              </a:rPr>
              <a:t>Smoking, alcohol, caffeinated beverages</a:t>
            </a:r>
            <a:endParaRPr lang="en-GB"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GB" kern="1200" dirty="0">
                <a:solidFill>
                  <a:srgbClr val="000000"/>
                </a:solidFill>
                <a:effectLst/>
                <a:latin typeface="Arial" panose="020B0604020202020204" pitchFamily="34" charset="0"/>
                <a:ea typeface="Times New Roman" panose="02020603050405020304" pitchFamily="18" charset="0"/>
              </a:rPr>
              <a:t>Over 65 (National Health Service, 2019). </a:t>
            </a:r>
            <a:endParaRPr lang="en-GB" dirty="0">
              <a:effectLst/>
              <a:latin typeface="Times New Roman" panose="02020603050405020304" pitchFamily="18" charset="0"/>
              <a:ea typeface="Times New Roman" panose="02020603050405020304" pitchFamily="18" charset="0"/>
            </a:endParaRPr>
          </a:p>
          <a:p>
            <a:pPr algn="just">
              <a:lnSpc>
                <a:spcPct val="150000"/>
              </a:lnSpc>
            </a:pPr>
            <a:endParaRPr lang="en-GB" sz="1800" dirty="0">
              <a:effectLst/>
              <a:latin typeface="Times New Roman" panose="02020603050405020304" pitchFamily="18" charset="0"/>
              <a:ea typeface="Times New Roman" panose="02020603050405020304" pitchFamily="18" charset="0"/>
            </a:endParaRPr>
          </a:p>
          <a:p>
            <a:pPr>
              <a:lnSpc>
                <a:spcPct val="90000"/>
              </a:lnSpc>
              <a:spcAft>
                <a:spcPts val="600"/>
              </a:spcAft>
            </a:pPr>
            <a:endParaRPr lang="en-GB" sz="1400" dirty="0"/>
          </a:p>
          <a:p>
            <a:pPr>
              <a:lnSpc>
                <a:spcPct val="90000"/>
              </a:lnSpc>
              <a:spcAft>
                <a:spcPts val="600"/>
              </a:spcAft>
            </a:pPr>
            <a:endParaRPr lang="en-GB" sz="1400" dirty="0"/>
          </a:p>
          <a:p>
            <a:pPr>
              <a:lnSpc>
                <a:spcPct val="90000"/>
              </a:lnSpc>
              <a:spcAft>
                <a:spcPts val="600"/>
              </a:spcAft>
            </a:pPr>
            <a:endParaRPr lang="en-GB" sz="1400" dirty="0"/>
          </a:p>
          <a:p>
            <a:pPr>
              <a:lnSpc>
                <a:spcPct val="90000"/>
              </a:lnSpc>
              <a:spcAft>
                <a:spcPts val="600"/>
              </a:spcAft>
            </a:pPr>
            <a:endParaRPr lang="en-GB" sz="1400" dirty="0"/>
          </a:p>
          <a:p>
            <a:pPr>
              <a:lnSpc>
                <a:spcPct val="90000"/>
              </a:lnSpc>
              <a:spcAft>
                <a:spcPts val="600"/>
              </a:spcAft>
            </a:pPr>
            <a:endParaRPr lang="en-GB" sz="1400" dirty="0"/>
          </a:p>
          <a:p>
            <a:pPr>
              <a:lnSpc>
                <a:spcPct val="90000"/>
              </a:lnSpc>
              <a:spcAft>
                <a:spcPts val="600"/>
              </a:spcAft>
            </a:pPr>
            <a:endParaRPr lang="en-GB" sz="1400" dirty="0"/>
          </a:p>
          <a:p>
            <a:pPr>
              <a:lnSpc>
                <a:spcPct val="90000"/>
              </a:lnSpc>
              <a:spcAft>
                <a:spcPts val="600"/>
              </a:spcAft>
            </a:pPr>
            <a:endParaRPr lang="en-US" sz="1400" dirty="0"/>
          </a:p>
        </p:txBody>
      </p:sp>
      <p:pic>
        <p:nvPicPr>
          <p:cNvPr id="7" name="Picture 6" descr="Diagram&#10;&#10;Description automatically generated">
            <a:extLst>
              <a:ext uri="{FF2B5EF4-FFF2-40B4-BE49-F238E27FC236}">
                <a16:creationId xmlns:a16="http://schemas.microsoft.com/office/drawing/2014/main" id="{4D6DD873-C8CD-79B1-3DF1-1FF24F4C6F5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75328" y="4265496"/>
            <a:ext cx="1985732" cy="2392449"/>
          </a:xfrm>
          <a:prstGeom prst="rect">
            <a:avLst/>
          </a:prstGeom>
        </p:spPr>
      </p:pic>
      <p:pic>
        <p:nvPicPr>
          <p:cNvPr id="4" name="Picture 3" descr="Table&#10;&#10;Description automatically generated">
            <a:extLst>
              <a:ext uri="{FF2B5EF4-FFF2-40B4-BE49-F238E27FC236}">
                <a16:creationId xmlns:a16="http://schemas.microsoft.com/office/drawing/2014/main" id="{E70548A4-3E83-8CDE-D4A1-2950CCE7DD8D}"/>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261060" y="2967570"/>
            <a:ext cx="3753957" cy="2055291"/>
          </a:xfrm>
          <a:prstGeom prst="rect">
            <a:avLst/>
          </a:prstGeom>
          <a:effectLst/>
        </p:spPr>
      </p:pic>
      <p:sp>
        <p:nvSpPr>
          <p:cNvPr id="3" name="TextBox 2">
            <a:extLst>
              <a:ext uri="{FF2B5EF4-FFF2-40B4-BE49-F238E27FC236}">
                <a16:creationId xmlns:a16="http://schemas.microsoft.com/office/drawing/2014/main" id="{60E73100-A869-BC1E-6C37-141FB9C66080}"/>
              </a:ext>
            </a:extLst>
          </p:cNvPr>
          <p:cNvSpPr txBox="1"/>
          <p:nvPr/>
        </p:nvSpPr>
        <p:spPr>
          <a:xfrm flipH="1">
            <a:off x="6361470" y="265471"/>
            <a:ext cx="5653547" cy="2597314"/>
          </a:xfrm>
          <a:prstGeom prst="rect">
            <a:avLst/>
          </a:prstGeom>
          <a:noFill/>
        </p:spPr>
        <p:txBody>
          <a:bodyPr wrap="square" rtlCol="0">
            <a:spAutoFit/>
          </a:bodyPr>
          <a:lstStyle/>
          <a:p>
            <a:pPr marL="457200" marR="0" lvl="0" indent="0" algn="just" defTabSz="914400" rtl="0" eaLnBrk="1" fontAlgn="auto" latinLnBrk="0" hangingPunct="1">
              <a:lnSpc>
                <a:spcPct val="15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00000"/>
                </a:solidFill>
                <a:effectLst/>
                <a:highlight>
                  <a:srgbClr val="FFFF00"/>
                </a:highlight>
                <a:uLnTx/>
                <a:uFillTx/>
                <a:latin typeface="Arial" panose="020B0604020202020204" pitchFamily="34" charset="0"/>
                <a:ea typeface="Times New Roman" panose="02020603050405020304" pitchFamily="18" charset="0"/>
                <a:cs typeface="+mn-cs"/>
              </a:rPr>
              <a:t>Prevention and treatment</a:t>
            </a:r>
            <a:r>
              <a:rPr kumimoji="0" lang="en-GB" sz="1400"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mn-cs"/>
              </a:rPr>
              <a:t>  </a:t>
            </a:r>
            <a:endParaRPr kumimoji="0" lang="en-GB" sz="1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457200" marR="0" lvl="0" indent="0" algn="just"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Arial" panose="020B0604020202020204" pitchFamily="34" charset="0"/>
              </a:rPr>
              <a:t>To maintain a healthy lifestyle and cut out bad habits, including 5 a day requirement of fruit and vegetables, being more active, reduce calorie intake as well as alcohol and stop smoking. In high-risk patients’ therapeutic option is available. Recommendation will be healthy diet and regular exercise is the best intervention and treatment, according</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a:t>
            </a: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Arial" panose="020B0604020202020204" pitchFamily="34" charset="0"/>
              </a:rPr>
              <a:t>(Hagberg, Park and Brown, 2000) based evident on 15 studies “These results continue to indicate that exercise training decreases blood pressure (BP) in approximately 75% of individuals with hypertension”</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endParaRPr>
          </a:p>
        </p:txBody>
      </p:sp>
      <p:sp>
        <p:nvSpPr>
          <p:cNvPr id="5" name="TextBox 4">
            <a:extLst>
              <a:ext uri="{FF2B5EF4-FFF2-40B4-BE49-F238E27FC236}">
                <a16:creationId xmlns:a16="http://schemas.microsoft.com/office/drawing/2014/main" id="{F42F3BF9-3227-1A50-3F29-765E23510D0E}"/>
              </a:ext>
            </a:extLst>
          </p:cNvPr>
          <p:cNvSpPr txBox="1"/>
          <p:nvPr/>
        </p:nvSpPr>
        <p:spPr>
          <a:xfrm>
            <a:off x="8261060" y="5127646"/>
            <a:ext cx="3665469" cy="261610"/>
          </a:xfrm>
          <a:prstGeom prst="rect">
            <a:avLst/>
          </a:prstGeom>
          <a:noFill/>
        </p:spPr>
        <p:txBody>
          <a:bodyPr wrap="square" rtlCol="0">
            <a:spAutoFit/>
          </a:bodyPr>
          <a:lstStyle/>
          <a:p>
            <a:r>
              <a:rPr lang="en-GB" sz="1100" b="0" i="0" dirty="0">
                <a:solidFill>
                  <a:srgbClr val="2C3E50"/>
                </a:solidFill>
                <a:effectLst/>
                <a:latin typeface="Arial" panose="020B0604020202020204" pitchFamily="34" charset="0"/>
                <a:cs typeface="Arial" panose="020B0604020202020204" pitchFamily="34" charset="0"/>
              </a:rPr>
              <a:t> (www.bing.com, n.d.)</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54834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4E2A748-450E-02F8-DC3A-9EF54BA7CD36}"/>
              </a:ext>
            </a:extLst>
          </p:cNvPr>
          <p:cNvSpPr txBox="1"/>
          <p:nvPr/>
        </p:nvSpPr>
        <p:spPr>
          <a:xfrm>
            <a:off x="477640" y="1897729"/>
            <a:ext cx="1547805" cy="461665"/>
          </a:xfrm>
          <a:prstGeom prst="rect">
            <a:avLst/>
          </a:prstGeom>
          <a:noFill/>
        </p:spPr>
        <p:txBody>
          <a:bodyPr wrap="square" rtlCol="0">
            <a:spAutoFit/>
          </a:bodyPr>
          <a:lstStyle/>
          <a:p>
            <a:r>
              <a:rPr lang="en-GB" sz="2400" dirty="0">
                <a:solidFill>
                  <a:srgbClr val="FF0000"/>
                </a:solidFill>
              </a:rPr>
              <a:t>References</a:t>
            </a:r>
            <a:r>
              <a:rPr lang="en-GB" dirty="0"/>
              <a:t> </a:t>
            </a:r>
          </a:p>
        </p:txBody>
      </p:sp>
      <p:sp>
        <p:nvSpPr>
          <p:cNvPr id="4" name="TextBox 3">
            <a:extLst>
              <a:ext uri="{FF2B5EF4-FFF2-40B4-BE49-F238E27FC236}">
                <a16:creationId xmlns:a16="http://schemas.microsoft.com/office/drawing/2014/main" id="{52AD48F0-51BC-2EB1-95BC-4BE65CC4C4FE}"/>
              </a:ext>
            </a:extLst>
          </p:cNvPr>
          <p:cNvSpPr txBox="1"/>
          <p:nvPr/>
        </p:nvSpPr>
        <p:spPr>
          <a:xfrm>
            <a:off x="2206868" y="439616"/>
            <a:ext cx="9671540" cy="5237716"/>
          </a:xfrm>
          <a:prstGeom prst="rect">
            <a:avLst/>
          </a:prstGeom>
          <a:noFill/>
        </p:spPr>
        <p:txBody>
          <a:bodyPr wrap="square">
            <a:spAutoFit/>
          </a:bodyPr>
          <a:lstStyle/>
          <a:p>
            <a:pPr>
              <a:lnSpc>
                <a:spcPct val="107000"/>
              </a:lnSpc>
              <a:spcAft>
                <a:spcPts val="800"/>
              </a:spcAft>
            </a:pPr>
            <a:r>
              <a:rPr lang="en-GB" sz="1100" kern="12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Berkin</a:t>
            </a:r>
            <a:r>
              <a:rPr lang="en-GB" sz="11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K.E. (2001). HYPERTENSION: Essential hypertension: the heart and hypertension. Heart, 86(4), pp.467–475. doi:10.1136/heart.86.4.467.</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Coursehero.com. (2022). [online] Available at: https://www.coursehero.com/file/37848439/3-circulation-and-respiration1pptx/ (Accessed 18 Oct. 2022).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1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sz="11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Creative Commons (2019). Creative Commons — Attribution 3.0 </a:t>
            </a:r>
            <a:r>
              <a:rPr lang="en-GB" sz="1100" kern="12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Unported</a:t>
            </a:r>
            <a:r>
              <a:rPr lang="en-GB" sz="11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 CC BY 3.0. [online] Creativecommons.org. Available at: https://creativecommons.org/licenses/by/3.0/.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1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sz="11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Hagberg, J.M., Park, J.-J. and Brown, M.D. (2000). The Role of Exercise Training in the Treatment of Hypertension. Sports Medicine, 30(3), pp.193–206. doi:10.2165/00007256-200030030-00004.</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1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sz="11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National Health Service (2019). Overview - High Blood Pressure (hypertension). (online) NHS. Available at: https://www.nhs.uk/conditions/high-blood-pressure-hypertension/.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1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sz="11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Shield HealthCare. (2014). February Is American Heart Month. [online] Available at: http://www.shieldhealthcare.com/community/caregivers/2014/01/27/february-is-american-heart-month/ (Accessed 18 Oct. 2022).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1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sz="11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slideplayer.com. (n.d.). Chapter 11 The Cardiovascular System. The Cardiovascular System  A closed system of the heart and blood vessels  The heart pumps blood  Blood vessels. - ppt download </a:t>
            </a:r>
            <a:r>
              <a:rPr lang="en-GB" sz="11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a:t>
            </a:r>
            <a:r>
              <a:rPr lang="en-GB" sz="11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online)Available at: https://slideplayer.com/slide/7561437/?cv=1 (Accessed 18 Oct. 2022).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1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sz="11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www.bing.com. (n.d.). human%20heart - Bing images. [online] Available at: https://www.bing.com/images/search?q=human%20heart&amp;qs=MM&amp;form=QBIR&amp;sp=1&amp;pq=humanheart&amp;sc=10-10&amp;cvid=44EF9E344804405A80F37848D (Accessed 18 Oct. 2022</a:t>
            </a:r>
            <a:r>
              <a:rPr lang="en-GB"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717629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7" ma:contentTypeDescription="Create a new document." ma:contentTypeScope="" ma:versionID="b297bd2ef8b27efaebd0ca7ca1472f80">
  <xsd:schema xmlns:xsd="http://www.w3.org/2001/XMLSchema" xmlns:xs="http://www.w3.org/2001/XMLSchema" xmlns:p="http://schemas.microsoft.com/office/2006/metadata/properties" xmlns:ns3="6b5bd684-8631-4d35-bdcf-c9e38c7d488d" xmlns:ns4="37708af0-49d6-4626-adf7-ee8f7f4cc1b8" targetNamespace="http://schemas.microsoft.com/office/2006/metadata/properties" ma:root="true" ma:fieldsID="76a618a52bc8f71bd15270dc24bb204b" ns3:_="" ns4:_="">
    <xsd:import namespace="6b5bd684-8631-4d35-bdcf-c9e38c7d488d"/>
    <xsd:import namespace="37708af0-49d6-4626-adf7-ee8f7f4cc1b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7708af0-49d6-4626-adf7-ee8f7f4cc1b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3AA0561-9646-483D-8C65-D6055FA6F1AC}">
  <ds:schemaRefs>
    <ds:schemaRef ds:uri="http://schemas.microsoft.com/sharepoint/v3/contenttype/forms"/>
  </ds:schemaRefs>
</ds:datastoreItem>
</file>

<file path=customXml/itemProps2.xml><?xml version="1.0" encoding="utf-8"?>
<ds:datastoreItem xmlns:ds="http://schemas.openxmlformats.org/officeDocument/2006/customXml" ds:itemID="{DE38BDE5-C871-4BCA-80D9-4E2A0E2B209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5bd684-8631-4d35-bdcf-c9e38c7d488d"/>
    <ds:schemaRef ds:uri="37708af0-49d6-4626-adf7-ee8f7f4cc1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C4238E3-D7F5-491E-9F95-E3E99699076F}">
  <ds:schemaRefs>
    <ds:schemaRef ds:uri="http://schemas.microsoft.com/office/infopath/2007/PartnerControls"/>
    <ds:schemaRef ds:uri="http://purl.org/dc/dcmitype/"/>
    <ds:schemaRef ds:uri="37708af0-49d6-4626-adf7-ee8f7f4cc1b8"/>
    <ds:schemaRef ds:uri="http://schemas.microsoft.com/office/2006/metadata/properties"/>
    <ds:schemaRef ds:uri="http://schemas.microsoft.com/office/2006/documentManagement/types"/>
    <ds:schemaRef ds:uri="http://purl.org/dc/elements/1.1/"/>
    <ds:schemaRef ds:uri="http://www.w3.org/XML/1998/namespace"/>
    <ds:schemaRef ds:uri="http://schemas.openxmlformats.org/package/2006/metadata/core-properties"/>
    <ds:schemaRef ds:uri="6b5bd684-8631-4d35-bdcf-c9e38c7d488d"/>
    <ds:schemaRef ds:uri="http://purl.org/dc/terms/"/>
  </ds:schemaRefs>
</ds:datastoreItem>
</file>

<file path=docProps/app.xml><?xml version="1.0" encoding="utf-8"?>
<Properties xmlns="http://schemas.openxmlformats.org/officeDocument/2006/extended-properties" xmlns:vt="http://schemas.openxmlformats.org/officeDocument/2006/docPropsVTypes">
  <Template/>
  <TotalTime>1337</TotalTime>
  <Words>1247</Words>
  <Application>Microsoft Office PowerPoint</Application>
  <PresentationFormat>Widescreen</PresentationFormat>
  <Paragraphs>91</Paragraphs>
  <Slides>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vt:i4>
      </vt:variant>
    </vt:vector>
  </HeadingPairs>
  <TitlesOfParts>
    <vt:vector size="11" baseType="lpstr">
      <vt:lpstr>Abadi</vt:lpstr>
      <vt:lpstr>Arial</vt:lpstr>
      <vt:lpstr>Calibri</vt:lpstr>
      <vt:lpstr>Calibri Light</vt:lpstr>
      <vt:lpstr>Symbol</vt:lpstr>
      <vt:lpstr>Times New Roman</vt:lpstr>
      <vt:lpstr>Office Theme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Natalie Tully (2025743)</dc:creator>
  <cp:lastModifiedBy>Natalie Tully (2025743)</cp:lastModifiedBy>
  <cp:revision>6</cp:revision>
  <dcterms:created xsi:type="dcterms:W3CDTF">2022-10-17T10:18:59Z</dcterms:created>
  <dcterms:modified xsi:type="dcterms:W3CDTF">2022-10-19T11:58:53Z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