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38"/>
  </p:notesMasterIdLst>
  <p:sldIdLst>
    <p:sldId id="343" r:id="rId3"/>
    <p:sldId id="256" r:id="rId4"/>
    <p:sldId id="287" r:id="rId5"/>
    <p:sldId id="297" r:id="rId6"/>
    <p:sldId id="291" r:id="rId7"/>
    <p:sldId id="340" r:id="rId8"/>
    <p:sldId id="312" r:id="rId9"/>
    <p:sldId id="288" r:id="rId10"/>
    <p:sldId id="318" r:id="rId11"/>
    <p:sldId id="339" r:id="rId12"/>
    <p:sldId id="289" r:id="rId13"/>
    <p:sldId id="319" r:id="rId14"/>
    <p:sldId id="320" r:id="rId15"/>
    <p:sldId id="321" r:id="rId16"/>
    <p:sldId id="322" r:id="rId17"/>
    <p:sldId id="323" r:id="rId18"/>
    <p:sldId id="324" r:id="rId19"/>
    <p:sldId id="326" r:id="rId20"/>
    <p:sldId id="327" r:id="rId21"/>
    <p:sldId id="328" r:id="rId22"/>
    <p:sldId id="331" r:id="rId23"/>
    <p:sldId id="335" r:id="rId24"/>
    <p:sldId id="330" r:id="rId25"/>
    <p:sldId id="336" r:id="rId26"/>
    <p:sldId id="337" r:id="rId27"/>
    <p:sldId id="281" r:id="rId28"/>
    <p:sldId id="332" r:id="rId29"/>
    <p:sldId id="338" r:id="rId30"/>
    <p:sldId id="313" r:id="rId31"/>
    <p:sldId id="341" r:id="rId32"/>
    <p:sldId id="342" r:id="rId33"/>
    <p:sldId id="269" r:id="rId34"/>
    <p:sldId id="344" r:id="rId35"/>
    <p:sldId id="305" r:id="rId36"/>
    <p:sldId id="317"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88" autoAdjust="0"/>
  </p:normalViewPr>
  <p:slideViewPr>
    <p:cSldViewPr>
      <p:cViewPr varScale="1">
        <p:scale>
          <a:sx n="92" d="100"/>
          <a:sy n="92" d="100"/>
        </p:scale>
        <p:origin x="215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10/5/2026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Note should be added to aid better use,</a:t>
            </a:r>
          </a:p>
        </p:txBody>
      </p:sp>
      <p:sp>
        <p:nvSpPr>
          <p:cNvPr id="4" name="Slide Number Placeholder 3"/>
          <p:cNvSpPr>
            <a:spLocks noGrp="1"/>
          </p:cNvSpPr>
          <p:nvPr>
            <p:ph type="sldNum" sz="quarter" idx="5"/>
          </p:nvPr>
        </p:nvSpPr>
        <p:spPr/>
        <p:txBody>
          <a:bodyPr/>
          <a:lstStyle/>
          <a:p>
            <a:fld id="{657F13BE-0D13-4DB1-B8FE-C23C5387B70B}" type="slidenum">
              <a:rPr lang="en-GB" smtClean="0"/>
              <a:t>1</a:t>
            </a:fld>
            <a:endParaRPr lang="en-GB"/>
          </a:p>
        </p:txBody>
      </p:sp>
    </p:spTree>
    <p:extLst>
      <p:ext uri="{BB962C8B-B14F-4D97-AF65-F5344CB8AC3E}">
        <p14:creationId xmlns:p14="http://schemas.microsoft.com/office/powerpoint/2010/main" val="2100385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understanding of the international marketing environment could provide context/ overview to </a:t>
            </a:r>
            <a:r>
              <a:rPr lang="en-GB"/>
              <a:t>your report</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B7CFF-A680-478E-A79C-342858E768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1B02AE-2B5F-98DE-4CB8-44E142C654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91E0BF-15DF-6B87-0A30-97CEA60F1A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948E0D-AFA4-07EB-6957-B233A0AE8FFE}"/>
              </a:ext>
            </a:extLst>
          </p:cNvPr>
          <p:cNvSpPr>
            <a:spLocks noGrp="1"/>
          </p:cNvSpPr>
          <p:nvPr>
            <p:ph type="sldNum" sz="quarter" idx="5"/>
          </p:nvPr>
        </p:nvSpPr>
        <p:spPr/>
        <p:txBody>
          <a:bodyPr/>
          <a:lstStyle/>
          <a:p>
            <a:fld id="{23C473D7-50BF-4AD3-B2BA-EE8A81C88AF5}" type="slidenum">
              <a:rPr lang="en-US" smtClean="0"/>
              <a:pPr/>
              <a:t>6</a:t>
            </a:fld>
            <a:endParaRPr lang="en-US"/>
          </a:p>
        </p:txBody>
      </p:sp>
    </p:spTree>
    <p:extLst>
      <p:ext uri="{BB962C8B-B14F-4D97-AF65-F5344CB8AC3E}">
        <p14:creationId xmlns:p14="http://schemas.microsoft.com/office/powerpoint/2010/main" val="1412283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5CF950-AC03-08A0-C171-3FA54B563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A0337-09B3-AD5D-5C34-DE7CFD3EB9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DB5F3-7B30-D519-7463-38754531BBB4}"/>
              </a:ext>
            </a:extLst>
          </p:cNvPr>
          <p:cNvSpPr>
            <a:spLocks noGrp="1"/>
          </p:cNvSpPr>
          <p:nvPr>
            <p:ph type="body" idx="1"/>
          </p:nvPr>
        </p:nvSpPr>
        <p:spPr/>
        <p:txBody>
          <a:bodyPr/>
          <a:lstStyle/>
          <a:p>
            <a:r>
              <a:rPr lang="en-GB" dirty="0"/>
              <a:t>This model is similar to PESTLE, with more emphasis on Social/ cultural (socio-cultural), Legal, Political, Economic, and Technological forces</a:t>
            </a:r>
          </a:p>
        </p:txBody>
      </p:sp>
      <p:sp>
        <p:nvSpPr>
          <p:cNvPr id="4" name="Slide Number Placeholder 3">
            <a:extLst>
              <a:ext uri="{FF2B5EF4-FFF2-40B4-BE49-F238E27FC236}">
                <a16:creationId xmlns:a16="http://schemas.microsoft.com/office/drawing/2014/main" id="{53A4FE2C-E02B-6AA1-4572-8E33768EE97D}"/>
              </a:ext>
            </a:extLst>
          </p:cNvPr>
          <p:cNvSpPr>
            <a:spLocks noGrp="1"/>
          </p:cNvSpPr>
          <p:nvPr>
            <p:ph type="sldNum" sz="quarter" idx="5"/>
          </p:nvPr>
        </p:nvSpPr>
        <p:spPr/>
        <p:txBody>
          <a:bodyPr/>
          <a:lstStyle/>
          <a:p>
            <a:fld id="{23C473D7-50BF-4AD3-B2BA-EE8A81C88AF5}" type="slidenum">
              <a:rPr lang="en-US" smtClean="0"/>
              <a:pPr/>
              <a:t>8</a:t>
            </a:fld>
            <a:endParaRPr lang="en-US"/>
          </a:p>
        </p:txBody>
      </p:sp>
    </p:spTree>
    <p:extLst>
      <p:ext uri="{BB962C8B-B14F-4D97-AF65-F5344CB8AC3E}">
        <p14:creationId xmlns:p14="http://schemas.microsoft.com/office/powerpoint/2010/main" val="414815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E4893-E790-80C3-8CB3-6D392C88F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2D0D6-8704-D7D1-BCA6-E118892115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D16E6-13BB-CC85-ABAF-219F0B027521}"/>
              </a:ext>
            </a:extLst>
          </p:cNvPr>
          <p:cNvSpPr>
            <a:spLocks noGrp="1"/>
          </p:cNvSpPr>
          <p:nvPr>
            <p:ph type="body" idx="1"/>
          </p:nvPr>
        </p:nvSpPr>
        <p:spPr/>
        <p:txBody>
          <a:bodyPr/>
          <a:lstStyle/>
          <a:p>
            <a:r>
              <a:rPr lang="en-GB" dirty="0"/>
              <a:t>Data: Some countries may have outdated market data or may be unavailable. Different regulations on data privacy </a:t>
            </a:r>
          </a:p>
        </p:txBody>
      </p:sp>
      <p:sp>
        <p:nvSpPr>
          <p:cNvPr id="4" name="Slide Number Placeholder 3">
            <a:extLst>
              <a:ext uri="{FF2B5EF4-FFF2-40B4-BE49-F238E27FC236}">
                <a16:creationId xmlns:a16="http://schemas.microsoft.com/office/drawing/2014/main" id="{673017A3-681D-3177-5023-5B92E8545E17}"/>
              </a:ext>
            </a:extLst>
          </p:cNvPr>
          <p:cNvSpPr>
            <a:spLocks noGrp="1"/>
          </p:cNvSpPr>
          <p:nvPr>
            <p:ph type="sldNum" sz="quarter" idx="5"/>
          </p:nvPr>
        </p:nvSpPr>
        <p:spPr/>
        <p:txBody>
          <a:bodyPr/>
          <a:lstStyle/>
          <a:p>
            <a:fld id="{23C473D7-50BF-4AD3-B2BA-EE8A81C88AF5}" type="slidenum">
              <a:rPr lang="en-US" smtClean="0"/>
              <a:pPr/>
              <a:t>9</a:t>
            </a:fld>
            <a:endParaRPr lang="en-US"/>
          </a:p>
        </p:txBody>
      </p:sp>
    </p:spTree>
    <p:extLst>
      <p:ext uri="{BB962C8B-B14F-4D97-AF65-F5344CB8AC3E}">
        <p14:creationId xmlns:p14="http://schemas.microsoft.com/office/powerpoint/2010/main" val="237843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A4AC0-5563-C3C8-A8DB-87DB30809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653F1-6D4F-6506-ABC9-F73EDE70D3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E259B3-5CCE-200D-E851-FB11C7266A9D}"/>
              </a:ext>
            </a:extLst>
          </p:cNvPr>
          <p:cNvSpPr>
            <a:spLocks noGrp="1"/>
          </p:cNvSpPr>
          <p:nvPr>
            <p:ph type="body" idx="1"/>
          </p:nvPr>
        </p:nvSpPr>
        <p:spPr/>
        <p:txBody>
          <a:bodyPr/>
          <a:lstStyle/>
          <a:p>
            <a:r>
              <a:rPr lang="en-GB" dirty="0"/>
              <a:t>Data: Some countries may have outdated market data or may be unavailable. Different regulations on data privacy </a:t>
            </a:r>
          </a:p>
        </p:txBody>
      </p:sp>
      <p:sp>
        <p:nvSpPr>
          <p:cNvPr id="4" name="Slide Number Placeholder 3">
            <a:extLst>
              <a:ext uri="{FF2B5EF4-FFF2-40B4-BE49-F238E27FC236}">
                <a16:creationId xmlns:a16="http://schemas.microsoft.com/office/drawing/2014/main" id="{1F60D433-6C92-00AE-B828-5488514F9398}"/>
              </a:ext>
            </a:extLst>
          </p:cNvPr>
          <p:cNvSpPr>
            <a:spLocks noGrp="1"/>
          </p:cNvSpPr>
          <p:nvPr>
            <p:ph type="sldNum" sz="quarter" idx="5"/>
          </p:nvPr>
        </p:nvSpPr>
        <p:spPr/>
        <p:txBody>
          <a:bodyPr/>
          <a:lstStyle/>
          <a:p>
            <a:fld id="{23C473D7-50BF-4AD3-B2BA-EE8A81C88AF5}" type="slidenum">
              <a:rPr lang="en-US" smtClean="0"/>
              <a:pPr/>
              <a:t>10</a:t>
            </a:fld>
            <a:endParaRPr lang="en-US"/>
          </a:p>
        </p:txBody>
      </p:sp>
    </p:spTree>
    <p:extLst>
      <p:ext uri="{BB962C8B-B14F-4D97-AF65-F5344CB8AC3E}">
        <p14:creationId xmlns:p14="http://schemas.microsoft.com/office/powerpoint/2010/main" val="2019974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E6F68-8DB7-2597-BDD1-44B522DEA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EBBF4C-EB18-D862-319D-DB9FBD73A7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396C5-CCAC-3FB4-4800-C027A28FF0F2}"/>
              </a:ext>
            </a:extLst>
          </p:cNvPr>
          <p:cNvSpPr>
            <a:spLocks noGrp="1"/>
          </p:cNvSpPr>
          <p:nvPr>
            <p:ph type="body" idx="1"/>
          </p:nvPr>
        </p:nvSpPr>
        <p:spPr/>
        <p:txBody>
          <a:bodyPr/>
          <a:lstStyle/>
          <a:p>
            <a:r>
              <a:rPr lang="en-GB" dirty="0"/>
              <a:t>Market capitalism: Individuals and firms allocate resources and production resources are </a:t>
            </a:r>
          </a:p>
        </p:txBody>
      </p:sp>
      <p:sp>
        <p:nvSpPr>
          <p:cNvPr id="4" name="Slide Number Placeholder 3">
            <a:extLst>
              <a:ext uri="{FF2B5EF4-FFF2-40B4-BE49-F238E27FC236}">
                <a16:creationId xmlns:a16="http://schemas.microsoft.com/office/drawing/2014/main" id="{9BA1EFC1-C8EE-28D7-71AC-44D83BBB753E}"/>
              </a:ext>
            </a:extLst>
          </p:cNvPr>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4283713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NAFTA: North American Free Trade Area</a:t>
            </a:r>
          </a:p>
          <a:p>
            <a:r>
              <a:rPr lang="en-GB" dirty="0"/>
              <a:t>EU: European Union</a:t>
            </a:r>
          </a:p>
        </p:txBody>
      </p:sp>
      <p:sp>
        <p:nvSpPr>
          <p:cNvPr id="4" name="Slide Number Placeholder 3"/>
          <p:cNvSpPr>
            <a:spLocks noGrp="1"/>
          </p:cNvSpPr>
          <p:nvPr>
            <p:ph type="sldNum" sz="quarter" idx="5"/>
          </p:nvPr>
        </p:nvSpPr>
        <p:spPr/>
        <p:txBody>
          <a:bodyPr/>
          <a:lstStyle/>
          <a:p>
            <a:fld id="{23C473D7-50BF-4AD3-B2BA-EE8A81C88AF5}" type="slidenum">
              <a:rPr lang="en-US" smtClean="0"/>
              <a:pPr/>
              <a:t>14</a:t>
            </a:fld>
            <a:endParaRPr lang="en-US"/>
          </a:p>
        </p:txBody>
      </p:sp>
    </p:spTree>
    <p:extLst>
      <p:ext uri="{BB962C8B-B14F-4D97-AF65-F5344CB8AC3E}">
        <p14:creationId xmlns:p14="http://schemas.microsoft.com/office/powerpoint/2010/main" val="3188947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11938429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C3C1C-4552-F601-7759-11387C59BC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4E77C-5656-85DE-6E97-26F18642A4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542749-FEB6-2E13-7976-A4D256B58E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CC4A8E-736D-A098-224B-6F00BD29BAC7}"/>
              </a:ext>
            </a:extLst>
          </p:cNvPr>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2756131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3AB02-A8E5-4BAC-2778-CCBB86B43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0233F7-822C-E2D9-8848-DA9A84269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D33016-E630-96C2-B5D0-3D4CE48C0B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6395C1-339B-4B1D-A75F-2DF0B8FCC14B}"/>
              </a:ext>
            </a:extLst>
          </p:cNvPr>
          <p:cNvSpPr>
            <a:spLocks noGrp="1"/>
          </p:cNvSpPr>
          <p:nvPr>
            <p:ph type="sldNum" sz="quarter" idx="5"/>
          </p:nvPr>
        </p:nvSpPr>
        <p:spPr/>
        <p:txBody>
          <a:bodyPr/>
          <a:lstStyle/>
          <a:p>
            <a:fld id="{23C473D7-50BF-4AD3-B2BA-EE8A81C88AF5}" type="slidenum">
              <a:rPr lang="en-US" smtClean="0"/>
              <a:pPr/>
              <a:t>19</a:t>
            </a:fld>
            <a:endParaRPr lang="en-US"/>
          </a:p>
        </p:txBody>
      </p:sp>
    </p:spTree>
    <p:extLst>
      <p:ext uri="{BB962C8B-B14F-4D97-AF65-F5344CB8AC3E}">
        <p14:creationId xmlns:p14="http://schemas.microsoft.com/office/powerpoint/2010/main" val="434211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B432D3-FCF2-A7F0-D6F7-88655D4248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AAE734-9DAD-CAB7-0D4C-497B1E709B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492F4F-19FD-5926-54E5-89C3569E29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FC3FE4-049D-16B2-76D7-33C952453F52}"/>
              </a:ext>
            </a:extLst>
          </p:cNvPr>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18276144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5CBE9-B98A-D3FC-6CDB-80154AC78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C8E59B-CCC7-E239-F3EB-742E9069F8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1337A2-162E-4D84-6888-5964A83F1F4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BF8643-7208-0C35-FEC3-FEA48455EDFA}"/>
              </a:ext>
            </a:extLst>
          </p:cNvPr>
          <p:cNvSpPr>
            <a:spLocks noGrp="1"/>
          </p:cNvSpPr>
          <p:nvPr>
            <p:ph type="sldNum" sz="quarter" idx="5"/>
          </p:nvPr>
        </p:nvSpPr>
        <p:spPr/>
        <p:txBody>
          <a:bodyPr/>
          <a:lstStyle/>
          <a:p>
            <a:fld id="{23C473D7-50BF-4AD3-B2BA-EE8A81C88AF5}" type="slidenum">
              <a:rPr lang="en-US" smtClean="0"/>
              <a:pPr/>
              <a:t>21</a:t>
            </a:fld>
            <a:endParaRPr lang="en-US"/>
          </a:p>
        </p:txBody>
      </p:sp>
    </p:spTree>
    <p:extLst>
      <p:ext uri="{BB962C8B-B14F-4D97-AF65-F5344CB8AC3E}">
        <p14:creationId xmlns:p14="http://schemas.microsoft.com/office/powerpoint/2010/main" val="33585231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483E5F-53DA-5D86-3554-3E9021F85C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C85A36-0E3B-3A3A-2FC7-F062523090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5D8560-742C-C270-6F27-999C333E3D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EF6FBC-5072-C383-2C4D-385DF24D8E0C}"/>
              </a:ext>
            </a:extLst>
          </p:cNvPr>
          <p:cNvSpPr>
            <a:spLocks noGrp="1"/>
          </p:cNvSpPr>
          <p:nvPr>
            <p:ph type="sldNum" sz="quarter" idx="5"/>
          </p:nvPr>
        </p:nvSpPr>
        <p:spPr/>
        <p:txBody>
          <a:bodyPr/>
          <a:lstStyle/>
          <a:p>
            <a:fld id="{23C473D7-50BF-4AD3-B2BA-EE8A81C88AF5}" type="slidenum">
              <a:rPr lang="en-US" smtClean="0"/>
              <a:pPr/>
              <a:t>22</a:t>
            </a:fld>
            <a:endParaRPr lang="en-US"/>
          </a:p>
        </p:txBody>
      </p:sp>
    </p:spTree>
    <p:extLst>
      <p:ext uri="{BB962C8B-B14F-4D97-AF65-F5344CB8AC3E}">
        <p14:creationId xmlns:p14="http://schemas.microsoft.com/office/powerpoint/2010/main" val="192258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33AE6-8710-4F26-F8F9-9F68DE0008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B570D6-AE9F-6848-2812-01B43C3121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BA92CE-98A6-A86E-F5C0-B17AB03038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FD535E-7860-364F-3EC7-07E3BFF07A8A}"/>
              </a:ext>
            </a:extLst>
          </p:cNvPr>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276123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68BBD-D5A8-8C36-E1E4-57A8BA4F2B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993B2F-024C-5DC8-B1F5-6174A827CE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1E78AB-5988-71BD-CFEF-6E55EE7389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60499A-249C-60DA-9716-D6FE63ADF260}"/>
              </a:ext>
            </a:extLst>
          </p:cNvPr>
          <p:cNvSpPr>
            <a:spLocks noGrp="1"/>
          </p:cNvSpPr>
          <p:nvPr>
            <p:ph type="sldNum" sz="quarter" idx="5"/>
          </p:nvPr>
        </p:nvSpPr>
        <p:spPr/>
        <p:txBody>
          <a:bodyPr/>
          <a:lstStyle/>
          <a:p>
            <a:fld id="{23C473D7-50BF-4AD3-B2BA-EE8A81C88AF5}" type="slidenum">
              <a:rPr lang="en-US" smtClean="0"/>
              <a:pPr/>
              <a:t>24</a:t>
            </a:fld>
            <a:endParaRPr lang="en-US"/>
          </a:p>
        </p:txBody>
      </p:sp>
    </p:spTree>
    <p:extLst>
      <p:ext uri="{BB962C8B-B14F-4D97-AF65-F5344CB8AC3E}">
        <p14:creationId xmlns:p14="http://schemas.microsoft.com/office/powerpoint/2010/main" val="1251300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EB32F-5B65-666E-3388-A017EF52E4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B1E636-C425-4A01-59D5-A367A66386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77537E-92B3-174F-8549-B0925760A83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197E40-2D59-6B23-7603-2FF72E7F05DA}"/>
              </a:ext>
            </a:extLst>
          </p:cNvPr>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14649442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217460-8CFE-C718-CBAA-9E2FAB0987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86B1A-D629-8D75-D824-0D2B2437CC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17CB9-4A74-BD73-8080-505EFAA597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9225B6-2A0E-A69A-2AA7-2CC26100008C}"/>
              </a:ext>
            </a:extLst>
          </p:cNvPr>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37964136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A9F23-E11C-9195-95B5-BDF3885370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20A4D-8656-F1BD-61AC-DBC7329FA2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635DB1-39A0-6891-BE77-CCEB1892EB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7B41EE-7268-5EF3-7F9E-A604C91498B5}"/>
              </a:ext>
            </a:extLst>
          </p:cNvPr>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24432459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16171556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32</a:t>
            </a:fld>
            <a:endParaRPr lang="en-GB"/>
          </a:p>
        </p:txBody>
      </p:sp>
    </p:spTree>
    <p:extLst>
      <p:ext uri="{BB962C8B-B14F-4D97-AF65-F5344CB8AC3E}">
        <p14:creationId xmlns:p14="http://schemas.microsoft.com/office/powerpoint/2010/main" val="34621702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85B799-4565-5197-E0F4-E35FE61860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689EA4-3C0A-FD65-0F0C-EF525E6013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25730F-3747-6AC3-7AE7-BDDB2535D88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A0EA5B-8B56-F613-E79E-11448B2ADB83}"/>
              </a:ext>
            </a:extLst>
          </p:cNvPr>
          <p:cNvSpPr>
            <a:spLocks noGrp="1"/>
          </p:cNvSpPr>
          <p:nvPr>
            <p:ph type="sldNum" sz="quarter" idx="5"/>
          </p:nvPr>
        </p:nvSpPr>
        <p:spPr/>
        <p:txBody>
          <a:bodyPr/>
          <a:lstStyle/>
          <a:p>
            <a:fld id="{657F13BE-0D13-4DB1-B8FE-C23C5387B70B}" type="slidenum">
              <a:rPr lang="en-GB" smtClean="0"/>
              <a:t>33</a:t>
            </a:fld>
            <a:endParaRPr lang="en-GB"/>
          </a:p>
        </p:txBody>
      </p:sp>
    </p:spTree>
    <p:extLst>
      <p:ext uri="{BB962C8B-B14F-4D97-AF65-F5344CB8AC3E}">
        <p14:creationId xmlns:p14="http://schemas.microsoft.com/office/powerpoint/2010/main" val="39309626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26596217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05/10/2026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05/10/2026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hyperlink" Target="https://librarysearch.uwtsd.ac.uk/permalink/44WHELF_UWTSD/11c0l68/alma99100269479002421"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13.xml"/><Relationship Id="rId5" Type="http://schemas.openxmlformats.org/officeDocument/2006/relationships/image" Target="../media/image120.png"/><Relationship Id="rId4" Type="http://schemas.openxmlformats.org/officeDocument/2006/relationships/slide" Target="slide3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4053052" y="2197739"/>
            <a:ext cx="3294460" cy="702469"/>
          </a:xfrm>
        </p:spPr>
        <p:txBody>
          <a:bodyPr>
            <a:normAutofit/>
          </a:bodyPr>
          <a:lstStyle/>
          <a:p>
            <a:r>
              <a:rPr lang="en-GB" sz="4000" b="1" noProof="0" dirty="0">
                <a:solidFill>
                  <a:schemeClr val="tx1"/>
                </a:solidFill>
                <a:latin typeface="Arial" panose="020B0604020202020204" pitchFamily="34" charset="0"/>
                <a:cs typeface="Arial" panose="020B0604020202020204" pitchFamily="34" charset="0"/>
              </a:rPr>
              <a:t>LCMB7026</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188119" y="3829050"/>
            <a:ext cx="5374481"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sz="2800" b="1" dirty="0">
                <a:solidFill>
                  <a:srgbClr val="FFFF00"/>
                </a:solidFill>
                <a:latin typeface="Arial" panose="020B0604020202020204" pitchFamily="34" charset="0"/>
                <a:cs typeface="Arial" panose="020B0604020202020204" pitchFamily="34" charset="0"/>
              </a:rPr>
              <a:t>Week 2: Session 1 &amp; 2: LECTURE</a:t>
            </a:r>
          </a:p>
          <a:p>
            <a:pPr>
              <a:spcBef>
                <a:spcPct val="0"/>
              </a:spcBef>
              <a:buFontTx/>
              <a:buNone/>
            </a:pPr>
            <a:r>
              <a:rPr lang="en-GB" sz="2800" b="1" dirty="0">
                <a:solidFill>
                  <a:srgbClr val="FFFF00"/>
                </a:solidFill>
                <a:latin typeface="Arial" panose="020B0604020202020204" pitchFamily="34" charset="0"/>
                <a:cs typeface="Arial" panose="020B0604020202020204" pitchFamily="34" charset="0"/>
              </a:rPr>
              <a:t>International Marketing Environment</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2362200" y="533400"/>
            <a:ext cx="6400800" cy="1828800"/>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05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International Marketing</a:t>
            </a:r>
          </a:p>
          <a:p>
            <a:pPr eaLnBrk="1" hangingPunct="1">
              <a:defRPr/>
            </a:pPr>
            <a:r>
              <a:rPr lang="en-GB" sz="405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Principles and Practices</a:t>
            </a:r>
            <a:endParaRPr lang="en-GB" sz="360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two</a:t>
            </a:r>
          </a:p>
        </p:txBody>
      </p:sp>
      <p:sp>
        <p:nvSpPr>
          <p:cNvPr id="5" name="Subtitle 4"/>
          <p:cNvSpPr>
            <a:spLocks noGrp="1"/>
          </p:cNvSpPr>
          <p:nvPr>
            <p:ph type="subTitle" idx="1"/>
          </p:nvPr>
        </p:nvSpPr>
        <p:spPr>
          <a:xfrm>
            <a:off x="533400" y="2133600"/>
            <a:ext cx="8229600" cy="1066800"/>
          </a:xfrm>
        </p:spPr>
        <p:txBody>
          <a:bodyPr>
            <a:normAutofit/>
          </a:bodyPr>
          <a:lstStyle/>
          <a:p>
            <a:pPr algn="l"/>
            <a:r>
              <a:rPr lang="en-US" sz="3600" b="1" dirty="0"/>
              <a:t>International Marketing Environment</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336897" y="1311477"/>
            <a:ext cx="6858000" cy="585152"/>
          </a:xfrm>
        </p:spPr>
        <p:txBody>
          <a:bodyPr>
            <a:normAutofit/>
          </a:bodyPr>
          <a:lstStyle/>
          <a:p>
            <a:pPr algn="l"/>
            <a:r>
              <a:rPr lang="en-US" sz="2800" b="1" dirty="0"/>
              <a:t>We have covered</a:t>
            </a:r>
          </a:p>
        </p:txBody>
      </p:sp>
      <p:sp>
        <p:nvSpPr>
          <p:cNvPr id="3" name="Content Placeholder 2">
            <a:extLst>
              <a:ext uri="{FF2B5EF4-FFF2-40B4-BE49-F238E27FC236}">
                <a16:creationId xmlns:a16="http://schemas.microsoft.com/office/drawing/2014/main" id="{D4DC0839-B218-566C-2843-A374FFDADB46}"/>
              </a:ext>
            </a:extLst>
          </p:cNvPr>
          <p:cNvSpPr>
            <a:spLocks noGrp="1"/>
          </p:cNvSpPr>
          <p:nvPr/>
        </p:nvSpPr>
        <p:spPr>
          <a:xfrm>
            <a:off x="336897" y="2133600"/>
            <a:ext cx="8458200" cy="32766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Clr>
                <a:srgbClr val="002060"/>
              </a:buClr>
              <a:buFont typeface="Wingdings" panose="05000000000000000000" pitchFamily="2" charset="2"/>
              <a:buChar char="q"/>
            </a:pPr>
            <a:r>
              <a:rPr lang="en-GB" sz="2400" dirty="0"/>
              <a:t>The terms “international marketing,” “multinational corporation,” “born-global,” “home country,” and “host country”</a:t>
            </a:r>
          </a:p>
          <a:p>
            <a:pPr>
              <a:buClr>
                <a:srgbClr val="0070C0"/>
              </a:buClr>
              <a:buFont typeface="Wingdings" panose="05000000000000000000" pitchFamily="2" charset="2"/>
              <a:buChar char="q"/>
            </a:pPr>
            <a:endParaRPr lang="en-GB" sz="2400" dirty="0"/>
          </a:p>
          <a:p>
            <a:pPr>
              <a:lnSpc>
                <a:spcPct val="90000"/>
              </a:lnSpc>
              <a:buClr>
                <a:srgbClr val="0070C0"/>
              </a:buClr>
              <a:buFont typeface="Wingdings" panose="05000000000000000000" pitchFamily="2" charset="2"/>
              <a:buChar char="q"/>
            </a:pPr>
            <a:r>
              <a:rPr lang="en-GB" sz="2400" dirty="0"/>
              <a:t>Explore how the drivers of globalisation have influenced international marketing.</a:t>
            </a:r>
          </a:p>
          <a:p>
            <a:pPr>
              <a:lnSpc>
                <a:spcPct val="90000"/>
              </a:lnSpc>
              <a:buClr>
                <a:srgbClr val="0070C0"/>
              </a:buClr>
              <a:buFont typeface="Wingdings" panose="05000000000000000000" pitchFamily="2" charset="2"/>
              <a:buChar char="q"/>
            </a:pPr>
            <a:endParaRPr lang="en-GB" sz="2400" dirty="0"/>
          </a:p>
          <a:p>
            <a:pPr>
              <a:buClr>
                <a:srgbClr val="0070C0"/>
              </a:buClr>
              <a:buFont typeface="Wingdings" panose="05000000000000000000" pitchFamily="2" charset="2"/>
              <a:buChar char="q"/>
            </a:pPr>
            <a:r>
              <a:rPr lang="en-GB" sz="2400" dirty="0"/>
              <a:t>Discuss how the factors that create international marketing complexity are linked to creating a global mindset for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800" dirty="0"/>
              <a:t>After reading and studying this session, you will be able to:</a:t>
            </a:r>
          </a:p>
          <a:p>
            <a:pPr marL="0" indent="0">
              <a:lnSpc>
                <a:spcPct val="90000"/>
              </a:lnSpc>
              <a:buNone/>
            </a:pPr>
            <a:endParaRPr lang="en-GB" sz="2800" dirty="0"/>
          </a:p>
          <a:p>
            <a:pPr marL="216000">
              <a:spcBef>
                <a:spcPts val="0"/>
              </a:spcBef>
              <a:spcAft>
                <a:spcPts val="600"/>
              </a:spcAft>
              <a:buClr>
                <a:srgbClr val="0070C0"/>
              </a:buClr>
              <a:buFont typeface="Wingdings" panose="05000000000000000000" pitchFamily="2" charset="2"/>
              <a:buChar char="q"/>
            </a:pPr>
            <a:r>
              <a:rPr lang="en-GB" sz="2800" dirty="0"/>
              <a:t>Compare and contrast 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2800" dirty="0"/>
          </a:p>
          <a:p>
            <a:pPr marL="216000">
              <a:lnSpc>
                <a:spcPct val="90000"/>
              </a:lnSpc>
              <a:spcBef>
                <a:spcPts val="0"/>
              </a:spcBef>
              <a:spcAft>
                <a:spcPts val="600"/>
              </a:spcAft>
              <a:buClr>
                <a:srgbClr val="0070C0"/>
              </a:buClr>
              <a:buFont typeface="Wingdings" panose="05000000000000000000" pitchFamily="2" charset="2"/>
              <a:buChar char="q"/>
            </a:pPr>
            <a:r>
              <a:rPr lang="en-GB" sz="2800" dirty="0"/>
              <a:t>Identify four main categories of preferential trade agreements </a:t>
            </a:r>
          </a:p>
          <a:p>
            <a:pPr marL="216000">
              <a:lnSpc>
                <a:spcPct val="90000"/>
              </a:lnSpc>
              <a:spcBef>
                <a:spcPts val="0"/>
              </a:spcBef>
              <a:spcAft>
                <a:spcPts val="600"/>
              </a:spcAft>
              <a:buClr>
                <a:srgbClr val="0070C0"/>
              </a:buClr>
              <a:buFont typeface="Wingdings" panose="05000000000000000000" pitchFamily="2" charset="2"/>
              <a:buChar char="q"/>
            </a:pPr>
            <a:endParaRPr lang="en-GB" sz="2800" dirty="0"/>
          </a:p>
          <a:p>
            <a:pPr marL="216000">
              <a:lnSpc>
                <a:spcPct val="90000"/>
              </a:lnSpc>
              <a:spcBef>
                <a:spcPts val="0"/>
              </a:spcBef>
              <a:spcAft>
                <a:spcPts val="600"/>
              </a:spcAft>
              <a:buClr>
                <a:srgbClr val="0070C0"/>
              </a:buClr>
              <a:buFont typeface="Wingdings" panose="05000000000000000000" pitchFamily="2" charset="2"/>
              <a:buChar char="q"/>
            </a:pPr>
            <a:r>
              <a:rPr lang="en-GB" sz="2800" dirty="0"/>
              <a:t>Understand the elements of a country’s political and legal environments that can impact international marketing activities</a:t>
            </a:r>
          </a:p>
          <a:p>
            <a:pPr marL="0" indent="0">
              <a:buClr>
                <a:srgbClr val="0070C0"/>
              </a:buClr>
              <a:buNone/>
            </a:pPr>
            <a:endParaRPr lang="en-GB" sz="2800" dirty="0"/>
          </a:p>
          <a:p>
            <a:pPr>
              <a:buClr>
                <a:srgbClr val="0070C0"/>
              </a:buClr>
              <a:buFont typeface="Wingdings" panose="05000000000000000000" pitchFamily="2" charset="2"/>
              <a:buChar char="q"/>
            </a:pPr>
            <a:endParaRPr lang="en-GB" sz="2400" i="1" dirty="0"/>
          </a:p>
          <a:p>
            <a:pPr marL="0" indent="0">
              <a:buNone/>
            </a:pPr>
            <a:endParaRPr lang="en-GB" sz="28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228600" y="1499755"/>
            <a:ext cx="8534400" cy="3810000"/>
          </a:xfrm>
        </p:spPr>
        <p:txBody>
          <a:bodyPr>
            <a:noAutofit/>
          </a:bodyPr>
          <a:lstStyle/>
          <a:p>
            <a:pPr marL="342900" marR="457200" lvl="0" indent="-342900" algn="l">
              <a:spcBef>
                <a:spcPts val="0"/>
              </a:spcBef>
              <a:buFont typeface="+mj-lt"/>
              <a:buAutoNum type="arabicPeriod"/>
            </a:pPr>
            <a:r>
              <a:rPr lang="en-GB" sz="1800" dirty="0"/>
              <a:t>Choose </a:t>
            </a:r>
            <a:r>
              <a:rPr lang="en-GB" sz="1800" b="1" dirty="0"/>
              <a:t>one brand </a:t>
            </a:r>
            <a:r>
              <a:rPr lang="en-GB" sz="1800" dirty="0"/>
              <a:t>from the list below: </a:t>
            </a:r>
          </a:p>
          <a:p>
            <a:pPr marR="457200" lvl="0" algn="l">
              <a:spcBef>
                <a:spcPts val="0"/>
              </a:spcBef>
            </a:pPr>
            <a:r>
              <a:rPr lang="en-GB" sz="1800" dirty="0"/>
              <a:t>• Primark (clothing) - Ireland </a:t>
            </a:r>
          </a:p>
          <a:p>
            <a:pPr marR="457200" lvl="0" algn="l">
              <a:spcBef>
                <a:spcPts val="0"/>
              </a:spcBef>
            </a:pPr>
            <a:r>
              <a:rPr lang="en-GB" sz="1800" dirty="0"/>
              <a:t>• Deliveroo (food delivery) – United Kingdom </a:t>
            </a:r>
          </a:p>
          <a:p>
            <a:pPr marR="457200" lvl="0" algn="l">
              <a:spcBef>
                <a:spcPts val="0"/>
              </a:spcBef>
            </a:pPr>
            <a:r>
              <a:rPr lang="en-GB" sz="1800" dirty="0"/>
              <a:t>• Tata Tiago (car) - India </a:t>
            </a:r>
          </a:p>
          <a:p>
            <a:pPr marR="457200" lvl="0" algn="l">
              <a:spcBef>
                <a:spcPts val="0"/>
              </a:spcBef>
            </a:pPr>
            <a:r>
              <a:rPr lang="en-GB" sz="1800" dirty="0"/>
              <a:t>• Xiaomi (smartphone) – China </a:t>
            </a:r>
          </a:p>
          <a:p>
            <a:pPr marR="457200" lvl="0" algn="l">
              <a:spcBef>
                <a:spcPts val="0"/>
              </a:spcBef>
            </a:pPr>
            <a:r>
              <a:rPr lang="en-GB" sz="1800" dirty="0"/>
              <a:t>• Wizz Air (low-cost airlines) – Hungary </a:t>
            </a:r>
          </a:p>
          <a:p>
            <a:pPr marR="457200" lvl="0" algn="l">
              <a:spcBef>
                <a:spcPts val="0"/>
              </a:spcBef>
            </a:pPr>
            <a:endParaRPr lang="en-GB" sz="1800" dirty="0"/>
          </a:p>
          <a:p>
            <a:pPr marR="457200" lvl="0" algn="l">
              <a:spcBef>
                <a:spcPts val="0"/>
              </a:spcBef>
            </a:pPr>
            <a:r>
              <a:rPr lang="en-GB" sz="1800" dirty="0"/>
              <a:t>2. Choose </a:t>
            </a:r>
            <a:r>
              <a:rPr lang="en-GB" sz="1800" b="1" dirty="0"/>
              <a:t>two countries </a:t>
            </a:r>
            <a:r>
              <a:rPr lang="en-GB" sz="1800" dirty="0"/>
              <a:t>as new target markets/ Host countries for your chosen brand</a:t>
            </a:r>
          </a:p>
          <a:p>
            <a:pPr marR="457200" lvl="0" algn="l">
              <a:spcBef>
                <a:spcPts val="0"/>
              </a:spcBef>
            </a:pPr>
            <a:r>
              <a:rPr lang="en-GB" sz="1800" dirty="0">
                <a:effectLst/>
                <a:latin typeface="+mj-lt"/>
                <a:ea typeface="Times New Roman" panose="02020603050405020304" pitchFamily="18" charset="0"/>
              </a:rPr>
              <a:t>Develop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800" b="1" dirty="0">
                <a:effectLst/>
                <a:highlight>
                  <a:srgbClr val="FFFF00"/>
                </a:highlight>
                <a:latin typeface="+mj-lt"/>
                <a:ea typeface="Times New Roman" panose="02020603050405020304" pitchFamily="18" charset="0"/>
              </a:rPr>
              <a:t>Overview</a:t>
            </a:r>
            <a:r>
              <a:rPr lang="en-GB" sz="1800" b="1" dirty="0">
                <a:effectLst/>
                <a:latin typeface="+mj-lt"/>
                <a:ea typeface="Times New Roman" panose="02020603050405020304" pitchFamily="18" charset="0"/>
              </a:rPr>
              <a:t> </a:t>
            </a:r>
            <a:r>
              <a:rPr lang="en-GB" sz="1800" dirty="0">
                <a:effectLst/>
                <a:latin typeface="+mj-lt"/>
                <a:ea typeface="Times New Roman" panose="02020603050405020304" pitchFamily="18" charset="0"/>
              </a:rPr>
              <a:t>of the chosen brand and its operation in the </a:t>
            </a:r>
            <a:r>
              <a:rPr lang="en-GB" sz="1800" b="1" dirty="0">
                <a:effectLst/>
                <a:latin typeface="+mj-lt"/>
                <a:ea typeface="Times New Roman" panose="02020603050405020304" pitchFamily="18" charset="0"/>
              </a:rPr>
              <a:t>ch</a:t>
            </a:r>
            <a:r>
              <a:rPr lang="en-GB" sz="1800" b="1" dirty="0">
                <a:effectLst/>
                <a:highlight>
                  <a:srgbClr val="FFFF00"/>
                </a:highlight>
                <a:latin typeface="+mj-lt"/>
                <a:ea typeface="Times New Roman" panose="02020603050405020304" pitchFamily="18" charset="0"/>
              </a:rPr>
              <a:t>osen countries</a:t>
            </a:r>
            <a:r>
              <a:rPr lang="en-GB" sz="18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8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b="1" dirty="0">
                <a:effectLst/>
                <a:highlight>
                  <a:srgbClr val="FFFF00"/>
                </a:highlight>
                <a:latin typeface="+mj-lt"/>
                <a:ea typeface="Times New Roman" panose="02020603050405020304" pitchFamily="18" charset="0"/>
              </a:rPr>
              <a:t>Pestle analysis </a:t>
            </a:r>
            <a:r>
              <a:rPr lang="en-GB" dirty="0">
                <a:effectLst/>
                <a:latin typeface="+mj-lt"/>
                <a:ea typeface="Times New Roman" panose="02020603050405020304" pitchFamily="18" charset="0"/>
              </a:rPr>
              <a:t>of Country A and Country B</a:t>
            </a:r>
          </a:p>
          <a:p>
            <a:endParaRPr lang="en-GB" sz="1800" dirty="0"/>
          </a:p>
        </p:txBody>
      </p:sp>
      <p:sp>
        <p:nvSpPr>
          <p:cNvPr id="6" name="Arrow: Left 5">
            <a:extLst>
              <a:ext uri="{FF2B5EF4-FFF2-40B4-BE49-F238E27FC236}">
                <a16:creationId xmlns:a16="http://schemas.microsoft.com/office/drawing/2014/main" id="{53E76E74-8DBE-AC4F-7B46-66079E0391A6}"/>
              </a:ext>
            </a:extLst>
          </p:cNvPr>
          <p:cNvSpPr/>
          <p:nvPr/>
        </p:nvSpPr>
        <p:spPr>
          <a:xfrm>
            <a:off x="6400800" y="5119255"/>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Left 6">
            <a:extLst>
              <a:ext uri="{FF2B5EF4-FFF2-40B4-BE49-F238E27FC236}">
                <a16:creationId xmlns:a16="http://schemas.microsoft.com/office/drawing/2014/main" id="{E3657861-2790-63CA-8772-A42B364922C2}"/>
              </a:ext>
            </a:extLst>
          </p:cNvPr>
          <p:cNvSpPr/>
          <p:nvPr/>
        </p:nvSpPr>
        <p:spPr>
          <a:xfrm>
            <a:off x="8610600" y="44958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6175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AD717-4255-1F4A-9573-A8C7DD619F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E044E5-40EC-04D1-A2FF-3A3D88FFE4B7}"/>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Marketing environment </a:t>
            </a:r>
          </a:p>
        </p:txBody>
      </p:sp>
      <p:sp>
        <p:nvSpPr>
          <p:cNvPr id="3" name="Content Placeholder 2">
            <a:extLst>
              <a:ext uri="{FF2B5EF4-FFF2-40B4-BE49-F238E27FC236}">
                <a16:creationId xmlns:a16="http://schemas.microsoft.com/office/drawing/2014/main" id="{AEF34CFD-6D67-D1A2-64C7-E8630051D241}"/>
              </a:ext>
            </a:extLst>
          </p:cNvPr>
          <p:cNvSpPr>
            <a:spLocks noGrp="1"/>
          </p:cNvSpPr>
          <p:nvPr/>
        </p:nvSpPr>
        <p:spPr>
          <a:xfrm>
            <a:off x="304800" y="1219200"/>
            <a:ext cx="8686800" cy="40386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3000" dirty="0"/>
              <a:t>Organisations do not operate in isolation. Their activity both impacts and is influenced by the environment within which they operate. </a:t>
            </a:r>
          </a:p>
          <a:p>
            <a:pPr>
              <a:lnSpc>
                <a:spcPct val="120000"/>
              </a:lnSpc>
              <a:spcBef>
                <a:spcPts val="0"/>
              </a:spcBef>
            </a:pPr>
            <a:r>
              <a:rPr lang="en-GB" sz="3000" dirty="0"/>
              <a:t>The marketing environment consists of the </a:t>
            </a:r>
            <a:r>
              <a:rPr lang="en-GB" sz="3000" b="1" dirty="0"/>
              <a:t>microenvironment</a:t>
            </a:r>
            <a:r>
              <a:rPr lang="en-GB" sz="3000" dirty="0"/>
              <a:t> and </a:t>
            </a:r>
            <a:r>
              <a:rPr lang="en-GB" sz="3000" b="1" dirty="0"/>
              <a:t>macroenvironment.</a:t>
            </a:r>
          </a:p>
          <a:p>
            <a:pPr>
              <a:lnSpc>
                <a:spcPct val="120000"/>
              </a:lnSpc>
              <a:spcBef>
                <a:spcPts val="0"/>
              </a:spcBef>
            </a:pPr>
            <a:r>
              <a:rPr lang="en-GB" sz="3000" dirty="0"/>
              <a:t>The microenvironment consists of the actors close to the company that affect its ability to engage and serve its customers, such as the company, suppliers, marketing intermediaries, competitors, publics and customers. </a:t>
            </a:r>
          </a:p>
          <a:p>
            <a:pPr>
              <a:lnSpc>
                <a:spcPct val="120000"/>
              </a:lnSpc>
              <a:spcBef>
                <a:spcPts val="0"/>
              </a:spcBef>
            </a:pPr>
            <a:r>
              <a:rPr lang="en-GB" sz="3000" dirty="0"/>
              <a:t>The macroenvironment consists of larger societal forces that affect the microenvironment. </a:t>
            </a:r>
            <a:r>
              <a:rPr lang="en-GB" sz="2300" dirty="0"/>
              <a:t>(Czarnecka, 2024)</a:t>
            </a:r>
          </a:p>
          <a:p>
            <a:pPr>
              <a:lnSpc>
                <a:spcPct val="120000"/>
              </a:lnSpc>
              <a:spcBef>
                <a:spcPts val="0"/>
              </a:spcBef>
            </a:pPr>
            <a:endParaRPr lang="en-GB" sz="3000" dirty="0"/>
          </a:p>
          <a:p>
            <a:pPr marL="0" indent="0">
              <a:lnSpc>
                <a:spcPct val="120000"/>
              </a:lnSpc>
              <a:spcBef>
                <a:spcPts val="0"/>
              </a:spcBef>
              <a:buNone/>
            </a:pPr>
            <a:endParaRPr lang="en-GB" sz="3000" dirty="0"/>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923398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90FFD-04F6-D6D0-2A9A-CAB3E668713E}"/>
              </a:ext>
            </a:extLst>
          </p:cNvPr>
          <p:cNvSpPr>
            <a:spLocks noGrp="1"/>
          </p:cNvSpPr>
          <p:nvPr>
            <p:ph type="title"/>
          </p:nvPr>
        </p:nvSpPr>
        <p:spPr>
          <a:xfrm>
            <a:off x="457200" y="274638"/>
            <a:ext cx="8229600" cy="1143000"/>
          </a:xfrm>
        </p:spPr>
        <p:txBody>
          <a:bodyPr wrap="square" anchor="ctr">
            <a:normAutofit/>
          </a:bodyPr>
          <a:lstStyle/>
          <a:p>
            <a:pPr algn="ctr"/>
            <a:r>
              <a:rPr lang="en-GB" sz="3600" b="1" dirty="0"/>
              <a:t>PESTLE Analysis </a:t>
            </a:r>
            <a:br>
              <a:rPr lang="en-GB" sz="3600" b="1" dirty="0"/>
            </a:br>
            <a:r>
              <a:rPr lang="en-GB" sz="3600" b="1" dirty="0"/>
              <a:t>for Macroenvironment</a:t>
            </a:r>
          </a:p>
        </p:txBody>
      </p:sp>
      <p:sp>
        <p:nvSpPr>
          <p:cNvPr id="4" name="Date Placeholder 3">
            <a:extLst>
              <a:ext uri="{FF2B5EF4-FFF2-40B4-BE49-F238E27FC236}">
                <a16:creationId xmlns:a16="http://schemas.microsoft.com/office/drawing/2014/main" id="{D7AD9A3B-890D-651D-B9D0-F78AF590C662}"/>
              </a:ext>
            </a:extLst>
          </p:cNvPr>
          <p:cNvSpPr>
            <a:spLocks noGrp="1"/>
          </p:cNvSpPr>
          <p:nvPr>
            <p:ph type="dt" sz="half" idx="10"/>
          </p:nvPr>
        </p:nvSpPr>
        <p:spPr>
          <a:xfrm>
            <a:off x="250825" y="6524625"/>
            <a:ext cx="971550" cy="219075"/>
          </a:xfrm>
          <a:prstGeom prst="rect">
            <a:avLst/>
          </a:prstGeom>
        </p:spPr>
        <p:txBody>
          <a:bodyPr vert="horz" lIns="91440" tIns="45720" rIns="91440" bIns="45720" rtlCol="0" anchor="ctr">
            <a:normAutofit fontScale="92500" lnSpcReduction="10000"/>
          </a:bodyP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nSpc>
                <a:spcPct val="90000"/>
              </a:lnSpc>
              <a:spcAft>
                <a:spcPts val="600"/>
              </a:spcAft>
              <a:defRPr/>
            </a:pPr>
            <a:fld id="{2303D31F-598B-47EE-BA37-93F097A3D676}" type="datetime1">
              <a:rPr lang="en-GB" altLang="en-US" smtClean="0"/>
              <a:pPr>
                <a:lnSpc>
                  <a:spcPct val="90000"/>
                </a:lnSpc>
                <a:spcAft>
                  <a:spcPts val="600"/>
                </a:spcAft>
                <a:defRPr/>
              </a:pPr>
              <a:t>05/10/2026</a:t>
            </a:fld>
            <a:endParaRPr lang="en-GB" altLang="en-US" sz="900"/>
          </a:p>
        </p:txBody>
      </p:sp>
      <p:sp>
        <p:nvSpPr>
          <p:cNvPr id="5" name="Slide Number Placeholder 4">
            <a:extLst>
              <a:ext uri="{FF2B5EF4-FFF2-40B4-BE49-F238E27FC236}">
                <a16:creationId xmlns:a16="http://schemas.microsoft.com/office/drawing/2014/main" id="{FBF96F32-0C01-2740-2429-ADE6959848A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pic>
        <p:nvPicPr>
          <p:cNvPr id="3" name="Picture 2" descr="PESTLE Analysis in Market Research">
            <a:extLst>
              <a:ext uri="{FF2B5EF4-FFF2-40B4-BE49-F238E27FC236}">
                <a16:creationId xmlns:a16="http://schemas.microsoft.com/office/drawing/2014/main" id="{F42E2246-6C53-8281-F049-E6A6CF0AF1A7}"/>
              </a:ext>
            </a:extLst>
          </p:cNvPr>
          <p:cNvPicPr>
            <a:picLocks noChangeAspect="1"/>
          </p:cNvPicPr>
          <p:nvPr/>
        </p:nvPicPr>
        <p:blipFill>
          <a:blip r:embed="rId2"/>
          <a:stretch>
            <a:fillRect/>
          </a:stretch>
        </p:blipFill>
        <p:spPr>
          <a:xfrm>
            <a:off x="1409700" y="1295400"/>
            <a:ext cx="6324600" cy="3734752"/>
          </a:xfrm>
          <a:prstGeom prst="rect">
            <a:avLst/>
          </a:prstGeom>
        </p:spPr>
      </p:pic>
      <p:sp>
        <p:nvSpPr>
          <p:cNvPr id="6" name="TextBox 5">
            <a:extLst>
              <a:ext uri="{FF2B5EF4-FFF2-40B4-BE49-F238E27FC236}">
                <a16:creationId xmlns:a16="http://schemas.microsoft.com/office/drawing/2014/main" id="{14702223-C50A-33D2-C2CC-D136E2746874}"/>
              </a:ext>
            </a:extLst>
          </p:cNvPr>
          <p:cNvSpPr txBox="1"/>
          <p:nvPr/>
        </p:nvSpPr>
        <p:spPr>
          <a:xfrm>
            <a:off x="3657600" y="5030152"/>
            <a:ext cx="1828800" cy="369332"/>
          </a:xfrm>
          <a:prstGeom prst="rect">
            <a:avLst/>
          </a:prstGeom>
          <a:noFill/>
        </p:spPr>
        <p:txBody>
          <a:bodyPr wrap="square" rtlCol="0">
            <a:spAutoFit/>
          </a:bodyPr>
          <a:lstStyle/>
          <a:p>
            <a:r>
              <a:rPr lang="en-GB" dirty="0"/>
              <a:t>Baack, 2018</a:t>
            </a:r>
          </a:p>
        </p:txBody>
      </p:sp>
    </p:spTree>
    <p:extLst>
      <p:ext uri="{BB962C8B-B14F-4D97-AF65-F5344CB8AC3E}">
        <p14:creationId xmlns:p14="http://schemas.microsoft.com/office/powerpoint/2010/main" val="3710472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B69F9-92A8-D197-0A8E-3B1EEC7A92CD}"/>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43E9D080-3225-AA63-ECB1-CBFD1788E8F2}"/>
              </a:ext>
            </a:extLst>
          </p:cNvPr>
          <p:cNvPicPr>
            <a:picLocks noChangeAspect="1"/>
          </p:cNvPicPr>
          <p:nvPr/>
        </p:nvPicPr>
        <p:blipFill>
          <a:blip r:embed="rId3"/>
          <a:stretch>
            <a:fillRect/>
          </a:stretch>
        </p:blipFill>
        <p:spPr>
          <a:xfrm>
            <a:off x="692331" y="1295400"/>
            <a:ext cx="7751221" cy="4329429"/>
          </a:xfrm>
          <a:prstGeom prst="rect">
            <a:avLst/>
          </a:prstGeom>
        </p:spPr>
      </p:pic>
      <p:sp>
        <p:nvSpPr>
          <p:cNvPr id="8" name="Title 1">
            <a:extLst>
              <a:ext uri="{FF2B5EF4-FFF2-40B4-BE49-F238E27FC236}">
                <a16:creationId xmlns:a16="http://schemas.microsoft.com/office/drawing/2014/main" id="{EABB473F-1FD2-8165-60CD-6672DFB5C005}"/>
              </a:ext>
            </a:extLst>
          </p:cNvPr>
          <p:cNvSpPr txBox="1">
            <a:spLocks/>
          </p:cNvSpPr>
          <p:nvPr/>
        </p:nvSpPr>
        <p:spPr>
          <a:xfrm>
            <a:off x="685800" y="181291"/>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The macroenvironmental influences on international marketing</a:t>
            </a:r>
            <a:endParaRPr lang="en-US" sz="3600" b="1" dirty="0">
              <a:highlight>
                <a:srgbClr val="FFFF00"/>
              </a:highlight>
            </a:endParaRPr>
          </a:p>
        </p:txBody>
      </p:sp>
      <p:sp>
        <p:nvSpPr>
          <p:cNvPr id="11" name="TextBox 10">
            <a:extLst>
              <a:ext uri="{FF2B5EF4-FFF2-40B4-BE49-F238E27FC236}">
                <a16:creationId xmlns:a16="http://schemas.microsoft.com/office/drawing/2014/main" id="{3261E583-8C0B-E7CF-3C0D-9485A662FC73}"/>
              </a:ext>
            </a:extLst>
          </p:cNvPr>
          <p:cNvSpPr txBox="1"/>
          <p:nvPr/>
        </p:nvSpPr>
        <p:spPr>
          <a:xfrm>
            <a:off x="6827023" y="5367556"/>
            <a:ext cx="2314303" cy="338554"/>
          </a:xfrm>
          <a:prstGeom prst="rect">
            <a:avLst/>
          </a:prstGeom>
          <a:solidFill>
            <a:schemeClr val="bg1"/>
          </a:solidFill>
        </p:spPr>
        <p:txBody>
          <a:bodyPr wrap="square" rtlCol="0">
            <a:spAutoFit/>
          </a:bodyPr>
          <a:lstStyle/>
          <a:p>
            <a:r>
              <a:rPr lang="en-GB" sz="1600" dirty="0"/>
              <a:t>Doole &amp; Lowe, 2012</a:t>
            </a:r>
          </a:p>
        </p:txBody>
      </p:sp>
      <p:sp>
        <p:nvSpPr>
          <p:cNvPr id="3" name="Arrow: Left 2">
            <a:extLst>
              <a:ext uri="{FF2B5EF4-FFF2-40B4-BE49-F238E27FC236}">
                <a16:creationId xmlns:a16="http://schemas.microsoft.com/office/drawing/2014/main" id="{27DF7448-FCBE-37DF-1D2F-D694507B48FC}"/>
              </a:ext>
            </a:extLst>
          </p:cNvPr>
          <p:cNvSpPr/>
          <p:nvPr/>
        </p:nvSpPr>
        <p:spPr>
          <a:xfrm>
            <a:off x="8005994" y="2135262"/>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Left 3">
            <a:extLst>
              <a:ext uri="{FF2B5EF4-FFF2-40B4-BE49-F238E27FC236}">
                <a16:creationId xmlns:a16="http://schemas.microsoft.com/office/drawing/2014/main" id="{2D81E862-6613-EABE-1F33-4CE6BE89A9B4}"/>
              </a:ext>
            </a:extLst>
          </p:cNvPr>
          <p:cNvSpPr/>
          <p:nvPr/>
        </p:nvSpPr>
        <p:spPr>
          <a:xfrm>
            <a:off x="5319352" y="1715581"/>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Left 4">
            <a:extLst>
              <a:ext uri="{FF2B5EF4-FFF2-40B4-BE49-F238E27FC236}">
                <a16:creationId xmlns:a16="http://schemas.microsoft.com/office/drawing/2014/main" id="{E8184E3F-E7AC-03B5-4758-5EC781BD4275}"/>
              </a:ext>
            </a:extLst>
          </p:cNvPr>
          <p:cNvSpPr/>
          <p:nvPr/>
        </p:nvSpPr>
        <p:spPr>
          <a:xfrm>
            <a:off x="2861902" y="3783859"/>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ubtitle 4">
            <a:extLst>
              <a:ext uri="{FF2B5EF4-FFF2-40B4-BE49-F238E27FC236}">
                <a16:creationId xmlns:a16="http://schemas.microsoft.com/office/drawing/2014/main" id="{F131C1F2-80F8-A677-9086-836239D97EE0}"/>
              </a:ext>
            </a:extLst>
          </p:cNvPr>
          <p:cNvSpPr txBox="1">
            <a:spLocks/>
          </p:cNvSpPr>
          <p:nvPr/>
        </p:nvSpPr>
        <p:spPr>
          <a:xfrm>
            <a:off x="5504409" y="2041442"/>
            <a:ext cx="8382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
        <p:nvSpPr>
          <p:cNvPr id="10" name="Subtitle 4">
            <a:extLst>
              <a:ext uri="{FF2B5EF4-FFF2-40B4-BE49-F238E27FC236}">
                <a16:creationId xmlns:a16="http://schemas.microsoft.com/office/drawing/2014/main" id="{B73BFBD4-4C24-A8DE-6618-447DE59F72FF}"/>
              </a:ext>
            </a:extLst>
          </p:cNvPr>
          <p:cNvSpPr txBox="1">
            <a:spLocks/>
          </p:cNvSpPr>
          <p:nvPr/>
        </p:nvSpPr>
        <p:spPr>
          <a:xfrm>
            <a:off x="2995252" y="4164859"/>
            <a:ext cx="8001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
        <p:nvSpPr>
          <p:cNvPr id="12" name="Subtitle 4">
            <a:extLst>
              <a:ext uri="{FF2B5EF4-FFF2-40B4-BE49-F238E27FC236}">
                <a16:creationId xmlns:a16="http://schemas.microsoft.com/office/drawing/2014/main" id="{1AD6DF25-D70A-25C8-AFB5-AFAC5C784EB1}"/>
              </a:ext>
            </a:extLst>
          </p:cNvPr>
          <p:cNvSpPr txBox="1">
            <a:spLocks/>
          </p:cNvSpPr>
          <p:nvPr/>
        </p:nvSpPr>
        <p:spPr>
          <a:xfrm>
            <a:off x="7984175" y="1711219"/>
            <a:ext cx="8382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Tree>
    <p:extLst>
      <p:ext uri="{BB962C8B-B14F-4D97-AF65-F5344CB8AC3E}">
        <p14:creationId xmlns:p14="http://schemas.microsoft.com/office/powerpoint/2010/main" val="1119174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9699D-C5B0-270A-9387-52A078B6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14355-84F8-4C78-F1CC-C772B7A321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International vs domestic </a:t>
            </a:r>
            <a:br>
              <a:rPr lang="en-US" sz="3600" b="1" dirty="0">
                <a:highlight>
                  <a:srgbClr val="FFFF00"/>
                </a:highlight>
              </a:rPr>
            </a:br>
            <a:r>
              <a:rPr lang="en-US" sz="3600" b="1" dirty="0">
                <a:highlight>
                  <a:srgbClr val="FFFF00"/>
                </a:highlight>
              </a:rPr>
              <a:t>marketing environment </a:t>
            </a:r>
          </a:p>
        </p:txBody>
      </p:sp>
      <p:sp>
        <p:nvSpPr>
          <p:cNvPr id="3" name="Content Placeholder 2">
            <a:extLst>
              <a:ext uri="{FF2B5EF4-FFF2-40B4-BE49-F238E27FC236}">
                <a16:creationId xmlns:a16="http://schemas.microsoft.com/office/drawing/2014/main" id="{3316E3F0-A99D-7850-071C-E0F241B707C9}"/>
              </a:ext>
            </a:extLst>
          </p:cNvPr>
          <p:cNvSpPr>
            <a:spLocks noGrp="1"/>
          </p:cNvSpPr>
          <p:nvPr/>
        </p:nvSpPr>
        <p:spPr>
          <a:xfrm>
            <a:off x="304800" y="1600200"/>
            <a:ext cx="8686800" cy="4038600"/>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None/>
            </a:pPr>
            <a:r>
              <a:rPr lang="en-GB" sz="3000" dirty="0"/>
              <a:t>The key difference between domestic marketing and marketing on an international scale is the </a:t>
            </a:r>
            <a:r>
              <a:rPr lang="en-GB" sz="3000" b="1" dirty="0"/>
              <a:t>multidimensionality and complexity</a:t>
            </a:r>
            <a:r>
              <a:rPr lang="en-GB" sz="3000" dirty="0"/>
              <a:t> of the many foreign country markets.</a:t>
            </a:r>
          </a:p>
          <a:p>
            <a:pPr marL="0" indent="0">
              <a:lnSpc>
                <a:spcPct val="120000"/>
              </a:lnSpc>
              <a:spcBef>
                <a:spcPts val="0"/>
              </a:spcBef>
              <a:buNone/>
            </a:pPr>
            <a:endParaRPr lang="en-GB" sz="3000" dirty="0"/>
          </a:p>
          <a:p>
            <a:pPr>
              <a:lnSpc>
                <a:spcPct val="120000"/>
              </a:lnSpc>
              <a:spcBef>
                <a:spcPts val="0"/>
              </a:spcBef>
              <a:buClr>
                <a:srgbClr val="0070C0"/>
              </a:buClr>
              <a:buFont typeface="Wingdings" panose="05000000000000000000" pitchFamily="2" charset="2"/>
              <a:buChar char="q"/>
            </a:pPr>
            <a:r>
              <a:rPr lang="en-GB" sz="3000" b="1" dirty="0"/>
              <a:t>Culture</a:t>
            </a:r>
            <a:r>
              <a:rPr lang="en-GB" sz="3000" dirty="0"/>
              <a:t>: Often diverse and multicultural markets</a:t>
            </a:r>
          </a:p>
          <a:p>
            <a:pPr>
              <a:lnSpc>
                <a:spcPct val="120000"/>
              </a:lnSpc>
              <a:spcBef>
                <a:spcPts val="0"/>
              </a:spcBef>
              <a:buClr>
                <a:srgbClr val="0070C0"/>
              </a:buClr>
              <a:buFont typeface="Wingdings" panose="05000000000000000000" pitchFamily="2" charset="2"/>
              <a:buChar char="q"/>
            </a:pPr>
            <a:r>
              <a:rPr lang="en-GB" sz="3000" b="1" dirty="0"/>
              <a:t>Markets</a:t>
            </a:r>
            <a:r>
              <a:rPr lang="en-GB" sz="3000" dirty="0"/>
              <a:t>: Widespread and sometimes fragmented</a:t>
            </a:r>
          </a:p>
          <a:p>
            <a:pPr>
              <a:lnSpc>
                <a:spcPct val="120000"/>
              </a:lnSpc>
              <a:spcBef>
                <a:spcPts val="0"/>
              </a:spcBef>
              <a:buClr>
                <a:srgbClr val="0070C0"/>
              </a:buClr>
              <a:buFont typeface="Wingdings" panose="05000000000000000000" pitchFamily="2" charset="2"/>
              <a:buChar char="q"/>
            </a:pPr>
            <a:r>
              <a:rPr lang="en-GB" sz="3000" b="1" dirty="0"/>
              <a:t>Data</a:t>
            </a:r>
            <a:r>
              <a:rPr lang="en-GB" sz="3000" dirty="0"/>
              <a:t>: Difficult to obtain and often expensive</a:t>
            </a:r>
          </a:p>
          <a:p>
            <a:pPr>
              <a:lnSpc>
                <a:spcPct val="120000"/>
              </a:lnSpc>
              <a:spcBef>
                <a:spcPts val="0"/>
              </a:spcBef>
              <a:buClr>
                <a:srgbClr val="0070C0"/>
              </a:buClr>
              <a:buFont typeface="Wingdings" panose="05000000000000000000" pitchFamily="2" charset="2"/>
              <a:buChar char="q"/>
            </a:pPr>
            <a:r>
              <a:rPr lang="en-GB" sz="3000" b="1" dirty="0"/>
              <a:t>Politics</a:t>
            </a:r>
            <a:r>
              <a:rPr lang="en-GB" sz="3000" dirty="0"/>
              <a:t>: Regimes vary in their stability. Political risk should be considered</a:t>
            </a:r>
          </a:p>
          <a:p>
            <a:pPr>
              <a:lnSpc>
                <a:spcPct val="120000"/>
              </a:lnSpc>
              <a:spcBef>
                <a:spcPts val="0"/>
              </a:spcBef>
              <a:buClr>
                <a:srgbClr val="0070C0"/>
              </a:buClr>
              <a:buFont typeface="Wingdings" panose="05000000000000000000" pitchFamily="2" charset="2"/>
              <a:buChar char="q"/>
            </a:pPr>
            <a:r>
              <a:rPr lang="en-GB" sz="3000" b="1" dirty="0"/>
              <a:t>Economies</a:t>
            </a:r>
            <a:r>
              <a:rPr lang="en-GB" sz="3000" dirty="0"/>
              <a:t>: Varying levels of development and unstable currencies</a:t>
            </a:r>
          </a:p>
          <a:p>
            <a:pPr>
              <a:lnSpc>
                <a:spcPct val="120000"/>
              </a:lnSpc>
              <a:spcBef>
                <a:spcPts val="0"/>
              </a:spcBef>
              <a:buClr>
                <a:srgbClr val="0070C0"/>
              </a:buClr>
              <a:buFont typeface="Wingdings" panose="05000000000000000000" pitchFamily="2" charset="2"/>
              <a:buChar char="q"/>
            </a:pPr>
            <a:r>
              <a:rPr lang="en-GB" sz="3000" b="1" dirty="0"/>
              <a:t>Finance</a:t>
            </a:r>
            <a:r>
              <a:rPr lang="en-GB" sz="3000" dirty="0"/>
              <a:t>: Differing finance systems and regulatory bodies</a:t>
            </a:r>
          </a:p>
          <a:p>
            <a:pPr>
              <a:lnSpc>
                <a:spcPct val="120000"/>
              </a:lnSpc>
              <a:spcBef>
                <a:spcPts val="0"/>
              </a:spcBef>
              <a:buClr>
                <a:srgbClr val="0070C0"/>
              </a:buClr>
              <a:buFont typeface="Wingdings" panose="05000000000000000000" pitchFamily="2" charset="2"/>
              <a:buChar char="q"/>
            </a:pPr>
            <a:r>
              <a:rPr lang="en-GB" sz="3000" b="1" dirty="0"/>
              <a:t>Control</a:t>
            </a:r>
            <a:r>
              <a:rPr lang="en-GB" sz="3000" dirty="0"/>
              <a:t>: Difficult to control and coordinate across the market</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052560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3623E-215C-7813-4605-07DAE53E1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45DB31-B5E8-0265-4AD5-29D9794877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International</a:t>
            </a:r>
            <a:br>
              <a:rPr lang="en-US" sz="3600" b="1" dirty="0">
                <a:highlight>
                  <a:srgbClr val="FFFF00"/>
                </a:highlight>
              </a:rPr>
            </a:br>
            <a:r>
              <a:rPr lang="en-US" sz="3600" b="1" dirty="0">
                <a:highlight>
                  <a:srgbClr val="FFFF00"/>
                </a:highlight>
              </a:rPr>
              <a:t>marketing Decisions </a:t>
            </a:r>
          </a:p>
        </p:txBody>
      </p:sp>
      <p:sp>
        <p:nvSpPr>
          <p:cNvPr id="3" name="Content Placeholder 2">
            <a:extLst>
              <a:ext uri="{FF2B5EF4-FFF2-40B4-BE49-F238E27FC236}">
                <a16:creationId xmlns:a16="http://schemas.microsoft.com/office/drawing/2014/main" id="{19E9C98D-95B0-A7DB-B522-7885B70F1A86}"/>
              </a:ext>
            </a:extLst>
          </p:cNvPr>
          <p:cNvSpPr>
            <a:spLocks noGrp="1"/>
          </p:cNvSpPr>
          <p:nvPr/>
        </p:nvSpPr>
        <p:spPr>
          <a:xfrm>
            <a:off x="304800" y="1600200"/>
            <a:ext cx="8686800" cy="40386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None/>
            </a:pPr>
            <a:r>
              <a:rPr lang="en-GB" sz="3000" dirty="0"/>
              <a:t>International marketing decisions are based on the following variables that need to be studied by companies:</a:t>
            </a:r>
          </a:p>
          <a:p>
            <a:pPr marL="0" indent="0">
              <a:lnSpc>
                <a:spcPct val="120000"/>
              </a:lnSpc>
              <a:spcBef>
                <a:spcPts val="0"/>
              </a:spcBef>
              <a:buNone/>
            </a:pPr>
            <a:endParaRPr lang="en-GB" sz="3000" dirty="0"/>
          </a:p>
          <a:p>
            <a:pPr>
              <a:lnSpc>
                <a:spcPct val="120000"/>
              </a:lnSpc>
              <a:spcBef>
                <a:spcPts val="0"/>
              </a:spcBef>
              <a:buClr>
                <a:srgbClr val="0070C0"/>
              </a:buClr>
              <a:buFont typeface="Wingdings" panose="05000000000000000000" pitchFamily="2" charset="2"/>
              <a:buChar char="q"/>
            </a:pPr>
            <a:r>
              <a:rPr lang="en-GB" sz="3000" b="1" dirty="0"/>
              <a:t>Local demand</a:t>
            </a:r>
          </a:p>
          <a:p>
            <a:pPr>
              <a:lnSpc>
                <a:spcPct val="120000"/>
              </a:lnSpc>
              <a:spcBef>
                <a:spcPts val="0"/>
              </a:spcBef>
              <a:buClr>
                <a:srgbClr val="0070C0"/>
              </a:buClr>
              <a:buFont typeface="Wingdings" panose="05000000000000000000" pitchFamily="2" charset="2"/>
              <a:buChar char="q"/>
            </a:pPr>
            <a:r>
              <a:rPr lang="en-GB" sz="3000" b="1" dirty="0"/>
              <a:t>International demand country-wise</a:t>
            </a:r>
          </a:p>
          <a:p>
            <a:pPr>
              <a:lnSpc>
                <a:spcPct val="120000"/>
              </a:lnSpc>
              <a:spcBef>
                <a:spcPts val="0"/>
              </a:spcBef>
              <a:buClr>
                <a:srgbClr val="0070C0"/>
              </a:buClr>
              <a:buFont typeface="Wingdings" panose="05000000000000000000" pitchFamily="2" charset="2"/>
              <a:buChar char="q"/>
            </a:pPr>
            <a:r>
              <a:rPr lang="en-GB" sz="3000" b="1" dirty="0"/>
              <a:t>Location of the manufacturing bases</a:t>
            </a:r>
          </a:p>
          <a:p>
            <a:pPr>
              <a:lnSpc>
                <a:spcPct val="120000"/>
              </a:lnSpc>
              <a:spcBef>
                <a:spcPts val="0"/>
              </a:spcBef>
              <a:buClr>
                <a:srgbClr val="0070C0"/>
              </a:buClr>
              <a:buFont typeface="Wingdings" panose="05000000000000000000" pitchFamily="2" charset="2"/>
              <a:buChar char="q"/>
            </a:pPr>
            <a:r>
              <a:rPr lang="en-GB" sz="3000" b="1" dirty="0"/>
              <a:t>Competitive manufacturing bases</a:t>
            </a:r>
          </a:p>
          <a:p>
            <a:pPr>
              <a:lnSpc>
                <a:spcPct val="120000"/>
              </a:lnSpc>
              <a:spcBef>
                <a:spcPts val="0"/>
              </a:spcBef>
              <a:buClr>
                <a:srgbClr val="0070C0"/>
              </a:buClr>
              <a:buFont typeface="Wingdings" panose="05000000000000000000" pitchFamily="2" charset="2"/>
              <a:buChar char="q"/>
            </a:pPr>
            <a:r>
              <a:rPr lang="en-GB" sz="3000" b="1" dirty="0"/>
              <a:t>Distance between the manufacturing base and the market (Company and its competitor)</a:t>
            </a:r>
          </a:p>
          <a:p>
            <a:pPr>
              <a:lnSpc>
                <a:spcPct val="120000"/>
              </a:lnSpc>
              <a:spcBef>
                <a:spcPts val="0"/>
              </a:spcBef>
              <a:buClr>
                <a:srgbClr val="0070C0"/>
              </a:buClr>
              <a:buFont typeface="Wingdings" panose="05000000000000000000" pitchFamily="2" charset="2"/>
              <a:buChar char="q"/>
            </a:pPr>
            <a:r>
              <a:rPr lang="en-GB" sz="3000" b="1" dirty="0"/>
              <a:t>The existing economies of scale or its possibilities</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378301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63EFF9-882A-87D5-859B-1CF6AF9E50FB}"/>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DC937DC0-5F87-CA9A-9EAE-7656CD979B7F}"/>
              </a:ext>
            </a:extLst>
          </p:cNvPr>
          <p:cNvPicPr>
            <a:picLocks noChangeAspect="1"/>
          </p:cNvPicPr>
          <p:nvPr/>
        </p:nvPicPr>
        <p:blipFill>
          <a:blip r:embed="rId3"/>
          <a:stretch>
            <a:fillRect/>
          </a:stretch>
        </p:blipFill>
        <p:spPr>
          <a:xfrm>
            <a:off x="304800" y="914400"/>
            <a:ext cx="8839200" cy="4118561"/>
          </a:xfrm>
          <a:prstGeom prst="rect">
            <a:avLst/>
          </a:prstGeom>
        </p:spPr>
      </p:pic>
      <p:sp>
        <p:nvSpPr>
          <p:cNvPr id="10" name="Title 1">
            <a:extLst>
              <a:ext uri="{FF2B5EF4-FFF2-40B4-BE49-F238E27FC236}">
                <a16:creationId xmlns:a16="http://schemas.microsoft.com/office/drawing/2014/main" id="{B86E90F4-1AD6-4CF4-1DB2-F753A856F5A4}"/>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1 of 3</a:t>
            </a:r>
            <a:endParaRPr lang="en-US" sz="3600" b="1" dirty="0"/>
          </a:p>
        </p:txBody>
      </p:sp>
      <p:sp>
        <p:nvSpPr>
          <p:cNvPr id="11" name="TextBox 10">
            <a:extLst>
              <a:ext uri="{FF2B5EF4-FFF2-40B4-BE49-F238E27FC236}">
                <a16:creationId xmlns:a16="http://schemas.microsoft.com/office/drawing/2014/main" id="{273D4C61-B334-91CF-F17C-6FE9DB4EB183}"/>
              </a:ext>
            </a:extLst>
          </p:cNvPr>
          <p:cNvSpPr txBox="1"/>
          <p:nvPr/>
        </p:nvSpPr>
        <p:spPr>
          <a:xfrm>
            <a:off x="6248400" y="5308649"/>
            <a:ext cx="2314303" cy="369332"/>
          </a:xfrm>
          <a:prstGeom prst="rect">
            <a:avLst/>
          </a:prstGeom>
          <a:noFill/>
        </p:spPr>
        <p:txBody>
          <a:bodyPr wrap="square" rtlCol="0">
            <a:spAutoFit/>
          </a:bodyPr>
          <a:lstStyle/>
          <a:p>
            <a:r>
              <a:rPr lang="en-GB" dirty="0"/>
              <a:t>Keegan, 2013</a:t>
            </a:r>
          </a:p>
        </p:txBody>
      </p:sp>
    </p:spTree>
    <p:extLst>
      <p:ext uri="{BB962C8B-B14F-4D97-AF65-F5344CB8AC3E}">
        <p14:creationId xmlns:p14="http://schemas.microsoft.com/office/powerpoint/2010/main" val="1068426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549B3F-D9B5-C185-8B60-3E39689DEE3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651D6FB4-84BE-D6EA-4367-9CE638925FDA}"/>
              </a:ext>
            </a:extLst>
          </p:cNvPr>
          <p:cNvSpPr>
            <a:spLocks noGrp="1"/>
          </p:cNvSpPr>
          <p:nvPr/>
        </p:nvSpPr>
        <p:spPr>
          <a:xfrm>
            <a:off x="127427" y="1447800"/>
            <a:ext cx="9016573" cy="39624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b="1" dirty="0"/>
              <a:t>Market capitalism</a:t>
            </a:r>
          </a:p>
          <a:p>
            <a:pPr marL="0" indent="0">
              <a:buClr>
                <a:srgbClr val="0070C0"/>
              </a:buClr>
              <a:buNone/>
            </a:pPr>
            <a:r>
              <a:rPr lang="en-GB" sz="2000" dirty="0"/>
              <a:t>Widely practiced around the world. Individuals and firms allocate resources, and production resources are privately owned. Consumers decide what goods they desire. Firms determine what and how much of those goods to produce. The state promotes competition among firms and ensures consumer protection.</a:t>
            </a:r>
          </a:p>
          <a:p>
            <a:pPr marL="0" indent="0">
              <a:buClr>
                <a:srgbClr val="0070C0"/>
              </a:buClr>
              <a:buNone/>
            </a:pPr>
            <a:endParaRPr lang="en-GB" sz="1900" dirty="0"/>
          </a:p>
          <a:p>
            <a:pPr>
              <a:buClr>
                <a:srgbClr val="0070C0"/>
              </a:buClr>
              <a:buFont typeface="Wingdings" panose="05000000000000000000" pitchFamily="2" charset="2"/>
              <a:buChar char="q"/>
            </a:pPr>
            <a:r>
              <a:rPr lang="en-GB" sz="2800" b="1" dirty="0"/>
              <a:t>Centrally planned socialism</a:t>
            </a:r>
          </a:p>
          <a:p>
            <a:pPr marL="0" indent="0">
              <a:buClr>
                <a:srgbClr val="0070C0"/>
              </a:buClr>
              <a:buNone/>
            </a:pPr>
            <a:r>
              <a:rPr lang="en-GB" sz="1900" dirty="0"/>
              <a:t>The state has broad power and makes decisions about what goods and services are produced and in what quantities. Government ownership of the entire industry and individual enterprises. Formerly adopted by China, the Soviet Union, and India.</a:t>
            </a:r>
          </a:p>
          <a:p>
            <a:pPr marL="0" indent="0">
              <a:buClr>
                <a:srgbClr val="0070C0"/>
              </a:buClr>
              <a:buNone/>
            </a:pPr>
            <a:endParaRPr lang="en-GB" sz="1900" dirty="0"/>
          </a:p>
          <a:p>
            <a:pPr>
              <a:buClr>
                <a:srgbClr val="0070C0"/>
              </a:buClr>
              <a:buFont typeface="Wingdings" panose="05000000000000000000" pitchFamily="2" charset="2"/>
              <a:buChar char="q"/>
            </a:pPr>
            <a:r>
              <a:rPr lang="en-GB" sz="2800" b="1" dirty="0"/>
              <a:t>Centrally planned capitalism and Market socialism</a:t>
            </a:r>
          </a:p>
          <a:p>
            <a:pPr marL="0" indent="0">
              <a:buClr>
                <a:srgbClr val="0070C0"/>
              </a:buClr>
              <a:buNone/>
            </a:pPr>
            <a:r>
              <a:rPr lang="en-GB" sz="2100" dirty="0"/>
              <a:t>Market capitalism and centrally planned socialism do not exist in pure. </a:t>
            </a:r>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D554EA06-19A0-78B9-5F60-2E3BB33A09ED}"/>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2 of 3</a:t>
            </a:r>
            <a:endParaRPr lang="en-US" sz="3600" b="1" dirty="0"/>
          </a:p>
        </p:txBody>
      </p:sp>
    </p:spTree>
    <p:extLst>
      <p:ext uri="{BB962C8B-B14F-4D97-AF65-F5344CB8AC3E}">
        <p14:creationId xmlns:p14="http://schemas.microsoft.com/office/powerpoint/2010/main" val="1171438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80926-B481-8559-588B-1B511E83E60A}"/>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06A43BD-E69D-6EEA-3F4E-A3A95C816E51}"/>
              </a:ext>
            </a:extLst>
          </p:cNvPr>
          <p:cNvSpPr>
            <a:spLocks noGrp="1"/>
          </p:cNvSpPr>
          <p:nvPr/>
        </p:nvSpPr>
        <p:spPr>
          <a:xfrm>
            <a:off x="127427" y="1224008"/>
            <a:ext cx="3911173" cy="52859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Western Market System</a:t>
            </a:r>
          </a:p>
          <a:p>
            <a:pPr marL="0" indent="0">
              <a:buClr>
                <a:srgbClr val="0070C0"/>
              </a:buClr>
              <a:buNone/>
            </a:pPr>
            <a:endParaRPr lang="en-GB" sz="2000" dirty="0"/>
          </a:p>
          <a:p>
            <a:pPr marL="0" indent="0">
              <a:buNone/>
            </a:pPr>
            <a:endParaRPr lang="en-GB" sz="2800" dirty="0"/>
          </a:p>
        </p:txBody>
      </p:sp>
      <p:sp>
        <p:nvSpPr>
          <p:cNvPr id="2" name="Title 1">
            <a:extLst>
              <a:ext uri="{FF2B5EF4-FFF2-40B4-BE49-F238E27FC236}">
                <a16:creationId xmlns:a16="http://schemas.microsoft.com/office/drawing/2014/main" id="{4DB0485D-07E7-4A86-D558-FDD65C5D944A}"/>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Economic system </a:t>
            </a:r>
            <a:r>
              <a:rPr lang="en-US" sz="2800" dirty="0">
                <a:highlight>
                  <a:srgbClr val="FFFF00"/>
                </a:highlight>
              </a:rPr>
              <a:t> </a:t>
            </a:r>
            <a:r>
              <a:rPr lang="en-US" sz="1800" dirty="0"/>
              <a:t>3 of 3</a:t>
            </a:r>
            <a:endParaRPr lang="en-US" sz="3600" b="1" dirty="0"/>
          </a:p>
        </p:txBody>
      </p:sp>
      <p:pic>
        <p:nvPicPr>
          <p:cNvPr id="4" name="Picture 3">
            <a:extLst>
              <a:ext uri="{FF2B5EF4-FFF2-40B4-BE49-F238E27FC236}">
                <a16:creationId xmlns:a16="http://schemas.microsoft.com/office/drawing/2014/main" id="{65C65AC0-68DB-27DA-8446-1A354F4DDCFB}"/>
              </a:ext>
            </a:extLst>
          </p:cNvPr>
          <p:cNvPicPr>
            <a:picLocks noChangeAspect="1"/>
          </p:cNvPicPr>
          <p:nvPr/>
        </p:nvPicPr>
        <p:blipFill>
          <a:blip r:embed="rId2"/>
          <a:stretch>
            <a:fillRect/>
          </a:stretch>
        </p:blipFill>
        <p:spPr>
          <a:xfrm>
            <a:off x="144844" y="1818817"/>
            <a:ext cx="8564170" cy="3286584"/>
          </a:xfrm>
          <a:prstGeom prst="rect">
            <a:avLst/>
          </a:prstGeom>
        </p:spPr>
      </p:pic>
      <p:sp>
        <p:nvSpPr>
          <p:cNvPr id="6" name="TextBox 5">
            <a:extLst>
              <a:ext uri="{FF2B5EF4-FFF2-40B4-BE49-F238E27FC236}">
                <a16:creationId xmlns:a16="http://schemas.microsoft.com/office/drawing/2014/main" id="{56A3E35C-31B3-A5A7-3F45-F5D6635C0747}"/>
              </a:ext>
            </a:extLst>
          </p:cNvPr>
          <p:cNvSpPr txBox="1"/>
          <p:nvPr/>
        </p:nvSpPr>
        <p:spPr>
          <a:xfrm>
            <a:off x="6829697" y="5171618"/>
            <a:ext cx="2314303" cy="369332"/>
          </a:xfrm>
          <a:prstGeom prst="rect">
            <a:avLst/>
          </a:prstGeom>
          <a:noFill/>
        </p:spPr>
        <p:txBody>
          <a:bodyPr wrap="square" rtlCol="0">
            <a:spAutoFit/>
          </a:bodyPr>
          <a:lstStyle/>
          <a:p>
            <a:r>
              <a:rPr lang="en-GB" dirty="0"/>
              <a:t>Keegan, 2013</a:t>
            </a:r>
          </a:p>
        </p:txBody>
      </p:sp>
    </p:spTree>
    <p:extLst>
      <p:ext uri="{BB962C8B-B14F-4D97-AF65-F5344CB8AC3E}">
        <p14:creationId xmlns:p14="http://schemas.microsoft.com/office/powerpoint/2010/main" val="1031159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CD363-41BD-BDFB-4F95-C093BDEF517C}"/>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7C806859-EC84-0B10-2219-8E79B1876AAF}"/>
              </a:ext>
            </a:extLst>
          </p:cNvPr>
          <p:cNvSpPr>
            <a:spLocks noGrp="1"/>
          </p:cNvSpPr>
          <p:nvPr/>
        </p:nvSpPr>
        <p:spPr>
          <a:xfrm>
            <a:off x="139913" y="1181100"/>
            <a:ext cx="8864173" cy="28194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b="1" dirty="0"/>
              <a:t>The developed economies</a:t>
            </a:r>
          </a:p>
          <a:p>
            <a:pPr marL="0" indent="0">
              <a:buClr>
                <a:srgbClr val="0070C0"/>
              </a:buClr>
              <a:buNone/>
            </a:pPr>
            <a:r>
              <a:rPr lang="en-GB" sz="2000" dirty="0"/>
              <a:t>High-income countries. NAFTA, EU and Japan account for 80% of world trade</a:t>
            </a:r>
            <a:endParaRPr lang="en-GB" sz="4800" dirty="0"/>
          </a:p>
          <a:p>
            <a:pPr>
              <a:buClr>
                <a:srgbClr val="0070C0"/>
              </a:buClr>
              <a:buFont typeface="Wingdings" panose="05000000000000000000" pitchFamily="2" charset="2"/>
              <a:buChar char="q"/>
            </a:pPr>
            <a:r>
              <a:rPr lang="en-GB" sz="2600" b="1" dirty="0"/>
              <a:t>Emerging economies </a:t>
            </a:r>
          </a:p>
          <a:p>
            <a:pPr marL="0" indent="0">
              <a:buClr>
                <a:srgbClr val="0070C0"/>
              </a:buClr>
              <a:buNone/>
            </a:pPr>
            <a:r>
              <a:rPr lang="en-GB" sz="1900" dirty="0"/>
              <a:t>Upper-middle income countries. Brazil, Russia, India and China (BRIC economies) are viewed as a key growth market</a:t>
            </a:r>
          </a:p>
          <a:p>
            <a:pPr>
              <a:buClr>
                <a:srgbClr val="0070C0"/>
              </a:buClr>
              <a:buFont typeface="Wingdings" panose="05000000000000000000" pitchFamily="2" charset="2"/>
              <a:buChar char="q"/>
            </a:pPr>
            <a:r>
              <a:rPr lang="en-GB" sz="2600" b="1" dirty="0"/>
              <a:t>Less developed countries</a:t>
            </a:r>
          </a:p>
          <a:p>
            <a:pPr marL="0" indent="0">
              <a:buClr>
                <a:srgbClr val="0070C0"/>
              </a:buClr>
              <a:buNone/>
            </a:pPr>
            <a:r>
              <a:rPr lang="en-GB" sz="2100" dirty="0"/>
              <a:t>Low and lower-middle-income countries. Low GDP per capita, limited amount of manufacturing activity, poor and fragmented infrastructure.</a:t>
            </a:r>
          </a:p>
        </p:txBody>
      </p:sp>
      <p:sp>
        <p:nvSpPr>
          <p:cNvPr id="2" name="Title 1">
            <a:extLst>
              <a:ext uri="{FF2B5EF4-FFF2-40B4-BE49-F238E27FC236}">
                <a16:creationId xmlns:a16="http://schemas.microsoft.com/office/drawing/2014/main" id="{5E17F51C-F01C-DED3-B08A-7CA267C65A91}"/>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Stage of market development</a:t>
            </a:r>
            <a:endParaRPr lang="en-US" sz="3600" b="1" dirty="0"/>
          </a:p>
        </p:txBody>
      </p:sp>
      <p:sp>
        <p:nvSpPr>
          <p:cNvPr id="3" name="Content Placeholder 2">
            <a:extLst>
              <a:ext uri="{FF2B5EF4-FFF2-40B4-BE49-F238E27FC236}">
                <a16:creationId xmlns:a16="http://schemas.microsoft.com/office/drawing/2014/main" id="{5051AA62-B65E-B0CD-8658-68253DB258ED}"/>
              </a:ext>
            </a:extLst>
          </p:cNvPr>
          <p:cNvSpPr>
            <a:spLocks noGrp="1"/>
          </p:cNvSpPr>
          <p:nvPr/>
        </p:nvSpPr>
        <p:spPr>
          <a:xfrm>
            <a:off x="762001" y="4267200"/>
            <a:ext cx="8077200" cy="2819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highlight>
                  <a:srgbClr val="FFFF00"/>
                </a:highlight>
              </a:rPr>
              <a:t>Marketing implication</a:t>
            </a:r>
          </a:p>
          <a:p>
            <a:pPr marL="0" indent="0">
              <a:buClr>
                <a:srgbClr val="0070C0"/>
              </a:buClr>
              <a:buNone/>
            </a:pPr>
            <a:r>
              <a:rPr lang="en-GB" sz="1800" dirty="0"/>
              <a:t>The stage of market development can serve as a guide to marketers in evaluating the product saturation level. E.g., The saturation level of private vehicles in China is low; 1 car for every 43000 Chinese.</a:t>
            </a:r>
          </a:p>
          <a:p>
            <a:pPr marL="0" indent="0">
              <a:buClr>
                <a:srgbClr val="0070C0"/>
              </a:buClr>
              <a:buNone/>
            </a:pPr>
            <a:endParaRPr lang="en-GB" sz="2400" dirty="0"/>
          </a:p>
          <a:p>
            <a:pPr marL="0" indent="0">
              <a:buNone/>
            </a:pPr>
            <a:endParaRPr lang="en-GB" dirty="0"/>
          </a:p>
        </p:txBody>
      </p:sp>
    </p:spTree>
    <p:extLst>
      <p:ext uri="{BB962C8B-B14F-4D97-AF65-F5344CB8AC3E}">
        <p14:creationId xmlns:p14="http://schemas.microsoft.com/office/powerpoint/2010/main" val="1358606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7DC5-B215-D7A4-92B0-00DA61D1CD5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5BE0845-06B8-AA17-AA17-5CACA398AF11}"/>
              </a:ext>
            </a:extLst>
          </p:cNvPr>
          <p:cNvSpPr>
            <a:spLocks noGrp="1"/>
          </p:cNvSpPr>
          <p:nvPr/>
        </p:nvSpPr>
        <p:spPr>
          <a:xfrm>
            <a:off x="127427" y="1447800"/>
            <a:ext cx="9016573" cy="36004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b="1" dirty="0"/>
              <a:t>World Trade Organisation (WTO) </a:t>
            </a:r>
            <a:r>
              <a:rPr lang="en-GB" sz="2800" dirty="0"/>
              <a:t>promotes free trade on a global basis</a:t>
            </a:r>
          </a:p>
          <a:p>
            <a:pPr>
              <a:buClr>
                <a:srgbClr val="0070C0"/>
              </a:buClr>
              <a:buFont typeface="Wingdings" panose="05000000000000000000" pitchFamily="2" charset="2"/>
              <a:buChar char="q"/>
            </a:pPr>
            <a:r>
              <a:rPr lang="en-GB" sz="2800" b="1" dirty="0"/>
              <a:t>Free trade area (FTA): </a:t>
            </a:r>
            <a:r>
              <a:rPr lang="en-GB" sz="2800" dirty="0"/>
              <a:t>two or more countries agree to eliminate tariffs or other trade barriers</a:t>
            </a:r>
          </a:p>
          <a:p>
            <a:pPr>
              <a:buClr>
                <a:srgbClr val="0070C0"/>
              </a:buClr>
              <a:buFont typeface="Wingdings" panose="05000000000000000000" pitchFamily="2" charset="2"/>
              <a:buChar char="q"/>
            </a:pPr>
            <a:r>
              <a:rPr lang="en-GB" sz="2800" b="1" dirty="0"/>
              <a:t>Custom union: </a:t>
            </a:r>
            <a:r>
              <a:rPr lang="en-GB" sz="2800" dirty="0"/>
              <a:t>A group of countries agree to apply preferential tariff rates or a free trade agreement</a:t>
            </a:r>
          </a:p>
          <a:p>
            <a:pPr>
              <a:buClr>
                <a:srgbClr val="0070C0"/>
              </a:buClr>
              <a:buFont typeface="Wingdings" panose="05000000000000000000" pitchFamily="2" charset="2"/>
              <a:buChar char="q"/>
            </a:pPr>
            <a:r>
              <a:rPr lang="en-GB" sz="2800" b="1" dirty="0"/>
              <a:t>Common market: </a:t>
            </a:r>
            <a:r>
              <a:rPr lang="en-GB" sz="2800" dirty="0"/>
              <a:t>Allows free movement of factors of production (e.g., labour and capital)</a:t>
            </a:r>
          </a:p>
          <a:p>
            <a:pPr>
              <a:buClr>
                <a:srgbClr val="0070C0"/>
              </a:buClr>
              <a:buFont typeface="Wingdings" panose="05000000000000000000" pitchFamily="2" charset="2"/>
              <a:buChar char="q"/>
            </a:pPr>
            <a:r>
              <a:rPr lang="en-GB" sz="2800" b="1" dirty="0"/>
              <a:t> Economic union: </a:t>
            </a:r>
            <a:r>
              <a:rPr lang="en-GB" sz="2800" dirty="0"/>
              <a:t>A common marketplace for goods, services, and capital.</a:t>
            </a:r>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75B714BC-A97F-AF48-47A9-48078A09DF4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Preferential Trade Agreement </a:t>
            </a:r>
            <a:r>
              <a:rPr lang="en-US" sz="1600" dirty="0"/>
              <a:t>1 of 2</a:t>
            </a:r>
            <a:r>
              <a:rPr lang="en-US" sz="1600" dirty="0">
                <a:highlight>
                  <a:srgbClr val="FFFF00"/>
                </a:highlight>
              </a:rPr>
              <a:t> </a:t>
            </a:r>
            <a:endParaRPr lang="en-US" sz="3600" b="1" dirty="0"/>
          </a:p>
        </p:txBody>
      </p:sp>
    </p:spTree>
    <p:extLst>
      <p:ext uri="{BB962C8B-B14F-4D97-AF65-F5344CB8AC3E}">
        <p14:creationId xmlns:p14="http://schemas.microsoft.com/office/powerpoint/2010/main" val="232493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80175-D9E9-B341-F0DB-F22F1AB640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F4AFB8-1A51-468C-F98C-2D49BB420437}"/>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Preferential Trade Agreement</a:t>
            </a:r>
            <a:r>
              <a:rPr lang="en-US" sz="3200" b="1" dirty="0"/>
              <a:t> </a:t>
            </a:r>
            <a:r>
              <a:rPr lang="en-US" sz="1800" dirty="0"/>
              <a:t>2 of 2</a:t>
            </a:r>
            <a:r>
              <a:rPr lang="en-US" sz="1800" dirty="0">
                <a:highlight>
                  <a:srgbClr val="FFFF00"/>
                </a:highlight>
              </a:rPr>
              <a:t>  </a:t>
            </a:r>
            <a:endParaRPr lang="en-US" sz="3600" dirty="0"/>
          </a:p>
        </p:txBody>
      </p:sp>
      <p:pic>
        <p:nvPicPr>
          <p:cNvPr id="11" name="Picture 10">
            <a:extLst>
              <a:ext uri="{FF2B5EF4-FFF2-40B4-BE49-F238E27FC236}">
                <a16:creationId xmlns:a16="http://schemas.microsoft.com/office/drawing/2014/main" id="{F6D42DA8-7F2F-C981-593C-24CA7F654C68}"/>
              </a:ext>
            </a:extLst>
          </p:cNvPr>
          <p:cNvPicPr>
            <a:picLocks noChangeAspect="1"/>
          </p:cNvPicPr>
          <p:nvPr/>
        </p:nvPicPr>
        <p:blipFill>
          <a:blip r:embed="rId2"/>
          <a:stretch>
            <a:fillRect/>
          </a:stretch>
        </p:blipFill>
        <p:spPr>
          <a:xfrm>
            <a:off x="0" y="1066800"/>
            <a:ext cx="9144000" cy="2035375"/>
          </a:xfrm>
          <a:prstGeom prst="rect">
            <a:avLst/>
          </a:prstGeom>
        </p:spPr>
      </p:pic>
      <p:pic>
        <p:nvPicPr>
          <p:cNvPr id="13" name="Picture 12">
            <a:extLst>
              <a:ext uri="{FF2B5EF4-FFF2-40B4-BE49-F238E27FC236}">
                <a16:creationId xmlns:a16="http://schemas.microsoft.com/office/drawing/2014/main" id="{1740819D-C40F-BB37-41FC-D52D9874868F}"/>
              </a:ext>
            </a:extLst>
          </p:cNvPr>
          <p:cNvPicPr>
            <a:picLocks noChangeAspect="1"/>
          </p:cNvPicPr>
          <p:nvPr/>
        </p:nvPicPr>
        <p:blipFill>
          <a:blip r:embed="rId3"/>
          <a:stretch>
            <a:fillRect/>
          </a:stretch>
        </p:blipFill>
        <p:spPr>
          <a:xfrm>
            <a:off x="304800" y="3102176"/>
            <a:ext cx="3200400" cy="2582230"/>
          </a:xfrm>
          <a:prstGeom prst="rect">
            <a:avLst/>
          </a:prstGeom>
        </p:spPr>
      </p:pic>
      <p:sp>
        <p:nvSpPr>
          <p:cNvPr id="14" name="Content Placeholder 2">
            <a:extLst>
              <a:ext uri="{FF2B5EF4-FFF2-40B4-BE49-F238E27FC236}">
                <a16:creationId xmlns:a16="http://schemas.microsoft.com/office/drawing/2014/main" id="{FADE9AA9-70B2-A981-E893-EB9AF11F589D}"/>
              </a:ext>
            </a:extLst>
          </p:cNvPr>
          <p:cNvSpPr>
            <a:spLocks noGrp="1"/>
          </p:cNvSpPr>
          <p:nvPr/>
        </p:nvSpPr>
        <p:spPr>
          <a:xfrm>
            <a:off x="3657600" y="3755826"/>
            <a:ext cx="2438400" cy="528592"/>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Hierarchy of preferential </a:t>
            </a:r>
          </a:p>
          <a:p>
            <a:pPr marL="0" indent="0">
              <a:buClr>
                <a:srgbClr val="0070C0"/>
              </a:buClr>
              <a:buNone/>
            </a:pPr>
            <a:r>
              <a:rPr lang="en-GB" sz="2400" b="1" dirty="0"/>
              <a:t>trade agreements</a:t>
            </a:r>
            <a:endParaRPr lang="en-GB" sz="2000" dirty="0"/>
          </a:p>
          <a:p>
            <a:pPr marL="0" indent="0">
              <a:buNone/>
            </a:pPr>
            <a:endParaRPr lang="en-GB" sz="2800" dirty="0"/>
          </a:p>
        </p:txBody>
      </p:sp>
      <p:sp>
        <p:nvSpPr>
          <p:cNvPr id="3" name="TextBox 2">
            <a:extLst>
              <a:ext uri="{FF2B5EF4-FFF2-40B4-BE49-F238E27FC236}">
                <a16:creationId xmlns:a16="http://schemas.microsoft.com/office/drawing/2014/main" id="{1F93852E-CEFF-D95D-35BA-4FD442D79536}"/>
              </a:ext>
            </a:extLst>
          </p:cNvPr>
          <p:cNvSpPr txBox="1"/>
          <p:nvPr/>
        </p:nvSpPr>
        <p:spPr>
          <a:xfrm>
            <a:off x="4176849" y="5421868"/>
            <a:ext cx="2314303" cy="369332"/>
          </a:xfrm>
          <a:prstGeom prst="rect">
            <a:avLst/>
          </a:prstGeom>
          <a:noFill/>
        </p:spPr>
        <p:txBody>
          <a:bodyPr wrap="square" rtlCol="0">
            <a:spAutoFit/>
          </a:bodyPr>
          <a:lstStyle/>
          <a:p>
            <a:r>
              <a:rPr lang="en-GB" dirty="0"/>
              <a:t>Baack, 2019</a:t>
            </a:r>
          </a:p>
        </p:txBody>
      </p:sp>
    </p:spTree>
    <p:extLst>
      <p:ext uri="{BB962C8B-B14F-4D97-AF65-F5344CB8AC3E}">
        <p14:creationId xmlns:p14="http://schemas.microsoft.com/office/powerpoint/2010/main" val="1656948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74305-D943-CF68-6046-F588C5D6CA19}"/>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DD20DEF-EB68-749F-BF02-5560DE139DAD}"/>
              </a:ext>
            </a:extLst>
          </p:cNvPr>
          <p:cNvSpPr>
            <a:spLocks noGrp="1"/>
          </p:cNvSpPr>
          <p:nvPr/>
        </p:nvSpPr>
        <p:spPr>
          <a:xfrm>
            <a:off x="127427" y="1447800"/>
            <a:ext cx="9016573" cy="39624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800" dirty="0"/>
              <a:t>Research the following regional economic integrations: </a:t>
            </a:r>
            <a:r>
              <a:rPr lang="en-GB" sz="2800" b="1" dirty="0"/>
              <a:t>NAFTA, MERCOSUR, ASEAN, EU, and GCC. </a:t>
            </a:r>
          </a:p>
          <a:p>
            <a:pPr marL="0" indent="0">
              <a:buClr>
                <a:srgbClr val="0070C0"/>
              </a:buClr>
              <a:buNone/>
            </a:pPr>
            <a:endParaRPr lang="en-GB" sz="2800" b="1" dirty="0"/>
          </a:p>
          <a:p>
            <a:pPr marL="0" indent="0">
              <a:buClr>
                <a:srgbClr val="0070C0"/>
              </a:buClr>
              <a:buNone/>
            </a:pPr>
            <a:r>
              <a:rPr lang="en-GB" sz="2800" b="1" dirty="0"/>
              <a:t>Answer the following questions:</a:t>
            </a:r>
          </a:p>
          <a:p>
            <a:pPr marL="0" indent="0">
              <a:buClr>
                <a:srgbClr val="0070C0"/>
              </a:buClr>
              <a:buNone/>
            </a:pPr>
            <a:endParaRPr lang="en-GB" sz="2800" b="1" dirty="0"/>
          </a:p>
          <a:p>
            <a:pPr marL="514350" indent="-514350">
              <a:buClr>
                <a:srgbClr val="0070C0"/>
              </a:buClr>
              <a:buFont typeface="+mj-lt"/>
              <a:buAutoNum type="arabicPeriod"/>
            </a:pPr>
            <a:r>
              <a:rPr lang="en-GB" sz="2800" dirty="0"/>
              <a:t>Which countries are the members of NAFTA, MERCOSUR, ASEAN, EU and GCC?</a:t>
            </a:r>
          </a:p>
          <a:p>
            <a:pPr marL="514350" indent="-514350">
              <a:buClr>
                <a:srgbClr val="0070C0"/>
              </a:buClr>
              <a:buFont typeface="+mj-lt"/>
              <a:buAutoNum type="arabicPeriod"/>
            </a:pPr>
            <a:r>
              <a:rPr lang="en-GB" sz="2800" dirty="0"/>
              <a:t>What stage of integration are NAFTA, MERCOSUR, ASEAN, EU and GCC </a:t>
            </a:r>
            <a:br>
              <a:rPr lang="en-GB" sz="2800" b="1" dirty="0"/>
            </a:br>
            <a:endParaRPr lang="en-GB" sz="2800" b="1" dirty="0"/>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0FF96281-3C35-4DA5-2967-1C44928FBB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in pairs – </a:t>
            </a:r>
            <a:r>
              <a:rPr lang="en-US" sz="2800" dirty="0">
                <a:highlight>
                  <a:srgbClr val="FFFF00"/>
                </a:highlight>
              </a:rPr>
              <a:t>20 min</a:t>
            </a:r>
            <a:endParaRPr lang="en-US" sz="3600" dirty="0"/>
          </a:p>
        </p:txBody>
      </p:sp>
    </p:spTree>
    <p:extLst>
      <p:ext uri="{BB962C8B-B14F-4D97-AF65-F5344CB8AC3E}">
        <p14:creationId xmlns:p14="http://schemas.microsoft.com/office/powerpoint/2010/main" val="3230879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C43755-D15E-7BF3-E44C-631793872356}"/>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C57807B-C637-975A-7311-8CEFD77F8B94}"/>
              </a:ext>
            </a:extLst>
          </p:cNvPr>
          <p:cNvSpPr>
            <a:spLocks noGrp="1"/>
          </p:cNvSpPr>
          <p:nvPr/>
        </p:nvSpPr>
        <p:spPr>
          <a:xfrm>
            <a:off x="609600" y="1447800"/>
            <a:ext cx="8077200" cy="3429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dirty="0"/>
              <a:t>Each nation has a</a:t>
            </a:r>
            <a:r>
              <a:rPr lang="en-GB" sz="2600" b="1" dirty="0"/>
              <a:t> political culture – </a:t>
            </a:r>
            <a:r>
              <a:rPr lang="en-GB" sz="2600" dirty="0"/>
              <a:t>the relative importance of the government and legal system.</a:t>
            </a:r>
          </a:p>
          <a:p>
            <a:pPr marL="0" indent="0">
              <a:buClr>
                <a:srgbClr val="0070C0"/>
              </a:buClr>
              <a:buNone/>
            </a:pPr>
            <a:r>
              <a:rPr lang="en-GB" sz="2600" dirty="0"/>
              <a:t>These include the government party’s attitudes toward </a:t>
            </a:r>
            <a:r>
              <a:rPr lang="en-GB" sz="2600" b="1" dirty="0"/>
              <a:t>sovereignty, political risk, taxes, and asset seizure.</a:t>
            </a:r>
            <a:endParaRPr lang="en-GB" sz="2100" b="1" dirty="0"/>
          </a:p>
        </p:txBody>
      </p:sp>
      <p:sp>
        <p:nvSpPr>
          <p:cNvPr id="2" name="Title 1">
            <a:extLst>
              <a:ext uri="{FF2B5EF4-FFF2-40B4-BE49-F238E27FC236}">
                <a16:creationId xmlns:a16="http://schemas.microsoft.com/office/drawing/2014/main" id="{44991635-7B56-B722-197A-035054FD5F1C}"/>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1555379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C2F41-9A8B-E84A-0706-BFACAC235C63}"/>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17D48E0-0718-81C5-CD38-F7C9690B53EC}"/>
              </a:ext>
            </a:extLst>
          </p:cNvPr>
          <p:cNvSpPr>
            <a:spLocks noGrp="1"/>
          </p:cNvSpPr>
          <p:nvPr/>
        </p:nvSpPr>
        <p:spPr>
          <a:xfrm>
            <a:off x="609600" y="1181100"/>
            <a:ext cx="8077200" cy="40767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Sovereignty:  </a:t>
            </a:r>
            <a:r>
              <a:rPr lang="en-GB" sz="2600" dirty="0"/>
              <a:t>supreme and independent political authority. </a:t>
            </a:r>
          </a:p>
          <a:p>
            <a:pPr>
              <a:buClr>
                <a:srgbClr val="0070C0"/>
              </a:buClr>
            </a:pPr>
            <a:r>
              <a:rPr lang="en-GB" sz="2600" dirty="0"/>
              <a:t>Implies a state's complete self-sufficiency within a certain territory</a:t>
            </a:r>
          </a:p>
          <a:p>
            <a:pPr>
              <a:buClr>
                <a:srgbClr val="0070C0"/>
              </a:buClr>
            </a:pPr>
            <a:r>
              <a:rPr lang="en-GB" sz="2600" dirty="0"/>
              <a:t>Privatization impacts how the government exercise its sovereign power (e.g. shifting government responsibility and function to the private sector)</a:t>
            </a:r>
          </a:p>
          <a:p>
            <a:pPr>
              <a:buClr>
                <a:srgbClr val="0070C0"/>
              </a:buClr>
            </a:pPr>
            <a:r>
              <a:rPr lang="en-GB" sz="2600" dirty="0"/>
              <a:t>Global market integration erodes national economic sovereignty (e.g., the EU uses the Euro instead of a local currency. Can the government of an EU member control monetary policy and manage currency risk?)</a:t>
            </a:r>
          </a:p>
          <a:p>
            <a:pPr marL="0" indent="0">
              <a:buClr>
                <a:srgbClr val="0070C0"/>
              </a:buClr>
              <a:buNone/>
            </a:pPr>
            <a:endParaRPr lang="en-GB" sz="2600" dirty="0"/>
          </a:p>
          <a:p>
            <a:pPr marL="0" indent="0">
              <a:buClr>
                <a:srgbClr val="0070C0"/>
              </a:buClr>
              <a:buNone/>
            </a:pPr>
            <a:endParaRPr lang="en-GB" sz="2100" b="1" dirty="0"/>
          </a:p>
        </p:txBody>
      </p:sp>
      <p:sp>
        <p:nvSpPr>
          <p:cNvPr id="2" name="Title 1">
            <a:extLst>
              <a:ext uri="{FF2B5EF4-FFF2-40B4-BE49-F238E27FC236}">
                <a16:creationId xmlns:a16="http://schemas.microsoft.com/office/drawing/2014/main" id="{51C2B308-A802-C9F3-78F5-2916161B37A8}"/>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4066497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5B0B3-6273-9DB0-5B43-A21B9FC3DDC2}"/>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A3B1072-F69F-60C5-67D3-DB841795A40C}"/>
              </a:ext>
            </a:extLst>
          </p:cNvPr>
          <p:cNvSpPr>
            <a:spLocks noGrp="1"/>
          </p:cNvSpPr>
          <p:nvPr/>
        </p:nvSpPr>
        <p:spPr>
          <a:xfrm>
            <a:off x="609600" y="1181100"/>
            <a:ext cx="8077200" cy="18669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Political risk:  </a:t>
            </a:r>
            <a:r>
              <a:rPr lang="en-GB" sz="2600" dirty="0"/>
              <a:t>The possibility of a change in a country’s political environment or government policy that would adversely affect a company’s ability to operate effectively and profitably (Keegan, 2015)</a:t>
            </a:r>
          </a:p>
          <a:p>
            <a:pPr marL="0" indent="0">
              <a:buClr>
                <a:srgbClr val="0070C0"/>
              </a:buClr>
              <a:buNone/>
            </a:pPr>
            <a:endParaRPr lang="en-GB" sz="2100" b="1" dirty="0"/>
          </a:p>
        </p:txBody>
      </p:sp>
      <p:sp>
        <p:nvSpPr>
          <p:cNvPr id="2" name="Title 1">
            <a:extLst>
              <a:ext uri="{FF2B5EF4-FFF2-40B4-BE49-F238E27FC236}">
                <a16:creationId xmlns:a16="http://schemas.microsoft.com/office/drawing/2014/main" id="{30C59E5C-C852-09A6-5AB4-FDA83D73E35B}"/>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
        <p:nvSpPr>
          <p:cNvPr id="3" name="Content Placeholder 2">
            <a:extLst>
              <a:ext uri="{FF2B5EF4-FFF2-40B4-BE49-F238E27FC236}">
                <a16:creationId xmlns:a16="http://schemas.microsoft.com/office/drawing/2014/main" id="{80FE64B8-B80C-70D3-A738-2906BEA85D7C}"/>
              </a:ext>
            </a:extLst>
          </p:cNvPr>
          <p:cNvSpPr>
            <a:spLocks noGrp="1"/>
          </p:cNvSpPr>
          <p:nvPr/>
        </p:nvSpPr>
        <p:spPr>
          <a:xfrm>
            <a:off x="609600" y="3238500"/>
            <a:ext cx="8077200" cy="107877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Taxes:  </a:t>
            </a:r>
            <a:r>
              <a:rPr lang="en-GB" sz="2600" dirty="0"/>
              <a:t>High taxes encourage enterprises to engage in cash/ barter transactions.</a:t>
            </a:r>
          </a:p>
          <a:p>
            <a:pPr marL="0" indent="0">
              <a:buClr>
                <a:srgbClr val="0070C0"/>
              </a:buClr>
              <a:buNone/>
            </a:pPr>
            <a:endParaRPr lang="en-GB" sz="2100" b="1" dirty="0"/>
          </a:p>
        </p:txBody>
      </p:sp>
    </p:spTree>
    <p:extLst>
      <p:ext uri="{BB962C8B-B14F-4D97-AF65-F5344CB8AC3E}">
        <p14:creationId xmlns:p14="http://schemas.microsoft.com/office/powerpoint/2010/main" val="218094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0E218-8AC5-F1CB-17D9-ED65953A23E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4BB8353-2CDA-5951-FAFF-BA9442E72F37}"/>
              </a:ext>
            </a:extLst>
          </p:cNvPr>
          <p:cNvSpPr>
            <a:spLocks noGrp="1"/>
          </p:cNvSpPr>
          <p:nvPr/>
        </p:nvSpPr>
        <p:spPr>
          <a:xfrm>
            <a:off x="609600" y="1181100"/>
            <a:ext cx="8077200" cy="42291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Seizure of assets:</a:t>
            </a:r>
          </a:p>
          <a:p>
            <a:pPr marL="0" indent="0">
              <a:buClr>
                <a:srgbClr val="0070C0"/>
              </a:buClr>
              <a:buNone/>
            </a:pPr>
            <a:endParaRPr lang="en-GB" sz="2600" b="1" dirty="0"/>
          </a:p>
          <a:p>
            <a:pPr>
              <a:buClr>
                <a:srgbClr val="0070C0"/>
              </a:buClr>
            </a:pPr>
            <a:r>
              <a:rPr lang="en-GB" sz="2600" b="1" dirty="0"/>
              <a:t>Expropriation: </a:t>
            </a:r>
            <a:r>
              <a:rPr lang="en-GB" sz="2600" dirty="0"/>
              <a:t>Government action to dispossess a foreign company or investor, compensation is provided.</a:t>
            </a:r>
            <a:endParaRPr lang="en-GB" sz="2600" b="1" dirty="0"/>
          </a:p>
          <a:p>
            <a:pPr>
              <a:buClr>
                <a:srgbClr val="0070C0"/>
              </a:buClr>
            </a:pPr>
            <a:r>
              <a:rPr lang="en-GB" sz="2600" b="1" dirty="0"/>
              <a:t>Confiscation: </a:t>
            </a:r>
            <a:r>
              <a:rPr lang="en-GB" sz="2600" dirty="0"/>
              <a:t>Expropriation without any compensation</a:t>
            </a:r>
            <a:endParaRPr lang="en-GB" sz="2600" b="1" dirty="0"/>
          </a:p>
          <a:p>
            <a:pPr>
              <a:buClr>
                <a:srgbClr val="0070C0"/>
              </a:buClr>
            </a:pPr>
            <a:r>
              <a:rPr lang="en-GB" sz="2600" b="1" dirty="0"/>
              <a:t>Nationalization: </a:t>
            </a:r>
            <a:r>
              <a:rPr lang="en-GB" sz="2600" dirty="0"/>
              <a:t>A larger scale of expropriation; the government takes control of some or all enterprises in a particular industry</a:t>
            </a:r>
            <a:endParaRPr lang="en-GB" sz="2100" b="1" dirty="0"/>
          </a:p>
        </p:txBody>
      </p:sp>
      <p:sp>
        <p:nvSpPr>
          <p:cNvPr id="2" name="Title 1">
            <a:extLst>
              <a:ext uri="{FF2B5EF4-FFF2-40B4-BE49-F238E27FC236}">
                <a16:creationId xmlns:a16="http://schemas.microsoft.com/office/drawing/2014/main" id="{21AFD26F-816C-BC04-2F9D-982D4B614CD3}"/>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2154273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1EA8D-7059-6DA7-3FDA-23A9368F43B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3876C3F-A137-C5DD-A1F8-0E3BCD0FCC88}"/>
              </a:ext>
            </a:extLst>
          </p:cNvPr>
          <p:cNvSpPr>
            <a:spLocks noGrp="1"/>
          </p:cNvSpPr>
          <p:nvPr/>
        </p:nvSpPr>
        <p:spPr>
          <a:xfrm>
            <a:off x="609600" y="1181100"/>
            <a:ext cx="8077200" cy="42291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Marketing implications</a:t>
            </a:r>
          </a:p>
          <a:p>
            <a:pPr marL="0" indent="0">
              <a:buClr>
                <a:srgbClr val="0070C0"/>
              </a:buClr>
              <a:buNone/>
            </a:pPr>
            <a:endParaRPr lang="en-GB" sz="2600" b="1" dirty="0"/>
          </a:p>
          <a:p>
            <a:pPr>
              <a:buClr>
                <a:srgbClr val="0070C0"/>
              </a:buClr>
            </a:pPr>
            <a:r>
              <a:rPr lang="en-GB" sz="2600" dirty="0"/>
              <a:t>The international marketer should carefully examine the political climate in the international market before committing to that country, because the political situation may not be compatible with profitable business</a:t>
            </a:r>
            <a:endParaRPr lang="en-GB" sz="2100" b="1" dirty="0"/>
          </a:p>
        </p:txBody>
      </p:sp>
      <p:sp>
        <p:nvSpPr>
          <p:cNvPr id="2" name="Title 1">
            <a:extLst>
              <a:ext uri="{FF2B5EF4-FFF2-40B4-BE49-F238E27FC236}">
                <a16:creationId xmlns:a16="http://schemas.microsoft.com/office/drawing/2014/main" id="{444A6164-94DA-1296-F999-17EF002ED227}"/>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Political Environment</a:t>
            </a:r>
            <a:endParaRPr lang="en-US" sz="3600" b="1" dirty="0"/>
          </a:p>
        </p:txBody>
      </p:sp>
    </p:spTree>
    <p:extLst>
      <p:ext uri="{BB962C8B-B14F-4D97-AF65-F5344CB8AC3E}">
        <p14:creationId xmlns:p14="http://schemas.microsoft.com/office/powerpoint/2010/main" val="1308581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28C44-C24F-44EE-373F-0FDD21F661A7}"/>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9A0A4A0-FFBE-DFEB-7FF4-F718BA29AB82}"/>
              </a:ext>
            </a:extLst>
          </p:cNvPr>
          <p:cNvSpPr>
            <a:spLocks noGrp="1"/>
          </p:cNvSpPr>
          <p:nvPr/>
        </p:nvSpPr>
        <p:spPr>
          <a:xfrm>
            <a:off x="609600" y="1181100"/>
            <a:ext cx="8077200" cy="18669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Intellectual property - Patents, Trademarks, and Copyright: </a:t>
            </a:r>
            <a:r>
              <a:rPr lang="en-GB" sz="2600" dirty="0"/>
              <a:t>Patents and trademarks that are protected in one country are not necessarily protected in another.</a:t>
            </a:r>
            <a:endParaRPr lang="en-GB" sz="2100" dirty="0"/>
          </a:p>
        </p:txBody>
      </p:sp>
      <p:sp>
        <p:nvSpPr>
          <p:cNvPr id="2" name="Title 1">
            <a:extLst>
              <a:ext uri="{FF2B5EF4-FFF2-40B4-BE49-F238E27FC236}">
                <a16:creationId xmlns:a16="http://schemas.microsoft.com/office/drawing/2014/main" id="{EDE394F2-D9C9-5A29-DBA6-AD539FA90333}"/>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Legal problems as the business issues </a:t>
            </a:r>
            <a:endParaRPr lang="en-US" sz="3600" b="1" dirty="0"/>
          </a:p>
        </p:txBody>
      </p:sp>
      <p:sp>
        <p:nvSpPr>
          <p:cNvPr id="3" name="Content Placeholder 2">
            <a:extLst>
              <a:ext uri="{FF2B5EF4-FFF2-40B4-BE49-F238E27FC236}">
                <a16:creationId xmlns:a16="http://schemas.microsoft.com/office/drawing/2014/main" id="{17C0F7AA-9BFE-8EB4-FC75-73A37E74666A}"/>
              </a:ext>
            </a:extLst>
          </p:cNvPr>
          <p:cNvSpPr>
            <a:spLocks noGrp="1"/>
          </p:cNvSpPr>
          <p:nvPr/>
        </p:nvSpPr>
        <p:spPr>
          <a:xfrm>
            <a:off x="624840" y="2964180"/>
            <a:ext cx="8077200" cy="18669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Licensing: </a:t>
            </a:r>
            <a:r>
              <a:rPr lang="en-GB" sz="2600" dirty="0"/>
              <a:t>Contractual agreement in which a licensor allows a licensee to use patents, trademarks, technology or other tangible assets in return for royalty or other forms of compensation.</a:t>
            </a:r>
            <a:endParaRPr lang="en-GB" sz="2100" b="1" dirty="0"/>
          </a:p>
        </p:txBody>
      </p:sp>
      <p:sp>
        <p:nvSpPr>
          <p:cNvPr id="7" name="Content Placeholder 2">
            <a:extLst>
              <a:ext uri="{FF2B5EF4-FFF2-40B4-BE49-F238E27FC236}">
                <a16:creationId xmlns:a16="http://schemas.microsoft.com/office/drawing/2014/main" id="{01502EFA-366E-6421-D795-3B7FCCDA3424}"/>
              </a:ext>
            </a:extLst>
          </p:cNvPr>
          <p:cNvSpPr>
            <a:spLocks noGrp="1"/>
          </p:cNvSpPr>
          <p:nvPr/>
        </p:nvSpPr>
        <p:spPr>
          <a:xfrm>
            <a:off x="624840" y="4991100"/>
            <a:ext cx="8077200" cy="93345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Bribery and Corruptions</a:t>
            </a:r>
            <a:endParaRPr lang="en-GB" sz="2100" b="1" dirty="0"/>
          </a:p>
        </p:txBody>
      </p:sp>
    </p:spTree>
    <p:extLst>
      <p:ext uri="{BB962C8B-B14F-4D97-AF65-F5344CB8AC3E}">
        <p14:creationId xmlns:p14="http://schemas.microsoft.com/office/powerpoint/2010/main" val="9004879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62856-EA24-951C-A4AE-53649B2735ED}"/>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EBBAAAE3-8389-F712-375A-33C680AA8E1A}"/>
              </a:ext>
            </a:extLst>
          </p:cNvPr>
          <p:cNvSpPr>
            <a:spLocks noGrp="1"/>
          </p:cNvSpPr>
          <p:nvPr/>
        </p:nvSpPr>
        <p:spPr>
          <a:xfrm>
            <a:off x="609600" y="1181100"/>
            <a:ext cx="8077200" cy="42291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800" b="1" dirty="0"/>
              <a:t>Product: </a:t>
            </a:r>
            <a:r>
              <a:rPr lang="en-GB" sz="2800" dirty="0"/>
              <a:t>Laws seeking to protect consumers affect a product's physical and chemical aspects. The standards to which the products must conform can vary in different countries. </a:t>
            </a:r>
            <a:r>
              <a:rPr lang="en-GB" sz="2800" dirty="0">
                <a:highlight>
                  <a:srgbClr val="FFFF00"/>
                </a:highlight>
              </a:rPr>
              <a:t>(Week 5)</a:t>
            </a:r>
          </a:p>
          <a:p>
            <a:pPr marL="0" indent="0">
              <a:buClr>
                <a:srgbClr val="0070C0"/>
              </a:buClr>
              <a:buNone/>
            </a:pPr>
            <a:r>
              <a:rPr lang="en-GB" sz="2800" b="1" dirty="0"/>
              <a:t>Packaging and labelling</a:t>
            </a:r>
            <a:r>
              <a:rPr lang="en-GB" sz="2800" dirty="0"/>
              <a:t>: Various regulations between countries on packaging materials and labelling </a:t>
            </a:r>
            <a:r>
              <a:rPr lang="en-GB" sz="2800" dirty="0">
                <a:highlight>
                  <a:srgbClr val="FFFF00"/>
                </a:highlight>
              </a:rPr>
              <a:t>(Week 5)</a:t>
            </a:r>
            <a:endParaRPr lang="en-GB" sz="2800" dirty="0"/>
          </a:p>
          <a:p>
            <a:pPr marL="0" indent="0">
              <a:buClr>
                <a:srgbClr val="0070C0"/>
              </a:buClr>
              <a:buNone/>
            </a:pPr>
            <a:r>
              <a:rPr lang="en-GB" sz="2800" b="1" dirty="0"/>
              <a:t>Price: </a:t>
            </a:r>
            <a:r>
              <a:rPr lang="en-GB" sz="2800" dirty="0"/>
              <a:t>The</a:t>
            </a:r>
            <a:r>
              <a:rPr lang="en-GB" sz="2800" b="1" dirty="0"/>
              <a:t> </a:t>
            </a:r>
            <a:r>
              <a:rPr lang="en-GB" sz="2800" dirty="0"/>
              <a:t>Free market system does not always operate in a country. Government price controls could impact prices charged to the international market. </a:t>
            </a:r>
            <a:r>
              <a:rPr lang="en-GB" sz="2800" dirty="0">
                <a:highlight>
                  <a:srgbClr val="FFFF00"/>
                </a:highlight>
              </a:rPr>
              <a:t>(Week 6)</a:t>
            </a:r>
          </a:p>
          <a:p>
            <a:pPr marL="0" indent="0">
              <a:buClr>
                <a:srgbClr val="0070C0"/>
              </a:buClr>
              <a:buNone/>
            </a:pPr>
            <a:endParaRPr lang="en-GB" sz="2800" dirty="0"/>
          </a:p>
          <a:p>
            <a:pPr marL="0" indent="0">
              <a:buClr>
                <a:srgbClr val="0070C0"/>
              </a:buClr>
              <a:buNone/>
            </a:pPr>
            <a:endParaRPr lang="en-GB" sz="2100" dirty="0"/>
          </a:p>
        </p:txBody>
      </p:sp>
      <p:sp>
        <p:nvSpPr>
          <p:cNvPr id="2" name="Title 1">
            <a:extLst>
              <a:ext uri="{FF2B5EF4-FFF2-40B4-BE49-F238E27FC236}">
                <a16:creationId xmlns:a16="http://schemas.microsoft.com/office/drawing/2014/main" id="{C3D7B11C-FB6E-1725-A5DB-7BBDE148D6A0}"/>
              </a:ext>
            </a:extLst>
          </p:cNvPr>
          <p:cNvSpPr txBox="1">
            <a:spLocks/>
          </p:cNvSpPr>
          <p:nvPr/>
        </p:nvSpPr>
        <p:spPr>
          <a:xfrm>
            <a:off x="609600" y="311785"/>
            <a:ext cx="80010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Law and the international marketing mix</a:t>
            </a:r>
            <a:endParaRPr lang="en-US" sz="3600" b="1" dirty="0"/>
          </a:p>
        </p:txBody>
      </p:sp>
      <p:sp>
        <p:nvSpPr>
          <p:cNvPr id="3" name="Content Placeholder 2">
            <a:extLst>
              <a:ext uri="{FF2B5EF4-FFF2-40B4-BE49-F238E27FC236}">
                <a16:creationId xmlns:a16="http://schemas.microsoft.com/office/drawing/2014/main" id="{27F6D490-8A35-D633-2F8A-CDAF3A0EA4E3}"/>
              </a:ext>
            </a:extLst>
          </p:cNvPr>
          <p:cNvSpPr>
            <a:spLocks noGrp="1"/>
          </p:cNvSpPr>
          <p:nvPr/>
        </p:nvSpPr>
        <p:spPr>
          <a:xfrm>
            <a:off x="624840" y="2964180"/>
            <a:ext cx="8077200" cy="13792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endParaRPr lang="en-GB" sz="2100" b="1" dirty="0"/>
          </a:p>
        </p:txBody>
      </p:sp>
    </p:spTree>
    <p:extLst>
      <p:ext uri="{BB962C8B-B14F-4D97-AF65-F5344CB8AC3E}">
        <p14:creationId xmlns:p14="http://schemas.microsoft.com/office/powerpoint/2010/main" val="10276633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74B59-B6BF-01A5-C445-4F8D2E64A0B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52CE02B-033B-D454-0002-1F4E77108BE0}"/>
              </a:ext>
            </a:extLst>
          </p:cNvPr>
          <p:cNvSpPr>
            <a:spLocks noGrp="1"/>
          </p:cNvSpPr>
          <p:nvPr/>
        </p:nvSpPr>
        <p:spPr>
          <a:xfrm>
            <a:off x="609600" y="1524000"/>
            <a:ext cx="8077200" cy="35433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600" b="1" dirty="0"/>
              <a:t>Distribution: There are </a:t>
            </a:r>
            <a:r>
              <a:rPr lang="en-GB" sz="2600" dirty="0"/>
              <a:t>laws in most countries covering the physical distribution of products and channel activities. </a:t>
            </a:r>
            <a:r>
              <a:rPr lang="en-GB" sz="2600" dirty="0">
                <a:highlight>
                  <a:srgbClr val="FFFF00"/>
                </a:highlight>
              </a:rPr>
              <a:t>(Week 7)</a:t>
            </a:r>
          </a:p>
          <a:p>
            <a:pPr marL="0" indent="0">
              <a:buClr>
                <a:srgbClr val="0070C0"/>
              </a:buClr>
              <a:buNone/>
            </a:pPr>
            <a:r>
              <a:rPr lang="en-GB" sz="2600" b="1" dirty="0"/>
              <a:t>Promotion</a:t>
            </a:r>
            <a:r>
              <a:rPr lang="en-GB" sz="2600" dirty="0"/>
              <a:t>: Promotion is a highly regulated element of the marketing mix in many countries. Various regulations between countries on packaging materials and labelling </a:t>
            </a:r>
            <a:r>
              <a:rPr lang="en-GB" sz="2600" dirty="0">
                <a:highlight>
                  <a:srgbClr val="FFFF00"/>
                </a:highlight>
              </a:rPr>
              <a:t>(Week 6)</a:t>
            </a:r>
            <a:endParaRPr lang="en-GB" sz="2600" dirty="0"/>
          </a:p>
          <a:p>
            <a:pPr marL="0" indent="0">
              <a:buClr>
                <a:srgbClr val="0070C0"/>
              </a:buClr>
              <a:buNone/>
            </a:pPr>
            <a:endParaRPr lang="en-GB" sz="2600" dirty="0"/>
          </a:p>
          <a:p>
            <a:pPr marL="0" indent="0">
              <a:buClr>
                <a:srgbClr val="0070C0"/>
              </a:buClr>
              <a:buNone/>
            </a:pPr>
            <a:endParaRPr lang="en-GB" sz="2600" dirty="0"/>
          </a:p>
        </p:txBody>
      </p:sp>
      <p:sp>
        <p:nvSpPr>
          <p:cNvPr id="2" name="Title 1">
            <a:extLst>
              <a:ext uri="{FF2B5EF4-FFF2-40B4-BE49-F238E27FC236}">
                <a16:creationId xmlns:a16="http://schemas.microsoft.com/office/drawing/2014/main" id="{8462E4C4-784A-D7D4-1735-007B427A0B5E}"/>
              </a:ext>
            </a:extLst>
          </p:cNvPr>
          <p:cNvSpPr txBox="1">
            <a:spLocks/>
          </p:cNvSpPr>
          <p:nvPr/>
        </p:nvSpPr>
        <p:spPr>
          <a:xfrm>
            <a:off x="609600" y="311785"/>
            <a:ext cx="80010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Law and the international marketing mix</a:t>
            </a:r>
            <a:endParaRPr lang="en-US" sz="3600" b="1" dirty="0"/>
          </a:p>
        </p:txBody>
      </p:sp>
      <p:sp>
        <p:nvSpPr>
          <p:cNvPr id="3" name="Content Placeholder 2">
            <a:extLst>
              <a:ext uri="{FF2B5EF4-FFF2-40B4-BE49-F238E27FC236}">
                <a16:creationId xmlns:a16="http://schemas.microsoft.com/office/drawing/2014/main" id="{1EBBC6C6-7055-0422-26A6-DF2F7DE16812}"/>
              </a:ext>
            </a:extLst>
          </p:cNvPr>
          <p:cNvSpPr>
            <a:spLocks noGrp="1"/>
          </p:cNvSpPr>
          <p:nvPr/>
        </p:nvSpPr>
        <p:spPr>
          <a:xfrm>
            <a:off x="624840" y="2964180"/>
            <a:ext cx="8077200" cy="13792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endParaRPr lang="en-GB" sz="2100" b="1" dirty="0"/>
          </a:p>
        </p:txBody>
      </p:sp>
    </p:spTree>
    <p:extLst>
      <p:ext uri="{BB962C8B-B14F-4D97-AF65-F5344CB8AC3E}">
        <p14:creationId xmlns:p14="http://schemas.microsoft.com/office/powerpoint/2010/main" val="939733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Activity</a:t>
            </a:r>
            <a:r>
              <a:rPr lang="en-GB" sz="2800" dirty="0"/>
              <a:t>(</a:t>
            </a:r>
            <a:r>
              <a:rPr lang="en-GB" sz="2800" b="1" dirty="0"/>
              <a:t>30 Mins</a:t>
            </a:r>
            <a:r>
              <a:rPr lang="en-GB" sz="2800" dirty="0"/>
              <a:t>) </a:t>
            </a:r>
            <a:r>
              <a:rPr lang="en-GB" dirty="0"/>
              <a:t>and Presentation</a:t>
            </a:r>
          </a:p>
        </p:txBody>
      </p:sp>
      <p:sp>
        <p:nvSpPr>
          <p:cNvPr id="3" name="Content Placeholder 2"/>
          <p:cNvSpPr>
            <a:spLocks noGrp="1"/>
          </p:cNvSpPr>
          <p:nvPr>
            <p:ph idx="1"/>
          </p:nvPr>
        </p:nvSpPr>
        <p:spPr/>
        <p:txBody>
          <a:bodyPr/>
          <a:lstStyle/>
          <a:p>
            <a:r>
              <a:rPr lang="en-GB" dirty="0"/>
              <a:t>Choose a company that makes it’s product available in at least two different countries and compare the macro environment with the two different countries stating whether each force is favourable or un favourable and why. Similarities and differences should be stated.</a:t>
            </a:r>
          </a:p>
        </p:txBody>
      </p:sp>
    </p:spTree>
    <p:extLst>
      <p:ext uri="{BB962C8B-B14F-4D97-AF65-F5344CB8AC3E}">
        <p14:creationId xmlns:p14="http://schemas.microsoft.com/office/powerpoint/2010/main" val="5286956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D8E37B-A909-8526-AE57-55A10622956C}"/>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E2FA450-B79F-41EC-C597-1247BF3C980C}"/>
              </a:ext>
            </a:extLst>
          </p:cNvPr>
          <p:cNvPicPr>
            <a:picLocks noChangeAspect="1"/>
          </p:cNvPicPr>
          <p:nvPr/>
        </p:nvPicPr>
        <p:blipFill>
          <a:blip r:embed="rId3"/>
          <a:stretch>
            <a:fillRect/>
          </a:stretch>
        </p:blipFill>
        <p:spPr>
          <a:xfrm>
            <a:off x="23949" y="3413760"/>
            <a:ext cx="8783276" cy="2200582"/>
          </a:xfrm>
          <a:prstGeom prst="rect">
            <a:avLst/>
          </a:prstGeom>
        </p:spPr>
      </p:pic>
      <p:sp>
        <p:nvSpPr>
          <p:cNvPr id="5" name="Content Placeholder 2">
            <a:extLst>
              <a:ext uri="{FF2B5EF4-FFF2-40B4-BE49-F238E27FC236}">
                <a16:creationId xmlns:a16="http://schemas.microsoft.com/office/drawing/2014/main" id="{0D999033-4676-3F9B-D3A9-BF91D522361C}"/>
              </a:ext>
            </a:extLst>
          </p:cNvPr>
          <p:cNvSpPr>
            <a:spLocks noGrp="1"/>
          </p:cNvSpPr>
          <p:nvPr/>
        </p:nvSpPr>
        <p:spPr>
          <a:xfrm>
            <a:off x="129604" y="1066800"/>
            <a:ext cx="9016573" cy="3200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Access this book (library login needed): </a:t>
            </a:r>
          </a:p>
          <a:p>
            <a:pPr marL="0" indent="0">
              <a:buClr>
                <a:srgbClr val="0070C0"/>
              </a:buClr>
              <a:buNone/>
            </a:pPr>
            <a:r>
              <a:rPr lang="en-GB" sz="1800" b="0" i="0" dirty="0">
                <a:solidFill>
                  <a:srgbClr val="3A3A3A"/>
                </a:solidFill>
                <a:effectLst/>
              </a:rPr>
              <a:t>De </a:t>
            </a:r>
            <a:r>
              <a:rPr lang="en-GB" sz="1800" b="0" i="0" dirty="0" err="1">
                <a:solidFill>
                  <a:srgbClr val="3A3A3A"/>
                </a:solidFill>
                <a:effectLst/>
              </a:rPr>
              <a:t>Búrca</a:t>
            </a:r>
            <a:r>
              <a:rPr lang="en-GB" sz="1800" b="0" i="0" dirty="0">
                <a:solidFill>
                  <a:srgbClr val="3A3A3A"/>
                </a:solidFill>
                <a:effectLst/>
              </a:rPr>
              <a:t>, S., Fletcher, R. and Brown, L. (2004) </a:t>
            </a:r>
            <a:r>
              <a:rPr lang="en-GB" sz="1800" b="0" i="1" dirty="0">
                <a:solidFill>
                  <a:srgbClr val="3A3A3A"/>
                </a:solidFill>
                <a:effectLst/>
              </a:rPr>
              <a:t>International marketing : an SME perspective</a:t>
            </a:r>
            <a:r>
              <a:rPr lang="en-GB" sz="1800" b="0" i="0" dirty="0">
                <a:solidFill>
                  <a:srgbClr val="3A3A3A"/>
                </a:solidFill>
                <a:effectLst/>
              </a:rPr>
              <a:t>. 1st ed. Harlow, England: FT Prentice Hall.</a:t>
            </a:r>
            <a:endParaRPr lang="en-GB" b="1" dirty="0"/>
          </a:p>
          <a:p>
            <a:pPr marL="0" indent="0">
              <a:buClr>
                <a:srgbClr val="0070C0"/>
              </a:buClr>
              <a:buNone/>
            </a:pPr>
            <a:r>
              <a:rPr lang="en-GB" sz="2400" dirty="0">
                <a:hlinkClick r:id="rId4"/>
              </a:rPr>
              <a:t>https://librarysearch.uwtsd.ac.uk/permalink/44WHELF_UWTSD/11c0l68/alma99100269479002421</a:t>
            </a:r>
            <a:endParaRPr lang="en-GB" sz="2400" dirty="0"/>
          </a:p>
          <a:p>
            <a:pPr marL="0" indent="0">
              <a:buClr>
                <a:srgbClr val="0070C0"/>
              </a:buClr>
              <a:buNone/>
            </a:pPr>
            <a:endParaRPr lang="en-GB" sz="2000" b="1" dirty="0"/>
          </a:p>
          <a:p>
            <a:pPr marL="0" indent="0">
              <a:buClr>
                <a:srgbClr val="0070C0"/>
              </a:buClr>
              <a:buNone/>
            </a:pPr>
            <a:r>
              <a:rPr lang="en-GB" sz="2400" b="1" dirty="0"/>
              <a:t>Go to page 132  (Web workout) and answer this question.</a:t>
            </a:r>
          </a:p>
          <a:p>
            <a:pPr marL="0" indent="0">
              <a:buClr>
                <a:srgbClr val="0070C0"/>
              </a:buClr>
              <a:buNone/>
            </a:pPr>
            <a:endParaRPr lang="en-GB" sz="2800" b="1" dirty="0"/>
          </a:p>
          <a:p>
            <a:pPr marL="0" indent="0">
              <a:buClr>
                <a:srgbClr val="0070C0"/>
              </a:buClr>
              <a:buNone/>
            </a:pPr>
            <a:endParaRPr lang="en-GB" sz="2400" dirty="0"/>
          </a:p>
          <a:p>
            <a:pPr marL="0" indent="0">
              <a:buNone/>
            </a:pPr>
            <a:endParaRPr lang="en-GB" dirty="0"/>
          </a:p>
        </p:txBody>
      </p:sp>
      <p:sp>
        <p:nvSpPr>
          <p:cNvPr id="2" name="Title 1">
            <a:extLst>
              <a:ext uri="{FF2B5EF4-FFF2-40B4-BE49-F238E27FC236}">
                <a16:creationId xmlns:a16="http://schemas.microsoft.com/office/drawing/2014/main" id="{09B8DAF1-B832-250C-64AF-727CBB70041C}"/>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group– </a:t>
            </a:r>
            <a:r>
              <a:rPr lang="en-US" sz="2800" dirty="0">
                <a:highlight>
                  <a:srgbClr val="FFFF00"/>
                </a:highlight>
              </a:rPr>
              <a:t>30 min </a:t>
            </a:r>
            <a:r>
              <a:rPr lang="en-US" sz="1800" dirty="0"/>
              <a:t>1 of 2</a:t>
            </a:r>
            <a:endParaRPr lang="en-US" sz="3600" dirty="0"/>
          </a:p>
        </p:txBody>
      </p:sp>
    </p:spTree>
    <p:extLst>
      <p:ext uri="{BB962C8B-B14F-4D97-AF65-F5344CB8AC3E}">
        <p14:creationId xmlns:p14="http://schemas.microsoft.com/office/powerpoint/2010/main" val="3433266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D9D508-57F3-B933-6A81-EA872FD53D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6935B1-C03E-A065-2431-1BC8B2CB1ECB}"/>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Activities – group– </a:t>
            </a:r>
            <a:r>
              <a:rPr lang="en-US" sz="2800" dirty="0">
                <a:highlight>
                  <a:srgbClr val="FFFF00"/>
                </a:highlight>
              </a:rPr>
              <a:t>30 min </a:t>
            </a:r>
            <a:r>
              <a:rPr lang="en-US" sz="1800" dirty="0"/>
              <a:t>2 of 2</a:t>
            </a:r>
            <a:endParaRPr lang="en-US" sz="3600" dirty="0"/>
          </a:p>
        </p:txBody>
      </p:sp>
      <p:sp>
        <p:nvSpPr>
          <p:cNvPr id="6" name="Content Placeholder 2">
            <a:extLst>
              <a:ext uri="{FF2B5EF4-FFF2-40B4-BE49-F238E27FC236}">
                <a16:creationId xmlns:a16="http://schemas.microsoft.com/office/drawing/2014/main" id="{E0FDD076-999A-CE3A-78AE-8438F145C22F}"/>
              </a:ext>
            </a:extLst>
          </p:cNvPr>
          <p:cNvSpPr>
            <a:spLocks noGrp="1"/>
          </p:cNvSpPr>
          <p:nvPr/>
        </p:nvSpPr>
        <p:spPr>
          <a:xfrm>
            <a:off x="419100" y="1228362"/>
            <a:ext cx="8305800" cy="6096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Clr>
                <a:srgbClr val="0070C0"/>
              </a:buClr>
              <a:buNone/>
            </a:pPr>
            <a:r>
              <a:rPr lang="en-GB" sz="2400" b="1" dirty="0"/>
              <a:t>Use these websites (choose 2 websites) to find the data about Brazil</a:t>
            </a:r>
            <a:endParaRPr lang="en-GB" sz="2800" b="1" dirty="0"/>
          </a:p>
          <a:p>
            <a:pPr>
              <a:buClr>
                <a:srgbClr val="0070C0"/>
              </a:buClr>
              <a:buFont typeface="Wingdings" panose="05000000000000000000" pitchFamily="2" charset="2"/>
              <a:buChar char="q"/>
            </a:pPr>
            <a:endParaRPr lang="en-GB" sz="2800" b="1" dirty="0"/>
          </a:p>
          <a:p>
            <a:pPr marL="0" indent="0">
              <a:buClr>
                <a:srgbClr val="0070C0"/>
              </a:buClr>
              <a:buNone/>
            </a:pPr>
            <a:endParaRPr lang="en-GB" sz="2400" dirty="0"/>
          </a:p>
          <a:p>
            <a:pPr marL="0" indent="0">
              <a:buNone/>
            </a:pPr>
            <a:endParaRPr lang="en-GB" dirty="0"/>
          </a:p>
        </p:txBody>
      </p:sp>
      <p:grpSp>
        <p:nvGrpSpPr>
          <p:cNvPr id="11" name="Group 10">
            <a:extLst>
              <a:ext uri="{FF2B5EF4-FFF2-40B4-BE49-F238E27FC236}">
                <a16:creationId xmlns:a16="http://schemas.microsoft.com/office/drawing/2014/main" id="{AAA90A29-C213-4689-E1F9-8583E22DADC7}"/>
              </a:ext>
            </a:extLst>
          </p:cNvPr>
          <p:cNvGrpSpPr/>
          <p:nvPr/>
        </p:nvGrpSpPr>
        <p:grpSpPr>
          <a:xfrm>
            <a:off x="809110" y="2066640"/>
            <a:ext cx="7373379" cy="2953399"/>
            <a:chOff x="809110" y="1837962"/>
            <a:chExt cx="7373379" cy="2953399"/>
          </a:xfrm>
        </p:grpSpPr>
        <p:pic>
          <p:nvPicPr>
            <p:cNvPr id="8" name="Picture 7">
              <a:extLst>
                <a:ext uri="{FF2B5EF4-FFF2-40B4-BE49-F238E27FC236}">
                  <a16:creationId xmlns:a16="http://schemas.microsoft.com/office/drawing/2014/main" id="{BED01F5E-5CBD-1B4F-FE4F-148CD0BE5F3E}"/>
                </a:ext>
              </a:extLst>
            </p:cNvPr>
            <p:cNvPicPr>
              <a:picLocks noChangeAspect="1"/>
            </p:cNvPicPr>
            <p:nvPr/>
          </p:nvPicPr>
          <p:blipFill>
            <a:blip r:embed="rId3"/>
            <a:stretch>
              <a:fillRect/>
            </a:stretch>
          </p:blipFill>
          <p:spPr>
            <a:xfrm>
              <a:off x="838200" y="1837962"/>
              <a:ext cx="5496692" cy="1143160"/>
            </a:xfrm>
            <a:prstGeom prst="rect">
              <a:avLst/>
            </a:prstGeom>
          </p:spPr>
        </p:pic>
        <p:pic>
          <p:nvPicPr>
            <p:cNvPr id="10" name="Picture 9">
              <a:extLst>
                <a:ext uri="{FF2B5EF4-FFF2-40B4-BE49-F238E27FC236}">
                  <a16:creationId xmlns:a16="http://schemas.microsoft.com/office/drawing/2014/main" id="{56E1C1D8-C328-30AB-93A0-F0AC60A34A9E}"/>
                </a:ext>
              </a:extLst>
            </p:cNvPr>
            <p:cNvPicPr>
              <a:picLocks noChangeAspect="1"/>
            </p:cNvPicPr>
            <p:nvPr/>
          </p:nvPicPr>
          <p:blipFill>
            <a:blip r:embed="rId4"/>
            <a:stretch>
              <a:fillRect/>
            </a:stretch>
          </p:blipFill>
          <p:spPr>
            <a:xfrm>
              <a:off x="809110" y="2743200"/>
              <a:ext cx="7373379" cy="2048161"/>
            </a:xfrm>
            <a:prstGeom prst="rect">
              <a:avLst/>
            </a:prstGeom>
          </p:spPr>
        </p:pic>
      </p:grpSp>
    </p:spTree>
    <p:extLst>
      <p:ext uri="{BB962C8B-B14F-4D97-AF65-F5344CB8AC3E}">
        <p14:creationId xmlns:p14="http://schemas.microsoft.com/office/powerpoint/2010/main" val="1409295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0" y="662958"/>
            <a:ext cx="9144000" cy="482344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3000" b="1" dirty="0">
                <a:highlight>
                  <a:srgbClr val="FFFF00"/>
                </a:highlight>
              </a:rPr>
              <a:t>Today We Covered</a:t>
            </a:r>
          </a:p>
          <a:p>
            <a:pPr marL="0" indent="0">
              <a:lnSpc>
                <a:spcPct val="90000"/>
              </a:lnSpc>
              <a:buNone/>
            </a:pPr>
            <a:endParaRPr lang="en-GB" sz="3000" dirty="0"/>
          </a:p>
          <a:p>
            <a:pPr marL="216000">
              <a:spcBef>
                <a:spcPts val="0"/>
              </a:spcBef>
              <a:spcAft>
                <a:spcPts val="600"/>
              </a:spcAft>
              <a:buClr>
                <a:srgbClr val="0070C0"/>
              </a:buClr>
              <a:buFont typeface="Wingdings" panose="05000000000000000000" pitchFamily="2" charset="2"/>
              <a:buChar char="q"/>
            </a:pPr>
            <a:r>
              <a:rPr lang="en-GB" sz="3200" dirty="0"/>
              <a:t>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3200" dirty="0"/>
          </a:p>
          <a:p>
            <a:pPr marL="216000">
              <a:lnSpc>
                <a:spcPct val="90000"/>
              </a:lnSpc>
              <a:spcBef>
                <a:spcPts val="0"/>
              </a:spcBef>
              <a:spcAft>
                <a:spcPts val="600"/>
              </a:spcAft>
              <a:buClr>
                <a:srgbClr val="0070C0"/>
              </a:buClr>
              <a:buFont typeface="Wingdings" panose="05000000000000000000" pitchFamily="2" charset="2"/>
              <a:buChar char="q"/>
            </a:pPr>
            <a:r>
              <a:rPr lang="en-GB" sz="3200" dirty="0"/>
              <a:t>Four main categories of preferential trade agreements </a:t>
            </a:r>
          </a:p>
          <a:p>
            <a:pPr marL="216000">
              <a:lnSpc>
                <a:spcPct val="90000"/>
              </a:lnSpc>
              <a:spcBef>
                <a:spcPts val="0"/>
              </a:spcBef>
              <a:spcAft>
                <a:spcPts val="600"/>
              </a:spcAft>
              <a:buClr>
                <a:srgbClr val="0070C0"/>
              </a:buClr>
              <a:buFont typeface="Wingdings" panose="05000000000000000000" pitchFamily="2" charset="2"/>
              <a:buChar char="q"/>
            </a:pPr>
            <a:endParaRPr lang="en-GB" sz="3200" dirty="0"/>
          </a:p>
          <a:p>
            <a:pPr marL="216000">
              <a:lnSpc>
                <a:spcPct val="90000"/>
              </a:lnSpc>
              <a:spcBef>
                <a:spcPts val="0"/>
              </a:spcBef>
              <a:spcAft>
                <a:spcPts val="600"/>
              </a:spcAft>
              <a:buClr>
                <a:srgbClr val="0070C0"/>
              </a:buClr>
              <a:buFont typeface="Wingdings" panose="05000000000000000000" pitchFamily="2" charset="2"/>
              <a:buChar char="q"/>
            </a:pPr>
            <a:r>
              <a:rPr lang="en-GB" sz="3200" dirty="0"/>
              <a:t>The elements of a country’s political and legal environments that can impact international marketing activities</a:t>
            </a:r>
          </a:p>
          <a:p>
            <a:pPr marL="0" indent="0">
              <a:buClr>
                <a:srgbClr val="0070C0"/>
              </a:buClr>
              <a:buNone/>
            </a:pP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
        <p:nvSpPr>
          <p:cNvPr id="3" name="TextBox 3">
            <a:extLst>
              <a:ext uri="{FF2B5EF4-FFF2-40B4-BE49-F238E27FC236}">
                <a16:creationId xmlns:a16="http://schemas.microsoft.com/office/drawing/2014/main" id="{BAD9C39D-4285-C6F3-6565-15536B5739CA}"/>
              </a:ext>
            </a:extLst>
          </p:cNvPr>
          <p:cNvSpPr txBox="1"/>
          <p:nvPr/>
        </p:nvSpPr>
        <p:spPr>
          <a:xfrm>
            <a:off x="-76200" y="78183"/>
            <a:ext cx="9144000" cy="646331"/>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600" b="1">
                <a:highlight>
                  <a:srgbClr val="FFFF00"/>
                </a:highlight>
                <a:latin typeface="Arial" panose="020B0604020202020204" pitchFamily="34" charset="0"/>
                <a:cs typeface="Arial" panose="020B0604020202020204" pitchFamily="34" charset="0"/>
              </a:rPr>
              <a:t>Summary</a:t>
            </a:r>
            <a:endParaRPr lang="en-GB" sz="3600" b="1" dirty="0">
              <a:highlight>
                <a:srgbClr val="FFFF00"/>
              </a:highlight>
            </a:endParaRPr>
          </a:p>
        </p:txBody>
      </p:sp>
    </p:spTree>
    <p:extLst>
      <p:ext uri="{BB962C8B-B14F-4D97-AF65-F5344CB8AC3E}">
        <p14:creationId xmlns:p14="http://schemas.microsoft.com/office/powerpoint/2010/main" val="1181050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6FEB6-3F7E-FA47-33BC-673D214193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D5DDBA-DB28-0E8C-B321-898BEE063E2A}"/>
              </a:ext>
            </a:extLst>
          </p:cNvPr>
          <p:cNvSpPr>
            <a:spLocks noGrp="1"/>
          </p:cNvSpPr>
          <p:nvPr>
            <p:ph type="title"/>
          </p:nvPr>
        </p:nvSpPr>
        <p:spPr/>
        <p:txBody>
          <a:bodyPr/>
          <a:lstStyle/>
          <a:p>
            <a:pPr algn="ctr"/>
            <a:r>
              <a:rPr lang="en-GB" dirty="0"/>
              <a:t>Key Terms (1/2)</a:t>
            </a:r>
          </a:p>
        </p:txBody>
      </p:sp>
      <p:sp>
        <p:nvSpPr>
          <p:cNvPr id="3" name="Content Placeholder 2">
            <a:extLst>
              <a:ext uri="{FF2B5EF4-FFF2-40B4-BE49-F238E27FC236}">
                <a16:creationId xmlns:a16="http://schemas.microsoft.com/office/drawing/2014/main" id="{B64C88A3-2364-A18F-B300-252259FA1A1C}"/>
              </a:ext>
            </a:extLst>
          </p:cNvPr>
          <p:cNvSpPr>
            <a:spLocks noGrp="1"/>
          </p:cNvSpPr>
          <p:nvPr>
            <p:ph idx="1"/>
          </p:nvPr>
        </p:nvSpPr>
        <p:spPr/>
        <p:txBody>
          <a:bodyPr/>
          <a:lstStyle/>
          <a:p>
            <a:r>
              <a:rPr lang="en-GB" dirty="0"/>
              <a:t>Micro Environment            </a:t>
            </a:r>
          </a:p>
          <a:p>
            <a:endParaRPr lang="en-GB" dirty="0"/>
          </a:p>
          <a:p>
            <a:r>
              <a:rPr lang="en-GB" dirty="0"/>
              <a:t>Macro Environment</a:t>
            </a:r>
          </a:p>
          <a:p>
            <a:endParaRPr lang="en-GB" dirty="0"/>
          </a:p>
          <a:p>
            <a:r>
              <a:rPr lang="en-GB" dirty="0"/>
              <a:t>Pestle analysis</a:t>
            </a:r>
          </a:p>
        </p:txBody>
      </p:sp>
    </p:spTree>
    <p:extLst>
      <p:ext uri="{BB962C8B-B14F-4D97-AF65-F5344CB8AC3E}">
        <p14:creationId xmlns:p14="http://schemas.microsoft.com/office/powerpoint/2010/main" val="1155160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0B2A8-739C-D914-AB77-FFF82DB14A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94F44C-B393-D2B2-53D6-C62AEBF38369}"/>
              </a:ext>
            </a:extLst>
          </p:cNvPr>
          <p:cNvSpPr>
            <a:spLocks noGrp="1"/>
          </p:cNvSpPr>
          <p:nvPr>
            <p:ph type="title"/>
          </p:nvPr>
        </p:nvSpPr>
        <p:spPr/>
        <p:txBody>
          <a:bodyPr/>
          <a:lstStyle/>
          <a:p>
            <a:pPr algn="ctr"/>
            <a:r>
              <a:rPr lang="en-GB" dirty="0"/>
              <a:t>Key Terms (2/2)</a:t>
            </a:r>
          </a:p>
        </p:txBody>
      </p:sp>
      <p:sp>
        <p:nvSpPr>
          <p:cNvPr id="3" name="Content Placeholder 2">
            <a:extLst>
              <a:ext uri="{FF2B5EF4-FFF2-40B4-BE49-F238E27FC236}">
                <a16:creationId xmlns:a16="http://schemas.microsoft.com/office/drawing/2014/main" id="{30000430-530A-BBAB-387F-2E080F6FD472}"/>
              </a:ext>
            </a:extLst>
          </p:cNvPr>
          <p:cNvSpPr>
            <a:spLocks noGrp="1"/>
          </p:cNvSpPr>
          <p:nvPr>
            <p:ph idx="1"/>
          </p:nvPr>
        </p:nvSpPr>
        <p:spPr/>
        <p:txBody>
          <a:bodyPr/>
          <a:lstStyle/>
          <a:p>
            <a:r>
              <a:rPr lang="en-GB" dirty="0"/>
              <a:t>Market Capitalism 			 Expropriation </a:t>
            </a:r>
          </a:p>
          <a:p>
            <a:pPr marL="0" indent="0">
              <a:buNone/>
            </a:pPr>
            <a:endParaRPr lang="en-GB" dirty="0"/>
          </a:p>
          <a:p>
            <a:r>
              <a:rPr lang="en-GB" dirty="0"/>
              <a:t>Centrally Planned Socialism	Nationalisation</a:t>
            </a:r>
          </a:p>
          <a:p>
            <a:pPr marL="0" indent="0">
              <a:buNone/>
            </a:pPr>
            <a:endParaRPr lang="en-GB" dirty="0"/>
          </a:p>
          <a:p>
            <a:r>
              <a:rPr lang="en-GB" dirty="0"/>
              <a:t>Sovereignty</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4324478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B1CC7-F9AA-EB66-8BE2-4D2B684FC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5A69A5-96A9-4322-495F-62F08662F37B}"/>
              </a:ext>
            </a:extLst>
          </p:cNvPr>
          <p:cNvSpPr>
            <a:spLocks noGrp="1"/>
          </p:cNvSpPr>
          <p:nvPr>
            <p:ph type="title"/>
          </p:nvPr>
        </p:nvSpPr>
        <p:spPr/>
        <p:txBody>
          <a:bodyPr>
            <a:normAutofit/>
          </a:bodyPr>
          <a:lstStyle/>
          <a:p>
            <a:pPr algn="ctr"/>
            <a:r>
              <a:rPr lang="en-GB" sz="4000" noProof="0" dirty="0">
                <a:latin typeface="Arial" panose="020B0604020202020204" pitchFamily="34" charset="0"/>
                <a:cs typeface="Arial" panose="020B0604020202020204" pitchFamily="34" charset="0"/>
              </a:rPr>
              <a:t>Independent study (1/2)</a:t>
            </a:r>
          </a:p>
        </p:txBody>
      </p:sp>
      <p:sp>
        <p:nvSpPr>
          <p:cNvPr id="8" name="Content Placeholder 7">
            <a:extLst>
              <a:ext uri="{FF2B5EF4-FFF2-40B4-BE49-F238E27FC236}">
                <a16:creationId xmlns:a16="http://schemas.microsoft.com/office/drawing/2014/main" id="{2B606EC2-6345-F881-240E-0D6F925F794D}"/>
              </a:ext>
            </a:extLst>
          </p:cNvPr>
          <p:cNvSpPr>
            <a:spLocks noGrp="1"/>
          </p:cNvSpPr>
          <p:nvPr>
            <p:ph idx="1"/>
          </p:nvPr>
        </p:nvSpPr>
        <p:spPr/>
        <p:txBody>
          <a:bodyPr/>
          <a:lstStyle/>
          <a:p>
            <a:pPr marL="0" indent="0">
              <a:buNone/>
            </a:pPr>
            <a:r>
              <a:rPr lang="en-GB" sz="2100" b="1" dirty="0">
                <a:latin typeface="Arial" panose="020B0604020202020204" pitchFamily="34" charset="0"/>
                <a:cs typeface="Arial" panose="020B0604020202020204" pitchFamily="34" charset="0"/>
              </a:rPr>
              <a:t>Please complete at least one of the following tasks:</a:t>
            </a:r>
          </a:p>
          <a:p>
            <a:r>
              <a:rPr lang="en-GB" sz="1800" b="1" dirty="0">
                <a:latin typeface="Arial" panose="020B0604020202020204" pitchFamily="34" charset="0"/>
                <a:cs typeface="Arial" panose="020B0604020202020204" pitchFamily="34" charset="0"/>
              </a:rPr>
              <a:t>Option 1: </a:t>
            </a:r>
            <a:r>
              <a:rPr lang="en-GB" sz="1800" dirty="0">
                <a:latin typeface="Arial" panose="020B0604020202020204" pitchFamily="34" charset="0"/>
                <a:cs typeface="Arial" panose="020B0604020202020204" pitchFamily="34" charset="0"/>
              </a:rPr>
              <a:t>Artificial Intelligence (AI) is transforming the way organisations operate across international markets. Critically analyse the opportunities and challenges that AI presents for International marketing using the Pestle framework.</a:t>
            </a:r>
          </a:p>
          <a:p>
            <a:r>
              <a:rPr lang="en-GB" sz="1800" dirty="0">
                <a:latin typeface="Arial" panose="020B0604020202020204" pitchFamily="34" charset="0"/>
                <a:cs typeface="Arial" panose="020B0604020202020204" pitchFamily="34" charset="0"/>
              </a:rPr>
              <a:t>Outcome: Create a Pestle infographic, how does AI contribute to productivity and economic growth in an industry of your choice.</a:t>
            </a:r>
          </a:p>
          <a:p>
            <a:r>
              <a:rPr lang="en-GB" sz="1800" b="1" dirty="0">
                <a:latin typeface="Arial" panose="020B0604020202020204" pitchFamily="34" charset="0"/>
                <a:cs typeface="Arial" panose="020B0604020202020204" pitchFamily="34" charset="0"/>
              </a:rPr>
              <a:t>Option 2:</a:t>
            </a:r>
            <a:r>
              <a:rPr lang="en-GB" sz="1800" dirty="0">
                <a:latin typeface="Arial" panose="020B0604020202020204" pitchFamily="34" charset="0"/>
                <a:cs typeface="Arial" panose="020B0604020202020204" pitchFamily="34" charset="0"/>
              </a:rPr>
              <a:t>What are the legal responsibilities when using AI in marketing?</a:t>
            </a:r>
          </a:p>
          <a:p>
            <a:r>
              <a:rPr lang="en-GB" sz="1800" dirty="0">
                <a:latin typeface="Arial" panose="020B0604020202020204" pitchFamily="34" charset="0"/>
                <a:cs typeface="Arial" panose="020B0604020202020204" pitchFamily="34" charset="0"/>
              </a:rPr>
              <a:t>Outcome: Create a mind map using Canva.</a:t>
            </a:r>
          </a:p>
        </p:txBody>
      </p:sp>
      <p:sp>
        <p:nvSpPr>
          <p:cNvPr id="6" name="Slide Number Placeholder 5">
            <a:extLst>
              <a:ext uri="{FF2B5EF4-FFF2-40B4-BE49-F238E27FC236}">
                <a16:creationId xmlns:a16="http://schemas.microsoft.com/office/drawing/2014/main" id="{E5E4A7B3-9DD3-3A50-D8CA-CCF8439F2A89}"/>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32</a:t>
            </a:fld>
            <a:endParaRPr lang="en-GB" noProof="0" dirty="0">
              <a:latin typeface="Arial" panose="020B0604020202020204" pitchFamily="34" charset="0"/>
              <a:cs typeface="Arial" panose="020B0604020202020204" pitchFamily="34" charset="0"/>
            </a:endParaRPr>
          </a:p>
        </p:txBody>
      </p:sp>
      <mc:AlternateContent xmlns:mc="http://schemas.openxmlformats.org/markup-compatibility/2006" xmlns:pslz="http://schemas.microsoft.com/office/powerpoint/2016/slidezoom">
        <mc:Choice Requires="pslz">
          <p:graphicFrame>
            <p:nvGraphicFramePr>
              <p:cNvPr id="4" name="Slide Zoom 3">
                <a:extLst>
                  <a:ext uri="{FF2B5EF4-FFF2-40B4-BE49-F238E27FC236}">
                    <a16:creationId xmlns:a16="http://schemas.microsoft.com/office/drawing/2014/main" id="{1E022731-3A8D-B55D-CEE0-BE4007AB6534}"/>
                  </a:ext>
                </a:extLst>
              </p:cNvPr>
              <p:cNvGraphicFramePr>
                <a:graphicFrameLocks noChangeAspect="1"/>
              </p:cNvGraphicFramePr>
              <p:nvPr>
                <p:extLst>
                  <p:ext uri="{D42A27DB-BD31-4B8C-83A1-F6EECF244321}">
                    <p14:modId xmlns:p14="http://schemas.microsoft.com/office/powerpoint/2010/main" val="2446317043"/>
                  </p:ext>
                </p:extLst>
              </p:nvPr>
            </p:nvGraphicFramePr>
            <p:xfrm>
              <a:off x="-3505200" y="2884787"/>
              <a:ext cx="2286000" cy="1285875"/>
            </p:xfrm>
            <a:graphic>
              <a:graphicData uri="http://schemas.microsoft.com/office/powerpoint/2016/slidezoom">
                <pslz:sldZm>
                  <pslz:sldZmObj sldId="269" cId="3075729420">
                    <pslz:zmPr id="{3F08590A-1F0D-4AF8-AFFD-A0CAF7632EAD}" returnToParent="0" transitionDur="1000">
                      <p166:blipFill xmlns:p166="http://schemas.microsoft.com/office/powerpoint/2016/6/main">
                        <a:blip r:embed="rId3"/>
                        <a:stretch>
                          <a:fillRect/>
                        </a:stretch>
                      </p166:blipFill>
                      <p166:spPr xmlns:p166="http://schemas.microsoft.com/office/powerpoint/2016/6/main">
                        <a:xfrm>
                          <a:off x="0" y="0"/>
                          <a:ext cx="2286000" cy="1285875"/>
                        </a:xfrm>
                        <a:prstGeom prst="rect">
                          <a:avLst/>
                        </a:prstGeom>
                        <a:ln w="3175">
                          <a:solidFill>
                            <a:prstClr val="ltGray"/>
                          </a:solidFill>
                        </a:ln>
                      </p166:spPr>
                    </pslz:zmPr>
                  </pslz:sldZmObj>
                </pslz:sldZm>
              </a:graphicData>
            </a:graphic>
          </p:graphicFrame>
        </mc:Choice>
        <mc:Fallback xmlns="">
          <p:pic>
            <p:nvPicPr>
              <p:cNvPr id="4" name="Slide Zoom 3">
                <a:hlinkClick r:id="rId4" action="ppaction://hlinksldjump"/>
                <a:extLst>
                  <a:ext uri="{FF2B5EF4-FFF2-40B4-BE49-F238E27FC236}">
                    <a16:creationId xmlns:a16="http://schemas.microsoft.com/office/drawing/2014/main" id="{1E022731-3A8D-B55D-CEE0-BE4007AB6534}"/>
                  </a:ext>
                </a:extLst>
              </p:cNvPr>
              <p:cNvPicPr>
                <a:picLocks noGrp="1" noRot="1" noChangeAspect="1" noMove="1" noResize="1" noEditPoints="1" noAdjustHandles="1" noChangeArrowheads="1" noChangeShapeType="1"/>
              </p:cNvPicPr>
              <p:nvPr/>
            </p:nvPicPr>
            <p:blipFill>
              <a:blip r:embed="rId5"/>
              <a:stretch>
                <a:fillRect/>
              </a:stretch>
            </p:blipFill>
            <p:spPr>
              <a:xfrm>
                <a:off x="-3505200" y="2884787"/>
                <a:ext cx="2286000" cy="1285875"/>
              </a:xfrm>
              <a:prstGeom prst="rect">
                <a:avLst/>
              </a:prstGeom>
              <a:ln w="3175">
                <a:solidFill>
                  <a:prstClr val="ltGray"/>
                </a:solidFill>
              </a:ln>
            </p:spPr>
          </p:pic>
        </mc:Fallback>
      </mc:AlternateContent>
    </p:spTree>
    <p:extLst>
      <p:ext uri="{BB962C8B-B14F-4D97-AF65-F5344CB8AC3E}">
        <p14:creationId xmlns:p14="http://schemas.microsoft.com/office/powerpoint/2010/main" val="30757294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AA64D-A966-36C3-59F1-97E2E888E0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2097A-A91A-2F6C-4762-58E06C8B4657}"/>
              </a:ext>
            </a:extLst>
          </p:cNvPr>
          <p:cNvSpPr>
            <a:spLocks noGrp="1"/>
          </p:cNvSpPr>
          <p:nvPr>
            <p:ph type="title"/>
          </p:nvPr>
        </p:nvSpPr>
        <p:spPr/>
        <p:txBody>
          <a:bodyPr>
            <a:normAutofit/>
          </a:bodyPr>
          <a:lstStyle/>
          <a:p>
            <a:pPr algn="ctr"/>
            <a:r>
              <a:rPr lang="en-GB" sz="4000" noProof="0" dirty="0">
                <a:latin typeface="Arial" panose="020B0604020202020204" pitchFamily="34" charset="0"/>
                <a:cs typeface="Arial" panose="020B0604020202020204" pitchFamily="34" charset="0"/>
              </a:rPr>
              <a:t>Independent study (2/2)</a:t>
            </a:r>
          </a:p>
        </p:txBody>
      </p:sp>
      <p:sp>
        <p:nvSpPr>
          <p:cNvPr id="8" name="Content Placeholder 7">
            <a:extLst>
              <a:ext uri="{FF2B5EF4-FFF2-40B4-BE49-F238E27FC236}">
                <a16:creationId xmlns:a16="http://schemas.microsoft.com/office/drawing/2014/main" id="{B8FB4B90-9571-4A86-913E-BBAE77CD7699}"/>
              </a:ext>
            </a:extLst>
          </p:cNvPr>
          <p:cNvSpPr>
            <a:spLocks noGrp="1"/>
          </p:cNvSpPr>
          <p:nvPr>
            <p:ph idx="1"/>
          </p:nvPr>
        </p:nvSpPr>
        <p:spPr/>
        <p:txBody>
          <a:bodyPr/>
          <a:lstStyle/>
          <a:p>
            <a:pPr marL="0" indent="0">
              <a:buNone/>
            </a:pPr>
            <a:r>
              <a:rPr lang="en-GB" sz="2100" b="1" dirty="0">
                <a:latin typeface="Arial" panose="020B0604020202020204" pitchFamily="34" charset="0"/>
                <a:cs typeface="Arial" panose="020B0604020202020204" pitchFamily="34" charset="0"/>
              </a:rPr>
              <a:t>Please complete at least one of the following tasks:</a:t>
            </a:r>
          </a:p>
          <a:p>
            <a:r>
              <a:rPr lang="en-GB" sz="1600" b="1" dirty="0">
                <a:latin typeface="Arial" panose="020B0604020202020204" pitchFamily="34" charset="0"/>
                <a:cs typeface="Arial" panose="020B0604020202020204" pitchFamily="34" charset="0"/>
              </a:rPr>
              <a:t>Option 3: </a:t>
            </a:r>
            <a:r>
              <a:rPr lang="en-GB" sz="1600" dirty="0">
                <a:latin typeface="Arial" panose="020B0604020202020204" pitchFamily="34" charset="0"/>
                <a:cs typeface="Arial" panose="020B0604020202020204" pitchFamily="34" charset="0"/>
              </a:rPr>
              <a:t>Should organisations rely heavily on AI for International marketing decisions based on Pestle analysis or should human judgement remain the primary decision making tool? Justify your answer using PowerPoint slides</a:t>
            </a:r>
          </a:p>
          <a:p>
            <a:r>
              <a:rPr lang="en-GB" sz="1600" dirty="0">
                <a:latin typeface="Arial" panose="020B0604020202020204" pitchFamily="34" charset="0"/>
                <a:cs typeface="Arial" panose="020B0604020202020204" pitchFamily="34" charset="0"/>
              </a:rPr>
              <a:t>Outcome: Be prepared to present a 2-minute verbal summary of your consensus in the next class.</a:t>
            </a:r>
          </a:p>
          <a:p>
            <a:r>
              <a:rPr lang="en-GB" sz="1600" b="1" dirty="0">
                <a:latin typeface="Arial" panose="020B0604020202020204" pitchFamily="34" charset="0"/>
                <a:cs typeface="Arial" panose="020B0604020202020204" pitchFamily="34" charset="0"/>
              </a:rPr>
              <a:t>Option 4: </a:t>
            </a:r>
            <a:r>
              <a:rPr lang="en-GB" sz="1600" dirty="0">
                <a:latin typeface="Arial" panose="020B0604020202020204" pitchFamily="34" charset="0"/>
                <a:cs typeface="Arial" panose="020B0604020202020204" pitchFamily="34" charset="0"/>
              </a:rPr>
              <a:t>Choose one company and one foreign country market that the company operates in. Relate the Political, Legal and Economic factors to the company and determine possible opportunities and threats. Provide strategic recommendations of how the company can minimise threats and capitalise on opportunities.</a:t>
            </a:r>
          </a:p>
          <a:p>
            <a:r>
              <a:rPr lang="en-GB" sz="1600" dirty="0">
                <a:latin typeface="Arial" panose="020B0604020202020204" pitchFamily="34" charset="0"/>
                <a:cs typeface="Arial" panose="020B0604020202020204" pitchFamily="34" charset="0"/>
              </a:rPr>
              <a:t>Outcome: Create a 1200-word essay. </a:t>
            </a:r>
          </a:p>
          <a:p>
            <a:endParaRPr lang="en-GB" sz="180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8A59971D-D060-F6E3-9FCD-773672A8C661}"/>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33</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06165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marL="0" indent="0">
              <a:spcBef>
                <a:spcPts val="0"/>
              </a:spcBef>
              <a:spcAft>
                <a:spcPts val="600"/>
              </a:spcAft>
              <a:buFont typeface="Arial" panose="020B0604020202020204" pitchFamily="34" charset="0"/>
              <a:buNone/>
            </a:pPr>
            <a:r>
              <a:rPr lang="en-GB" sz="1400" b="0" i="0" dirty="0">
                <a:effectLst/>
                <a:latin typeface="Aptos" panose="020B0004020202020204" pitchFamily="34" charset="0"/>
              </a:rPr>
              <a:t>Baack, D. G. (2019).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marL="0" indent="0">
              <a:spcBef>
                <a:spcPts val="0"/>
              </a:spcBef>
              <a:spcAft>
                <a:spcPts val="600"/>
              </a:spcAft>
              <a:buNone/>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marL="0" indent="0">
              <a:spcBef>
                <a:spcPts val="0"/>
              </a:spcBef>
              <a:spcAft>
                <a:spcPts val="600"/>
              </a:spcAft>
              <a:buNone/>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marL="0" indent="0">
              <a:spcBef>
                <a:spcPts val="0"/>
              </a:spcBef>
              <a:spcAft>
                <a:spcPts val="600"/>
              </a:spcAft>
              <a:buNone/>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marL="0" indent="0">
              <a:spcBef>
                <a:spcPts val="0"/>
              </a:spcBef>
              <a:spcAft>
                <a:spcPts val="600"/>
              </a:spcAft>
              <a:buNone/>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marL="0" indent="0">
              <a:spcBef>
                <a:spcPts val="0"/>
              </a:spcBef>
              <a:spcAft>
                <a:spcPts val="600"/>
              </a:spcAft>
              <a:buNone/>
            </a:pPr>
            <a:r>
              <a:rPr lang="en-GB" sz="1400" dirty="0">
                <a:latin typeface="Aptos" panose="020B0004020202020204" pitchFamily="34" charset="0"/>
              </a:rPr>
              <a:t> Kotler, P., Armstrong, G. (Gary M. ), Balasubramanian, S., &amp; Kotler, P. (2023). Principles of marketing. (Nineteenth edition / Philip Kotler, Gary Armstrong, Sridhar Balasubramanian.). Pearson.</a:t>
            </a:r>
          </a:p>
          <a:p>
            <a:pPr marL="0" indent="0">
              <a:spcBef>
                <a:spcPts val="0"/>
              </a:spcBef>
              <a:spcAft>
                <a:spcPts val="600"/>
              </a:spcAft>
              <a:buNone/>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3462192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a:t>Socio-cultural environment in </a:t>
            </a:r>
            <a:r>
              <a:rPr lang="en-GB" sz="2800" b="1" dirty="0"/>
              <a:t>international marketing</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2598</TotalTime>
  <Words>2179</Words>
  <Application>Microsoft Office PowerPoint</Application>
  <PresentationFormat>On-screen Show (4:3)</PresentationFormat>
  <Paragraphs>246</Paragraphs>
  <Slides>35</Slides>
  <Notes>24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35</vt:i4>
      </vt:variant>
    </vt:vector>
  </HeadingPairs>
  <TitlesOfParts>
    <vt:vector size="44" baseType="lpstr">
      <vt:lpstr>Aptos</vt:lpstr>
      <vt:lpstr>Aptos Display</vt:lpstr>
      <vt:lpstr>Arial</vt:lpstr>
      <vt:lpstr>Calibri</vt:lpstr>
      <vt:lpstr>Courier New</vt:lpstr>
      <vt:lpstr>Symbol</vt:lpstr>
      <vt:lpstr>Wingdings</vt:lpstr>
      <vt:lpstr>Custom Design</vt:lpstr>
      <vt:lpstr>CDC PPT master theme</vt:lpstr>
      <vt:lpstr>LCMB7026</vt:lpstr>
      <vt:lpstr>Week two</vt:lpstr>
      <vt:lpstr>Last week</vt:lpstr>
      <vt:lpstr>PowerPoint Presentation</vt:lpstr>
      <vt:lpstr>How does today’s session link to your assessment?</vt:lpstr>
      <vt:lpstr>Marketing environment </vt:lpstr>
      <vt:lpstr>PESTLE Analysis  for Macroenvironment</vt:lpstr>
      <vt:lpstr>PowerPoint Presentation</vt:lpstr>
      <vt:lpstr>International vs domestic  marketing environment </vt:lpstr>
      <vt:lpstr>International marketing Decisions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Activity(30 Mins) and Presentation</vt:lpstr>
      <vt:lpstr>PowerPoint Presentation</vt:lpstr>
      <vt:lpstr>PowerPoint Presentation</vt:lpstr>
      <vt:lpstr>PowerPoint Presentation</vt:lpstr>
      <vt:lpstr>Key Terms (1/2)</vt:lpstr>
      <vt:lpstr>Key Terms (2/2)</vt:lpstr>
      <vt:lpstr>Independent study (1/2)</vt:lpstr>
      <vt:lpstr>Independent study (2/2)</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Tushara Balendran</cp:lastModifiedBy>
  <cp:revision>442</cp:revision>
  <dcterms:created xsi:type="dcterms:W3CDTF">2011-10-11T02:36:14Z</dcterms:created>
  <dcterms:modified xsi:type="dcterms:W3CDTF">2026-10-05T10:34:49Z</dcterms:modified>
</cp:coreProperties>
</file>