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29E1E9-45F7-5120-99D6-D591DD845A66}" v="72" dt="2024-07-05T10:42:18.847"/>
    <p1510:client id="{5E0951DE-506E-BA10-95E0-62F923E58E73}" v="20" dt="2024-07-04T22:21:13.188"/>
    <p1510:client id="{AB230B36-6B3E-3B5B-9936-133065F68339}" v="3" dt="2024-07-05T00:07:24.778"/>
    <p1510:client id="{BB85C832-7CDC-0D4A-582A-1453A07778B5}" v="222" dt="2024-07-03T11:39:28.610"/>
    <p1510:client id="{E0B6D1CB-4678-24E2-C51D-F0E2E01D8779}" v="105" dt="2024-07-04T23:57:18.3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7/5/2024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752414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300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188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083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85722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796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689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983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63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886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828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7/5/2024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521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ublication/274993400_A_brief_history_of_pharmacist_prescribing_in_the_UK" TargetMode="External"/><Relationship Id="rId3" Type="http://schemas.openxmlformats.org/officeDocument/2006/relationships/hyperlink" Target="https://www.coursera.org/articles/pharmacist" TargetMode="External"/><Relationship Id="rId7" Type="http://schemas.openxmlformats.org/officeDocument/2006/relationships/hyperlink" Target="https://pharmaceutical-journal.com/article/infographics/nhs70-major-moments-in-pharmacy-1948-2018" TargetMode="External"/><Relationship Id="rId2" Type="http://schemas.openxmlformats.org/officeDocument/2006/relationships/hyperlink" Target="https://cpe.org.uk/LEARN-MORE-ABOUT-COMMUNITY-PHARMACY/ABOUT-COMMUNITY-PHARMAC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harmaphorum.com/r-d/a_history_of_the_pharmaceutical_industry" TargetMode="External"/><Relationship Id="rId5" Type="http://schemas.openxmlformats.org/officeDocument/2006/relationships/hyperlink" Target="https://www.england.nhs.uk/PRIMARY-CARE/PHARMACY/PHARMACY-MANUAL/NHS-PHARMACY-REGULATIONS-GUIDANCE-2023/(Accessed" TargetMode="External"/><Relationship Id="rId4" Type="http://schemas.openxmlformats.org/officeDocument/2006/relationships/hyperlink" Target="HTTPS://WWW.NHS.UK/CONDITIONS/MEDICINES-INFORMATION/" TargetMode="External"/><Relationship Id="rId9" Type="http://schemas.openxmlformats.org/officeDocument/2006/relationships/hyperlink" Target="HTTPS://HANSARD.PARLIAMENT.UK/COMMONS/1970-02-25/DEBATES/E9E7E598-A45D-4D6D-A072-C972AFC7E9A5/HOSPITALPHARMACEUTICALSERVICE(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8DDC302-DBEC-4742-B54B-5E9AAFE96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430001" cy="6858000"/>
          </a:xfrm>
          <a:custGeom>
            <a:avLst/>
            <a:gdLst>
              <a:gd name="connsiteX0" fmla="*/ 0 w 11430001"/>
              <a:gd name="connsiteY0" fmla="*/ 0 h 6858000"/>
              <a:gd name="connsiteX1" fmla="*/ 5330522 w 11430001"/>
              <a:gd name="connsiteY1" fmla="*/ 0 h 6858000"/>
              <a:gd name="connsiteX2" fmla="*/ 5334002 w 11430001"/>
              <a:gd name="connsiteY2" fmla="*/ 0 h 6858000"/>
              <a:gd name="connsiteX3" fmla="*/ 5334002 w 11430001"/>
              <a:gd name="connsiteY3" fmla="*/ 762270 h 6858000"/>
              <a:gd name="connsiteX4" fmla="*/ 11430001 w 11430001"/>
              <a:gd name="connsiteY4" fmla="*/ 762270 h 6858000"/>
              <a:gd name="connsiteX5" fmla="*/ 11430001 w 11430001"/>
              <a:gd name="connsiteY5" fmla="*/ 6094807 h 6858000"/>
              <a:gd name="connsiteX6" fmla="*/ 5330522 w 11430001"/>
              <a:gd name="connsiteY6" fmla="*/ 6094807 h 6858000"/>
              <a:gd name="connsiteX7" fmla="*/ 5330522 w 11430001"/>
              <a:gd name="connsiteY7" fmla="*/ 6858000 h 6858000"/>
              <a:gd name="connsiteX8" fmla="*/ 0 w 11430001"/>
              <a:gd name="connsiteY8" fmla="*/ 6858000 h 6858000"/>
              <a:gd name="connsiteX9" fmla="*/ 0 w 11430001"/>
              <a:gd name="connsiteY9" fmla="*/ 609480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30001" h="6858000">
                <a:moveTo>
                  <a:pt x="0" y="0"/>
                </a:moveTo>
                <a:lnTo>
                  <a:pt x="5330522" y="0"/>
                </a:lnTo>
                <a:lnTo>
                  <a:pt x="5334002" y="0"/>
                </a:lnTo>
                <a:lnTo>
                  <a:pt x="5334002" y="762270"/>
                </a:lnTo>
                <a:lnTo>
                  <a:pt x="11430001" y="762270"/>
                </a:lnTo>
                <a:lnTo>
                  <a:pt x="11430001" y="6094807"/>
                </a:lnTo>
                <a:lnTo>
                  <a:pt x="5330522" y="6094807"/>
                </a:lnTo>
                <a:lnTo>
                  <a:pt x="5330522" y="6858000"/>
                </a:lnTo>
                <a:lnTo>
                  <a:pt x="0" y="6858000"/>
                </a:lnTo>
                <a:lnTo>
                  <a:pt x="0" y="6094807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22541" y="1661677"/>
            <a:ext cx="5456306" cy="2926341"/>
          </a:xfrm>
        </p:spPr>
        <p:txBody>
          <a:bodyPr>
            <a:normAutofit/>
          </a:bodyPr>
          <a:lstStyle/>
          <a:p>
            <a:pPr algn="l"/>
            <a:r>
              <a:rPr lang="en-US" sz="4000" b="1" cap="all">
                <a:solidFill>
                  <a:srgbClr val="002060"/>
                </a:solidFill>
                <a:latin typeface="Arial Nova"/>
                <a:ea typeface="+mj-lt"/>
                <a:cs typeface="+mj-lt"/>
              </a:rPr>
              <a:t>LCHS-4003</a:t>
            </a:r>
            <a:br>
              <a:rPr lang="en-US" sz="4000" b="1" cap="all">
                <a:latin typeface="Arial Nova"/>
                <a:ea typeface="+mj-lt"/>
                <a:cs typeface="+mj-lt"/>
              </a:rPr>
            </a:br>
            <a:r>
              <a:rPr lang="en-US" sz="4000" b="1" cap="all">
                <a:solidFill>
                  <a:srgbClr val="002060"/>
                </a:solidFill>
                <a:latin typeface="Arial Nova"/>
                <a:ea typeface="+mj-lt"/>
                <a:cs typeface="+mj-lt"/>
              </a:rPr>
              <a:t>INTRODUCTION TO HEALTH AND SOCIAL CARE</a:t>
            </a:r>
            <a:endParaRPr lang="en-US" sz="4000" b="1">
              <a:solidFill>
                <a:srgbClr val="002060"/>
              </a:solidFill>
              <a:latin typeface="Arial Nova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08164" y="4570807"/>
            <a:ext cx="5556947" cy="14748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b="1" cap="all">
                <a:solidFill>
                  <a:srgbClr val="002060"/>
                </a:solidFill>
                <a:latin typeface="Arial"/>
                <a:cs typeface="Arial"/>
              </a:rPr>
              <a:t>NAME:KRISTELA SHEHU</a:t>
            </a:r>
            <a:endParaRPr lang="en-US">
              <a:solidFill>
                <a:srgbClr val="002060"/>
              </a:solidFill>
              <a:latin typeface="Arial"/>
              <a:cs typeface="Arial"/>
            </a:endParaRPr>
          </a:p>
          <a:p>
            <a:pPr algn="r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b="1" cap="all">
                <a:solidFill>
                  <a:srgbClr val="002060"/>
                </a:solidFill>
                <a:latin typeface="Arial"/>
                <a:cs typeface="Arial"/>
              </a:rPr>
              <a:t>STUDENT ID:2322678</a:t>
            </a:r>
            <a:endParaRPr lang="en-US">
              <a:solidFill>
                <a:srgbClr val="002060"/>
              </a:solidFill>
              <a:latin typeface="Arial"/>
              <a:cs typeface="Arial"/>
            </a:endParaRPr>
          </a:p>
          <a:p>
            <a:pPr algn="r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b="1" cap="all">
                <a:solidFill>
                  <a:srgbClr val="002060"/>
                </a:solidFill>
                <a:latin typeface="Arial"/>
                <a:cs typeface="Arial"/>
              </a:rPr>
              <a:t>LECTURE:PATRONELLA GANZA</a:t>
            </a:r>
            <a:endParaRPr lang="en-US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FA4693-3378-E3F8-D708-073FF9FB0B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68" r="10747" b="4"/>
          <a:stretch/>
        </p:blipFill>
        <p:spPr>
          <a:xfrm>
            <a:off x="20" y="758953"/>
            <a:ext cx="5327883" cy="5335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70088-5E30-A6FE-4007-74E590A41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874" y="1517903"/>
            <a:ext cx="5250030" cy="1345115"/>
          </a:xfrm>
        </p:spPr>
        <p:txBody>
          <a:bodyPr>
            <a:normAutofit/>
          </a:bodyPr>
          <a:lstStyle/>
          <a:p>
            <a:r>
              <a:rPr lang="en-US" b="1" cap="all">
                <a:latin typeface="Arial"/>
                <a:ea typeface="+mj-lt"/>
                <a:cs typeface="+mj-lt"/>
              </a:rPr>
              <a:t>Overview</a:t>
            </a:r>
            <a:endParaRPr lang="en-US" b="1">
              <a:latin typeface="Arial"/>
            </a:endParaRPr>
          </a:p>
        </p:txBody>
      </p:sp>
      <p:pic>
        <p:nvPicPr>
          <p:cNvPr id="4" name="Picture 3" descr="Assorted pills and capsules">
            <a:extLst>
              <a:ext uri="{FF2B5EF4-FFF2-40B4-BE49-F238E27FC236}">
                <a16:creationId xmlns:a16="http://schemas.microsoft.com/office/drawing/2014/main" id="{B198566C-4352-04A1-C98A-6A209C6C13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44" r="33620" b="-2"/>
          <a:stretch/>
        </p:blipFill>
        <p:spPr>
          <a:xfrm>
            <a:off x="762000" y="758952"/>
            <a:ext cx="3890922" cy="53400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9CFF3-DC19-50D0-8A7A-BEDDFAD08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1874" y="2970222"/>
            <a:ext cx="5250030" cy="261077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1600" b="1" cap="all">
                <a:latin typeface="Arial"/>
                <a:cs typeface="Arial"/>
              </a:rPr>
              <a:t>PHARMACY SERVICES</a:t>
            </a:r>
            <a:endParaRPr lang="en-US" sz="1600">
              <a:latin typeface="Arial"/>
              <a:cs typeface="Arial"/>
            </a:endParaRPr>
          </a:p>
          <a:p>
            <a:pPr>
              <a:lnSpc>
                <a:spcPct val="95000"/>
              </a:lnSpc>
              <a:spcBef>
                <a:spcPts val="0"/>
              </a:spcBef>
              <a:spcAft>
                <a:spcPts val="1000"/>
              </a:spcAft>
            </a:pPr>
            <a:endParaRPr lang="en-US" sz="1600">
              <a:latin typeface="Arial"/>
              <a:cs typeface="Arial"/>
            </a:endParaRPr>
          </a:p>
          <a:p>
            <a:pPr marL="457200" indent="-457200">
              <a:lnSpc>
                <a:spcPct val="9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600" cap="all">
                <a:latin typeface="Arial"/>
                <a:cs typeface="Arial"/>
              </a:rPr>
              <a:t>COMPARE WITH HOW IT WAS IN THE PAST </a:t>
            </a:r>
            <a:endParaRPr lang="en-US" sz="1600">
              <a:latin typeface="Arial"/>
              <a:cs typeface="Arial"/>
            </a:endParaRPr>
          </a:p>
          <a:p>
            <a:pPr marL="457200" indent="-457200">
              <a:lnSpc>
                <a:spcPct val="9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600" cap="all">
                <a:latin typeface="Arial"/>
                <a:cs typeface="Arial"/>
              </a:rPr>
              <a:t>INCLUDE HOW THE SERVICE IS CURRENTLY RUNNING</a:t>
            </a:r>
            <a:endParaRPr lang="en-US" sz="1600">
              <a:latin typeface="Arial"/>
              <a:cs typeface="Arial"/>
            </a:endParaRPr>
          </a:p>
          <a:p>
            <a:pPr marL="457200" indent="-457200">
              <a:lnSpc>
                <a:spcPct val="9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600" cap="all">
                <a:latin typeface="Arial"/>
                <a:cs typeface="Arial"/>
              </a:rPr>
              <a:t>HOW THE DEVELOPMENT HAS AIDED HEALTHCARE SERVICE IN THE COMMUNITY</a:t>
            </a:r>
            <a:endParaRPr lang="en-US" sz="1600">
              <a:latin typeface="Arial"/>
              <a:cs typeface="Arial"/>
            </a:endParaRPr>
          </a:p>
          <a:p>
            <a:pPr>
              <a:lnSpc>
                <a:spcPct val="95000"/>
              </a:lnSpc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973308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440A0-E348-7905-1475-CBEF131AC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cap="all">
                <a:solidFill>
                  <a:srgbClr val="002060"/>
                </a:solidFill>
                <a:latin typeface="Arial"/>
                <a:ea typeface="+mj-lt"/>
                <a:cs typeface="+mj-lt"/>
              </a:rPr>
              <a:t>Introduction</a:t>
            </a:r>
            <a:endParaRPr lang="en-US" sz="6000" b="1">
              <a:solidFill>
                <a:srgbClr val="002060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B1448-C736-501A-7B77-CC18909E6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14291"/>
            <a:ext cx="9632830" cy="34579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4000">
                <a:solidFill>
                  <a:srgbClr val="002060"/>
                </a:solidFill>
                <a:latin typeface="Arial"/>
                <a:ea typeface="Calibri"/>
                <a:cs typeface="Calibri"/>
              </a:rPr>
              <a:t>A pharmacist is a professional in health care sector who prepares medications to treat illnesses. Also, they help people to improve the quality of life.</a:t>
            </a:r>
            <a:endParaRPr lang="en-US"/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4000">
                <a:solidFill>
                  <a:srgbClr val="002060"/>
                </a:solidFill>
                <a:latin typeface="Arial"/>
                <a:ea typeface="Calibri"/>
                <a:cs typeface="Calibri"/>
              </a:rPr>
              <a:t>Coursera, (2023)</a:t>
            </a:r>
            <a:endParaRPr lang="en-US" sz="4000">
              <a:solidFill>
                <a:srgbClr val="00206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1113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03F27-0D4D-765F-2043-767743C1F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470" y="1043451"/>
            <a:ext cx="9144000" cy="1344168"/>
          </a:xfrm>
        </p:spPr>
        <p:txBody>
          <a:bodyPr>
            <a:normAutofit fontScale="90000"/>
          </a:bodyPr>
          <a:lstStyle/>
          <a:p>
            <a:r>
              <a:rPr lang="en-US" sz="3200" b="1" cap="all">
                <a:solidFill>
                  <a:srgbClr val="002060"/>
                </a:solidFill>
                <a:latin typeface="Arial"/>
                <a:cs typeface="Arial"/>
              </a:rPr>
              <a:t>PHARMACY SERVICES:</a:t>
            </a:r>
            <a:br>
              <a:rPr lang="en-US" sz="3200" b="1" cap="all">
                <a:solidFill>
                  <a:srgbClr val="002060"/>
                </a:solidFill>
                <a:latin typeface="Arial"/>
                <a:cs typeface="Arial"/>
              </a:rPr>
            </a:br>
            <a:r>
              <a:rPr lang="en-US" sz="3200" b="1" cap="all">
                <a:solidFill>
                  <a:srgbClr val="002060"/>
                </a:solidFill>
                <a:latin typeface="Arial"/>
                <a:cs typeface="Arial"/>
              </a:rPr>
              <a:t>INCLUDE HOW THE SERVICE WAS IN THE PAST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75AB1-5C6E-282D-AE6B-DEE833521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169" y="2066027"/>
            <a:ext cx="10394828" cy="381736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400">
                <a:solidFill>
                  <a:srgbClr val="444444"/>
                </a:solidFill>
                <a:latin typeface="Arial"/>
                <a:ea typeface="Calibri"/>
                <a:cs typeface="Calibri"/>
              </a:rPr>
              <a:t>1948: People could get free prescription from NHS</a:t>
            </a:r>
            <a:endParaRPr lang="en-US"/>
          </a:p>
          <a:p>
            <a:pPr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400">
                <a:solidFill>
                  <a:srgbClr val="444444"/>
                </a:solidFill>
                <a:latin typeface="Arial"/>
                <a:ea typeface="Calibri"/>
                <a:cs typeface="Calibri"/>
              </a:rPr>
              <a:t>1970:The Department of health has provided more trainings to employ more pharmacists.</a:t>
            </a:r>
          </a:p>
          <a:p>
            <a:pPr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400">
                <a:solidFill>
                  <a:srgbClr val="444444"/>
                </a:solidFill>
                <a:latin typeface="Arial"/>
                <a:ea typeface="Calibri"/>
                <a:cs typeface="Calibri"/>
              </a:rPr>
              <a:t>1985: Some medications were prescribable from the NHS, the have been replaced with remedies over the counter.</a:t>
            </a:r>
          </a:p>
          <a:p>
            <a:pPr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400">
                <a:solidFill>
                  <a:srgbClr val="444444"/>
                </a:solidFill>
                <a:latin typeface="Arial"/>
                <a:ea typeface="Calibri"/>
                <a:cs typeface="Calibri"/>
              </a:rPr>
              <a:t>1997: People were able to use The Yellow Card Scheme to hospital and to community pharmacists.</a:t>
            </a:r>
            <a:endParaRPr lang="en-US" sz="240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b="1" cap="all">
                <a:solidFill>
                  <a:srgbClr val="002060"/>
                </a:solidFill>
                <a:latin typeface="Arial"/>
                <a:ea typeface="Calibri"/>
                <a:cs typeface="Arial"/>
              </a:rPr>
              <a:t>PHARMAPHORUM,(2020) </a:t>
            </a:r>
            <a:endParaRPr lang="en-US" sz="1600">
              <a:solidFill>
                <a:srgbClr val="002060"/>
              </a:solidFill>
              <a:latin typeface="Arial"/>
              <a:ea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b="1" cap="all">
                <a:solidFill>
                  <a:srgbClr val="002060"/>
                </a:solidFill>
                <a:latin typeface="Arial"/>
                <a:ea typeface="Calibri"/>
                <a:cs typeface="Arial"/>
              </a:rPr>
              <a:t>UK PARLIAMENT,(2024)</a:t>
            </a:r>
            <a:endParaRPr lang="en-US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943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3449D-329D-1A75-7028-C3FA3BCD5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301" y="885299"/>
            <a:ext cx="10409206" cy="166047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b="1" cap="all">
                <a:solidFill>
                  <a:srgbClr val="002060"/>
                </a:solidFill>
                <a:latin typeface="Arial"/>
                <a:cs typeface="Arial"/>
              </a:rPr>
              <a:t>PHARMACY SERVICES:</a:t>
            </a:r>
            <a:br>
              <a:rPr lang="en-US" sz="3600" b="1" cap="all">
                <a:latin typeface="Arial"/>
                <a:cs typeface="Arial"/>
              </a:rPr>
            </a:br>
            <a:r>
              <a:rPr lang="en-US" sz="3600" b="1" cap="all">
                <a:solidFill>
                  <a:srgbClr val="002060"/>
                </a:solidFill>
                <a:latin typeface="Arial"/>
                <a:cs typeface="Arial"/>
              </a:rPr>
              <a:t> INCLUDE HOW THE SERVICE IS CURRENTLY RUNNING</a:t>
            </a:r>
            <a:endParaRPr lang="en-US" sz="360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5D442-D098-8A1A-CFB6-8BB08D6D3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5301" y="2540479"/>
            <a:ext cx="10064150" cy="373109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>
              <a:solidFill>
                <a:srgbClr val="444444"/>
              </a:solidFill>
              <a:latin typeface="Arial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400">
                <a:solidFill>
                  <a:srgbClr val="444444"/>
                </a:solidFill>
                <a:latin typeface="Arial"/>
                <a:ea typeface="Calibri"/>
                <a:cs typeface="Calibri"/>
              </a:rPr>
              <a:t>2018:The importance of cancer immunization was emphasized.</a:t>
            </a:r>
          </a:p>
          <a:p>
            <a:pPr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400">
                <a:solidFill>
                  <a:srgbClr val="444444"/>
                </a:solidFill>
                <a:latin typeface="Arial"/>
                <a:ea typeface="Calibri"/>
                <a:cs typeface="Calibri"/>
              </a:rPr>
              <a:t>2019:Consultation rooms were available for treatments and advices.</a:t>
            </a:r>
          </a:p>
          <a:p>
            <a:pPr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400">
                <a:solidFill>
                  <a:srgbClr val="444444"/>
                </a:solidFill>
                <a:latin typeface="Arial"/>
                <a:ea typeface="Calibri"/>
                <a:cs typeface="Calibri"/>
              </a:rPr>
              <a:t>2020:The pharma industry created the vaccines for the COVID-19.</a:t>
            </a:r>
          </a:p>
          <a:p>
            <a:pPr>
              <a:lnSpc>
                <a:spcPct val="100000"/>
              </a:lnSpc>
              <a:spcBef>
                <a:spcPts val="0"/>
              </a:spcBef>
              <a:buChar char="•"/>
            </a:pPr>
            <a:r>
              <a:rPr lang="en-US" sz="2400">
                <a:solidFill>
                  <a:srgbClr val="444444"/>
                </a:solidFill>
                <a:latin typeface="Arial"/>
                <a:ea typeface="Calibri"/>
                <a:cs typeface="Calibri"/>
              </a:rPr>
              <a:t>2023:Pharmaceutical needs by health and wellbeing boards like vitamins.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b="1" cap="all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PHARMAPHORUM,(2020)</a:t>
            </a:r>
            <a:endParaRPr lang="en-US" sz="20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b="1" cap="all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RESEARCH GATE ,(2012)</a:t>
            </a:r>
            <a:endParaRPr lang="en-US" sz="20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b="1" cap="all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NHS,(2023)</a:t>
            </a:r>
            <a:endParaRPr lang="en-US" sz="20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b="1" cap="all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NHS,(2023)</a:t>
            </a:r>
            <a:endParaRPr lang="en-US" sz="20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558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F64D1-CD59-1BDC-2316-128D4AD6F9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cap="all">
                <a:solidFill>
                  <a:srgbClr val="002060"/>
                </a:solidFill>
                <a:latin typeface="Arial"/>
                <a:cs typeface="Arial"/>
              </a:rPr>
              <a:t>PHARMACY SERVICES:</a:t>
            </a:r>
            <a:br>
              <a:rPr lang="en-US" sz="2400" b="1" cap="all">
                <a:latin typeface="Arial"/>
                <a:cs typeface="Arial"/>
              </a:rPr>
            </a:br>
            <a:r>
              <a:rPr lang="en-US" sz="2400" b="1" cap="all">
                <a:solidFill>
                  <a:srgbClr val="002060"/>
                </a:solidFill>
                <a:latin typeface="Arial"/>
                <a:cs typeface="Arial"/>
              </a:rPr>
              <a:t>HOW THE DEVELOPMENT HAS AIDED HEALTHCARE SERVICE IN THE COMMUNITY</a:t>
            </a:r>
            <a:endParaRPr lang="en-US" sz="240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4F1F-79BA-ABCC-FF85-C0DD13583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904" y="2856782"/>
            <a:ext cx="10366075" cy="342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>
                <a:solidFill>
                  <a:srgbClr val="002060"/>
                </a:solidFill>
                <a:latin typeface="Arial"/>
                <a:ea typeface="Calibri"/>
                <a:cs typeface="Calibri"/>
              </a:rPr>
              <a:t>Pharmacists were known are part of the NHS team. 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>
                <a:solidFill>
                  <a:srgbClr val="002060"/>
                </a:solidFill>
                <a:latin typeface="Arial"/>
                <a:ea typeface="Calibri"/>
                <a:cs typeface="Calibri"/>
              </a:rPr>
              <a:t>Every day nearly 29% of people visit a pharmacy in United Kington.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>
                <a:solidFill>
                  <a:srgbClr val="002060"/>
                </a:solidFill>
                <a:latin typeface="Arial"/>
                <a:ea typeface="Calibri"/>
                <a:cs typeface="Calibri"/>
              </a:rPr>
              <a:t>Retail pharmacies are in main streets, in neighborhood markets and retail shop.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>
                <a:solidFill>
                  <a:srgbClr val="002060"/>
                </a:solidFill>
                <a:latin typeface="Arial"/>
                <a:ea typeface="Calibri"/>
                <a:cs typeface="Calibri"/>
              </a:rPr>
              <a:t>Some pharmacies are open for long hours, and you can use them when health service are not available.. 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>
                <a:solidFill>
                  <a:srgbClr val="002060"/>
                </a:solidFill>
                <a:latin typeface="Arial"/>
                <a:ea typeface="Calibri"/>
                <a:cs typeface="Calibri"/>
              </a:rPr>
              <a:t>There are various of pharmacies  from the big companies with shops like Boots or Lloyds pharmacy to independent pharmacies.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>
                <a:solidFill>
                  <a:srgbClr val="002060"/>
                </a:solidFill>
                <a:latin typeface="Arial"/>
                <a:ea typeface="Calibri"/>
                <a:cs typeface="Calibri"/>
              </a:rPr>
              <a:t>The common job of the  pharmacist as a  professional who hands out formulas written by doctors.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1800" b="1">
                <a:solidFill>
                  <a:srgbClr val="002060"/>
                </a:solidFill>
                <a:latin typeface="Arial"/>
                <a:ea typeface="Calibri"/>
                <a:cs typeface="Calibri"/>
              </a:rPr>
              <a:t>Community Pharmacy England, (2022)</a:t>
            </a:r>
            <a:endParaRPr lang="en-US">
              <a:solidFill>
                <a:srgbClr val="00206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63181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646FA-F994-1DAD-9410-029D36177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874" y="1517903"/>
            <a:ext cx="5250030" cy="1345115"/>
          </a:xfrm>
        </p:spPr>
        <p:txBody>
          <a:bodyPr>
            <a:normAutofit/>
          </a:bodyPr>
          <a:lstStyle/>
          <a:p>
            <a:r>
              <a:rPr lang="en-US" b="1" cap="all">
                <a:latin typeface="Arial"/>
                <a:ea typeface="+mj-lt"/>
                <a:cs typeface="+mj-lt"/>
              </a:rPr>
              <a:t>CONCLUSION</a:t>
            </a:r>
            <a:br>
              <a:rPr lang="en-US" cap="all">
                <a:ea typeface="+mj-lt"/>
                <a:cs typeface="+mj-lt"/>
              </a:rPr>
            </a:br>
            <a:endParaRPr lang="en-US">
              <a:ea typeface="+mj-lt"/>
              <a:cs typeface="+mj-lt"/>
            </a:endParaRPr>
          </a:p>
        </p:txBody>
      </p:sp>
      <p:pic>
        <p:nvPicPr>
          <p:cNvPr id="4" name="Picture 3" descr="Yellow dots on blue">
            <a:extLst>
              <a:ext uri="{FF2B5EF4-FFF2-40B4-BE49-F238E27FC236}">
                <a16:creationId xmlns:a16="http://schemas.microsoft.com/office/drawing/2014/main" id="{1DB1A0BE-5084-CCCD-87AB-C6E9A7803C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85" r="25643" b="-2"/>
          <a:stretch/>
        </p:blipFill>
        <p:spPr>
          <a:xfrm>
            <a:off x="762000" y="758952"/>
            <a:ext cx="3890922" cy="53400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24CF4-FADB-06BF-A941-B634DD518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1874" y="2970222"/>
            <a:ext cx="5250030" cy="261077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b="1" cap="all">
                <a:latin typeface="Arial"/>
                <a:ea typeface="+mn-lt"/>
                <a:cs typeface="+mn-lt"/>
              </a:rPr>
              <a:t>PHARMACY HAS BEEN DEVELOPED OVER THE YEARS TO HELP PEOPLE WITH THEIR HEALTH quality</a:t>
            </a:r>
            <a:endParaRPr lang="en-US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7051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C502BD-3766-4D83-94CC-391A4CD4E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Question mark on green pastel background">
            <a:extLst>
              <a:ext uri="{FF2B5EF4-FFF2-40B4-BE49-F238E27FC236}">
                <a16:creationId xmlns:a16="http://schemas.microsoft.com/office/drawing/2014/main" id="{3F9E50E2-E1AE-A0A6-E521-3F706F8088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4538" b="20462"/>
          <a:stretch/>
        </p:blipFill>
        <p:spPr>
          <a:xfrm>
            <a:off x="20" y="10"/>
            <a:ext cx="12191977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867CC89-052A-4B89-A1FF-972E522C6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8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BF906-D1FA-3C6E-5701-FB1F54E34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624"/>
            <a:ext cx="10668000" cy="177501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cap="all">
                <a:solidFill>
                  <a:schemeClr val="bg1"/>
                </a:solidFill>
              </a:rPr>
              <a:t>Question</a:t>
            </a:r>
            <a:endParaRPr lang="en-US" sz="60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038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7C1BD-F9F7-1658-9F2A-0F8CCE24C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508" y="382092"/>
            <a:ext cx="9144000" cy="1344168"/>
          </a:xfrm>
        </p:spPr>
        <p:txBody>
          <a:bodyPr/>
          <a:lstStyle/>
          <a:p>
            <a:r>
              <a:rPr lang="en-US" sz="3200" b="1" cap="all">
                <a:solidFill>
                  <a:srgbClr val="002060"/>
                </a:solidFill>
                <a:latin typeface="Arial"/>
                <a:cs typeface="Arial"/>
              </a:rPr>
              <a:t>References</a:t>
            </a:r>
            <a:endParaRPr lang="en-US" sz="3200" b="1" cap="all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CE0E80D-C042-FA76-3088-A8D69D0E7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339" y="872706"/>
            <a:ext cx="10854903" cy="59883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b="1" cap="all" dirty="0">
                <a:ea typeface="+mn-lt"/>
                <a:cs typeface="+mn-lt"/>
              </a:rPr>
              <a:t>COMMUNITY PHARMACY ENGLAND, (2022) </a:t>
            </a:r>
            <a:r>
              <a:rPr lang="en-US" sz="1600" b="1" dirty="0">
                <a:ea typeface="+mn-lt"/>
                <a:cs typeface="+mn-lt"/>
              </a:rPr>
              <a:t>About community pharmacy</a:t>
            </a:r>
            <a:r>
              <a:rPr lang="en-US" sz="1600" b="1" cap="all" dirty="0">
                <a:ea typeface="+mn-lt"/>
                <a:cs typeface="+mn-lt"/>
              </a:rPr>
              <a:t> </a:t>
            </a:r>
            <a:r>
              <a:rPr lang="en-US" sz="1600" cap="all" dirty="0">
                <a:ea typeface="+mn-lt"/>
                <a:cs typeface="+mn-lt"/>
              </a:rPr>
              <a:t>AVAILABLE AT </a:t>
            </a:r>
            <a:br>
              <a:rPr lang="en-US" sz="1600" cap="all" dirty="0">
                <a:ea typeface="+mn-lt"/>
                <a:cs typeface="+mn-lt"/>
              </a:rPr>
            </a:br>
            <a:r>
              <a:rPr lang="en-US" sz="1600" cap="all" dirty="0">
                <a:ea typeface="+mn-lt"/>
                <a:cs typeface="+mn-lt"/>
                <a:hlinkClick r:id="rId2"/>
              </a:rPr>
              <a:t>HTTPS://CPE.ORG.UK/LEARN-MORE-ABOUT-COMMUNITY-PHARMACY/ABOUT-COMMUNITY-PHARMACY/</a:t>
            </a:r>
            <a:r>
              <a:rPr lang="en-US" sz="1600" u="sng" cap="all" dirty="0">
                <a:ea typeface="+mn-lt"/>
                <a:cs typeface="+mn-lt"/>
              </a:rPr>
              <a:t> (ACCESSED 3</a:t>
            </a:r>
            <a:r>
              <a:rPr lang="en-US" sz="1600" u="sng" cap="all" baseline="30000" dirty="0">
                <a:ea typeface="+mn-lt"/>
                <a:cs typeface="+mn-lt"/>
              </a:rPr>
              <a:t>RD</a:t>
            </a:r>
            <a:r>
              <a:rPr lang="en-US" sz="1600" u="sng" cap="all" dirty="0">
                <a:ea typeface="+mn-lt"/>
                <a:cs typeface="+mn-lt"/>
              </a:rPr>
              <a:t> JULY 2024)</a:t>
            </a:r>
            <a:br>
              <a:rPr lang="en-US" sz="1600" u="sng" cap="all" dirty="0">
                <a:ea typeface="+mn-lt"/>
                <a:cs typeface="+mn-lt"/>
              </a:rPr>
            </a:br>
            <a:r>
              <a:rPr lang="en-US" sz="1600" b="1" u="sng" cap="all" dirty="0">
                <a:ea typeface="+mn-lt"/>
                <a:cs typeface="+mn-lt"/>
              </a:rPr>
              <a:t>COURSERA, (2023) What Does a Pharmacist Do? Job Duties, Salary, and More</a:t>
            </a:r>
            <a:r>
              <a:rPr lang="en-US" sz="1600" u="sng" cap="all" dirty="0">
                <a:ea typeface="+mn-lt"/>
                <a:cs typeface="+mn-lt"/>
              </a:rPr>
              <a:t> AVAILABLE AT: </a:t>
            </a:r>
            <a:r>
              <a:rPr lang="en-US" sz="1600" dirty="0">
                <a:solidFill>
                  <a:srgbClr val="595959"/>
                </a:solidFill>
                <a:ea typeface="+mn-lt"/>
                <a:cs typeface="+mn-lt"/>
                <a:hlinkClick r:id="rId3"/>
              </a:rPr>
              <a:t>HTTPS://WWW.COURSERA.ORG/ARTICLES/PHARMACIST</a:t>
            </a:r>
            <a:r>
              <a:rPr lang="en-US" sz="1600" dirty="0">
                <a:ea typeface="+mn-lt"/>
                <a:cs typeface="+mn-lt"/>
              </a:rPr>
              <a:t> (Accessed 1st July 2024)</a:t>
            </a:r>
          </a:p>
          <a:p>
            <a:r>
              <a:rPr lang="en-US" sz="1600" b="1" dirty="0">
                <a:ea typeface="+mn-lt"/>
                <a:cs typeface="+mn-lt"/>
              </a:rPr>
              <a:t>NATIONAL HEALTH SERVICE,(2023) MEDICINES INFORMATION A</a:t>
            </a:r>
            <a:r>
              <a:rPr lang="en-US" sz="1600" dirty="0">
                <a:ea typeface="+mn-lt"/>
                <a:cs typeface="+mn-lt"/>
              </a:rPr>
              <a:t>VAILABLE AT </a:t>
            </a:r>
            <a:r>
              <a:rPr lang="en-US" sz="1600" dirty="0">
                <a:ea typeface="+mn-lt"/>
                <a:cs typeface="+mn-lt"/>
                <a:hlinkClick r:id="rId4"/>
              </a:rPr>
              <a:t>HTTPS://WWW.NHS.UK/CONDITIONS/MEDICINES-INFORMATION/</a:t>
            </a:r>
            <a:r>
              <a:rPr lang="en-US" sz="1600" dirty="0">
                <a:ea typeface="+mn-lt"/>
                <a:cs typeface="+mn-lt"/>
              </a:rPr>
              <a:t> (ACCESSED ON 1ST JULY 2024)</a:t>
            </a:r>
            <a:br>
              <a:rPr lang="en-US" sz="1600" dirty="0">
                <a:ea typeface="+mn-lt"/>
                <a:cs typeface="+mn-lt"/>
              </a:rPr>
            </a:br>
            <a:r>
              <a:rPr lang="en-US" sz="1600" b="1" dirty="0">
                <a:ea typeface="+mn-lt"/>
                <a:cs typeface="+mn-lt"/>
              </a:rPr>
              <a:t>NATIONAL HEALTH SERVICE (2023) NHS Pharmacy Regulations Guidance A</a:t>
            </a:r>
            <a:r>
              <a:rPr lang="en-US" sz="1600" dirty="0">
                <a:ea typeface="+mn-lt"/>
                <a:cs typeface="+mn-lt"/>
              </a:rPr>
              <a:t>VAILABLE AT </a:t>
            </a:r>
            <a:br>
              <a:rPr lang="en-US" sz="1600" dirty="0">
                <a:ea typeface="+mn-lt"/>
                <a:cs typeface="+mn-lt"/>
              </a:rPr>
            </a:br>
            <a:r>
              <a:rPr lang="en-US" sz="1600" dirty="0">
                <a:ea typeface="+mn-lt"/>
                <a:cs typeface="+mn-lt"/>
              </a:rPr>
              <a:t> HTTPS://WWW.ENGLAND.NHS.UK/PRIMARY-CARE/PHARMACY/PHARMACY-MANUAL/NHS-PHARMACY-REGULATIONS-GUIDANCE-2023/(</a:t>
            </a:r>
            <a:r>
              <a:rPr lang="en-US" sz="1600" u="sng" dirty="0">
                <a:solidFill>
                  <a:srgbClr val="595959"/>
                </a:solidFill>
                <a:ea typeface="+mn-lt"/>
                <a:cs typeface="+mn-lt"/>
                <a:hlinkClick r:id="rId5"/>
              </a:rPr>
              <a:t>ACCESSED</a:t>
            </a:r>
            <a:r>
              <a:rPr lang="en-US" sz="1600" dirty="0">
                <a:ea typeface="+mn-lt"/>
                <a:cs typeface="+mn-lt"/>
              </a:rPr>
              <a:t> ON 2ND JULY 2024)</a:t>
            </a:r>
            <a:br>
              <a:rPr lang="en-US" sz="1600" dirty="0">
                <a:ea typeface="+mn-lt"/>
                <a:cs typeface="+mn-lt"/>
              </a:rPr>
            </a:br>
            <a:r>
              <a:rPr lang="en-US" sz="1600" b="1" dirty="0">
                <a:ea typeface="+mn-lt"/>
                <a:cs typeface="+mn-lt"/>
              </a:rPr>
              <a:t>PHARMAPHORUM,(2020) A history of the pharmaceutical industry </a:t>
            </a:r>
            <a:r>
              <a:rPr lang="en-US" sz="1600" dirty="0">
                <a:ea typeface="+mn-lt"/>
                <a:cs typeface="+mn-lt"/>
              </a:rPr>
              <a:t>AVAILABLE AT:</a:t>
            </a:r>
            <a:r>
              <a:rPr lang="en-US" sz="1600" u="sng" dirty="0">
                <a:solidFill>
                  <a:srgbClr val="595959"/>
                </a:solidFill>
                <a:ea typeface="+mn-lt"/>
                <a:cs typeface="+mn-lt"/>
                <a:hlinkClick r:id="rId6"/>
              </a:rPr>
              <a:t>HTTPS://PHARMAPHORUM.COM/R-D/A_HISTORY_OF_THE_PHARMACEUTICAL_INDUSTRY</a:t>
            </a:r>
            <a:r>
              <a:rPr lang="en-US" sz="1600" dirty="0">
                <a:ea typeface="+mn-lt"/>
                <a:cs typeface="+mn-lt"/>
              </a:rPr>
              <a:t> (Accessed in 1st July)</a:t>
            </a:r>
          </a:p>
          <a:p>
            <a:r>
              <a:rPr lang="en-US" sz="1600" b="1" dirty="0">
                <a:ea typeface="+mn-lt"/>
                <a:cs typeface="+mn-lt"/>
              </a:rPr>
              <a:t>PHARMAPHORUM,(2018) major moments in pharmacy 1948–2018 A</a:t>
            </a:r>
            <a:r>
              <a:rPr lang="en-US" sz="1600" dirty="0">
                <a:ea typeface="+mn-lt"/>
                <a:cs typeface="+mn-lt"/>
              </a:rPr>
              <a:t>VAILABLE AT:</a:t>
            </a:r>
            <a:br>
              <a:rPr lang="en-US" sz="1600" dirty="0">
                <a:ea typeface="+mn-lt"/>
                <a:cs typeface="+mn-lt"/>
              </a:rPr>
            </a:br>
            <a:r>
              <a:rPr lang="en-US" sz="1600" dirty="0">
                <a:ea typeface="+mn-lt"/>
                <a:cs typeface="+mn-lt"/>
                <a:hlinkClick r:id="rId7"/>
              </a:rPr>
              <a:t>HTTPS://PHARMACEUTICAL-JOURNAL.COM/ARTICLE/INFOGRAPHICS/NHS70-MAJOR-MOMENTS-IN-PHARMACY-1948-2018</a:t>
            </a:r>
            <a:r>
              <a:rPr lang="en-US" sz="1600" dirty="0">
                <a:ea typeface="+mn-lt"/>
                <a:cs typeface="+mn-lt"/>
              </a:rPr>
              <a:t> (Accessed 3rd July 2014)</a:t>
            </a:r>
            <a:br>
              <a:rPr lang="en-US" sz="1600" dirty="0">
                <a:ea typeface="+mn-lt"/>
                <a:cs typeface="+mn-lt"/>
              </a:rPr>
            </a:br>
            <a:r>
              <a:rPr lang="en-US" sz="1600" b="1" dirty="0">
                <a:ea typeface="+mn-lt"/>
                <a:cs typeface="+mn-lt"/>
              </a:rPr>
              <a:t>RESEARCH GATE ,(2012) A brief history of pharmacist prescribing in the UK </a:t>
            </a:r>
            <a:r>
              <a:rPr lang="en-US" sz="1600" dirty="0">
                <a:ea typeface="+mn-lt"/>
                <a:cs typeface="+mn-lt"/>
              </a:rPr>
              <a:t>AVAILABLE AT:</a:t>
            </a:r>
            <a:r>
              <a:rPr lang="en-US" sz="1600" u="sng" dirty="0">
                <a:solidFill>
                  <a:srgbClr val="595959"/>
                </a:solidFill>
                <a:ea typeface="+mn-lt"/>
                <a:cs typeface="+mn-lt"/>
                <a:hlinkClick r:id="rId8"/>
              </a:rPr>
              <a:t>HTTPS://WWW.RESEARCHGATE.NET/PUBLICATION/274993400_A_BRIEF_HISTORY_OF_PHARMACIST_PRESCRIBING_IN_THE_</a:t>
            </a:r>
            <a:r>
              <a:rPr lang="en-US" sz="1600" dirty="0">
                <a:ea typeface="+mn-lt"/>
                <a:cs typeface="+mn-lt"/>
              </a:rPr>
              <a:t>UK (Accessed in 1st July)</a:t>
            </a:r>
            <a:br>
              <a:rPr lang="en-US" sz="1600" dirty="0">
                <a:ea typeface="+mn-lt"/>
                <a:cs typeface="+mn-lt"/>
              </a:rPr>
            </a:br>
            <a:r>
              <a:rPr lang="en-US" sz="1600" b="1" dirty="0">
                <a:ea typeface="+mn-lt"/>
                <a:cs typeface="+mn-lt"/>
              </a:rPr>
              <a:t>UK PARLIAMENT,(2024) Hospital Pharmaceutical Service</a:t>
            </a:r>
            <a:br>
              <a:rPr lang="en-US" sz="1600" b="1" dirty="0">
                <a:ea typeface="+mn-lt"/>
                <a:cs typeface="+mn-lt"/>
              </a:rPr>
            </a:br>
            <a:r>
              <a:rPr lang="en-US" sz="1600" dirty="0">
                <a:ea typeface="+mn-lt"/>
                <a:cs typeface="+mn-lt"/>
              </a:rPr>
              <a:t> Available at: </a:t>
            </a:r>
            <a:r>
              <a:rPr lang="en-US" sz="1600" dirty="0">
                <a:ea typeface="+mn-lt"/>
                <a:cs typeface="+mn-lt"/>
                <a:hlinkClick r:id="rId9"/>
              </a:rPr>
              <a:t>HTTPS://HANSARD.PARLIAMENT.UK/COMMONS/1970-02-25/DEBATES/E9E7E598-A45D-4D6D-A072-C972AFC7E9A5/HOSPITALPHARMACEUTICALSERVICE(REPORT</a:t>
            </a:r>
            <a:r>
              <a:rPr lang="en-US" sz="1600" dirty="0">
                <a:ea typeface="+mn-lt"/>
                <a:cs typeface="+mn-lt"/>
              </a:rPr>
              <a:t>) (Accessed 3rd July 2024)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702279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2E3E8"/>
      </a:lt2>
      <a:accent1>
        <a:srgbClr val="AAA180"/>
      </a:accent1>
      <a:accent2>
        <a:srgbClr val="9CA671"/>
      </a:accent2>
      <a:accent3>
        <a:srgbClr val="8FA87F"/>
      </a:accent3>
      <a:accent4>
        <a:srgbClr val="76AD78"/>
      </a:accent4>
      <a:accent5>
        <a:srgbClr val="81AB94"/>
      </a:accent5>
      <a:accent6>
        <a:srgbClr val="74AAA2"/>
      </a:accent6>
      <a:hlink>
        <a:srgbClr val="6978AE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PrismaticVTI</vt:lpstr>
      <vt:lpstr>LCHS-4003 INTRODUCTION TO HEALTH AND SOCIAL CARE</vt:lpstr>
      <vt:lpstr>Overview</vt:lpstr>
      <vt:lpstr>Introduction</vt:lpstr>
      <vt:lpstr>PHARMACY SERVICES: INCLUDE HOW THE SERVICE WAS IN THE PAST</vt:lpstr>
      <vt:lpstr>PHARMACY SERVICES:  INCLUDE HOW THE SERVICE IS CURRENTLY RUNNING</vt:lpstr>
      <vt:lpstr>PHARMACY SERVICES: HOW THE DEVELOPMENT HAS AIDED HEALTHCARE SERVICE IN THE COMMUNITY</vt:lpstr>
      <vt:lpstr>CONCLUSION </vt:lpstr>
      <vt:lpstr>Question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12</cp:revision>
  <dcterms:created xsi:type="dcterms:W3CDTF">2024-07-03T08:46:19Z</dcterms:created>
  <dcterms:modified xsi:type="dcterms:W3CDTF">2024-07-05T10:42:21Z</dcterms:modified>
</cp:coreProperties>
</file>