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1"/>
  </p:notesMasterIdLst>
  <p:handoutMasterIdLst>
    <p:handoutMasterId r:id="rId32"/>
  </p:handoutMasterIdLst>
  <p:sldIdLst>
    <p:sldId id="358" r:id="rId3"/>
    <p:sldId id="377" r:id="rId4"/>
    <p:sldId id="376" r:id="rId5"/>
    <p:sldId id="378" r:id="rId6"/>
    <p:sldId id="379" r:id="rId7"/>
    <p:sldId id="380" r:id="rId8"/>
    <p:sldId id="381" r:id="rId9"/>
    <p:sldId id="382" r:id="rId10"/>
    <p:sldId id="383" r:id="rId11"/>
    <p:sldId id="384" r:id="rId12"/>
    <p:sldId id="385" r:id="rId13"/>
    <p:sldId id="386" r:id="rId14"/>
    <p:sldId id="387" r:id="rId15"/>
    <p:sldId id="388" r:id="rId16"/>
    <p:sldId id="370" r:id="rId17"/>
    <p:sldId id="371" r:id="rId18"/>
    <p:sldId id="372" r:id="rId19"/>
    <p:sldId id="374" r:id="rId20"/>
    <p:sldId id="363" r:id="rId21"/>
    <p:sldId id="375" r:id="rId22"/>
    <p:sldId id="356" r:id="rId23"/>
    <p:sldId id="333" r:id="rId24"/>
    <p:sldId id="336" r:id="rId25"/>
    <p:sldId id="359" r:id="rId26"/>
    <p:sldId id="369" r:id="rId27"/>
    <p:sldId id="361" r:id="rId28"/>
    <p:sldId id="367" r:id="rId29"/>
    <p:sldId id="362" r:id="rId30"/>
  </p:sldIdLst>
  <p:sldSz cx="9144000" cy="6858000" type="screen4x3"/>
  <p:notesSz cx="6794500" cy="9906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99"/>
    <a:srgbClr val="00FFFF"/>
    <a:srgbClr val="FF99FF"/>
    <a:srgbClr val="F65E0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099" autoAdjust="0"/>
  </p:normalViewPr>
  <p:slideViewPr>
    <p:cSldViewPr snapToGrid="0">
      <p:cViewPr varScale="1">
        <p:scale>
          <a:sx n="97" d="100"/>
          <a:sy n="97" d="100"/>
        </p:scale>
        <p:origin x="2040" y="78"/>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25313C-1123-4605-A28B-A97FA3B155CE}"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051587D1-931B-4EA9-BAC0-96AE34B55B0D}">
      <dgm:prSet/>
      <dgm:spPr/>
      <dgm:t>
        <a:bodyPr/>
        <a:lstStyle/>
        <a:p>
          <a:r>
            <a:rPr lang="en-GB"/>
            <a:t>Action potentials arrive at the motor end plate</a:t>
          </a:r>
          <a:endParaRPr lang="en-US"/>
        </a:p>
      </dgm:t>
    </dgm:pt>
    <dgm:pt modelId="{7F7D5048-48BC-4047-9A51-1B458D0ACFC2}" type="parTrans" cxnId="{9EE1C512-98D2-4F83-AF7E-488859902279}">
      <dgm:prSet/>
      <dgm:spPr/>
      <dgm:t>
        <a:bodyPr/>
        <a:lstStyle/>
        <a:p>
          <a:endParaRPr lang="en-US"/>
        </a:p>
      </dgm:t>
    </dgm:pt>
    <dgm:pt modelId="{1C734CE5-2031-4DBC-B378-16C83723D7FB}" type="sibTrans" cxnId="{9EE1C512-98D2-4F83-AF7E-488859902279}">
      <dgm:prSet/>
      <dgm:spPr/>
      <dgm:t>
        <a:bodyPr/>
        <a:lstStyle/>
        <a:p>
          <a:endParaRPr lang="en-US"/>
        </a:p>
      </dgm:t>
    </dgm:pt>
    <dgm:pt modelId="{00BF37C4-D980-4CBF-B22B-19BA70A2AEEF}">
      <dgm:prSet/>
      <dgm:spPr/>
      <dgm:t>
        <a:bodyPr/>
        <a:lstStyle/>
        <a:p>
          <a:r>
            <a:rPr lang="en-GB"/>
            <a:t>Release acetyl choline</a:t>
          </a:r>
          <a:endParaRPr lang="en-US"/>
        </a:p>
      </dgm:t>
    </dgm:pt>
    <dgm:pt modelId="{1432C24D-C9F5-42A1-91AA-936C652985D2}" type="parTrans" cxnId="{68E917AB-07DF-48F2-BA8A-1A85117BF746}">
      <dgm:prSet/>
      <dgm:spPr/>
      <dgm:t>
        <a:bodyPr/>
        <a:lstStyle/>
        <a:p>
          <a:endParaRPr lang="en-US"/>
        </a:p>
      </dgm:t>
    </dgm:pt>
    <dgm:pt modelId="{641CDAEE-823B-42E8-904B-BC009E5B41F1}" type="sibTrans" cxnId="{68E917AB-07DF-48F2-BA8A-1A85117BF746}">
      <dgm:prSet/>
      <dgm:spPr/>
      <dgm:t>
        <a:bodyPr/>
        <a:lstStyle/>
        <a:p>
          <a:endParaRPr lang="en-US"/>
        </a:p>
      </dgm:t>
    </dgm:pt>
    <dgm:pt modelId="{A1F23FC3-B56E-4206-BD97-95986255C212}">
      <dgm:prSet/>
      <dgm:spPr/>
      <dgm:t>
        <a:bodyPr/>
        <a:lstStyle/>
        <a:p>
          <a:r>
            <a:rPr lang="en-GB"/>
            <a:t>Acetyl choline binds to gated receptors</a:t>
          </a:r>
          <a:endParaRPr lang="en-US"/>
        </a:p>
      </dgm:t>
    </dgm:pt>
    <dgm:pt modelId="{DAC19F7F-06C5-495D-AA32-104C0984725E}" type="parTrans" cxnId="{CB2BBCD7-D29F-4739-88C3-E1ACCDAF0792}">
      <dgm:prSet/>
      <dgm:spPr/>
      <dgm:t>
        <a:bodyPr/>
        <a:lstStyle/>
        <a:p>
          <a:endParaRPr lang="en-US"/>
        </a:p>
      </dgm:t>
    </dgm:pt>
    <dgm:pt modelId="{73565A81-58FA-490D-98D3-D675A27363E2}" type="sibTrans" cxnId="{CB2BBCD7-D29F-4739-88C3-E1ACCDAF0792}">
      <dgm:prSet/>
      <dgm:spPr/>
      <dgm:t>
        <a:bodyPr/>
        <a:lstStyle/>
        <a:p>
          <a:endParaRPr lang="en-US"/>
        </a:p>
      </dgm:t>
    </dgm:pt>
    <dgm:pt modelId="{A1DB770E-FC6E-4D10-9677-4C2BD76D4A4D}">
      <dgm:prSet/>
      <dgm:spPr/>
      <dgm:t>
        <a:bodyPr/>
        <a:lstStyle/>
        <a:p>
          <a:r>
            <a:rPr lang="en-GB"/>
            <a:t>Causes depolarisation of the sarcoplasmic reticulum</a:t>
          </a:r>
          <a:endParaRPr lang="en-US"/>
        </a:p>
      </dgm:t>
    </dgm:pt>
    <dgm:pt modelId="{65E74820-D37E-4758-9960-D2C6A11E8A2A}" type="parTrans" cxnId="{3C9A7F2F-EBA8-4A94-B95B-CD061BBAA470}">
      <dgm:prSet/>
      <dgm:spPr/>
      <dgm:t>
        <a:bodyPr/>
        <a:lstStyle/>
        <a:p>
          <a:endParaRPr lang="en-US"/>
        </a:p>
      </dgm:t>
    </dgm:pt>
    <dgm:pt modelId="{07C85C10-2D7D-4646-82FD-017447A1DCCF}" type="sibTrans" cxnId="{3C9A7F2F-EBA8-4A94-B95B-CD061BBAA470}">
      <dgm:prSet/>
      <dgm:spPr/>
      <dgm:t>
        <a:bodyPr/>
        <a:lstStyle/>
        <a:p>
          <a:endParaRPr lang="en-US"/>
        </a:p>
      </dgm:t>
    </dgm:pt>
    <dgm:pt modelId="{E4310586-9AD0-482C-931D-D09742C417A2}">
      <dgm:prSet/>
      <dgm:spPr/>
      <dgm:t>
        <a:bodyPr/>
        <a:lstStyle/>
        <a:p>
          <a:r>
            <a:rPr lang="en-GB"/>
            <a:t>Calcium is released from vesicles</a:t>
          </a:r>
          <a:endParaRPr lang="en-US"/>
        </a:p>
      </dgm:t>
    </dgm:pt>
    <dgm:pt modelId="{9452365D-6C2F-46B0-A45A-A2CF13C3D999}" type="parTrans" cxnId="{E61551A9-6FFC-4FD9-9ADD-D19FE0D16067}">
      <dgm:prSet/>
      <dgm:spPr/>
      <dgm:t>
        <a:bodyPr/>
        <a:lstStyle/>
        <a:p>
          <a:endParaRPr lang="en-US"/>
        </a:p>
      </dgm:t>
    </dgm:pt>
    <dgm:pt modelId="{D891ED83-AD04-457A-967B-59694E3B8C00}" type="sibTrans" cxnId="{E61551A9-6FFC-4FD9-9ADD-D19FE0D16067}">
      <dgm:prSet/>
      <dgm:spPr/>
      <dgm:t>
        <a:bodyPr/>
        <a:lstStyle/>
        <a:p>
          <a:endParaRPr lang="en-US"/>
        </a:p>
      </dgm:t>
    </dgm:pt>
    <dgm:pt modelId="{C04FE97B-2E20-436F-9EC5-3FAD89B54D7B}">
      <dgm:prSet/>
      <dgm:spPr/>
      <dgm:t>
        <a:bodyPr/>
        <a:lstStyle/>
        <a:p>
          <a:r>
            <a:rPr lang="en-GB"/>
            <a:t>Calcium binds to troponin</a:t>
          </a:r>
          <a:endParaRPr lang="en-US"/>
        </a:p>
      </dgm:t>
    </dgm:pt>
    <dgm:pt modelId="{05A956E0-447A-4F13-A148-CA0912526771}" type="parTrans" cxnId="{7309C3B3-2D8C-4EA5-B9C0-252E5122922D}">
      <dgm:prSet/>
      <dgm:spPr/>
      <dgm:t>
        <a:bodyPr/>
        <a:lstStyle/>
        <a:p>
          <a:endParaRPr lang="en-US"/>
        </a:p>
      </dgm:t>
    </dgm:pt>
    <dgm:pt modelId="{B59E4220-A0FD-4676-8436-D522C19DF97F}" type="sibTrans" cxnId="{7309C3B3-2D8C-4EA5-B9C0-252E5122922D}">
      <dgm:prSet/>
      <dgm:spPr/>
      <dgm:t>
        <a:bodyPr/>
        <a:lstStyle/>
        <a:p>
          <a:endParaRPr lang="en-US"/>
        </a:p>
      </dgm:t>
    </dgm:pt>
    <dgm:pt modelId="{BDC04E26-EE96-43A0-B252-50D74BDD7FA1}">
      <dgm:prSet/>
      <dgm:spPr/>
      <dgm:t>
        <a:bodyPr/>
        <a:lstStyle/>
        <a:p>
          <a:r>
            <a:rPr lang="en-GB"/>
            <a:t>Causing tropomyosin to change shape</a:t>
          </a:r>
          <a:endParaRPr lang="en-US"/>
        </a:p>
      </dgm:t>
    </dgm:pt>
    <dgm:pt modelId="{8B41A721-6E8B-4D5C-A552-B8EFA17E14D9}" type="parTrans" cxnId="{5603AE72-FA1A-4EBA-8F57-A61EC02597E8}">
      <dgm:prSet/>
      <dgm:spPr/>
      <dgm:t>
        <a:bodyPr/>
        <a:lstStyle/>
        <a:p>
          <a:endParaRPr lang="en-US"/>
        </a:p>
      </dgm:t>
    </dgm:pt>
    <dgm:pt modelId="{3672D128-BB74-4236-A4AA-1E656B77F0EB}" type="sibTrans" cxnId="{5603AE72-FA1A-4EBA-8F57-A61EC02597E8}">
      <dgm:prSet/>
      <dgm:spPr/>
      <dgm:t>
        <a:bodyPr/>
        <a:lstStyle/>
        <a:p>
          <a:endParaRPr lang="en-US"/>
        </a:p>
      </dgm:t>
    </dgm:pt>
    <dgm:pt modelId="{3EC5A851-B08E-4F4F-A30F-2B0F1E270A16}">
      <dgm:prSet/>
      <dgm:spPr/>
      <dgm:t>
        <a:bodyPr/>
        <a:lstStyle/>
        <a:p>
          <a:r>
            <a:rPr lang="en-GB"/>
            <a:t>Tropomyosin moves away from actin binding site</a:t>
          </a:r>
          <a:endParaRPr lang="en-US"/>
        </a:p>
      </dgm:t>
    </dgm:pt>
    <dgm:pt modelId="{2E254212-B408-459D-AACC-5FE937106516}" type="parTrans" cxnId="{60BE698F-08C1-491B-9CA2-0DE46B49A27A}">
      <dgm:prSet/>
      <dgm:spPr/>
      <dgm:t>
        <a:bodyPr/>
        <a:lstStyle/>
        <a:p>
          <a:endParaRPr lang="en-US"/>
        </a:p>
      </dgm:t>
    </dgm:pt>
    <dgm:pt modelId="{E19A95FC-1885-4613-88AE-F06B3DA5C4CB}" type="sibTrans" cxnId="{60BE698F-08C1-491B-9CA2-0DE46B49A27A}">
      <dgm:prSet/>
      <dgm:spPr/>
      <dgm:t>
        <a:bodyPr/>
        <a:lstStyle/>
        <a:p>
          <a:endParaRPr lang="en-US"/>
        </a:p>
      </dgm:t>
    </dgm:pt>
    <dgm:pt modelId="{421B85E5-95E7-43DC-A34F-65AE23C39723}">
      <dgm:prSet/>
      <dgm:spPr/>
      <dgm:t>
        <a:bodyPr/>
        <a:lstStyle/>
        <a:p>
          <a:r>
            <a:rPr lang="en-GB"/>
            <a:t>Actin now forms cross bridges with myosin</a:t>
          </a:r>
          <a:endParaRPr lang="en-US"/>
        </a:p>
      </dgm:t>
    </dgm:pt>
    <dgm:pt modelId="{2F76EE4A-655E-453C-B382-55F47CBF604D}" type="parTrans" cxnId="{4B5EBED6-A86B-46F7-87B7-7B053653F186}">
      <dgm:prSet/>
      <dgm:spPr/>
      <dgm:t>
        <a:bodyPr/>
        <a:lstStyle/>
        <a:p>
          <a:endParaRPr lang="en-US"/>
        </a:p>
      </dgm:t>
    </dgm:pt>
    <dgm:pt modelId="{07165653-AE9E-4FB1-B1F7-8F4517376886}" type="sibTrans" cxnId="{4B5EBED6-A86B-46F7-87B7-7B053653F186}">
      <dgm:prSet/>
      <dgm:spPr/>
      <dgm:t>
        <a:bodyPr/>
        <a:lstStyle/>
        <a:p>
          <a:endParaRPr lang="en-US"/>
        </a:p>
      </dgm:t>
    </dgm:pt>
    <dgm:pt modelId="{A389D1E4-1D2E-4899-9E3B-5C267BDAF31E}">
      <dgm:prSet/>
      <dgm:spPr/>
      <dgm:t>
        <a:bodyPr/>
        <a:lstStyle/>
        <a:p>
          <a:r>
            <a:rPr lang="en-GB"/>
            <a:t>The myosin head bends backwards pulling the actin filament along</a:t>
          </a:r>
          <a:endParaRPr lang="en-US"/>
        </a:p>
      </dgm:t>
    </dgm:pt>
    <dgm:pt modelId="{87893B59-F543-4A41-AC3B-C409106754A7}" type="parTrans" cxnId="{AEA6C813-A8B0-418C-AC20-0C5B0BE6A563}">
      <dgm:prSet/>
      <dgm:spPr/>
      <dgm:t>
        <a:bodyPr/>
        <a:lstStyle/>
        <a:p>
          <a:endParaRPr lang="en-US"/>
        </a:p>
      </dgm:t>
    </dgm:pt>
    <dgm:pt modelId="{9B3442FD-8124-485F-A228-E6CC0D9DD188}" type="sibTrans" cxnId="{AEA6C813-A8B0-418C-AC20-0C5B0BE6A563}">
      <dgm:prSet/>
      <dgm:spPr/>
      <dgm:t>
        <a:bodyPr/>
        <a:lstStyle/>
        <a:p>
          <a:endParaRPr lang="en-US"/>
        </a:p>
      </dgm:t>
    </dgm:pt>
    <dgm:pt modelId="{DAC9FE1C-38B3-4EAA-ACEA-8695B999C65B}">
      <dgm:prSet/>
      <dgm:spPr/>
      <dgm:t>
        <a:bodyPr/>
        <a:lstStyle/>
        <a:p>
          <a:r>
            <a:rPr lang="en-GB"/>
            <a:t>Energy from ATP is used to break the cross bridge</a:t>
          </a:r>
          <a:endParaRPr lang="en-US"/>
        </a:p>
      </dgm:t>
    </dgm:pt>
    <dgm:pt modelId="{A786FB8D-E4CA-445B-A37E-48ABB463B43A}" type="parTrans" cxnId="{DC9D9C32-620C-4AD1-9570-A7D57972006B}">
      <dgm:prSet/>
      <dgm:spPr/>
      <dgm:t>
        <a:bodyPr/>
        <a:lstStyle/>
        <a:p>
          <a:endParaRPr lang="en-US"/>
        </a:p>
      </dgm:t>
    </dgm:pt>
    <dgm:pt modelId="{55AC25A9-1B50-441A-B0A4-D00A3DB8C01C}" type="sibTrans" cxnId="{DC9D9C32-620C-4AD1-9570-A7D57972006B}">
      <dgm:prSet/>
      <dgm:spPr/>
      <dgm:t>
        <a:bodyPr/>
        <a:lstStyle/>
        <a:p>
          <a:endParaRPr lang="en-US"/>
        </a:p>
      </dgm:t>
    </dgm:pt>
    <dgm:pt modelId="{2732DFD1-4F05-4A3D-B4BD-5ED6D02F33EA}">
      <dgm:prSet/>
      <dgm:spPr/>
      <dgm:t>
        <a:bodyPr/>
        <a:lstStyle/>
        <a:p>
          <a:r>
            <a:rPr lang="en-GB"/>
            <a:t>Using ATPase enzyme in the myosin head</a:t>
          </a:r>
          <a:endParaRPr lang="en-US"/>
        </a:p>
      </dgm:t>
    </dgm:pt>
    <dgm:pt modelId="{CE00168B-FE10-43EC-B697-0D8982D5BFAD}" type="parTrans" cxnId="{188AD0E9-D9F9-4A6B-A01C-38A349782719}">
      <dgm:prSet/>
      <dgm:spPr/>
      <dgm:t>
        <a:bodyPr/>
        <a:lstStyle/>
        <a:p>
          <a:endParaRPr lang="en-US"/>
        </a:p>
      </dgm:t>
    </dgm:pt>
    <dgm:pt modelId="{D16B48D4-21C4-45CD-9DCF-6D1E894EA310}" type="sibTrans" cxnId="{188AD0E9-D9F9-4A6B-A01C-38A349782719}">
      <dgm:prSet/>
      <dgm:spPr/>
      <dgm:t>
        <a:bodyPr/>
        <a:lstStyle/>
        <a:p>
          <a:endParaRPr lang="en-US"/>
        </a:p>
      </dgm:t>
    </dgm:pt>
    <dgm:pt modelId="{899453E5-2D9C-47B6-BD8F-6AC9494103B4}">
      <dgm:prSet/>
      <dgm:spPr/>
      <dgm:t>
        <a:bodyPr/>
        <a:lstStyle/>
        <a:p>
          <a:r>
            <a:rPr lang="en-GB"/>
            <a:t>The myosin head is now reset</a:t>
          </a:r>
          <a:endParaRPr lang="en-US"/>
        </a:p>
      </dgm:t>
    </dgm:pt>
    <dgm:pt modelId="{E4AE2D4C-C485-4B86-9A70-A4AD0B85DC79}" type="parTrans" cxnId="{D7D22623-633C-4B96-BC61-BACFD399B1E9}">
      <dgm:prSet/>
      <dgm:spPr/>
      <dgm:t>
        <a:bodyPr/>
        <a:lstStyle/>
        <a:p>
          <a:endParaRPr lang="en-US"/>
        </a:p>
      </dgm:t>
    </dgm:pt>
    <dgm:pt modelId="{DB0C3E92-E821-4517-AE13-B89B302C7BCF}" type="sibTrans" cxnId="{D7D22623-633C-4B96-BC61-BACFD399B1E9}">
      <dgm:prSet/>
      <dgm:spPr/>
      <dgm:t>
        <a:bodyPr/>
        <a:lstStyle/>
        <a:p>
          <a:endParaRPr lang="en-US"/>
        </a:p>
      </dgm:t>
    </dgm:pt>
    <dgm:pt modelId="{261284D1-B1A9-4E96-8310-A016C7A97798}" type="pres">
      <dgm:prSet presAssocID="{0225313C-1123-4605-A28B-A97FA3B155CE}" presName="Name0" presStyleCnt="0">
        <dgm:presLayoutVars>
          <dgm:dir/>
          <dgm:resizeHandles val="exact"/>
        </dgm:presLayoutVars>
      </dgm:prSet>
      <dgm:spPr/>
    </dgm:pt>
    <dgm:pt modelId="{B7B03498-8941-48A7-8E0A-A2C347C880CB}" type="pres">
      <dgm:prSet presAssocID="{051587D1-931B-4EA9-BAC0-96AE34B55B0D}" presName="node" presStyleLbl="node1" presStyleIdx="0" presStyleCnt="13">
        <dgm:presLayoutVars>
          <dgm:bulletEnabled val="1"/>
        </dgm:presLayoutVars>
      </dgm:prSet>
      <dgm:spPr/>
    </dgm:pt>
    <dgm:pt modelId="{108247E2-CEB3-4986-97F3-4E7B3A9FBA94}" type="pres">
      <dgm:prSet presAssocID="{1C734CE5-2031-4DBC-B378-16C83723D7FB}" presName="sibTrans" presStyleLbl="sibTrans1D1" presStyleIdx="0" presStyleCnt="12"/>
      <dgm:spPr/>
    </dgm:pt>
    <dgm:pt modelId="{6B64779C-DA64-49AB-AE47-1C34BA18EAFE}" type="pres">
      <dgm:prSet presAssocID="{1C734CE5-2031-4DBC-B378-16C83723D7FB}" presName="connectorText" presStyleLbl="sibTrans1D1" presStyleIdx="0" presStyleCnt="12"/>
      <dgm:spPr/>
    </dgm:pt>
    <dgm:pt modelId="{6313B565-24D8-4654-ABC1-CACE44986985}" type="pres">
      <dgm:prSet presAssocID="{00BF37C4-D980-4CBF-B22B-19BA70A2AEEF}" presName="node" presStyleLbl="node1" presStyleIdx="1" presStyleCnt="13">
        <dgm:presLayoutVars>
          <dgm:bulletEnabled val="1"/>
        </dgm:presLayoutVars>
      </dgm:prSet>
      <dgm:spPr/>
    </dgm:pt>
    <dgm:pt modelId="{A1FD36F0-2061-40C6-BD52-2DD4BA09CB75}" type="pres">
      <dgm:prSet presAssocID="{641CDAEE-823B-42E8-904B-BC009E5B41F1}" presName="sibTrans" presStyleLbl="sibTrans1D1" presStyleIdx="1" presStyleCnt="12"/>
      <dgm:spPr/>
    </dgm:pt>
    <dgm:pt modelId="{4A3B2C1C-97DE-4622-A9A4-EDF6563481E6}" type="pres">
      <dgm:prSet presAssocID="{641CDAEE-823B-42E8-904B-BC009E5B41F1}" presName="connectorText" presStyleLbl="sibTrans1D1" presStyleIdx="1" presStyleCnt="12"/>
      <dgm:spPr/>
    </dgm:pt>
    <dgm:pt modelId="{7BFF7D2D-BB5F-47B9-BA6D-1AB9FBADBE13}" type="pres">
      <dgm:prSet presAssocID="{A1F23FC3-B56E-4206-BD97-95986255C212}" presName="node" presStyleLbl="node1" presStyleIdx="2" presStyleCnt="13">
        <dgm:presLayoutVars>
          <dgm:bulletEnabled val="1"/>
        </dgm:presLayoutVars>
      </dgm:prSet>
      <dgm:spPr/>
    </dgm:pt>
    <dgm:pt modelId="{53F509C8-4759-4FD7-9B02-15293FC426FA}" type="pres">
      <dgm:prSet presAssocID="{73565A81-58FA-490D-98D3-D675A27363E2}" presName="sibTrans" presStyleLbl="sibTrans1D1" presStyleIdx="2" presStyleCnt="12"/>
      <dgm:spPr/>
    </dgm:pt>
    <dgm:pt modelId="{F6468D5A-76B2-4220-85AB-A31108743E25}" type="pres">
      <dgm:prSet presAssocID="{73565A81-58FA-490D-98D3-D675A27363E2}" presName="connectorText" presStyleLbl="sibTrans1D1" presStyleIdx="2" presStyleCnt="12"/>
      <dgm:spPr/>
    </dgm:pt>
    <dgm:pt modelId="{87EF5AB2-B9C1-4C7F-8B75-ACFB7A382D75}" type="pres">
      <dgm:prSet presAssocID="{A1DB770E-FC6E-4D10-9677-4C2BD76D4A4D}" presName="node" presStyleLbl="node1" presStyleIdx="3" presStyleCnt="13">
        <dgm:presLayoutVars>
          <dgm:bulletEnabled val="1"/>
        </dgm:presLayoutVars>
      </dgm:prSet>
      <dgm:spPr/>
    </dgm:pt>
    <dgm:pt modelId="{33AA1B66-95E5-4EC4-A9A1-9B618326EAA8}" type="pres">
      <dgm:prSet presAssocID="{07C85C10-2D7D-4646-82FD-017447A1DCCF}" presName="sibTrans" presStyleLbl="sibTrans1D1" presStyleIdx="3" presStyleCnt="12"/>
      <dgm:spPr/>
    </dgm:pt>
    <dgm:pt modelId="{50FBE65B-477C-43AF-B479-DCA696108F1E}" type="pres">
      <dgm:prSet presAssocID="{07C85C10-2D7D-4646-82FD-017447A1DCCF}" presName="connectorText" presStyleLbl="sibTrans1D1" presStyleIdx="3" presStyleCnt="12"/>
      <dgm:spPr/>
    </dgm:pt>
    <dgm:pt modelId="{EAC196E0-1AA2-439F-9B27-3E5F52C9D658}" type="pres">
      <dgm:prSet presAssocID="{E4310586-9AD0-482C-931D-D09742C417A2}" presName="node" presStyleLbl="node1" presStyleIdx="4" presStyleCnt="13">
        <dgm:presLayoutVars>
          <dgm:bulletEnabled val="1"/>
        </dgm:presLayoutVars>
      </dgm:prSet>
      <dgm:spPr/>
    </dgm:pt>
    <dgm:pt modelId="{89C77B34-FA21-477F-9DC0-9A5A4AD833B2}" type="pres">
      <dgm:prSet presAssocID="{D891ED83-AD04-457A-967B-59694E3B8C00}" presName="sibTrans" presStyleLbl="sibTrans1D1" presStyleIdx="4" presStyleCnt="12"/>
      <dgm:spPr/>
    </dgm:pt>
    <dgm:pt modelId="{BA95DBD6-A68D-4372-B7B6-B8341FE957F1}" type="pres">
      <dgm:prSet presAssocID="{D891ED83-AD04-457A-967B-59694E3B8C00}" presName="connectorText" presStyleLbl="sibTrans1D1" presStyleIdx="4" presStyleCnt="12"/>
      <dgm:spPr/>
    </dgm:pt>
    <dgm:pt modelId="{C0946FB6-7100-4A8A-94D5-92803A2AD5FC}" type="pres">
      <dgm:prSet presAssocID="{C04FE97B-2E20-436F-9EC5-3FAD89B54D7B}" presName="node" presStyleLbl="node1" presStyleIdx="5" presStyleCnt="13">
        <dgm:presLayoutVars>
          <dgm:bulletEnabled val="1"/>
        </dgm:presLayoutVars>
      </dgm:prSet>
      <dgm:spPr/>
    </dgm:pt>
    <dgm:pt modelId="{08622F04-0D68-46E8-9F24-CE09F59E349D}" type="pres">
      <dgm:prSet presAssocID="{B59E4220-A0FD-4676-8436-D522C19DF97F}" presName="sibTrans" presStyleLbl="sibTrans1D1" presStyleIdx="5" presStyleCnt="12"/>
      <dgm:spPr/>
    </dgm:pt>
    <dgm:pt modelId="{5E7E8039-FACB-498F-BF45-F651B0BDC216}" type="pres">
      <dgm:prSet presAssocID="{B59E4220-A0FD-4676-8436-D522C19DF97F}" presName="connectorText" presStyleLbl="sibTrans1D1" presStyleIdx="5" presStyleCnt="12"/>
      <dgm:spPr/>
    </dgm:pt>
    <dgm:pt modelId="{1D43237A-D556-403A-B93F-66349411840D}" type="pres">
      <dgm:prSet presAssocID="{BDC04E26-EE96-43A0-B252-50D74BDD7FA1}" presName="node" presStyleLbl="node1" presStyleIdx="6" presStyleCnt="13">
        <dgm:presLayoutVars>
          <dgm:bulletEnabled val="1"/>
        </dgm:presLayoutVars>
      </dgm:prSet>
      <dgm:spPr/>
    </dgm:pt>
    <dgm:pt modelId="{15CC2231-D392-45BE-BAFE-9C0242F30902}" type="pres">
      <dgm:prSet presAssocID="{3672D128-BB74-4236-A4AA-1E656B77F0EB}" presName="sibTrans" presStyleLbl="sibTrans1D1" presStyleIdx="6" presStyleCnt="12"/>
      <dgm:spPr/>
    </dgm:pt>
    <dgm:pt modelId="{CDF96FF8-BABD-4872-B5CB-4EE5733827B5}" type="pres">
      <dgm:prSet presAssocID="{3672D128-BB74-4236-A4AA-1E656B77F0EB}" presName="connectorText" presStyleLbl="sibTrans1D1" presStyleIdx="6" presStyleCnt="12"/>
      <dgm:spPr/>
    </dgm:pt>
    <dgm:pt modelId="{DCE13F6B-CED4-4CDF-A649-26E98FE7A9A9}" type="pres">
      <dgm:prSet presAssocID="{3EC5A851-B08E-4F4F-A30F-2B0F1E270A16}" presName="node" presStyleLbl="node1" presStyleIdx="7" presStyleCnt="13">
        <dgm:presLayoutVars>
          <dgm:bulletEnabled val="1"/>
        </dgm:presLayoutVars>
      </dgm:prSet>
      <dgm:spPr/>
    </dgm:pt>
    <dgm:pt modelId="{D878C901-4BB7-4530-93C3-562E7EB83551}" type="pres">
      <dgm:prSet presAssocID="{E19A95FC-1885-4613-88AE-F06B3DA5C4CB}" presName="sibTrans" presStyleLbl="sibTrans1D1" presStyleIdx="7" presStyleCnt="12"/>
      <dgm:spPr/>
    </dgm:pt>
    <dgm:pt modelId="{8EBAE26D-BC41-41FA-8F27-5B0CC34F092C}" type="pres">
      <dgm:prSet presAssocID="{E19A95FC-1885-4613-88AE-F06B3DA5C4CB}" presName="connectorText" presStyleLbl="sibTrans1D1" presStyleIdx="7" presStyleCnt="12"/>
      <dgm:spPr/>
    </dgm:pt>
    <dgm:pt modelId="{0405FAB8-A75F-4840-BE17-9990BDA84829}" type="pres">
      <dgm:prSet presAssocID="{421B85E5-95E7-43DC-A34F-65AE23C39723}" presName="node" presStyleLbl="node1" presStyleIdx="8" presStyleCnt="13">
        <dgm:presLayoutVars>
          <dgm:bulletEnabled val="1"/>
        </dgm:presLayoutVars>
      </dgm:prSet>
      <dgm:spPr/>
    </dgm:pt>
    <dgm:pt modelId="{CC3A9775-5B73-43EA-9DFF-7B4ABF53B2EC}" type="pres">
      <dgm:prSet presAssocID="{07165653-AE9E-4FB1-B1F7-8F4517376886}" presName="sibTrans" presStyleLbl="sibTrans1D1" presStyleIdx="8" presStyleCnt="12"/>
      <dgm:spPr/>
    </dgm:pt>
    <dgm:pt modelId="{19092B68-03D2-4241-8778-2F57A84B718C}" type="pres">
      <dgm:prSet presAssocID="{07165653-AE9E-4FB1-B1F7-8F4517376886}" presName="connectorText" presStyleLbl="sibTrans1D1" presStyleIdx="8" presStyleCnt="12"/>
      <dgm:spPr/>
    </dgm:pt>
    <dgm:pt modelId="{3472CCDE-90A5-40F4-8E06-61451B4242D6}" type="pres">
      <dgm:prSet presAssocID="{A389D1E4-1D2E-4899-9E3B-5C267BDAF31E}" presName="node" presStyleLbl="node1" presStyleIdx="9" presStyleCnt="13">
        <dgm:presLayoutVars>
          <dgm:bulletEnabled val="1"/>
        </dgm:presLayoutVars>
      </dgm:prSet>
      <dgm:spPr/>
    </dgm:pt>
    <dgm:pt modelId="{8DAF507E-4051-487C-9E4A-82837C2E88E3}" type="pres">
      <dgm:prSet presAssocID="{9B3442FD-8124-485F-A228-E6CC0D9DD188}" presName="sibTrans" presStyleLbl="sibTrans1D1" presStyleIdx="9" presStyleCnt="12"/>
      <dgm:spPr/>
    </dgm:pt>
    <dgm:pt modelId="{7D35B544-A1DB-4362-9C60-6E27C01BEDD5}" type="pres">
      <dgm:prSet presAssocID="{9B3442FD-8124-485F-A228-E6CC0D9DD188}" presName="connectorText" presStyleLbl="sibTrans1D1" presStyleIdx="9" presStyleCnt="12"/>
      <dgm:spPr/>
    </dgm:pt>
    <dgm:pt modelId="{2D259B24-63E4-4397-B13B-28102704F73C}" type="pres">
      <dgm:prSet presAssocID="{DAC9FE1C-38B3-4EAA-ACEA-8695B999C65B}" presName="node" presStyleLbl="node1" presStyleIdx="10" presStyleCnt="13">
        <dgm:presLayoutVars>
          <dgm:bulletEnabled val="1"/>
        </dgm:presLayoutVars>
      </dgm:prSet>
      <dgm:spPr/>
    </dgm:pt>
    <dgm:pt modelId="{D9CF2C65-1E15-466F-8D7D-3DC791755606}" type="pres">
      <dgm:prSet presAssocID="{55AC25A9-1B50-441A-B0A4-D00A3DB8C01C}" presName="sibTrans" presStyleLbl="sibTrans1D1" presStyleIdx="10" presStyleCnt="12"/>
      <dgm:spPr/>
    </dgm:pt>
    <dgm:pt modelId="{360D8303-2A6F-4394-91EE-6B9DBF2C173D}" type="pres">
      <dgm:prSet presAssocID="{55AC25A9-1B50-441A-B0A4-D00A3DB8C01C}" presName="connectorText" presStyleLbl="sibTrans1D1" presStyleIdx="10" presStyleCnt="12"/>
      <dgm:spPr/>
    </dgm:pt>
    <dgm:pt modelId="{33B245EB-0A23-496B-9885-B80415027EC9}" type="pres">
      <dgm:prSet presAssocID="{2732DFD1-4F05-4A3D-B4BD-5ED6D02F33EA}" presName="node" presStyleLbl="node1" presStyleIdx="11" presStyleCnt="13">
        <dgm:presLayoutVars>
          <dgm:bulletEnabled val="1"/>
        </dgm:presLayoutVars>
      </dgm:prSet>
      <dgm:spPr/>
    </dgm:pt>
    <dgm:pt modelId="{76890CB3-9BF1-41B4-A944-B8E51C49C8AD}" type="pres">
      <dgm:prSet presAssocID="{D16B48D4-21C4-45CD-9DCF-6D1E894EA310}" presName="sibTrans" presStyleLbl="sibTrans1D1" presStyleIdx="11" presStyleCnt="12"/>
      <dgm:spPr/>
    </dgm:pt>
    <dgm:pt modelId="{A855AA94-0224-4A32-B965-812E5CE43C1A}" type="pres">
      <dgm:prSet presAssocID="{D16B48D4-21C4-45CD-9DCF-6D1E894EA310}" presName="connectorText" presStyleLbl="sibTrans1D1" presStyleIdx="11" presStyleCnt="12"/>
      <dgm:spPr/>
    </dgm:pt>
    <dgm:pt modelId="{BA6AE198-F71A-494C-B46B-2320FBFD94C6}" type="pres">
      <dgm:prSet presAssocID="{899453E5-2D9C-47B6-BD8F-6AC9494103B4}" presName="node" presStyleLbl="node1" presStyleIdx="12" presStyleCnt="13">
        <dgm:presLayoutVars>
          <dgm:bulletEnabled val="1"/>
        </dgm:presLayoutVars>
      </dgm:prSet>
      <dgm:spPr/>
    </dgm:pt>
  </dgm:ptLst>
  <dgm:cxnLst>
    <dgm:cxn modelId="{9AA21B00-8BE1-4EF9-A66F-A90F0C267F64}" type="presOf" srcId="{421B85E5-95E7-43DC-A34F-65AE23C39723}" destId="{0405FAB8-A75F-4840-BE17-9990BDA84829}" srcOrd="0" destOrd="0" presId="urn:microsoft.com/office/officeart/2016/7/layout/RepeatingBendingProcessNew"/>
    <dgm:cxn modelId="{15DDBE00-7411-49D8-86BA-7FA371D3EBEC}" type="presOf" srcId="{899453E5-2D9C-47B6-BD8F-6AC9494103B4}" destId="{BA6AE198-F71A-494C-B46B-2320FBFD94C6}" srcOrd="0" destOrd="0" presId="urn:microsoft.com/office/officeart/2016/7/layout/RepeatingBendingProcessNew"/>
    <dgm:cxn modelId="{9EE1C512-98D2-4F83-AF7E-488859902279}" srcId="{0225313C-1123-4605-A28B-A97FA3B155CE}" destId="{051587D1-931B-4EA9-BAC0-96AE34B55B0D}" srcOrd="0" destOrd="0" parTransId="{7F7D5048-48BC-4047-9A51-1B458D0ACFC2}" sibTransId="{1C734CE5-2031-4DBC-B378-16C83723D7FB}"/>
    <dgm:cxn modelId="{AEA6C813-A8B0-418C-AC20-0C5B0BE6A563}" srcId="{0225313C-1123-4605-A28B-A97FA3B155CE}" destId="{A389D1E4-1D2E-4899-9E3B-5C267BDAF31E}" srcOrd="9" destOrd="0" parTransId="{87893B59-F543-4A41-AC3B-C409106754A7}" sibTransId="{9B3442FD-8124-485F-A228-E6CC0D9DD188}"/>
    <dgm:cxn modelId="{D7D22623-633C-4B96-BC61-BACFD399B1E9}" srcId="{0225313C-1123-4605-A28B-A97FA3B155CE}" destId="{899453E5-2D9C-47B6-BD8F-6AC9494103B4}" srcOrd="12" destOrd="0" parTransId="{E4AE2D4C-C485-4B86-9A70-A4AD0B85DC79}" sibTransId="{DB0C3E92-E821-4517-AE13-B89B302C7BCF}"/>
    <dgm:cxn modelId="{9EDD9C27-C8F0-4793-925B-4673DA4A9FDD}" type="presOf" srcId="{C04FE97B-2E20-436F-9EC5-3FAD89B54D7B}" destId="{C0946FB6-7100-4A8A-94D5-92803A2AD5FC}" srcOrd="0" destOrd="0" presId="urn:microsoft.com/office/officeart/2016/7/layout/RepeatingBendingProcessNew"/>
    <dgm:cxn modelId="{DCE8CC27-F332-49FB-BE6F-5C1D8A41F977}" type="presOf" srcId="{BDC04E26-EE96-43A0-B252-50D74BDD7FA1}" destId="{1D43237A-D556-403A-B93F-66349411840D}" srcOrd="0" destOrd="0" presId="urn:microsoft.com/office/officeart/2016/7/layout/RepeatingBendingProcessNew"/>
    <dgm:cxn modelId="{E1FD8629-0802-4F69-A357-CC66577E8B72}" type="presOf" srcId="{D16B48D4-21C4-45CD-9DCF-6D1E894EA310}" destId="{A855AA94-0224-4A32-B965-812E5CE43C1A}" srcOrd="1" destOrd="0" presId="urn:microsoft.com/office/officeart/2016/7/layout/RepeatingBendingProcessNew"/>
    <dgm:cxn modelId="{2EB4C129-4834-4805-8A0F-86D60B9A7607}" type="presOf" srcId="{E19A95FC-1885-4613-88AE-F06B3DA5C4CB}" destId="{8EBAE26D-BC41-41FA-8F27-5B0CC34F092C}" srcOrd="1" destOrd="0" presId="urn:microsoft.com/office/officeart/2016/7/layout/RepeatingBendingProcessNew"/>
    <dgm:cxn modelId="{FD99AE2B-E107-44AB-8F85-B6222B3EB226}" type="presOf" srcId="{1C734CE5-2031-4DBC-B378-16C83723D7FB}" destId="{108247E2-CEB3-4986-97F3-4E7B3A9FBA94}" srcOrd="0" destOrd="0" presId="urn:microsoft.com/office/officeart/2016/7/layout/RepeatingBendingProcessNew"/>
    <dgm:cxn modelId="{A5D6E22C-B4A6-4CA7-8B30-464583878983}" type="presOf" srcId="{A1DB770E-FC6E-4D10-9677-4C2BD76D4A4D}" destId="{87EF5AB2-B9C1-4C7F-8B75-ACFB7A382D75}" srcOrd="0" destOrd="0" presId="urn:microsoft.com/office/officeart/2016/7/layout/RepeatingBendingProcessNew"/>
    <dgm:cxn modelId="{3C9A7F2F-EBA8-4A94-B95B-CD061BBAA470}" srcId="{0225313C-1123-4605-A28B-A97FA3B155CE}" destId="{A1DB770E-FC6E-4D10-9677-4C2BD76D4A4D}" srcOrd="3" destOrd="0" parTransId="{65E74820-D37E-4758-9960-D2C6A11E8A2A}" sibTransId="{07C85C10-2D7D-4646-82FD-017447A1DCCF}"/>
    <dgm:cxn modelId="{DC9D9C32-620C-4AD1-9570-A7D57972006B}" srcId="{0225313C-1123-4605-A28B-A97FA3B155CE}" destId="{DAC9FE1C-38B3-4EAA-ACEA-8695B999C65B}" srcOrd="10" destOrd="0" parTransId="{A786FB8D-E4CA-445B-A37E-48ABB463B43A}" sibTransId="{55AC25A9-1B50-441A-B0A4-D00A3DB8C01C}"/>
    <dgm:cxn modelId="{2B29DC3C-64CD-4E21-B596-FEA1AFF1D996}" type="presOf" srcId="{D891ED83-AD04-457A-967B-59694E3B8C00}" destId="{BA95DBD6-A68D-4372-B7B6-B8341FE957F1}" srcOrd="1" destOrd="0" presId="urn:microsoft.com/office/officeart/2016/7/layout/RepeatingBendingProcessNew"/>
    <dgm:cxn modelId="{F9682C5E-F2ED-4151-993E-629ED6F2B92A}" type="presOf" srcId="{E4310586-9AD0-482C-931D-D09742C417A2}" destId="{EAC196E0-1AA2-439F-9B27-3E5F52C9D658}" srcOrd="0" destOrd="0" presId="urn:microsoft.com/office/officeart/2016/7/layout/RepeatingBendingProcessNew"/>
    <dgm:cxn modelId="{933A9F44-01AF-4C82-B1F3-7AD1B945475D}" type="presOf" srcId="{B59E4220-A0FD-4676-8436-D522C19DF97F}" destId="{08622F04-0D68-46E8-9F24-CE09F59E349D}" srcOrd="0" destOrd="0" presId="urn:microsoft.com/office/officeart/2016/7/layout/RepeatingBendingProcessNew"/>
    <dgm:cxn modelId="{1593E968-B415-4284-9FFE-A77278BAD892}" type="presOf" srcId="{DAC9FE1C-38B3-4EAA-ACEA-8695B999C65B}" destId="{2D259B24-63E4-4397-B13B-28102704F73C}" srcOrd="0" destOrd="0" presId="urn:microsoft.com/office/officeart/2016/7/layout/RepeatingBendingProcessNew"/>
    <dgm:cxn modelId="{E596B36B-9B4E-4727-8EE8-92434C06996E}" type="presOf" srcId="{2732DFD1-4F05-4A3D-B4BD-5ED6D02F33EA}" destId="{33B245EB-0A23-496B-9885-B80415027EC9}" srcOrd="0" destOrd="0" presId="urn:microsoft.com/office/officeart/2016/7/layout/RepeatingBendingProcessNew"/>
    <dgm:cxn modelId="{0850136E-FF82-452E-AF88-578D01E1F1A4}" type="presOf" srcId="{3672D128-BB74-4236-A4AA-1E656B77F0EB}" destId="{CDF96FF8-BABD-4872-B5CB-4EE5733827B5}" srcOrd="1" destOrd="0" presId="urn:microsoft.com/office/officeart/2016/7/layout/RepeatingBendingProcessNew"/>
    <dgm:cxn modelId="{92546270-509D-4018-A79F-BA6C802580D3}" type="presOf" srcId="{0225313C-1123-4605-A28B-A97FA3B155CE}" destId="{261284D1-B1A9-4E96-8310-A016C7A97798}" srcOrd="0" destOrd="0" presId="urn:microsoft.com/office/officeart/2016/7/layout/RepeatingBendingProcessNew"/>
    <dgm:cxn modelId="{9263AB52-22EA-4318-AA33-EF25EED015BB}" type="presOf" srcId="{D16B48D4-21C4-45CD-9DCF-6D1E894EA310}" destId="{76890CB3-9BF1-41B4-A944-B8E51C49C8AD}" srcOrd="0" destOrd="0" presId="urn:microsoft.com/office/officeart/2016/7/layout/RepeatingBendingProcessNew"/>
    <dgm:cxn modelId="{5603AE72-FA1A-4EBA-8F57-A61EC02597E8}" srcId="{0225313C-1123-4605-A28B-A97FA3B155CE}" destId="{BDC04E26-EE96-43A0-B252-50D74BDD7FA1}" srcOrd="6" destOrd="0" parTransId="{8B41A721-6E8B-4D5C-A552-B8EFA17E14D9}" sibTransId="{3672D128-BB74-4236-A4AA-1E656B77F0EB}"/>
    <dgm:cxn modelId="{8E0AB555-753C-434E-89EC-0036EBC966D5}" type="presOf" srcId="{A389D1E4-1D2E-4899-9E3B-5C267BDAF31E}" destId="{3472CCDE-90A5-40F4-8E06-61451B4242D6}" srcOrd="0" destOrd="0" presId="urn:microsoft.com/office/officeart/2016/7/layout/RepeatingBendingProcessNew"/>
    <dgm:cxn modelId="{870D1476-895B-4497-9E0E-62EE9F019970}" type="presOf" srcId="{07C85C10-2D7D-4646-82FD-017447A1DCCF}" destId="{33AA1B66-95E5-4EC4-A9A1-9B618326EAA8}" srcOrd="0" destOrd="0" presId="urn:microsoft.com/office/officeart/2016/7/layout/RepeatingBendingProcessNew"/>
    <dgm:cxn modelId="{DEC4B376-B586-441D-B692-9AC3EEB24498}" type="presOf" srcId="{641CDAEE-823B-42E8-904B-BC009E5B41F1}" destId="{A1FD36F0-2061-40C6-BD52-2DD4BA09CB75}" srcOrd="0" destOrd="0" presId="urn:microsoft.com/office/officeart/2016/7/layout/RepeatingBendingProcessNew"/>
    <dgm:cxn modelId="{92EB6459-1C59-4106-AB5A-7BAE4CD4FE99}" type="presOf" srcId="{9B3442FD-8124-485F-A228-E6CC0D9DD188}" destId="{7D35B544-A1DB-4362-9C60-6E27C01BEDD5}" srcOrd="1" destOrd="0" presId="urn:microsoft.com/office/officeart/2016/7/layout/RepeatingBendingProcessNew"/>
    <dgm:cxn modelId="{4E89DF7D-5AF7-4ECF-A800-EAC5D4C8EC64}" type="presOf" srcId="{07165653-AE9E-4FB1-B1F7-8F4517376886}" destId="{19092B68-03D2-4241-8778-2F57A84B718C}" srcOrd="1" destOrd="0" presId="urn:microsoft.com/office/officeart/2016/7/layout/RepeatingBendingProcessNew"/>
    <dgm:cxn modelId="{60BE698F-08C1-491B-9CA2-0DE46B49A27A}" srcId="{0225313C-1123-4605-A28B-A97FA3B155CE}" destId="{3EC5A851-B08E-4F4F-A30F-2B0F1E270A16}" srcOrd="7" destOrd="0" parTransId="{2E254212-B408-459D-AACC-5FE937106516}" sibTransId="{E19A95FC-1885-4613-88AE-F06B3DA5C4CB}"/>
    <dgm:cxn modelId="{C1714E92-1786-4364-92D1-459241198D6D}" type="presOf" srcId="{73565A81-58FA-490D-98D3-D675A27363E2}" destId="{F6468D5A-76B2-4220-85AB-A31108743E25}" srcOrd="1" destOrd="0" presId="urn:microsoft.com/office/officeart/2016/7/layout/RepeatingBendingProcessNew"/>
    <dgm:cxn modelId="{E985E392-4111-4E4F-B7F8-5C29854ED4E2}" type="presOf" srcId="{A1F23FC3-B56E-4206-BD97-95986255C212}" destId="{7BFF7D2D-BB5F-47B9-BA6D-1AB9FBADBE13}" srcOrd="0" destOrd="0" presId="urn:microsoft.com/office/officeart/2016/7/layout/RepeatingBendingProcessNew"/>
    <dgm:cxn modelId="{70DBB894-A345-4E8B-82D5-02EEEFDE71E3}" type="presOf" srcId="{641CDAEE-823B-42E8-904B-BC009E5B41F1}" destId="{4A3B2C1C-97DE-4622-A9A4-EDF6563481E6}" srcOrd="1" destOrd="0" presId="urn:microsoft.com/office/officeart/2016/7/layout/RepeatingBendingProcessNew"/>
    <dgm:cxn modelId="{5A32BD9C-F464-4962-848E-CC934C4EB45B}" type="presOf" srcId="{55AC25A9-1B50-441A-B0A4-D00A3DB8C01C}" destId="{360D8303-2A6F-4394-91EE-6B9DBF2C173D}" srcOrd="1" destOrd="0" presId="urn:microsoft.com/office/officeart/2016/7/layout/RepeatingBendingProcessNew"/>
    <dgm:cxn modelId="{84AD369E-0690-42DE-8685-70015A5DDA7F}" type="presOf" srcId="{00BF37C4-D980-4CBF-B22B-19BA70A2AEEF}" destId="{6313B565-24D8-4654-ABC1-CACE44986985}" srcOrd="0" destOrd="0" presId="urn:microsoft.com/office/officeart/2016/7/layout/RepeatingBendingProcessNew"/>
    <dgm:cxn modelId="{E61551A9-6FFC-4FD9-9ADD-D19FE0D16067}" srcId="{0225313C-1123-4605-A28B-A97FA3B155CE}" destId="{E4310586-9AD0-482C-931D-D09742C417A2}" srcOrd="4" destOrd="0" parTransId="{9452365D-6C2F-46B0-A45A-A2CF13C3D999}" sibTransId="{D891ED83-AD04-457A-967B-59694E3B8C00}"/>
    <dgm:cxn modelId="{68E917AB-07DF-48F2-BA8A-1A85117BF746}" srcId="{0225313C-1123-4605-A28B-A97FA3B155CE}" destId="{00BF37C4-D980-4CBF-B22B-19BA70A2AEEF}" srcOrd="1" destOrd="0" parTransId="{1432C24D-C9F5-42A1-91AA-936C652985D2}" sibTransId="{641CDAEE-823B-42E8-904B-BC009E5B41F1}"/>
    <dgm:cxn modelId="{7309C3B3-2D8C-4EA5-B9C0-252E5122922D}" srcId="{0225313C-1123-4605-A28B-A97FA3B155CE}" destId="{C04FE97B-2E20-436F-9EC5-3FAD89B54D7B}" srcOrd="5" destOrd="0" parTransId="{05A956E0-447A-4F13-A148-CA0912526771}" sibTransId="{B59E4220-A0FD-4676-8436-D522C19DF97F}"/>
    <dgm:cxn modelId="{F3230FCE-4038-4C62-B5FB-AB5EBCD90AF6}" type="presOf" srcId="{E19A95FC-1885-4613-88AE-F06B3DA5C4CB}" destId="{D878C901-4BB7-4530-93C3-562E7EB83551}" srcOrd="0" destOrd="0" presId="urn:microsoft.com/office/officeart/2016/7/layout/RepeatingBendingProcessNew"/>
    <dgm:cxn modelId="{815797D2-CD44-44E7-A4A4-9ED0A59DCF6C}" type="presOf" srcId="{1C734CE5-2031-4DBC-B378-16C83723D7FB}" destId="{6B64779C-DA64-49AB-AE47-1C34BA18EAFE}" srcOrd="1" destOrd="0" presId="urn:microsoft.com/office/officeart/2016/7/layout/RepeatingBendingProcessNew"/>
    <dgm:cxn modelId="{0D6ADED3-6A60-4633-8544-6C18A3F4F6CF}" type="presOf" srcId="{B59E4220-A0FD-4676-8436-D522C19DF97F}" destId="{5E7E8039-FACB-498F-BF45-F651B0BDC216}" srcOrd="1" destOrd="0" presId="urn:microsoft.com/office/officeart/2016/7/layout/RepeatingBendingProcessNew"/>
    <dgm:cxn modelId="{17C3EFD4-B5F7-4B5A-9CB4-C53774E06F90}" type="presOf" srcId="{051587D1-931B-4EA9-BAC0-96AE34B55B0D}" destId="{B7B03498-8941-48A7-8E0A-A2C347C880CB}" srcOrd="0" destOrd="0" presId="urn:microsoft.com/office/officeart/2016/7/layout/RepeatingBendingProcessNew"/>
    <dgm:cxn modelId="{4B5EBED6-A86B-46F7-87B7-7B053653F186}" srcId="{0225313C-1123-4605-A28B-A97FA3B155CE}" destId="{421B85E5-95E7-43DC-A34F-65AE23C39723}" srcOrd="8" destOrd="0" parTransId="{2F76EE4A-655E-453C-B382-55F47CBF604D}" sibTransId="{07165653-AE9E-4FB1-B1F7-8F4517376886}"/>
    <dgm:cxn modelId="{CB2BBCD7-D29F-4739-88C3-E1ACCDAF0792}" srcId="{0225313C-1123-4605-A28B-A97FA3B155CE}" destId="{A1F23FC3-B56E-4206-BD97-95986255C212}" srcOrd="2" destOrd="0" parTransId="{DAC19F7F-06C5-495D-AA32-104C0984725E}" sibTransId="{73565A81-58FA-490D-98D3-D675A27363E2}"/>
    <dgm:cxn modelId="{494BA4DB-0CCA-47BF-A2E2-7A7CF4040F7A}" type="presOf" srcId="{55AC25A9-1B50-441A-B0A4-D00A3DB8C01C}" destId="{D9CF2C65-1E15-466F-8D7D-3DC791755606}" srcOrd="0" destOrd="0" presId="urn:microsoft.com/office/officeart/2016/7/layout/RepeatingBendingProcessNew"/>
    <dgm:cxn modelId="{A014B2DE-DE60-4BA6-8898-54B0C9A9190F}" type="presOf" srcId="{D891ED83-AD04-457A-967B-59694E3B8C00}" destId="{89C77B34-FA21-477F-9DC0-9A5A4AD833B2}" srcOrd="0" destOrd="0" presId="urn:microsoft.com/office/officeart/2016/7/layout/RepeatingBendingProcessNew"/>
    <dgm:cxn modelId="{188AD0E9-D9F9-4A6B-A01C-38A349782719}" srcId="{0225313C-1123-4605-A28B-A97FA3B155CE}" destId="{2732DFD1-4F05-4A3D-B4BD-5ED6D02F33EA}" srcOrd="11" destOrd="0" parTransId="{CE00168B-FE10-43EC-B697-0D8982D5BFAD}" sibTransId="{D16B48D4-21C4-45CD-9DCF-6D1E894EA310}"/>
    <dgm:cxn modelId="{B847A7EC-382C-458E-B987-A35E5DB1747B}" type="presOf" srcId="{07C85C10-2D7D-4646-82FD-017447A1DCCF}" destId="{50FBE65B-477C-43AF-B479-DCA696108F1E}" srcOrd="1" destOrd="0" presId="urn:microsoft.com/office/officeart/2016/7/layout/RepeatingBendingProcessNew"/>
    <dgm:cxn modelId="{2B8448F0-B84F-443E-ACD4-C0903D0F9EFE}" type="presOf" srcId="{73565A81-58FA-490D-98D3-D675A27363E2}" destId="{53F509C8-4759-4FD7-9B02-15293FC426FA}" srcOrd="0" destOrd="0" presId="urn:microsoft.com/office/officeart/2016/7/layout/RepeatingBendingProcessNew"/>
    <dgm:cxn modelId="{DF04E9F3-CB94-4FD1-BCB4-E3135AD8A823}" type="presOf" srcId="{3EC5A851-B08E-4F4F-A30F-2B0F1E270A16}" destId="{DCE13F6B-CED4-4CDF-A649-26E98FE7A9A9}" srcOrd="0" destOrd="0" presId="urn:microsoft.com/office/officeart/2016/7/layout/RepeatingBendingProcessNew"/>
    <dgm:cxn modelId="{27BE33F7-2637-4E74-832F-B0C6B309848A}" type="presOf" srcId="{07165653-AE9E-4FB1-B1F7-8F4517376886}" destId="{CC3A9775-5B73-43EA-9DFF-7B4ABF53B2EC}" srcOrd="0" destOrd="0" presId="urn:microsoft.com/office/officeart/2016/7/layout/RepeatingBendingProcessNew"/>
    <dgm:cxn modelId="{3BB1E5F8-960C-4F0F-824D-DC50ECE73E95}" type="presOf" srcId="{9B3442FD-8124-485F-A228-E6CC0D9DD188}" destId="{8DAF507E-4051-487C-9E4A-82837C2E88E3}" srcOrd="0" destOrd="0" presId="urn:microsoft.com/office/officeart/2016/7/layout/RepeatingBendingProcessNew"/>
    <dgm:cxn modelId="{81A20CFC-5482-4903-9308-60A213019F40}" type="presOf" srcId="{3672D128-BB74-4236-A4AA-1E656B77F0EB}" destId="{15CC2231-D392-45BE-BAFE-9C0242F30902}" srcOrd="0" destOrd="0" presId="urn:microsoft.com/office/officeart/2016/7/layout/RepeatingBendingProcessNew"/>
    <dgm:cxn modelId="{2C1F7E8C-F202-414C-88C2-23001F4218CB}" type="presParOf" srcId="{261284D1-B1A9-4E96-8310-A016C7A97798}" destId="{B7B03498-8941-48A7-8E0A-A2C347C880CB}" srcOrd="0" destOrd="0" presId="urn:microsoft.com/office/officeart/2016/7/layout/RepeatingBendingProcessNew"/>
    <dgm:cxn modelId="{2461C0F3-6182-4437-B6AC-085A73EB1C59}" type="presParOf" srcId="{261284D1-B1A9-4E96-8310-A016C7A97798}" destId="{108247E2-CEB3-4986-97F3-4E7B3A9FBA94}" srcOrd="1" destOrd="0" presId="urn:microsoft.com/office/officeart/2016/7/layout/RepeatingBendingProcessNew"/>
    <dgm:cxn modelId="{EAA99B5D-DBE0-46EA-B9ED-249B7A03F167}" type="presParOf" srcId="{108247E2-CEB3-4986-97F3-4E7B3A9FBA94}" destId="{6B64779C-DA64-49AB-AE47-1C34BA18EAFE}" srcOrd="0" destOrd="0" presId="urn:microsoft.com/office/officeart/2016/7/layout/RepeatingBendingProcessNew"/>
    <dgm:cxn modelId="{A8067B78-45C9-4C28-B268-CF656EDE495C}" type="presParOf" srcId="{261284D1-B1A9-4E96-8310-A016C7A97798}" destId="{6313B565-24D8-4654-ABC1-CACE44986985}" srcOrd="2" destOrd="0" presId="urn:microsoft.com/office/officeart/2016/7/layout/RepeatingBendingProcessNew"/>
    <dgm:cxn modelId="{42D66EF3-8BAB-4BA8-85C8-91EC2A43B8E4}" type="presParOf" srcId="{261284D1-B1A9-4E96-8310-A016C7A97798}" destId="{A1FD36F0-2061-40C6-BD52-2DD4BA09CB75}" srcOrd="3" destOrd="0" presId="urn:microsoft.com/office/officeart/2016/7/layout/RepeatingBendingProcessNew"/>
    <dgm:cxn modelId="{8DB53DE9-25E5-4672-9F6A-B4054C583F9B}" type="presParOf" srcId="{A1FD36F0-2061-40C6-BD52-2DD4BA09CB75}" destId="{4A3B2C1C-97DE-4622-A9A4-EDF6563481E6}" srcOrd="0" destOrd="0" presId="urn:microsoft.com/office/officeart/2016/7/layout/RepeatingBendingProcessNew"/>
    <dgm:cxn modelId="{25E6D34C-EB0B-4B1D-B59D-8B2655774B55}" type="presParOf" srcId="{261284D1-B1A9-4E96-8310-A016C7A97798}" destId="{7BFF7D2D-BB5F-47B9-BA6D-1AB9FBADBE13}" srcOrd="4" destOrd="0" presId="urn:microsoft.com/office/officeart/2016/7/layout/RepeatingBendingProcessNew"/>
    <dgm:cxn modelId="{EF48487A-8FD6-4AB9-A4C2-43B096B451C9}" type="presParOf" srcId="{261284D1-B1A9-4E96-8310-A016C7A97798}" destId="{53F509C8-4759-4FD7-9B02-15293FC426FA}" srcOrd="5" destOrd="0" presId="urn:microsoft.com/office/officeart/2016/7/layout/RepeatingBendingProcessNew"/>
    <dgm:cxn modelId="{5408DAAF-0033-4641-8126-91232920AAC8}" type="presParOf" srcId="{53F509C8-4759-4FD7-9B02-15293FC426FA}" destId="{F6468D5A-76B2-4220-85AB-A31108743E25}" srcOrd="0" destOrd="0" presId="urn:microsoft.com/office/officeart/2016/7/layout/RepeatingBendingProcessNew"/>
    <dgm:cxn modelId="{D6A89FA3-F116-4E7B-9660-D0F3E0530C1E}" type="presParOf" srcId="{261284D1-B1A9-4E96-8310-A016C7A97798}" destId="{87EF5AB2-B9C1-4C7F-8B75-ACFB7A382D75}" srcOrd="6" destOrd="0" presId="urn:microsoft.com/office/officeart/2016/7/layout/RepeatingBendingProcessNew"/>
    <dgm:cxn modelId="{35C29065-A0A6-4439-934D-509DA3934F54}" type="presParOf" srcId="{261284D1-B1A9-4E96-8310-A016C7A97798}" destId="{33AA1B66-95E5-4EC4-A9A1-9B618326EAA8}" srcOrd="7" destOrd="0" presId="urn:microsoft.com/office/officeart/2016/7/layout/RepeatingBendingProcessNew"/>
    <dgm:cxn modelId="{1CC5B94F-794D-4228-BF03-3D08EF79338E}" type="presParOf" srcId="{33AA1B66-95E5-4EC4-A9A1-9B618326EAA8}" destId="{50FBE65B-477C-43AF-B479-DCA696108F1E}" srcOrd="0" destOrd="0" presId="urn:microsoft.com/office/officeart/2016/7/layout/RepeatingBendingProcessNew"/>
    <dgm:cxn modelId="{6C386160-99DE-4D65-9F04-9A993E86FBFA}" type="presParOf" srcId="{261284D1-B1A9-4E96-8310-A016C7A97798}" destId="{EAC196E0-1AA2-439F-9B27-3E5F52C9D658}" srcOrd="8" destOrd="0" presId="urn:microsoft.com/office/officeart/2016/7/layout/RepeatingBendingProcessNew"/>
    <dgm:cxn modelId="{E5D98ED6-7D0B-4F42-B983-3BCE44B6414F}" type="presParOf" srcId="{261284D1-B1A9-4E96-8310-A016C7A97798}" destId="{89C77B34-FA21-477F-9DC0-9A5A4AD833B2}" srcOrd="9" destOrd="0" presId="urn:microsoft.com/office/officeart/2016/7/layout/RepeatingBendingProcessNew"/>
    <dgm:cxn modelId="{26277FF8-443C-4698-83A1-6307B8273D20}" type="presParOf" srcId="{89C77B34-FA21-477F-9DC0-9A5A4AD833B2}" destId="{BA95DBD6-A68D-4372-B7B6-B8341FE957F1}" srcOrd="0" destOrd="0" presId="urn:microsoft.com/office/officeart/2016/7/layout/RepeatingBendingProcessNew"/>
    <dgm:cxn modelId="{ACD40065-3FFA-4AE6-A8A3-8D0D626BD349}" type="presParOf" srcId="{261284D1-B1A9-4E96-8310-A016C7A97798}" destId="{C0946FB6-7100-4A8A-94D5-92803A2AD5FC}" srcOrd="10" destOrd="0" presId="urn:microsoft.com/office/officeart/2016/7/layout/RepeatingBendingProcessNew"/>
    <dgm:cxn modelId="{7AFEBDC6-D2B2-41E7-8CAC-BB2A475D676C}" type="presParOf" srcId="{261284D1-B1A9-4E96-8310-A016C7A97798}" destId="{08622F04-0D68-46E8-9F24-CE09F59E349D}" srcOrd="11" destOrd="0" presId="urn:microsoft.com/office/officeart/2016/7/layout/RepeatingBendingProcessNew"/>
    <dgm:cxn modelId="{B5087054-22BA-4346-9434-642784BAC9B9}" type="presParOf" srcId="{08622F04-0D68-46E8-9F24-CE09F59E349D}" destId="{5E7E8039-FACB-498F-BF45-F651B0BDC216}" srcOrd="0" destOrd="0" presId="urn:microsoft.com/office/officeart/2016/7/layout/RepeatingBendingProcessNew"/>
    <dgm:cxn modelId="{7A93140C-96C0-4773-9B51-BC19D5EEC74E}" type="presParOf" srcId="{261284D1-B1A9-4E96-8310-A016C7A97798}" destId="{1D43237A-D556-403A-B93F-66349411840D}" srcOrd="12" destOrd="0" presId="urn:microsoft.com/office/officeart/2016/7/layout/RepeatingBendingProcessNew"/>
    <dgm:cxn modelId="{AEDCF066-8A10-4587-BDE6-63CB15C9ED00}" type="presParOf" srcId="{261284D1-B1A9-4E96-8310-A016C7A97798}" destId="{15CC2231-D392-45BE-BAFE-9C0242F30902}" srcOrd="13" destOrd="0" presId="urn:microsoft.com/office/officeart/2016/7/layout/RepeatingBendingProcessNew"/>
    <dgm:cxn modelId="{E5530D8B-4DF7-4732-94E9-8DF31F91B334}" type="presParOf" srcId="{15CC2231-D392-45BE-BAFE-9C0242F30902}" destId="{CDF96FF8-BABD-4872-B5CB-4EE5733827B5}" srcOrd="0" destOrd="0" presId="urn:microsoft.com/office/officeart/2016/7/layout/RepeatingBendingProcessNew"/>
    <dgm:cxn modelId="{1864E131-42F0-4DC9-817C-66A46845D169}" type="presParOf" srcId="{261284D1-B1A9-4E96-8310-A016C7A97798}" destId="{DCE13F6B-CED4-4CDF-A649-26E98FE7A9A9}" srcOrd="14" destOrd="0" presId="urn:microsoft.com/office/officeart/2016/7/layout/RepeatingBendingProcessNew"/>
    <dgm:cxn modelId="{E66DCCDF-BD2F-4FDF-81BE-EC4ABE1122B2}" type="presParOf" srcId="{261284D1-B1A9-4E96-8310-A016C7A97798}" destId="{D878C901-4BB7-4530-93C3-562E7EB83551}" srcOrd="15" destOrd="0" presId="urn:microsoft.com/office/officeart/2016/7/layout/RepeatingBendingProcessNew"/>
    <dgm:cxn modelId="{02822942-37D6-4B84-8A29-3F4D0D772E38}" type="presParOf" srcId="{D878C901-4BB7-4530-93C3-562E7EB83551}" destId="{8EBAE26D-BC41-41FA-8F27-5B0CC34F092C}" srcOrd="0" destOrd="0" presId="urn:microsoft.com/office/officeart/2016/7/layout/RepeatingBendingProcessNew"/>
    <dgm:cxn modelId="{638014C5-4F95-4F98-8810-E7BF407A4C5B}" type="presParOf" srcId="{261284D1-B1A9-4E96-8310-A016C7A97798}" destId="{0405FAB8-A75F-4840-BE17-9990BDA84829}" srcOrd="16" destOrd="0" presId="urn:microsoft.com/office/officeart/2016/7/layout/RepeatingBendingProcessNew"/>
    <dgm:cxn modelId="{05A8B74D-AB5D-47E1-B026-57C5D7BC6695}" type="presParOf" srcId="{261284D1-B1A9-4E96-8310-A016C7A97798}" destId="{CC3A9775-5B73-43EA-9DFF-7B4ABF53B2EC}" srcOrd="17" destOrd="0" presId="urn:microsoft.com/office/officeart/2016/7/layout/RepeatingBendingProcessNew"/>
    <dgm:cxn modelId="{0CB243B1-04B1-4F29-9918-C3477A29BBEE}" type="presParOf" srcId="{CC3A9775-5B73-43EA-9DFF-7B4ABF53B2EC}" destId="{19092B68-03D2-4241-8778-2F57A84B718C}" srcOrd="0" destOrd="0" presId="urn:microsoft.com/office/officeart/2016/7/layout/RepeatingBendingProcessNew"/>
    <dgm:cxn modelId="{4D7DF97B-4992-41AD-86E1-510620C010A0}" type="presParOf" srcId="{261284D1-B1A9-4E96-8310-A016C7A97798}" destId="{3472CCDE-90A5-40F4-8E06-61451B4242D6}" srcOrd="18" destOrd="0" presId="urn:microsoft.com/office/officeart/2016/7/layout/RepeatingBendingProcessNew"/>
    <dgm:cxn modelId="{C1C4E14F-FB66-433F-AE1A-8D25CAF2F08D}" type="presParOf" srcId="{261284D1-B1A9-4E96-8310-A016C7A97798}" destId="{8DAF507E-4051-487C-9E4A-82837C2E88E3}" srcOrd="19" destOrd="0" presId="urn:microsoft.com/office/officeart/2016/7/layout/RepeatingBendingProcessNew"/>
    <dgm:cxn modelId="{7657F771-5574-4219-985D-7CB9475CE75E}" type="presParOf" srcId="{8DAF507E-4051-487C-9E4A-82837C2E88E3}" destId="{7D35B544-A1DB-4362-9C60-6E27C01BEDD5}" srcOrd="0" destOrd="0" presId="urn:microsoft.com/office/officeart/2016/7/layout/RepeatingBendingProcessNew"/>
    <dgm:cxn modelId="{28474CD4-9CEC-4BB6-AAA9-A628CE6AB06F}" type="presParOf" srcId="{261284D1-B1A9-4E96-8310-A016C7A97798}" destId="{2D259B24-63E4-4397-B13B-28102704F73C}" srcOrd="20" destOrd="0" presId="urn:microsoft.com/office/officeart/2016/7/layout/RepeatingBendingProcessNew"/>
    <dgm:cxn modelId="{99F76DCA-34FA-45B3-AE79-9F439296D01B}" type="presParOf" srcId="{261284D1-B1A9-4E96-8310-A016C7A97798}" destId="{D9CF2C65-1E15-466F-8D7D-3DC791755606}" srcOrd="21" destOrd="0" presId="urn:microsoft.com/office/officeart/2016/7/layout/RepeatingBendingProcessNew"/>
    <dgm:cxn modelId="{D0F7436E-E621-4DB4-9041-FBD2294876B9}" type="presParOf" srcId="{D9CF2C65-1E15-466F-8D7D-3DC791755606}" destId="{360D8303-2A6F-4394-91EE-6B9DBF2C173D}" srcOrd="0" destOrd="0" presId="urn:microsoft.com/office/officeart/2016/7/layout/RepeatingBendingProcessNew"/>
    <dgm:cxn modelId="{FE6E8E81-A25F-48FF-B653-186E0BC44372}" type="presParOf" srcId="{261284D1-B1A9-4E96-8310-A016C7A97798}" destId="{33B245EB-0A23-496B-9885-B80415027EC9}" srcOrd="22" destOrd="0" presId="urn:microsoft.com/office/officeart/2016/7/layout/RepeatingBendingProcessNew"/>
    <dgm:cxn modelId="{BF08FB8D-B0BC-46B6-8508-FF837FC91A96}" type="presParOf" srcId="{261284D1-B1A9-4E96-8310-A016C7A97798}" destId="{76890CB3-9BF1-41B4-A944-B8E51C49C8AD}" srcOrd="23" destOrd="0" presId="urn:microsoft.com/office/officeart/2016/7/layout/RepeatingBendingProcessNew"/>
    <dgm:cxn modelId="{2CEC44EA-1B2B-4266-BD2A-90F1AB4E7C93}" type="presParOf" srcId="{76890CB3-9BF1-41B4-A944-B8E51C49C8AD}" destId="{A855AA94-0224-4A32-B965-812E5CE43C1A}" srcOrd="0" destOrd="0" presId="urn:microsoft.com/office/officeart/2016/7/layout/RepeatingBendingProcessNew"/>
    <dgm:cxn modelId="{0418929F-3602-4500-BB9E-0DCB78B22431}" type="presParOf" srcId="{261284D1-B1A9-4E96-8310-A016C7A97798}" destId="{BA6AE198-F71A-494C-B46B-2320FBFD94C6}" srcOrd="2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247E2-CEB3-4986-97F3-4E7B3A9FBA94}">
      <dsp:nvSpPr>
        <dsp:cNvPr id="0" name=""/>
        <dsp:cNvSpPr/>
      </dsp:nvSpPr>
      <dsp:spPr>
        <a:xfrm>
          <a:off x="1411688" y="556818"/>
          <a:ext cx="293641" cy="91440"/>
        </a:xfrm>
        <a:custGeom>
          <a:avLst/>
          <a:gdLst/>
          <a:ahLst/>
          <a:cxnLst/>
          <a:rect l="0" t="0" r="0" b="0"/>
          <a:pathLst>
            <a:path>
              <a:moveTo>
                <a:pt x="0" y="45720"/>
              </a:moveTo>
              <a:lnTo>
                <a:pt x="29364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50403" y="600917"/>
        <a:ext cx="16212" cy="3242"/>
      </dsp:txXfrm>
    </dsp:sp>
    <dsp:sp modelId="{B7B03498-8941-48A7-8E0A-A2C347C880CB}">
      <dsp:nvSpPr>
        <dsp:cNvPr id="0" name=""/>
        <dsp:cNvSpPr/>
      </dsp:nvSpPr>
      <dsp:spPr>
        <a:xfrm>
          <a:off x="3745" y="179615"/>
          <a:ext cx="1409743" cy="8458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Action potentials arrive at the motor end plate</a:t>
          </a:r>
          <a:endParaRPr lang="en-US" sz="1200" kern="1200"/>
        </a:p>
      </dsp:txBody>
      <dsp:txXfrm>
        <a:off x="3745" y="179615"/>
        <a:ext cx="1409743" cy="845846"/>
      </dsp:txXfrm>
    </dsp:sp>
    <dsp:sp modelId="{A1FD36F0-2061-40C6-BD52-2DD4BA09CB75}">
      <dsp:nvSpPr>
        <dsp:cNvPr id="0" name=""/>
        <dsp:cNvSpPr/>
      </dsp:nvSpPr>
      <dsp:spPr>
        <a:xfrm>
          <a:off x="3145673" y="556818"/>
          <a:ext cx="293641" cy="91440"/>
        </a:xfrm>
        <a:custGeom>
          <a:avLst/>
          <a:gdLst/>
          <a:ahLst/>
          <a:cxnLst/>
          <a:rect l="0" t="0" r="0" b="0"/>
          <a:pathLst>
            <a:path>
              <a:moveTo>
                <a:pt x="0" y="45720"/>
              </a:moveTo>
              <a:lnTo>
                <a:pt x="293641" y="45720"/>
              </a:lnTo>
            </a:path>
          </a:pathLst>
        </a:custGeom>
        <a:noFill/>
        <a:ln w="6350" cap="flat" cmpd="sng" algn="ctr">
          <a:solidFill>
            <a:schemeClr val="accent2">
              <a:hueOff val="-132306"/>
              <a:satOff val="-7630"/>
              <a:lumOff val="7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4387" y="600917"/>
        <a:ext cx="16212" cy="3242"/>
      </dsp:txXfrm>
    </dsp:sp>
    <dsp:sp modelId="{6313B565-24D8-4654-ABC1-CACE44986985}">
      <dsp:nvSpPr>
        <dsp:cNvPr id="0" name=""/>
        <dsp:cNvSpPr/>
      </dsp:nvSpPr>
      <dsp:spPr>
        <a:xfrm>
          <a:off x="1737729" y="179615"/>
          <a:ext cx="1409743" cy="845846"/>
        </a:xfrm>
        <a:prstGeom prst="rect">
          <a:avLst/>
        </a:prstGeom>
        <a:solidFill>
          <a:schemeClr val="accent2">
            <a:hueOff val="-121280"/>
            <a:satOff val="-6994"/>
            <a:lumOff val="7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Release acetyl choline</a:t>
          </a:r>
          <a:endParaRPr lang="en-US" sz="1200" kern="1200"/>
        </a:p>
      </dsp:txBody>
      <dsp:txXfrm>
        <a:off x="1737729" y="179615"/>
        <a:ext cx="1409743" cy="845846"/>
      </dsp:txXfrm>
    </dsp:sp>
    <dsp:sp modelId="{53F509C8-4759-4FD7-9B02-15293FC426FA}">
      <dsp:nvSpPr>
        <dsp:cNvPr id="0" name=""/>
        <dsp:cNvSpPr/>
      </dsp:nvSpPr>
      <dsp:spPr>
        <a:xfrm>
          <a:off x="708616" y="1023661"/>
          <a:ext cx="3467969" cy="293641"/>
        </a:xfrm>
        <a:custGeom>
          <a:avLst/>
          <a:gdLst/>
          <a:ahLst/>
          <a:cxnLst/>
          <a:rect l="0" t="0" r="0" b="0"/>
          <a:pathLst>
            <a:path>
              <a:moveTo>
                <a:pt x="3467969" y="0"/>
              </a:moveTo>
              <a:lnTo>
                <a:pt x="3467969" y="163920"/>
              </a:lnTo>
              <a:lnTo>
                <a:pt x="0" y="163920"/>
              </a:lnTo>
              <a:lnTo>
                <a:pt x="0" y="293641"/>
              </a:lnTo>
            </a:path>
          </a:pathLst>
        </a:custGeom>
        <a:noFill/>
        <a:ln w="6350" cap="flat" cmpd="sng" algn="ctr">
          <a:solidFill>
            <a:schemeClr val="accent2">
              <a:hueOff val="-264611"/>
              <a:satOff val="-15260"/>
              <a:lumOff val="15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5524" y="1168860"/>
        <a:ext cx="174154" cy="3242"/>
      </dsp:txXfrm>
    </dsp:sp>
    <dsp:sp modelId="{7BFF7D2D-BB5F-47B9-BA6D-1AB9FBADBE13}">
      <dsp:nvSpPr>
        <dsp:cNvPr id="0" name=""/>
        <dsp:cNvSpPr/>
      </dsp:nvSpPr>
      <dsp:spPr>
        <a:xfrm>
          <a:off x="3471714" y="179615"/>
          <a:ext cx="1409743" cy="845846"/>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Acetyl choline binds to gated receptors</a:t>
          </a:r>
          <a:endParaRPr lang="en-US" sz="1200" kern="1200"/>
        </a:p>
      </dsp:txBody>
      <dsp:txXfrm>
        <a:off x="3471714" y="179615"/>
        <a:ext cx="1409743" cy="845846"/>
      </dsp:txXfrm>
    </dsp:sp>
    <dsp:sp modelId="{33AA1B66-95E5-4EC4-A9A1-9B618326EAA8}">
      <dsp:nvSpPr>
        <dsp:cNvPr id="0" name=""/>
        <dsp:cNvSpPr/>
      </dsp:nvSpPr>
      <dsp:spPr>
        <a:xfrm>
          <a:off x="1411688" y="1726905"/>
          <a:ext cx="293641" cy="91440"/>
        </a:xfrm>
        <a:custGeom>
          <a:avLst/>
          <a:gdLst/>
          <a:ahLst/>
          <a:cxnLst/>
          <a:rect l="0" t="0" r="0" b="0"/>
          <a:pathLst>
            <a:path>
              <a:moveTo>
                <a:pt x="0" y="45720"/>
              </a:moveTo>
              <a:lnTo>
                <a:pt x="293641" y="45720"/>
              </a:lnTo>
            </a:path>
          </a:pathLst>
        </a:custGeom>
        <a:noFill/>
        <a:ln w="6350" cap="flat" cmpd="sng" algn="ctr">
          <a:solidFill>
            <a:schemeClr val="accent2">
              <a:hueOff val="-396917"/>
              <a:satOff val="-22889"/>
              <a:lumOff val="235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50403" y="1771004"/>
        <a:ext cx="16212" cy="3242"/>
      </dsp:txXfrm>
    </dsp:sp>
    <dsp:sp modelId="{87EF5AB2-B9C1-4C7F-8B75-ACFB7A382D75}">
      <dsp:nvSpPr>
        <dsp:cNvPr id="0" name=""/>
        <dsp:cNvSpPr/>
      </dsp:nvSpPr>
      <dsp:spPr>
        <a:xfrm>
          <a:off x="3745" y="1349702"/>
          <a:ext cx="1409743" cy="845846"/>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Causes depolarisation of the sarcoplasmic reticulum</a:t>
          </a:r>
          <a:endParaRPr lang="en-US" sz="1200" kern="1200"/>
        </a:p>
      </dsp:txBody>
      <dsp:txXfrm>
        <a:off x="3745" y="1349702"/>
        <a:ext cx="1409743" cy="845846"/>
      </dsp:txXfrm>
    </dsp:sp>
    <dsp:sp modelId="{89C77B34-FA21-477F-9DC0-9A5A4AD833B2}">
      <dsp:nvSpPr>
        <dsp:cNvPr id="0" name=""/>
        <dsp:cNvSpPr/>
      </dsp:nvSpPr>
      <dsp:spPr>
        <a:xfrm>
          <a:off x="3145673" y="1726905"/>
          <a:ext cx="293641" cy="91440"/>
        </a:xfrm>
        <a:custGeom>
          <a:avLst/>
          <a:gdLst/>
          <a:ahLst/>
          <a:cxnLst/>
          <a:rect l="0" t="0" r="0" b="0"/>
          <a:pathLst>
            <a:path>
              <a:moveTo>
                <a:pt x="0" y="45720"/>
              </a:moveTo>
              <a:lnTo>
                <a:pt x="293641" y="45720"/>
              </a:lnTo>
            </a:path>
          </a:pathLst>
        </a:custGeom>
        <a:noFill/>
        <a:ln w="6350" cap="flat" cmpd="sng" algn="ctr">
          <a:solidFill>
            <a:schemeClr val="accent2">
              <a:hueOff val="-529223"/>
              <a:satOff val="-30519"/>
              <a:lumOff val="313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4387" y="1771004"/>
        <a:ext cx="16212" cy="3242"/>
      </dsp:txXfrm>
    </dsp:sp>
    <dsp:sp modelId="{EAC196E0-1AA2-439F-9B27-3E5F52C9D658}">
      <dsp:nvSpPr>
        <dsp:cNvPr id="0" name=""/>
        <dsp:cNvSpPr/>
      </dsp:nvSpPr>
      <dsp:spPr>
        <a:xfrm>
          <a:off x="1737729" y="1349702"/>
          <a:ext cx="1409743" cy="845846"/>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Calcium is released from vesicles</a:t>
          </a:r>
          <a:endParaRPr lang="en-US" sz="1200" kern="1200"/>
        </a:p>
      </dsp:txBody>
      <dsp:txXfrm>
        <a:off x="1737729" y="1349702"/>
        <a:ext cx="1409743" cy="845846"/>
      </dsp:txXfrm>
    </dsp:sp>
    <dsp:sp modelId="{08622F04-0D68-46E8-9F24-CE09F59E349D}">
      <dsp:nvSpPr>
        <dsp:cNvPr id="0" name=""/>
        <dsp:cNvSpPr/>
      </dsp:nvSpPr>
      <dsp:spPr>
        <a:xfrm>
          <a:off x="708616" y="2193748"/>
          <a:ext cx="3467969" cy="293641"/>
        </a:xfrm>
        <a:custGeom>
          <a:avLst/>
          <a:gdLst/>
          <a:ahLst/>
          <a:cxnLst/>
          <a:rect l="0" t="0" r="0" b="0"/>
          <a:pathLst>
            <a:path>
              <a:moveTo>
                <a:pt x="3467969" y="0"/>
              </a:moveTo>
              <a:lnTo>
                <a:pt x="3467969" y="163920"/>
              </a:lnTo>
              <a:lnTo>
                <a:pt x="0" y="163920"/>
              </a:lnTo>
              <a:lnTo>
                <a:pt x="0" y="293641"/>
              </a:lnTo>
            </a:path>
          </a:pathLst>
        </a:custGeom>
        <a:noFill/>
        <a:ln w="6350" cap="flat" cmpd="sng" algn="ctr">
          <a:solidFill>
            <a:schemeClr val="accent2">
              <a:hueOff val="-661529"/>
              <a:satOff val="-38149"/>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5524" y="2338948"/>
        <a:ext cx="174154" cy="3242"/>
      </dsp:txXfrm>
    </dsp:sp>
    <dsp:sp modelId="{C0946FB6-7100-4A8A-94D5-92803A2AD5FC}">
      <dsp:nvSpPr>
        <dsp:cNvPr id="0" name=""/>
        <dsp:cNvSpPr/>
      </dsp:nvSpPr>
      <dsp:spPr>
        <a:xfrm>
          <a:off x="3471714" y="1349702"/>
          <a:ext cx="1409743" cy="845846"/>
        </a:xfrm>
        <a:prstGeom prst="rect">
          <a:avLst/>
        </a:prstGeom>
        <a:solidFill>
          <a:schemeClr val="accent2">
            <a:hueOff val="-606401"/>
            <a:satOff val="-34970"/>
            <a:lumOff val="35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Calcium binds to troponin</a:t>
          </a:r>
          <a:endParaRPr lang="en-US" sz="1200" kern="1200"/>
        </a:p>
      </dsp:txBody>
      <dsp:txXfrm>
        <a:off x="3471714" y="1349702"/>
        <a:ext cx="1409743" cy="845846"/>
      </dsp:txXfrm>
    </dsp:sp>
    <dsp:sp modelId="{15CC2231-D392-45BE-BAFE-9C0242F30902}">
      <dsp:nvSpPr>
        <dsp:cNvPr id="0" name=""/>
        <dsp:cNvSpPr/>
      </dsp:nvSpPr>
      <dsp:spPr>
        <a:xfrm>
          <a:off x="1411688" y="2896993"/>
          <a:ext cx="293641" cy="91440"/>
        </a:xfrm>
        <a:custGeom>
          <a:avLst/>
          <a:gdLst/>
          <a:ahLst/>
          <a:cxnLst/>
          <a:rect l="0" t="0" r="0" b="0"/>
          <a:pathLst>
            <a:path>
              <a:moveTo>
                <a:pt x="0" y="45720"/>
              </a:moveTo>
              <a:lnTo>
                <a:pt x="293641" y="45720"/>
              </a:lnTo>
            </a:path>
          </a:pathLst>
        </a:custGeom>
        <a:noFill/>
        <a:ln w="6350" cap="flat" cmpd="sng" algn="ctr">
          <a:solidFill>
            <a:schemeClr val="accent2">
              <a:hueOff val="-793834"/>
              <a:satOff val="-45779"/>
              <a:lumOff val="470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50403" y="2941091"/>
        <a:ext cx="16212" cy="3242"/>
      </dsp:txXfrm>
    </dsp:sp>
    <dsp:sp modelId="{1D43237A-D556-403A-B93F-66349411840D}">
      <dsp:nvSpPr>
        <dsp:cNvPr id="0" name=""/>
        <dsp:cNvSpPr/>
      </dsp:nvSpPr>
      <dsp:spPr>
        <a:xfrm>
          <a:off x="3745" y="2519789"/>
          <a:ext cx="1409743" cy="845846"/>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Causing tropomyosin to change shape</a:t>
          </a:r>
          <a:endParaRPr lang="en-US" sz="1200" kern="1200"/>
        </a:p>
      </dsp:txBody>
      <dsp:txXfrm>
        <a:off x="3745" y="2519789"/>
        <a:ext cx="1409743" cy="845846"/>
      </dsp:txXfrm>
    </dsp:sp>
    <dsp:sp modelId="{D878C901-4BB7-4530-93C3-562E7EB83551}">
      <dsp:nvSpPr>
        <dsp:cNvPr id="0" name=""/>
        <dsp:cNvSpPr/>
      </dsp:nvSpPr>
      <dsp:spPr>
        <a:xfrm>
          <a:off x="3145673" y="2896993"/>
          <a:ext cx="293641" cy="91440"/>
        </a:xfrm>
        <a:custGeom>
          <a:avLst/>
          <a:gdLst/>
          <a:ahLst/>
          <a:cxnLst/>
          <a:rect l="0" t="0" r="0" b="0"/>
          <a:pathLst>
            <a:path>
              <a:moveTo>
                <a:pt x="0" y="45720"/>
              </a:moveTo>
              <a:lnTo>
                <a:pt x="293641" y="45720"/>
              </a:lnTo>
            </a:path>
          </a:pathLst>
        </a:custGeom>
        <a:noFill/>
        <a:ln w="6350" cap="flat" cmpd="sng" algn="ctr">
          <a:solidFill>
            <a:schemeClr val="accent2">
              <a:hueOff val="-926140"/>
              <a:satOff val="-53409"/>
              <a:lumOff val="549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4387" y="2941091"/>
        <a:ext cx="16212" cy="3242"/>
      </dsp:txXfrm>
    </dsp:sp>
    <dsp:sp modelId="{DCE13F6B-CED4-4CDF-A649-26E98FE7A9A9}">
      <dsp:nvSpPr>
        <dsp:cNvPr id="0" name=""/>
        <dsp:cNvSpPr/>
      </dsp:nvSpPr>
      <dsp:spPr>
        <a:xfrm>
          <a:off x="1737729" y="2519789"/>
          <a:ext cx="1409743" cy="845846"/>
        </a:xfrm>
        <a:prstGeom prst="rect">
          <a:avLst/>
        </a:prstGeom>
        <a:solidFill>
          <a:schemeClr val="accent2">
            <a:hueOff val="-848962"/>
            <a:satOff val="-48958"/>
            <a:lumOff val="50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Tropomyosin moves away from actin binding site</a:t>
          </a:r>
          <a:endParaRPr lang="en-US" sz="1200" kern="1200"/>
        </a:p>
      </dsp:txBody>
      <dsp:txXfrm>
        <a:off x="1737729" y="2519789"/>
        <a:ext cx="1409743" cy="845846"/>
      </dsp:txXfrm>
    </dsp:sp>
    <dsp:sp modelId="{CC3A9775-5B73-43EA-9DFF-7B4ABF53B2EC}">
      <dsp:nvSpPr>
        <dsp:cNvPr id="0" name=""/>
        <dsp:cNvSpPr/>
      </dsp:nvSpPr>
      <dsp:spPr>
        <a:xfrm>
          <a:off x="708616" y="3363836"/>
          <a:ext cx="3467969" cy="293641"/>
        </a:xfrm>
        <a:custGeom>
          <a:avLst/>
          <a:gdLst/>
          <a:ahLst/>
          <a:cxnLst/>
          <a:rect l="0" t="0" r="0" b="0"/>
          <a:pathLst>
            <a:path>
              <a:moveTo>
                <a:pt x="3467969" y="0"/>
              </a:moveTo>
              <a:lnTo>
                <a:pt x="3467969" y="163920"/>
              </a:lnTo>
              <a:lnTo>
                <a:pt x="0" y="163920"/>
              </a:lnTo>
              <a:lnTo>
                <a:pt x="0" y="293641"/>
              </a:lnTo>
            </a:path>
          </a:pathLst>
        </a:custGeom>
        <a:noFill/>
        <a:ln w="6350" cap="flat" cmpd="sng" algn="ctr">
          <a:solidFill>
            <a:schemeClr val="accent2">
              <a:hueOff val="-1058446"/>
              <a:satOff val="-61039"/>
              <a:lumOff val="627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5524" y="3509035"/>
        <a:ext cx="174154" cy="3242"/>
      </dsp:txXfrm>
    </dsp:sp>
    <dsp:sp modelId="{0405FAB8-A75F-4840-BE17-9990BDA84829}">
      <dsp:nvSpPr>
        <dsp:cNvPr id="0" name=""/>
        <dsp:cNvSpPr/>
      </dsp:nvSpPr>
      <dsp:spPr>
        <a:xfrm>
          <a:off x="3471714" y="2519789"/>
          <a:ext cx="1409743" cy="845846"/>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Actin now forms cross bridges with myosin</a:t>
          </a:r>
          <a:endParaRPr lang="en-US" sz="1200" kern="1200"/>
        </a:p>
      </dsp:txBody>
      <dsp:txXfrm>
        <a:off x="3471714" y="2519789"/>
        <a:ext cx="1409743" cy="845846"/>
      </dsp:txXfrm>
    </dsp:sp>
    <dsp:sp modelId="{8DAF507E-4051-487C-9E4A-82837C2E88E3}">
      <dsp:nvSpPr>
        <dsp:cNvPr id="0" name=""/>
        <dsp:cNvSpPr/>
      </dsp:nvSpPr>
      <dsp:spPr>
        <a:xfrm>
          <a:off x="1411688" y="4067080"/>
          <a:ext cx="293641" cy="91440"/>
        </a:xfrm>
        <a:custGeom>
          <a:avLst/>
          <a:gdLst/>
          <a:ahLst/>
          <a:cxnLst/>
          <a:rect l="0" t="0" r="0" b="0"/>
          <a:pathLst>
            <a:path>
              <a:moveTo>
                <a:pt x="0" y="45720"/>
              </a:moveTo>
              <a:lnTo>
                <a:pt x="293641" y="45720"/>
              </a:lnTo>
            </a:path>
          </a:pathLst>
        </a:custGeom>
        <a:noFill/>
        <a:ln w="6350" cap="flat" cmpd="sng" algn="ctr">
          <a:solidFill>
            <a:schemeClr val="accent2">
              <a:hueOff val="-1190752"/>
              <a:satOff val="-68668"/>
              <a:lumOff val="70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50403" y="4111179"/>
        <a:ext cx="16212" cy="3242"/>
      </dsp:txXfrm>
    </dsp:sp>
    <dsp:sp modelId="{3472CCDE-90A5-40F4-8E06-61451B4242D6}">
      <dsp:nvSpPr>
        <dsp:cNvPr id="0" name=""/>
        <dsp:cNvSpPr/>
      </dsp:nvSpPr>
      <dsp:spPr>
        <a:xfrm>
          <a:off x="3745" y="3689877"/>
          <a:ext cx="1409743" cy="845846"/>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The myosin head bends backwards pulling the actin filament along</a:t>
          </a:r>
          <a:endParaRPr lang="en-US" sz="1200" kern="1200"/>
        </a:p>
      </dsp:txBody>
      <dsp:txXfrm>
        <a:off x="3745" y="3689877"/>
        <a:ext cx="1409743" cy="845846"/>
      </dsp:txXfrm>
    </dsp:sp>
    <dsp:sp modelId="{D9CF2C65-1E15-466F-8D7D-3DC791755606}">
      <dsp:nvSpPr>
        <dsp:cNvPr id="0" name=""/>
        <dsp:cNvSpPr/>
      </dsp:nvSpPr>
      <dsp:spPr>
        <a:xfrm>
          <a:off x="3145673" y="4067080"/>
          <a:ext cx="293641" cy="91440"/>
        </a:xfrm>
        <a:custGeom>
          <a:avLst/>
          <a:gdLst/>
          <a:ahLst/>
          <a:cxnLst/>
          <a:rect l="0" t="0" r="0" b="0"/>
          <a:pathLst>
            <a:path>
              <a:moveTo>
                <a:pt x="0" y="45720"/>
              </a:moveTo>
              <a:lnTo>
                <a:pt x="293641" y="45720"/>
              </a:lnTo>
            </a:path>
          </a:pathLst>
        </a:custGeom>
        <a:noFill/>
        <a:ln w="6350" cap="flat" cmpd="sng" algn="ctr">
          <a:solidFill>
            <a:schemeClr val="accent2">
              <a:hueOff val="-1323057"/>
              <a:satOff val="-76298"/>
              <a:lumOff val="7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84387" y="4111179"/>
        <a:ext cx="16212" cy="3242"/>
      </dsp:txXfrm>
    </dsp:sp>
    <dsp:sp modelId="{2D259B24-63E4-4397-B13B-28102704F73C}">
      <dsp:nvSpPr>
        <dsp:cNvPr id="0" name=""/>
        <dsp:cNvSpPr/>
      </dsp:nvSpPr>
      <dsp:spPr>
        <a:xfrm>
          <a:off x="1737729" y="3689877"/>
          <a:ext cx="1409743" cy="845846"/>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Energy from ATP is used to break the cross bridge</a:t>
          </a:r>
          <a:endParaRPr lang="en-US" sz="1200" kern="1200"/>
        </a:p>
      </dsp:txBody>
      <dsp:txXfrm>
        <a:off x="1737729" y="3689877"/>
        <a:ext cx="1409743" cy="845846"/>
      </dsp:txXfrm>
    </dsp:sp>
    <dsp:sp modelId="{76890CB3-9BF1-41B4-A944-B8E51C49C8AD}">
      <dsp:nvSpPr>
        <dsp:cNvPr id="0" name=""/>
        <dsp:cNvSpPr/>
      </dsp:nvSpPr>
      <dsp:spPr>
        <a:xfrm>
          <a:off x="708616" y="4533923"/>
          <a:ext cx="3467969" cy="293641"/>
        </a:xfrm>
        <a:custGeom>
          <a:avLst/>
          <a:gdLst/>
          <a:ahLst/>
          <a:cxnLst/>
          <a:rect l="0" t="0" r="0" b="0"/>
          <a:pathLst>
            <a:path>
              <a:moveTo>
                <a:pt x="3467969" y="0"/>
              </a:moveTo>
              <a:lnTo>
                <a:pt x="3467969" y="163920"/>
              </a:lnTo>
              <a:lnTo>
                <a:pt x="0" y="163920"/>
              </a:lnTo>
              <a:lnTo>
                <a:pt x="0" y="293641"/>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5524" y="4679122"/>
        <a:ext cx="174154" cy="3242"/>
      </dsp:txXfrm>
    </dsp:sp>
    <dsp:sp modelId="{33B245EB-0A23-496B-9885-B80415027EC9}">
      <dsp:nvSpPr>
        <dsp:cNvPr id="0" name=""/>
        <dsp:cNvSpPr/>
      </dsp:nvSpPr>
      <dsp:spPr>
        <a:xfrm>
          <a:off x="3471714" y="3689877"/>
          <a:ext cx="1409743" cy="845846"/>
        </a:xfrm>
        <a:prstGeom prst="rect">
          <a:avLst/>
        </a:prstGeom>
        <a:solidFill>
          <a:schemeClr val="accent2">
            <a:hueOff val="-1334083"/>
            <a:satOff val="-76934"/>
            <a:lumOff val="79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Using ATPase enzyme in the myosin head</a:t>
          </a:r>
          <a:endParaRPr lang="en-US" sz="1200" kern="1200"/>
        </a:p>
      </dsp:txBody>
      <dsp:txXfrm>
        <a:off x="3471714" y="3689877"/>
        <a:ext cx="1409743" cy="845846"/>
      </dsp:txXfrm>
    </dsp:sp>
    <dsp:sp modelId="{BA6AE198-F71A-494C-B46B-2320FBFD94C6}">
      <dsp:nvSpPr>
        <dsp:cNvPr id="0" name=""/>
        <dsp:cNvSpPr/>
      </dsp:nvSpPr>
      <dsp:spPr>
        <a:xfrm>
          <a:off x="3745" y="4859964"/>
          <a:ext cx="1409743" cy="845846"/>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9" tIns="72510" rIns="69079" bIns="72510" numCol="1" spcCol="1270" anchor="ctr" anchorCtr="0">
          <a:noAutofit/>
        </a:bodyPr>
        <a:lstStyle/>
        <a:p>
          <a:pPr marL="0" lvl="0" indent="0" algn="ctr" defTabSz="533400">
            <a:lnSpc>
              <a:spcPct val="90000"/>
            </a:lnSpc>
            <a:spcBef>
              <a:spcPct val="0"/>
            </a:spcBef>
            <a:spcAft>
              <a:spcPct val="35000"/>
            </a:spcAft>
            <a:buNone/>
          </a:pPr>
          <a:r>
            <a:rPr lang="en-GB" sz="1200" kern="1200"/>
            <a:t>The myosin head is now reset</a:t>
          </a:r>
          <a:endParaRPr lang="en-US" sz="1200" kern="1200"/>
        </a:p>
      </dsp:txBody>
      <dsp:txXfrm>
        <a:off x="3745" y="4859964"/>
        <a:ext cx="1409743" cy="84584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2"/>
            <a:ext cx="2944283" cy="497020"/>
          </a:xfrm>
          <a:prstGeom prst="rect">
            <a:avLst/>
          </a:prstGeom>
        </p:spPr>
        <p:txBody>
          <a:bodyPr vert="horz" lIns="91303" tIns="45651" rIns="91303" bIns="45651" rtlCol="0"/>
          <a:lstStyle>
            <a:lvl1pPr algn="l">
              <a:defRPr sz="1200"/>
            </a:lvl1pPr>
          </a:lstStyle>
          <a:p>
            <a:endParaRPr lang="en-GB"/>
          </a:p>
        </p:txBody>
      </p:sp>
      <p:sp>
        <p:nvSpPr>
          <p:cNvPr id="3" name="Date Placeholder 2"/>
          <p:cNvSpPr>
            <a:spLocks noGrp="1"/>
          </p:cNvSpPr>
          <p:nvPr>
            <p:ph type="dt" sz="quarter" idx="1"/>
          </p:nvPr>
        </p:nvSpPr>
        <p:spPr>
          <a:xfrm>
            <a:off x="3848645" y="2"/>
            <a:ext cx="2944283" cy="497020"/>
          </a:xfrm>
          <a:prstGeom prst="rect">
            <a:avLst/>
          </a:prstGeom>
        </p:spPr>
        <p:txBody>
          <a:bodyPr vert="horz" lIns="91303" tIns="45651" rIns="91303" bIns="45651" rtlCol="0"/>
          <a:lstStyle>
            <a:lvl1pPr algn="r">
              <a:defRPr sz="1200"/>
            </a:lvl1pPr>
          </a:lstStyle>
          <a:p>
            <a:fld id="{9AA02F08-3801-44D6-A87F-B95B8E565CC9}" type="datetimeFigureOut">
              <a:rPr lang="en-GB" smtClean="0"/>
              <a:t>01/03/2020</a:t>
            </a:fld>
            <a:endParaRPr lang="en-GB"/>
          </a:p>
        </p:txBody>
      </p:sp>
      <p:sp>
        <p:nvSpPr>
          <p:cNvPr id="4" name="Footer Placeholder 3"/>
          <p:cNvSpPr>
            <a:spLocks noGrp="1"/>
          </p:cNvSpPr>
          <p:nvPr>
            <p:ph type="ftr" sz="quarter" idx="2"/>
          </p:nvPr>
        </p:nvSpPr>
        <p:spPr>
          <a:xfrm>
            <a:off x="1" y="9408982"/>
            <a:ext cx="2944283" cy="497019"/>
          </a:xfrm>
          <a:prstGeom prst="rect">
            <a:avLst/>
          </a:prstGeom>
        </p:spPr>
        <p:txBody>
          <a:bodyPr vert="horz" lIns="91303" tIns="45651" rIns="91303" bIns="45651" rtlCol="0" anchor="b"/>
          <a:lstStyle>
            <a:lvl1pPr algn="l">
              <a:defRPr sz="1200"/>
            </a:lvl1pPr>
          </a:lstStyle>
          <a:p>
            <a:endParaRPr lang="en-GB"/>
          </a:p>
        </p:txBody>
      </p:sp>
      <p:sp>
        <p:nvSpPr>
          <p:cNvPr id="5" name="Slide Number Placeholder 4"/>
          <p:cNvSpPr>
            <a:spLocks noGrp="1"/>
          </p:cNvSpPr>
          <p:nvPr>
            <p:ph type="sldNum" sz="quarter" idx="3"/>
          </p:nvPr>
        </p:nvSpPr>
        <p:spPr>
          <a:xfrm>
            <a:off x="3848645" y="9408982"/>
            <a:ext cx="2944283" cy="497019"/>
          </a:xfrm>
          <a:prstGeom prst="rect">
            <a:avLst/>
          </a:prstGeom>
        </p:spPr>
        <p:txBody>
          <a:bodyPr vert="horz" lIns="91303" tIns="45651" rIns="91303" bIns="45651" rtlCol="0" anchor="b"/>
          <a:lstStyle>
            <a:lvl1pPr algn="r">
              <a:defRPr sz="1200"/>
            </a:lvl1pPr>
          </a:lstStyle>
          <a:p>
            <a:fld id="{849DB761-EB58-481A-A614-93EC0132D997}" type="slidenum">
              <a:rPr lang="en-GB" smtClean="0"/>
              <a:t>‹#›</a:t>
            </a:fld>
            <a:endParaRPr lang="en-GB"/>
          </a:p>
        </p:txBody>
      </p:sp>
    </p:spTree>
    <p:extLst>
      <p:ext uri="{BB962C8B-B14F-4D97-AF65-F5344CB8AC3E}">
        <p14:creationId xmlns:p14="http://schemas.microsoft.com/office/powerpoint/2010/main" val="861502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2"/>
            <a:ext cx="2944283" cy="497020"/>
          </a:xfrm>
          <a:prstGeom prst="rect">
            <a:avLst/>
          </a:prstGeom>
        </p:spPr>
        <p:txBody>
          <a:bodyPr vert="horz" lIns="91303" tIns="45651" rIns="91303" bIns="45651" rtlCol="0"/>
          <a:lstStyle>
            <a:lvl1pPr algn="l">
              <a:defRPr sz="1200"/>
            </a:lvl1pPr>
          </a:lstStyle>
          <a:p>
            <a:endParaRPr lang="en-GB"/>
          </a:p>
        </p:txBody>
      </p:sp>
      <p:sp>
        <p:nvSpPr>
          <p:cNvPr id="3" name="Date Placeholder 2"/>
          <p:cNvSpPr>
            <a:spLocks noGrp="1"/>
          </p:cNvSpPr>
          <p:nvPr>
            <p:ph type="dt" idx="1"/>
          </p:nvPr>
        </p:nvSpPr>
        <p:spPr>
          <a:xfrm>
            <a:off x="3848645" y="2"/>
            <a:ext cx="2944283" cy="497020"/>
          </a:xfrm>
          <a:prstGeom prst="rect">
            <a:avLst/>
          </a:prstGeom>
        </p:spPr>
        <p:txBody>
          <a:bodyPr vert="horz" lIns="91303" tIns="45651" rIns="91303" bIns="45651" rtlCol="0"/>
          <a:lstStyle>
            <a:lvl1pPr algn="r">
              <a:defRPr sz="1200"/>
            </a:lvl1pPr>
          </a:lstStyle>
          <a:p>
            <a:fld id="{F32E898B-004E-41D1-A8E3-D6E8532B427D}" type="datetimeFigureOut">
              <a:rPr lang="en-GB" smtClean="0"/>
              <a:t>01/03/2020</a:t>
            </a:fld>
            <a:endParaRPr lang="en-GB"/>
          </a:p>
        </p:txBody>
      </p:sp>
      <p:sp>
        <p:nvSpPr>
          <p:cNvPr id="4" name="Slide Image Placeholder 3"/>
          <p:cNvSpPr>
            <a:spLocks noGrp="1" noRot="1" noChangeAspect="1"/>
          </p:cNvSpPr>
          <p:nvPr>
            <p:ph type="sldImg" idx="2"/>
          </p:nvPr>
        </p:nvSpPr>
        <p:spPr>
          <a:xfrm>
            <a:off x="1168400" y="1236663"/>
            <a:ext cx="4457700" cy="3343275"/>
          </a:xfrm>
          <a:prstGeom prst="rect">
            <a:avLst/>
          </a:prstGeom>
          <a:noFill/>
          <a:ln w="12700">
            <a:solidFill>
              <a:prstClr val="black"/>
            </a:solidFill>
          </a:ln>
        </p:spPr>
        <p:txBody>
          <a:bodyPr vert="horz" lIns="91303" tIns="45651" rIns="91303" bIns="45651" rtlCol="0" anchor="ctr"/>
          <a:lstStyle/>
          <a:p>
            <a:endParaRPr lang="en-GB"/>
          </a:p>
        </p:txBody>
      </p:sp>
      <p:sp>
        <p:nvSpPr>
          <p:cNvPr id="5" name="Notes Placeholder 4"/>
          <p:cNvSpPr>
            <a:spLocks noGrp="1"/>
          </p:cNvSpPr>
          <p:nvPr>
            <p:ph type="body" sz="quarter" idx="3"/>
          </p:nvPr>
        </p:nvSpPr>
        <p:spPr>
          <a:xfrm>
            <a:off x="679450" y="4767263"/>
            <a:ext cx="5435600" cy="3900488"/>
          </a:xfrm>
          <a:prstGeom prst="rect">
            <a:avLst/>
          </a:prstGeom>
        </p:spPr>
        <p:txBody>
          <a:bodyPr vert="horz" lIns="91303" tIns="45651" rIns="91303" bIns="4565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08982"/>
            <a:ext cx="2944283" cy="497019"/>
          </a:xfrm>
          <a:prstGeom prst="rect">
            <a:avLst/>
          </a:prstGeom>
        </p:spPr>
        <p:txBody>
          <a:bodyPr vert="horz" lIns="91303" tIns="45651" rIns="91303" bIns="45651"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08982"/>
            <a:ext cx="2944283" cy="497019"/>
          </a:xfrm>
          <a:prstGeom prst="rect">
            <a:avLst/>
          </a:prstGeom>
        </p:spPr>
        <p:txBody>
          <a:bodyPr vert="horz" lIns="91303" tIns="45651" rIns="91303" bIns="45651" rtlCol="0" anchor="b"/>
          <a:lstStyle>
            <a:lvl1pPr algn="r">
              <a:defRPr sz="1200"/>
            </a:lvl1pPr>
          </a:lstStyle>
          <a:p>
            <a:fld id="{AB35E783-66DD-44EB-9DB7-FA9EE95735E2}" type="slidenum">
              <a:rPr lang="en-GB" smtClean="0"/>
              <a:t>‹#›</a:t>
            </a:fld>
            <a:endParaRPr lang="en-GB"/>
          </a:p>
        </p:txBody>
      </p:sp>
    </p:spTree>
    <p:extLst>
      <p:ext uri="{BB962C8B-B14F-4D97-AF65-F5344CB8AC3E}">
        <p14:creationId xmlns:p14="http://schemas.microsoft.com/office/powerpoint/2010/main" val="3042849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opportunity</a:t>
            </a:r>
            <a:r>
              <a:rPr lang="en-GB" baseline="0" dirty="0"/>
              <a:t>. Have you seen ‘Theory of Everything’? </a:t>
            </a:r>
            <a:endParaRPr lang="en-GB" dirty="0"/>
          </a:p>
        </p:txBody>
      </p:sp>
      <p:sp>
        <p:nvSpPr>
          <p:cNvPr id="4" name="Slide Number Placeholder 3"/>
          <p:cNvSpPr>
            <a:spLocks noGrp="1"/>
          </p:cNvSpPr>
          <p:nvPr>
            <p:ph type="sldNum" sz="quarter" idx="10"/>
          </p:nvPr>
        </p:nvSpPr>
        <p:spPr/>
        <p:txBody>
          <a:bodyPr/>
          <a:lstStyle/>
          <a:p>
            <a:fld id="{AB35E783-66DD-44EB-9DB7-FA9EE95735E2}" type="slidenum">
              <a:rPr lang="en-GB" smtClean="0"/>
              <a:t>24</a:t>
            </a:fld>
            <a:endParaRPr lang="en-GB"/>
          </a:p>
        </p:txBody>
      </p:sp>
    </p:spTree>
    <p:extLst>
      <p:ext uri="{BB962C8B-B14F-4D97-AF65-F5344CB8AC3E}">
        <p14:creationId xmlns:p14="http://schemas.microsoft.com/office/powerpoint/2010/main" val="1840207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A15235-9B1E-4A51-BC22-17D26A8B8C8F}" type="datetimeFigureOut">
              <a:rPr lang="en-GB" smtClean="0"/>
              <a:t>01/03/2020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2178811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15235-9B1E-4A51-BC22-17D26A8B8C8F}" type="datetimeFigureOut">
              <a:rPr lang="en-GB" smtClean="0"/>
              <a:t>01/03/2020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402931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15235-9B1E-4A51-BC22-17D26A8B8C8F}" type="datetimeFigureOut">
              <a:rPr lang="en-GB" smtClean="0"/>
              <a:t>01/03/2020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3260048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A15235-9B1E-4A51-BC22-17D26A8B8C8F}" type="datetimeFigureOut">
              <a:rPr lang="en-GB" smtClean="0"/>
              <a:t>01/03/2020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2877079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1A15235-9B1E-4A51-BC22-17D26A8B8C8F}" type="datetimeFigureOut">
              <a:rPr lang="en-GB" smtClean="0"/>
              <a:t>01/03/2020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2111462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1A15235-9B1E-4A51-BC22-17D26A8B8C8F}" type="datetimeFigureOut">
              <a:rPr lang="en-GB" smtClean="0"/>
              <a:t>01/03/2020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1631712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15235-9B1E-4A51-BC22-17D26A8B8C8F}" type="datetimeFigureOut">
              <a:rPr lang="en-GB" smtClean="0"/>
              <a:t>01/03/2020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3408021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15235-9B1E-4A51-BC22-17D26A8B8C8F}" type="datetimeFigureOut">
              <a:rPr lang="en-GB" smtClean="0"/>
              <a:t>01/03/2020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2341826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1A15235-9B1E-4A51-BC22-17D26A8B8C8F}" type="datetimeFigureOut">
              <a:rPr lang="en-GB" smtClean="0"/>
              <a:t>01/03/2020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3619858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15235-9B1E-4A51-BC22-17D26A8B8C8F}" type="datetimeFigureOut">
              <a:rPr lang="en-GB" smtClean="0"/>
              <a:t>01/03/2020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1100051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A15235-9B1E-4A51-BC22-17D26A8B8C8F}" type="datetimeFigureOut">
              <a:rPr lang="en-GB" smtClean="0"/>
              <a:t>01/03/2020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0BAB5-CD32-4A2E-888D-7CE4EA5B22AA}" type="slidenum">
              <a:rPr lang="en-GB" smtClean="0"/>
              <a:t>‹#›</a:t>
            </a:fld>
            <a:endParaRPr lang="en-GB"/>
          </a:p>
        </p:txBody>
      </p:sp>
    </p:spTree>
    <p:extLst>
      <p:ext uri="{BB962C8B-B14F-4D97-AF65-F5344CB8AC3E}">
        <p14:creationId xmlns:p14="http://schemas.microsoft.com/office/powerpoint/2010/main" val="6340321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01390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55034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21972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68670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823361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9207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509216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7497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03102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434682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1417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A15235-9B1E-4A51-BC22-17D26A8B8C8F}" type="datetimeFigureOut">
              <a:rPr lang="en-GB" smtClean="0"/>
              <a:t>01/03/2020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0BAB5-CD32-4A2E-888D-7CE4EA5B22AA}" type="slidenum">
              <a:rPr lang="en-GB" smtClean="0"/>
              <a:t>‹#›</a:t>
            </a:fld>
            <a:endParaRPr lang="en-GB"/>
          </a:p>
        </p:txBody>
      </p:sp>
    </p:spTree>
    <p:extLst>
      <p:ext uri="{BB962C8B-B14F-4D97-AF65-F5344CB8AC3E}">
        <p14:creationId xmlns:p14="http://schemas.microsoft.com/office/powerpoint/2010/main" val="34606215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1A15235-9B1E-4A51-BC22-17D26A8B8C8F}" type="datetimeFigureOut">
              <a:rPr lang="en-GB" smtClean="0">
                <a:solidFill>
                  <a:prstClr val="black">
                    <a:tint val="75000"/>
                  </a:prstClr>
                </a:solidFill>
              </a:rPr>
              <a:pPr/>
              <a:t>01/03/2020</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80BAB5-CD32-4A2E-888D-7CE4EA5B22A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91412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Ktv-CaOt6UQ?feature=oembe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WTisqAc6Eto?feature=oembed" TargetMode="External"/></Relationships>
</file>

<file path=ppt/slides/_rels/slide4.xml.rels><?xml version="1.0" encoding="UTF-8" standalone="yes"?>
<Relationships xmlns="http://schemas.openxmlformats.org/package/2006/relationships"><Relationship Id="rId2" Type="http://schemas.openxmlformats.org/officeDocument/2006/relationships/hyperlink" Target="https://www.teachpe.com/anatomy-physiology/structure-of-skeletal-muscle" TargetMode="Externa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3.xml"/><Relationship Id="rId1" Type="http://schemas.openxmlformats.org/officeDocument/2006/relationships/video" Target="https://www.youtube.com/embed/nTZnBdeIb5c?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teachpe.com/anatomy-physiology/nerve-propogation-motor-units" TargetMode="Externa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www.teachpe.com/anatomy-physiology/energy-systems" TargetMode="Externa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Learning Outcomes</a:t>
            </a:r>
          </a:p>
        </p:txBody>
      </p:sp>
      <p:sp>
        <p:nvSpPr>
          <p:cNvPr id="5" name="Content Placeholder 4"/>
          <p:cNvSpPr>
            <a:spLocks noGrp="1"/>
          </p:cNvSpPr>
          <p:nvPr>
            <p:ph idx="1"/>
          </p:nvPr>
        </p:nvSpPr>
        <p:spPr>
          <a:xfrm>
            <a:off x="982612" y="1874203"/>
            <a:ext cx="7886700" cy="4618671"/>
          </a:xfrm>
        </p:spPr>
        <p:txBody>
          <a:bodyPr>
            <a:normAutofit/>
          </a:bodyPr>
          <a:lstStyle/>
          <a:p>
            <a:r>
              <a:rPr lang="en-GB" dirty="0"/>
              <a:t>Describe with the aid of diagrams and photographs, the sliding filament model of muscular contraction;</a:t>
            </a:r>
          </a:p>
          <a:p>
            <a:r>
              <a:rPr lang="en-GB" dirty="0"/>
              <a:t>Explain the role of ATP in muscular contraction, and how the supply of ATP is maintained in muscles.</a:t>
            </a:r>
          </a:p>
          <a:p>
            <a:r>
              <a:rPr lang="en-GB" dirty="0"/>
              <a:t>Recognise links between muscle contraction mechanism and muscle control. </a:t>
            </a:r>
          </a:p>
          <a:p>
            <a:pPr marL="0" indent="0">
              <a:buNone/>
            </a:pPr>
            <a:endParaRPr lang="en-GB" b="1" u="sng" dirty="0"/>
          </a:p>
        </p:txBody>
      </p:sp>
    </p:spTree>
    <p:extLst>
      <p:ext uri="{BB962C8B-B14F-4D97-AF65-F5344CB8AC3E}">
        <p14:creationId xmlns:p14="http://schemas.microsoft.com/office/powerpoint/2010/main" val="413361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B4C43-674D-4A50-A84F-F026365FAE0F}"/>
              </a:ext>
            </a:extLst>
          </p:cNvPr>
          <p:cNvSpPr>
            <a:spLocks noGrp="1"/>
          </p:cNvSpPr>
          <p:nvPr>
            <p:ph type="title"/>
          </p:nvPr>
        </p:nvSpPr>
        <p:spPr/>
        <p:txBody>
          <a:bodyPr/>
          <a:lstStyle/>
          <a:p>
            <a:r>
              <a:rPr lang="en-US" dirty="0"/>
              <a:t>Muscle cells</a:t>
            </a:r>
            <a:endParaRPr lang="en-GB" dirty="0"/>
          </a:p>
        </p:txBody>
      </p:sp>
      <p:pic>
        <p:nvPicPr>
          <p:cNvPr id="4" name="Online Media 3" title="Muscles, Part 1 - Muscle Cells: Crash Course A&amp;P #21">
            <a:hlinkClick r:id="" action="ppaction://media"/>
            <a:extLst>
              <a:ext uri="{FF2B5EF4-FFF2-40B4-BE49-F238E27FC236}">
                <a16:creationId xmlns:a16="http://schemas.microsoft.com/office/drawing/2014/main" id="{AC8F252F-44E1-41D1-8AE4-9C5D805F91A6}"/>
              </a:ext>
            </a:extLst>
          </p:cNvPr>
          <p:cNvPicPr>
            <a:picLocks noGrp="1" noRot="1" noChangeAspect="1"/>
          </p:cNvPicPr>
          <p:nvPr>
            <p:ph idx="1"/>
            <a:videoFile r:link="rId1"/>
          </p:nvPr>
        </p:nvPicPr>
        <p:blipFill>
          <a:blip r:embed="rId3"/>
          <a:stretch>
            <a:fillRect/>
          </a:stretch>
        </p:blipFill>
        <p:spPr>
          <a:xfrm>
            <a:off x="704850" y="1825625"/>
            <a:ext cx="7735888" cy="4351338"/>
          </a:xfrm>
          <a:prstGeom prst="rect">
            <a:avLst/>
          </a:prstGeom>
        </p:spPr>
      </p:pic>
    </p:spTree>
    <p:extLst>
      <p:ext uri="{BB962C8B-B14F-4D97-AF65-F5344CB8AC3E}">
        <p14:creationId xmlns:p14="http://schemas.microsoft.com/office/powerpoint/2010/main" val="1450188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3108-CEAE-4418-B047-3BBDF1D90BB7}"/>
              </a:ext>
            </a:extLst>
          </p:cNvPr>
          <p:cNvSpPr>
            <a:spLocks noGrp="1"/>
          </p:cNvSpPr>
          <p:nvPr>
            <p:ph type="title"/>
          </p:nvPr>
        </p:nvSpPr>
        <p:spPr/>
        <p:txBody>
          <a:bodyPr/>
          <a:lstStyle/>
          <a:p>
            <a:r>
              <a:rPr lang="en-US" dirty="0"/>
              <a:t>Sliding filament theory</a:t>
            </a:r>
            <a:endParaRPr lang="en-GB" dirty="0"/>
          </a:p>
        </p:txBody>
      </p:sp>
      <p:pic>
        <p:nvPicPr>
          <p:cNvPr id="4" name="Online Media 3" title="Sliding Filament Theory">
            <a:hlinkClick r:id="" action="ppaction://media"/>
            <a:extLst>
              <a:ext uri="{FF2B5EF4-FFF2-40B4-BE49-F238E27FC236}">
                <a16:creationId xmlns:a16="http://schemas.microsoft.com/office/drawing/2014/main" id="{5FFF1DBB-046F-4739-AADF-A1BA7C723F5A}"/>
              </a:ext>
            </a:extLst>
          </p:cNvPr>
          <p:cNvPicPr>
            <a:picLocks noGrp="1" noRot="1" noChangeAspect="1"/>
          </p:cNvPicPr>
          <p:nvPr>
            <p:ph idx="1"/>
            <a:videoFile r:link="rId1"/>
          </p:nvPr>
        </p:nvPicPr>
        <p:blipFill>
          <a:blip r:embed="rId3"/>
          <a:stretch>
            <a:fillRect/>
          </a:stretch>
        </p:blipFill>
        <p:spPr>
          <a:xfrm>
            <a:off x="704850" y="1825625"/>
            <a:ext cx="7735888" cy="4351338"/>
          </a:xfrm>
          <a:prstGeom prst="rect">
            <a:avLst/>
          </a:prstGeom>
        </p:spPr>
      </p:pic>
    </p:spTree>
    <p:extLst>
      <p:ext uri="{BB962C8B-B14F-4D97-AF65-F5344CB8AC3E}">
        <p14:creationId xmlns:p14="http://schemas.microsoft.com/office/powerpoint/2010/main" val="2833782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FFC7F-AE05-4EE2-B5BA-1500A6A3F651}"/>
              </a:ext>
            </a:extLst>
          </p:cNvPr>
          <p:cNvSpPr>
            <a:spLocks noGrp="1"/>
          </p:cNvSpPr>
          <p:nvPr>
            <p:ph type="title"/>
          </p:nvPr>
        </p:nvSpPr>
        <p:spPr/>
        <p:txBody>
          <a:bodyPr/>
          <a:lstStyle/>
          <a:p>
            <a:r>
              <a:rPr lang="en-US" b="1" dirty="0"/>
              <a:t>Muscle Contraction &amp; Sliding Filament Theory</a:t>
            </a:r>
            <a:endParaRPr lang="en-GB" dirty="0"/>
          </a:p>
        </p:txBody>
      </p:sp>
      <p:sp>
        <p:nvSpPr>
          <p:cNvPr id="3" name="Content Placeholder 2">
            <a:extLst>
              <a:ext uri="{FF2B5EF4-FFF2-40B4-BE49-F238E27FC236}">
                <a16:creationId xmlns:a16="http://schemas.microsoft.com/office/drawing/2014/main" id="{326A7601-CD78-4741-B8A3-81E36AFABCC9}"/>
              </a:ext>
            </a:extLst>
          </p:cNvPr>
          <p:cNvSpPr>
            <a:spLocks noGrp="1"/>
          </p:cNvSpPr>
          <p:nvPr>
            <p:ph idx="1"/>
          </p:nvPr>
        </p:nvSpPr>
        <p:spPr/>
        <p:txBody>
          <a:bodyPr/>
          <a:lstStyle/>
          <a:p>
            <a:r>
              <a:rPr lang="en-US" b="1" dirty="0"/>
              <a:t>Sliding filament theory is the mechanism by which muscles are thought to contract at a cellular level. A good understanding of </a:t>
            </a:r>
            <a:r>
              <a:rPr lang="en-US" b="1" dirty="0">
                <a:hlinkClick r:id="rId2">
                  <a:extLst>
                    <a:ext uri="{A12FA001-AC4F-418D-AE19-62706E023703}">
                      <ahyp:hlinkClr xmlns:ahyp="http://schemas.microsoft.com/office/drawing/2018/hyperlinkcolor" val="tx"/>
                    </a:ext>
                  </a:extLst>
                </a:hlinkClick>
              </a:rPr>
              <a:t>skeletal muscle structure</a:t>
            </a:r>
            <a:r>
              <a:rPr lang="en-US" b="1" dirty="0"/>
              <a:t> is useful when learning how sliding filament theory works.</a:t>
            </a:r>
            <a:endParaRPr lang="en-GB" dirty="0"/>
          </a:p>
        </p:txBody>
      </p:sp>
    </p:spTree>
    <p:extLst>
      <p:ext uri="{BB962C8B-B14F-4D97-AF65-F5344CB8AC3E}">
        <p14:creationId xmlns:p14="http://schemas.microsoft.com/office/powerpoint/2010/main" val="3328406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6A555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11A960-6B01-45D4-8722-0C573896E724}"/>
              </a:ext>
            </a:extLst>
          </p:cNvPr>
          <p:cNvSpPr>
            <a:spLocks noGrp="1"/>
          </p:cNvSpPr>
          <p:nvPr>
            <p:ph type="title"/>
          </p:nvPr>
        </p:nvSpPr>
        <p:spPr>
          <a:xfrm>
            <a:off x="393192" y="4767072"/>
            <a:ext cx="4945641" cy="1625210"/>
          </a:xfrm>
        </p:spPr>
        <p:txBody>
          <a:bodyPr>
            <a:normAutofit/>
          </a:bodyPr>
          <a:lstStyle/>
          <a:p>
            <a:pPr algn="r"/>
            <a:r>
              <a:rPr lang="en-US" b="1">
                <a:solidFill>
                  <a:srgbClr val="FFFFFF"/>
                </a:solidFill>
              </a:rPr>
              <a:t>What is sliding filament theory?</a:t>
            </a:r>
            <a:endParaRPr lang="en-GB">
              <a:solidFill>
                <a:srgbClr val="FFFFFF"/>
              </a:solidFill>
            </a:endParaRPr>
          </a:p>
        </p:txBody>
      </p:sp>
      <p:pic>
        <p:nvPicPr>
          <p:cNvPr id="5" name="Picture 4" descr="A close up of a piece of paper&#10;&#10;Description automatically generated">
            <a:extLst>
              <a:ext uri="{FF2B5EF4-FFF2-40B4-BE49-F238E27FC236}">
                <a16:creationId xmlns:a16="http://schemas.microsoft.com/office/drawing/2014/main" id="{33C1A20A-3F9E-4A4B-91E3-B0C5E6C8C872}"/>
              </a:ext>
            </a:extLst>
          </p:cNvPr>
          <p:cNvPicPr>
            <a:picLocks noChangeAspect="1"/>
          </p:cNvPicPr>
          <p:nvPr/>
        </p:nvPicPr>
        <p:blipFill rotWithShape="1">
          <a:blip r:embed="rId2">
            <a:extLst>
              <a:ext uri="{28A0092B-C50C-407E-A947-70E740481C1C}">
                <a14:useLocalDpi xmlns:a14="http://schemas.microsoft.com/office/drawing/2010/main" val="0"/>
              </a:ext>
            </a:extLst>
          </a:blip>
          <a:srcRect t="1383" r="-2" b="5971"/>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E99858-BA95-4262-A05E-902643FB59A4}"/>
              </a:ext>
            </a:extLst>
          </p:cNvPr>
          <p:cNvSpPr>
            <a:spLocks noGrp="1"/>
          </p:cNvSpPr>
          <p:nvPr>
            <p:ph idx="1"/>
          </p:nvPr>
        </p:nvSpPr>
        <p:spPr>
          <a:xfrm>
            <a:off x="6021989" y="917725"/>
            <a:ext cx="2568554" cy="4852362"/>
          </a:xfrm>
        </p:spPr>
        <p:txBody>
          <a:bodyPr anchor="ctr">
            <a:normAutofit/>
          </a:bodyPr>
          <a:lstStyle/>
          <a:p>
            <a:r>
              <a:rPr lang="en-US" sz="1700">
                <a:solidFill>
                  <a:srgbClr val="FFFFFF"/>
                </a:solidFill>
              </a:rPr>
              <a:t>At a very basic level, each muscle fibre is made up of smaller fibres called myofibrils. These contain even smaller structures called actin and myosin filaments. These filaments slide in and out between each other to form a muscle contraction hence called the sliding filament theory!</a:t>
            </a:r>
          </a:p>
          <a:p>
            <a:endParaRPr lang="en-GB" sz="1700">
              <a:solidFill>
                <a:srgbClr val="FFFFFF"/>
              </a:solidFill>
            </a:endParaRPr>
          </a:p>
        </p:txBody>
      </p:sp>
    </p:spTree>
    <p:extLst>
      <p:ext uri="{BB962C8B-B14F-4D97-AF65-F5344CB8AC3E}">
        <p14:creationId xmlns:p14="http://schemas.microsoft.com/office/powerpoint/2010/main" val="4046878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6A555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5E1806F-525E-41F5-97F1-5FC90E6741C6}"/>
              </a:ext>
            </a:extLst>
          </p:cNvPr>
          <p:cNvSpPr>
            <a:spLocks noGrp="1"/>
          </p:cNvSpPr>
          <p:nvPr>
            <p:ph type="title"/>
          </p:nvPr>
        </p:nvSpPr>
        <p:spPr>
          <a:xfrm>
            <a:off x="393192" y="4767072"/>
            <a:ext cx="4945641" cy="1625210"/>
          </a:xfrm>
        </p:spPr>
        <p:txBody>
          <a:bodyPr>
            <a:normAutofit/>
          </a:bodyPr>
          <a:lstStyle/>
          <a:p>
            <a:pPr algn="r"/>
            <a:r>
              <a:rPr lang="en-US" sz="2100" dirty="0">
                <a:solidFill>
                  <a:srgbClr val="FFFFFF"/>
                </a:solidFill>
              </a:rPr>
              <a:t>Myofibril- elongated contractile threads found in straited muscle </a:t>
            </a:r>
            <a:endParaRPr lang="en-GB" sz="2100" dirty="0">
              <a:solidFill>
                <a:srgbClr val="FFFFFF"/>
              </a:solidFill>
            </a:endParaRPr>
          </a:p>
        </p:txBody>
      </p:sp>
      <p:pic>
        <p:nvPicPr>
          <p:cNvPr id="5" name="Content Placeholder 4" descr="A close up of a piece of paper&#10;&#10;Description automatically generated">
            <a:extLst>
              <a:ext uri="{FF2B5EF4-FFF2-40B4-BE49-F238E27FC236}">
                <a16:creationId xmlns:a16="http://schemas.microsoft.com/office/drawing/2014/main" id="{44A66D36-2F50-4D81-9302-2F1AC14DA78E}"/>
              </a:ext>
            </a:extLst>
          </p:cNvPr>
          <p:cNvPicPr>
            <a:picLocks noChangeAspect="1"/>
          </p:cNvPicPr>
          <p:nvPr/>
        </p:nvPicPr>
        <p:blipFill rotWithShape="1">
          <a:blip r:embed="rId2">
            <a:extLst>
              <a:ext uri="{28A0092B-C50C-407E-A947-70E740481C1C}">
                <a14:useLocalDpi xmlns:a14="http://schemas.microsoft.com/office/drawing/2010/main" val="0"/>
              </a:ext>
            </a:extLst>
          </a:blip>
          <a:srcRect t="1383" r="-2" b="5971"/>
          <a:stretch/>
        </p:blipFill>
        <p:spPr>
          <a:xfrm>
            <a:off x="245660" y="321733"/>
            <a:ext cx="5293729"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19D74691-AEFE-476A-8ACB-71BD05610149}"/>
              </a:ext>
            </a:extLst>
          </p:cNvPr>
          <p:cNvSpPr>
            <a:spLocks noGrp="1"/>
          </p:cNvSpPr>
          <p:nvPr>
            <p:ph idx="1"/>
          </p:nvPr>
        </p:nvSpPr>
        <p:spPr>
          <a:xfrm>
            <a:off x="6021989" y="917725"/>
            <a:ext cx="2568554" cy="4852362"/>
          </a:xfrm>
        </p:spPr>
        <p:txBody>
          <a:bodyPr anchor="ctr">
            <a:normAutofit/>
          </a:bodyPr>
          <a:lstStyle/>
          <a:p>
            <a:r>
              <a:rPr lang="en-US" sz="1800" dirty="0">
                <a:solidFill>
                  <a:srgbClr val="FFFFFF"/>
                </a:solidFill>
              </a:rPr>
              <a:t>The diagram shows part of  a myofibril called a sarcomere. This is the smallest unit of skeletal muscle that can contract. Sarcomeres repeat themselves over and over along the length of the myofibril.</a:t>
            </a:r>
            <a:endParaRPr lang="en-US" sz="1700" dirty="0">
              <a:solidFill>
                <a:srgbClr val="FFFFFF"/>
              </a:solidFill>
            </a:endParaRPr>
          </a:p>
        </p:txBody>
      </p:sp>
    </p:spTree>
    <p:extLst>
      <p:ext uri="{BB962C8B-B14F-4D97-AF65-F5344CB8AC3E}">
        <p14:creationId xmlns:p14="http://schemas.microsoft.com/office/powerpoint/2010/main" val="3572346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CA9B5937-DA14-4C72-BD0C-C9BE16E00FEC}"/>
              </a:ext>
            </a:extLst>
          </p:cNvPr>
          <p:cNvSpPr>
            <a:spLocks noGrp="1"/>
          </p:cNvSpPr>
          <p:nvPr>
            <p:ph type="title"/>
          </p:nvPr>
        </p:nvSpPr>
        <p:spPr>
          <a:xfrm>
            <a:off x="480059" y="2053641"/>
            <a:ext cx="2751871" cy="2760098"/>
          </a:xfrm>
        </p:spPr>
        <p:txBody>
          <a:bodyPr>
            <a:normAutofit/>
          </a:bodyPr>
          <a:lstStyle/>
          <a:p>
            <a:r>
              <a:rPr lang="en-US">
                <a:solidFill>
                  <a:srgbClr val="FFFFFF"/>
                </a:solidFill>
              </a:rPr>
              <a:t>Key definitions </a:t>
            </a:r>
            <a:endParaRPr lang="en-GB">
              <a:solidFill>
                <a:srgbClr val="FFFFFF"/>
              </a:solidFill>
            </a:endParaRPr>
          </a:p>
        </p:txBody>
      </p:sp>
      <p:sp>
        <p:nvSpPr>
          <p:cNvPr id="3" name="Content Placeholder 2">
            <a:extLst>
              <a:ext uri="{FF2B5EF4-FFF2-40B4-BE49-F238E27FC236}">
                <a16:creationId xmlns:a16="http://schemas.microsoft.com/office/drawing/2014/main" id="{3290F9C4-FECC-49FC-9BD7-89888992DC03}"/>
              </a:ext>
            </a:extLst>
          </p:cNvPr>
          <p:cNvSpPr>
            <a:spLocks noGrp="1"/>
          </p:cNvSpPr>
          <p:nvPr>
            <p:ph idx="1"/>
          </p:nvPr>
        </p:nvSpPr>
        <p:spPr>
          <a:xfrm>
            <a:off x="4567930" y="801866"/>
            <a:ext cx="3979563" cy="5230634"/>
          </a:xfrm>
        </p:spPr>
        <p:txBody>
          <a:bodyPr anchor="ctr">
            <a:normAutofit/>
          </a:bodyPr>
          <a:lstStyle/>
          <a:p>
            <a:pPr fontAlgn="base"/>
            <a:r>
              <a:rPr lang="en-GB" sz="1800" b="1" dirty="0">
                <a:solidFill>
                  <a:srgbClr val="000000"/>
                </a:solidFill>
              </a:rPr>
              <a:t>Myofibril:</a:t>
            </a:r>
            <a:r>
              <a:rPr lang="en-GB" sz="1800" dirty="0">
                <a:solidFill>
                  <a:srgbClr val="000000"/>
                </a:solidFill>
              </a:rPr>
              <a:t> A cylindrical organelle running the length of the muscle fibre, containing Actin and Myosin filaments.</a:t>
            </a:r>
          </a:p>
          <a:p>
            <a:pPr fontAlgn="base"/>
            <a:r>
              <a:rPr lang="en-GB" sz="1800" b="1" dirty="0">
                <a:solidFill>
                  <a:srgbClr val="000000"/>
                </a:solidFill>
              </a:rPr>
              <a:t>Sarcomere</a:t>
            </a:r>
            <a:r>
              <a:rPr lang="en-GB" sz="1800" dirty="0">
                <a:solidFill>
                  <a:srgbClr val="000000"/>
                </a:solidFill>
              </a:rPr>
              <a:t>: The functional unit of the Myofibril, divided into I, A and H bands.</a:t>
            </a:r>
          </a:p>
          <a:p>
            <a:pPr fontAlgn="base"/>
            <a:r>
              <a:rPr lang="en-GB" sz="1800" b="1" dirty="0">
                <a:solidFill>
                  <a:srgbClr val="000000"/>
                </a:solidFill>
              </a:rPr>
              <a:t>Actin</a:t>
            </a:r>
            <a:r>
              <a:rPr lang="en-GB" sz="1800" dirty="0">
                <a:solidFill>
                  <a:srgbClr val="000000"/>
                </a:solidFill>
              </a:rPr>
              <a:t>: A thin, contractile protein filament, containing ‘active’ or ‘binding’ sites.</a:t>
            </a:r>
          </a:p>
          <a:p>
            <a:pPr fontAlgn="base"/>
            <a:r>
              <a:rPr lang="en-GB" sz="1800" b="1" dirty="0">
                <a:solidFill>
                  <a:srgbClr val="000000"/>
                </a:solidFill>
              </a:rPr>
              <a:t>Myosin</a:t>
            </a:r>
            <a:r>
              <a:rPr lang="en-GB" sz="1800" dirty="0">
                <a:solidFill>
                  <a:srgbClr val="000000"/>
                </a:solidFill>
              </a:rPr>
              <a:t>: A thick, contractile protein filament, with protrusions known as Myosin Heads.</a:t>
            </a:r>
          </a:p>
          <a:p>
            <a:pPr fontAlgn="base"/>
            <a:r>
              <a:rPr lang="en-GB" sz="1800" b="1" dirty="0">
                <a:solidFill>
                  <a:srgbClr val="000000"/>
                </a:solidFill>
              </a:rPr>
              <a:t>Tropomyosin:</a:t>
            </a:r>
            <a:r>
              <a:rPr lang="en-GB" sz="1800" dirty="0">
                <a:solidFill>
                  <a:srgbClr val="000000"/>
                </a:solidFill>
              </a:rPr>
              <a:t> An actin-binding protein that regulates muscle contraction.</a:t>
            </a:r>
          </a:p>
          <a:p>
            <a:pPr fontAlgn="base"/>
            <a:r>
              <a:rPr lang="en-GB" sz="1800" b="1" dirty="0">
                <a:solidFill>
                  <a:srgbClr val="000000"/>
                </a:solidFill>
              </a:rPr>
              <a:t>Troponin:</a:t>
            </a:r>
            <a:r>
              <a:rPr lang="en-GB" sz="1800" dirty="0">
                <a:solidFill>
                  <a:srgbClr val="000000"/>
                </a:solidFill>
              </a:rPr>
              <a:t> A complex of three proteins, attached to Tropomyosin.</a:t>
            </a:r>
          </a:p>
          <a:p>
            <a:endParaRPr lang="en-GB" sz="1800" dirty="0">
              <a:solidFill>
                <a:srgbClr val="000000"/>
              </a:solidFill>
            </a:endParaRPr>
          </a:p>
        </p:txBody>
      </p:sp>
    </p:spTree>
    <p:extLst>
      <p:ext uri="{BB962C8B-B14F-4D97-AF65-F5344CB8AC3E}">
        <p14:creationId xmlns:p14="http://schemas.microsoft.com/office/powerpoint/2010/main" val="1763449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FCE15-C9E7-462A-B975-339DFC23F461}"/>
              </a:ext>
            </a:extLst>
          </p:cNvPr>
          <p:cNvSpPr>
            <a:spLocks noGrp="1"/>
          </p:cNvSpPr>
          <p:nvPr>
            <p:ph type="title"/>
          </p:nvPr>
        </p:nvSpPr>
        <p:spPr/>
        <p:txBody>
          <a:bodyPr/>
          <a:lstStyle/>
          <a:p>
            <a:r>
              <a:rPr lang="en-US" dirty="0"/>
              <a:t>Sliding filament theory</a:t>
            </a:r>
            <a:endParaRPr lang="en-GB" dirty="0"/>
          </a:p>
        </p:txBody>
      </p:sp>
      <p:pic>
        <p:nvPicPr>
          <p:cNvPr id="4" name="Online Media 3" title="Sliding Filament Theory Of Muscle Contraction Explained">
            <a:hlinkClick r:id="" action="ppaction://media"/>
            <a:extLst>
              <a:ext uri="{FF2B5EF4-FFF2-40B4-BE49-F238E27FC236}">
                <a16:creationId xmlns:a16="http://schemas.microsoft.com/office/drawing/2014/main" id="{4B729FD7-C68F-4C2F-8567-74ED07473919}"/>
              </a:ext>
            </a:extLst>
          </p:cNvPr>
          <p:cNvPicPr>
            <a:picLocks noGrp="1" noRot="1" noChangeAspect="1"/>
          </p:cNvPicPr>
          <p:nvPr>
            <p:ph idx="1"/>
            <a:videoFile r:link="rId1"/>
          </p:nvPr>
        </p:nvPicPr>
        <p:blipFill>
          <a:blip r:embed="rId3"/>
          <a:stretch>
            <a:fillRect/>
          </a:stretch>
        </p:blipFill>
        <p:spPr>
          <a:xfrm>
            <a:off x="704850" y="1825625"/>
            <a:ext cx="7735888" cy="4351338"/>
          </a:xfrm>
          <a:prstGeom prst="rect">
            <a:avLst/>
          </a:prstGeom>
        </p:spPr>
      </p:pic>
    </p:spTree>
    <p:extLst>
      <p:ext uri="{BB962C8B-B14F-4D97-AF65-F5344CB8AC3E}">
        <p14:creationId xmlns:p14="http://schemas.microsoft.com/office/powerpoint/2010/main" val="32665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7282" y="635715"/>
            <a:ext cx="8356656"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10F8B10-A1B7-49DC-9A83-7E8DCF0BFA27}"/>
              </a:ext>
            </a:extLst>
          </p:cNvPr>
          <p:cNvSpPr>
            <a:spLocks noGrp="1"/>
          </p:cNvSpPr>
          <p:nvPr>
            <p:ph type="title"/>
          </p:nvPr>
        </p:nvSpPr>
        <p:spPr>
          <a:xfrm>
            <a:off x="785460" y="759805"/>
            <a:ext cx="7729890" cy="1325563"/>
          </a:xfrm>
        </p:spPr>
        <p:txBody>
          <a:bodyPr>
            <a:normAutofit/>
          </a:bodyPr>
          <a:lstStyle/>
          <a:p>
            <a:r>
              <a:rPr lang="en-US" sz="3500">
                <a:solidFill>
                  <a:srgbClr val="FFFFFF"/>
                </a:solidFill>
              </a:rPr>
              <a:t>Stage one </a:t>
            </a:r>
            <a:endParaRPr lang="en-GB" sz="3500">
              <a:solidFill>
                <a:srgbClr val="FFFFFF"/>
              </a:solidFill>
            </a:endParaRPr>
          </a:p>
        </p:txBody>
      </p:sp>
      <p:sp>
        <p:nvSpPr>
          <p:cNvPr id="3" name="Content Placeholder 2">
            <a:extLst>
              <a:ext uri="{FF2B5EF4-FFF2-40B4-BE49-F238E27FC236}">
                <a16:creationId xmlns:a16="http://schemas.microsoft.com/office/drawing/2014/main" id="{50DADB2C-EC49-42B7-A48D-F43005675F37}"/>
              </a:ext>
            </a:extLst>
          </p:cNvPr>
          <p:cNvSpPr>
            <a:spLocks noGrp="1"/>
          </p:cNvSpPr>
          <p:nvPr>
            <p:ph idx="1"/>
          </p:nvPr>
        </p:nvSpPr>
        <p:spPr>
          <a:xfrm>
            <a:off x="1068678" y="2494450"/>
            <a:ext cx="3040158" cy="3563159"/>
          </a:xfrm>
        </p:spPr>
        <p:txBody>
          <a:bodyPr>
            <a:normAutofit/>
          </a:bodyPr>
          <a:lstStyle/>
          <a:p>
            <a:r>
              <a:rPr lang="en-US" sz="1800" dirty="0"/>
              <a:t>A </a:t>
            </a:r>
            <a:r>
              <a:rPr lang="en-US" sz="1800" dirty="0">
                <a:hlinkClick r:id="rId2"/>
              </a:rPr>
              <a:t>nerve impulse</a:t>
            </a:r>
            <a:r>
              <a:rPr lang="en-US" sz="1800" dirty="0"/>
              <a:t> arrives at the neuromuscular junction, which causes a release of a chemical called Acetylcholine. The presence of Acetylcholine causes the </a:t>
            </a:r>
            <a:r>
              <a:rPr lang="en-US" sz="1800" dirty="0" err="1"/>
              <a:t>depolarisation</a:t>
            </a:r>
            <a:r>
              <a:rPr lang="en-US" sz="1800" dirty="0"/>
              <a:t> of the motor endplate which travels throughout the muscle by the transverse tubules, causing Calcium (Ca+) to be released from the sarcoplasmic reticulum.</a:t>
            </a:r>
          </a:p>
          <a:p>
            <a:endParaRPr lang="en-US" sz="1800" dirty="0"/>
          </a:p>
          <a:p>
            <a:endParaRPr lang="en-GB" sz="1800" dirty="0"/>
          </a:p>
        </p:txBody>
      </p:sp>
      <p:pic>
        <p:nvPicPr>
          <p:cNvPr id="5" name="Picture 4" descr="A close up of a map&#10;&#10;Description automatically generated">
            <a:extLst>
              <a:ext uri="{FF2B5EF4-FFF2-40B4-BE49-F238E27FC236}">
                <a16:creationId xmlns:a16="http://schemas.microsoft.com/office/drawing/2014/main" id="{5D14F087-DDB4-44E5-A2E7-A3FB6631E509}"/>
              </a:ext>
            </a:extLst>
          </p:cNvPr>
          <p:cNvPicPr>
            <a:picLocks noChangeAspect="1"/>
          </p:cNvPicPr>
          <p:nvPr/>
        </p:nvPicPr>
        <p:blipFill rotWithShape="1">
          <a:blip r:embed="rId3">
            <a:extLst>
              <a:ext uri="{28A0092B-C50C-407E-A947-70E740481C1C}">
                <a14:useLocalDpi xmlns:a14="http://schemas.microsoft.com/office/drawing/2010/main" val="0"/>
              </a:ext>
            </a:extLst>
          </a:blip>
          <a:srcRect l="14801" r="13180"/>
          <a:stretch/>
        </p:blipFill>
        <p:spPr>
          <a:xfrm>
            <a:off x="4574169" y="2492376"/>
            <a:ext cx="3601803" cy="3563372"/>
          </a:xfrm>
          <a:prstGeom prst="rect">
            <a:avLst/>
          </a:prstGeom>
        </p:spPr>
      </p:pic>
    </p:spTree>
    <p:extLst>
      <p:ext uri="{BB962C8B-B14F-4D97-AF65-F5344CB8AC3E}">
        <p14:creationId xmlns:p14="http://schemas.microsoft.com/office/powerpoint/2010/main" val="2046069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84C8B-7CD1-4367-93DB-1ACB7DBD0EAD}"/>
              </a:ext>
            </a:extLst>
          </p:cNvPr>
          <p:cNvSpPr>
            <a:spLocks noGrp="1"/>
          </p:cNvSpPr>
          <p:nvPr>
            <p:ph type="title"/>
          </p:nvPr>
        </p:nvSpPr>
        <p:spPr/>
        <p:txBody>
          <a:bodyPr/>
          <a:lstStyle/>
          <a:p>
            <a:r>
              <a:rPr lang="en-US" dirty="0"/>
              <a:t>Sarcoplasmic reticulum </a:t>
            </a:r>
            <a:endParaRPr lang="en-GB" dirty="0"/>
          </a:p>
        </p:txBody>
      </p:sp>
      <p:pic>
        <p:nvPicPr>
          <p:cNvPr id="5" name="Content Placeholder 4" descr="A close up of text on a white background&#10;&#10;Description automatically generated">
            <a:extLst>
              <a:ext uri="{FF2B5EF4-FFF2-40B4-BE49-F238E27FC236}">
                <a16:creationId xmlns:a16="http://schemas.microsoft.com/office/drawing/2014/main" id="{64792F15-22D4-4E39-92F6-FC92C85178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52750" y="2239169"/>
            <a:ext cx="3238500" cy="3524250"/>
          </a:xfrm>
        </p:spPr>
      </p:pic>
    </p:spTree>
    <p:extLst>
      <p:ext uri="{BB962C8B-B14F-4D97-AF65-F5344CB8AC3E}">
        <p14:creationId xmlns:p14="http://schemas.microsoft.com/office/powerpoint/2010/main" val="896484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4BFCF1-D22E-49F4-A053-2E757FA7E884}"/>
              </a:ext>
            </a:extLst>
          </p:cNvPr>
          <p:cNvSpPr>
            <a:spLocks noGrp="1"/>
          </p:cNvSpPr>
          <p:nvPr>
            <p:ph type="title"/>
          </p:nvPr>
        </p:nvSpPr>
        <p:spPr>
          <a:xfrm>
            <a:off x="482600" y="640080"/>
            <a:ext cx="2322320" cy="5613236"/>
          </a:xfrm>
        </p:spPr>
        <p:txBody>
          <a:bodyPr anchor="ctr">
            <a:normAutofit/>
          </a:bodyPr>
          <a:lstStyle/>
          <a:p>
            <a:r>
              <a:rPr lang="en-US">
                <a:solidFill>
                  <a:srgbClr val="FFFFFF"/>
                </a:solidFill>
              </a:rPr>
              <a:t>Stage 2 </a:t>
            </a:r>
            <a:endParaRPr lang="en-GB">
              <a:solidFill>
                <a:srgbClr val="FFFFFF"/>
              </a:solidFill>
            </a:endParaRPr>
          </a:p>
        </p:txBody>
      </p:sp>
      <p:sp>
        <p:nvSpPr>
          <p:cNvPr id="3" name="Content Placeholder 2">
            <a:extLst>
              <a:ext uri="{FF2B5EF4-FFF2-40B4-BE49-F238E27FC236}">
                <a16:creationId xmlns:a16="http://schemas.microsoft.com/office/drawing/2014/main" id="{76844AA4-0CCD-41E1-BCDA-42118A064F14}"/>
              </a:ext>
            </a:extLst>
          </p:cNvPr>
          <p:cNvSpPr>
            <a:spLocks noGrp="1"/>
          </p:cNvSpPr>
          <p:nvPr>
            <p:ph idx="1"/>
          </p:nvPr>
        </p:nvSpPr>
        <p:spPr>
          <a:xfrm>
            <a:off x="3524863" y="640082"/>
            <a:ext cx="5136536" cy="2484884"/>
          </a:xfrm>
        </p:spPr>
        <p:txBody>
          <a:bodyPr anchor="ctr">
            <a:normAutofit/>
          </a:bodyPr>
          <a:lstStyle/>
          <a:p>
            <a:r>
              <a:rPr lang="en-US" sz="1700"/>
              <a:t>In the presence of high concentrations of Ca+, the Ca+ binds to Troponin, changing its shape and so moving Tropomyosin from the active site of the Actin. The Myosin filaments can now attach to the Actin, forming a cross-bridge.</a:t>
            </a:r>
          </a:p>
          <a:p>
            <a:endParaRPr lang="en-US" sz="1700"/>
          </a:p>
          <a:p>
            <a:endParaRPr lang="en-GB" sz="1700"/>
          </a:p>
        </p:txBody>
      </p:sp>
      <p:pic>
        <p:nvPicPr>
          <p:cNvPr id="5" name="Picture 4" descr="A picture containing abacus, fruit, drawing&#10;&#10;Description automatically generated">
            <a:extLst>
              <a:ext uri="{FF2B5EF4-FFF2-40B4-BE49-F238E27FC236}">
                <a16:creationId xmlns:a16="http://schemas.microsoft.com/office/drawing/2014/main" id="{8193FEA8-2802-49EF-978F-CCB430286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0722" y="3912670"/>
            <a:ext cx="5170677" cy="1556391"/>
          </a:xfrm>
          <a:prstGeom prst="rect">
            <a:avLst/>
          </a:prstGeom>
        </p:spPr>
      </p:pic>
    </p:spTree>
    <p:extLst>
      <p:ext uri="{BB962C8B-B14F-4D97-AF65-F5344CB8AC3E}">
        <p14:creationId xmlns:p14="http://schemas.microsoft.com/office/powerpoint/2010/main" val="3064718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06D8B0-0B43-4E32-B3E8-486DA6FE0203}"/>
              </a:ext>
            </a:extLst>
          </p:cNvPr>
          <p:cNvSpPr>
            <a:spLocks noGrp="1"/>
          </p:cNvSpPr>
          <p:nvPr>
            <p:ph type="title"/>
          </p:nvPr>
        </p:nvSpPr>
        <p:spPr>
          <a:xfrm>
            <a:off x="482601" y="623392"/>
            <a:ext cx="2522980" cy="1607060"/>
          </a:xfrm>
          <a:noFill/>
          <a:ln w="19050">
            <a:solidFill>
              <a:schemeClr val="tx1"/>
            </a:solidFill>
          </a:ln>
        </p:spPr>
        <p:txBody>
          <a:bodyPr wrap="square" anchor="ctr">
            <a:normAutofit/>
          </a:bodyPr>
          <a:lstStyle/>
          <a:p>
            <a:pPr algn="ctr"/>
            <a:r>
              <a:rPr lang="en-US" sz="2400" dirty="0"/>
              <a:t>Stage 3 </a:t>
            </a:r>
            <a:endParaRPr lang="en-GB" sz="2400" dirty="0"/>
          </a:p>
        </p:txBody>
      </p:sp>
      <p:sp>
        <p:nvSpPr>
          <p:cNvPr id="3" name="Content Placeholder 2">
            <a:extLst>
              <a:ext uri="{FF2B5EF4-FFF2-40B4-BE49-F238E27FC236}">
                <a16:creationId xmlns:a16="http://schemas.microsoft.com/office/drawing/2014/main" id="{2A2D0D71-096B-44C6-99F7-72AF94EBE377}"/>
              </a:ext>
            </a:extLst>
          </p:cNvPr>
          <p:cNvSpPr>
            <a:spLocks noGrp="1"/>
          </p:cNvSpPr>
          <p:nvPr>
            <p:ph idx="1"/>
          </p:nvPr>
        </p:nvSpPr>
        <p:spPr>
          <a:xfrm>
            <a:off x="482601" y="2638043"/>
            <a:ext cx="2522980" cy="3415623"/>
          </a:xfrm>
        </p:spPr>
        <p:txBody>
          <a:bodyPr>
            <a:normAutofit/>
          </a:bodyPr>
          <a:lstStyle/>
          <a:p>
            <a:r>
              <a:rPr lang="en-US" sz="1700"/>
              <a:t>The breakdown of ATP releases </a:t>
            </a:r>
            <a:r>
              <a:rPr lang="en-US" sz="1700">
                <a:hlinkClick r:id="rId2"/>
              </a:rPr>
              <a:t>energy</a:t>
            </a:r>
            <a:r>
              <a:rPr lang="en-US" sz="1700"/>
              <a:t> which enables the Myosin to pull the Actin filaments inwards and so shortening the muscle. This occurs along the entire length of every myofibril in the muscle cell.</a:t>
            </a:r>
          </a:p>
          <a:p>
            <a:endParaRPr lang="en-US" sz="1700"/>
          </a:p>
          <a:p>
            <a:endParaRPr lang="en-GB" sz="1700"/>
          </a:p>
        </p:txBody>
      </p:sp>
      <p:pic>
        <p:nvPicPr>
          <p:cNvPr id="5" name="Picture 4" descr="A close up of a map&#10;&#10;Description automatically generated">
            <a:extLst>
              <a:ext uri="{FF2B5EF4-FFF2-40B4-BE49-F238E27FC236}">
                <a16:creationId xmlns:a16="http://schemas.microsoft.com/office/drawing/2014/main" id="{692F9CFE-E54E-4645-BA96-23C4B53250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73322" y="765604"/>
            <a:ext cx="4688077" cy="5165925"/>
          </a:xfrm>
          <a:prstGeom prst="rect">
            <a:avLst/>
          </a:prstGeom>
        </p:spPr>
      </p:pic>
    </p:spTree>
    <p:extLst>
      <p:ext uri="{BB962C8B-B14F-4D97-AF65-F5344CB8AC3E}">
        <p14:creationId xmlns:p14="http://schemas.microsoft.com/office/powerpoint/2010/main" val="257926086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6" name="Rectangle 13">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E69A0FD3-ACF9-4141-858E-E233FEA99F5C}"/>
              </a:ext>
            </a:extLst>
          </p:cNvPr>
          <p:cNvSpPr>
            <a:spLocks noGrp="1"/>
          </p:cNvSpPr>
          <p:nvPr>
            <p:ph type="title"/>
          </p:nvPr>
        </p:nvSpPr>
        <p:spPr>
          <a:xfrm>
            <a:off x="482601" y="623392"/>
            <a:ext cx="2522980" cy="1607060"/>
          </a:xfrm>
          <a:noFill/>
          <a:ln w="19050">
            <a:solidFill>
              <a:schemeClr val="tx1"/>
            </a:solidFill>
          </a:ln>
        </p:spPr>
        <p:txBody>
          <a:bodyPr wrap="square" anchor="ctr">
            <a:normAutofit/>
          </a:bodyPr>
          <a:lstStyle/>
          <a:p>
            <a:pPr algn="ctr"/>
            <a:r>
              <a:rPr lang="en-US" sz="2400" dirty="0"/>
              <a:t>Stage 4 </a:t>
            </a:r>
            <a:endParaRPr lang="en-GB" sz="2400" dirty="0"/>
          </a:p>
        </p:txBody>
      </p:sp>
      <p:sp>
        <p:nvSpPr>
          <p:cNvPr id="7" name="Content Placeholder 6">
            <a:extLst>
              <a:ext uri="{FF2B5EF4-FFF2-40B4-BE49-F238E27FC236}">
                <a16:creationId xmlns:a16="http://schemas.microsoft.com/office/drawing/2014/main" id="{39357744-D00D-471E-B0F0-40FE30B9CAFA}"/>
              </a:ext>
            </a:extLst>
          </p:cNvPr>
          <p:cNvSpPr>
            <a:spLocks noGrp="1"/>
          </p:cNvSpPr>
          <p:nvPr>
            <p:ph idx="1"/>
          </p:nvPr>
        </p:nvSpPr>
        <p:spPr>
          <a:xfrm>
            <a:off x="482601" y="2638043"/>
            <a:ext cx="2522980" cy="3415623"/>
          </a:xfrm>
        </p:spPr>
        <p:txBody>
          <a:bodyPr>
            <a:normAutofit/>
          </a:bodyPr>
          <a:lstStyle/>
          <a:p>
            <a:r>
              <a:rPr lang="en-US" sz="1400"/>
              <a:t>The Myosin detaches from the Actin and the cross-bridge is broken when an ATP molecule binds to the Myosin head. When the ATP is then broken down the Myosin head can again attach to an Actin binding site further along the Actin filament and repeat the ‘power stroke’. This repeated pulling of the Actin over the myosin is often known as the ratchet mechanism.</a:t>
            </a:r>
          </a:p>
          <a:p>
            <a:endParaRPr lang="en-US" sz="1400"/>
          </a:p>
        </p:txBody>
      </p:sp>
      <p:pic>
        <p:nvPicPr>
          <p:cNvPr id="8" name="Picture 7" descr="A close up of a map&#10;&#10;Description automatically generated">
            <a:extLst>
              <a:ext uri="{FF2B5EF4-FFF2-40B4-BE49-F238E27FC236}">
                <a16:creationId xmlns:a16="http://schemas.microsoft.com/office/drawing/2014/main" id="{8B0103C3-8C3D-4F01-9E92-A190C428DA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73322" y="765604"/>
            <a:ext cx="4688077" cy="5165925"/>
          </a:xfrm>
          <a:prstGeom prst="rect">
            <a:avLst/>
          </a:prstGeom>
        </p:spPr>
      </p:pic>
    </p:spTree>
    <p:extLst>
      <p:ext uri="{BB962C8B-B14F-4D97-AF65-F5344CB8AC3E}">
        <p14:creationId xmlns:p14="http://schemas.microsoft.com/office/powerpoint/2010/main" val="136155944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36C0A-2D71-4A37-829D-EDAD8C483464}"/>
              </a:ext>
            </a:extLst>
          </p:cNvPr>
          <p:cNvSpPr>
            <a:spLocks noGrp="1"/>
          </p:cNvSpPr>
          <p:nvPr>
            <p:ph type="title"/>
          </p:nvPr>
        </p:nvSpPr>
        <p:spPr/>
        <p:txBody>
          <a:bodyPr/>
          <a:lstStyle/>
          <a:p>
            <a:r>
              <a:rPr lang="en-US" dirty="0"/>
              <a:t>Stage 5 </a:t>
            </a:r>
            <a:endParaRPr lang="en-GB" dirty="0"/>
          </a:p>
        </p:txBody>
      </p:sp>
      <p:sp>
        <p:nvSpPr>
          <p:cNvPr id="3" name="Content Placeholder 2">
            <a:extLst>
              <a:ext uri="{FF2B5EF4-FFF2-40B4-BE49-F238E27FC236}">
                <a16:creationId xmlns:a16="http://schemas.microsoft.com/office/drawing/2014/main" id="{33BA867E-AE31-41DA-8C10-ECB621A321D4}"/>
              </a:ext>
            </a:extLst>
          </p:cNvPr>
          <p:cNvSpPr>
            <a:spLocks noGrp="1"/>
          </p:cNvSpPr>
          <p:nvPr>
            <p:ph idx="1"/>
          </p:nvPr>
        </p:nvSpPr>
        <p:spPr/>
        <p:txBody>
          <a:bodyPr/>
          <a:lstStyle/>
          <a:p>
            <a:endParaRPr lang="en-US" dirty="0"/>
          </a:p>
          <a:p>
            <a:r>
              <a:rPr lang="en-US" dirty="0"/>
              <a:t>This process of muscular contraction can last for as long as there are adequate ATP and Ca+ stores. Once the impulse stops the Ca+ is pumped back to the Sarcoplasmic Reticulum and the Actin returns to its resting position causing the muscle to lengthen and relax.</a:t>
            </a:r>
            <a:endParaRPr lang="en-GB" dirty="0"/>
          </a:p>
        </p:txBody>
      </p:sp>
    </p:spTree>
    <p:extLst>
      <p:ext uri="{BB962C8B-B14F-4D97-AF65-F5344CB8AC3E}">
        <p14:creationId xmlns:p14="http://schemas.microsoft.com/office/powerpoint/2010/main" val="2402565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Guided visualisation</a:t>
            </a:r>
            <a:br>
              <a:rPr lang="en-GB" dirty="0">
                <a:sym typeface="Wingdings" panose="05000000000000000000" pitchFamily="2" charset="2"/>
              </a:rPr>
            </a:br>
            <a:r>
              <a:rPr lang="en-GB" dirty="0">
                <a:sym typeface="Wingdings" panose="05000000000000000000" pitchFamily="2" charset="2"/>
              </a:rPr>
              <a:t>Give it a go, this really works </a:t>
            </a:r>
            <a:endParaRPr lang="en-GB" dirty="0"/>
          </a:p>
        </p:txBody>
      </p:sp>
      <p:sp>
        <p:nvSpPr>
          <p:cNvPr id="3" name="Content Placeholder 2"/>
          <p:cNvSpPr>
            <a:spLocks noGrp="1"/>
          </p:cNvSpPr>
          <p:nvPr>
            <p:ph idx="1"/>
          </p:nvPr>
        </p:nvSpPr>
        <p:spPr/>
        <p:txBody>
          <a:bodyPr>
            <a:normAutofit/>
          </a:bodyPr>
          <a:lstStyle/>
          <a:p>
            <a:r>
              <a:rPr lang="en-GB" sz="2400" dirty="0"/>
              <a:t>I am going to talk you through the stages of muscle contraction</a:t>
            </a:r>
          </a:p>
          <a:p>
            <a:r>
              <a:rPr lang="en-GB" sz="2400" dirty="0"/>
              <a:t>You are going to write down what I’m saying, but only using symbols</a:t>
            </a:r>
          </a:p>
          <a:p>
            <a:r>
              <a:rPr lang="en-GB" sz="2400" dirty="0"/>
              <a:t>The symbols don’t have to be scientific, they are purely a memory jogger for you</a:t>
            </a:r>
          </a:p>
          <a:p>
            <a:r>
              <a:rPr lang="en-GB" sz="2400" dirty="0"/>
              <a:t>EG for calcium you may draw a bone</a:t>
            </a:r>
          </a:p>
          <a:p>
            <a:r>
              <a:rPr lang="en-GB" sz="2400" dirty="0"/>
              <a:t>The only person who will see the symbols is you, so choose symbols that you understand </a:t>
            </a:r>
          </a:p>
          <a:p>
            <a:r>
              <a:rPr lang="en-GB" sz="2400" dirty="0"/>
              <a:t>Before we start take a look at the animation showing muscle contraction</a:t>
            </a:r>
          </a:p>
        </p:txBody>
      </p:sp>
    </p:spTree>
    <p:extLst>
      <p:ext uri="{BB962C8B-B14F-4D97-AF65-F5344CB8AC3E}">
        <p14:creationId xmlns:p14="http://schemas.microsoft.com/office/powerpoint/2010/main" val="3606943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8170" y="167007"/>
            <a:ext cx="7886700" cy="716914"/>
          </a:xfrm>
        </p:spPr>
        <p:txBody>
          <a:bodyPr/>
          <a:lstStyle/>
          <a:p>
            <a:r>
              <a:rPr lang="en-GB" dirty="0"/>
              <a:t>Before we start</a:t>
            </a:r>
          </a:p>
        </p:txBody>
      </p:sp>
      <p:sp>
        <p:nvSpPr>
          <p:cNvPr id="3" name="Content Placeholder 2"/>
          <p:cNvSpPr>
            <a:spLocks noGrp="1"/>
          </p:cNvSpPr>
          <p:nvPr>
            <p:ph idx="1"/>
          </p:nvPr>
        </p:nvSpPr>
        <p:spPr>
          <a:xfrm>
            <a:off x="152400" y="1051560"/>
            <a:ext cx="8778240" cy="5440680"/>
          </a:xfrm>
        </p:spPr>
        <p:txBody>
          <a:bodyPr>
            <a:normAutofit lnSpcReduction="10000"/>
          </a:bodyPr>
          <a:lstStyle/>
          <a:p>
            <a:r>
              <a:rPr lang="en-GB" sz="2400" dirty="0"/>
              <a:t>There are a few technical words that I am going to use, </a:t>
            </a:r>
            <a:r>
              <a:rPr lang="en-GB" sz="2400" b="1" dirty="0"/>
              <a:t>decide on a symbol in advance </a:t>
            </a:r>
            <a:r>
              <a:rPr lang="en-GB" sz="2400" dirty="0"/>
              <a:t>– you can leave these out</a:t>
            </a:r>
          </a:p>
          <a:p>
            <a:r>
              <a:rPr lang="en-GB" sz="2400" dirty="0"/>
              <a:t>I’m going to go really fast, so make your symbols </a:t>
            </a:r>
            <a:r>
              <a:rPr lang="en-GB" sz="2400" b="1" dirty="0"/>
              <a:t>simple &amp; easy </a:t>
            </a:r>
            <a:r>
              <a:rPr lang="en-GB" sz="2400" dirty="0"/>
              <a:t>to draw quickly</a:t>
            </a:r>
          </a:p>
          <a:p>
            <a:r>
              <a:rPr lang="en-GB" sz="2400" dirty="0"/>
              <a:t>Action potential (basically put, a nerve impulse)</a:t>
            </a:r>
          </a:p>
          <a:p>
            <a:r>
              <a:rPr lang="en-GB" sz="2400" dirty="0"/>
              <a:t>Motor end plate (where the neuron meets the muscle)</a:t>
            </a:r>
          </a:p>
          <a:p>
            <a:r>
              <a:rPr lang="en-GB" sz="2400" dirty="0"/>
              <a:t>Acetylcholine (a neurotransmitter)</a:t>
            </a:r>
          </a:p>
          <a:p>
            <a:r>
              <a:rPr lang="en-GB" sz="2400" dirty="0"/>
              <a:t>Depolarisation (when the muscle fibre becomes +</a:t>
            </a:r>
            <a:r>
              <a:rPr lang="en-GB" sz="2400" dirty="0" err="1"/>
              <a:t>vely</a:t>
            </a:r>
            <a:r>
              <a:rPr lang="en-GB" sz="2400" dirty="0"/>
              <a:t> charged)</a:t>
            </a:r>
          </a:p>
          <a:p>
            <a:r>
              <a:rPr lang="en-GB" sz="2400" dirty="0"/>
              <a:t>Sarcoplasmic reticulum (tubules on the outside of the muscle that release calcium)</a:t>
            </a:r>
          </a:p>
          <a:p>
            <a:r>
              <a:rPr lang="en-GB" sz="2400" dirty="0"/>
              <a:t>Tropomyosin (the blue thread from the animation)</a:t>
            </a:r>
          </a:p>
          <a:p>
            <a:r>
              <a:rPr lang="en-GB" sz="2400" dirty="0"/>
              <a:t>Actin (the helix from the animation)</a:t>
            </a:r>
          </a:p>
          <a:p>
            <a:r>
              <a:rPr lang="en-GB" sz="2400" dirty="0"/>
              <a:t>Myosin (the oar looking protein from the animation)</a:t>
            </a:r>
          </a:p>
          <a:p>
            <a:r>
              <a:rPr lang="en-GB" sz="2400" dirty="0"/>
              <a:t>ATP</a:t>
            </a:r>
          </a:p>
        </p:txBody>
      </p:sp>
    </p:spTree>
    <p:extLst>
      <p:ext uri="{BB962C8B-B14F-4D97-AF65-F5344CB8AC3E}">
        <p14:creationId xmlns:p14="http://schemas.microsoft.com/office/powerpoint/2010/main" val="3707093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47271" y="1012004"/>
            <a:ext cx="2562119" cy="4795408"/>
          </a:xfrm>
        </p:spPr>
        <p:txBody>
          <a:bodyPr>
            <a:normAutofit/>
          </a:bodyPr>
          <a:lstStyle/>
          <a:p>
            <a:r>
              <a:rPr lang="en-GB">
                <a:solidFill>
                  <a:srgbClr val="FFFFFF"/>
                </a:solidFill>
              </a:rPr>
              <a:t>The story – I’m going to go fast, so draw your symbols quickly!</a:t>
            </a:r>
          </a:p>
        </p:txBody>
      </p:sp>
      <p:graphicFrame>
        <p:nvGraphicFramePr>
          <p:cNvPr id="5" name="Content Placeholder 2">
            <a:extLst>
              <a:ext uri="{FF2B5EF4-FFF2-40B4-BE49-F238E27FC236}">
                <a16:creationId xmlns:a16="http://schemas.microsoft.com/office/drawing/2014/main" id="{DE50AEE4-9FC1-4397-96F0-2CCF2916F1D0}"/>
              </a:ext>
            </a:extLst>
          </p:cNvPr>
          <p:cNvGraphicFramePr>
            <a:graphicFrameLocks noGrp="1"/>
          </p:cNvGraphicFramePr>
          <p:nvPr>
            <p:ph idx="1"/>
            <p:extLst>
              <p:ext uri="{D42A27DB-BD31-4B8C-83A1-F6EECF244321}">
                <p14:modId xmlns:p14="http://schemas.microsoft.com/office/powerpoint/2010/main" val="2862615978"/>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3114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a:bodyPr>
          <a:lstStyle/>
          <a:p>
            <a:r>
              <a:rPr lang="en-GB" sz="3200" dirty="0"/>
              <a:t>Use your symbols to tell the story to the person next to you</a:t>
            </a:r>
          </a:p>
          <a:p>
            <a:r>
              <a:rPr lang="en-GB" sz="3200" dirty="0"/>
              <a:t>Listen to their story, is there anything you missed?</a:t>
            </a:r>
          </a:p>
          <a:p>
            <a:r>
              <a:rPr lang="en-GB" sz="3200" dirty="0"/>
              <a:t>Use your symbols to write down the story of muscle contraction</a:t>
            </a:r>
          </a:p>
        </p:txBody>
      </p:sp>
    </p:spTree>
    <p:extLst>
      <p:ext uri="{BB962C8B-B14F-4D97-AF65-F5344CB8AC3E}">
        <p14:creationId xmlns:p14="http://schemas.microsoft.com/office/powerpoint/2010/main" val="445787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3"/>
          <p:cNvSpPr>
            <a:spLocks noGrp="1"/>
          </p:cNvSpPr>
          <p:nvPr>
            <p:ph type="title"/>
          </p:nvPr>
        </p:nvSpPr>
        <p:spPr>
          <a:xfrm>
            <a:off x="618009" y="948690"/>
            <a:ext cx="3382491" cy="4732020"/>
          </a:xfrm>
        </p:spPr>
        <p:txBody>
          <a:bodyPr>
            <a:normAutofit fontScale="90000"/>
          </a:bodyPr>
          <a:lstStyle/>
          <a:p>
            <a:r>
              <a:rPr lang="en-GB" altLang="en-US" sz="4500" b="1" dirty="0"/>
              <a:t>TASK  Support</a:t>
            </a:r>
            <a:br>
              <a:rPr lang="en-GB" altLang="en-US" sz="4500" b="1" dirty="0"/>
            </a:br>
            <a:br>
              <a:rPr lang="en-GB" altLang="en-US" sz="4500" b="1" dirty="0"/>
            </a:br>
            <a:r>
              <a:rPr lang="en-GB" altLang="en-US" sz="4500" b="1" dirty="0"/>
              <a:t>Sequence sort the events in Muscle contraction</a:t>
            </a:r>
            <a:br>
              <a:rPr lang="en-GB" altLang="en-US" sz="4500" b="1" dirty="0"/>
            </a:br>
            <a:br>
              <a:rPr lang="en-GB" altLang="en-US" sz="4500" b="1" dirty="0"/>
            </a:br>
            <a:r>
              <a:rPr lang="en-GB" altLang="en-US" sz="4500" b="1" dirty="0">
                <a:solidFill>
                  <a:srgbClr val="FF0000"/>
                </a:solidFill>
              </a:rPr>
              <a:t>1 - 7</a:t>
            </a:r>
          </a:p>
        </p:txBody>
      </p:sp>
      <p:pic>
        <p:nvPicPr>
          <p:cNvPr id="3" name="Picture 2"/>
          <p:cNvPicPr>
            <a:picLocks noChangeAspect="1"/>
          </p:cNvPicPr>
          <p:nvPr/>
        </p:nvPicPr>
        <p:blipFill rotWithShape="1">
          <a:blip r:embed="rId2"/>
          <a:srcRect l="26340" t="23542" r="26574" b="11874"/>
          <a:stretch/>
        </p:blipFill>
        <p:spPr>
          <a:xfrm>
            <a:off x="3905952" y="948690"/>
            <a:ext cx="5089458" cy="5101590"/>
          </a:xfrm>
          <a:prstGeom prst="rect">
            <a:avLst/>
          </a:prstGeom>
        </p:spPr>
      </p:pic>
    </p:spTree>
    <p:extLst>
      <p:ext uri="{BB962C8B-B14F-4D97-AF65-F5344CB8AC3E}">
        <p14:creationId xmlns:p14="http://schemas.microsoft.com/office/powerpoint/2010/main" val="23032085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Now for something completely different…..</a:t>
            </a:r>
          </a:p>
        </p:txBody>
      </p:sp>
      <p:sp>
        <p:nvSpPr>
          <p:cNvPr id="3" name="Content Placeholder 2"/>
          <p:cNvSpPr>
            <a:spLocks noGrp="1"/>
          </p:cNvSpPr>
          <p:nvPr>
            <p:ph idx="1"/>
          </p:nvPr>
        </p:nvSpPr>
        <p:spPr/>
        <p:txBody>
          <a:bodyPr/>
          <a:lstStyle/>
          <a:p>
            <a:r>
              <a:rPr lang="en-GB" dirty="0"/>
              <a:t>I’m going to show you four questions</a:t>
            </a:r>
          </a:p>
          <a:p>
            <a:r>
              <a:rPr lang="en-GB" dirty="0"/>
              <a:t>Research the answer</a:t>
            </a:r>
          </a:p>
        </p:txBody>
      </p:sp>
    </p:spTree>
    <p:extLst>
      <p:ext uri="{BB962C8B-B14F-4D97-AF65-F5344CB8AC3E}">
        <p14:creationId xmlns:p14="http://schemas.microsoft.com/office/powerpoint/2010/main" val="8456251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duck meat dark and chicken meat white?</a:t>
            </a:r>
          </a:p>
        </p:txBody>
      </p:sp>
      <p:pic>
        <p:nvPicPr>
          <p:cNvPr id="1026" name="Picture 2" descr="http://lh5.ggpht.com/-PsKYEz5_XD4/TzMDQI592PI/AAAAAAAAA0Q/zy0LqZDTiI0/image_thumb%25255B3%25255D.png?imgmax=8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447" y="4069080"/>
            <a:ext cx="3371373" cy="278892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thecountryvictualler.co.uk/wp-content/uploads/2015/03/shutterstock_227308234-WEB.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90575" y="4069080"/>
            <a:ext cx="3345705" cy="27889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stretch>
            <a:fillRect/>
          </a:stretch>
        </p:blipFill>
        <p:spPr>
          <a:xfrm>
            <a:off x="903446" y="1821180"/>
            <a:ext cx="3371373" cy="2263988"/>
          </a:xfrm>
          <a:prstGeom prst="rect">
            <a:avLst/>
          </a:prstGeom>
        </p:spPr>
      </p:pic>
      <p:pic>
        <p:nvPicPr>
          <p:cNvPr id="5" name="Picture 4"/>
          <p:cNvPicPr>
            <a:picLocks noChangeAspect="1"/>
          </p:cNvPicPr>
          <p:nvPr/>
        </p:nvPicPr>
        <p:blipFill>
          <a:blip r:embed="rId5"/>
          <a:stretch>
            <a:fillRect/>
          </a:stretch>
        </p:blipFill>
        <p:spPr>
          <a:xfrm>
            <a:off x="4959668" y="1827636"/>
            <a:ext cx="3376612" cy="2251075"/>
          </a:xfrm>
          <a:prstGeom prst="rect">
            <a:avLst/>
          </a:prstGeom>
        </p:spPr>
      </p:pic>
    </p:spTree>
    <p:extLst>
      <p:ext uri="{BB962C8B-B14F-4D97-AF65-F5344CB8AC3E}">
        <p14:creationId xmlns:p14="http://schemas.microsoft.com/office/powerpoint/2010/main" val="39129304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What is </a:t>
            </a:r>
            <a:r>
              <a:rPr lang="en-GB" altLang="en-US" b="1" dirty="0"/>
              <a:t>rigor mortis </a:t>
            </a:r>
            <a:r>
              <a:rPr lang="en-GB" altLang="en-US" dirty="0"/>
              <a:t>and how is it caused?</a:t>
            </a:r>
            <a:endParaRPr lang="en-GB" dirty="0"/>
          </a:p>
        </p:txBody>
      </p:sp>
      <p:pic>
        <p:nvPicPr>
          <p:cNvPr id="87042" name="Picture 2" descr="http://hirokoskitchen.com/wp-content/uploads/2014/09/kochoku.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082" y="2060972"/>
            <a:ext cx="3987201" cy="3429000"/>
          </a:xfrm>
          <a:prstGeom prst="rect">
            <a:avLst/>
          </a:prstGeom>
          <a:noFill/>
          <a:extLst>
            <a:ext uri="{909E8E84-426E-40DD-AFC4-6F175D3DCCD1}">
              <a14:hiddenFill xmlns:a14="http://schemas.microsoft.com/office/drawing/2010/main">
                <a:solidFill>
                  <a:srgbClr val="FFFFFF"/>
                </a:solidFill>
              </a14:hiddenFill>
            </a:ext>
          </a:extLst>
        </p:spPr>
      </p:pic>
      <p:pic>
        <p:nvPicPr>
          <p:cNvPr id="87044" name="Picture 4" descr="http://payload119.cargocollective.com/1/9/314339/4699663/prt_135730026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2790" y="2060972"/>
            <a:ext cx="4116067"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40070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317" y="427892"/>
            <a:ext cx="8697957" cy="994172"/>
          </a:xfrm>
        </p:spPr>
        <p:txBody>
          <a:bodyPr>
            <a:normAutofit fontScale="90000"/>
          </a:bodyPr>
          <a:lstStyle/>
          <a:p>
            <a:r>
              <a:rPr lang="en-GB" dirty="0"/>
              <a:t>What got to do with exercise? has twitching </a:t>
            </a:r>
          </a:p>
        </p:txBody>
      </p:sp>
      <p:pic>
        <p:nvPicPr>
          <p:cNvPr id="98306" name="Picture 2" descr="https://runningwithmarissa.files.wordpress.com/2012/03/sprint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3850" y="1731638"/>
            <a:ext cx="3796424" cy="4154812"/>
          </a:xfrm>
          <a:prstGeom prst="rect">
            <a:avLst/>
          </a:prstGeom>
          <a:noFill/>
          <a:extLst>
            <a:ext uri="{909E8E84-426E-40DD-AFC4-6F175D3DCCD1}">
              <a14:hiddenFill xmlns:a14="http://schemas.microsoft.com/office/drawing/2010/main">
                <a:solidFill>
                  <a:srgbClr val="FFFFFF"/>
                </a:solidFill>
              </a14:hiddenFill>
            </a:ext>
          </a:extLst>
        </p:spPr>
      </p:pic>
      <p:pic>
        <p:nvPicPr>
          <p:cNvPr id="98308" name="Picture 4" descr="http://kemofitness.com/resources/muscle-fiber-type-1024x420.jpg.opt682x279o0,0s682x27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317" y="3011811"/>
            <a:ext cx="4872038" cy="1594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0632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muscular dystrophy and how is it caused?</a:t>
            </a:r>
          </a:p>
        </p:txBody>
      </p:sp>
      <p:sp>
        <p:nvSpPr>
          <p:cNvPr id="3" name="Content Placeholder 2"/>
          <p:cNvSpPr>
            <a:spLocks noGrp="1"/>
          </p:cNvSpPr>
          <p:nvPr>
            <p:ph idx="1"/>
          </p:nvPr>
        </p:nvSpPr>
        <p:spPr/>
        <p:txBody>
          <a:bodyPr/>
          <a:lstStyle/>
          <a:p>
            <a:endParaRPr lang="en-GB"/>
          </a:p>
        </p:txBody>
      </p:sp>
      <p:pic>
        <p:nvPicPr>
          <p:cNvPr id="1026" name="Picture 2" descr="http://cdn.zmescience.com/wp-content/uploads/2014/09/stephan_hawking.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4639" y="1714500"/>
            <a:ext cx="4716379" cy="51435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upload.wikimedia.org/wikipedia/commons/thumb/0/08/Physicist_Stephen_Hawking_in_Zero_Gravity_NASA.jpg/1024px-Physicist_Stephen_Hawking_in_Zero_Gravity_NAS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690689"/>
            <a:ext cx="4427621" cy="5143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88008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Plenary – answer the following questions. How many can you do now?</a:t>
            </a:r>
          </a:p>
        </p:txBody>
      </p:sp>
      <p:sp>
        <p:nvSpPr>
          <p:cNvPr id="3" name="Content Placeholder 2"/>
          <p:cNvSpPr>
            <a:spLocks noGrp="1"/>
          </p:cNvSpPr>
          <p:nvPr>
            <p:ph idx="1"/>
          </p:nvPr>
        </p:nvSpPr>
        <p:spPr/>
        <p:txBody>
          <a:bodyPr/>
          <a:lstStyle/>
          <a:p>
            <a:pPr marL="514350" indent="-514350">
              <a:buFont typeface="+mj-lt"/>
              <a:buAutoNum type="arabicPeriod"/>
            </a:pPr>
            <a:r>
              <a:rPr lang="en-GB" dirty="0"/>
              <a:t>Why are duck breasts dark meat and chicken breasts white meat?</a:t>
            </a:r>
          </a:p>
          <a:p>
            <a:pPr marL="514350" indent="-514350">
              <a:buFont typeface="+mj-lt"/>
              <a:buAutoNum type="arabicPeriod"/>
            </a:pPr>
            <a:r>
              <a:rPr lang="en-GB" dirty="0"/>
              <a:t>What is depolarisation?</a:t>
            </a:r>
          </a:p>
          <a:p>
            <a:pPr marL="514350" indent="-514350">
              <a:buFont typeface="+mj-lt"/>
              <a:buAutoNum type="arabicPeriod"/>
            </a:pPr>
            <a:r>
              <a:rPr lang="en-GB" dirty="0"/>
              <a:t>What enzyme releases energy from ATP?</a:t>
            </a:r>
          </a:p>
          <a:p>
            <a:pPr marL="514350" indent="-514350">
              <a:buFont typeface="+mj-lt"/>
              <a:buAutoNum type="arabicPeriod"/>
            </a:pPr>
            <a:r>
              <a:rPr lang="en-GB" dirty="0"/>
              <a:t>How do myosin and actin allow you to move? </a:t>
            </a:r>
          </a:p>
          <a:p>
            <a:pPr marL="514350" indent="-514350">
              <a:buFont typeface="+mj-lt"/>
              <a:buAutoNum type="arabicPeriod"/>
            </a:pPr>
            <a:r>
              <a:rPr lang="en-GB" dirty="0"/>
              <a:t>What does tropomyosin do, why is it important?</a:t>
            </a:r>
          </a:p>
          <a:p>
            <a:pPr marL="514350" indent="-514350">
              <a:buFont typeface="+mj-lt"/>
              <a:buAutoNum type="arabicPeriod"/>
            </a:pPr>
            <a:r>
              <a:rPr lang="en-GB" dirty="0"/>
              <a:t>In muscles, what are the I, H and A bands?</a:t>
            </a:r>
          </a:p>
          <a:p>
            <a:pPr marL="514350" indent="-514350">
              <a:buFont typeface="+mj-lt"/>
              <a:buAutoNum type="arabicPeriod"/>
            </a:pPr>
            <a:r>
              <a:rPr lang="en-GB" dirty="0"/>
              <a:t>What are fast twitch and slow twitch muscles?</a:t>
            </a:r>
          </a:p>
          <a:p>
            <a:endParaRPr lang="en-GB" dirty="0"/>
          </a:p>
        </p:txBody>
      </p:sp>
    </p:spTree>
    <p:extLst>
      <p:ext uri="{BB962C8B-B14F-4D97-AF65-F5344CB8AC3E}">
        <p14:creationId xmlns:p14="http://schemas.microsoft.com/office/powerpoint/2010/main" val="29707829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194435" y="308610"/>
            <a:ext cx="6858000" cy="857250"/>
          </a:xfrm>
        </p:spPr>
        <p:txBody>
          <a:bodyPr/>
          <a:lstStyle/>
          <a:p>
            <a:pPr eaLnBrk="1" hangingPunct="1"/>
            <a:r>
              <a:rPr lang="en-US" altLang="en-US" dirty="0"/>
              <a:t>Extension</a:t>
            </a:r>
            <a:endParaRPr lang="en-GB" altLang="en-US" dirty="0"/>
          </a:p>
        </p:txBody>
      </p:sp>
      <p:sp>
        <p:nvSpPr>
          <p:cNvPr id="5123" name="Rectangle 6"/>
          <p:cNvSpPr>
            <a:spLocks noGrp="1" noChangeArrowheads="1"/>
          </p:cNvSpPr>
          <p:nvPr>
            <p:ph type="body" idx="1"/>
          </p:nvPr>
        </p:nvSpPr>
        <p:spPr>
          <a:xfrm>
            <a:off x="251460" y="1417320"/>
            <a:ext cx="8743950" cy="4583430"/>
          </a:xfrm>
        </p:spPr>
        <p:txBody>
          <a:bodyPr/>
          <a:lstStyle/>
          <a:p>
            <a:pPr marL="0" indent="0">
              <a:buNone/>
            </a:pPr>
            <a:r>
              <a:rPr lang="en-US" altLang="en-US" dirty="0"/>
              <a:t>Skeletal muscle is made up of </a:t>
            </a:r>
            <a:r>
              <a:rPr lang="en-US" altLang="en-US" dirty="0" err="1"/>
              <a:t>specialised</a:t>
            </a:r>
            <a:r>
              <a:rPr lang="en-US" altLang="en-US" dirty="0"/>
              <a:t> cells called muscle </a:t>
            </a:r>
            <a:r>
              <a:rPr lang="en-US" altLang="en-US" i="1" dirty="0" err="1"/>
              <a:t>fibres</a:t>
            </a:r>
            <a:endParaRPr lang="en-US" altLang="en-US" dirty="0"/>
          </a:p>
          <a:p>
            <a:pPr eaLnBrk="1" hangingPunct="1"/>
            <a:r>
              <a:rPr lang="en-US" altLang="en-US" dirty="0"/>
              <a:t>Each </a:t>
            </a:r>
            <a:r>
              <a:rPr lang="en-US" altLang="en-US" dirty="0" err="1"/>
              <a:t>fibre</a:t>
            </a:r>
            <a:r>
              <a:rPr lang="en-US" altLang="en-US" dirty="0"/>
              <a:t> contains</a:t>
            </a:r>
          </a:p>
          <a:p>
            <a:pPr eaLnBrk="1" hangingPunct="1">
              <a:buFontTx/>
              <a:buNone/>
            </a:pPr>
            <a:r>
              <a:rPr lang="en-US" altLang="en-US" dirty="0"/>
              <a:t>	*	several nuclei;</a:t>
            </a:r>
          </a:p>
          <a:p>
            <a:pPr eaLnBrk="1" hangingPunct="1">
              <a:buFontTx/>
              <a:buNone/>
            </a:pPr>
            <a:r>
              <a:rPr lang="en-US" altLang="en-US" dirty="0"/>
              <a:t>	*	many mitochondria;</a:t>
            </a:r>
          </a:p>
          <a:p>
            <a:pPr eaLnBrk="1" hangingPunct="1">
              <a:buFontTx/>
              <a:buNone/>
            </a:pPr>
            <a:r>
              <a:rPr lang="en-US" altLang="en-US" dirty="0"/>
              <a:t>	*	an extensive </a:t>
            </a:r>
            <a:r>
              <a:rPr lang="en-US" altLang="en-US" b="1" dirty="0"/>
              <a:t>sarcoplasmic reticulum</a:t>
            </a:r>
            <a:r>
              <a:rPr lang="en-US" altLang="en-US" dirty="0"/>
              <a:t> (</a:t>
            </a:r>
            <a:r>
              <a:rPr lang="en-US" altLang="en-US" dirty="0" err="1"/>
              <a:t>specialised</a:t>
            </a:r>
            <a:r>
              <a:rPr lang="en-US" altLang="en-US" dirty="0"/>
              <a:t> endoplasmic reticulum, Ca++ store);</a:t>
            </a:r>
          </a:p>
          <a:p>
            <a:pPr eaLnBrk="1" hangingPunct="1">
              <a:buFontTx/>
              <a:buNone/>
            </a:pPr>
            <a:r>
              <a:rPr lang="en-US" altLang="en-US" dirty="0"/>
              <a:t>	*	contractile elements called </a:t>
            </a:r>
            <a:r>
              <a:rPr lang="en-US" altLang="en-US" b="1" dirty="0"/>
              <a:t>myofibrils</a:t>
            </a:r>
            <a:r>
              <a:rPr lang="en-US" altLang="en-US" dirty="0"/>
              <a:t> (organelles with highly </a:t>
            </a:r>
            <a:r>
              <a:rPr lang="en-US" altLang="en-US" dirty="0" err="1"/>
              <a:t>organised</a:t>
            </a:r>
            <a:r>
              <a:rPr lang="en-US" altLang="en-US" dirty="0"/>
              <a:t> cytoskeleton, sliding filaments). </a:t>
            </a:r>
          </a:p>
        </p:txBody>
      </p:sp>
    </p:spTree>
    <p:extLst>
      <p:ext uri="{BB962C8B-B14F-4D97-AF65-F5344CB8AC3E}">
        <p14:creationId xmlns:p14="http://schemas.microsoft.com/office/powerpoint/2010/main" val="34116926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950" b="1" dirty="0">
                <a:solidFill>
                  <a:srgbClr val="FF3399"/>
                </a:solidFill>
              </a:rPr>
              <a:t>….to take you further.   </a:t>
            </a:r>
          </a:p>
        </p:txBody>
      </p:sp>
      <p:sp>
        <p:nvSpPr>
          <p:cNvPr id="3" name="Content Placeholder 2"/>
          <p:cNvSpPr>
            <a:spLocks noGrp="1"/>
          </p:cNvSpPr>
          <p:nvPr>
            <p:ph sz="half" idx="1"/>
          </p:nvPr>
        </p:nvSpPr>
        <p:spPr>
          <a:xfrm>
            <a:off x="628650" y="2125267"/>
            <a:ext cx="3886200" cy="3364706"/>
          </a:xfrm>
        </p:spPr>
        <p:txBody>
          <a:bodyPr>
            <a:normAutofit/>
          </a:bodyPr>
          <a:lstStyle/>
          <a:p>
            <a:r>
              <a:rPr lang="en-GB" sz="3000" b="1" dirty="0"/>
              <a:t>A</a:t>
            </a:r>
            <a:r>
              <a:rPr lang="en-GB" sz="3000" dirty="0"/>
              <a:t> What does multinucleated mean?</a:t>
            </a:r>
          </a:p>
          <a:p>
            <a:endParaRPr lang="en-GB" sz="3000" dirty="0"/>
          </a:p>
          <a:p>
            <a:pPr marL="0" indent="0">
              <a:buNone/>
            </a:pPr>
            <a:endParaRPr lang="en-GB" sz="3000" dirty="0"/>
          </a:p>
          <a:p>
            <a:r>
              <a:rPr lang="en-GB" sz="3000" b="1" dirty="0"/>
              <a:t>A  Where are the mitochondria? </a:t>
            </a:r>
          </a:p>
        </p:txBody>
      </p:sp>
      <p:sp>
        <p:nvSpPr>
          <p:cNvPr id="4" name="Content Placeholder 3"/>
          <p:cNvSpPr>
            <a:spLocks noGrp="1"/>
          </p:cNvSpPr>
          <p:nvPr>
            <p:ph sz="half" idx="2"/>
          </p:nvPr>
        </p:nvSpPr>
        <p:spPr>
          <a:xfrm>
            <a:off x="4629150" y="2125267"/>
            <a:ext cx="4389120" cy="3364706"/>
          </a:xfrm>
        </p:spPr>
        <p:txBody>
          <a:bodyPr>
            <a:normAutofit/>
          </a:bodyPr>
          <a:lstStyle/>
          <a:p>
            <a:r>
              <a:rPr lang="en-GB" sz="3000" b="1" dirty="0"/>
              <a:t>B</a:t>
            </a:r>
            <a:r>
              <a:rPr lang="en-GB" sz="3000" dirty="0"/>
              <a:t> Why do the muscle fibre cells need to be multinucleated?</a:t>
            </a:r>
          </a:p>
          <a:p>
            <a:endParaRPr lang="en-GB" sz="3000" dirty="0"/>
          </a:p>
          <a:p>
            <a:r>
              <a:rPr lang="en-GB" sz="3000" b="1" dirty="0"/>
              <a:t>B</a:t>
            </a:r>
            <a:r>
              <a:rPr lang="en-GB" sz="3000" dirty="0"/>
              <a:t> Why are the mitochondria not located within the sarcomere?</a:t>
            </a:r>
            <a:endParaRPr lang="en-GB" dirty="0"/>
          </a:p>
        </p:txBody>
      </p:sp>
    </p:spTree>
    <p:extLst>
      <p:ext uri="{BB962C8B-B14F-4D97-AF65-F5344CB8AC3E}">
        <p14:creationId xmlns:p14="http://schemas.microsoft.com/office/powerpoint/2010/main" val="1861509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950" b="1" dirty="0">
                <a:solidFill>
                  <a:srgbClr val="FF3399"/>
                </a:solidFill>
              </a:rPr>
              <a:t>….to take you further.   </a:t>
            </a:r>
          </a:p>
        </p:txBody>
      </p:sp>
      <p:sp>
        <p:nvSpPr>
          <p:cNvPr id="3" name="Content Placeholder 2"/>
          <p:cNvSpPr>
            <a:spLocks noGrp="1"/>
          </p:cNvSpPr>
          <p:nvPr>
            <p:ph sz="half" idx="1"/>
          </p:nvPr>
        </p:nvSpPr>
        <p:spPr>
          <a:xfrm>
            <a:off x="628650" y="2125267"/>
            <a:ext cx="3886200" cy="3364706"/>
          </a:xfrm>
        </p:spPr>
        <p:txBody>
          <a:bodyPr>
            <a:normAutofit fontScale="77500" lnSpcReduction="20000"/>
          </a:bodyPr>
          <a:lstStyle/>
          <a:p>
            <a:r>
              <a:rPr lang="en-GB" sz="3000" b="1" dirty="0"/>
              <a:t>A</a:t>
            </a:r>
            <a:r>
              <a:rPr lang="en-GB" sz="3000" dirty="0"/>
              <a:t> What does multinucleated mean?</a:t>
            </a:r>
          </a:p>
          <a:p>
            <a:r>
              <a:rPr lang="en-GB" sz="2625" dirty="0"/>
              <a:t>Many nuclei in ONE cell</a:t>
            </a:r>
          </a:p>
          <a:p>
            <a:endParaRPr lang="en-GB" sz="3000" dirty="0"/>
          </a:p>
          <a:p>
            <a:pPr marL="0" indent="0">
              <a:buNone/>
            </a:pPr>
            <a:endParaRPr lang="en-GB" sz="3000" dirty="0"/>
          </a:p>
          <a:p>
            <a:r>
              <a:rPr lang="en-GB" sz="3000" b="1" dirty="0"/>
              <a:t>A  Where are the mitochondria? </a:t>
            </a:r>
          </a:p>
          <a:p>
            <a:r>
              <a:rPr lang="en-GB" sz="2625" dirty="0"/>
              <a:t>in the sarcoplasm, outside the sarcomeres. </a:t>
            </a:r>
          </a:p>
        </p:txBody>
      </p:sp>
      <p:sp>
        <p:nvSpPr>
          <p:cNvPr id="4" name="Content Placeholder 3"/>
          <p:cNvSpPr>
            <a:spLocks noGrp="1"/>
          </p:cNvSpPr>
          <p:nvPr>
            <p:ph sz="half" idx="2"/>
          </p:nvPr>
        </p:nvSpPr>
        <p:spPr>
          <a:xfrm>
            <a:off x="4629150" y="2125267"/>
            <a:ext cx="4389120" cy="3364706"/>
          </a:xfrm>
        </p:spPr>
        <p:txBody>
          <a:bodyPr>
            <a:normAutofit fontScale="77500" lnSpcReduction="20000"/>
          </a:bodyPr>
          <a:lstStyle/>
          <a:p>
            <a:r>
              <a:rPr lang="en-GB" sz="3000" b="1" dirty="0"/>
              <a:t>B</a:t>
            </a:r>
            <a:r>
              <a:rPr lang="en-GB" sz="3000" dirty="0"/>
              <a:t> Why do the muscle fibre cells need to be multinucleated?</a:t>
            </a:r>
          </a:p>
          <a:p>
            <a:r>
              <a:rPr lang="en-GB" sz="3000" dirty="0"/>
              <a:t>Instruction for protein synthesis available along whole myofibril, no need for transport. </a:t>
            </a:r>
          </a:p>
          <a:p>
            <a:endParaRPr lang="en-GB" sz="3000" dirty="0"/>
          </a:p>
          <a:p>
            <a:r>
              <a:rPr lang="en-GB" sz="3000" b="1" dirty="0"/>
              <a:t>B</a:t>
            </a:r>
            <a:r>
              <a:rPr lang="en-GB" sz="3000" dirty="0"/>
              <a:t> Why are the mitochondria not located within the sarcomere?</a:t>
            </a:r>
            <a:endParaRPr lang="en-GB" dirty="0"/>
          </a:p>
          <a:p>
            <a:r>
              <a:rPr lang="en-GB" sz="2625" dirty="0"/>
              <a:t>they would be in the way of the contracting / sliding filaments e sarcomere? </a:t>
            </a:r>
          </a:p>
        </p:txBody>
      </p:sp>
    </p:spTree>
    <p:extLst>
      <p:ext uri="{BB962C8B-B14F-4D97-AF65-F5344CB8AC3E}">
        <p14:creationId xmlns:p14="http://schemas.microsoft.com/office/powerpoint/2010/main" val="412545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 calcmode="lin" valueType="num">
                                      <p:cBhvr additive="base">
                                        <p:cTn id="3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1010</Words>
  <Application>Microsoft Office PowerPoint</Application>
  <PresentationFormat>On-screen Show (4:3)</PresentationFormat>
  <Paragraphs>114</Paragraphs>
  <Slides>28</Slides>
  <Notes>1</Notes>
  <HiddenSlides>0</HiddenSlides>
  <MMClips>3</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28</vt:i4>
      </vt:variant>
    </vt:vector>
  </HeadingPairs>
  <TitlesOfParts>
    <vt:vector size="33" baseType="lpstr">
      <vt:lpstr>Arial</vt:lpstr>
      <vt:lpstr>Calibri</vt:lpstr>
      <vt:lpstr>Calibri Light</vt:lpstr>
      <vt:lpstr>Office Theme</vt:lpstr>
      <vt:lpstr>1_Office Theme</vt:lpstr>
      <vt:lpstr>Learning Outcomes</vt:lpstr>
      <vt:lpstr>Muscle cells</vt:lpstr>
      <vt:lpstr>Sliding filament theory</vt:lpstr>
      <vt:lpstr>Muscle Contraction &amp; Sliding Filament Theory</vt:lpstr>
      <vt:lpstr>What is sliding filament theory?</vt:lpstr>
      <vt:lpstr>Myofibril- elongated contractile threads found in straited muscle </vt:lpstr>
      <vt:lpstr>Key definitions </vt:lpstr>
      <vt:lpstr>Sliding filament theory</vt:lpstr>
      <vt:lpstr>Stage one </vt:lpstr>
      <vt:lpstr>Sarcoplasmic reticulum </vt:lpstr>
      <vt:lpstr>Stage 2 </vt:lpstr>
      <vt:lpstr>Stage 3 </vt:lpstr>
      <vt:lpstr>Stage 4 </vt:lpstr>
      <vt:lpstr>Stage 5 </vt:lpstr>
      <vt:lpstr>Guided visualisation Give it a go, this really works </vt:lpstr>
      <vt:lpstr>Before we start</vt:lpstr>
      <vt:lpstr>The story – I’m going to go fast, so draw your symbols quickly!</vt:lpstr>
      <vt:lpstr>Task</vt:lpstr>
      <vt:lpstr>TASK  Support  Sequence sort the events in Muscle contraction  1 - 7</vt:lpstr>
      <vt:lpstr>Now for something completely different…..</vt:lpstr>
      <vt:lpstr>Why is duck meat dark and chicken meat white?</vt:lpstr>
      <vt:lpstr>What is rigor mortis and how is it caused?</vt:lpstr>
      <vt:lpstr>What got to do with exercise? has twitching </vt:lpstr>
      <vt:lpstr>What is muscular dystrophy and how is it caused?</vt:lpstr>
      <vt:lpstr>Plenary – answer the following questions. How many can you do now?</vt:lpstr>
      <vt:lpstr>Extension</vt:lpstr>
      <vt:lpstr>….to take you further.   </vt:lpstr>
      <vt:lpstr>….to take you further.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Outcomes</dc:title>
  <dc:creator>Felicity Page</dc:creator>
  <cp:lastModifiedBy>Felicity Page</cp:lastModifiedBy>
  <cp:revision>3</cp:revision>
  <dcterms:created xsi:type="dcterms:W3CDTF">2020-03-01T12:53:27Z</dcterms:created>
  <dcterms:modified xsi:type="dcterms:W3CDTF">2020-03-01T13:13:10Z</dcterms:modified>
</cp:coreProperties>
</file>